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4" r:id="rId1"/>
  </p:sldMasterIdLst>
  <p:notesMasterIdLst>
    <p:notesMasterId r:id="rId96"/>
  </p:notesMasterIdLst>
  <p:handoutMasterIdLst>
    <p:handoutMasterId r:id="rId97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81" r:id="rId16"/>
    <p:sldId id="276" r:id="rId17"/>
    <p:sldId id="358" r:id="rId18"/>
    <p:sldId id="277" r:id="rId19"/>
    <p:sldId id="278" r:id="rId20"/>
    <p:sldId id="279" r:id="rId21"/>
    <p:sldId id="280" r:id="rId22"/>
    <p:sldId id="273" r:id="rId23"/>
    <p:sldId id="282" r:id="rId24"/>
    <p:sldId id="283" r:id="rId25"/>
    <p:sldId id="287" r:id="rId26"/>
    <p:sldId id="288" r:id="rId27"/>
    <p:sldId id="289" r:id="rId28"/>
    <p:sldId id="292" r:id="rId29"/>
    <p:sldId id="293" r:id="rId30"/>
    <p:sldId id="290" r:id="rId31"/>
    <p:sldId id="294" r:id="rId32"/>
    <p:sldId id="296" r:id="rId33"/>
    <p:sldId id="297" r:id="rId34"/>
    <p:sldId id="299" r:id="rId35"/>
    <p:sldId id="360" r:id="rId36"/>
    <p:sldId id="285" r:id="rId37"/>
    <p:sldId id="275" r:id="rId38"/>
    <p:sldId id="300" r:id="rId39"/>
    <p:sldId id="301" r:id="rId40"/>
    <p:sldId id="302" r:id="rId41"/>
    <p:sldId id="306" r:id="rId42"/>
    <p:sldId id="307" r:id="rId43"/>
    <p:sldId id="308" r:id="rId44"/>
    <p:sldId id="309" r:id="rId45"/>
    <p:sldId id="311" r:id="rId46"/>
    <p:sldId id="312" r:id="rId47"/>
    <p:sldId id="313" r:id="rId48"/>
    <p:sldId id="361" r:id="rId49"/>
    <p:sldId id="315" r:id="rId50"/>
    <p:sldId id="362" r:id="rId51"/>
    <p:sldId id="318" r:id="rId52"/>
    <p:sldId id="319" r:id="rId53"/>
    <p:sldId id="320" r:id="rId54"/>
    <p:sldId id="321" r:id="rId55"/>
    <p:sldId id="346" r:id="rId56"/>
    <p:sldId id="347" r:id="rId57"/>
    <p:sldId id="359" r:id="rId58"/>
    <p:sldId id="322" r:id="rId59"/>
    <p:sldId id="323" r:id="rId60"/>
    <p:sldId id="324" r:id="rId61"/>
    <p:sldId id="325" r:id="rId62"/>
    <p:sldId id="326" r:id="rId63"/>
    <p:sldId id="327" r:id="rId64"/>
    <p:sldId id="328" r:id="rId65"/>
    <p:sldId id="357" r:id="rId66"/>
    <p:sldId id="332" r:id="rId67"/>
    <p:sldId id="363" r:id="rId68"/>
    <p:sldId id="348" r:id="rId69"/>
    <p:sldId id="349" r:id="rId70"/>
    <p:sldId id="334" r:id="rId71"/>
    <p:sldId id="335" r:id="rId72"/>
    <p:sldId id="336" r:id="rId73"/>
    <p:sldId id="337" r:id="rId74"/>
    <p:sldId id="338" r:id="rId75"/>
    <p:sldId id="339" r:id="rId76"/>
    <p:sldId id="340" r:id="rId77"/>
    <p:sldId id="341" r:id="rId78"/>
    <p:sldId id="342" r:id="rId79"/>
    <p:sldId id="343" r:id="rId80"/>
    <p:sldId id="365" r:id="rId81"/>
    <p:sldId id="366" r:id="rId82"/>
    <p:sldId id="367" r:id="rId83"/>
    <p:sldId id="364" r:id="rId84"/>
    <p:sldId id="368" r:id="rId85"/>
    <p:sldId id="369" r:id="rId86"/>
    <p:sldId id="344" r:id="rId87"/>
    <p:sldId id="345" r:id="rId88"/>
    <p:sldId id="350" r:id="rId89"/>
    <p:sldId id="351" r:id="rId90"/>
    <p:sldId id="352" r:id="rId91"/>
    <p:sldId id="353" r:id="rId92"/>
    <p:sldId id="354" r:id="rId93"/>
    <p:sldId id="355" r:id="rId94"/>
    <p:sldId id="356" r:id="rId9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00"/>
    <a:srgbClr val="69B3F1"/>
    <a:srgbClr val="996633"/>
    <a:srgbClr val="FF7C80"/>
    <a:srgbClr val="FF9999"/>
    <a:srgbClr val="CCFFCC"/>
    <a:srgbClr val="FFFF66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39" autoAdjust="0"/>
    <p:restoredTop sz="92819" autoAdjust="0"/>
  </p:normalViewPr>
  <p:slideViewPr>
    <p:cSldViewPr>
      <p:cViewPr varScale="1">
        <p:scale>
          <a:sx n="94" d="100"/>
          <a:sy n="94" d="100"/>
        </p:scale>
        <p:origin x="76" y="1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127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C21030F7-6142-48DB-BDEA-FEA01BE49F5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D8B532C3-CF53-4358-AE06-9B4F7618F6C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4" name="Rectangle 4">
            <a:extLst>
              <a:ext uri="{FF2B5EF4-FFF2-40B4-BE49-F238E27FC236}">
                <a16:creationId xmlns:a16="http://schemas.microsoft.com/office/drawing/2014/main" id="{5C926B6C-9278-4AD6-9D2C-D380F40BDE05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5" name="Rectangle 5">
            <a:extLst>
              <a:ext uri="{FF2B5EF4-FFF2-40B4-BE49-F238E27FC236}">
                <a16:creationId xmlns:a16="http://schemas.microsoft.com/office/drawing/2014/main" id="{55958998-A27F-4D0E-8022-6E31FE60203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B413840-DF02-4E64-98B8-907BE4DE0F6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E1D35C28-2709-4D73-AC21-2C5E2C662C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320CC6AB-A718-4B06-830F-3F51DF7F8C1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6567DA26-5E76-4E61-B522-1EE307BE92E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B176AB78-2B00-4718-82BB-A14C85FE00D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95A7FB83-6CEC-4C7C-8BD0-282F4988C77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3972D74B-4D02-438C-9DAE-9A8503F0D8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A3C2772-2EEE-41F9-8179-4F773F3106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99195925-B07B-4380-B5F7-B5362396EA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6F095B8-A9BD-4210-BC10-91647ABB3433}" type="slidenum">
              <a:rPr lang="en-US" altLang="zh-CN" sz="1200" smtClean="0"/>
              <a:pPr/>
              <a:t>1</a:t>
            </a:fld>
            <a:endParaRPr lang="en-US" altLang="zh-CN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9F3BE81D-CC80-4CB9-AE8A-EE572E5172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476E9F2C-A994-43F8-95B4-E9168E668C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id="{FF0A6959-0C0E-45DE-BBE8-3DCC3F6993A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166BCEB-17A4-4825-84CC-42C4C2B63140}" type="slidenum">
              <a:rPr lang="en-US" altLang="zh-CN" sz="1200" smtClean="0"/>
              <a:pPr/>
              <a:t>10</a:t>
            </a:fld>
            <a:endParaRPr lang="en-US" altLang="zh-CN" sz="1200"/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82BEB7AD-ACC7-47FF-89C1-004EAC4CD8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>
            <a:extLst>
              <a:ext uri="{FF2B5EF4-FFF2-40B4-BE49-F238E27FC236}">
                <a16:creationId xmlns:a16="http://schemas.microsoft.com/office/drawing/2014/main" id="{B2209C2C-8529-4550-8C52-B745CC2EEF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>
            <a:extLst>
              <a:ext uri="{FF2B5EF4-FFF2-40B4-BE49-F238E27FC236}">
                <a16:creationId xmlns:a16="http://schemas.microsoft.com/office/drawing/2014/main" id="{01A60ECB-9524-4864-8CE5-ADA9C77DA9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57316C1-E6E8-485E-80F9-6ED68858947D}" type="slidenum">
              <a:rPr lang="en-US" altLang="zh-CN" sz="1200" smtClean="0"/>
              <a:pPr/>
              <a:t>11</a:t>
            </a:fld>
            <a:endParaRPr lang="en-US" altLang="zh-CN" sz="1200"/>
          </a:p>
        </p:txBody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id="{11B39F20-E805-490C-AAC4-9B05B0839AD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>
            <a:extLst>
              <a:ext uri="{FF2B5EF4-FFF2-40B4-BE49-F238E27FC236}">
                <a16:creationId xmlns:a16="http://schemas.microsoft.com/office/drawing/2014/main" id="{FAB24769-001D-4B52-A714-1B66CDDFC5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>
            <a:extLst>
              <a:ext uri="{FF2B5EF4-FFF2-40B4-BE49-F238E27FC236}">
                <a16:creationId xmlns:a16="http://schemas.microsoft.com/office/drawing/2014/main" id="{DF2DBA60-8C75-4CD1-8175-39072808AE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104ABDA-CAD4-4093-A0AE-58CA700999CF}" type="slidenum">
              <a:rPr lang="en-US" altLang="zh-CN" sz="1200" smtClean="0"/>
              <a:pPr/>
              <a:t>12</a:t>
            </a:fld>
            <a:endParaRPr lang="en-US" altLang="zh-CN" sz="1200"/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8900C15F-4230-497A-A1AA-83531E5EC05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>
            <a:extLst>
              <a:ext uri="{FF2B5EF4-FFF2-40B4-BE49-F238E27FC236}">
                <a16:creationId xmlns:a16="http://schemas.microsoft.com/office/drawing/2014/main" id="{3CD762C4-D297-497F-9264-CFB1665CB5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DF08D361-5702-44DB-B87B-0465635C1E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DDB3205-F4E4-4F17-AF6A-AFD8D57795CF}" type="slidenum">
              <a:rPr lang="en-US" altLang="zh-CN" sz="1200" smtClean="0"/>
              <a:pPr/>
              <a:t>13</a:t>
            </a:fld>
            <a:endParaRPr lang="en-US" altLang="zh-CN" sz="1200"/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E163993D-475D-43AA-845F-17ED519E2C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1580420F-2417-49A5-9B04-018E23164D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id="{5EF3EBA3-115B-4757-99DA-49F36768B63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10F0F50-5361-491B-807D-31B70D6ED3EA}" type="slidenum">
              <a:rPr lang="en-US" altLang="zh-CN" sz="1200" smtClean="0"/>
              <a:pPr/>
              <a:t>14</a:t>
            </a:fld>
            <a:endParaRPr lang="en-US" altLang="zh-CN" sz="1200"/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B9867461-4EBF-4BA4-86D0-89AEF580C39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703662CD-FEE7-44AD-B8D1-A1E6E8CF17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:a16="http://schemas.microsoft.com/office/drawing/2014/main" id="{7AADC7BB-F03E-4C25-ADD4-C78AA7279F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9397620-110E-4FAF-AF50-8184B000C3AA}" type="slidenum">
              <a:rPr lang="en-US" altLang="zh-CN" sz="1200" smtClean="0"/>
              <a:pPr/>
              <a:t>15</a:t>
            </a:fld>
            <a:endParaRPr lang="en-US" altLang="zh-CN" sz="1200"/>
          </a:p>
        </p:txBody>
      </p:sp>
      <p:sp>
        <p:nvSpPr>
          <p:cNvPr id="39939" name="Rectangle 2">
            <a:extLst>
              <a:ext uri="{FF2B5EF4-FFF2-40B4-BE49-F238E27FC236}">
                <a16:creationId xmlns:a16="http://schemas.microsoft.com/office/drawing/2014/main" id="{9EB078B7-60C6-4EF5-AD1C-EC92FA7C69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>
            <a:extLst>
              <a:ext uri="{FF2B5EF4-FFF2-40B4-BE49-F238E27FC236}">
                <a16:creationId xmlns:a16="http://schemas.microsoft.com/office/drawing/2014/main" id="{7B6629B8-99AD-4611-9602-8E3CBDC4E0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2F9D3376-0FFD-413F-ADE0-196D027858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5D5050B-0970-4544-83B4-AD7A13783D0A}" type="slidenum">
              <a:rPr lang="en-US" altLang="zh-CN" sz="1200" smtClean="0"/>
              <a:pPr/>
              <a:t>16</a:t>
            </a:fld>
            <a:endParaRPr lang="en-US" altLang="zh-CN" sz="1200"/>
          </a:p>
        </p:txBody>
      </p:sp>
      <p:sp>
        <p:nvSpPr>
          <p:cNvPr id="41987" name="Rectangle 2">
            <a:extLst>
              <a:ext uri="{FF2B5EF4-FFF2-40B4-BE49-F238E27FC236}">
                <a16:creationId xmlns:a16="http://schemas.microsoft.com/office/drawing/2014/main" id="{C45180AA-66B1-4DD8-A5A0-6C61B1E7D8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id="{85FAB266-9373-4820-8C24-3913AF5862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3283DB7E-5099-425D-B63F-740EC4EB10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113E34E-A6F8-43B0-8C53-E8EF141A239C}" type="slidenum">
              <a:rPr lang="en-US" altLang="zh-CN" sz="1200" smtClean="0"/>
              <a:pPr/>
              <a:t>18</a:t>
            </a:fld>
            <a:endParaRPr lang="en-US" altLang="zh-CN" sz="1200"/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7AFC6894-746C-4F88-AA3E-727954BAD3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5B161DC5-F4C5-4846-84E7-D03F3986E4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>
            <a:extLst>
              <a:ext uri="{FF2B5EF4-FFF2-40B4-BE49-F238E27FC236}">
                <a16:creationId xmlns:a16="http://schemas.microsoft.com/office/drawing/2014/main" id="{E97F0916-D940-4ABD-BFE5-DD95BFB55BC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3DA3813-312B-4A51-8D17-31F5475E694C}" type="slidenum">
              <a:rPr lang="en-US" altLang="zh-CN" sz="1200" smtClean="0"/>
              <a:pPr/>
              <a:t>19</a:t>
            </a:fld>
            <a:endParaRPr lang="en-US" altLang="zh-CN" sz="1200"/>
          </a:p>
        </p:txBody>
      </p:sp>
      <p:sp>
        <p:nvSpPr>
          <p:cNvPr id="46083" name="Rectangle 2">
            <a:extLst>
              <a:ext uri="{FF2B5EF4-FFF2-40B4-BE49-F238E27FC236}">
                <a16:creationId xmlns:a16="http://schemas.microsoft.com/office/drawing/2014/main" id="{39028ACB-5778-4846-99E8-EBE352629A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>
            <a:extLst>
              <a:ext uri="{FF2B5EF4-FFF2-40B4-BE49-F238E27FC236}">
                <a16:creationId xmlns:a16="http://schemas.microsoft.com/office/drawing/2014/main" id="{E5D82117-89C0-4502-A911-95871047DF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>
            <a:extLst>
              <a:ext uri="{FF2B5EF4-FFF2-40B4-BE49-F238E27FC236}">
                <a16:creationId xmlns:a16="http://schemas.microsoft.com/office/drawing/2014/main" id="{568570A9-7EE9-414A-870D-271F9F768A0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97E4635-2950-4CB4-93B6-3B25C1722FC1}" type="slidenum">
              <a:rPr lang="en-US" altLang="zh-CN" sz="1200" smtClean="0"/>
              <a:pPr/>
              <a:t>20</a:t>
            </a:fld>
            <a:endParaRPr lang="en-US" altLang="zh-CN" sz="1200"/>
          </a:p>
        </p:txBody>
      </p:sp>
      <p:sp>
        <p:nvSpPr>
          <p:cNvPr id="48131" name="Rectangle 2">
            <a:extLst>
              <a:ext uri="{FF2B5EF4-FFF2-40B4-BE49-F238E27FC236}">
                <a16:creationId xmlns:a16="http://schemas.microsoft.com/office/drawing/2014/main" id="{02FCF64C-5CF4-4B23-A970-8C5102DA71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>
            <a:extLst>
              <a:ext uri="{FF2B5EF4-FFF2-40B4-BE49-F238E27FC236}">
                <a16:creationId xmlns:a16="http://schemas.microsoft.com/office/drawing/2014/main" id="{90CA3D1B-1732-4628-963A-59A985B8A1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>
            <a:extLst>
              <a:ext uri="{FF2B5EF4-FFF2-40B4-BE49-F238E27FC236}">
                <a16:creationId xmlns:a16="http://schemas.microsoft.com/office/drawing/2014/main" id="{350CAC41-4073-43BB-B0FD-6B4A94E26FF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DBA8BD3-0270-4A08-BC26-18D34A08ABFD}" type="slidenum">
              <a:rPr lang="en-US" altLang="zh-CN" sz="1200" smtClean="0"/>
              <a:pPr/>
              <a:t>2</a:t>
            </a:fld>
            <a:endParaRPr lang="en-US" altLang="zh-CN" sz="1200"/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4E66D5B1-F5A6-42CA-A753-6F507519DB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A9131C1F-CA7A-44E9-B6D4-5FAECB95A9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>
            <a:extLst>
              <a:ext uri="{FF2B5EF4-FFF2-40B4-BE49-F238E27FC236}">
                <a16:creationId xmlns:a16="http://schemas.microsoft.com/office/drawing/2014/main" id="{36661775-FAF4-4FB1-94E5-567F4E7ECE0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D5A9149-9AA9-458E-BF29-E6A73ECCF4D0}" type="slidenum">
              <a:rPr lang="en-US" altLang="zh-CN" sz="1200" smtClean="0"/>
              <a:pPr/>
              <a:t>21</a:t>
            </a:fld>
            <a:endParaRPr lang="en-US" altLang="zh-CN" sz="1200"/>
          </a:p>
        </p:txBody>
      </p:sp>
      <p:sp>
        <p:nvSpPr>
          <p:cNvPr id="50179" name="Rectangle 2">
            <a:extLst>
              <a:ext uri="{FF2B5EF4-FFF2-40B4-BE49-F238E27FC236}">
                <a16:creationId xmlns:a16="http://schemas.microsoft.com/office/drawing/2014/main" id="{5C61441A-490B-4B66-BB9D-857E1C9F18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>
            <a:extLst>
              <a:ext uri="{FF2B5EF4-FFF2-40B4-BE49-F238E27FC236}">
                <a16:creationId xmlns:a16="http://schemas.microsoft.com/office/drawing/2014/main" id="{76C50042-372F-4DF5-817E-65431B9616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>
            <a:extLst>
              <a:ext uri="{FF2B5EF4-FFF2-40B4-BE49-F238E27FC236}">
                <a16:creationId xmlns:a16="http://schemas.microsoft.com/office/drawing/2014/main" id="{9FB8766B-71E2-4E9E-924F-B16340E395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3286F41-A5ED-483E-84DD-620DADA644E4}" type="slidenum">
              <a:rPr lang="en-US" altLang="zh-CN" sz="1200" smtClean="0"/>
              <a:pPr/>
              <a:t>22</a:t>
            </a:fld>
            <a:endParaRPr lang="en-US" altLang="zh-CN" sz="1200"/>
          </a:p>
        </p:txBody>
      </p:sp>
      <p:sp>
        <p:nvSpPr>
          <p:cNvPr id="52227" name="Rectangle 2">
            <a:extLst>
              <a:ext uri="{FF2B5EF4-FFF2-40B4-BE49-F238E27FC236}">
                <a16:creationId xmlns:a16="http://schemas.microsoft.com/office/drawing/2014/main" id="{B7FEA8C4-FA43-47D0-964C-A8E396B1561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>
            <a:extLst>
              <a:ext uri="{FF2B5EF4-FFF2-40B4-BE49-F238E27FC236}">
                <a16:creationId xmlns:a16="http://schemas.microsoft.com/office/drawing/2014/main" id="{A5770836-E035-4BB6-9A3C-F3F40FEEC8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>
            <a:extLst>
              <a:ext uri="{FF2B5EF4-FFF2-40B4-BE49-F238E27FC236}">
                <a16:creationId xmlns:a16="http://schemas.microsoft.com/office/drawing/2014/main" id="{E1084374-BCDD-4803-8F46-6F013EEF48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D8ADA97-D150-42C5-A383-835EF6643121}" type="slidenum">
              <a:rPr lang="en-US" altLang="zh-CN" sz="1200" smtClean="0"/>
              <a:pPr/>
              <a:t>23</a:t>
            </a:fld>
            <a:endParaRPr lang="en-US" altLang="zh-CN" sz="1200"/>
          </a:p>
        </p:txBody>
      </p:sp>
      <p:sp>
        <p:nvSpPr>
          <p:cNvPr id="54275" name="Rectangle 2">
            <a:extLst>
              <a:ext uri="{FF2B5EF4-FFF2-40B4-BE49-F238E27FC236}">
                <a16:creationId xmlns:a16="http://schemas.microsoft.com/office/drawing/2014/main" id="{60824CCA-7AFC-4EDD-B0F1-4B78C08E92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>
            <a:extLst>
              <a:ext uri="{FF2B5EF4-FFF2-40B4-BE49-F238E27FC236}">
                <a16:creationId xmlns:a16="http://schemas.microsoft.com/office/drawing/2014/main" id="{435D82BC-E8FB-42F6-BF07-DDFF2ED76B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>
            <a:extLst>
              <a:ext uri="{FF2B5EF4-FFF2-40B4-BE49-F238E27FC236}">
                <a16:creationId xmlns:a16="http://schemas.microsoft.com/office/drawing/2014/main" id="{93C26377-F547-4F64-BBF0-7215A38BBD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834ECCC-DA2E-4AC6-BFA4-FD6546E10F20}" type="slidenum">
              <a:rPr lang="en-US" altLang="zh-CN" sz="1200" smtClean="0"/>
              <a:pPr/>
              <a:t>24</a:t>
            </a:fld>
            <a:endParaRPr lang="en-US" altLang="zh-CN" sz="1200"/>
          </a:p>
        </p:txBody>
      </p:sp>
      <p:sp>
        <p:nvSpPr>
          <p:cNvPr id="56323" name="Rectangle 2">
            <a:extLst>
              <a:ext uri="{FF2B5EF4-FFF2-40B4-BE49-F238E27FC236}">
                <a16:creationId xmlns:a16="http://schemas.microsoft.com/office/drawing/2014/main" id="{A741373E-70D2-45AE-8513-3548C2EECA2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>
            <a:extLst>
              <a:ext uri="{FF2B5EF4-FFF2-40B4-BE49-F238E27FC236}">
                <a16:creationId xmlns:a16="http://schemas.microsoft.com/office/drawing/2014/main" id="{C73DF60E-E2E3-4A06-81F7-79CBFFF2B9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>
            <a:extLst>
              <a:ext uri="{FF2B5EF4-FFF2-40B4-BE49-F238E27FC236}">
                <a16:creationId xmlns:a16="http://schemas.microsoft.com/office/drawing/2014/main" id="{65387006-7EB3-4938-B9A5-521DD6B11E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A3973AC-37EA-4802-8910-B5AA41C2F0EC}" type="slidenum">
              <a:rPr lang="en-US" altLang="zh-CN" sz="1200" smtClean="0"/>
              <a:pPr/>
              <a:t>25</a:t>
            </a:fld>
            <a:endParaRPr lang="en-US" altLang="zh-CN" sz="1200"/>
          </a:p>
        </p:txBody>
      </p:sp>
      <p:sp>
        <p:nvSpPr>
          <p:cNvPr id="60419" name="Rectangle 2">
            <a:extLst>
              <a:ext uri="{FF2B5EF4-FFF2-40B4-BE49-F238E27FC236}">
                <a16:creationId xmlns:a16="http://schemas.microsoft.com/office/drawing/2014/main" id="{575EC8B0-1C11-4D1E-920A-67699C769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>
            <a:extLst>
              <a:ext uri="{FF2B5EF4-FFF2-40B4-BE49-F238E27FC236}">
                <a16:creationId xmlns:a16="http://schemas.microsoft.com/office/drawing/2014/main" id="{57597C35-E5F4-4713-8C8A-884ED9A97A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>
            <a:extLst>
              <a:ext uri="{FF2B5EF4-FFF2-40B4-BE49-F238E27FC236}">
                <a16:creationId xmlns:a16="http://schemas.microsoft.com/office/drawing/2014/main" id="{48D7D4A2-FBAA-4C2C-B785-05EE446D58B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3818122-59EC-49DA-8165-0052E534F58F}" type="slidenum">
              <a:rPr lang="en-US" altLang="zh-CN" sz="1200" smtClean="0"/>
              <a:pPr/>
              <a:t>26</a:t>
            </a:fld>
            <a:endParaRPr lang="en-US" altLang="zh-CN" sz="1200"/>
          </a:p>
        </p:txBody>
      </p:sp>
      <p:sp>
        <p:nvSpPr>
          <p:cNvPr id="62467" name="Rectangle 2">
            <a:extLst>
              <a:ext uri="{FF2B5EF4-FFF2-40B4-BE49-F238E27FC236}">
                <a16:creationId xmlns:a16="http://schemas.microsoft.com/office/drawing/2014/main" id="{DD5827C5-91BC-4BDA-93DD-D6CD22F4357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>
            <a:extLst>
              <a:ext uri="{FF2B5EF4-FFF2-40B4-BE49-F238E27FC236}">
                <a16:creationId xmlns:a16="http://schemas.microsoft.com/office/drawing/2014/main" id="{D819146A-E848-47CE-A09D-A6FEA6B5F0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>
            <a:extLst>
              <a:ext uri="{FF2B5EF4-FFF2-40B4-BE49-F238E27FC236}">
                <a16:creationId xmlns:a16="http://schemas.microsoft.com/office/drawing/2014/main" id="{F49652D0-4B52-4628-93E5-E11CDE860C8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2C4D474-88F9-407F-B612-D2C54AA1FAD1}" type="slidenum">
              <a:rPr lang="en-US" altLang="zh-CN" sz="1200" smtClean="0"/>
              <a:pPr/>
              <a:t>27</a:t>
            </a:fld>
            <a:endParaRPr lang="en-US" altLang="zh-CN" sz="1200"/>
          </a:p>
        </p:txBody>
      </p:sp>
      <p:sp>
        <p:nvSpPr>
          <p:cNvPr id="64515" name="Rectangle 2">
            <a:extLst>
              <a:ext uri="{FF2B5EF4-FFF2-40B4-BE49-F238E27FC236}">
                <a16:creationId xmlns:a16="http://schemas.microsoft.com/office/drawing/2014/main" id="{D3D08A75-7F96-4955-B6D6-5D0DC3FA94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>
            <a:extLst>
              <a:ext uri="{FF2B5EF4-FFF2-40B4-BE49-F238E27FC236}">
                <a16:creationId xmlns:a16="http://schemas.microsoft.com/office/drawing/2014/main" id="{64CC05B1-A9DB-4892-8FE9-33ABAA60EB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993EA995-D4EB-4488-8CB4-180C6748B3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2110645-5CEA-47E4-8D71-CA5ECDE334EA}" type="slidenum">
              <a:rPr lang="en-US" altLang="zh-CN" sz="1200" smtClean="0"/>
              <a:pPr/>
              <a:t>28</a:t>
            </a:fld>
            <a:endParaRPr lang="en-US" altLang="zh-CN" sz="1200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C0851D7C-7091-43F8-8A64-223990AAE3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9FD24D32-B2DC-4EE8-B90E-C5E9531FF0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>
            <a:extLst>
              <a:ext uri="{FF2B5EF4-FFF2-40B4-BE49-F238E27FC236}">
                <a16:creationId xmlns:a16="http://schemas.microsoft.com/office/drawing/2014/main" id="{B68C5529-FB26-4059-97F0-69B0C419FE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72E110A-05C9-44F0-8F74-B10F2D8A1161}" type="slidenum">
              <a:rPr lang="en-US" altLang="zh-CN" sz="1200" smtClean="0"/>
              <a:pPr/>
              <a:t>29</a:t>
            </a:fld>
            <a:endParaRPr lang="en-US" altLang="zh-CN" sz="1200"/>
          </a:p>
        </p:txBody>
      </p:sp>
      <p:sp>
        <p:nvSpPr>
          <p:cNvPr id="68611" name="Rectangle 2">
            <a:extLst>
              <a:ext uri="{FF2B5EF4-FFF2-40B4-BE49-F238E27FC236}">
                <a16:creationId xmlns:a16="http://schemas.microsoft.com/office/drawing/2014/main" id="{9DC1219C-1F6E-412B-8182-F79532B4954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>
            <a:extLst>
              <a:ext uri="{FF2B5EF4-FFF2-40B4-BE49-F238E27FC236}">
                <a16:creationId xmlns:a16="http://schemas.microsoft.com/office/drawing/2014/main" id="{E084DBC8-CFAE-4388-BC75-0F54EF9924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>
            <a:extLst>
              <a:ext uri="{FF2B5EF4-FFF2-40B4-BE49-F238E27FC236}">
                <a16:creationId xmlns:a16="http://schemas.microsoft.com/office/drawing/2014/main" id="{57E16970-9A39-472B-AEC7-1E122153E08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F9310A3-CDC5-4208-A31D-CE25E41F28C6}" type="slidenum">
              <a:rPr lang="en-US" altLang="zh-CN" sz="1200" smtClean="0"/>
              <a:pPr/>
              <a:t>30</a:t>
            </a:fld>
            <a:endParaRPr lang="en-US" altLang="zh-CN" sz="1200"/>
          </a:p>
        </p:txBody>
      </p:sp>
      <p:sp>
        <p:nvSpPr>
          <p:cNvPr id="70659" name="Rectangle 2">
            <a:extLst>
              <a:ext uri="{FF2B5EF4-FFF2-40B4-BE49-F238E27FC236}">
                <a16:creationId xmlns:a16="http://schemas.microsoft.com/office/drawing/2014/main" id="{76A3FCD8-4F06-4245-82E9-347D3424161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>
            <a:extLst>
              <a:ext uri="{FF2B5EF4-FFF2-40B4-BE49-F238E27FC236}">
                <a16:creationId xmlns:a16="http://schemas.microsoft.com/office/drawing/2014/main" id="{79A1908C-7532-4764-9978-7B5BABB447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>
            <a:extLst>
              <a:ext uri="{FF2B5EF4-FFF2-40B4-BE49-F238E27FC236}">
                <a16:creationId xmlns:a16="http://schemas.microsoft.com/office/drawing/2014/main" id="{AA0564C7-FEBD-4F5C-9EF6-A1D79CC77A9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9D5219B-8090-421A-AA6B-17862B1B9100}" type="slidenum">
              <a:rPr lang="en-US" altLang="zh-CN" sz="1200" smtClean="0"/>
              <a:pPr/>
              <a:t>3</a:t>
            </a:fld>
            <a:endParaRPr lang="en-US" altLang="zh-CN" sz="1200"/>
          </a:p>
        </p:txBody>
      </p:sp>
      <p:sp>
        <p:nvSpPr>
          <p:cNvPr id="13315" name="Rectangle 2">
            <a:extLst>
              <a:ext uri="{FF2B5EF4-FFF2-40B4-BE49-F238E27FC236}">
                <a16:creationId xmlns:a16="http://schemas.microsoft.com/office/drawing/2014/main" id="{DAF50560-FFB2-4D09-B791-D431DA8FE1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>
            <a:extLst>
              <a:ext uri="{FF2B5EF4-FFF2-40B4-BE49-F238E27FC236}">
                <a16:creationId xmlns:a16="http://schemas.microsoft.com/office/drawing/2014/main" id="{7230A8AA-142E-40E2-974E-671358E672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>
            <a:extLst>
              <a:ext uri="{FF2B5EF4-FFF2-40B4-BE49-F238E27FC236}">
                <a16:creationId xmlns:a16="http://schemas.microsoft.com/office/drawing/2014/main" id="{3C2EA32D-E8ED-4484-953E-F66C0DA7351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17DF567-C764-4DAD-96D1-47A28A7F9379}" type="slidenum">
              <a:rPr lang="en-US" altLang="zh-CN" sz="1200" smtClean="0"/>
              <a:pPr/>
              <a:t>31</a:t>
            </a:fld>
            <a:endParaRPr lang="en-US" altLang="zh-CN" sz="1200"/>
          </a:p>
        </p:txBody>
      </p:sp>
      <p:sp>
        <p:nvSpPr>
          <p:cNvPr id="72707" name="Rectangle 2">
            <a:extLst>
              <a:ext uri="{FF2B5EF4-FFF2-40B4-BE49-F238E27FC236}">
                <a16:creationId xmlns:a16="http://schemas.microsoft.com/office/drawing/2014/main" id="{C23B2A62-F3BD-4A2C-8EF6-3247A20965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>
            <a:extLst>
              <a:ext uri="{FF2B5EF4-FFF2-40B4-BE49-F238E27FC236}">
                <a16:creationId xmlns:a16="http://schemas.microsoft.com/office/drawing/2014/main" id="{ACB7B462-678E-4810-B57B-CAEC4D3D1F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>
            <a:extLst>
              <a:ext uri="{FF2B5EF4-FFF2-40B4-BE49-F238E27FC236}">
                <a16:creationId xmlns:a16="http://schemas.microsoft.com/office/drawing/2014/main" id="{48DBFE97-36C6-480A-9428-7DD52BC56CA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4893053-46BD-4E6E-9A27-937857CBB588}" type="slidenum">
              <a:rPr lang="en-US" altLang="zh-CN" sz="1200" smtClean="0"/>
              <a:pPr/>
              <a:t>32</a:t>
            </a:fld>
            <a:endParaRPr lang="en-US" altLang="zh-CN" sz="1200"/>
          </a:p>
        </p:txBody>
      </p:sp>
      <p:sp>
        <p:nvSpPr>
          <p:cNvPr id="74755" name="Rectangle 2">
            <a:extLst>
              <a:ext uri="{FF2B5EF4-FFF2-40B4-BE49-F238E27FC236}">
                <a16:creationId xmlns:a16="http://schemas.microsoft.com/office/drawing/2014/main" id="{12254D27-4E72-49DA-9D6A-92481101F0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>
            <a:extLst>
              <a:ext uri="{FF2B5EF4-FFF2-40B4-BE49-F238E27FC236}">
                <a16:creationId xmlns:a16="http://schemas.microsoft.com/office/drawing/2014/main" id="{6AD1393E-0464-440F-BDF5-7DA824CE27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>
            <a:extLst>
              <a:ext uri="{FF2B5EF4-FFF2-40B4-BE49-F238E27FC236}">
                <a16:creationId xmlns:a16="http://schemas.microsoft.com/office/drawing/2014/main" id="{65DD915F-D996-4BDC-AA14-4EE8068C811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5462158-84D6-4313-AF76-CE124CADD8DB}" type="slidenum">
              <a:rPr lang="en-US" altLang="zh-CN" sz="1200" smtClean="0"/>
              <a:pPr/>
              <a:t>33</a:t>
            </a:fld>
            <a:endParaRPr lang="en-US" altLang="zh-CN" sz="1200"/>
          </a:p>
        </p:txBody>
      </p:sp>
      <p:sp>
        <p:nvSpPr>
          <p:cNvPr id="76803" name="Rectangle 2">
            <a:extLst>
              <a:ext uri="{FF2B5EF4-FFF2-40B4-BE49-F238E27FC236}">
                <a16:creationId xmlns:a16="http://schemas.microsoft.com/office/drawing/2014/main" id="{014CC124-0BBC-4A09-82E0-40FA816FA1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>
            <a:extLst>
              <a:ext uri="{FF2B5EF4-FFF2-40B4-BE49-F238E27FC236}">
                <a16:creationId xmlns:a16="http://schemas.microsoft.com/office/drawing/2014/main" id="{98D481FB-E1B1-465D-8540-0EAE06DCD1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>
            <a:extLst>
              <a:ext uri="{FF2B5EF4-FFF2-40B4-BE49-F238E27FC236}">
                <a16:creationId xmlns:a16="http://schemas.microsoft.com/office/drawing/2014/main" id="{7AED43CA-D67A-4FC1-BFF0-F8DD07E1E3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F575A22-FB98-4D05-999A-DB475B2E7CAC}" type="slidenum">
              <a:rPr lang="en-US" altLang="zh-CN" sz="1200" smtClean="0"/>
              <a:pPr/>
              <a:t>34</a:t>
            </a:fld>
            <a:endParaRPr lang="en-US" altLang="zh-CN" sz="1200"/>
          </a:p>
        </p:txBody>
      </p:sp>
      <p:sp>
        <p:nvSpPr>
          <p:cNvPr id="78851" name="Rectangle 2">
            <a:extLst>
              <a:ext uri="{FF2B5EF4-FFF2-40B4-BE49-F238E27FC236}">
                <a16:creationId xmlns:a16="http://schemas.microsoft.com/office/drawing/2014/main" id="{17AB33FB-68DC-4589-8CDD-81D4D2E7FC5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>
            <a:extLst>
              <a:ext uri="{FF2B5EF4-FFF2-40B4-BE49-F238E27FC236}">
                <a16:creationId xmlns:a16="http://schemas.microsoft.com/office/drawing/2014/main" id="{23473C1E-11FD-4246-9749-A24A62F773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>
            <a:extLst>
              <a:ext uri="{FF2B5EF4-FFF2-40B4-BE49-F238E27FC236}">
                <a16:creationId xmlns:a16="http://schemas.microsoft.com/office/drawing/2014/main" id="{B4747915-96BC-45E6-9601-6D5C76B628E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67FCE83-0CEF-49F0-98E3-72FF32882BE9}" type="slidenum">
              <a:rPr lang="en-US" altLang="zh-CN" sz="1200" smtClean="0"/>
              <a:pPr/>
              <a:t>36</a:t>
            </a:fld>
            <a:endParaRPr lang="en-US" altLang="zh-CN" sz="1200"/>
          </a:p>
        </p:txBody>
      </p:sp>
      <p:sp>
        <p:nvSpPr>
          <p:cNvPr id="81923" name="Rectangle 2">
            <a:extLst>
              <a:ext uri="{FF2B5EF4-FFF2-40B4-BE49-F238E27FC236}">
                <a16:creationId xmlns:a16="http://schemas.microsoft.com/office/drawing/2014/main" id="{5FBDBD57-7759-41DB-8D43-B3AD8D99F3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id="{34D50846-4388-46EF-949B-E803E90980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>
            <a:extLst>
              <a:ext uri="{FF2B5EF4-FFF2-40B4-BE49-F238E27FC236}">
                <a16:creationId xmlns:a16="http://schemas.microsoft.com/office/drawing/2014/main" id="{273EC665-0824-42B3-A5D2-288FEACDF0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738028C-80B9-4302-B083-89844F9C8F22}" type="slidenum">
              <a:rPr lang="en-US" altLang="zh-CN" sz="1200" smtClean="0"/>
              <a:pPr/>
              <a:t>37</a:t>
            </a:fld>
            <a:endParaRPr lang="en-US" altLang="zh-CN" sz="1200"/>
          </a:p>
        </p:txBody>
      </p:sp>
      <p:sp>
        <p:nvSpPr>
          <p:cNvPr id="83971" name="Rectangle 2">
            <a:extLst>
              <a:ext uri="{FF2B5EF4-FFF2-40B4-BE49-F238E27FC236}">
                <a16:creationId xmlns:a16="http://schemas.microsoft.com/office/drawing/2014/main" id="{48D9AD70-1B2F-4447-912E-B190A2A77B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>
            <a:extLst>
              <a:ext uri="{FF2B5EF4-FFF2-40B4-BE49-F238E27FC236}">
                <a16:creationId xmlns:a16="http://schemas.microsoft.com/office/drawing/2014/main" id="{020BD35D-86AF-4319-97F4-7124674C57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>
            <a:extLst>
              <a:ext uri="{FF2B5EF4-FFF2-40B4-BE49-F238E27FC236}">
                <a16:creationId xmlns:a16="http://schemas.microsoft.com/office/drawing/2014/main" id="{2E099981-21DB-40AE-9437-A1184C1D7D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1718BC5-9ABC-4CBA-86B0-EA69E76EE01E}" type="slidenum">
              <a:rPr lang="en-US" altLang="zh-CN" sz="1200" smtClean="0"/>
              <a:pPr/>
              <a:t>38</a:t>
            </a:fld>
            <a:endParaRPr lang="en-US" altLang="zh-CN" sz="1200"/>
          </a:p>
        </p:txBody>
      </p:sp>
      <p:sp>
        <p:nvSpPr>
          <p:cNvPr id="86019" name="Rectangle 2">
            <a:extLst>
              <a:ext uri="{FF2B5EF4-FFF2-40B4-BE49-F238E27FC236}">
                <a16:creationId xmlns:a16="http://schemas.microsoft.com/office/drawing/2014/main" id="{A40928A9-0203-4688-BC62-D44A62692A1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>
            <a:extLst>
              <a:ext uri="{FF2B5EF4-FFF2-40B4-BE49-F238E27FC236}">
                <a16:creationId xmlns:a16="http://schemas.microsoft.com/office/drawing/2014/main" id="{0BD6A755-31EA-46E4-AC6F-FAE8C2488F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>
            <a:extLst>
              <a:ext uri="{FF2B5EF4-FFF2-40B4-BE49-F238E27FC236}">
                <a16:creationId xmlns:a16="http://schemas.microsoft.com/office/drawing/2014/main" id="{FD11A7BE-6516-4959-8B1C-2656B7D247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21DE077-1A18-4187-8A2E-29E6A765DFD2}" type="slidenum">
              <a:rPr lang="en-US" altLang="zh-CN" sz="1200" smtClean="0"/>
              <a:pPr/>
              <a:t>39</a:t>
            </a:fld>
            <a:endParaRPr lang="en-US" altLang="zh-CN" sz="1200"/>
          </a:p>
        </p:txBody>
      </p:sp>
      <p:sp>
        <p:nvSpPr>
          <p:cNvPr id="88067" name="Rectangle 2">
            <a:extLst>
              <a:ext uri="{FF2B5EF4-FFF2-40B4-BE49-F238E27FC236}">
                <a16:creationId xmlns:a16="http://schemas.microsoft.com/office/drawing/2014/main" id="{10A46C10-DA28-45C0-AF31-2E01A41B1AA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>
            <a:extLst>
              <a:ext uri="{FF2B5EF4-FFF2-40B4-BE49-F238E27FC236}">
                <a16:creationId xmlns:a16="http://schemas.microsoft.com/office/drawing/2014/main" id="{879EA3A6-3A2E-4078-8CE8-96E95622B9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>
            <a:extLst>
              <a:ext uri="{FF2B5EF4-FFF2-40B4-BE49-F238E27FC236}">
                <a16:creationId xmlns:a16="http://schemas.microsoft.com/office/drawing/2014/main" id="{AC76D47E-EA77-4DD4-BCBE-A5F6902956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647AB30-518C-4FD4-9633-81CD645D0D5F}" type="slidenum">
              <a:rPr lang="en-US" altLang="zh-CN" sz="1200" smtClean="0"/>
              <a:pPr/>
              <a:t>40</a:t>
            </a:fld>
            <a:endParaRPr lang="en-US" altLang="zh-CN" sz="1200"/>
          </a:p>
        </p:txBody>
      </p:sp>
      <p:sp>
        <p:nvSpPr>
          <p:cNvPr id="90115" name="Rectangle 2">
            <a:extLst>
              <a:ext uri="{FF2B5EF4-FFF2-40B4-BE49-F238E27FC236}">
                <a16:creationId xmlns:a16="http://schemas.microsoft.com/office/drawing/2014/main" id="{A87ED37A-C63B-420A-B287-8C28A015BD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>
            <a:extLst>
              <a:ext uri="{FF2B5EF4-FFF2-40B4-BE49-F238E27FC236}">
                <a16:creationId xmlns:a16="http://schemas.microsoft.com/office/drawing/2014/main" id="{5B0C50DC-CBC7-4C8B-B0F2-353B4BF4DE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>
            <a:extLst>
              <a:ext uri="{FF2B5EF4-FFF2-40B4-BE49-F238E27FC236}">
                <a16:creationId xmlns:a16="http://schemas.microsoft.com/office/drawing/2014/main" id="{827218BD-8AAE-49BC-90D6-29629270E5D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4ABE15F-01AF-41A5-9860-3EF4302A20C5}" type="slidenum">
              <a:rPr lang="en-US" altLang="zh-CN" sz="1200" smtClean="0"/>
              <a:pPr/>
              <a:t>41</a:t>
            </a:fld>
            <a:endParaRPr lang="en-US" altLang="zh-CN" sz="1200"/>
          </a:p>
        </p:txBody>
      </p:sp>
      <p:sp>
        <p:nvSpPr>
          <p:cNvPr id="92163" name="Rectangle 2">
            <a:extLst>
              <a:ext uri="{FF2B5EF4-FFF2-40B4-BE49-F238E27FC236}">
                <a16:creationId xmlns:a16="http://schemas.microsoft.com/office/drawing/2014/main" id="{B1E965EE-4940-40AA-B90D-004F36B2D6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>
            <a:extLst>
              <a:ext uri="{FF2B5EF4-FFF2-40B4-BE49-F238E27FC236}">
                <a16:creationId xmlns:a16="http://schemas.microsoft.com/office/drawing/2014/main" id="{5D7D9E8B-FA5B-44BB-B90A-A81C011A71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>
            <a:extLst>
              <a:ext uri="{FF2B5EF4-FFF2-40B4-BE49-F238E27FC236}">
                <a16:creationId xmlns:a16="http://schemas.microsoft.com/office/drawing/2014/main" id="{B16841C9-5108-4B85-BF7D-F1199A02EB4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415D451-5672-49CC-94D2-51CD8ECCBD6E}" type="slidenum">
              <a:rPr lang="en-US" altLang="zh-CN" sz="1200" smtClean="0"/>
              <a:pPr/>
              <a:t>4</a:t>
            </a:fld>
            <a:endParaRPr lang="en-US" altLang="zh-CN" sz="1200"/>
          </a:p>
        </p:txBody>
      </p:sp>
      <p:sp>
        <p:nvSpPr>
          <p:cNvPr id="15363" name="Rectangle 2">
            <a:extLst>
              <a:ext uri="{FF2B5EF4-FFF2-40B4-BE49-F238E27FC236}">
                <a16:creationId xmlns:a16="http://schemas.microsoft.com/office/drawing/2014/main" id="{5A5FE010-9D57-472E-A1DF-95D989E478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>
            <a:extLst>
              <a:ext uri="{FF2B5EF4-FFF2-40B4-BE49-F238E27FC236}">
                <a16:creationId xmlns:a16="http://schemas.microsoft.com/office/drawing/2014/main" id="{9782572D-E693-452C-B7F5-6A4E8FD295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>
            <a:extLst>
              <a:ext uri="{FF2B5EF4-FFF2-40B4-BE49-F238E27FC236}">
                <a16:creationId xmlns:a16="http://schemas.microsoft.com/office/drawing/2014/main" id="{97672507-6D93-4CF5-8B5C-1504B46D609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04D5082-80AE-4EDF-A115-1F79F05200DB}" type="slidenum">
              <a:rPr lang="en-US" altLang="zh-CN" sz="1200" smtClean="0"/>
              <a:pPr/>
              <a:t>42</a:t>
            </a:fld>
            <a:endParaRPr lang="en-US" altLang="zh-CN" sz="1200"/>
          </a:p>
        </p:txBody>
      </p:sp>
      <p:sp>
        <p:nvSpPr>
          <p:cNvPr id="94211" name="Rectangle 2">
            <a:extLst>
              <a:ext uri="{FF2B5EF4-FFF2-40B4-BE49-F238E27FC236}">
                <a16:creationId xmlns:a16="http://schemas.microsoft.com/office/drawing/2014/main" id="{9FEF4715-4548-4C29-8615-F9977AEC0D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>
            <a:extLst>
              <a:ext uri="{FF2B5EF4-FFF2-40B4-BE49-F238E27FC236}">
                <a16:creationId xmlns:a16="http://schemas.microsoft.com/office/drawing/2014/main" id="{C6A89432-F9CF-43A6-83C0-1ED4005C22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>
            <a:extLst>
              <a:ext uri="{FF2B5EF4-FFF2-40B4-BE49-F238E27FC236}">
                <a16:creationId xmlns:a16="http://schemas.microsoft.com/office/drawing/2014/main" id="{9D0BEE6B-0AAA-436F-9614-3B2226554D1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0A33BF7-9DE3-4D93-BCEC-ACFA1FE1086E}" type="slidenum">
              <a:rPr lang="en-US" altLang="zh-CN" sz="1200" smtClean="0"/>
              <a:pPr/>
              <a:t>43</a:t>
            </a:fld>
            <a:endParaRPr lang="en-US" altLang="zh-CN" sz="1200"/>
          </a:p>
        </p:txBody>
      </p:sp>
      <p:sp>
        <p:nvSpPr>
          <p:cNvPr id="96259" name="Rectangle 2">
            <a:extLst>
              <a:ext uri="{FF2B5EF4-FFF2-40B4-BE49-F238E27FC236}">
                <a16:creationId xmlns:a16="http://schemas.microsoft.com/office/drawing/2014/main" id="{051FB0AC-5A29-490A-8528-FDF73656AB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>
            <a:extLst>
              <a:ext uri="{FF2B5EF4-FFF2-40B4-BE49-F238E27FC236}">
                <a16:creationId xmlns:a16="http://schemas.microsoft.com/office/drawing/2014/main" id="{1CC89D2C-E3E0-4143-9B87-77CE560A9A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>
            <a:extLst>
              <a:ext uri="{FF2B5EF4-FFF2-40B4-BE49-F238E27FC236}">
                <a16:creationId xmlns:a16="http://schemas.microsoft.com/office/drawing/2014/main" id="{DA3D5177-5928-4B09-85BB-8DA8FCA9154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E5BB2C0-0EB9-4357-91F3-3D329EB338BD}" type="slidenum">
              <a:rPr lang="en-US" altLang="zh-CN" sz="1200" smtClean="0"/>
              <a:pPr/>
              <a:t>44</a:t>
            </a:fld>
            <a:endParaRPr lang="en-US" altLang="zh-CN" sz="1200"/>
          </a:p>
        </p:txBody>
      </p:sp>
      <p:sp>
        <p:nvSpPr>
          <p:cNvPr id="98307" name="Rectangle 2">
            <a:extLst>
              <a:ext uri="{FF2B5EF4-FFF2-40B4-BE49-F238E27FC236}">
                <a16:creationId xmlns:a16="http://schemas.microsoft.com/office/drawing/2014/main" id="{CD9271B9-5683-4D08-876C-70FFA2C5BF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>
            <a:extLst>
              <a:ext uri="{FF2B5EF4-FFF2-40B4-BE49-F238E27FC236}">
                <a16:creationId xmlns:a16="http://schemas.microsoft.com/office/drawing/2014/main" id="{40A0EF9B-D324-4C7E-852E-62057EA98A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>
            <a:extLst>
              <a:ext uri="{FF2B5EF4-FFF2-40B4-BE49-F238E27FC236}">
                <a16:creationId xmlns:a16="http://schemas.microsoft.com/office/drawing/2014/main" id="{C7119AC4-93D4-4777-AF4F-683FDFED43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02418F1-CBFE-48C6-B951-476180B7507E}" type="slidenum">
              <a:rPr lang="en-US" altLang="zh-CN" sz="1200" smtClean="0"/>
              <a:pPr/>
              <a:t>45</a:t>
            </a:fld>
            <a:endParaRPr lang="en-US" altLang="zh-CN" sz="1200"/>
          </a:p>
        </p:txBody>
      </p:sp>
      <p:sp>
        <p:nvSpPr>
          <p:cNvPr id="100355" name="Rectangle 2">
            <a:extLst>
              <a:ext uri="{FF2B5EF4-FFF2-40B4-BE49-F238E27FC236}">
                <a16:creationId xmlns:a16="http://schemas.microsoft.com/office/drawing/2014/main" id="{83EFE398-C869-475D-A48C-E807D8079D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>
            <a:extLst>
              <a:ext uri="{FF2B5EF4-FFF2-40B4-BE49-F238E27FC236}">
                <a16:creationId xmlns:a16="http://schemas.microsoft.com/office/drawing/2014/main" id="{A7F7C588-FC22-4782-821E-FEC002DFE5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>
            <a:extLst>
              <a:ext uri="{FF2B5EF4-FFF2-40B4-BE49-F238E27FC236}">
                <a16:creationId xmlns:a16="http://schemas.microsoft.com/office/drawing/2014/main" id="{0C420F16-D8E0-4C1F-8634-F2B2830187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07C9896-AD13-4175-95EE-74E24A104A97}" type="slidenum">
              <a:rPr lang="en-US" altLang="zh-CN" sz="1200" smtClean="0"/>
              <a:pPr/>
              <a:t>46</a:t>
            </a:fld>
            <a:endParaRPr lang="en-US" altLang="zh-CN" sz="1200"/>
          </a:p>
        </p:txBody>
      </p:sp>
      <p:sp>
        <p:nvSpPr>
          <p:cNvPr id="102403" name="Rectangle 2">
            <a:extLst>
              <a:ext uri="{FF2B5EF4-FFF2-40B4-BE49-F238E27FC236}">
                <a16:creationId xmlns:a16="http://schemas.microsoft.com/office/drawing/2014/main" id="{98ED5CA9-AE97-43D1-A74B-F5048DF1B8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>
            <a:extLst>
              <a:ext uri="{FF2B5EF4-FFF2-40B4-BE49-F238E27FC236}">
                <a16:creationId xmlns:a16="http://schemas.microsoft.com/office/drawing/2014/main" id="{586F6D8F-1D69-40D6-960D-D175A16E6B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>
            <a:extLst>
              <a:ext uri="{FF2B5EF4-FFF2-40B4-BE49-F238E27FC236}">
                <a16:creationId xmlns:a16="http://schemas.microsoft.com/office/drawing/2014/main" id="{C4FC285F-4A4A-4FE4-951D-BFB9988A0DC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9445A9E-7F8C-4E11-A029-ABCF1030364A}" type="slidenum">
              <a:rPr lang="en-US" altLang="zh-CN" sz="1200" smtClean="0"/>
              <a:pPr/>
              <a:t>47</a:t>
            </a:fld>
            <a:endParaRPr lang="en-US" altLang="zh-CN" sz="1200"/>
          </a:p>
        </p:txBody>
      </p:sp>
      <p:sp>
        <p:nvSpPr>
          <p:cNvPr id="104451" name="Rectangle 2">
            <a:extLst>
              <a:ext uri="{FF2B5EF4-FFF2-40B4-BE49-F238E27FC236}">
                <a16:creationId xmlns:a16="http://schemas.microsoft.com/office/drawing/2014/main" id="{E2DB782E-0D55-4CC0-AA2B-204F3A487DC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>
            <a:extLst>
              <a:ext uri="{FF2B5EF4-FFF2-40B4-BE49-F238E27FC236}">
                <a16:creationId xmlns:a16="http://schemas.microsoft.com/office/drawing/2014/main" id="{45AFE1B0-3C27-4E52-B27A-EFA606A6A3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>
            <a:extLst>
              <a:ext uri="{FF2B5EF4-FFF2-40B4-BE49-F238E27FC236}">
                <a16:creationId xmlns:a16="http://schemas.microsoft.com/office/drawing/2014/main" id="{AC3D72DE-9075-481B-A59B-A691091CB97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9FB4DD8-F288-4324-B9FC-9D1729539CEB}" type="slidenum">
              <a:rPr lang="en-US" altLang="zh-CN" sz="1200" smtClean="0"/>
              <a:pPr/>
              <a:t>49</a:t>
            </a:fld>
            <a:endParaRPr lang="en-US" altLang="zh-CN" sz="1200"/>
          </a:p>
        </p:txBody>
      </p:sp>
      <p:sp>
        <p:nvSpPr>
          <p:cNvPr id="106499" name="Rectangle 2">
            <a:extLst>
              <a:ext uri="{FF2B5EF4-FFF2-40B4-BE49-F238E27FC236}">
                <a16:creationId xmlns:a16="http://schemas.microsoft.com/office/drawing/2014/main" id="{8090C448-4FE1-4535-9668-D0898F15FB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>
            <a:extLst>
              <a:ext uri="{FF2B5EF4-FFF2-40B4-BE49-F238E27FC236}">
                <a16:creationId xmlns:a16="http://schemas.microsoft.com/office/drawing/2014/main" id="{07F6CE79-7718-46C5-BFD9-8BD3CEAB6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>
            <a:extLst>
              <a:ext uri="{FF2B5EF4-FFF2-40B4-BE49-F238E27FC236}">
                <a16:creationId xmlns:a16="http://schemas.microsoft.com/office/drawing/2014/main" id="{13DF8903-1E88-4FDE-A9AA-3AF727CAE27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FE0A050-9824-4BD2-9168-7F4AACCDD708}" type="slidenum">
              <a:rPr lang="en-US" altLang="zh-CN" sz="1200" smtClean="0"/>
              <a:pPr/>
              <a:t>51</a:t>
            </a:fld>
            <a:endParaRPr lang="en-US" altLang="zh-CN" sz="1200"/>
          </a:p>
        </p:txBody>
      </p:sp>
      <p:sp>
        <p:nvSpPr>
          <p:cNvPr id="110595" name="Rectangle 2">
            <a:extLst>
              <a:ext uri="{FF2B5EF4-FFF2-40B4-BE49-F238E27FC236}">
                <a16:creationId xmlns:a16="http://schemas.microsoft.com/office/drawing/2014/main" id="{33F0B81F-B699-4D9F-B661-0A7FEC4452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>
            <a:extLst>
              <a:ext uri="{FF2B5EF4-FFF2-40B4-BE49-F238E27FC236}">
                <a16:creationId xmlns:a16="http://schemas.microsoft.com/office/drawing/2014/main" id="{95FFA918-A7C3-4875-AB67-661BD84D3E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>
            <a:extLst>
              <a:ext uri="{FF2B5EF4-FFF2-40B4-BE49-F238E27FC236}">
                <a16:creationId xmlns:a16="http://schemas.microsoft.com/office/drawing/2014/main" id="{788A07EB-7A5C-4D92-833F-1F6E55B180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634FD5F-57E0-4888-AE75-6C94BCB69E98}" type="slidenum">
              <a:rPr lang="en-US" altLang="zh-CN" sz="1200" smtClean="0"/>
              <a:pPr/>
              <a:t>52</a:t>
            </a:fld>
            <a:endParaRPr lang="en-US" altLang="zh-CN" sz="1200"/>
          </a:p>
        </p:txBody>
      </p:sp>
      <p:sp>
        <p:nvSpPr>
          <p:cNvPr id="112643" name="Rectangle 2">
            <a:extLst>
              <a:ext uri="{FF2B5EF4-FFF2-40B4-BE49-F238E27FC236}">
                <a16:creationId xmlns:a16="http://schemas.microsoft.com/office/drawing/2014/main" id="{D6A947C8-14AF-44D0-95F3-20A6B6BC0D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>
            <a:extLst>
              <a:ext uri="{FF2B5EF4-FFF2-40B4-BE49-F238E27FC236}">
                <a16:creationId xmlns:a16="http://schemas.microsoft.com/office/drawing/2014/main" id="{3F7BA745-1D9F-4B88-BCF9-441BBA5741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>
            <a:extLst>
              <a:ext uri="{FF2B5EF4-FFF2-40B4-BE49-F238E27FC236}">
                <a16:creationId xmlns:a16="http://schemas.microsoft.com/office/drawing/2014/main" id="{98AF60E5-E5FD-42ED-9915-C6F040FCE4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3C51D82-0945-447F-A24E-427D845A68B8}" type="slidenum">
              <a:rPr lang="en-US" altLang="zh-CN" sz="1200" smtClean="0"/>
              <a:pPr/>
              <a:t>53</a:t>
            </a:fld>
            <a:endParaRPr lang="en-US" altLang="zh-CN" sz="1200"/>
          </a:p>
        </p:txBody>
      </p:sp>
      <p:sp>
        <p:nvSpPr>
          <p:cNvPr id="114691" name="Rectangle 2">
            <a:extLst>
              <a:ext uri="{FF2B5EF4-FFF2-40B4-BE49-F238E27FC236}">
                <a16:creationId xmlns:a16="http://schemas.microsoft.com/office/drawing/2014/main" id="{BE561B5C-2D7A-4D67-9052-B602B4C14F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>
            <a:extLst>
              <a:ext uri="{FF2B5EF4-FFF2-40B4-BE49-F238E27FC236}">
                <a16:creationId xmlns:a16="http://schemas.microsoft.com/office/drawing/2014/main" id="{680D4C90-2FEB-4569-8565-49C3475FDD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8E0D3514-08A4-480A-B755-6BABAD64AD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D8B4F62-E72E-44FD-8313-DB30A021EBD4}" type="slidenum">
              <a:rPr lang="en-US" altLang="zh-CN" sz="1200" smtClean="0"/>
              <a:pPr/>
              <a:t>5</a:t>
            </a:fld>
            <a:endParaRPr lang="en-US" altLang="zh-CN" sz="1200"/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6CC63940-533A-4349-9FAA-CD62036C1E3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D429563A-16FE-4492-95F9-C5884ACE2E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>
            <a:extLst>
              <a:ext uri="{FF2B5EF4-FFF2-40B4-BE49-F238E27FC236}">
                <a16:creationId xmlns:a16="http://schemas.microsoft.com/office/drawing/2014/main" id="{7AE8C7C5-E03C-42A1-A73F-B9156AA1B30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AF5533D-2594-46AD-9601-E826A8CB2AE9}" type="slidenum">
              <a:rPr lang="en-US" altLang="zh-CN" sz="1200" smtClean="0"/>
              <a:pPr/>
              <a:t>54</a:t>
            </a:fld>
            <a:endParaRPr lang="en-US" altLang="zh-CN" sz="1200"/>
          </a:p>
        </p:txBody>
      </p:sp>
      <p:sp>
        <p:nvSpPr>
          <p:cNvPr id="116739" name="Rectangle 2">
            <a:extLst>
              <a:ext uri="{FF2B5EF4-FFF2-40B4-BE49-F238E27FC236}">
                <a16:creationId xmlns:a16="http://schemas.microsoft.com/office/drawing/2014/main" id="{38C73F29-830B-48EF-99C4-2CA2DD5F60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>
            <a:extLst>
              <a:ext uri="{FF2B5EF4-FFF2-40B4-BE49-F238E27FC236}">
                <a16:creationId xmlns:a16="http://schemas.microsoft.com/office/drawing/2014/main" id="{44406F71-9B20-40A5-B7BB-61BE0F613C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>
            <a:extLst>
              <a:ext uri="{FF2B5EF4-FFF2-40B4-BE49-F238E27FC236}">
                <a16:creationId xmlns:a16="http://schemas.microsoft.com/office/drawing/2014/main" id="{6747B2CE-3D9A-4E64-B976-4D0449AFED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BE65C1F-3B38-461B-A688-12F165A4800A}" type="slidenum">
              <a:rPr lang="en-US" altLang="zh-CN" sz="1200" smtClean="0"/>
              <a:pPr/>
              <a:t>55</a:t>
            </a:fld>
            <a:endParaRPr lang="en-US" altLang="zh-CN" sz="1200"/>
          </a:p>
        </p:txBody>
      </p:sp>
      <p:sp>
        <p:nvSpPr>
          <p:cNvPr id="162819" name="Rectangle 2">
            <a:extLst>
              <a:ext uri="{FF2B5EF4-FFF2-40B4-BE49-F238E27FC236}">
                <a16:creationId xmlns:a16="http://schemas.microsoft.com/office/drawing/2014/main" id="{41C91247-4BFE-478D-92BB-CDEDB3F902E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0" name="Rectangle 3">
            <a:extLst>
              <a:ext uri="{FF2B5EF4-FFF2-40B4-BE49-F238E27FC236}">
                <a16:creationId xmlns:a16="http://schemas.microsoft.com/office/drawing/2014/main" id="{B3988333-EE8A-4DF2-807C-6128495857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008814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>
            <a:extLst>
              <a:ext uri="{FF2B5EF4-FFF2-40B4-BE49-F238E27FC236}">
                <a16:creationId xmlns:a16="http://schemas.microsoft.com/office/drawing/2014/main" id="{BB768725-0339-4883-9A92-D452CE14AA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EA95CB2-4BF0-4811-A948-4F22A07186F3}" type="slidenum">
              <a:rPr lang="en-US" altLang="zh-CN" sz="1200" smtClean="0"/>
              <a:pPr/>
              <a:t>56</a:t>
            </a:fld>
            <a:endParaRPr lang="en-US" altLang="zh-CN" sz="1200"/>
          </a:p>
        </p:txBody>
      </p:sp>
      <p:sp>
        <p:nvSpPr>
          <p:cNvPr id="164867" name="Rectangle 2">
            <a:extLst>
              <a:ext uri="{FF2B5EF4-FFF2-40B4-BE49-F238E27FC236}">
                <a16:creationId xmlns:a16="http://schemas.microsoft.com/office/drawing/2014/main" id="{43B5CD62-C046-4C43-9C7E-EFC1AB2B4FF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8" name="Rectangle 3">
            <a:extLst>
              <a:ext uri="{FF2B5EF4-FFF2-40B4-BE49-F238E27FC236}">
                <a16:creationId xmlns:a16="http://schemas.microsoft.com/office/drawing/2014/main" id="{906800AF-812C-420E-9E13-921AA1332E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7490528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>
            <a:extLst>
              <a:ext uri="{FF2B5EF4-FFF2-40B4-BE49-F238E27FC236}">
                <a16:creationId xmlns:a16="http://schemas.microsoft.com/office/drawing/2014/main" id="{3BBC344A-47DB-4340-B975-EE4CF2091D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A02F9A1-93DD-4876-B6AC-7B74E04F394D}" type="slidenum">
              <a:rPr lang="en-US" altLang="zh-CN" sz="1200" smtClean="0"/>
              <a:pPr/>
              <a:t>58</a:t>
            </a:fld>
            <a:endParaRPr lang="en-US" altLang="zh-CN" sz="1200"/>
          </a:p>
        </p:txBody>
      </p:sp>
      <p:sp>
        <p:nvSpPr>
          <p:cNvPr id="118787" name="Rectangle 2">
            <a:extLst>
              <a:ext uri="{FF2B5EF4-FFF2-40B4-BE49-F238E27FC236}">
                <a16:creationId xmlns:a16="http://schemas.microsoft.com/office/drawing/2014/main" id="{A6F4285C-0184-4FF8-92B9-E4681D6F3C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>
            <a:extLst>
              <a:ext uri="{FF2B5EF4-FFF2-40B4-BE49-F238E27FC236}">
                <a16:creationId xmlns:a16="http://schemas.microsoft.com/office/drawing/2014/main" id="{4D4CB81A-EA57-43C1-8F4D-835419A894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>
            <a:extLst>
              <a:ext uri="{FF2B5EF4-FFF2-40B4-BE49-F238E27FC236}">
                <a16:creationId xmlns:a16="http://schemas.microsoft.com/office/drawing/2014/main" id="{F25184C6-8966-4301-83DD-233542D370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DC75B1D-3CB9-4617-AD27-60B57D0D4D99}" type="slidenum">
              <a:rPr lang="en-US" altLang="zh-CN" sz="1200" smtClean="0"/>
              <a:pPr/>
              <a:t>59</a:t>
            </a:fld>
            <a:endParaRPr lang="en-US" altLang="zh-CN" sz="1200"/>
          </a:p>
        </p:txBody>
      </p:sp>
      <p:sp>
        <p:nvSpPr>
          <p:cNvPr id="120835" name="Rectangle 2">
            <a:extLst>
              <a:ext uri="{FF2B5EF4-FFF2-40B4-BE49-F238E27FC236}">
                <a16:creationId xmlns:a16="http://schemas.microsoft.com/office/drawing/2014/main" id="{2B870D69-00EC-4B24-A815-7C41B60B00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>
            <a:extLst>
              <a:ext uri="{FF2B5EF4-FFF2-40B4-BE49-F238E27FC236}">
                <a16:creationId xmlns:a16="http://schemas.microsoft.com/office/drawing/2014/main" id="{0E8A4752-9934-49F8-806C-B5B12D4881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>
            <a:extLst>
              <a:ext uri="{FF2B5EF4-FFF2-40B4-BE49-F238E27FC236}">
                <a16:creationId xmlns:a16="http://schemas.microsoft.com/office/drawing/2014/main" id="{5A41F956-BBAF-4B98-979A-5204593DF2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57214E9-2E48-4CDD-A691-46C947DA7B2A}" type="slidenum">
              <a:rPr lang="en-US" altLang="zh-CN" sz="1200" smtClean="0"/>
              <a:pPr/>
              <a:t>60</a:t>
            </a:fld>
            <a:endParaRPr lang="en-US" altLang="zh-CN" sz="1200"/>
          </a:p>
        </p:txBody>
      </p:sp>
      <p:sp>
        <p:nvSpPr>
          <p:cNvPr id="122883" name="Rectangle 2">
            <a:extLst>
              <a:ext uri="{FF2B5EF4-FFF2-40B4-BE49-F238E27FC236}">
                <a16:creationId xmlns:a16="http://schemas.microsoft.com/office/drawing/2014/main" id="{2F0A2C95-2CC0-4F60-B5B7-93F5EB4271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>
            <a:extLst>
              <a:ext uri="{FF2B5EF4-FFF2-40B4-BE49-F238E27FC236}">
                <a16:creationId xmlns:a16="http://schemas.microsoft.com/office/drawing/2014/main" id="{8C4A4B7A-EE3C-4213-AE13-D444761D3A1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>
            <a:extLst>
              <a:ext uri="{FF2B5EF4-FFF2-40B4-BE49-F238E27FC236}">
                <a16:creationId xmlns:a16="http://schemas.microsoft.com/office/drawing/2014/main" id="{716BDC76-9CBF-468D-B62F-D1807C41CC9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A60B544-4CB4-4D0C-B161-192C7B95F75C}" type="slidenum">
              <a:rPr lang="en-US" altLang="zh-CN" sz="1200" smtClean="0"/>
              <a:pPr/>
              <a:t>61</a:t>
            </a:fld>
            <a:endParaRPr lang="en-US" altLang="zh-CN" sz="1200"/>
          </a:p>
        </p:txBody>
      </p:sp>
      <p:sp>
        <p:nvSpPr>
          <p:cNvPr id="124931" name="Rectangle 2">
            <a:extLst>
              <a:ext uri="{FF2B5EF4-FFF2-40B4-BE49-F238E27FC236}">
                <a16:creationId xmlns:a16="http://schemas.microsoft.com/office/drawing/2014/main" id="{8DBE3D7F-4ADA-4C0C-BCAE-723248AD976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>
            <a:extLst>
              <a:ext uri="{FF2B5EF4-FFF2-40B4-BE49-F238E27FC236}">
                <a16:creationId xmlns:a16="http://schemas.microsoft.com/office/drawing/2014/main" id="{38EE70BD-5129-46C8-90CC-5D57D1E6BE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>
            <a:extLst>
              <a:ext uri="{FF2B5EF4-FFF2-40B4-BE49-F238E27FC236}">
                <a16:creationId xmlns:a16="http://schemas.microsoft.com/office/drawing/2014/main" id="{EDCD9789-E49D-4C4B-9F0A-E16E4AD01A3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54709E4-9167-4049-A115-B85825C2117A}" type="slidenum">
              <a:rPr lang="en-US" altLang="zh-CN" sz="1200" smtClean="0"/>
              <a:pPr/>
              <a:t>62</a:t>
            </a:fld>
            <a:endParaRPr lang="en-US" altLang="zh-CN" sz="1200"/>
          </a:p>
        </p:txBody>
      </p:sp>
      <p:sp>
        <p:nvSpPr>
          <p:cNvPr id="126979" name="Rectangle 2">
            <a:extLst>
              <a:ext uri="{FF2B5EF4-FFF2-40B4-BE49-F238E27FC236}">
                <a16:creationId xmlns:a16="http://schemas.microsoft.com/office/drawing/2014/main" id="{10E785C1-4E38-4551-AF69-51C497C0E3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>
            <a:extLst>
              <a:ext uri="{FF2B5EF4-FFF2-40B4-BE49-F238E27FC236}">
                <a16:creationId xmlns:a16="http://schemas.microsoft.com/office/drawing/2014/main" id="{C87D4D6B-0878-4E4D-A896-D69B7EDEBE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>
            <a:extLst>
              <a:ext uri="{FF2B5EF4-FFF2-40B4-BE49-F238E27FC236}">
                <a16:creationId xmlns:a16="http://schemas.microsoft.com/office/drawing/2014/main" id="{6A3918D5-E37F-4C30-93F0-51D90E102E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30D7A6E-5A2F-4579-A33E-3737CCA700B1}" type="slidenum">
              <a:rPr lang="en-US" altLang="zh-CN" sz="1200" smtClean="0"/>
              <a:pPr/>
              <a:t>63</a:t>
            </a:fld>
            <a:endParaRPr lang="en-US" altLang="zh-CN" sz="1200"/>
          </a:p>
        </p:txBody>
      </p:sp>
      <p:sp>
        <p:nvSpPr>
          <p:cNvPr id="129027" name="Rectangle 2">
            <a:extLst>
              <a:ext uri="{FF2B5EF4-FFF2-40B4-BE49-F238E27FC236}">
                <a16:creationId xmlns:a16="http://schemas.microsoft.com/office/drawing/2014/main" id="{C36D20C3-4C33-43C7-B0A2-89B151CFECD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>
            <a:extLst>
              <a:ext uri="{FF2B5EF4-FFF2-40B4-BE49-F238E27FC236}">
                <a16:creationId xmlns:a16="http://schemas.microsoft.com/office/drawing/2014/main" id="{29A6139C-AC1F-4F40-892C-2671956C1F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>
            <a:extLst>
              <a:ext uri="{FF2B5EF4-FFF2-40B4-BE49-F238E27FC236}">
                <a16:creationId xmlns:a16="http://schemas.microsoft.com/office/drawing/2014/main" id="{D1A6714C-02DA-4263-9020-B94A9B9360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8ABD6EB-FBBD-4E7D-B960-7802E90D08B0}" type="slidenum">
              <a:rPr lang="en-US" altLang="zh-CN" sz="1200" smtClean="0"/>
              <a:pPr/>
              <a:t>64</a:t>
            </a:fld>
            <a:endParaRPr lang="en-US" altLang="zh-CN" sz="1200"/>
          </a:p>
        </p:txBody>
      </p:sp>
      <p:sp>
        <p:nvSpPr>
          <p:cNvPr id="131075" name="Rectangle 2">
            <a:extLst>
              <a:ext uri="{FF2B5EF4-FFF2-40B4-BE49-F238E27FC236}">
                <a16:creationId xmlns:a16="http://schemas.microsoft.com/office/drawing/2014/main" id="{593C3315-D995-4BC1-B10E-3AD6D69B1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>
            <a:extLst>
              <a:ext uri="{FF2B5EF4-FFF2-40B4-BE49-F238E27FC236}">
                <a16:creationId xmlns:a16="http://schemas.microsoft.com/office/drawing/2014/main" id="{BE11DE6E-DDD7-49FB-9FF2-732404864D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E370B399-510F-45C5-825E-74D345941E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671B4A6-DEA7-4BB6-8A61-C7E7F1DD804E}" type="slidenum">
              <a:rPr lang="en-US" altLang="zh-CN" sz="1200" smtClean="0"/>
              <a:pPr/>
              <a:t>6</a:t>
            </a:fld>
            <a:endParaRPr lang="en-US" altLang="zh-CN" sz="1200"/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3A652C85-2528-4CAB-98C5-5EADB89C64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2FABBB59-D398-4672-9AEA-76EA79031B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>
            <a:extLst>
              <a:ext uri="{FF2B5EF4-FFF2-40B4-BE49-F238E27FC236}">
                <a16:creationId xmlns:a16="http://schemas.microsoft.com/office/drawing/2014/main" id="{EC72C9E6-C22F-458F-81CB-D314F696204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A0C3332-C956-4681-A0E5-47117BCD9353}" type="slidenum">
              <a:rPr lang="en-US" altLang="zh-CN" sz="1200" smtClean="0"/>
              <a:pPr/>
              <a:t>65</a:t>
            </a:fld>
            <a:endParaRPr lang="en-US" altLang="zh-CN" sz="1200"/>
          </a:p>
        </p:txBody>
      </p:sp>
      <p:sp>
        <p:nvSpPr>
          <p:cNvPr id="133123" name="Rectangle 2">
            <a:extLst>
              <a:ext uri="{FF2B5EF4-FFF2-40B4-BE49-F238E27FC236}">
                <a16:creationId xmlns:a16="http://schemas.microsoft.com/office/drawing/2014/main" id="{CD227983-C3CF-4062-B005-D8A02B11DB4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>
            <a:extLst>
              <a:ext uri="{FF2B5EF4-FFF2-40B4-BE49-F238E27FC236}">
                <a16:creationId xmlns:a16="http://schemas.microsoft.com/office/drawing/2014/main" id="{E84EC21A-EED7-4A35-9DF2-7DAD8309B0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>
            <a:extLst>
              <a:ext uri="{FF2B5EF4-FFF2-40B4-BE49-F238E27FC236}">
                <a16:creationId xmlns:a16="http://schemas.microsoft.com/office/drawing/2014/main" id="{CB6C05BC-79F1-48FB-9250-788B61089B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A08D395-825B-4315-820A-6C31399B3EA4}" type="slidenum">
              <a:rPr lang="en-US" altLang="zh-CN" sz="1200" smtClean="0"/>
              <a:pPr/>
              <a:t>66</a:t>
            </a:fld>
            <a:endParaRPr lang="en-US" altLang="zh-CN" sz="1200"/>
          </a:p>
        </p:txBody>
      </p:sp>
      <p:sp>
        <p:nvSpPr>
          <p:cNvPr id="135171" name="Rectangle 2">
            <a:extLst>
              <a:ext uri="{FF2B5EF4-FFF2-40B4-BE49-F238E27FC236}">
                <a16:creationId xmlns:a16="http://schemas.microsoft.com/office/drawing/2014/main" id="{7EE5DA6B-6DB0-418F-A922-031FB296CE1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>
            <a:extLst>
              <a:ext uri="{FF2B5EF4-FFF2-40B4-BE49-F238E27FC236}">
                <a16:creationId xmlns:a16="http://schemas.microsoft.com/office/drawing/2014/main" id="{8FC0EA16-EA3A-42DE-9908-FB9C7027D5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>
            <a:extLst>
              <a:ext uri="{FF2B5EF4-FFF2-40B4-BE49-F238E27FC236}">
                <a16:creationId xmlns:a16="http://schemas.microsoft.com/office/drawing/2014/main" id="{09B25FC1-4FD4-4A83-80E7-3EF0DB727B1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D3EB0A4-6882-4E41-BBBD-59E9A48A2F20}" type="slidenum">
              <a:rPr lang="en-US" altLang="zh-CN" sz="1200" smtClean="0"/>
              <a:pPr/>
              <a:t>68</a:t>
            </a:fld>
            <a:endParaRPr lang="en-US" altLang="zh-CN" sz="1200"/>
          </a:p>
        </p:txBody>
      </p:sp>
      <p:sp>
        <p:nvSpPr>
          <p:cNvPr id="166915" name="Rectangle 2">
            <a:extLst>
              <a:ext uri="{FF2B5EF4-FFF2-40B4-BE49-F238E27FC236}">
                <a16:creationId xmlns:a16="http://schemas.microsoft.com/office/drawing/2014/main" id="{E95BADC1-7645-4D8D-B13E-F44B0C6776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6" name="Rectangle 3">
            <a:extLst>
              <a:ext uri="{FF2B5EF4-FFF2-40B4-BE49-F238E27FC236}">
                <a16:creationId xmlns:a16="http://schemas.microsoft.com/office/drawing/2014/main" id="{625F23F9-448D-47EA-B39D-30C95A27A6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2552411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>
            <a:extLst>
              <a:ext uri="{FF2B5EF4-FFF2-40B4-BE49-F238E27FC236}">
                <a16:creationId xmlns:a16="http://schemas.microsoft.com/office/drawing/2014/main" id="{ACDF884E-A4D9-46BE-9FBF-F2D41D666E7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7DCA658-25FB-4A95-A381-870E243D2DED}" type="slidenum">
              <a:rPr lang="en-US" altLang="zh-CN" sz="1200" smtClean="0"/>
              <a:pPr/>
              <a:t>69</a:t>
            </a:fld>
            <a:endParaRPr lang="en-US" altLang="zh-CN" sz="1200"/>
          </a:p>
        </p:txBody>
      </p:sp>
      <p:sp>
        <p:nvSpPr>
          <p:cNvPr id="168963" name="Rectangle 2">
            <a:extLst>
              <a:ext uri="{FF2B5EF4-FFF2-40B4-BE49-F238E27FC236}">
                <a16:creationId xmlns:a16="http://schemas.microsoft.com/office/drawing/2014/main" id="{E0DA6820-FDC0-407D-8F60-E029F9E6259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4" name="Rectangle 3">
            <a:extLst>
              <a:ext uri="{FF2B5EF4-FFF2-40B4-BE49-F238E27FC236}">
                <a16:creationId xmlns:a16="http://schemas.microsoft.com/office/drawing/2014/main" id="{AE98DE4C-4F89-4E3C-9DBC-A7FCE73BF9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>
            <a:extLst>
              <a:ext uri="{FF2B5EF4-FFF2-40B4-BE49-F238E27FC236}">
                <a16:creationId xmlns:a16="http://schemas.microsoft.com/office/drawing/2014/main" id="{38090F3D-6E76-4AF1-8780-99E20069C7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C6F8DF1-381F-4B3B-A829-6FFCC8229D5A}" type="slidenum">
              <a:rPr lang="en-US" altLang="zh-CN" sz="1200" smtClean="0"/>
              <a:pPr/>
              <a:t>70</a:t>
            </a:fld>
            <a:endParaRPr lang="en-US" altLang="zh-CN" sz="1200"/>
          </a:p>
        </p:txBody>
      </p:sp>
      <p:sp>
        <p:nvSpPr>
          <p:cNvPr id="138243" name="Rectangle 2">
            <a:extLst>
              <a:ext uri="{FF2B5EF4-FFF2-40B4-BE49-F238E27FC236}">
                <a16:creationId xmlns:a16="http://schemas.microsoft.com/office/drawing/2014/main" id="{A45553B6-9806-405E-ABFB-C2E1BBAE00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>
            <a:extLst>
              <a:ext uri="{FF2B5EF4-FFF2-40B4-BE49-F238E27FC236}">
                <a16:creationId xmlns:a16="http://schemas.microsoft.com/office/drawing/2014/main" id="{F9605B08-42B2-4B8C-8084-E4E87D2CA2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>
            <a:extLst>
              <a:ext uri="{FF2B5EF4-FFF2-40B4-BE49-F238E27FC236}">
                <a16:creationId xmlns:a16="http://schemas.microsoft.com/office/drawing/2014/main" id="{B2AAA6D1-3092-42FD-AA84-2ADBFC982D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841B9A3-19D5-4B11-BC55-EB17A62DF243}" type="slidenum">
              <a:rPr lang="en-US" altLang="zh-CN" sz="1200" smtClean="0"/>
              <a:pPr/>
              <a:t>71</a:t>
            </a:fld>
            <a:endParaRPr lang="en-US" altLang="zh-CN" sz="1200"/>
          </a:p>
        </p:txBody>
      </p:sp>
      <p:sp>
        <p:nvSpPr>
          <p:cNvPr id="140291" name="Rectangle 2">
            <a:extLst>
              <a:ext uri="{FF2B5EF4-FFF2-40B4-BE49-F238E27FC236}">
                <a16:creationId xmlns:a16="http://schemas.microsoft.com/office/drawing/2014/main" id="{37B5F3D0-690A-4FAB-9673-17C37B50E7D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>
            <a:extLst>
              <a:ext uri="{FF2B5EF4-FFF2-40B4-BE49-F238E27FC236}">
                <a16:creationId xmlns:a16="http://schemas.microsoft.com/office/drawing/2014/main" id="{E6A3BCDC-9949-4747-A71C-BE91ADBBEB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>
            <a:extLst>
              <a:ext uri="{FF2B5EF4-FFF2-40B4-BE49-F238E27FC236}">
                <a16:creationId xmlns:a16="http://schemas.microsoft.com/office/drawing/2014/main" id="{E08C38B4-37D1-4441-B173-4B4AFCE9959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49975D8-05B6-4125-A0AC-263F5C2DB9BB}" type="slidenum">
              <a:rPr lang="en-US" altLang="zh-CN" sz="1200" smtClean="0"/>
              <a:pPr/>
              <a:t>72</a:t>
            </a:fld>
            <a:endParaRPr lang="en-US" altLang="zh-CN" sz="1200"/>
          </a:p>
        </p:txBody>
      </p:sp>
      <p:sp>
        <p:nvSpPr>
          <p:cNvPr id="142339" name="Rectangle 2">
            <a:extLst>
              <a:ext uri="{FF2B5EF4-FFF2-40B4-BE49-F238E27FC236}">
                <a16:creationId xmlns:a16="http://schemas.microsoft.com/office/drawing/2014/main" id="{5A66A7E0-A6FC-4E3A-8299-FAA03CB6D0F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>
            <a:extLst>
              <a:ext uri="{FF2B5EF4-FFF2-40B4-BE49-F238E27FC236}">
                <a16:creationId xmlns:a16="http://schemas.microsoft.com/office/drawing/2014/main" id="{4F274899-EAF1-4AFA-9400-9081A6C74D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>
            <a:extLst>
              <a:ext uri="{FF2B5EF4-FFF2-40B4-BE49-F238E27FC236}">
                <a16:creationId xmlns:a16="http://schemas.microsoft.com/office/drawing/2014/main" id="{46B959FC-CAF9-4D0A-8557-C47ABEC184B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0647E95-B5EE-4D61-974A-7D29C3B1CA3A}" type="slidenum">
              <a:rPr lang="en-US" altLang="zh-CN" sz="1200" smtClean="0"/>
              <a:pPr/>
              <a:t>73</a:t>
            </a:fld>
            <a:endParaRPr lang="en-US" altLang="zh-CN" sz="1200"/>
          </a:p>
        </p:txBody>
      </p:sp>
      <p:sp>
        <p:nvSpPr>
          <p:cNvPr id="144387" name="Rectangle 2">
            <a:extLst>
              <a:ext uri="{FF2B5EF4-FFF2-40B4-BE49-F238E27FC236}">
                <a16:creationId xmlns:a16="http://schemas.microsoft.com/office/drawing/2014/main" id="{E01B9C0E-A188-45F3-9DA9-EF7FD8F3FDE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>
            <a:extLst>
              <a:ext uri="{FF2B5EF4-FFF2-40B4-BE49-F238E27FC236}">
                <a16:creationId xmlns:a16="http://schemas.microsoft.com/office/drawing/2014/main" id="{9EA292ED-8C18-44DF-8CE0-24073C1DA0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>
            <a:extLst>
              <a:ext uri="{FF2B5EF4-FFF2-40B4-BE49-F238E27FC236}">
                <a16:creationId xmlns:a16="http://schemas.microsoft.com/office/drawing/2014/main" id="{E37E1AA2-20B1-408D-9B77-22674DF88EC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E6064B9-1874-4D6F-AFF3-C022BE4EAFAD}" type="slidenum">
              <a:rPr lang="en-US" altLang="zh-CN" sz="1200" smtClean="0"/>
              <a:pPr/>
              <a:t>74</a:t>
            </a:fld>
            <a:endParaRPr lang="en-US" altLang="zh-CN" sz="1200"/>
          </a:p>
        </p:txBody>
      </p:sp>
      <p:sp>
        <p:nvSpPr>
          <p:cNvPr id="146435" name="Rectangle 2">
            <a:extLst>
              <a:ext uri="{FF2B5EF4-FFF2-40B4-BE49-F238E27FC236}">
                <a16:creationId xmlns:a16="http://schemas.microsoft.com/office/drawing/2014/main" id="{B33ECBEC-F97E-4583-936E-472DF4D2D91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>
            <a:extLst>
              <a:ext uri="{FF2B5EF4-FFF2-40B4-BE49-F238E27FC236}">
                <a16:creationId xmlns:a16="http://schemas.microsoft.com/office/drawing/2014/main" id="{505C3F61-8BC8-494D-B4F0-DB04EA1B1F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>
            <a:extLst>
              <a:ext uri="{FF2B5EF4-FFF2-40B4-BE49-F238E27FC236}">
                <a16:creationId xmlns:a16="http://schemas.microsoft.com/office/drawing/2014/main" id="{D0E70CC0-6B99-4B79-8B59-E3A7024A5C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910A377-398C-462E-B58A-D0B8CFFC6FB6}" type="slidenum">
              <a:rPr lang="en-US" altLang="zh-CN" sz="1200" smtClean="0"/>
              <a:pPr/>
              <a:t>75</a:t>
            </a:fld>
            <a:endParaRPr lang="en-US" altLang="zh-CN" sz="1200"/>
          </a:p>
        </p:txBody>
      </p:sp>
      <p:sp>
        <p:nvSpPr>
          <p:cNvPr id="148483" name="Rectangle 2">
            <a:extLst>
              <a:ext uri="{FF2B5EF4-FFF2-40B4-BE49-F238E27FC236}">
                <a16:creationId xmlns:a16="http://schemas.microsoft.com/office/drawing/2014/main" id="{B59518B8-D38A-4334-8C9E-5D2D0ABBD6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>
            <a:extLst>
              <a:ext uri="{FF2B5EF4-FFF2-40B4-BE49-F238E27FC236}">
                <a16:creationId xmlns:a16="http://schemas.microsoft.com/office/drawing/2014/main" id="{DDD084BA-2AFB-4FCE-8314-ACDA506A32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702E883A-C941-46F9-873A-493E05C58E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CD9785F-D429-4601-88E2-013CDFF0101E}" type="slidenum">
              <a:rPr lang="en-US" altLang="zh-CN" sz="1200" smtClean="0"/>
              <a:pPr/>
              <a:t>7</a:t>
            </a:fld>
            <a:endParaRPr lang="en-US" altLang="zh-CN" sz="1200"/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9C476EB9-6EB8-41EC-9F5D-3714F7AC94E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6FDF9F44-C416-40CD-AF84-F26E50D84F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>
            <a:extLst>
              <a:ext uri="{FF2B5EF4-FFF2-40B4-BE49-F238E27FC236}">
                <a16:creationId xmlns:a16="http://schemas.microsoft.com/office/drawing/2014/main" id="{2823FEA8-C892-4B8F-B781-1DFD584769C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B7EB45B-E07D-4AE5-A571-3C3D6B904551}" type="slidenum">
              <a:rPr lang="en-US" altLang="zh-CN" sz="1200" smtClean="0"/>
              <a:pPr/>
              <a:t>76</a:t>
            </a:fld>
            <a:endParaRPr lang="en-US" altLang="zh-CN" sz="1200"/>
          </a:p>
        </p:txBody>
      </p:sp>
      <p:sp>
        <p:nvSpPr>
          <p:cNvPr id="150531" name="Rectangle 2">
            <a:extLst>
              <a:ext uri="{FF2B5EF4-FFF2-40B4-BE49-F238E27FC236}">
                <a16:creationId xmlns:a16="http://schemas.microsoft.com/office/drawing/2014/main" id="{AD1BB424-19B6-4F8E-8495-A2ED80AE8E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>
            <a:extLst>
              <a:ext uri="{FF2B5EF4-FFF2-40B4-BE49-F238E27FC236}">
                <a16:creationId xmlns:a16="http://schemas.microsoft.com/office/drawing/2014/main" id="{3290E594-15DB-40E9-B6C2-0375C16329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>
            <a:extLst>
              <a:ext uri="{FF2B5EF4-FFF2-40B4-BE49-F238E27FC236}">
                <a16:creationId xmlns:a16="http://schemas.microsoft.com/office/drawing/2014/main" id="{2C078863-2653-42A1-A038-BACC85D932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6F349E4-8B95-46CC-BB23-22EB7D603DE4}" type="slidenum">
              <a:rPr lang="en-US" altLang="zh-CN" sz="1200" smtClean="0"/>
              <a:pPr/>
              <a:t>77</a:t>
            </a:fld>
            <a:endParaRPr lang="en-US" altLang="zh-CN" sz="1200"/>
          </a:p>
        </p:txBody>
      </p:sp>
      <p:sp>
        <p:nvSpPr>
          <p:cNvPr id="152579" name="Rectangle 2">
            <a:extLst>
              <a:ext uri="{FF2B5EF4-FFF2-40B4-BE49-F238E27FC236}">
                <a16:creationId xmlns:a16="http://schemas.microsoft.com/office/drawing/2014/main" id="{6E91E42D-BE03-4ECE-A7A0-25476DFD3D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>
            <a:extLst>
              <a:ext uri="{FF2B5EF4-FFF2-40B4-BE49-F238E27FC236}">
                <a16:creationId xmlns:a16="http://schemas.microsoft.com/office/drawing/2014/main" id="{736AAC18-681D-425E-9AEC-9F767C7E7E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>
            <a:extLst>
              <a:ext uri="{FF2B5EF4-FFF2-40B4-BE49-F238E27FC236}">
                <a16:creationId xmlns:a16="http://schemas.microsoft.com/office/drawing/2014/main" id="{F2AEB586-A303-4477-A1F2-6FE56E0F37D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634ADE4-E02B-45A5-A9C9-0D6310B2678F}" type="slidenum">
              <a:rPr lang="en-US" altLang="zh-CN" sz="1200" smtClean="0"/>
              <a:pPr/>
              <a:t>78</a:t>
            </a:fld>
            <a:endParaRPr lang="en-US" altLang="zh-CN" sz="1200"/>
          </a:p>
        </p:txBody>
      </p:sp>
      <p:sp>
        <p:nvSpPr>
          <p:cNvPr id="154627" name="Rectangle 2">
            <a:extLst>
              <a:ext uri="{FF2B5EF4-FFF2-40B4-BE49-F238E27FC236}">
                <a16:creationId xmlns:a16="http://schemas.microsoft.com/office/drawing/2014/main" id="{BF0A1D65-726B-4297-8C55-B0A60802CAE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>
            <a:extLst>
              <a:ext uri="{FF2B5EF4-FFF2-40B4-BE49-F238E27FC236}">
                <a16:creationId xmlns:a16="http://schemas.microsoft.com/office/drawing/2014/main" id="{D439E463-7082-492A-B55B-6AC994B3D0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>
            <a:extLst>
              <a:ext uri="{FF2B5EF4-FFF2-40B4-BE49-F238E27FC236}">
                <a16:creationId xmlns:a16="http://schemas.microsoft.com/office/drawing/2014/main" id="{D3C4575C-102E-47EF-A1CC-DEDB42DC58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CEC21C7-D175-45DF-B984-EE3BE95830EB}" type="slidenum">
              <a:rPr lang="en-US" altLang="zh-CN" sz="1200" smtClean="0"/>
              <a:pPr/>
              <a:t>79</a:t>
            </a:fld>
            <a:endParaRPr lang="en-US" altLang="zh-CN" sz="1200"/>
          </a:p>
        </p:txBody>
      </p:sp>
      <p:sp>
        <p:nvSpPr>
          <p:cNvPr id="156675" name="Rectangle 2">
            <a:extLst>
              <a:ext uri="{FF2B5EF4-FFF2-40B4-BE49-F238E27FC236}">
                <a16:creationId xmlns:a16="http://schemas.microsoft.com/office/drawing/2014/main" id="{3F04E533-4A17-48B2-9531-AD50452D6DB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>
            <a:extLst>
              <a:ext uri="{FF2B5EF4-FFF2-40B4-BE49-F238E27FC236}">
                <a16:creationId xmlns:a16="http://schemas.microsoft.com/office/drawing/2014/main" id="{C08816B8-28FB-4276-860D-B747E09B18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>
            <a:extLst>
              <a:ext uri="{FF2B5EF4-FFF2-40B4-BE49-F238E27FC236}">
                <a16:creationId xmlns:a16="http://schemas.microsoft.com/office/drawing/2014/main" id="{547EFC83-829C-4BED-9C2E-1F6BFAA5D22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FA47272-271C-4B6D-B3F5-211CA6618EFF}" type="slidenum">
              <a:rPr lang="en-US" altLang="zh-CN" sz="1200" smtClean="0"/>
              <a:pPr/>
              <a:t>86</a:t>
            </a:fld>
            <a:endParaRPr lang="en-US" altLang="zh-CN" sz="1200"/>
          </a:p>
        </p:txBody>
      </p:sp>
      <p:sp>
        <p:nvSpPr>
          <p:cNvPr id="158723" name="Rectangle 2">
            <a:extLst>
              <a:ext uri="{FF2B5EF4-FFF2-40B4-BE49-F238E27FC236}">
                <a16:creationId xmlns:a16="http://schemas.microsoft.com/office/drawing/2014/main" id="{D0C582C9-DFB3-4894-8E19-A5945016ED5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4" name="Rectangle 3">
            <a:extLst>
              <a:ext uri="{FF2B5EF4-FFF2-40B4-BE49-F238E27FC236}">
                <a16:creationId xmlns:a16="http://schemas.microsoft.com/office/drawing/2014/main" id="{2A979E00-08B1-4F32-91F2-4A7F8E2B1E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>
            <a:extLst>
              <a:ext uri="{FF2B5EF4-FFF2-40B4-BE49-F238E27FC236}">
                <a16:creationId xmlns:a16="http://schemas.microsoft.com/office/drawing/2014/main" id="{05AC3170-F766-4A33-AE4F-6330A8235B7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70A30E5-D8F1-47B8-9543-C64AB2EE56C3}" type="slidenum">
              <a:rPr lang="en-US" altLang="zh-CN" sz="1200" smtClean="0"/>
              <a:pPr/>
              <a:t>87</a:t>
            </a:fld>
            <a:endParaRPr lang="en-US" altLang="zh-CN" sz="1200"/>
          </a:p>
        </p:txBody>
      </p:sp>
      <p:sp>
        <p:nvSpPr>
          <p:cNvPr id="160771" name="Rectangle 2">
            <a:extLst>
              <a:ext uri="{FF2B5EF4-FFF2-40B4-BE49-F238E27FC236}">
                <a16:creationId xmlns:a16="http://schemas.microsoft.com/office/drawing/2014/main" id="{54CFF272-03A9-4793-94C5-8AE1EF9B0A3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>
            <a:extLst>
              <a:ext uri="{FF2B5EF4-FFF2-40B4-BE49-F238E27FC236}">
                <a16:creationId xmlns:a16="http://schemas.microsoft.com/office/drawing/2014/main" id="{DC95E9E5-518D-4D37-A60E-A512DFD2F2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>
            <a:extLst>
              <a:ext uri="{FF2B5EF4-FFF2-40B4-BE49-F238E27FC236}">
                <a16:creationId xmlns:a16="http://schemas.microsoft.com/office/drawing/2014/main" id="{2E5268D6-9303-42D1-8BFA-50ABA84790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4B25837-659A-4667-BD8D-E73192266A72}" type="slidenum">
              <a:rPr lang="en-US" altLang="zh-CN" sz="1200" smtClean="0"/>
              <a:pPr/>
              <a:t>88</a:t>
            </a:fld>
            <a:endParaRPr lang="en-US" altLang="zh-CN" sz="1200"/>
          </a:p>
        </p:txBody>
      </p:sp>
      <p:sp>
        <p:nvSpPr>
          <p:cNvPr id="171011" name="Rectangle 2">
            <a:extLst>
              <a:ext uri="{FF2B5EF4-FFF2-40B4-BE49-F238E27FC236}">
                <a16:creationId xmlns:a16="http://schemas.microsoft.com/office/drawing/2014/main" id="{E86314EF-6D90-4F05-BEAF-829D615DC58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2" name="Rectangle 3">
            <a:extLst>
              <a:ext uri="{FF2B5EF4-FFF2-40B4-BE49-F238E27FC236}">
                <a16:creationId xmlns:a16="http://schemas.microsoft.com/office/drawing/2014/main" id="{8F1800E9-BF70-4FEB-A511-00AC0508BC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>
            <a:extLst>
              <a:ext uri="{FF2B5EF4-FFF2-40B4-BE49-F238E27FC236}">
                <a16:creationId xmlns:a16="http://schemas.microsoft.com/office/drawing/2014/main" id="{F85F0248-120C-41AD-A901-64AC0B9A1BF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A30125F-8AAC-4843-959D-373BA3878FFA}" type="slidenum">
              <a:rPr lang="en-US" altLang="zh-CN" sz="1200" smtClean="0"/>
              <a:pPr/>
              <a:t>89</a:t>
            </a:fld>
            <a:endParaRPr lang="en-US" altLang="zh-CN" sz="1200"/>
          </a:p>
        </p:txBody>
      </p:sp>
      <p:sp>
        <p:nvSpPr>
          <p:cNvPr id="173059" name="Rectangle 2">
            <a:extLst>
              <a:ext uri="{FF2B5EF4-FFF2-40B4-BE49-F238E27FC236}">
                <a16:creationId xmlns:a16="http://schemas.microsoft.com/office/drawing/2014/main" id="{5D8721CB-1DDB-4718-8AD9-624C41B0014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60" name="Rectangle 3">
            <a:extLst>
              <a:ext uri="{FF2B5EF4-FFF2-40B4-BE49-F238E27FC236}">
                <a16:creationId xmlns:a16="http://schemas.microsoft.com/office/drawing/2014/main" id="{A9698F85-CE8C-4646-A2B8-9A16268A7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>
            <a:extLst>
              <a:ext uri="{FF2B5EF4-FFF2-40B4-BE49-F238E27FC236}">
                <a16:creationId xmlns:a16="http://schemas.microsoft.com/office/drawing/2014/main" id="{F40EB53E-65EE-43F5-81C1-B51DF2A81E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C0108C1-F341-4A86-952A-A13C78AE8619}" type="slidenum">
              <a:rPr lang="en-US" altLang="zh-CN" sz="1200" smtClean="0"/>
              <a:pPr/>
              <a:t>90</a:t>
            </a:fld>
            <a:endParaRPr lang="en-US" altLang="zh-CN" sz="1200"/>
          </a:p>
        </p:txBody>
      </p:sp>
      <p:sp>
        <p:nvSpPr>
          <p:cNvPr id="175107" name="Rectangle 2">
            <a:extLst>
              <a:ext uri="{FF2B5EF4-FFF2-40B4-BE49-F238E27FC236}">
                <a16:creationId xmlns:a16="http://schemas.microsoft.com/office/drawing/2014/main" id="{A5628186-4321-4297-AC15-8B5E494A481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8" name="Rectangle 3">
            <a:extLst>
              <a:ext uri="{FF2B5EF4-FFF2-40B4-BE49-F238E27FC236}">
                <a16:creationId xmlns:a16="http://schemas.microsoft.com/office/drawing/2014/main" id="{5E246722-BEF0-49F9-B92B-7C3BB979FA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>
            <a:extLst>
              <a:ext uri="{FF2B5EF4-FFF2-40B4-BE49-F238E27FC236}">
                <a16:creationId xmlns:a16="http://schemas.microsoft.com/office/drawing/2014/main" id="{C94DAF04-9280-4B13-BB2B-E3A47E3256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72C9E03-4710-4356-B8E6-31211D1CD63E}" type="slidenum">
              <a:rPr lang="en-US" altLang="zh-CN" sz="1200" smtClean="0"/>
              <a:pPr/>
              <a:t>91</a:t>
            </a:fld>
            <a:endParaRPr lang="en-US" altLang="zh-CN" sz="1200"/>
          </a:p>
        </p:txBody>
      </p:sp>
      <p:sp>
        <p:nvSpPr>
          <p:cNvPr id="177155" name="Rectangle 2">
            <a:extLst>
              <a:ext uri="{FF2B5EF4-FFF2-40B4-BE49-F238E27FC236}">
                <a16:creationId xmlns:a16="http://schemas.microsoft.com/office/drawing/2014/main" id="{BA2AC713-C7E2-4D86-93D3-85DAA0FD9DD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6" name="Rectangle 3">
            <a:extLst>
              <a:ext uri="{FF2B5EF4-FFF2-40B4-BE49-F238E27FC236}">
                <a16:creationId xmlns:a16="http://schemas.microsoft.com/office/drawing/2014/main" id="{4C2E8B64-9E94-4A55-8706-63BCD3F843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id="{2DAA25F2-0F5D-472A-BC93-BC27FEB2E8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E80390C-321D-401E-8DF2-5F6A1F9570BC}" type="slidenum">
              <a:rPr lang="en-US" altLang="zh-CN" sz="1200" smtClean="0"/>
              <a:pPr/>
              <a:t>8</a:t>
            </a:fld>
            <a:endParaRPr lang="en-US" altLang="zh-CN" sz="1200"/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87760317-86DE-4D4B-ADB6-38E3868A11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64ED1539-C5B8-417C-A065-9031302686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>
            <a:extLst>
              <a:ext uri="{FF2B5EF4-FFF2-40B4-BE49-F238E27FC236}">
                <a16:creationId xmlns:a16="http://schemas.microsoft.com/office/drawing/2014/main" id="{06B1E984-0450-4977-8548-30A2D38F6A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328F1D0-39AD-49C3-8283-67A3E4454CC7}" type="slidenum">
              <a:rPr lang="en-US" altLang="zh-CN" sz="1200" smtClean="0"/>
              <a:pPr/>
              <a:t>92</a:t>
            </a:fld>
            <a:endParaRPr lang="en-US" altLang="zh-CN" sz="1200"/>
          </a:p>
        </p:txBody>
      </p:sp>
      <p:sp>
        <p:nvSpPr>
          <p:cNvPr id="179203" name="Rectangle 2">
            <a:extLst>
              <a:ext uri="{FF2B5EF4-FFF2-40B4-BE49-F238E27FC236}">
                <a16:creationId xmlns:a16="http://schemas.microsoft.com/office/drawing/2014/main" id="{2CFF5B7B-2E9F-4744-B480-510EDC8804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4" name="Rectangle 3">
            <a:extLst>
              <a:ext uri="{FF2B5EF4-FFF2-40B4-BE49-F238E27FC236}">
                <a16:creationId xmlns:a16="http://schemas.microsoft.com/office/drawing/2014/main" id="{3DF04683-3CA3-48A3-95D3-BE032DEF4C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>
            <a:extLst>
              <a:ext uri="{FF2B5EF4-FFF2-40B4-BE49-F238E27FC236}">
                <a16:creationId xmlns:a16="http://schemas.microsoft.com/office/drawing/2014/main" id="{767493BE-45E1-4F4C-AB32-A665E753071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B0CA97D-D423-4909-9D49-FA0F88E7135B}" type="slidenum">
              <a:rPr lang="en-US" altLang="zh-CN" sz="1200" smtClean="0"/>
              <a:pPr/>
              <a:t>93</a:t>
            </a:fld>
            <a:endParaRPr lang="en-US" altLang="zh-CN" sz="1200"/>
          </a:p>
        </p:txBody>
      </p:sp>
      <p:sp>
        <p:nvSpPr>
          <p:cNvPr id="181251" name="Rectangle 2">
            <a:extLst>
              <a:ext uri="{FF2B5EF4-FFF2-40B4-BE49-F238E27FC236}">
                <a16:creationId xmlns:a16="http://schemas.microsoft.com/office/drawing/2014/main" id="{85C9FB1B-F728-469F-BF8E-D5EC03ADF5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252" name="Rectangle 3">
            <a:extLst>
              <a:ext uri="{FF2B5EF4-FFF2-40B4-BE49-F238E27FC236}">
                <a16:creationId xmlns:a16="http://schemas.microsoft.com/office/drawing/2014/main" id="{6E099BA3-A87E-447A-A696-F35A644A64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7">
            <a:extLst>
              <a:ext uri="{FF2B5EF4-FFF2-40B4-BE49-F238E27FC236}">
                <a16:creationId xmlns:a16="http://schemas.microsoft.com/office/drawing/2014/main" id="{CFEBE18C-07B4-4FB8-BDFA-67FF00A9312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20F77F4-26BE-43EF-9B9B-0AE225CEDD50}" type="slidenum">
              <a:rPr lang="en-US" altLang="zh-CN" sz="1200" smtClean="0"/>
              <a:pPr/>
              <a:t>94</a:t>
            </a:fld>
            <a:endParaRPr lang="en-US" altLang="zh-CN" sz="1200"/>
          </a:p>
        </p:txBody>
      </p:sp>
      <p:sp>
        <p:nvSpPr>
          <p:cNvPr id="183299" name="Rectangle 2">
            <a:extLst>
              <a:ext uri="{FF2B5EF4-FFF2-40B4-BE49-F238E27FC236}">
                <a16:creationId xmlns:a16="http://schemas.microsoft.com/office/drawing/2014/main" id="{48DB1D79-345E-4CCF-A43B-6553190784C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300" name="Rectangle 3">
            <a:extLst>
              <a:ext uri="{FF2B5EF4-FFF2-40B4-BE49-F238E27FC236}">
                <a16:creationId xmlns:a16="http://schemas.microsoft.com/office/drawing/2014/main" id="{D134EAFB-C062-45E9-A2F1-A3B8237205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46CE68AD-3580-4BC5-88F2-94AE437767B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7F5B4FB-E7B1-44F0-98EE-6931380873BB}" type="slidenum">
              <a:rPr lang="en-US" altLang="zh-CN" sz="1200" smtClean="0"/>
              <a:pPr/>
              <a:t>9</a:t>
            </a:fld>
            <a:endParaRPr lang="en-US" altLang="zh-CN" sz="1200"/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379025A9-1F33-4B64-A530-A7E21191413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3480A8EC-E903-4F4D-92CF-93FF38E6F4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sz="4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 sz="3200">
                <a:latin typeface="仿宋" panose="02010609060101010101" pitchFamily="49" charset="-122"/>
                <a:ea typeface="仿宋" panose="02010609060101010101" pitchFamily="49" charset="-122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DDC7DFA-E460-4742-BE85-117FEF31FD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1D07185-18BD-47E2-8D11-F27A0E03EF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175E7FA-6153-417C-92D9-DFAAD18F12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44519-D010-4B96-A372-42650372F1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5831909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5077501-C9BD-426D-AD11-B80A068441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6C23954-E86F-4D9C-917E-35CF4FD2523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77562D2-83A7-431C-ACF7-A10642E621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076BF0-03CF-4A75-920D-D8694611BF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2614034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60351"/>
            <a:ext cx="2743200" cy="58658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60351"/>
            <a:ext cx="8026400" cy="58658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7D0EEA7-6104-4B2F-A52D-2D432ADAB59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85B47FA-FE47-42B6-8B77-6D4619E44EE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AD796D8-E020-4EB0-93C2-EE40AB1CB9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6A9F1-5EE4-49BC-B8D1-2E1E6CE9F38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73454140"/>
      </p:ext>
    </p:extLst>
  </p:cSld>
  <p:clrMapOvr>
    <a:masterClrMapping/>
  </p:clrMapOvr>
  <p:transition spd="slow">
    <p:fade/>
  </p:transition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39484" y="260351"/>
            <a:ext cx="8161867" cy="41751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43A96F-6E49-411D-BC05-F034E69A240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A75173-CD11-4388-9E92-2B04F5D667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A1E520-5EA0-4A7F-916F-661D9F292E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B24EF-2031-4C83-A274-8B0DC8EA8B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9875886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124745"/>
            <a:ext cx="10972800" cy="5001419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CB1793E-72B9-4A8C-9AA1-8441688B5D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A1AF9AC-67AB-43A4-95C3-1892C895698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4486FA3-A3B5-4AC4-B418-5E45A36931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F8BF3B5F-0122-4B7A-A31E-5F1F33D36B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5018853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53858FE-4F3C-4725-A192-3778269C537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4C4BEB3-D227-4958-9502-7B62189A9DE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C99314-AFA1-4F5D-B155-817353360C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F4926-C102-4C66-9EE9-CD0AB1FCB8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6251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24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20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24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20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3F2A0A4-725F-4E29-B1DF-8F12C4B12E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CA3853-59DC-4454-9855-47B109C9F5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AB48FF-F64A-4381-90C0-2A9A7F679E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fld id="{58C0B844-02FF-4F77-B6E5-07458CF7A0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1637201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2074"/>
          </a:xfrm>
        </p:spPr>
        <p:txBody>
          <a:bodyPr/>
          <a:lstStyle>
            <a:lvl1pPr algn="ctr"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20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6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6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20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6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6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4AD5E0D-FEA8-41F7-8158-65C25FFFCD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C74BA6D-EC23-4316-8EAF-7886FAFEDDD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824A55D-2F9A-48CE-ABD0-9F7A0A2C25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fld id="{FBFF4881-4EB4-4507-AC97-C48EDB6ABDE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5968123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B24168F-616E-4523-AA61-957FBA626DE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20EC841-8BE6-4492-954A-F1C70C27C26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8EC6C5E-AF59-483B-8492-0CDEE08929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1036BF-9BDC-4023-A44D-9103B325C9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9274317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FF7D0839-FC99-4E2D-B7B2-E93BA29A58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56C64F7C-DB71-471B-A2E4-8EF166E1E84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49206E7-7A13-4432-B24E-3FE75023259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F7479A-FDDC-4CD2-A8BF-FF3910870E7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9255219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CEB6A8B-0ACC-484B-ABA7-087B1A9999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5C802C-606D-4D3C-9D4A-B22D99CF22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D082C2-8483-40F3-B64E-4C083665E9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C02EC0-72E4-4910-B8F9-E45AA3C002F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335065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27C31BE-EEBF-474C-9B61-647738EDC4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5D3CFC3-6C0E-43F4-8996-044FE87496F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1E4193-F81D-4998-94D0-15EBC1F011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01F29-35D8-4F53-8BDF-784895B72F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3602768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2B0CA02-E9EF-4C2D-895F-281AA19320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640013" y="260350"/>
            <a:ext cx="8161337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7F747D92-B5B0-449C-9142-896C84F824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125538"/>
            <a:ext cx="11664950" cy="500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/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0FDCC7E-ED8B-472C-AF76-F61BE15A0E9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FC0CE85-1A3E-4346-9686-A8539B1DEB6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86A802E4-3C9D-40E9-AF56-BC50DA7BDE5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B2F2C88B-5C09-43EB-900E-B5FDF89F2F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1" name="图片 2">
            <a:extLst>
              <a:ext uri="{FF2B5EF4-FFF2-40B4-BE49-F238E27FC236}">
                <a16:creationId xmlns:a16="http://schemas.microsoft.com/office/drawing/2014/main" id="{059898ED-0E73-4689-A2FA-E92646E367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7413" y="26988"/>
            <a:ext cx="881062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54" r:id="rId2"/>
    <p:sldLayoutId id="2147484046" r:id="rId3"/>
    <p:sldLayoutId id="2147484055" r:id="rId4"/>
    <p:sldLayoutId id="214748405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  <p:sldLayoutId id="2147484053" r:id="rId12"/>
  </p:sldLayoutIdLst>
  <p:transition spd="slow">
    <p:fade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69B3F1"/>
        </a:buClr>
        <a:buFont typeface="Wingdings" panose="05000000000000000000" pitchFamily="2" charset="2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华文中宋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华文中宋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华文中宋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7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9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2.w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w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>
            <a:extLst>
              <a:ext uri="{FF2B5EF4-FFF2-40B4-BE49-F238E27FC236}">
                <a16:creationId xmlns:a16="http://schemas.microsoft.com/office/drawing/2014/main" id="{9C40B5BD-C96B-40AB-B2AE-FE7E6CE888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359150" y="260350"/>
            <a:ext cx="6394450" cy="431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zh-CN" altLang="en-US">
                <a:latin typeface="华文中宋" panose="02010600040101010101" pitchFamily="2" charset="-122"/>
              </a:rPr>
              <a:t>第七章 二元关系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53D8300C-AB95-43F4-8ADE-887AF39FADC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25538"/>
            <a:ext cx="8229600" cy="4924425"/>
          </a:xfrm>
        </p:spPr>
        <p:txBody>
          <a:bodyPr/>
          <a:lstStyle/>
          <a:p>
            <a:pPr marL="361950" indent="-361950" eaLnBrk="1" hangingPunct="1">
              <a:buClr>
                <a:srgbClr val="FF9900"/>
              </a:buClr>
            </a:pPr>
            <a:r>
              <a:rPr lang="zh-CN" altLang="en-US"/>
              <a:t>主要内容</a:t>
            </a:r>
          </a:p>
          <a:p>
            <a:pPr marL="361950" indent="-36195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有序对与笛卡儿积</a:t>
            </a:r>
          </a:p>
          <a:p>
            <a:pPr marL="361950" indent="-36195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二元关系的定义与表示法</a:t>
            </a:r>
          </a:p>
          <a:p>
            <a:pPr marL="361950" indent="-36195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关系的运算</a:t>
            </a:r>
          </a:p>
          <a:p>
            <a:pPr marL="361950" indent="-36195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关系的性质</a:t>
            </a:r>
          </a:p>
          <a:p>
            <a:pPr marL="361950" indent="-36195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关系的闭包</a:t>
            </a:r>
          </a:p>
          <a:p>
            <a:pPr marL="361950" indent="-36195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等价关系与划分</a:t>
            </a:r>
          </a:p>
          <a:p>
            <a:pPr marL="361950" indent="-36195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偏序关系</a:t>
            </a:r>
          </a:p>
          <a:p>
            <a:pPr marL="361950" indent="-361950" eaLnBrk="1" hangingPunct="1"/>
            <a:endParaRPr lang="en-US" altLang="zh-CN"/>
          </a:p>
        </p:txBody>
      </p:sp>
      <p:sp>
        <p:nvSpPr>
          <p:cNvPr id="8196" name="灯片编号占位符 5">
            <a:extLst>
              <a:ext uri="{FF2B5EF4-FFF2-40B4-BE49-F238E27FC236}">
                <a16:creationId xmlns:a16="http://schemas.microsoft.com/office/drawing/2014/main" id="{6E3F34B8-7BA6-4FB4-A0D2-A29EADB7C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1D7F56A-A59A-4CB5-A631-8D4F9170FACF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0A00FAEC-F08F-4BE7-BBD0-5C70DFEDE8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EBC41571-696B-46C3-A747-D6963B0C1EF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125538"/>
            <a:ext cx="11449050" cy="5256212"/>
          </a:xfrm>
        </p:spPr>
        <p:txBody>
          <a:bodyPr/>
          <a:lstStyle/>
          <a:p>
            <a:pPr marL="0" indent="0" eaLnBrk="1" hangingPunct="1"/>
            <a:r>
              <a:rPr lang="zh-CN" altLang="en-US" dirty="0"/>
              <a:t>例如</a:t>
            </a:r>
            <a:r>
              <a:rPr lang="en-US" altLang="zh-CN" dirty="0"/>
              <a:t>, </a:t>
            </a:r>
            <a:r>
              <a:rPr lang="en-US" altLang="zh-CN" i="1" dirty="0"/>
              <a:t>A</a:t>
            </a:r>
            <a:r>
              <a:rPr lang="en-US" altLang="zh-CN" dirty="0"/>
              <a:t>={1, 2}, </a:t>
            </a:r>
            <a:r>
              <a:rPr lang="zh-CN" altLang="en-US" dirty="0"/>
              <a:t>则</a:t>
            </a:r>
            <a:r>
              <a:rPr lang="en-US" altLang="zh-CN" i="1" dirty="0"/>
              <a:t>E</a:t>
            </a:r>
            <a:r>
              <a:rPr lang="en-US" altLang="zh-CN" i="1" baseline="-25000" dirty="0"/>
              <a:t>A</a:t>
            </a:r>
            <a:r>
              <a:rPr lang="en-US" altLang="zh-CN" i="1" dirty="0"/>
              <a:t> </a:t>
            </a:r>
            <a:r>
              <a:rPr lang="zh-CN" altLang="en-US" i="1" dirty="0"/>
              <a:t>、</a:t>
            </a:r>
            <a:r>
              <a:rPr lang="en-US" altLang="zh-CN" i="1" dirty="0"/>
              <a:t>I</a:t>
            </a:r>
            <a:r>
              <a:rPr lang="en-US" altLang="zh-CN" i="1" baseline="-25000" dirty="0"/>
              <a:t>A</a:t>
            </a:r>
            <a:r>
              <a:rPr lang="zh-CN" altLang="en-US" dirty="0"/>
              <a:t>分别是：</a:t>
            </a:r>
          </a:p>
          <a:p>
            <a:pPr marL="0" indent="0" eaLnBrk="1" hangingPunct="1"/>
            <a:r>
              <a:rPr lang="zh-CN" altLang="en-US" dirty="0"/>
              <a:t>       </a:t>
            </a:r>
            <a:r>
              <a:rPr lang="en-US" altLang="zh-CN" i="1" dirty="0"/>
              <a:t>E</a:t>
            </a:r>
            <a:r>
              <a:rPr lang="en-US" altLang="zh-CN" i="1" baseline="-25000" dirty="0"/>
              <a:t>A</a:t>
            </a:r>
            <a:r>
              <a:rPr lang="en-US" altLang="zh-CN" i="1" dirty="0"/>
              <a:t> </a:t>
            </a:r>
            <a:r>
              <a:rPr lang="en-US" altLang="zh-CN" dirty="0"/>
              <a:t>= {&lt;1,1&gt;,&lt;1,2&gt;,&lt;2,1&gt;,&lt;2,2&gt;}</a:t>
            </a:r>
          </a:p>
          <a:p>
            <a:pPr marL="0" indent="0" eaLnBrk="1" hangingPunct="1"/>
            <a:r>
              <a:rPr lang="en-US" altLang="zh-CN" dirty="0"/>
              <a:t>       </a:t>
            </a:r>
            <a:r>
              <a:rPr lang="en-US" altLang="zh-CN" i="1" dirty="0"/>
              <a:t>I</a:t>
            </a:r>
            <a:r>
              <a:rPr lang="en-US" altLang="zh-CN" i="1" baseline="-25000" dirty="0"/>
              <a:t>A</a:t>
            </a:r>
            <a:r>
              <a:rPr lang="en-US" altLang="zh-CN" i="1" dirty="0"/>
              <a:t> </a:t>
            </a:r>
            <a:r>
              <a:rPr lang="en-US" altLang="zh-CN" dirty="0"/>
              <a:t>= {&lt;1,1&gt;,&lt;2,2&gt;} </a:t>
            </a:r>
          </a:p>
          <a:p>
            <a:pPr marL="0" indent="0" eaLnBrk="1" hangingPunct="1">
              <a:spcBef>
                <a:spcPct val="50000"/>
              </a:spcBef>
            </a:pPr>
            <a:r>
              <a:rPr lang="zh-CN" altLang="en-US" dirty="0"/>
              <a:t>例如  </a:t>
            </a:r>
            <a:r>
              <a:rPr lang="en-US" altLang="zh-CN" i="1" dirty="0"/>
              <a:t>A </a:t>
            </a:r>
            <a:r>
              <a:rPr lang="en-US" altLang="zh-CN" dirty="0"/>
              <a:t>= {1, 2, 3}, </a:t>
            </a:r>
            <a:r>
              <a:rPr lang="en-US" altLang="zh-CN" i="1" dirty="0"/>
              <a:t>B</a:t>
            </a:r>
            <a:r>
              <a:rPr lang="en-US" altLang="zh-CN" dirty="0"/>
              <a:t>={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en-US" altLang="zh-CN" i="1" dirty="0"/>
              <a:t>b</a:t>
            </a:r>
            <a:r>
              <a:rPr lang="en-US" altLang="zh-CN" dirty="0"/>
              <a:t>}, </a:t>
            </a:r>
            <a:r>
              <a:rPr lang="zh-CN" altLang="en-US" dirty="0"/>
              <a:t>则</a:t>
            </a:r>
            <a:r>
              <a:rPr lang="en-US" altLang="zh-CN" i="1" dirty="0"/>
              <a:t>L</a:t>
            </a:r>
            <a:r>
              <a:rPr lang="en-US" altLang="zh-CN" i="1" baseline="-25000" dirty="0"/>
              <a:t>A</a:t>
            </a:r>
            <a:r>
              <a:rPr lang="en-US" altLang="zh-CN" i="1" dirty="0"/>
              <a:t> </a:t>
            </a:r>
            <a:r>
              <a:rPr lang="zh-CN" altLang="en-US" i="1" dirty="0"/>
              <a:t>、</a:t>
            </a:r>
            <a:r>
              <a:rPr lang="en-US" altLang="zh-CN" i="1" dirty="0"/>
              <a:t>D</a:t>
            </a:r>
            <a:r>
              <a:rPr lang="en-US" altLang="zh-CN" i="1" baseline="-25000" dirty="0"/>
              <a:t>A </a:t>
            </a:r>
            <a:r>
              <a:rPr lang="zh-CN" altLang="en-US" dirty="0"/>
              <a:t>分别是：</a:t>
            </a:r>
            <a:endParaRPr lang="en-US" altLang="zh-CN" dirty="0"/>
          </a:p>
          <a:p>
            <a:pPr marL="0" indent="0" eaLnBrk="1" hangingPunct="1">
              <a:spcBef>
                <a:spcPct val="50000"/>
              </a:spcBef>
            </a:pPr>
            <a:r>
              <a:rPr lang="zh-CN" altLang="en-US" dirty="0"/>
              <a:t>          </a:t>
            </a:r>
            <a:r>
              <a:rPr lang="en-US" altLang="zh-CN" i="1" dirty="0"/>
              <a:t>L</a:t>
            </a:r>
            <a:r>
              <a:rPr lang="en-US" altLang="zh-CN" i="1" baseline="-25000" dirty="0"/>
              <a:t>A </a:t>
            </a:r>
            <a:r>
              <a:rPr lang="en-US" altLang="zh-CN" dirty="0"/>
              <a:t>= {&lt;1,1&gt;,&lt;1,2&gt;,&lt;1,3&gt;,&lt;2,2&gt;,&lt;2,3&gt;,&lt;3,3&gt;}</a:t>
            </a:r>
            <a:br>
              <a:rPr lang="en-US" altLang="zh-CN" dirty="0"/>
            </a:br>
            <a:r>
              <a:rPr lang="en-US" altLang="zh-CN" dirty="0"/>
              <a:t>          </a:t>
            </a:r>
            <a:r>
              <a:rPr lang="en-US" altLang="zh-CN" i="1" dirty="0"/>
              <a:t>D</a:t>
            </a:r>
            <a:r>
              <a:rPr lang="en-US" altLang="zh-CN" i="1" baseline="-25000" dirty="0"/>
              <a:t>A </a:t>
            </a:r>
            <a:r>
              <a:rPr lang="en-US" altLang="zh-CN" dirty="0"/>
              <a:t>= {&lt;1,1&gt;,&lt;1,2&gt;,&lt;1,3&gt;,&lt;2,2&gt;,&lt;3,3&gt;}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zh-CN" altLang="en-US" dirty="0"/>
              <a:t>例如 </a:t>
            </a:r>
            <a:r>
              <a:rPr lang="en-US" altLang="zh-CN" i="1" dirty="0"/>
              <a:t>B</a:t>
            </a:r>
            <a:r>
              <a:rPr lang="en-US" altLang="zh-CN" dirty="0"/>
              <a:t>={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en-US" altLang="zh-CN" i="1" dirty="0"/>
              <a:t>b</a:t>
            </a:r>
            <a:r>
              <a:rPr lang="en-US" altLang="zh-CN" dirty="0"/>
              <a:t>}, </a:t>
            </a:r>
            <a:r>
              <a:rPr lang="en-US" altLang="zh-CN" i="1" dirty="0"/>
              <a:t>A </a:t>
            </a:r>
            <a:r>
              <a:rPr lang="en-US" altLang="zh-CN" dirty="0"/>
              <a:t>= </a:t>
            </a:r>
            <a:r>
              <a:rPr lang="en-US" altLang="zh-CN" i="1" dirty="0"/>
              <a:t>P</a:t>
            </a:r>
            <a:r>
              <a:rPr lang="en-US" altLang="zh-CN" dirty="0"/>
              <a:t>(</a:t>
            </a:r>
            <a:r>
              <a:rPr lang="en-US" altLang="zh-CN" i="1" dirty="0"/>
              <a:t>B</a:t>
            </a:r>
            <a:r>
              <a:rPr lang="en-US" altLang="zh-CN" dirty="0"/>
              <a:t>) = {</a:t>
            </a:r>
            <a:r>
              <a:rPr lang="en-US" altLang="zh-CN" dirty="0">
                <a:sym typeface="Symbol" panose="05050102010706020507" pitchFamily="18" charset="2"/>
              </a:rPr>
              <a:t></a:t>
            </a:r>
            <a:r>
              <a:rPr lang="en-US" altLang="zh-CN" dirty="0"/>
              <a:t>,{</a:t>
            </a:r>
            <a:r>
              <a:rPr lang="en-US" altLang="zh-CN" i="1" dirty="0"/>
              <a:t>a</a:t>
            </a:r>
            <a:r>
              <a:rPr lang="en-US" altLang="zh-CN" dirty="0"/>
              <a:t>},{</a:t>
            </a:r>
            <a:r>
              <a:rPr lang="en-US" altLang="zh-CN" i="1" dirty="0"/>
              <a:t>b</a:t>
            </a:r>
            <a:r>
              <a:rPr lang="en-US" altLang="zh-CN" dirty="0"/>
              <a:t>},{</a:t>
            </a:r>
            <a:r>
              <a:rPr lang="en-US" altLang="zh-CN" i="1" dirty="0" err="1"/>
              <a:t>a</a:t>
            </a:r>
            <a:r>
              <a:rPr lang="en-US" altLang="zh-CN" dirty="0" err="1"/>
              <a:t>,</a:t>
            </a:r>
            <a:r>
              <a:rPr lang="en-US" altLang="zh-CN" i="1" dirty="0" err="1"/>
              <a:t>b</a:t>
            </a:r>
            <a:r>
              <a:rPr lang="en-US" altLang="zh-CN" dirty="0"/>
              <a:t>}}, </a:t>
            </a:r>
            <a:r>
              <a:rPr lang="zh-CN" altLang="en-US" dirty="0"/>
              <a:t>则 </a:t>
            </a:r>
            <a:r>
              <a:rPr lang="en-US" altLang="zh-CN" i="1" dirty="0"/>
              <a:t>A</a:t>
            </a:r>
            <a:r>
              <a:rPr lang="zh-CN" altLang="en-US" dirty="0"/>
              <a:t>上的包含关系是</a:t>
            </a:r>
            <a:r>
              <a:rPr lang="en-US" altLang="zh-CN" dirty="0"/>
              <a:t>: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zh-CN" altLang="en-US" dirty="0"/>
              <a:t> </a:t>
            </a:r>
            <a:r>
              <a:rPr lang="en-US" altLang="zh-CN" i="1" dirty="0"/>
              <a:t>R</a:t>
            </a:r>
            <a:r>
              <a:rPr lang="en-US" altLang="zh-CN" baseline="-25000" dirty="0">
                <a:sym typeface="Symbol" panose="05050102010706020507" pitchFamily="18" charset="2"/>
              </a:rPr>
              <a:t></a:t>
            </a:r>
            <a:r>
              <a:rPr lang="en-US" altLang="zh-CN" dirty="0"/>
              <a:t> = </a:t>
            </a:r>
            <a:r>
              <a:rPr lang="en-US" altLang="zh-CN" sz="2000" dirty="0"/>
              <a:t>{&lt;</a:t>
            </a:r>
            <a:r>
              <a:rPr lang="en-US" altLang="zh-CN" sz="2000" dirty="0">
                <a:sym typeface="Symbol" panose="05050102010706020507" pitchFamily="18" charset="2"/>
              </a:rPr>
              <a:t></a:t>
            </a:r>
            <a:r>
              <a:rPr lang="en-US" altLang="zh-CN" sz="2000" dirty="0"/>
              <a:t>,</a:t>
            </a:r>
            <a:r>
              <a:rPr lang="en-US" altLang="zh-CN" sz="2000" dirty="0">
                <a:sym typeface="Symbol" panose="05050102010706020507" pitchFamily="18" charset="2"/>
              </a:rPr>
              <a:t></a:t>
            </a:r>
            <a:r>
              <a:rPr lang="en-US" altLang="zh-CN" sz="2000" dirty="0"/>
              <a:t>&gt;,&lt;</a:t>
            </a:r>
            <a:r>
              <a:rPr lang="en-US" altLang="zh-CN" sz="2000" dirty="0">
                <a:sym typeface="Symbol" panose="05050102010706020507" pitchFamily="18" charset="2"/>
              </a:rPr>
              <a:t></a:t>
            </a:r>
            <a:r>
              <a:rPr lang="en-US" altLang="zh-CN" sz="2000" dirty="0"/>
              <a:t>,{</a:t>
            </a:r>
            <a:r>
              <a:rPr lang="en-US" altLang="zh-CN" sz="2000" i="1" dirty="0"/>
              <a:t>a</a:t>
            </a:r>
            <a:r>
              <a:rPr lang="en-US" altLang="zh-CN" sz="2000" dirty="0"/>
              <a:t>}&gt;,&lt;</a:t>
            </a:r>
            <a:r>
              <a:rPr lang="en-US" altLang="zh-CN" sz="2000" dirty="0">
                <a:sym typeface="Symbol" panose="05050102010706020507" pitchFamily="18" charset="2"/>
              </a:rPr>
              <a:t></a:t>
            </a:r>
            <a:r>
              <a:rPr lang="en-US" altLang="zh-CN" sz="2000" dirty="0"/>
              <a:t>,{</a:t>
            </a:r>
            <a:r>
              <a:rPr lang="en-US" altLang="zh-CN" sz="2000" i="1" dirty="0"/>
              <a:t>b</a:t>
            </a:r>
            <a:r>
              <a:rPr lang="en-US" altLang="zh-CN" sz="2000" dirty="0"/>
              <a:t>}&gt;,&lt;</a:t>
            </a:r>
            <a:r>
              <a:rPr lang="en-US" altLang="zh-CN" sz="2000" dirty="0">
                <a:sym typeface="Symbol" panose="05050102010706020507" pitchFamily="18" charset="2"/>
              </a:rPr>
              <a:t></a:t>
            </a:r>
            <a:r>
              <a:rPr lang="en-US" altLang="zh-CN" sz="2000" dirty="0"/>
              <a:t>,{</a:t>
            </a:r>
            <a:r>
              <a:rPr lang="en-US" altLang="zh-CN" sz="2000" i="1" dirty="0" err="1"/>
              <a:t>a</a:t>
            </a:r>
            <a:r>
              <a:rPr lang="en-US" altLang="zh-CN" sz="2000" dirty="0" err="1"/>
              <a:t>,</a:t>
            </a:r>
            <a:r>
              <a:rPr lang="en-US" altLang="zh-CN" sz="2000" i="1" dirty="0" err="1"/>
              <a:t>b</a:t>
            </a:r>
            <a:r>
              <a:rPr lang="en-US" altLang="zh-CN" sz="2000" dirty="0"/>
              <a:t>}&gt;,&lt;{</a:t>
            </a:r>
            <a:r>
              <a:rPr lang="en-US" altLang="zh-CN" sz="2000" i="1" dirty="0"/>
              <a:t>a</a:t>
            </a:r>
            <a:r>
              <a:rPr lang="en-US" altLang="zh-CN" sz="2000" dirty="0"/>
              <a:t>},{</a:t>
            </a:r>
            <a:r>
              <a:rPr lang="en-US" altLang="zh-CN" sz="2000" i="1" dirty="0"/>
              <a:t>a</a:t>
            </a:r>
            <a:r>
              <a:rPr lang="en-US" altLang="zh-CN" sz="2000" dirty="0"/>
              <a:t>}&gt;, &lt;{</a:t>
            </a:r>
            <a:r>
              <a:rPr lang="en-US" altLang="zh-CN" sz="2000" i="1" dirty="0"/>
              <a:t>a</a:t>
            </a:r>
            <a:r>
              <a:rPr lang="en-US" altLang="zh-CN" sz="2000" dirty="0"/>
              <a:t>},{</a:t>
            </a:r>
            <a:r>
              <a:rPr lang="en-US" altLang="zh-CN" sz="2000" i="1" dirty="0" err="1"/>
              <a:t>a</a:t>
            </a:r>
            <a:r>
              <a:rPr lang="en-US" altLang="zh-CN" sz="2000" dirty="0" err="1"/>
              <a:t>,</a:t>
            </a:r>
            <a:r>
              <a:rPr lang="en-US" altLang="zh-CN" sz="2000" i="1" dirty="0" err="1"/>
              <a:t>b</a:t>
            </a:r>
            <a:r>
              <a:rPr lang="en-US" altLang="zh-CN" sz="2000" dirty="0"/>
              <a:t>}&gt;,&lt;{</a:t>
            </a:r>
            <a:r>
              <a:rPr lang="en-US" altLang="zh-CN" sz="2000" i="1" dirty="0"/>
              <a:t>b</a:t>
            </a:r>
            <a:r>
              <a:rPr lang="en-US" altLang="zh-CN" sz="2000" dirty="0"/>
              <a:t>},{</a:t>
            </a:r>
            <a:r>
              <a:rPr lang="en-US" altLang="zh-CN" sz="2000" i="1" dirty="0"/>
              <a:t>b</a:t>
            </a:r>
            <a:r>
              <a:rPr lang="en-US" altLang="zh-CN" sz="2000" dirty="0"/>
              <a:t>}&gt;,&lt;{</a:t>
            </a:r>
            <a:r>
              <a:rPr lang="en-US" altLang="zh-CN" sz="2000" i="1" dirty="0"/>
              <a:t>b</a:t>
            </a:r>
            <a:r>
              <a:rPr lang="en-US" altLang="zh-CN" sz="2000" dirty="0"/>
              <a:t>},{</a:t>
            </a:r>
            <a:r>
              <a:rPr lang="en-US" altLang="zh-CN" sz="2000" i="1" dirty="0" err="1"/>
              <a:t>a</a:t>
            </a:r>
            <a:r>
              <a:rPr lang="en-US" altLang="zh-CN" sz="2000" dirty="0" err="1"/>
              <a:t>,</a:t>
            </a:r>
            <a:r>
              <a:rPr lang="en-US" altLang="zh-CN" sz="2000" i="1" dirty="0" err="1"/>
              <a:t>b</a:t>
            </a:r>
            <a:r>
              <a:rPr lang="en-US" altLang="zh-CN" sz="2000" dirty="0"/>
              <a:t>}&gt;, &lt;{</a:t>
            </a:r>
            <a:r>
              <a:rPr lang="en-US" altLang="zh-CN" sz="2000" i="1" dirty="0" err="1"/>
              <a:t>a</a:t>
            </a:r>
            <a:r>
              <a:rPr lang="en-US" altLang="zh-CN" sz="2000" dirty="0" err="1"/>
              <a:t>,</a:t>
            </a:r>
            <a:r>
              <a:rPr lang="en-US" altLang="zh-CN" sz="2000" i="1" dirty="0" err="1"/>
              <a:t>b</a:t>
            </a:r>
            <a:r>
              <a:rPr lang="en-US" altLang="zh-CN" sz="2000" dirty="0"/>
              <a:t>},{</a:t>
            </a:r>
            <a:r>
              <a:rPr lang="en-US" altLang="zh-CN" sz="2000" i="1" dirty="0" err="1"/>
              <a:t>a</a:t>
            </a:r>
            <a:r>
              <a:rPr lang="en-US" altLang="zh-CN" sz="2000" dirty="0" err="1"/>
              <a:t>,</a:t>
            </a:r>
            <a:r>
              <a:rPr lang="en-US" altLang="zh-CN" sz="2000" i="1" dirty="0" err="1"/>
              <a:t>b</a:t>
            </a:r>
            <a:r>
              <a:rPr lang="en-US" altLang="zh-CN" sz="2000" dirty="0"/>
              <a:t>}&gt;}</a:t>
            </a:r>
            <a:br>
              <a:rPr lang="en-US" altLang="zh-CN" dirty="0"/>
            </a:br>
            <a:endParaRPr lang="en-US" altLang="zh-CN" dirty="0"/>
          </a:p>
          <a:p>
            <a:pPr marL="0" indent="0" eaLnBrk="1" hangingPunct="1">
              <a:spcBef>
                <a:spcPct val="0"/>
              </a:spcBef>
            </a:pPr>
            <a:r>
              <a:rPr lang="zh-CN" altLang="en-US" dirty="0"/>
              <a:t>类似的还可以定义：大于等于关系</a:t>
            </a:r>
            <a:r>
              <a:rPr lang="en-US" altLang="zh-CN" dirty="0"/>
              <a:t>, </a:t>
            </a:r>
            <a:r>
              <a:rPr lang="zh-CN" altLang="en-US" dirty="0"/>
              <a:t>小于关系</a:t>
            </a:r>
            <a:r>
              <a:rPr lang="en-US" altLang="zh-CN" dirty="0"/>
              <a:t>, </a:t>
            </a:r>
            <a:r>
              <a:rPr lang="zh-CN" altLang="en-US" dirty="0"/>
              <a:t>大于关系</a:t>
            </a:r>
            <a:r>
              <a:rPr lang="en-US" altLang="zh-CN" dirty="0"/>
              <a:t>, </a:t>
            </a:r>
            <a:r>
              <a:rPr lang="zh-CN" altLang="en-US" dirty="0"/>
              <a:t>真包含关系等</a:t>
            </a:r>
            <a:r>
              <a:rPr lang="en-US" altLang="zh-CN" dirty="0"/>
              <a:t>.</a:t>
            </a:r>
          </a:p>
        </p:txBody>
      </p:sp>
      <p:sp>
        <p:nvSpPr>
          <p:cNvPr id="26628" name="灯片编号占位符 5">
            <a:extLst>
              <a:ext uri="{FF2B5EF4-FFF2-40B4-BE49-F238E27FC236}">
                <a16:creationId xmlns:a16="http://schemas.microsoft.com/office/drawing/2014/main" id="{B2DF2418-2D89-434C-9CB8-1D65D3FDE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92F106C-60AE-4C5D-8CAF-B595E3FB9F67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BDDCA0EE-6A19-4F87-8579-37D558662F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关系的表示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3502C501-8BB9-410C-9178-38F2862806C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0863" y="1052513"/>
            <a:ext cx="11377785" cy="5400675"/>
          </a:xfrm>
        </p:spPr>
        <p:txBody>
          <a:bodyPr/>
          <a:lstStyle/>
          <a:p>
            <a:pPr marL="441325" indent="-441325" eaLnBrk="1" hangingPunct="1">
              <a:spcBef>
                <a:spcPct val="60000"/>
              </a:spcBef>
            </a:pPr>
            <a:r>
              <a:rPr lang="en-US" altLang="zh-CN" dirty="0"/>
              <a:t>1.  </a:t>
            </a:r>
            <a:r>
              <a:rPr lang="zh-CN" altLang="en-US" dirty="0">
                <a:solidFill>
                  <a:srgbClr val="A50021"/>
                </a:solidFill>
              </a:rPr>
              <a:t>关系矩阵</a:t>
            </a:r>
          </a:p>
          <a:p>
            <a:pPr marL="441325" indent="-441325" eaLnBrk="1" hangingPunct="1"/>
            <a:r>
              <a:rPr lang="zh-CN" altLang="en-US" dirty="0"/>
              <a:t>     若</a:t>
            </a:r>
            <a:r>
              <a:rPr lang="en-US" altLang="zh-CN" i="1" dirty="0"/>
              <a:t>A</a:t>
            </a:r>
            <a:r>
              <a:rPr lang="en-US" altLang="zh-CN" dirty="0"/>
              <a:t>={</a:t>
            </a:r>
            <a:r>
              <a:rPr lang="en-US" altLang="zh-CN" i="1" dirty="0"/>
              <a:t>x</a:t>
            </a:r>
            <a:r>
              <a:rPr lang="en-US" altLang="zh-CN" baseline="-25000" dirty="0"/>
              <a:t>1</a:t>
            </a:r>
            <a:r>
              <a:rPr lang="en-US" altLang="zh-CN" dirty="0"/>
              <a:t>, </a:t>
            </a:r>
            <a:r>
              <a:rPr lang="en-US" altLang="zh-CN" i="1" dirty="0"/>
              <a:t>x</a:t>
            </a:r>
            <a:r>
              <a:rPr lang="en-US" altLang="zh-CN" baseline="-25000" dirty="0"/>
              <a:t>2</a:t>
            </a:r>
            <a:r>
              <a:rPr lang="en-US" altLang="zh-CN" dirty="0"/>
              <a:t>, …, </a:t>
            </a:r>
            <a:r>
              <a:rPr lang="en-US" altLang="zh-CN" i="1" dirty="0" err="1"/>
              <a:t>x</a:t>
            </a:r>
            <a:r>
              <a:rPr lang="en-US" altLang="zh-CN" i="1" baseline="-25000" dirty="0" err="1"/>
              <a:t>m</a:t>
            </a:r>
            <a:r>
              <a:rPr lang="en-US" altLang="zh-CN" dirty="0"/>
              <a:t>}</a:t>
            </a:r>
            <a:r>
              <a:rPr lang="zh-CN" altLang="en-US" dirty="0"/>
              <a:t>，</a:t>
            </a:r>
            <a:r>
              <a:rPr lang="en-US" altLang="zh-CN" i="1" dirty="0"/>
              <a:t>B</a:t>
            </a:r>
            <a:r>
              <a:rPr lang="en-US" altLang="zh-CN" dirty="0"/>
              <a:t>={</a:t>
            </a:r>
            <a:r>
              <a:rPr lang="en-US" altLang="zh-CN" i="1" dirty="0"/>
              <a:t>y</a:t>
            </a:r>
            <a:r>
              <a:rPr lang="en-US" altLang="zh-CN" baseline="-25000" dirty="0"/>
              <a:t>1</a:t>
            </a:r>
            <a:r>
              <a:rPr lang="en-US" altLang="zh-CN" dirty="0"/>
              <a:t>, </a:t>
            </a:r>
            <a:r>
              <a:rPr lang="en-US" altLang="zh-CN" i="1" dirty="0"/>
              <a:t>y</a:t>
            </a:r>
            <a:r>
              <a:rPr lang="en-US" altLang="zh-CN" baseline="-25000" dirty="0"/>
              <a:t>2</a:t>
            </a:r>
            <a:r>
              <a:rPr lang="en-US" altLang="zh-CN" dirty="0"/>
              <a:t>, …, </a:t>
            </a:r>
            <a:r>
              <a:rPr lang="en-US" altLang="zh-CN" i="1" dirty="0" err="1"/>
              <a:t>y</a:t>
            </a:r>
            <a:r>
              <a:rPr lang="en-US" altLang="zh-CN" i="1" baseline="-25000" dirty="0" err="1"/>
              <a:t>n</a:t>
            </a:r>
            <a:r>
              <a:rPr lang="en-US" altLang="zh-CN" dirty="0"/>
              <a:t>}</a:t>
            </a:r>
            <a:r>
              <a:rPr lang="zh-CN" altLang="en-US" dirty="0"/>
              <a:t>，</a:t>
            </a:r>
            <a:r>
              <a:rPr lang="en-US" altLang="zh-CN" i="1" dirty="0"/>
              <a:t>R</a:t>
            </a:r>
            <a:r>
              <a:rPr lang="zh-CN" altLang="en-US" dirty="0"/>
              <a:t>是从</a:t>
            </a:r>
            <a:r>
              <a:rPr lang="en-US" altLang="zh-CN" i="1" dirty="0"/>
              <a:t>A</a:t>
            </a:r>
            <a:r>
              <a:rPr lang="zh-CN" altLang="en-US" dirty="0"/>
              <a:t>到</a:t>
            </a:r>
            <a:r>
              <a:rPr lang="en-US" altLang="zh-CN" i="1" dirty="0"/>
              <a:t>B</a:t>
            </a:r>
            <a:r>
              <a:rPr lang="zh-CN" altLang="en-US" dirty="0"/>
              <a:t>的关系，</a:t>
            </a:r>
            <a:r>
              <a:rPr lang="en-US" altLang="zh-CN" i="1" dirty="0"/>
              <a:t>R</a:t>
            </a:r>
            <a:r>
              <a:rPr lang="zh-CN" altLang="en-US" dirty="0"/>
              <a:t>的关系矩阵是布尔矩阵</a:t>
            </a:r>
            <a:r>
              <a:rPr lang="en-US" altLang="zh-CN" i="1" dirty="0"/>
              <a:t>M</a:t>
            </a:r>
            <a:r>
              <a:rPr lang="en-US" altLang="zh-CN" i="1" baseline="-25000" dirty="0"/>
              <a:t>R</a:t>
            </a:r>
            <a:r>
              <a:rPr lang="en-US" altLang="zh-CN" dirty="0"/>
              <a:t> = [ </a:t>
            </a:r>
            <a:r>
              <a:rPr lang="en-US" altLang="zh-CN" i="1" dirty="0" err="1"/>
              <a:t>r</a:t>
            </a:r>
            <a:r>
              <a:rPr lang="en-US" altLang="zh-CN" i="1" baseline="-25000" dirty="0" err="1"/>
              <a:t>ij</a:t>
            </a:r>
            <a:r>
              <a:rPr lang="en-US" altLang="zh-CN" baseline="-25000" dirty="0"/>
              <a:t> </a:t>
            </a:r>
            <a:r>
              <a:rPr lang="en-US" altLang="zh-CN" dirty="0"/>
              <a:t>] </a:t>
            </a:r>
            <a:r>
              <a:rPr lang="en-US" altLang="zh-CN" i="1" baseline="-25000" dirty="0" err="1"/>
              <a:t>m</a:t>
            </a:r>
            <a:r>
              <a:rPr lang="en-US" altLang="zh-CN" baseline="-25000" dirty="0" err="1">
                <a:sym typeface="Symbol" panose="05050102010706020507" pitchFamily="18" charset="2"/>
              </a:rPr>
              <a:t></a:t>
            </a:r>
            <a:r>
              <a:rPr lang="en-US" altLang="zh-CN" i="1" baseline="-25000" dirty="0" err="1"/>
              <a:t>n</a:t>
            </a:r>
            <a:r>
              <a:rPr lang="en-US" altLang="zh-CN" dirty="0"/>
              <a:t>, </a:t>
            </a:r>
            <a:r>
              <a:rPr lang="zh-CN" altLang="en-US" dirty="0"/>
              <a:t>其中</a:t>
            </a:r>
          </a:p>
          <a:p>
            <a:pPr marL="441325" indent="-441325" eaLnBrk="1" hangingPunct="1"/>
            <a:r>
              <a:rPr lang="zh-CN" altLang="en-US" dirty="0"/>
              <a:t>                          </a:t>
            </a:r>
            <a:r>
              <a:rPr lang="en-US" altLang="zh-CN" i="1" dirty="0" err="1"/>
              <a:t>r</a:t>
            </a:r>
            <a:r>
              <a:rPr lang="en-US" altLang="zh-CN" i="1" baseline="-25000" dirty="0" err="1"/>
              <a:t>ij</a:t>
            </a:r>
            <a:r>
              <a:rPr lang="en-US" altLang="zh-CN" baseline="-25000" dirty="0"/>
              <a:t> </a:t>
            </a:r>
            <a:r>
              <a:rPr lang="en-US" altLang="zh-CN" dirty="0"/>
              <a:t>=</a:t>
            </a:r>
            <a:r>
              <a:rPr lang="en-US" altLang="zh-CN" sz="2500" b="0" dirty="0"/>
              <a:t> 1</a:t>
            </a:r>
            <a:r>
              <a:rPr lang="en-US" altLang="zh-CN" dirty="0">
                <a:sym typeface="Symbol" panose="05050102010706020507" pitchFamily="18" charset="2"/>
              </a:rPr>
              <a:t></a:t>
            </a:r>
            <a:r>
              <a:rPr lang="en-US" altLang="zh-CN" dirty="0"/>
              <a:t> &lt; </a:t>
            </a:r>
            <a:r>
              <a:rPr lang="en-US" altLang="zh-CN" i="1" dirty="0"/>
              <a:t>x</a:t>
            </a:r>
            <a:r>
              <a:rPr lang="en-US" altLang="zh-CN" i="1" baseline="-25000" dirty="0"/>
              <a:t>i</a:t>
            </a:r>
            <a:r>
              <a:rPr lang="en-US" altLang="zh-CN" dirty="0"/>
              <a:t>, </a:t>
            </a:r>
            <a:r>
              <a:rPr lang="en-US" altLang="zh-CN" i="1" dirty="0" err="1"/>
              <a:t>y</a:t>
            </a:r>
            <a:r>
              <a:rPr lang="en-US" altLang="zh-CN" i="1" baseline="-25000" dirty="0" err="1"/>
              <a:t>j</a:t>
            </a:r>
            <a:r>
              <a:rPr lang="en-US" altLang="zh-CN" dirty="0"/>
              <a:t>&gt; </a:t>
            </a:r>
            <a:r>
              <a:rPr lang="en-US" altLang="zh-CN" dirty="0">
                <a:sym typeface="Symbol" panose="05050102010706020507" pitchFamily="18" charset="2"/>
              </a:rPr>
              <a:t></a:t>
            </a:r>
            <a:r>
              <a:rPr lang="en-US" altLang="zh-CN" i="1" dirty="0"/>
              <a:t>R</a:t>
            </a:r>
            <a:r>
              <a:rPr lang="en-US" altLang="zh-CN" dirty="0"/>
              <a:t>. </a:t>
            </a:r>
          </a:p>
          <a:p>
            <a:pPr marL="441325" indent="-441325" eaLnBrk="1" hangingPunct="1"/>
            <a:r>
              <a:rPr lang="en-US" altLang="zh-CN" dirty="0"/>
              <a:t>2.  </a:t>
            </a:r>
            <a:r>
              <a:rPr lang="zh-CN" altLang="en-US" dirty="0">
                <a:solidFill>
                  <a:srgbClr val="A50021"/>
                </a:solidFill>
              </a:rPr>
              <a:t>关系图</a:t>
            </a:r>
          </a:p>
          <a:p>
            <a:pPr marL="441325" indent="-441325" eaLnBrk="1" hangingPunct="1"/>
            <a:r>
              <a:rPr lang="zh-CN" altLang="en-US" dirty="0"/>
              <a:t>      若</a:t>
            </a:r>
            <a:r>
              <a:rPr lang="en-US" altLang="zh-CN" i="1" dirty="0"/>
              <a:t>A</a:t>
            </a:r>
            <a:r>
              <a:rPr lang="en-US" altLang="zh-CN" dirty="0"/>
              <a:t>= {</a:t>
            </a:r>
            <a:r>
              <a:rPr lang="en-US" altLang="zh-CN" i="1" dirty="0"/>
              <a:t>x</a:t>
            </a:r>
            <a:r>
              <a:rPr lang="en-US" altLang="zh-CN" baseline="-25000" dirty="0"/>
              <a:t>1</a:t>
            </a:r>
            <a:r>
              <a:rPr lang="en-US" altLang="zh-CN" dirty="0"/>
              <a:t>, </a:t>
            </a:r>
            <a:r>
              <a:rPr lang="en-US" altLang="zh-CN" i="1" dirty="0"/>
              <a:t>x</a:t>
            </a:r>
            <a:r>
              <a:rPr lang="en-US" altLang="zh-CN" baseline="-25000" dirty="0"/>
              <a:t>2</a:t>
            </a:r>
            <a:r>
              <a:rPr lang="en-US" altLang="zh-CN" dirty="0"/>
              <a:t>, …, </a:t>
            </a:r>
            <a:r>
              <a:rPr lang="en-US" altLang="zh-CN" i="1" dirty="0" err="1"/>
              <a:t>x</a:t>
            </a:r>
            <a:r>
              <a:rPr lang="en-US" altLang="zh-CN" i="1" baseline="-25000" dirty="0" err="1"/>
              <a:t>m</a:t>
            </a:r>
            <a:r>
              <a:rPr lang="en-US" altLang="zh-CN" dirty="0"/>
              <a:t>}</a:t>
            </a:r>
            <a:r>
              <a:rPr lang="zh-CN" altLang="en-US" dirty="0"/>
              <a:t>，</a:t>
            </a:r>
            <a:r>
              <a:rPr lang="en-US" altLang="zh-CN" i="1" dirty="0"/>
              <a:t>R</a:t>
            </a:r>
            <a:r>
              <a:rPr lang="zh-CN" altLang="en-US" dirty="0"/>
              <a:t>是从</a:t>
            </a:r>
            <a:r>
              <a:rPr lang="en-US" altLang="zh-CN" i="1" dirty="0"/>
              <a:t>A</a:t>
            </a:r>
            <a:r>
              <a:rPr lang="zh-CN" altLang="en-US" dirty="0"/>
              <a:t>上的关系，</a:t>
            </a:r>
            <a:r>
              <a:rPr lang="en-US" altLang="zh-CN" i="1" dirty="0"/>
              <a:t>R</a:t>
            </a:r>
            <a:r>
              <a:rPr lang="zh-CN" altLang="en-US" dirty="0"/>
              <a:t>的关系图是</a:t>
            </a:r>
            <a:r>
              <a:rPr lang="en-US" altLang="zh-CN" i="1" dirty="0"/>
              <a:t>G</a:t>
            </a:r>
            <a:r>
              <a:rPr lang="en-US" altLang="zh-CN" i="1" baseline="-25000" dirty="0"/>
              <a:t>R</a:t>
            </a:r>
            <a:r>
              <a:rPr lang="en-US" altLang="zh-CN" dirty="0"/>
              <a:t>=&lt;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en-US" altLang="zh-CN" i="1" dirty="0"/>
              <a:t>R</a:t>
            </a:r>
            <a:r>
              <a:rPr lang="en-US" altLang="zh-CN" dirty="0"/>
              <a:t>&gt;, </a:t>
            </a:r>
            <a:r>
              <a:rPr lang="zh-CN" altLang="en-US" dirty="0"/>
              <a:t>其中</a:t>
            </a:r>
            <a:r>
              <a:rPr lang="en-US" altLang="zh-CN" i="1" dirty="0"/>
              <a:t>A</a:t>
            </a:r>
            <a:r>
              <a:rPr lang="zh-CN" altLang="en-US" dirty="0"/>
              <a:t>为结点集，</a:t>
            </a:r>
            <a:r>
              <a:rPr lang="en-US" altLang="zh-CN" i="1" dirty="0"/>
              <a:t>R</a:t>
            </a:r>
            <a:r>
              <a:rPr lang="zh-CN" altLang="en-US" dirty="0"/>
              <a:t>为边集</a:t>
            </a:r>
            <a:r>
              <a:rPr lang="en-US" altLang="zh-CN" dirty="0"/>
              <a:t>.  </a:t>
            </a:r>
            <a:r>
              <a:rPr lang="zh-CN" altLang="en-US" dirty="0"/>
              <a:t>如果</a:t>
            </a:r>
            <a:r>
              <a:rPr lang="en-US" altLang="zh-CN" dirty="0"/>
              <a:t>&lt;</a:t>
            </a:r>
            <a:r>
              <a:rPr lang="en-US" altLang="zh-CN" i="1" dirty="0"/>
              <a:t>x</a:t>
            </a:r>
            <a:r>
              <a:rPr lang="en-US" altLang="zh-CN" i="1" baseline="-25000" dirty="0"/>
              <a:t>i </a:t>
            </a:r>
            <a:r>
              <a:rPr lang="en-US" altLang="zh-CN" dirty="0"/>
              <a:t>, </a:t>
            </a:r>
            <a:r>
              <a:rPr lang="en-US" altLang="zh-CN" i="1" dirty="0" err="1"/>
              <a:t>x</a:t>
            </a:r>
            <a:r>
              <a:rPr lang="en-US" altLang="zh-CN" i="1" baseline="-25000" dirty="0" err="1"/>
              <a:t>j</a:t>
            </a:r>
            <a:r>
              <a:rPr lang="en-US" altLang="zh-CN" dirty="0"/>
              <a:t>&gt;</a:t>
            </a:r>
            <a:r>
              <a:rPr lang="zh-CN" altLang="en-US" dirty="0"/>
              <a:t>属于关系</a:t>
            </a:r>
            <a:r>
              <a:rPr lang="en-US" altLang="zh-CN" i="1" dirty="0"/>
              <a:t>R</a:t>
            </a:r>
            <a:r>
              <a:rPr lang="zh-CN" altLang="en-US" dirty="0"/>
              <a:t>，在图中就有一条从 </a:t>
            </a:r>
            <a:r>
              <a:rPr lang="en-US" altLang="zh-CN" i="1" dirty="0"/>
              <a:t>x</a:t>
            </a:r>
            <a:r>
              <a:rPr lang="en-US" altLang="zh-CN" i="1" baseline="-25000" dirty="0"/>
              <a:t>i </a:t>
            </a:r>
            <a:r>
              <a:rPr lang="zh-CN" altLang="en-US" dirty="0"/>
              <a:t>到 </a:t>
            </a:r>
            <a:r>
              <a:rPr lang="en-US" altLang="zh-CN" i="1" dirty="0" err="1"/>
              <a:t>x</a:t>
            </a:r>
            <a:r>
              <a:rPr lang="en-US" altLang="zh-CN" i="1" baseline="-25000" dirty="0" err="1"/>
              <a:t>j</a:t>
            </a:r>
            <a:r>
              <a:rPr lang="en-US" altLang="zh-CN" i="1" baseline="-25000" dirty="0"/>
              <a:t> </a:t>
            </a:r>
            <a:r>
              <a:rPr lang="zh-CN" altLang="en-US" dirty="0"/>
              <a:t>的有向边</a:t>
            </a:r>
            <a:r>
              <a:rPr lang="en-US" altLang="zh-CN" dirty="0"/>
              <a:t>. </a:t>
            </a:r>
          </a:p>
          <a:p>
            <a:pPr marL="441325" indent="-441325" eaLnBrk="1" hangingPunct="1">
              <a:spcBef>
                <a:spcPct val="60000"/>
              </a:spcBef>
              <a:buClr>
                <a:srgbClr val="FF9900"/>
              </a:buClr>
            </a:pPr>
            <a:r>
              <a:rPr lang="zh-CN" altLang="en-US" dirty="0"/>
              <a:t>注意：</a:t>
            </a:r>
          </a:p>
          <a:p>
            <a:pPr marL="441325" indent="-441325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关系矩阵适合表示从</a:t>
            </a:r>
            <a:r>
              <a:rPr lang="en-US" altLang="zh-CN" i="1" dirty="0"/>
              <a:t>A</a:t>
            </a:r>
            <a:r>
              <a:rPr lang="zh-CN" altLang="en-US" dirty="0"/>
              <a:t>到</a:t>
            </a:r>
            <a:r>
              <a:rPr lang="en-US" altLang="zh-CN" i="1" dirty="0"/>
              <a:t>B</a:t>
            </a:r>
            <a:r>
              <a:rPr lang="zh-CN" altLang="en-US" dirty="0"/>
              <a:t>的关系或</a:t>
            </a:r>
            <a:r>
              <a:rPr lang="en-US" altLang="zh-CN" i="1" dirty="0"/>
              <a:t>A</a:t>
            </a:r>
            <a:r>
              <a:rPr lang="zh-CN" altLang="en-US" dirty="0"/>
              <a:t>上的关系（</a:t>
            </a:r>
            <a:r>
              <a:rPr lang="en-US" altLang="zh-CN" i="1" dirty="0"/>
              <a:t>A</a:t>
            </a:r>
            <a:r>
              <a:rPr lang="en-US" altLang="zh-CN" dirty="0"/>
              <a:t>,</a:t>
            </a:r>
            <a:r>
              <a:rPr lang="en-US" altLang="zh-CN" i="1" dirty="0"/>
              <a:t>B</a:t>
            </a:r>
            <a:r>
              <a:rPr lang="zh-CN" altLang="en-US" dirty="0"/>
              <a:t>为有穷集）</a:t>
            </a:r>
          </a:p>
          <a:p>
            <a:pPr marL="441325" indent="-441325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关系图适合表示有穷集</a:t>
            </a:r>
            <a:r>
              <a:rPr lang="en-US" altLang="zh-CN" i="1" dirty="0"/>
              <a:t>A</a:t>
            </a:r>
            <a:r>
              <a:rPr lang="zh-CN" altLang="en-US" dirty="0"/>
              <a:t>上的关系 </a:t>
            </a:r>
          </a:p>
        </p:txBody>
      </p:sp>
      <p:sp>
        <p:nvSpPr>
          <p:cNvPr id="28676" name="灯片编号占位符 5">
            <a:extLst>
              <a:ext uri="{FF2B5EF4-FFF2-40B4-BE49-F238E27FC236}">
                <a16:creationId xmlns:a16="http://schemas.microsoft.com/office/drawing/2014/main" id="{AC40D8F9-6C12-4F0C-BD63-347823A49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52AF0AC-55D7-4379-90F3-3C7ADCEA27BB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492D414B-9D7D-4339-B724-446CD74AE2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2DC403B5-64CD-401B-9C45-5AA0CEEA242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25538"/>
            <a:ext cx="8229600" cy="1439862"/>
          </a:xfrm>
        </p:spPr>
        <p:txBody>
          <a:bodyPr>
            <a:normAutofit lnSpcReduction="10000"/>
          </a:bodyPr>
          <a:lstStyle/>
          <a:p>
            <a:pPr marL="457200" indent="-457200" eaLnBrk="1" hangingPunct="1">
              <a:defRPr/>
            </a:pPr>
            <a:r>
              <a:rPr lang="zh-CN" altLang="en-US">
                <a:solidFill>
                  <a:srgbClr val="A50021"/>
                </a:solidFill>
              </a:rPr>
              <a:t>例</a:t>
            </a:r>
            <a:r>
              <a:rPr lang="en-US" altLang="zh-CN">
                <a:solidFill>
                  <a:srgbClr val="A50021"/>
                </a:solidFill>
              </a:rPr>
              <a:t>4</a:t>
            </a:r>
            <a:endParaRPr lang="en-US" altLang="zh-CN" i="1">
              <a:solidFill>
                <a:srgbClr val="A50021"/>
              </a:solidFill>
            </a:endParaRPr>
          </a:p>
          <a:p>
            <a:pPr marL="457200" indent="-457200" eaLnBrk="1" hangingPunct="1">
              <a:defRPr/>
            </a:pPr>
            <a:r>
              <a:rPr lang="en-US" altLang="zh-CN" i="1"/>
              <a:t>          A</a:t>
            </a:r>
            <a:r>
              <a:rPr lang="en-US" altLang="zh-CN"/>
              <a:t>={1,2,3,4}, </a:t>
            </a:r>
            <a:r>
              <a:rPr lang="en-US" altLang="zh-CN" i="1"/>
              <a:t>R</a:t>
            </a:r>
            <a:r>
              <a:rPr lang="en-US" altLang="zh-CN"/>
              <a:t>={&lt;1,1&gt;,&lt;1,2&gt;,&lt;2,3&gt;,&lt;2,4&gt;,&lt;4,2&gt;},</a:t>
            </a:r>
            <a:endParaRPr lang="en-US" altLang="zh-CN" i="1"/>
          </a:p>
          <a:p>
            <a:pPr marL="457200" indent="-457200" eaLnBrk="1" hangingPunct="1">
              <a:defRPr/>
            </a:pPr>
            <a:r>
              <a:rPr lang="en-US" altLang="zh-CN" i="1"/>
              <a:t>          R</a:t>
            </a:r>
            <a:r>
              <a:rPr lang="zh-CN" altLang="en-US"/>
              <a:t>的关系矩阵</a:t>
            </a:r>
            <a:r>
              <a:rPr lang="en-US" altLang="zh-CN" i="1"/>
              <a:t>M</a:t>
            </a:r>
            <a:r>
              <a:rPr lang="en-US" altLang="zh-CN" i="1" baseline="-25000"/>
              <a:t>R</a:t>
            </a:r>
            <a:r>
              <a:rPr lang="zh-CN" altLang="en-US"/>
              <a:t>和关系图</a:t>
            </a:r>
            <a:r>
              <a:rPr lang="en-US" altLang="zh-CN" i="1"/>
              <a:t>G</a:t>
            </a:r>
            <a:r>
              <a:rPr lang="en-US" altLang="zh-CN" i="1" baseline="-25000"/>
              <a:t>R</a:t>
            </a:r>
            <a:r>
              <a:rPr lang="zh-CN" altLang="en-US"/>
              <a:t>如下：</a:t>
            </a:r>
          </a:p>
        </p:txBody>
      </p:sp>
      <p:sp>
        <p:nvSpPr>
          <p:cNvPr id="30724" name="灯片编号占位符 5">
            <a:extLst>
              <a:ext uri="{FF2B5EF4-FFF2-40B4-BE49-F238E27FC236}">
                <a16:creationId xmlns:a16="http://schemas.microsoft.com/office/drawing/2014/main" id="{570C9898-787A-4685-8A8C-DE453F82B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EECBF8E-943C-438E-8995-CB8C44BF75F7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30725" name="Picture 4">
            <a:extLst>
              <a:ext uri="{FF2B5EF4-FFF2-40B4-BE49-F238E27FC236}">
                <a16:creationId xmlns:a16="http://schemas.microsoft.com/office/drawing/2014/main" id="{82CB4317-CE30-4E46-A5AB-79C092B26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625" y="3141663"/>
            <a:ext cx="2663825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Rectangle 6">
            <a:extLst>
              <a:ext uri="{FF2B5EF4-FFF2-40B4-BE49-F238E27FC236}">
                <a16:creationId xmlns:a16="http://schemas.microsoft.com/office/drawing/2014/main" id="{E42FEC30-33FB-4AE1-ACBF-AFDE11F446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2770188"/>
            <a:ext cx="1841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/>
          </a:p>
        </p:txBody>
      </p:sp>
      <p:graphicFrame>
        <p:nvGraphicFramePr>
          <p:cNvPr id="30727" name="Object 5">
            <a:extLst>
              <a:ext uri="{FF2B5EF4-FFF2-40B4-BE49-F238E27FC236}">
                <a16:creationId xmlns:a16="http://schemas.microsoft.com/office/drawing/2014/main" id="{8C4882BD-3F62-4DFF-86B7-398D69C3091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24138" y="3268663"/>
          <a:ext cx="3417887" cy="2411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4" imgW="1308100" imgH="927100" progId="Equation.3">
                  <p:embed/>
                </p:oleObj>
              </mc:Choice>
              <mc:Fallback>
                <p:oleObj name="公式" r:id="rId4" imgW="1308100" imgH="927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4138" y="3268663"/>
                        <a:ext cx="3417887" cy="2411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CC0F3A7B-48A6-4042-A018-EB238E1D8D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7.3 </a:t>
            </a:r>
            <a:r>
              <a:rPr lang="zh-CN" altLang="en-US"/>
              <a:t>关系的运算</a:t>
            </a:r>
          </a:p>
        </p:txBody>
      </p:sp>
      <p:sp>
        <p:nvSpPr>
          <p:cNvPr id="39940" name="Rectangle 3">
            <a:extLst>
              <a:ext uri="{FF2B5EF4-FFF2-40B4-BE49-F238E27FC236}">
                <a16:creationId xmlns:a16="http://schemas.microsoft.com/office/drawing/2014/main" id="{2620F7A2-6704-434E-99CB-D3641AD5673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58925" y="1123950"/>
            <a:ext cx="8147050" cy="2809875"/>
          </a:xfrm>
        </p:spPr>
        <p:txBody>
          <a:bodyPr>
            <a:normAutofit lnSpcReduction="10000"/>
          </a:bodyPr>
          <a:lstStyle/>
          <a:p>
            <a:pPr marL="457200" indent="-457200" eaLnBrk="1" hangingPunct="1">
              <a:lnSpc>
                <a:spcPct val="140000"/>
              </a:lnSpc>
              <a:defRPr/>
            </a:pPr>
            <a:r>
              <a:rPr lang="zh-CN" altLang="en-US" dirty="0"/>
              <a:t>关系的基本运算</a:t>
            </a:r>
          </a:p>
          <a:p>
            <a:pPr marL="457200" indent="-457200" eaLnBrk="1" hangingPunct="1">
              <a:lnSpc>
                <a:spcPct val="140000"/>
              </a:lnSpc>
              <a:defRPr/>
            </a:pPr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7.6  </a:t>
            </a:r>
            <a:r>
              <a:rPr lang="zh-CN" altLang="en-US" dirty="0"/>
              <a:t>关系的</a:t>
            </a:r>
            <a:r>
              <a:rPr lang="zh-CN" altLang="en-US" dirty="0">
                <a:solidFill>
                  <a:srgbClr val="A50021"/>
                </a:solidFill>
              </a:rPr>
              <a:t>定义域</a:t>
            </a:r>
            <a:r>
              <a:rPr lang="zh-CN" altLang="en-US" dirty="0"/>
              <a:t>、</a:t>
            </a:r>
            <a:r>
              <a:rPr lang="zh-CN" altLang="en-US" dirty="0">
                <a:solidFill>
                  <a:srgbClr val="A50021"/>
                </a:solidFill>
              </a:rPr>
              <a:t>值域</a:t>
            </a:r>
            <a:r>
              <a:rPr lang="zh-CN" altLang="en-US" dirty="0"/>
              <a:t>与</a:t>
            </a:r>
            <a:r>
              <a:rPr lang="zh-CN" altLang="en-US" dirty="0">
                <a:solidFill>
                  <a:srgbClr val="A50021"/>
                </a:solidFill>
              </a:rPr>
              <a:t>域</a:t>
            </a:r>
            <a:r>
              <a:rPr lang="zh-CN" altLang="en-US" dirty="0"/>
              <a:t>分别定义为</a:t>
            </a:r>
            <a:endParaRPr lang="zh-CN" altLang="en-US" dirty="0">
              <a:solidFill>
                <a:srgbClr val="A50021"/>
              </a:solidFill>
            </a:endParaRPr>
          </a:p>
          <a:p>
            <a:pPr marL="457200" indent="-457200" eaLnBrk="1" hangingPunct="1">
              <a:lnSpc>
                <a:spcPct val="140000"/>
              </a:lnSpc>
              <a:defRPr/>
            </a:pPr>
            <a:r>
              <a:rPr lang="zh-CN" altLang="en-US" dirty="0"/>
              <a:t>              </a:t>
            </a:r>
            <a:r>
              <a:rPr lang="en-US" altLang="zh-CN" dirty="0" err="1"/>
              <a:t>dom</a:t>
            </a:r>
            <a:r>
              <a:rPr lang="en-US" altLang="zh-CN" i="1" dirty="0" err="1"/>
              <a:t>R</a:t>
            </a:r>
            <a:r>
              <a:rPr lang="en-US" altLang="zh-CN" dirty="0"/>
              <a:t> = { </a:t>
            </a:r>
            <a:r>
              <a:rPr lang="en-US" altLang="zh-CN" i="1" dirty="0"/>
              <a:t>x</a:t>
            </a:r>
            <a:r>
              <a:rPr lang="en-US" altLang="zh-CN" dirty="0"/>
              <a:t> | </a:t>
            </a:r>
            <a:r>
              <a:rPr lang="en-US" altLang="zh-CN" dirty="0">
                <a:sym typeface="Symbol" panose="05050102010706020507" pitchFamily="18" charset="2"/>
              </a:rPr>
              <a:t></a:t>
            </a:r>
            <a:r>
              <a:rPr lang="en-US" altLang="zh-CN" i="1" dirty="0"/>
              <a:t>y</a:t>
            </a:r>
            <a:r>
              <a:rPr lang="en-US" altLang="zh-CN" dirty="0"/>
              <a:t> (&lt;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</a:t>
            </a:r>
            <a:r>
              <a:rPr lang="en-US" altLang="zh-CN" dirty="0">
                <a:sym typeface="Symbol" panose="05050102010706020507" pitchFamily="18" charset="2"/>
              </a:rPr>
              <a:t></a:t>
            </a:r>
            <a:r>
              <a:rPr lang="en-US" altLang="zh-CN" i="1" dirty="0"/>
              <a:t>R</a:t>
            </a:r>
            <a:r>
              <a:rPr lang="en-US" altLang="zh-CN" dirty="0"/>
              <a:t>) }</a:t>
            </a:r>
          </a:p>
          <a:p>
            <a:pPr marL="457200" indent="-457200" eaLnBrk="1" hangingPunct="1">
              <a:lnSpc>
                <a:spcPct val="140000"/>
              </a:lnSpc>
              <a:defRPr/>
            </a:pPr>
            <a:r>
              <a:rPr lang="en-US" altLang="zh-CN" dirty="0"/>
              <a:t>              </a:t>
            </a:r>
            <a:r>
              <a:rPr lang="en-US" altLang="zh-CN" dirty="0" err="1"/>
              <a:t>ran</a:t>
            </a:r>
            <a:r>
              <a:rPr lang="en-US" altLang="zh-CN" i="1" dirty="0" err="1"/>
              <a:t>R</a:t>
            </a:r>
            <a:r>
              <a:rPr lang="en-US" altLang="zh-CN" dirty="0"/>
              <a:t> = { </a:t>
            </a:r>
            <a:r>
              <a:rPr lang="en-US" altLang="zh-CN" i="1" dirty="0"/>
              <a:t>y</a:t>
            </a:r>
            <a:r>
              <a:rPr lang="en-US" altLang="zh-CN" dirty="0"/>
              <a:t> | </a:t>
            </a:r>
            <a:r>
              <a:rPr lang="en-US" altLang="zh-CN" dirty="0">
                <a:sym typeface="Symbol" panose="05050102010706020507" pitchFamily="18" charset="2"/>
              </a:rPr>
              <a:t></a:t>
            </a:r>
            <a:r>
              <a:rPr lang="en-US" altLang="zh-CN" i="1" dirty="0"/>
              <a:t>x</a:t>
            </a:r>
            <a:r>
              <a:rPr lang="en-US" altLang="zh-CN" dirty="0"/>
              <a:t> (&lt;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</a:t>
            </a:r>
            <a:r>
              <a:rPr lang="en-US" altLang="zh-CN" dirty="0">
                <a:sym typeface="Symbol" panose="05050102010706020507" pitchFamily="18" charset="2"/>
              </a:rPr>
              <a:t></a:t>
            </a:r>
            <a:r>
              <a:rPr lang="en-US" altLang="zh-CN" i="1" dirty="0"/>
              <a:t>R</a:t>
            </a:r>
            <a:r>
              <a:rPr lang="en-US" altLang="zh-CN" dirty="0"/>
              <a:t>) }</a:t>
            </a:r>
          </a:p>
          <a:p>
            <a:pPr marL="457200" indent="-457200" eaLnBrk="1" hangingPunct="1">
              <a:lnSpc>
                <a:spcPct val="140000"/>
              </a:lnSpc>
              <a:defRPr/>
            </a:pPr>
            <a:r>
              <a:rPr lang="en-US" altLang="zh-CN" dirty="0"/>
              <a:t>              </a:t>
            </a:r>
            <a:r>
              <a:rPr lang="en-US" altLang="zh-CN" dirty="0" err="1"/>
              <a:t>fld</a:t>
            </a:r>
            <a:r>
              <a:rPr lang="en-US" altLang="zh-CN" i="1" dirty="0" err="1"/>
              <a:t>R</a:t>
            </a:r>
            <a:r>
              <a:rPr lang="en-US" altLang="zh-CN" dirty="0"/>
              <a:t> = </a:t>
            </a:r>
            <a:r>
              <a:rPr lang="en-US" altLang="zh-CN" dirty="0" err="1"/>
              <a:t>dom</a:t>
            </a:r>
            <a:r>
              <a:rPr lang="en-US" altLang="zh-CN" i="1" dirty="0" err="1"/>
              <a:t>R</a:t>
            </a:r>
            <a:r>
              <a:rPr lang="en-US" altLang="zh-CN" dirty="0"/>
              <a:t> </a:t>
            </a:r>
            <a:r>
              <a:rPr lang="en-US" altLang="zh-CN" dirty="0">
                <a:sym typeface="Symbol" panose="05050102010706020507" pitchFamily="18" charset="2"/>
              </a:rPr>
              <a:t></a:t>
            </a:r>
            <a:r>
              <a:rPr lang="en-US" altLang="zh-CN" dirty="0"/>
              <a:t> </a:t>
            </a:r>
            <a:r>
              <a:rPr lang="en-US" altLang="zh-CN" dirty="0" err="1"/>
              <a:t>ran</a:t>
            </a:r>
            <a:r>
              <a:rPr lang="en-US" altLang="zh-CN" i="1" dirty="0" err="1"/>
              <a:t>R</a:t>
            </a:r>
            <a:r>
              <a:rPr lang="en-US" altLang="zh-CN" i="1" dirty="0"/>
              <a:t> </a:t>
            </a:r>
            <a:endParaRPr lang="en-US" altLang="zh-CN" dirty="0"/>
          </a:p>
        </p:txBody>
      </p:sp>
      <p:sp>
        <p:nvSpPr>
          <p:cNvPr id="32772" name="灯片编号占位符 5">
            <a:extLst>
              <a:ext uri="{FF2B5EF4-FFF2-40B4-BE49-F238E27FC236}">
                <a16:creationId xmlns:a16="http://schemas.microsoft.com/office/drawing/2014/main" id="{0CA90B13-B5F3-478F-8696-AD00ED383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16E0B09-5719-4FE9-A1AE-FC044396858D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773" name="Rectangle 4">
            <a:extLst>
              <a:ext uri="{FF2B5EF4-FFF2-40B4-BE49-F238E27FC236}">
                <a16:creationId xmlns:a16="http://schemas.microsoft.com/office/drawing/2014/main" id="{B0D2D73F-1576-4B15-AE83-145B91925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3225" y="4221163"/>
            <a:ext cx="8459788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57200" indent="-4572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76300" indent="-4191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333500" indent="-4191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790700" indent="-4191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247900" indent="-4191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7051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31623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6195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40767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75000"/>
              </a:spcBef>
            </a:pP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例</a:t>
            </a:r>
            <a:r>
              <a:rPr lang="en-US" altLang="zh-CN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={&lt;1,2&gt;,&lt;1,3&gt;,&lt;2,4&gt;,&lt;4,3&gt;},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则   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dom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={1, 2, 4}   </a:t>
            </a:r>
          </a:p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ran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={2, 3, 4} </a:t>
            </a:r>
          </a:p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fld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={1, 2, 3, 4}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9B3EC41F-EF1F-4F09-BF93-7CE8F347A0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关系运算</a:t>
            </a:r>
            <a:r>
              <a:rPr lang="en-US" altLang="zh-CN"/>
              <a:t>(</a:t>
            </a:r>
            <a:r>
              <a:rPr lang="zh-CN" altLang="en-US"/>
              <a:t>逆与复合</a:t>
            </a:r>
            <a:r>
              <a:rPr lang="en-US" altLang="zh-CN"/>
              <a:t>)</a:t>
            </a:r>
          </a:p>
        </p:txBody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id="{9EE67DB5-CCF7-4D13-A974-9607BACAB9E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352" y="1052512"/>
            <a:ext cx="7128792" cy="194310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7.7</a:t>
            </a:r>
            <a:r>
              <a:rPr lang="en-US" altLang="zh-CN" dirty="0"/>
              <a:t>  </a:t>
            </a:r>
            <a:r>
              <a:rPr lang="zh-CN" altLang="en-US" dirty="0"/>
              <a:t>关系的</a:t>
            </a:r>
            <a:r>
              <a:rPr lang="zh-CN" altLang="en-US" dirty="0">
                <a:solidFill>
                  <a:srgbClr val="A50021"/>
                </a:solidFill>
              </a:rPr>
              <a:t>逆运算</a:t>
            </a:r>
          </a:p>
          <a:p>
            <a:pPr eaLnBrk="1" hangingPunct="1">
              <a:defRPr/>
            </a:pPr>
            <a:r>
              <a:rPr lang="zh-CN" altLang="en-US" i="1" dirty="0"/>
              <a:t>                 </a:t>
            </a:r>
            <a:r>
              <a:rPr lang="en-US" altLang="zh-CN" i="1" dirty="0"/>
              <a:t>R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/>
              <a:t> = { &lt;</a:t>
            </a:r>
            <a:r>
              <a:rPr lang="en-US" altLang="zh-CN" i="1" dirty="0"/>
              <a:t>y</a:t>
            </a:r>
            <a:r>
              <a:rPr lang="en-US" altLang="zh-CN" dirty="0"/>
              <a:t>, </a:t>
            </a:r>
            <a:r>
              <a:rPr lang="en-US" altLang="zh-CN" i="1" dirty="0"/>
              <a:t>x</a:t>
            </a:r>
            <a:r>
              <a:rPr lang="en-US" altLang="zh-CN" dirty="0"/>
              <a:t>&gt; | &lt;</a:t>
            </a:r>
            <a:r>
              <a:rPr lang="en-US" altLang="zh-CN" i="1" dirty="0"/>
              <a:t>x</a:t>
            </a:r>
            <a:r>
              <a:rPr lang="en-US" altLang="zh-CN" dirty="0"/>
              <a:t>, </a:t>
            </a:r>
            <a:r>
              <a:rPr lang="en-US" altLang="zh-CN" i="1" dirty="0"/>
              <a:t>y</a:t>
            </a:r>
            <a:r>
              <a:rPr lang="en-US" altLang="zh-CN" dirty="0"/>
              <a:t>&gt;</a:t>
            </a:r>
            <a:r>
              <a:rPr lang="en-US" altLang="zh-CN" dirty="0">
                <a:sym typeface="Symbol" panose="05050102010706020507" pitchFamily="18" charset="2"/>
              </a:rPr>
              <a:t></a:t>
            </a:r>
            <a:r>
              <a:rPr lang="en-US" altLang="zh-CN" i="1" dirty="0"/>
              <a:t>R </a:t>
            </a:r>
            <a:r>
              <a:rPr lang="en-US" altLang="zh-CN" dirty="0"/>
              <a:t>}</a:t>
            </a:r>
          </a:p>
          <a:p>
            <a:pPr eaLnBrk="1" hangingPunct="1">
              <a:defRPr/>
            </a:pPr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7.8</a:t>
            </a:r>
            <a:r>
              <a:rPr lang="en-US" altLang="zh-CN" dirty="0"/>
              <a:t>  </a:t>
            </a:r>
            <a:r>
              <a:rPr lang="zh-CN" altLang="en-US" dirty="0"/>
              <a:t>关系的</a:t>
            </a:r>
            <a:r>
              <a:rPr lang="en-US" altLang="zh-CN" dirty="0">
                <a:solidFill>
                  <a:srgbClr val="A50021"/>
                </a:solidFill>
              </a:rPr>
              <a:t>(</a:t>
            </a:r>
            <a:r>
              <a:rPr lang="zh-CN" altLang="en-US" dirty="0">
                <a:solidFill>
                  <a:srgbClr val="A50021"/>
                </a:solidFill>
              </a:rPr>
              <a:t>右</a:t>
            </a:r>
            <a:r>
              <a:rPr lang="en-US" altLang="zh-CN" dirty="0">
                <a:solidFill>
                  <a:srgbClr val="A50021"/>
                </a:solidFill>
              </a:rPr>
              <a:t>)</a:t>
            </a:r>
            <a:r>
              <a:rPr lang="zh-CN" altLang="en-US" dirty="0">
                <a:solidFill>
                  <a:srgbClr val="A50021"/>
                </a:solidFill>
              </a:rPr>
              <a:t>复合</a:t>
            </a:r>
            <a:r>
              <a:rPr lang="zh-CN" altLang="en-US" dirty="0"/>
              <a:t>运算</a:t>
            </a:r>
          </a:p>
          <a:p>
            <a:pPr eaLnBrk="1" hangingPunct="1">
              <a:defRPr/>
            </a:pPr>
            <a:r>
              <a:rPr lang="zh-CN" altLang="en-US" i="1" dirty="0"/>
              <a:t>                 </a:t>
            </a:r>
            <a:r>
              <a:rPr lang="en-US" altLang="zh-CN" i="1" dirty="0"/>
              <a:t>R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S</a:t>
            </a:r>
            <a:r>
              <a:rPr lang="en-US" altLang="zh-CN" dirty="0"/>
              <a:t> = { &lt;</a:t>
            </a:r>
            <a:r>
              <a:rPr lang="en-US" altLang="zh-CN" i="1" dirty="0"/>
              <a:t>x</a:t>
            </a:r>
            <a:r>
              <a:rPr lang="en-US" altLang="zh-CN" dirty="0"/>
              <a:t>, </a:t>
            </a:r>
            <a:r>
              <a:rPr lang="en-US" altLang="zh-CN" i="1" dirty="0"/>
              <a:t>z</a:t>
            </a:r>
            <a:r>
              <a:rPr lang="en-US" altLang="zh-CN" dirty="0"/>
              <a:t>&gt; | </a:t>
            </a:r>
            <a:r>
              <a:rPr lang="en-US" altLang="zh-CN" dirty="0">
                <a:sym typeface="Symbol" panose="05050102010706020507" pitchFamily="18" charset="2"/>
              </a:rPr>
              <a:t></a:t>
            </a:r>
            <a:r>
              <a:rPr lang="en-US" altLang="zh-CN" dirty="0"/>
              <a:t> </a:t>
            </a:r>
            <a:r>
              <a:rPr lang="en-US" altLang="zh-CN" i="1" dirty="0"/>
              <a:t>y</a:t>
            </a:r>
            <a:r>
              <a:rPr lang="en-US" altLang="zh-CN" dirty="0"/>
              <a:t> (&lt;</a:t>
            </a:r>
            <a:r>
              <a:rPr lang="en-US" altLang="zh-CN" i="1" dirty="0"/>
              <a:t>x</a:t>
            </a:r>
            <a:r>
              <a:rPr lang="en-US" altLang="zh-CN" dirty="0"/>
              <a:t>, </a:t>
            </a:r>
            <a:r>
              <a:rPr lang="en-US" altLang="zh-CN" i="1" dirty="0"/>
              <a:t>y</a:t>
            </a:r>
            <a:r>
              <a:rPr lang="en-US" altLang="zh-CN" dirty="0"/>
              <a:t>&gt;</a:t>
            </a:r>
            <a:r>
              <a:rPr lang="en-US" altLang="zh-CN" dirty="0">
                <a:sym typeface="Symbol" panose="05050102010706020507" pitchFamily="18" charset="2"/>
              </a:rPr>
              <a:t></a:t>
            </a:r>
            <a:r>
              <a:rPr lang="en-US" altLang="zh-CN" i="1" dirty="0"/>
              <a:t>R </a:t>
            </a:r>
            <a:r>
              <a:rPr lang="en-US" altLang="zh-CN" dirty="0">
                <a:sym typeface="Symbol" panose="05050102010706020507" pitchFamily="18" charset="2"/>
              </a:rPr>
              <a:t> </a:t>
            </a:r>
            <a:r>
              <a:rPr lang="en-US" altLang="zh-CN" dirty="0"/>
              <a:t>&lt;</a:t>
            </a:r>
            <a:r>
              <a:rPr lang="en-US" altLang="zh-CN" i="1" dirty="0"/>
              <a:t>y</a:t>
            </a:r>
            <a:r>
              <a:rPr lang="en-US" altLang="zh-CN" dirty="0"/>
              <a:t>, </a:t>
            </a:r>
            <a:r>
              <a:rPr lang="en-US" altLang="zh-CN" i="1" dirty="0"/>
              <a:t>z</a:t>
            </a:r>
            <a:r>
              <a:rPr lang="en-US" altLang="zh-CN" dirty="0"/>
              <a:t>&gt;</a:t>
            </a:r>
            <a:r>
              <a:rPr lang="en-US" altLang="zh-CN" dirty="0">
                <a:sym typeface="Symbol" panose="05050102010706020507" pitchFamily="18" charset="2"/>
              </a:rPr>
              <a:t></a:t>
            </a:r>
            <a:r>
              <a:rPr lang="en-US" altLang="zh-CN" i="1" dirty="0"/>
              <a:t>S</a:t>
            </a:r>
            <a:r>
              <a:rPr lang="en-US" altLang="zh-CN" dirty="0"/>
              <a:t>) } </a:t>
            </a:r>
          </a:p>
        </p:txBody>
      </p:sp>
      <p:sp>
        <p:nvSpPr>
          <p:cNvPr id="34820" name="灯片编号占位符 5">
            <a:extLst>
              <a:ext uri="{FF2B5EF4-FFF2-40B4-BE49-F238E27FC236}">
                <a16:creationId xmlns:a16="http://schemas.microsoft.com/office/drawing/2014/main" id="{E2ABBD65-B8D5-40CD-A68D-F1A586362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3D9EB8C-564C-4143-92F1-73491638F461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4821" name="Rectangle 4">
            <a:extLst>
              <a:ext uri="{FF2B5EF4-FFF2-40B4-BE49-F238E27FC236}">
                <a16:creationId xmlns:a16="http://schemas.microsoft.com/office/drawing/2014/main" id="{F9CFA47C-4E5D-448A-9F22-68E71E657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669" y="3370261"/>
            <a:ext cx="10873208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例</a:t>
            </a:r>
            <a:r>
              <a:rPr lang="en-US" altLang="zh-CN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{&lt;1,2&gt;, &lt;2,3&gt;, &lt;1,4&gt;, &lt;2,2&gt;}        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S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{&lt;1,1&gt;, &lt;1,3&gt;, &lt;2,3&gt;, &lt;3,2&gt;, &lt;3,3&gt;}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{&lt;2,1&gt;, &lt;3,2&gt;, &lt;4,1&gt;, &lt;2,2&gt;}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</a:t>
            </a:r>
            <a:r>
              <a:rPr lang="en-US" altLang="zh-CN" i="1" dirty="0">
                <a:solidFill>
                  <a:srgbClr val="FF99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600" baseline="-16000" dirty="0">
                <a:solidFill>
                  <a:srgbClr val="FF99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>
                <a:solidFill>
                  <a:srgbClr val="FF99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dirty="0">
                <a:solidFill>
                  <a:srgbClr val="FF99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=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{&lt;1,3&gt;, &lt;2,2&gt;, &lt;2,3&gt;}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</a:t>
            </a:r>
            <a:r>
              <a:rPr lang="en-US" altLang="zh-CN" i="1" dirty="0">
                <a:solidFill>
                  <a:srgbClr val="FF99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sz="3600" baseline="-16000" dirty="0">
                <a:solidFill>
                  <a:srgbClr val="FF99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>
                <a:solidFill>
                  <a:srgbClr val="FF99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solidFill>
                  <a:srgbClr val="FF99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=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{&lt;1,2&gt;, &lt;1,4&gt;, &lt;3,2&gt;, &lt;3,3&gt;}</a:t>
            </a:r>
          </a:p>
        </p:txBody>
      </p:sp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4B5E6884-14CC-48AF-9F0D-1CBF5F6C06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关系运算</a:t>
            </a:r>
            <a:r>
              <a:rPr lang="en-US" altLang="zh-CN"/>
              <a:t>(</a:t>
            </a:r>
            <a:r>
              <a:rPr lang="zh-CN" altLang="en-US"/>
              <a:t>限制与像</a:t>
            </a:r>
            <a:r>
              <a:rPr lang="en-US" altLang="zh-CN"/>
              <a:t>)</a:t>
            </a:r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574C762A-AA3A-4FC9-9523-D08C0E08068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20725" y="1125538"/>
            <a:ext cx="9444038" cy="4535487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7.9</a:t>
            </a:r>
            <a:r>
              <a:rPr lang="en-US" altLang="zh-CN" dirty="0"/>
              <a:t> </a:t>
            </a:r>
            <a:r>
              <a:rPr lang="zh-CN" altLang="en-US" dirty="0"/>
              <a:t>设</a:t>
            </a:r>
            <a:r>
              <a:rPr lang="en-US" altLang="zh-CN" i="1" dirty="0"/>
              <a:t>R</a:t>
            </a:r>
            <a:r>
              <a:rPr lang="zh-CN" altLang="en-US" dirty="0"/>
              <a:t>为二元关系</a:t>
            </a:r>
            <a:r>
              <a:rPr lang="en-US" altLang="zh-CN" dirty="0"/>
              <a:t>, </a:t>
            </a:r>
            <a:r>
              <a:rPr lang="en-US" altLang="zh-CN" i="1" dirty="0"/>
              <a:t>A</a:t>
            </a:r>
            <a:r>
              <a:rPr lang="zh-CN" altLang="en-US" dirty="0"/>
              <a:t>是集合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(1) </a:t>
            </a:r>
            <a:r>
              <a:rPr lang="en-US" altLang="zh-CN" i="1" dirty="0"/>
              <a:t>R</a:t>
            </a:r>
            <a:r>
              <a:rPr lang="zh-CN" altLang="en-US" dirty="0"/>
              <a:t>在</a:t>
            </a:r>
            <a:r>
              <a:rPr lang="en-US" altLang="zh-CN" i="1" dirty="0"/>
              <a:t>A</a:t>
            </a:r>
            <a:r>
              <a:rPr lang="zh-CN" altLang="en-US" dirty="0"/>
              <a:t>上的</a:t>
            </a:r>
            <a:r>
              <a:rPr lang="zh-CN" altLang="en-US" dirty="0">
                <a:solidFill>
                  <a:srgbClr val="A50021"/>
                </a:solidFill>
              </a:rPr>
              <a:t>限制</a:t>
            </a:r>
            <a:r>
              <a:rPr lang="zh-CN" altLang="en-US" dirty="0"/>
              <a:t>记作</a:t>
            </a:r>
            <a:r>
              <a:rPr lang="zh-CN" altLang="en-US" i="1" dirty="0"/>
              <a:t> </a:t>
            </a:r>
            <a:r>
              <a:rPr lang="en-US" altLang="zh-CN" i="1" dirty="0"/>
              <a:t>R</a:t>
            </a:r>
            <a:r>
              <a:rPr lang="en-US" altLang="zh-CN" sz="2800" dirty="0"/>
              <a:t>↾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zh-CN" altLang="en-US" dirty="0"/>
              <a:t>其中</a:t>
            </a:r>
            <a:r>
              <a:rPr lang="en-US" altLang="zh-CN" i="1" dirty="0"/>
              <a:t>R</a:t>
            </a:r>
            <a:r>
              <a:rPr lang="en-US" altLang="zh-CN" sz="2800" dirty="0"/>
              <a:t>↾</a:t>
            </a:r>
            <a:r>
              <a:rPr lang="en-US" altLang="zh-CN" i="1" dirty="0"/>
              <a:t>A </a:t>
            </a:r>
            <a:r>
              <a:rPr lang="en-US" altLang="zh-CN" dirty="0"/>
              <a:t>= { 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 | </a:t>
            </a:r>
            <a:r>
              <a:rPr lang="en-US" altLang="zh-CN" i="1" dirty="0" err="1"/>
              <a:t>xRy</a:t>
            </a:r>
            <a:r>
              <a:rPr lang="en-US" altLang="zh-CN" dirty="0" err="1"/>
              <a:t>∧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A</a:t>
            </a:r>
            <a:r>
              <a:rPr lang="en-US" altLang="zh-CN" i="1" dirty="0"/>
              <a:t> </a:t>
            </a:r>
            <a:r>
              <a:rPr lang="en-US" altLang="zh-CN" dirty="0"/>
              <a:t>}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dirty="0"/>
              <a:t>(2)  </a:t>
            </a:r>
            <a:r>
              <a:rPr lang="en-US" altLang="zh-CN" i="1" dirty="0"/>
              <a:t>A</a:t>
            </a:r>
            <a:r>
              <a:rPr lang="zh-CN" altLang="en-US" dirty="0"/>
              <a:t>在</a:t>
            </a:r>
            <a:r>
              <a:rPr lang="en-US" altLang="zh-CN" i="1" dirty="0"/>
              <a:t>R</a:t>
            </a:r>
            <a:r>
              <a:rPr lang="zh-CN" altLang="en-US" dirty="0"/>
              <a:t>下的</a:t>
            </a:r>
            <a:r>
              <a:rPr lang="zh-CN" altLang="en-US" dirty="0">
                <a:solidFill>
                  <a:srgbClr val="A50021"/>
                </a:solidFill>
              </a:rPr>
              <a:t>像</a:t>
            </a:r>
            <a:r>
              <a:rPr lang="zh-CN" altLang="en-US" dirty="0"/>
              <a:t>记作</a:t>
            </a:r>
            <a:r>
              <a:rPr lang="en-US" altLang="zh-CN" i="1" dirty="0"/>
              <a:t>R</a:t>
            </a:r>
            <a:r>
              <a:rPr lang="en-US" altLang="zh-CN" dirty="0"/>
              <a:t>[</a:t>
            </a:r>
            <a:r>
              <a:rPr lang="en-US" altLang="zh-CN" i="1" dirty="0"/>
              <a:t>A</a:t>
            </a:r>
            <a:r>
              <a:rPr lang="en-US" altLang="zh-CN" dirty="0"/>
              <a:t>], </a:t>
            </a:r>
            <a:r>
              <a:rPr lang="zh-CN" altLang="en-US" dirty="0"/>
              <a:t>其中</a:t>
            </a:r>
            <a:r>
              <a:rPr lang="en-US" altLang="zh-CN" i="1" dirty="0"/>
              <a:t>R</a:t>
            </a:r>
            <a:r>
              <a:rPr lang="en-US" altLang="zh-CN" dirty="0"/>
              <a:t>[</a:t>
            </a:r>
            <a:r>
              <a:rPr lang="en-US" altLang="zh-CN" i="1" dirty="0"/>
              <a:t>A</a:t>
            </a:r>
            <a:r>
              <a:rPr lang="en-US" altLang="zh-CN" dirty="0"/>
              <a:t>]=ran(</a:t>
            </a:r>
            <a:r>
              <a:rPr lang="en-US" altLang="zh-CN" i="1" dirty="0"/>
              <a:t>R</a:t>
            </a:r>
            <a:r>
              <a:rPr lang="en-US" altLang="zh-CN" sz="2800" dirty="0"/>
              <a:t>↾</a:t>
            </a:r>
            <a:r>
              <a:rPr lang="en-US" altLang="zh-CN" i="1" dirty="0"/>
              <a:t>A</a:t>
            </a:r>
            <a:r>
              <a:rPr lang="en-US" altLang="zh-CN" dirty="0"/>
              <a:t>)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说明：</a:t>
            </a:r>
          </a:p>
          <a:p>
            <a:pPr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en-US" altLang="zh-CN" sz="2600" i="1" dirty="0"/>
              <a:t>R</a:t>
            </a:r>
            <a:r>
              <a:rPr lang="zh-CN" altLang="en-US" sz="2600" dirty="0"/>
              <a:t>在</a:t>
            </a:r>
            <a:r>
              <a:rPr lang="en-US" altLang="zh-CN" sz="2600" i="1" dirty="0"/>
              <a:t>A</a:t>
            </a:r>
            <a:r>
              <a:rPr lang="zh-CN" altLang="en-US" sz="2600" dirty="0"/>
              <a:t>上的限制 </a:t>
            </a:r>
            <a:r>
              <a:rPr lang="en-US" altLang="zh-CN" sz="2600" i="1" dirty="0"/>
              <a:t>R</a:t>
            </a:r>
            <a:r>
              <a:rPr lang="en-US" altLang="zh-CN" sz="2900" dirty="0"/>
              <a:t>↾</a:t>
            </a:r>
            <a:r>
              <a:rPr lang="en-US" altLang="zh-CN" sz="2600" i="1" dirty="0"/>
              <a:t>A</a:t>
            </a:r>
            <a:r>
              <a:rPr lang="zh-CN" altLang="en-US" sz="2600" dirty="0"/>
              <a:t>是 </a:t>
            </a:r>
            <a:r>
              <a:rPr lang="en-US" altLang="zh-CN" sz="2600" i="1" dirty="0"/>
              <a:t>R </a:t>
            </a:r>
            <a:r>
              <a:rPr lang="zh-CN" altLang="en-US" sz="2600" dirty="0"/>
              <a:t>的子关系，即 </a:t>
            </a:r>
            <a:r>
              <a:rPr lang="en-US" altLang="zh-CN" sz="2600" i="1" dirty="0"/>
              <a:t>R</a:t>
            </a:r>
            <a:r>
              <a:rPr lang="en-US" altLang="zh-CN" sz="2900" dirty="0"/>
              <a:t>↾</a:t>
            </a:r>
            <a:r>
              <a:rPr lang="en-US" altLang="zh-CN" sz="2600" i="1" dirty="0"/>
              <a:t>A </a:t>
            </a:r>
            <a:r>
              <a:rPr lang="en-US" altLang="zh-CN" sz="2600" dirty="0">
                <a:sym typeface="Symbol" panose="05050102010706020507" pitchFamily="18" charset="2"/>
              </a:rPr>
              <a:t> </a:t>
            </a:r>
            <a:r>
              <a:rPr lang="en-US" altLang="zh-CN" sz="2600" i="1" dirty="0"/>
              <a:t>R</a:t>
            </a:r>
          </a:p>
          <a:p>
            <a:pPr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en-US" altLang="zh-CN" sz="2600" i="1" dirty="0"/>
              <a:t>A</a:t>
            </a:r>
            <a:r>
              <a:rPr lang="zh-CN" altLang="en-US" sz="2600" dirty="0"/>
              <a:t>在</a:t>
            </a:r>
            <a:r>
              <a:rPr lang="en-US" altLang="zh-CN" sz="2600" i="1" dirty="0"/>
              <a:t>R</a:t>
            </a:r>
            <a:r>
              <a:rPr lang="zh-CN" altLang="en-US" sz="2600" dirty="0"/>
              <a:t>下的像 </a:t>
            </a:r>
            <a:r>
              <a:rPr lang="en-US" altLang="zh-CN" sz="2600" i="1" dirty="0"/>
              <a:t>R</a:t>
            </a:r>
            <a:r>
              <a:rPr lang="en-US" altLang="zh-CN" sz="2600" dirty="0"/>
              <a:t>[</a:t>
            </a:r>
            <a:r>
              <a:rPr lang="en-US" altLang="zh-CN" sz="2600" i="1" dirty="0"/>
              <a:t>A</a:t>
            </a:r>
            <a:r>
              <a:rPr lang="en-US" altLang="zh-CN" sz="2600" dirty="0"/>
              <a:t>] </a:t>
            </a:r>
            <a:r>
              <a:rPr lang="zh-CN" altLang="en-US" sz="2600" dirty="0"/>
              <a:t>是 </a:t>
            </a:r>
            <a:r>
              <a:rPr lang="en-US" altLang="zh-CN" sz="2600" dirty="0" err="1"/>
              <a:t>ran</a:t>
            </a:r>
            <a:r>
              <a:rPr lang="en-US" altLang="zh-CN" sz="2600" i="1" dirty="0" err="1"/>
              <a:t>R</a:t>
            </a:r>
            <a:r>
              <a:rPr lang="en-US" altLang="zh-CN" sz="2600" i="1" dirty="0"/>
              <a:t> </a:t>
            </a:r>
            <a:r>
              <a:rPr lang="zh-CN" altLang="en-US" sz="2600" dirty="0"/>
              <a:t>的子集，即 </a:t>
            </a:r>
            <a:r>
              <a:rPr lang="en-US" altLang="zh-CN" sz="2600" i="1" dirty="0"/>
              <a:t>R</a:t>
            </a:r>
            <a:r>
              <a:rPr lang="en-US" altLang="zh-CN" sz="2600" dirty="0"/>
              <a:t>[</a:t>
            </a:r>
            <a:r>
              <a:rPr lang="en-US" altLang="zh-CN" sz="2600" i="1" dirty="0"/>
              <a:t>A</a:t>
            </a:r>
            <a:r>
              <a:rPr lang="en-US" altLang="zh-CN" sz="2600" dirty="0"/>
              <a:t>]</a:t>
            </a:r>
            <a:r>
              <a:rPr lang="en-US" altLang="zh-CN" sz="2600" dirty="0">
                <a:sym typeface="Symbol" panose="05050102010706020507" pitchFamily="18" charset="2"/>
              </a:rPr>
              <a:t> </a:t>
            </a:r>
            <a:r>
              <a:rPr lang="en-US" altLang="zh-CN" sz="2600" dirty="0" err="1"/>
              <a:t>ran</a:t>
            </a:r>
            <a:r>
              <a:rPr lang="en-US" altLang="zh-CN" sz="2600" i="1" dirty="0" err="1"/>
              <a:t>R</a:t>
            </a:r>
            <a:r>
              <a:rPr lang="en-US" altLang="zh-CN" dirty="0"/>
              <a:t> </a:t>
            </a:r>
          </a:p>
        </p:txBody>
      </p:sp>
      <p:sp>
        <p:nvSpPr>
          <p:cNvPr id="38916" name="灯片编号占位符 5">
            <a:extLst>
              <a:ext uri="{FF2B5EF4-FFF2-40B4-BE49-F238E27FC236}">
                <a16:creationId xmlns:a16="http://schemas.microsoft.com/office/drawing/2014/main" id="{574DEE2B-F1FA-4499-9D0E-E674C40E8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891A5EB-4D32-48F8-9104-789EB4565494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BDBA2B12-F257-405F-BE56-0C09B07608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65CE5909-D760-41E5-B618-43C75307B18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030288"/>
            <a:ext cx="8229600" cy="5453062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例</a:t>
            </a:r>
            <a:r>
              <a:rPr lang="en-US" altLang="zh-CN" dirty="0">
                <a:solidFill>
                  <a:srgbClr val="A50021"/>
                </a:solidFill>
              </a:rPr>
              <a:t>7</a:t>
            </a:r>
            <a:r>
              <a:rPr lang="en-US" altLang="zh-CN" dirty="0"/>
              <a:t>  </a:t>
            </a:r>
            <a:r>
              <a:rPr lang="zh-CN" altLang="en-US" dirty="0"/>
              <a:t>设</a:t>
            </a:r>
            <a:r>
              <a:rPr lang="en-US" altLang="zh-CN" i="1" dirty="0"/>
              <a:t>R</a:t>
            </a:r>
            <a:r>
              <a:rPr lang="en-US" altLang="zh-CN" dirty="0"/>
              <a:t>={&lt;1,2&gt;,&lt;1,3&gt;,&lt;2,2&gt;,&lt;2,4&gt;,&lt;3,2&gt;}, </a:t>
            </a:r>
            <a:r>
              <a:rPr lang="zh-CN" altLang="en-US" dirty="0"/>
              <a:t>则</a:t>
            </a:r>
            <a:br>
              <a:rPr lang="zh-CN" altLang="en-US" dirty="0"/>
            </a:br>
            <a:r>
              <a:rPr lang="zh-CN" altLang="en-US" dirty="0"/>
              <a:t>  </a:t>
            </a:r>
            <a:r>
              <a:rPr lang="en-US" altLang="zh-CN" i="1" dirty="0"/>
              <a:t>R</a:t>
            </a:r>
            <a:r>
              <a:rPr lang="en-US" altLang="zh-CN" sz="2800" dirty="0"/>
              <a:t>↾</a:t>
            </a:r>
            <a:r>
              <a:rPr lang="en-US" altLang="zh-CN" dirty="0"/>
              <a:t>{1} = {&lt;1,2&gt;,&lt;1,3&gt;}</a:t>
            </a:r>
            <a:br>
              <a:rPr lang="en-US" altLang="zh-CN" dirty="0"/>
            </a:br>
            <a:r>
              <a:rPr lang="en-US" altLang="zh-CN" dirty="0"/>
              <a:t>  </a:t>
            </a:r>
            <a:r>
              <a:rPr lang="en-US" altLang="zh-CN" i="1" dirty="0"/>
              <a:t>R</a:t>
            </a:r>
            <a:r>
              <a:rPr lang="en-US" altLang="zh-CN" sz="2800" dirty="0"/>
              <a:t>↾</a:t>
            </a:r>
            <a:r>
              <a:rPr lang="en-US" altLang="zh-CN" dirty="0">
                <a:sym typeface="Symbol" panose="05050102010706020507" pitchFamily="18" charset="2"/>
              </a:rPr>
              <a:t> </a:t>
            </a:r>
            <a:r>
              <a:rPr lang="en-US" altLang="zh-CN" dirty="0"/>
              <a:t>= </a:t>
            </a:r>
            <a:r>
              <a:rPr lang="en-US" altLang="zh-CN" dirty="0">
                <a:sym typeface="Symbol" panose="05050102010706020507" pitchFamily="18" charset="2"/>
              </a:rPr>
              <a:t></a:t>
            </a:r>
            <a:br>
              <a:rPr lang="en-US" altLang="zh-CN" dirty="0"/>
            </a:br>
            <a:r>
              <a:rPr lang="en-US" altLang="zh-CN" dirty="0"/>
              <a:t>  </a:t>
            </a:r>
            <a:r>
              <a:rPr lang="en-US" altLang="zh-CN" i="1" dirty="0"/>
              <a:t>R</a:t>
            </a:r>
            <a:r>
              <a:rPr lang="en-US" altLang="zh-CN" sz="2800" dirty="0"/>
              <a:t>↾</a:t>
            </a:r>
            <a:r>
              <a:rPr lang="en-US" altLang="zh-CN" dirty="0"/>
              <a:t>{2,3} = {&lt;2,2&gt;,&lt;2,4&gt;,&lt;3,2&gt;}</a:t>
            </a:r>
            <a:br>
              <a:rPr lang="en-US" altLang="zh-CN" dirty="0"/>
            </a:br>
            <a:r>
              <a:rPr lang="en-US" altLang="zh-CN" dirty="0"/>
              <a:t>  </a:t>
            </a:r>
            <a:r>
              <a:rPr lang="en-US" altLang="zh-CN" i="1" dirty="0"/>
              <a:t>R</a:t>
            </a:r>
            <a:r>
              <a:rPr lang="en-US" altLang="zh-CN" dirty="0"/>
              <a:t>[{1}] = {2,3}</a:t>
            </a:r>
            <a:br>
              <a:rPr lang="en-US" altLang="zh-CN" dirty="0"/>
            </a:br>
            <a:r>
              <a:rPr lang="en-US" altLang="zh-CN" dirty="0"/>
              <a:t>  </a:t>
            </a:r>
            <a:r>
              <a:rPr lang="en-US" altLang="zh-CN" i="1" dirty="0"/>
              <a:t>R</a:t>
            </a:r>
            <a:r>
              <a:rPr lang="en-US" altLang="zh-CN" dirty="0"/>
              <a:t>[</a:t>
            </a:r>
            <a:r>
              <a:rPr lang="en-US" altLang="zh-CN" dirty="0">
                <a:sym typeface="Symbol" panose="05050102010706020507" pitchFamily="18" charset="2"/>
              </a:rPr>
              <a:t></a:t>
            </a:r>
            <a:r>
              <a:rPr lang="en-US" altLang="zh-CN" dirty="0"/>
              <a:t>] = </a:t>
            </a:r>
            <a:r>
              <a:rPr lang="en-US" altLang="zh-CN" dirty="0">
                <a:sym typeface="Symbol" panose="05050102010706020507" pitchFamily="18" charset="2"/>
              </a:rPr>
              <a:t></a:t>
            </a:r>
            <a:br>
              <a:rPr lang="en-US" altLang="zh-CN" dirty="0"/>
            </a:br>
            <a:r>
              <a:rPr lang="en-US" altLang="zh-CN" dirty="0"/>
              <a:t>  </a:t>
            </a:r>
            <a:r>
              <a:rPr lang="en-US" altLang="zh-CN" i="1" dirty="0"/>
              <a:t>R</a:t>
            </a:r>
            <a:r>
              <a:rPr lang="en-US" altLang="zh-CN" dirty="0"/>
              <a:t>[{3}] = {2} </a:t>
            </a:r>
          </a:p>
        </p:txBody>
      </p:sp>
      <p:sp>
        <p:nvSpPr>
          <p:cNvPr id="40964" name="灯片编号占位符 5">
            <a:extLst>
              <a:ext uri="{FF2B5EF4-FFF2-40B4-BE49-F238E27FC236}">
                <a16:creationId xmlns:a16="http://schemas.microsoft.com/office/drawing/2014/main" id="{2DE97E7E-EBFC-41C1-8E8C-0AA73A275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61158BD-F8F6-47FB-BCBE-42E990143FF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884AA6-D228-467A-BBF3-2AD4EFA99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关系</a:t>
            </a:r>
            <a:r>
              <a:rPr lang="en-US" altLang="zh-CN" dirty="0"/>
              <a:t>7</a:t>
            </a:r>
            <a:r>
              <a:rPr lang="zh-CN" altLang="en-US" dirty="0"/>
              <a:t>种运算的总结：注意表达方式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B338DD-BDB4-4E05-AF4A-3E2F6FFF07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052736"/>
            <a:ext cx="9590856" cy="5544914"/>
          </a:xfrm>
        </p:spPr>
        <p:txBody>
          <a:bodyPr/>
          <a:lstStyle/>
          <a:p>
            <a:pPr marL="0" indent="-457200" eaLnBrk="1" hangingPunct="1">
              <a:lnSpc>
                <a:spcPct val="200000"/>
              </a:lnSpc>
              <a:spcBef>
                <a:spcPts val="0"/>
              </a:spcBef>
              <a:defRPr/>
            </a:pPr>
            <a:r>
              <a:rPr lang="zh-CN" altLang="en-US" dirty="0">
                <a:solidFill>
                  <a:srgbClr val="A50021"/>
                </a:solidFill>
              </a:rPr>
              <a:t>定义域：</a:t>
            </a:r>
            <a:r>
              <a:rPr lang="en-US" altLang="zh-CN" dirty="0" err="1"/>
              <a:t>dom</a:t>
            </a:r>
            <a:r>
              <a:rPr lang="en-US" altLang="zh-CN" i="1" dirty="0" err="1"/>
              <a:t>R</a:t>
            </a:r>
            <a:r>
              <a:rPr lang="en-US" altLang="zh-CN" dirty="0"/>
              <a:t> = { </a:t>
            </a:r>
            <a:r>
              <a:rPr lang="en-US" altLang="zh-CN" i="1" dirty="0"/>
              <a:t>x</a:t>
            </a:r>
            <a:r>
              <a:rPr lang="en-US" altLang="zh-CN" dirty="0"/>
              <a:t> | </a:t>
            </a:r>
            <a:r>
              <a:rPr lang="en-US" altLang="zh-CN" dirty="0">
                <a:sym typeface="Symbol" panose="05050102010706020507" pitchFamily="18" charset="2"/>
              </a:rPr>
              <a:t></a:t>
            </a:r>
            <a:r>
              <a:rPr lang="en-US" altLang="zh-CN" i="1" dirty="0"/>
              <a:t>y</a:t>
            </a:r>
            <a:r>
              <a:rPr lang="en-US" altLang="zh-CN" dirty="0"/>
              <a:t> (&lt;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</a:t>
            </a:r>
            <a:r>
              <a:rPr lang="en-US" altLang="zh-CN" dirty="0">
                <a:sym typeface="Symbol" panose="05050102010706020507" pitchFamily="18" charset="2"/>
              </a:rPr>
              <a:t></a:t>
            </a:r>
            <a:r>
              <a:rPr lang="en-US" altLang="zh-CN" i="1" dirty="0"/>
              <a:t>R</a:t>
            </a:r>
            <a:r>
              <a:rPr lang="en-US" altLang="zh-CN" dirty="0"/>
              <a:t>) }</a:t>
            </a:r>
          </a:p>
          <a:p>
            <a:pPr marL="0" indent="-457200" eaLnBrk="1" hangingPunct="1">
              <a:lnSpc>
                <a:spcPct val="200000"/>
              </a:lnSpc>
              <a:spcBef>
                <a:spcPts val="0"/>
              </a:spcBef>
              <a:defRPr/>
            </a:pPr>
            <a:r>
              <a:rPr lang="zh-CN" altLang="en-US" dirty="0">
                <a:solidFill>
                  <a:srgbClr val="A50021"/>
                </a:solidFill>
              </a:rPr>
              <a:t>值域：</a:t>
            </a:r>
            <a:r>
              <a:rPr lang="en-US" altLang="zh-CN" dirty="0" err="1"/>
              <a:t>ran</a:t>
            </a:r>
            <a:r>
              <a:rPr lang="en-US" altLang="zh-CN" i="1" dirty="0" err="1"/>
              <a:t>R</a:t>
            </a:r>
            <a:r>
              <a:rPr lang="en-US" altLang="zh-CN" dirty="0"/>
              <a:t> = { </a:t>
            </a:r>
            <a:r>
              <a:rPr lang="en-US" altLang="zh-CN" i="1" dirty="0"/>
              <a:t>y</a:t>
            </a:r>
            <a:r>
              <a:rPr lang="en-US" altLang="zh-CN" dirty="0"/>
              <a:t> | </a:t>
            </a:r>
            <a:r>
              <a:rPr lang="en-US" altLang="zh-CN" dirty="0">
                <a:sym typeface="Symbol" panose="05050102010706020507" pitchFamily="18" charset="2"/>
              </a:rPr>
              <a:t></a:t>
            </a:r>
            <a:r>
              <a:rPr lang="en-US" altLang="zh-CN" i="1" dirty="0"/>
              <a:t>x</a:t>
            </a:r>
            <a:r>
              <a:rPr lang="en-US" altLang="zh-CN" dirty="0"/>
              <a:t> (&lt;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</a:t>
            </a:r>
            <a:r>
              <a:rPr lang="en-US" altLang="zh-CN" dirty="0">
                <a:sym typeface="Symbol" panose="05050102010706020507" pitchFamily="18" charset="2"/>
              </a:rPr>
              <a:t></a:t>
            </a:r>
            <a:r>
              <a:rPr lang="en-US" altLang="zh-CN" i="1" dirty="0"/>
              <a:t>R</a:t>
            </a:r>
            <a:r>
              <a:rPr lang="en-US" altLang="zh-CN" dirty="0"/>
              <a:t>) }</a:t>
            </a:r>
          </a:p>
          <a:p>
            <a:pPr marL="0" indent="-457200" eaLnBrk="1" hangingPunct="1">
              <a:lnSpc>
                <a:spcPct val="200000"/>
              </a:lnSpc>
              <a:spcBef>
                <a:spcPts val="0"/>
              </a:spcBef>
              <a:defRPr/>
            </a:pPr>
            <a:r>
              <a:rPr lang="zh-CN" altLang="en-US" dirty="0">
                <a:solidFill>
                  <a:srgbClr val="A50021"/>
                </a:solidFill>
              </a:rPr>
              <a:t>域：</a:t>
            </a:r>
            <a:r>
              <a:rPr lang="en-US" altLang="zh-CN" dirty="0" err="1"/>
              <a:t>fld</a:t>
            </a:r>
            <a:r>
              <a:rPr lang="en-US" altLang="zh-CN" i="1" dirty="0" err="1"/>
              <a:t>R</a:t>
            </a:r>
            <a:r>
              <a:rPr lang="en-US" altLang="zh-CN" dirty="0"/>
              <a:t> = </a:t>
            </a:r>
            <a:r>
              <a:rPr lang="en-US" altLang="zh-CN" dirty="0" err="1"/>
              <a:t>dom</a:t>
            </a:r>
            <a:r>
              <a:rPr lang="en-US" altLang="zh-CN" i="1" dirty="0" err="1"/>
              <a:t>R</a:t>
            </a:r>
            <a:r>
              <a:rPr lang="en-US" altLang="zh-CN" dirty="0"/>
              <a:t> </a:t>
            </a:r>
            <a:r>
              <a:rPr lang="en-US" altLang="zh-CN" dirty="0">
                <a:sym typeface="Symbol" panose="05050102010706020507" pitchFamily="18" charset="2"/>
              </a:rPr>
              <a:t></a:t>
            </a:r>
            <a:r>
              <a:rPr lang="en-US" altLang="zh-CN" dirty="0"/>
              <a:t> </a:t>
            </a:r>
            <a:r>
              <a:rPr lang="en-US" altLang="zh-CN" dirty="0" err="1"/>
              <a:t>ran</a:t>
            </a:r>
            <a:r>
              <a:rPr lang="en-US" altLang="zh-CN" i="1" dirty="0" err="1"/>
              <a:t>R</a:t>
            </a:r>
            <a:r>
              <a:rPr lang="en-US" altLang="zh-CN" i="1" dirty="0"/>
              <a:t> </a:t>
            </a:r>
          </a:p>
          <a:p>
            <a:pPr marL="0" eaLnBrk="1" hangingPunct="1">
              <a:lnSpc>
                <a:spcPct val="200000"/>
              </a:lnSpc>
              <a:spcBef>
                <a:spcPts val="0"/>
              </a:spcBef>
              <a:defRPr/>
            </a:pPr>
            <a:r>
              <a:rPr lang="zh-CN" altLang="en-US" dirty="0">
                <a:solidFill>
                  <a:srgbClr val="A50021"/>
                </a:solidFill>
              </a:rPr>
              <a:t>逆运算：</a:t>
            </a:r>
            <a:r>
              <a:rPr lang="zh-CN" altLang="en-US" i="1" dirty="0"/>
              <a:t> </a:t>
            </a:r>
            <a:r>
              <a:rPr lang="en-US" altLang="zh-CN" i="1" dirty="0"/>
              <a:t>R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/>
              <a:t> = { &lt;</a:t>
            </a:r>
            <a:r>
              <a:rPr lang="en-US" altLang="zh-CN" i="1" dirty="0"/>
              <a:t>y</a:t>
            </a:r>
            <a:r>
              <a:rPr lang="en-US" altLang="zh-CN" dirty="0"/>
              <a:t>, </a:t>
            </a:r>
            <a:r>
              <a:rPr lang="en-US" altLang="zh-CN" i="1" dirty="0"/>
              <a:t>x</a:t>
            </a:r>
            <a:r>
              <a:rPr lang="en-US" altLang="zh-CN" dirty="0"/>
              <a:t>&gt; | &lt;</a:t>
            </a:r>
            <a:r>
              <a:rPr lang="en-US" altLang="zh-CN" i="1" dirty="0"/>
              <a:t>x</a:t>
            </a:r>
            <a:r>
              <a:rPr lang="en-US" altLang="zh-CN" dirty="0"/>
              <a:t>, </a:t>
            </a:r>
            <a:r>
              <a:rPr lang="en-US" altLang="zh-CN" i="1" dirty="0"/>
              <a:t>y</a:t>
            </a:r>
            <a:r>
              <a:rPr lang="en-US" altLang="zh-CN" dirty="0"/>
              <a:t>&gt;</a:t>
            </a:r>
            <a:r>
              <a:rPr lang="en-US" altLang="zh-CN" dirty="0">
                <a:sym typeface="Symbol" panose="05050102010706020507" pitchFamily="18" charset="2"/>
              </a:rPr>
              <a:t></a:t>
            </a:r>
            <a:r>
              <a:rPr lang="en-US" altLang="zh-CN" i="1" dirty="0"/>
              <a:t>R </a:t>
            </a:r>
            <a:r>
              <a:rPr lang="en-US" altLang="zh-CN" dirty="0"/>
              <a:t>}</a:t>
            </a:r>
          </a:p>
          <a:p>
            <a:pPr marL="0" eaLnBrk="1" hangingPunct="1">
              <a:lnSpc>
                <a:spcPct val="200000"/>
              </a:lnSpc>
              <a:spcBef>
                <a:spcPts val="0"/>
              </a:spcBef>
              <a:defRPr/>
            </a:pPr>
            <a:r>
              <a:rPr lang="zh-CN" altLang="en-US" dirty="0">
                <a:solidFill>
                  <a:srgbClr val="A50021"/>
                </a:solidFill>
              </a:rPr>
              <a:t>复合运算：</a:t>
            </a:r>
            <a:r>
              <a:rPr lang="zh-CN" altLang="en-US" i="1" dirty="0"/>
              <a:t> </a:t>
            </a:r>
            <a:r>
              <a:rPr lang="en-US" altLang="zh-CN" i="1" dirty="0"/>
              <a:t>R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S</a:t>
            </a:r>
            <a:r>
              <a:rPr lang="en-US" altLang="zh-CN" dirty="0"/>
              <a:t> = { &lt;</a:t>
            </a:r>
            <a:r>
              <a:rPr lang="en-US" altLang="zh-CN" i="1" dirty="0"/>
              <a:t>x</a:t>
            </a:r>
            <a:r>
              <a:rPr lang="en-US" altLang="zh-CN" dirty="0"/>
              <a:t>, </a:t>
            </a:r>
            <a:r>
              <a:rPr lang="en-US" altLang="zh-CN" i="1" dirty="0"/>
              <a:t>z</a:t>
            </a:r>
            <a:r>
              <a:rPr lang="en-US" altLang="zh-CN" dirty="0"/>
              <a:t>&gt; | </a:t>
            </a:r>
            <a:r>
              <a:rPr lang="en-US" altLang="zh-CN" dirty="0">
                <a:sym typeface="Symbol" panose="05050102010706020507" pitchFamily="18" charset="2"/>
              </a:rPr>
              <a:t></a:t>
            </a:r>
            <a:r>
              <a:rPr lang="en-US" altLang="zh-CN" dirty="0"/>
              <a:t> </a:t>
            </a:r>
            <a:r>
              <a:rPr lang="en-US" altLang="zh-CN" i="1" dirty="0"/>
              <a:t>y</a:t>
            </a:r>
            <a:r>
              <a:rPr lang="en-US" altLang="zh-CN" dirty="0"/>
              <a:t> (&lt;</a:t>
            </a:r>
            <a:r>
              <a:rPr lang="en-US" altLang="zh-CN" i="1" dirty="0"/>
              <a:t>x</a:t>
            </a:r>
            <a:r>
              <a:rPr lang="en-US" altLang="zh-CN" dirty="0"/>
              <a:t>, </a:t>
            </a:r>
            <a:r>
              <a:rPr lang="en-US" altLang="zh-CN" i="1" dirty="0"/>
              <a:t>y</a:t>
            </a:r>
            <a:r>
              <a:rPr lang="en-US" altLang="zh-CN" dirty="0"/>
              <a:t>&gt;</a:t>
            </a:r>
            <a:r>
              <a:rPr lang="en-US" altLang="zh-CN" dirty="0">
                <a:sym typeface="Symbol" panose="05050102010706020507" pitchFamily="18" charset="2"/>
              </a:rPr>
              <a:t></a:t>
            </a:r>
            <a:r>
              <a:rPr lang="en-US" altLang="zh-CN" i="1" dirty="0"/>
              <a:t>R </a:t>
            </a:r>
            <a:r>
              <a:rPr lang="en-US" altLang="zh-CN" dirty="0">
                <a:sym typeface="Symbol" panose="05050102010706020507" pitchFamily="18" charset="2"/>
              </a:rPr>
              <a:t> </a:t>
            </a:r>
            <a:r>
              <a:rPr lang="en-US" altLang="zh-CN" dirty="0"/>
              <a:t>&lt;</a:t>
            </a:r>
            <a:r>
              <a:rPr lang="en-US" altLang="zh-CN" i="1" dirty="0"/>
              <a:t>y</a:t>
            </a:r>
            <a:r>
              <a:rPr lang="en-US" altLang="zh-CN" dirty="0"/>
              <a:t>, </a:t>
            </a:r>
            <a:r>
              <a:rPr lang="en-US" altLang="zh-CN" i="1" dirty="0"/>
              <a:t>z</a:t>
            </a:r>
            <a:r>
              <a:rPr lang="en-US" altLang="zh-CN" dirty="0"/>
              <a:t>&gt;</a:t>
            </a:r>
            <a:r>
              <a:rPr lang="en-US" altLang="zh-CN" dirty="0">
                <a:sym typeface="Symbol" panose="05050102010706020507" pitchFamily="18" charset="2"/>
              </a:rPr>
              <a:t></a:t>
            </a:r>
            <a:r>
              <a:rPr lang="en-US" altLang="zh-CN" i="1" dirty="0"/>
              <a:t>S</a:t>
            </a:r>
            <a:r>
              <a:rPr lang="en-US" altLang="zh-CN" dirty="0"/>
              <a:t>) }</a:t>
            </a:r>
          </a:p>
          <a:p>
            <a:pPr marL="0" eaLnBrk="1" hangingPunct="1">
              <a:lnSpc>
                <a:spcPct val="200000"/>
              </a:lnSpc>
              <a:spcBef>
                <a:spcPts val="0"/>
              </a:spcBef>
            </a:pPr>
            <a:r>
              <a:rPr lang="zh-CN" altLang="en-US" dirty="0">
                <a:solidFill>
                  <a:srgbClr val="A50021"/>
                </a:solidFill>
              </a:rPr>
              <a:t>限制</a:t>
            </a:r>
            <a:r>
              <a:rPr lang="zh-CN" altLang="en-US" dirty="0"/>
              <a:t>：</a:t>
            </a:r>
            <a:r>
              <a:rPr lang="en-US" altLang="zh-CN" i="1" dirty="0"/>
              <a:t>R</a:t>
            </a:r>
            <a:r>
              <a:rPr lang="en-US" altLang="zh-CN" sz="2800" dirty="0"/>
              <a:t>↾</a:t>
            </a:r>
            <a:r>
              <a:rPr lang="en-US" altLang="zh-CN" i="1" dirty="0"/>
              <a:t>A </a:t>
            </a:r>
            <a:r>
              <a:rPr lang="en-US" altLang="zh-CN" dirty="0"/>
              <a:t>= { 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 | </a:t>
            </a:r>
            <a:r>
              <a:rPr lang="en-US" altLang="zh-CN" i="1" dirty="0" err="1"/>
              <a:t>xRy</a:t>
            </a:r>
            <a:r>
              <a:rPr lang="en-US" altLang="zh-CN" dirty="0" err="1"/>
              <a:t>∧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A</a:t>
            </a:r>
            <a:r>
              <a:rPr lang="en-US" altLang="zh-CN" i="1" dirty="0"/>
              <a:t> </a:t>
            </a:r>
            <a:r>
              <a:rPr lang="en-US" altLang="zh-CN" dirty="0"/>
              <a:t>}</a:t>
            </a:r>
          </a:p>
          <a:p>
            <a:pPr marL="0" eaLnBrk="1" hangingPunct="1">
              <a:lnSpc>
                <a:spcPct val="200000"/>
              </a:lnSpc>
              <a:spcBef>
                <a:spcPts val="0"/>
              </a:spcBef>
            </a:pPr>
            <a:r>
              <a:rPr lang="zh-CN" altLang="en-US" dirty="0">
                <a:solidFill>
                  <a:srgbClr val="A50021"/>
                </a:solidFill>
              </a:rPr>
              <a:t>像</a:t>
            </a:r>
            <a:r>
              <a:rPr lang="zh-CN" altLang="en-US" dirty="0"/>
              <a:t>：</a:t>
            </a:r>
            <a:r>
              <a:rPr lang="en-US" altLang="zh-CN" i="1" dirty="0"/>
              <a:t>R</a:t>
            </a:r>
            <a:r>
              <a:rPr lang="en-US" altLang="zh-CN" dirty="0"/>
              <a:t>[</a:t>
            </a:r>
            <a:r>
              <a:rPr lang="en-US" altLang="zh-CN" i="1" dirty="0"/>
              <a:t>A</a:t>
            </a:r>
            <a:r>
              <a:rPr lang="en-US" altLang="zh-CN" dirty="0"/>
              <a:t>]=ran(</a:t>
            </a:r>
            <a:r>
              <a:rPr lang="en-US" altLang="zh-CN" i="1" dirty="0"/>
              <a:t>R</a:t>
            </a:r>
            <a:r>
              <a:rPr lang="en-US" altLang="zh-CN" sz="2800" dirty="0"/>
              <a:t>↾</a:t>
            </a:r>
            <a:r>
              <a:rPr lang="en-US" altLang="zh-CN" i="1" dirty="0"/>
              <a:t>A</a:t>
            </a:r>
            <a:r>
              <a:rPr lang="en-US" altLang="zh-CN" dirty="0"/>
              <a:t>) </a:t>
            </a:r>
          </a:p>
          <a:p>
            <a:pPr marL="0" eaLnBrk="1" hangingPunct="1">
              <a:lnSpc>
                <a:spcPct val="200000"/>
              </a:lnSpc>
              <a:spcBef>
                <a:spcPts val="0"/>
              </a:spcBef>
              <a:defRPr/>
            </a:pPr>
            <a:r>
              <a:rPr lang="en-US" altLang="zh-CN" dirty="0"/>
              <a:t> </a:t>
            </a:r>
          </a:p>
          <a:p>
            <a:pPr marL="0" eaLnBrk="1" hangingPunct="1">
              <a:lnSpc>
                <a:spcPct val="200000"/>
              </a:lnSpc>
              <a:spcBef>
                <a:spcPts val="0"/>
              </a:spcBef>
              <a:defRPr/>
            </a:pPr>
            <a:endParaRPr lang="en-US" altLang="zh-CN" dirty="0"/>
          </a:p>
          <a:p>
            <a:pPr marL="0" indent="-457200" eaLnBrk="1" hangingPunct="1">
              <a:lnSpc>
                <a:spcPct val="200000"/>
              </a:lnSpc>
              <a:spcBef>
                <a:spcPts val="0"/>
              </a:spcBef>
              <a:defRPr/>
            </a:pPr>
            <a:endParaRPr lang="en-US" altLang="zh-CN" dirty="0"/>
          </a:p>
          <a:p>
            <a:pPr marL="0">
              <a:lnSpc>
                <a:spcPct val="200000"/>
              </a:lnSpc>
              <a:spcBef>
                <a:spcPts val="0"/>
              </a:spcBef>
            </a:pP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892FE65-8F6F-4C0A-AB79-5A2C10A1D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BF3B5F-0122-4B7A-A31E-5F1F33D36BC8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6324880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12A5C212-BEA7-4037-84E7-C333E07799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关系运算的性质</a:t>
            </a:r>
            <a:r>
              <a:rPr lang="en-US" altLang="zh-CN" dirty="0"/>
              <a:t>——</a:t>
            </a:r>
            <a:r>
              <a:rPr lang="zh-CN" altLang="en-US" dirty="0"/>
              <a:t>域、逆运算</a:t>
            </a:r>
          </a:p>
        </p:txBody>
      </p:sp>
      <p:sp>
        <p:nvSpPr>
          <p:cNvPr id="50180" name="Rectangle 3">
            <a:extLst>
              <a:ext uri="{FF2B5EF4-FFF2-40B4-BE49-F238E27FC236}">
                <a16:creationId xmlns:a16="http://schemas.microsoft.com/office/drawing/2014/main" id="{82252B55-92E3-4BE8-9600-825FC5E6516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96975"/>
            <a:ext cx="8218488" cy="1439863"/>
          </a:xfrm>
        </p:spPr>
        <p:txBody>
          <a:bodyPr>
            <a:normAutofit lnSpcReduction="10000"/>
          </a:bodyPr>
          <a:lstStyle/>
          <a:p>
            <a:pPr marL="1616075" indent="-1616075" eaLnBrk="1" hangingPunct="1">
              <a:defRPr/>
            </a:pPr>
            <a:r>
              <a:rPr lang="zh-CN" altLang="en-US">
                <a:solidFill>
                  <a:srgbClr val="A50021"/>
                </a:solidFill>
              </a:rPr>
              <a:t>定理</a:t>
            </a:r>
            <a:r>
              <a:rPr lang="en-US" altLang="zh-CN">
                <a:solidFill>
                  <a:srgbClr val="A50021"/>
                </a:solidFill>
              </a:rPr>
              <a:t>7.1</a:t>
            </a:r>
            <a:r>
              <a:rPr lang="en-US" altLang="zh-CN"/>
              <a:t> </a:t>
            </a:r>
            <a:r>
              <a:rPr lang="zh-CN" altLang="en-US"/>
              <a:t>设</a:t>
            </a:r>
            <a:r>
              <a:rPr lang="en-US" altLang="zh-CN" i="1"/>
              <a:t>F</a:t>
            </a:r>
            <a:r>
              <a:rPr lang="zh-CN" altLang="en-US"/>
              <a:t>是任意的关系</a:t>
            </a:r>
            <a:r>
              <a:rPr lang="en-US" altLang="zh-CN"/>
              <a:t>, </a:t>
            </a:r>
            <a:r>
              <a:rPr lang="zh-CN" altLang="en-US"/>
              <a:t>则</a:t>
            </a:r>
          </a:p>
          <a:p>
            <a:pPr marL="1616075" indent="-1616075" eaLnBrk="1" hangingPunct="1">
              <a:defRPr/>
            </a:pPr>
            <a:r>
              <a:rPr lang="zh-CN" altLang="en-US"/>
              <a:t> </a:t>
            </a:r>
            <a:r>
              <a:rPr lang="en-US" altLang="zh-CN"/>
              <a:t>(1)  (</a:t>
            </a:r>
            <a:r>
              <a:rPr lang="en-US" altLang="zh-CN" i="1"/>
              <a:t>F</a:t>
            </a:r>
            <a:r>
              <a:rPr lang="en-US" altLang="zh-CN" i="1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)</a:t>
            </a:r>
            <a:r>
              <a:rPr lang="en-US" altLang="zh-CN" i="1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 i="1"/>
              <a:t>=F</a:t>
            </a:r>
          </a:p>
          <a:p>
            <a:pPr marL="1616075" indent="-1616075" eaLnBrk="1" hangingPunct="1">
              <a:defRPr/>
            </a:pPr>
            <a:r>
              <a:rPr lang="en-US" altLang="zh-CN"/>
              <a:t> (2)  dom</a:t>
            </a:r>
            <a:r>
              <a:rPr lang="en-US" altLang="zh-CN" i="1"/>
              <a:t>F</a:t>
            </a:r>
            <a:r>
              <a:rPr lang="en-US" altLang="zh-CN" i="1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= ran</a:t>
            </a:r>
            <a:r>
              <a:rPr lang="en-US" altLang="zh-CN" i="1"/>
              <a:t>F</a:t>
            </a:r>
            <a:r>
              <a:rPr lang="en-US" altLang="zh-CN"/>
              <a:t>,  ran</a:t>
            </a:r>
            <a:r>
              <a:rPr lang="en-US" altLang="zh-CN" i="1"/>
              <a:t>F</a:t>
            </a:r>
            <a:r>
              <a:rPr lang="en-US" altLang="zh-CN" i="1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= dom</a:t>
            </a:r>
            <a:r>
              <a:rPr lang="en-US" altLang="zh-CN" i="1"/>
              <a:t>F</a:t>
            </a:r>
            <a:endParaRPr lang="en-US" altLang="zh-CN"/>
          </a:p>
        </p:txBody>
      </p:sp>
      <p:sp>
        <p:nvSpPr>
          <p:cNvPr id="43012" name="灯片编号占位符 5">
            <a:extLst>
              <a:ext uri="{FF2B5EF4-FFF2-40B4-BE49-F238E27FC236}">
                <a16:creationId xmlns:a16="http://schemas.microsoft.com/office/drawing/2014/main" id="{FE1128B8-8F2B-4A7F-A5F1-1569D0363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DB3AE0F-8C95-4ED2-BE15-4600CD437478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3013" name="Rectangle 4">
            <a:extLst>
              <a:ext uri="{FF2B5EF4-FFF2-40B4-BE49-F238E27FC236}">
                <a16:creationId xmlns:a16="http://schemas.microsoft.com/office/drawing/2014/main" id="{A46AA302-8F6B-4104-AAEA-6221D03AD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2852738"/>
            <a:ext cx="7704137" cy="129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1616075" indent="-1616075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263775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2671763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307975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3487738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3944938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4402138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4859338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5316538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证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任取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由逆的定义有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i="1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i="1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i="1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所以有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i="1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i="1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43014" name="Rectangle 5">
            <a:extLst>
              <a:ext uri="{FF2B5EF4-FFF2-40B4-BE49-F238E27FC236}">
                <a16:creationId xmlns:a16="http://schemas.microsoft.com/office/drawing/2014/main" id="{0E180645-5880-4C30-A843-9C87100A6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4292600"/>
            <a:ext cx="7777162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1616075" indent="-1616075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263775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2671763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307975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3487738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3944938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4402138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4859338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5316538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(2)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任取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</a:p>
          <a:p>
            <a:pPr eaLnBrk="1" hangingPunct="1"/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∈dom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i="1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i="1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</a:p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∈ran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所以有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dom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i="1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ran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同理可证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ran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i="1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dom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  <p:bldP spid="430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>
            <a:extLst>
              <a:ext uri="{FF2B5EF4-FFF2-40B4-BE49-F238E27FC236}">
                <a16:creationId xmlns:a16="http://schemas.microsoft.com/office/drawing/2014/main" id="{FBD40579-DF5D-4450-9010-23B2872650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dirty="0"/>
              <a:t>关系运算的性质</a:t>
            </a:r>
            <a:r>
              <a:rPr lang="en-US" altLang="zh-CN" dirty="0"/>
              <a:t>——</a:t>
            </a:r>
            <a:r>
              <a:rPr lang="zh-CN" altLang="en-US" dirty="0"/>
              <a:t>复合运算</a:t>
            </a:r>
          </a:p>
        </p:txBody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EE49F46D-B8C3-445C-9917-084B580BC16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729" y="1035079"/>
            <a:ext cx="5112568" cy="15843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rgbClr val="A50021"/>
                </a:solidFill>
              </a:rPr>
              <a:t>定理</a:t>
            </a:r>
            <a:r>
              <a:rPr lang="en-US" altLang="zh-CN" dirty="0">
                <a:solidFill>
                  <a:srgbClr val="A50021"/>
                </a:solidFill>
              </a:rPr>
              <a:t>7.2</a:t>
            </a:r>
            <a:r>
              <a:rPr lang="en-US" altLang="zh-CN" dirty="0"/>
              <a:t> </a:t>
            </a:r>
            <a:r>
              <a:rPr lang="zh-CN" altLang="en-US" dirty="0"/>
              <a:t>设</a:t>
            </a:r>
            <a:r>
              <a:rPr lang="en-US" altLang="zh-CN" i="1" dirty="0"/>
              <a:t>F</a:t>
            </a:r>
            <a:r>
              <a:rPr lang="en-US" altLang="zh-CN" dirty="0"/>
              <a:t>, </a:t>
            </a:r>
            <a:r>
              <a:rPr lang="en-US" altLang="zh-CN" i="1" dirty="0"/>
              <a:t>G</a:t>
            </a:r>
            <a:r>
              <a:rPr lang="en-US" altLang="zh-CN" dirty="0"/>
              <a:t>, </a:t>
            </a:r>
            <a:r>
              <a:rPr lang="en-US" altLang="zh-CN" i="1" dirty="0"/>
              <a:t>H</a:t>
            </a:r>
            <a:r>
              <a:rPr lang="zh-CN" altLang="en-US" dirty="0"/>
              <a:t>是任意的关系</a:t>
            </a:r>
            <a:r>
              <a:rPr lang="en-US" altLang="zh-CN" dirty="0"/>
              <a:t>, </a:t>
            </a:r>
            <a:r>
              <a:rPr lang="zh-CN" altLang="en-US" dirty="0"/>
              <a:t>则</a:t>
            </a:r>
          </a:p>
          <a:p>
            <a:pPr eaLnBrk="1" hangingPunct="1">
              <a:defRPr/>
            </a:pPr>
            <a:r>
              <a:rPr lang="en-US" altLang="zh-CN" dirty="0"/>
              <a:t>(1) (</a:t>
            </a:r>
            <a:r>
              <a:rPr lang="en-US" altLang="zh-CN" i="1" dirty="0"/>
              <a:t>F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G</a:t>
            </a:r>
            <a:r>
              <a:rPr lang="en-US" altLang="zh-CN" dirty="0"/>
              <a:t>)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H </a:t>
            </a:r>
            <a:r>
              <a:rPr lang="en-US" altLang="zh-CN" dirty="0"/>
              <a:t>= </a:t>
            </a:r>
            <a:r>
              <a:rPr lang="en-US" altLang="zh-CN" i="1" dirty="0"/>
              <a:t>F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dirty="0"/>
              <a:t>(</a:t>
            </a:r>
            <a:r>
              <a:rPr lang="en-US" altLang="zh-CN" i="1" dirty="0"/>
              <a:t>G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H</a:t>
            </a:r>
            <a:r>
              <a:rPr lang="en-US" altLang="zh-CN" dirty="0"/>
              <a:t>)</a:t>
            </a:r>
          </a:p>
          <a:p>
            <a:pPr eaLnBrk="1" hangingPunct="1">
              <a:defRPr/>
            </a:pPr>
            <a:r>
              <a:rPr lang="en-US" altLang="zh-CN" dirty="0"/>
              <a:t>(2) (</a:t>
            </a:r>
            <a:r>
              <a:rPr lang="en-US" altLang="zh-CN" i="1" dirty="0"/>
              <a:t>F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G</a:t>
            </a:r>
            <a:r>
              <a:rPr lang="en-US" altLang="zh-CN" dirty="0"/>
              <a:t>)</a:t>
            </a:r>
            <a:r>
              <a:rPr lang="en-US" altLang="zh-CN" i="1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/>
              <a:t> = </a:t>
            </a:r>
            <a:r>
              <a:rPr lang="en-US" altLang="zh-CN" i="1" dirty="0"/>
              <a:t>G</a:t>
            </a:r>
            <a:r>
              <a:rPr lang="en-US" altLang="zh-CN" i="1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F</a:t>
            </a:r>
            <a:r>
              <a:rPr lang="en-US" altLang="zh-CN" i="1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</a:p>
        </p:txBody>
      </p:sp>
      <p:sp>
        <p:nvSpPr>
          <p:cNvPr id="45060" name="灯片编号占位符 5">
            <a:extLst>
              <a:ext uri="{FF2B5EF4-FFF2-40B4-BE49-F238E27FC236}">
                <a16:creationId xmlns:a16="http://schemas.microsoft.com/office/drawing/2014/main" id="{4BE6926F-A926-4582-A925-29BB11FB8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6A0F505-A689-46CB-9C1E-F6E0BA759820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5061" name="Rectangle 5">
            <a:extLst>
              <a:ext uri="{FF2B5EF4-FFF2-40B4-BE49-F238E27FC236}">
                <a16:creationId xmlns:a16="http://schemas.microsoft.com/office/drawing/2014/main" id="{15632232-C642-4E1D-BC80-AB6F2C0CE2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1864" y="990379"/>
            <a:ext cx="7057032" cy="5462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证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任取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6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36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6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∧&lt;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 </a:t>
            </a:r>
            <a:r>
              <a:rPr lang="en-US" altLang="zh-CN" dirty="0">
                <a:solidFill>
                  <a:srgbClr val="FF99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 dirty="0">
                <a:solidFill>
                  <a:srgbClr val="FF99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∧&lt;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)∧&lt;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b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 </a:t>
            </a:r>
            <a:r>
              <a:rPr lang="en-US" altLang="zh-CN" dirty="0">
                <a:solidFill>
                  <a:srgbClr val="FF99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 dirty="0">
                <a:solidFill>
                  <a:srgbClr val="FF99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∧&lt;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∧&lt;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solidFill>
                  <a:srgbClr val="FF99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 dirty="0">
                <a:solidFill>
                  <a:srgbClr val="FF99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∧&lt;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solidFill>
                  <a:srgbClr val="FF99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 dirty="0">
                <a:solidFill>
                  <a:srgbClr val="FF99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∧&lt;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36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6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36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所以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6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36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6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36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2CCD15B2-0234-4846-9670-E238649601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7.1 </a:t>
            </a:r>
            <a:r>
              <a:rPr lang="zh-CN" altLang="en-US">
                <a:latin typeface="宋体" panose="02010600030101010101" pitchFamily="2" charset="-122"/>
              </a:rPr>
              <a:t>有序对与笛卡儿积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C801AF3E-8862-4C24-952E-B403EFBC90C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95325" y="1341438"/>
            <a:ext cx="10801350" cy="4525962"/>
          </a:xfrm>
        </p:spPr>
        <p:txBody>
          <a:bodyPr/>
          <a:lstStyle/>
          <a:p>
            <a:pPr marL="808038" indent="-808038" eaLnBrk="1" hangingPunct="1"/>
            <a:r>
              <a:rPr lang="zh-CN" altLang="en-US">
                <a:solidFill>
                  <a:srgbClr val="A50021"/>
                </a:solidFill>
              </a:rPr>
              <a:t>定义</a:t>
            </a:r>
            <a:r>
              <a:rPr lang="en-US" altLang="zh-CN">
                <a:solidFill>
                  <a:srgbClr val="A50021"/>
                </a:solidFill>
              </a:rPr>
              <a:t>7.1</a:t>
            </a:r>
            <a:r>
              <a:rPr lang="en-US" altLang="zh-CN"/>
              <a:t>  </a:t>
            </a:r>
            <a:r>
              <a:rPr lang="zh-CN" altLang="en-US"/>
              <a:t>由两个元素 </a:t>
            </a:r>
            <a:r>
              <a:rPr lang="en-US" altLang="zh-CN" i="1"/>
              <a:t>x </a:t>
            </a:r>
            <a:r>
              <a:rPr lang="zh-CN" altLang="en-US"/>
              <a:t>和 </a:t>
            </a:r>
            <a:r>
              <a:rPr lang="en-US" altLang="zh-CN" i="1"/>
              <a:t>y</a:t>
            </a:r>
            <a:r>
              <a:rPr lang="zh-CN" altLang="en-US"/>
              <a:t>，按照一定的顺序组成的二元组称为</a:t>
            </a:r>
            <a:r>
              <a:rPr lang="zh-CN" altLang="en-US">
                <a:solidFill>
                  <a:srgbClr val="A50021"/>
                </a:solidFill>
              </a:rPr>
              <a:t>有序对</a:t>
            </a:r>
            <a:r>
              <a:rPr lang="zh-CN" altLang="en-US"/>
              <a:t>，记作</a:t>
            </a:r>
            <a:r>
              <a:rPr lang="en-US" altLang="zh-CN"/>
              <a:t>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&gt;.</a:t>
            </a:r>
          </a:p>
          <a:p>
            <a:pPr marL="808038" indent="-808038" eaLnBrk="1" hangingPunct="1">
              <a:spcBef>
                <a:spcPct val="60000"/>
              </a:spcBef>
            </a:pPr>
            <a:r>
              <a:rPr lang="zh-CN" altLang="en-US"/>
              <a:t>有序对性质</a:t>
            </a:r>
            <a:r>
              <a:rPr lang="en-US" altLang="zh-CN"/>
              <a:t>: </a:t>
            </a:r>
          </a:p>
          <a:p>
            <a:pPr marL="808038" indent="-808038" eaLnBrk="1" hangingPunct="1"/>
            <a:r>
              <a:rPr lang="en-US" altLang="zh-CN"/>
              <a:t>(1) </a:t>
            </a:r>
            <a:r>
              <a:rPr lang="zh-CN" altLang="en-US"/>
              <a:t>有序性  </a:t>
            </a:r>
            <a:r>
              <a:rPr lang="en-US" altLang="zh-CN"/>
              <a:t>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</a:t>
            </a:r>
            <a:r>
              <a:rPr lang="en-US" altLang="zh-CN">
                <a:sym typeface="Symbol" panose="05050102010706020507" pitchFamily="18" charset="2"/>
              </a:rPr>
              <a:t></a:t>
            </a:r>
            <a:r>
              <a:rPr lang="en-US" altLang="zh-CN"/>
              <a:t>&lt;</a:t>
            </a:r>
            <a:r>
              <a:rPr lang="en-US" altLang="zh-CN" i="1"/>
              <a:t>y</a:t>
            </a:r>
            <a:r>
              <a:rPr lang="en-US" altLang="zh-CN"/>
              <a:t>,</a:t>
            </a:r>
            <a:r>
              <a:rPr lang="en-US" altLang="zh-CN" i="1"/>
              <a:t>x</a:t>
            </a:r>
            <a:r>
              <a:rPr lang="en-US" altLang="zh-CN"/>
              <a:t>&gt; </a:t>
            </a:r>
            <a:r>
              <a:rPr lang="zh-CN" altLang="en-US"/>
              <a:t>（当</a:t>
            </a:r>
            <a:r>
              <a:rPr lang="en-US" altLang="zh-CN" i="1"/>
              <a:t>x</a:t>
            </a:r>
            <a:r>
              <a:rPr lang="en-US" altLang="zh-CN">
                <a:sym typeface="Symbol" panose="05050102010706020507" pitchFamily="18" charset="2"/>
              </a:rPr>
              <a:t></a:t>
            </a:r>
            <a:r>
              <a:rPr lang="en-US" altLang="zh-CN" i="1"/>
              <a:t>y</a:t>
            </a:r>
            <a:r>
              <a:rPr lang="zh-CN" altLang="en-US"/>
              <a:t>时）  </a:t>
            </a:r>
          </a:p>
          <a:p>
            <a:pPr marL="808038" indent="-808038" eaLnBrk="1" hangingPunct="1"/>
            <a:r>
              <a:rPr lang="en-US" altLang="zh-CN"/>
              <a:t>(2) 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</a:t>
            </a:r>
            <a:r>
              <a:rPr lang="zh-CN" altLang="en-US"/>
              <a:t>与</a:t>
            </a:r>
            <a:r>
              <a:rPr lang="en-US" altLang="zh-CN"/>
              <a:t>&lt;</a:t>
            </a:r>
            <a:r>
              <a:rPr lang="en-US" altLang="zh-CN" i="1"/>
              <a:t>u</a:t>
            </a:r>
            <a:r>
              <a:rPr lang="en-US" altLang="zh-CN"/>
              <a:t>,</a:t>
            </a:r>
            <a:r>
              <a:rPr lang="en-US" altLang="zh-CN" i="1"/>
              <a:t>v</a:t>
            </a:r>
            <a:r>
              <a:rPr lang="en-US" altLang="zh-CN"/>
              <a:t>&gt;</a:t>
            </a:r>
            <a:r>
              <a:rPr lang="zh-CN" altLang="en-US"/>
              <a:t>相等的充分必要条件是</a:t>
            </a:r>
          </a:p>
          <a:p>
            <a:pPr marL="808038" indent="-808038" eaLnBrk="1" hangingPunct="1"/>
            <a:r>
              <a:rPr lang="zh-CN" altLang="en-US"/>
              <a:t>                    </a:t>
            </a:r>
            <a:r>
              <a:rPr lang="en-US" altLang="zh-CN"/>
              <a:t>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&gt;=&lt;</a:t>
            </a:r>
            <a:r>
              <a:rPr lang="en-US" altLang="zh-CN" i="1"/>
              <a:t>u</a:t>
            </a:r>
            <a:r>
              <a:rPr lang="en-US" altLang="zh-CN"/>
              <a:t>,</a:t>
            </a:r>
            <a:r>
              <a:rPr lang="en-US" altLang="zh-CN" i="1"/>
              <a:t>v</a:t>
            </a:r>
            <a:r>
              <a:rPr lang="en-US" altLang="zh-CN"/>
              <a:t>&gt; </a:t>
            </a:r>
            <a:r>
              <a:rPr lang="en-US" altLang="zh-CN">
                <a:sym typeface="Symbol" panose="05050102010706020507" pitchFamily="18" charset="2"/>
              </a:rPr>
              <a:t></a:t>
            </a:r>
            <a:r>
              <a:rPr lang="en-US" altLang="zh-CN"/>
              <a:t> </a:t>
            </a:r>
            <a:r>
              <a:rPr lang="en-US" altLang="zh-CN" i="1"/>
              <a:t>x</a:t>
            </a:r>
            <a:r>
              <a:rPr lang="en-US" altLang="zh-CN"/>
              <a:t>=</a:t>
            </a:r>
            <a:r>
              <a:rPr lang="en-US" altLang="zh-CN" i="1"/>
              <a:t>u</a:t>
            </a:r>
            <a:r>
              <a:rPr lang="en-US" altLang="zh-CN">
                <a:sym typeface="Symbol" panose="05050102010706020507" pitchFamily="18" charset="2"/>
              </a:rPr>
              <a:t></a:t>
            </a:r>
            <a:r>
              <a:rPr lang="en-US" altLang="zh-CN" i="1"/>
              <a:t>y</a:t>
            </a:r>
            <a:r>
              <a:rPr lang="en-US" altLang="zh-CN"/>
              <a:t>=</a:t>
            </a:r>
            <a:r>
              <a:rPr lang="en-US" altLang="zh-CN" i="1"/>
              <a:t>v</a:t>
            </a:r>
            <a:r>
              <a:rPr lang="en-US" altLang="zh-CN"/>
              <a:t>. </a:t>
            </a:r>
          </a:p>
        </p:txBody>
      </p:sp>
      <p:sp>
        <p:nvSpPr>
          <p:cNvPr id="10244" name="灯片编号占位符 5">
            <a:extLst>
              <a:ext uri="{FF2B5EF4-FFF2-40B4-BE49-F238E27FC236}">
                <a16:creationId xmlns:a16="http://schemas.microsoft.com/office/drawing/2014/main" id="{2C7245B7-492E-4360-945B-32A3F5806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C8D2CD2-1CD4-4E55-B1D6-96B6CC81F0A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2E7B1E94-EEE2-4515-8633-7BDA58F66E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证明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647A10EB-2F20-42C2-B0B5-8D99AE5BD46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96975"/>
            <a:ext cx="8229600" cy="518435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ct val="90000"/>
              </a:spcBef>
            </a:pPr>
            <a:r>
              <a:rPr lang="en-US" altLang="zh-CN" dirty="0"/>
              <a:t>(2) (</a:t>
            </a:r>
            <a:r>
              <a:rPr lang="en-US" altLang="zh-CN" i="1" dirty="0"/>
              <a:t>F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G</a:t>
            </a:r>
            <a:r>
              <a:rPr lang="en-US" altLang="zh-CN" dirty="0"/>
              <a:t>)</a:t>
            </a:r>
            <a:r>
              <a:rPr lang="en-US" altLang="zh-CN" i="1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/>
              <a:t> = </a:t>
            </a:r>
            <a:r>
              <a:rPr lang="en-US" altLang="zh-CN" i="1" dirty="0"/>
              <a:t>G</a:t>
            </a:r>
            <a:r>
              <a:rPr lang="en-US" altLang="zh-CN" i="1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F</a:t>
            </a:r>
            <a:r>
              <a:rPr lang="en-US" altLang="zh-CN" i="1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endParaRPr lang="en-US" altLang="zh-CN" dirty="0"/>
          </a:p>
          <a:p>
            <a:pPr eaLnBrk="1" hangingPunct="1">
              <a:lnSpc>
                <a:spcPct val="150000"/>
              </a:lnSpc>
              <a:spcBef>
                <a:spcPct val="90000"/>
              </a:spcBef>
            </a:pPr>
            <a:r>
              <a:rPr lang="zh-CN" altLang="en-US" dirty="0"/>
              <a:t>证明：任取</a:t>
            </a:r>
            <a:r>
              <a:rPr lang="en-US" altLang="zh-CN" dirty="0"/>
              <a:t>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&gt;, </a:t>
            </a:r>
            <a:br>
              <a:rPr lang="en-US" altLang="zh-CN" dirty="0"/>
            </a:br>
            <a:r>
              <a:rPr lang="en-US" altLang="zh-CN" dirty="0"/>
              <a:t>      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&gt;∈(</a:t>
            </a:r>
            <a:r>
              <a:rPr lang="en-US" altLang="zh-CN" i="1" dirty="0"/>
              <a:t>F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G</a:t>
            </a:r>
            <a:r>
              <a:rPr lang="en-US" altLang="zh-CN" dirty="0"/>
              <a:t>)</a:t>
            </a:r>
            <a:r>
              <a:rPr lang="en-US" altLang="zh-CN" i="1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en-US" altLang="zh-CN" dirty="0"/>
              <a:t>      </a:t>
            </a:r>
            <a:r>
              <a:rPr lang="en-US" altLang="zh-CN" dirty="0">
                <a:sym typeface="Symbol" panose="05050102010706020507" pitchFamily="18" charset="2"/>
              </a:rPr>
              <a:t></a:t>
            </a:r>
            <a:r>
              <a:rPr lang="en-US" altLang="zh-CN" dirty="0"/>
              <a:t> &lt;</a:t>
            </a:r>
            <a:r>
              <a:rPr lang="en-US" altLang="zh-CN" i="1" dirty="0" err="1"/>
              <a:t>y</a:t>
            </a:r>
            <a:r>
              <a:rPr lang="en-US" altLang="zh-CN" dirty="0" err="1"/>
              <a:t>,</a:t>
            </a:r>
            <a:r>
              <a:rPr lang="en-US" altLang="zh-CN" i="1" dirty="0" err="1"/>
              <a:t>x</a:t>
            </a:r>
            <a:r>
              <a:rPr lang="en-US" altLang="zh-CN" dirty="0"/>
              <a:t>&gt;∈</a:t>
            </a:r>
            <a:r>
              <a:rPr lang="en-US" altLang="zh-CN" i="1" dirty="0"/>
              <a:t>F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G</a:t>
            </a:r>
            <a:br>
              <a:rPr lang="en-US" altLang="zh-CN" dirty="0"/>
            </a:br>
            <a:r>
              <a:rPr lang="en-US" altLang="zh-CN" dirty="0"/>
              <a:t>      </a:t>
            </a:r>
            <a:r>
              <a:rPr lang="en-US" altLang="zh-CN" dirty="0">
                <a:sym typeface="Symbol" panose="05050102010706020507" pitchFamily="18" charset="2"/>
              </a:rPr>
              <a:t></a:t>
            </a:r>
            <a:r>
              <a:rPr lang="en-US" altLang="zh-CN" dirty="0"/>
              <a:t> </a:t>
            </a:r>
            <a:r>
              <a:rPr lang="en-US" altLang="zh-CN" dirty="0">
                <a:sym typeface="Symbol" panose="05050102010706020507" pitchFamily="18" charset="2"/>
              </a:rPr>
              <a:t></a:t>
            </a:r>
            <a:r>
              <a:rPr lang="en-US" altLang="zh-CN" i="1" dirty="0"/>
              <a:t>t </a:t>
            </a:r>
            <a:r>
              <a:rPr lang="en-US" altLang="zh-CN" dirty="0"/>
              <a:t>(&lt;</a:t>
            </a:r>
            <a:r>
              <a:rPr lang="en-US" altLang="zh-CN" i="1" dirty="0" err="1"/>
              <a:t>y</a:t>
            </a:r>
            <a:r>
              <a:rPr lang="en-US" altLang="zh-CN" dirty="0" err="1"/>
              <a:t>,</a:t>
            </a:r>
            <a:r>
              <a:rPr lang="en-US" altLang="zh-CN" i="1" dirty="0" err="1"/>
              <a:t>t</a:t>
            </a:r>
            <a:r>
              <a:rPr lang="en-US" altLang="zh-CN" dirty="0"/>
              <a:t>&gt;∈</a:t>
            </a:r>
            <a:r>
              <a:rPr lang="en-US" altLang="zh-CN" i="1" dirty="0"/>
              <a:t>F</a:t>
            </a:r>
            <a:r>
              <a:rPr lang="en-US" altLang="zh-CN" dirty="0"/>
              <a:t>∧&lt;</a:t>
            </a:r>
            <a:r>
              <a:rPr lang="en-US" altLang="zh-CN" i="1" dirty="0" err="1"/>
              <a:t>t</a:t>
            </a:r>
            <a:r>
              <a:rPr lang="en-US" altLang="zh-CN" dirty="0" err="1"/>
              <a:t>,</a:t>
            </a:r>
            <a:r>
              <a:rPr lang="en-US" altLang="zh-CN" i="1" dirty="0" err="1"/>
              <a:t>x</a:t>
            </a:r>
            <a:r>
              <a:rPr lang="en-US" altLang="zh-CN" i="1" dirty="0"/>
              <a:t>&gt;</a:t>
            </a:r>
            <a:r>
              <a:rPr lang="en-US" altLang="zh-CN" dirty="0"/>
              <a:t>∈</a:t>
            </a:r>
            <a:r>
              <a:rPr lang="en-US" altLang="zh-CN" i="1" dirty="0"/>
              <a:t>G</a:t>
            </a:r>
            <a:r>
              <a:rPr lang="en-US" altLang="zh-CN" dirty="0"/>
              <a:t>)</a:t>
            </a:r>
            <a:br>
              <a:rPr lang="en-US" altLang="zh-CN" dirty="0"/>
            </a:br>
            <a:r>
              <a:rPr lang="en-US" altLang="zh-CN" dirty="0"/>
              <a:t>      </a:t>
            </a:r>
            <a:r>
              <a:rPr lang="en-US" altLang="zh-CN" dirty="0">
                <a:sym typeface="Symbol" panose="05050102010706020507" pitchFamily="18" charset="2"/>
              </a:rPr>
              <a:t></a:t>
            </a:r>
            <a:r>
              <a:rPr lang="en-US" altLang="zh-CN" dirty="0"/>
              <a:t> </a:t>
            </a:r>
            <a:r>
              <a:rPr lang="en-US" altLang="zh-CN" dirty="0">
                <a:sym typeface="Symbol" panose="05050102010706020507" pitchFamily="18" charset="2"/>
              </a:rPr>
              <a:t></a:t>
            </a:r>
            <a:r>
              <a:rPr lang="en-US" altLang="zh-CN" i="1" dirty="0"/>
              <a:t>t </a:t>
            </a:r>
            <a:r>
              <a:rPr lang="en-US" altLang="zh-CN" dirty="0"/>
              <a:t>(&lt;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t</a:t>
            </a:r>
            <a:r>
              <a:rPr lang="en-US" altLang="zh-CN" dirty="0"/>
              <a:t>&gt;∈</a:t>
            </a:r>
            <a:r>
              <a:rPr lang="en-US" altLang="zh-CN" i="1" dirty="0"/>
              <a:t>G</a:t>
            </a:r>
            <a:r>
              <a:rPr lang="en-US" altLang="zh-CN" i="1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/>
              <a:t>∧&lt;</a:t>
            </a:r>
            <a:r>
              <a:rPr lang="en-US" altLang="zh-CN" i="1" dirty="0" err="1"/>
              <a:t>t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&gt;∈</a:t>
            </a:r>
            <a:r>
              <a:rPr lang="en-US" altLang="zh-CN" i="1" dirty="0"/>
              <a:t>F</a:t>
            </a:r>
            <a:r>
              <a:rPr lang="en-US" altLang="zh-CN" i="1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/>
              <a:t>)</a:t>
            </a:r>
            <a:br>
              <a:rPr lang="en-US" altLang="zh-CN" dirty="0"/>
            </a:br>
            <a:r>
              <a:rPr lang="en-US" altLang="zh-CN" dirty="0"/>
              <a:t>      </a:t>
            </a:r>
            <a:r>
              <a:rPr lang="en-US" altLang="zh-CN" dirty="0">
                <a:sym typeface="Symbol" panose="05050102010706020507" pitchFamily="18" charset="2"/>
              </a:rPr>
              <a:t></a:t>
            </a:r>
            <a:r>
              <a:rPr lang="en-US" altLang="zh-CN" dirty="0"/>
              <a:t> 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&gt;∈</a:t>
            </a:r>
            <a:r>
              <a:rPr lang="en-US" altLang="zh-CN" i="1" dirty="0"/>
              <a:t>G</a:t>
            </a:r>
            <a:r>
              <a:rPr lang="en-US" altLang="zh-CN" i="1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 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F</a:t>
            </a:r>
            <a:r>
              <a:rPr lang="en-US" altLang="zh-CN" i="1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br>
              <a:rPr lang="en-US" altLang="zh-CN" dirty="0"/>
            </a:br>
            <a:r>
              <a:rPr lang="zh-CN" altLang="en-US" dirty="0"/>
              <a:t>所以 </a:t>
            </a:r>
            <a:r>
              <a:rPr lang="en-US" altLang="zh-CN" dirty="0"/>
              <a:t>(</a:t>
            </a:r>
            <a:r>
              <a:rPr lang="en-US" altLang="zh-CN" i="1" dirty="0"/>
              <a:t>F 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sz="3600" dirty="0">
                <a:solidFill>
                  <a:srgbClr val="000000"/>
                </a:solidFill>
                <a:sym typeface="Symbol" panose="05050102010706020507" pitchFamily="18" charset="2"/>
              </a:rPr>
              <a:t> </a:t>
            </a:r>
            <a:r>
              <a:rPr lang="en-US" altLang="zh-CN" i="1" dirty="0"/>
              <a:t>G</a:t>
            </a:r>
            <a:r>
              <a:rPr lang="en-US" altLang="zh-CN" dirty="0"/>
              <a:t>)</a:t>
            </a:r>
            <a:r>
              <a:rPr lang="en-US" altLang="zh-CN" i="1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/>
              <a:t> = </a:t>
            </a:r>
            <a:r>
              <a:rPr lang="en-US" altLang="zh-CN" i="1" dirty="0"/>
              <a:t>G</a:t>
            </a:r>
            <a:r>
              <a:rPr lang="en-US" altLang="zh-CN" i="1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 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F</a:t>
            </a:r>
            <a:r>
              <a:rPr lang="en-US" altLang="zh-CN" i="1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/>
              <a:t> </a:t>
            </a:r>
          </a:p>
          <a:p>
            <a:pPr eaLnBrk="1" hangingPunct="1">
              <a:lnSpc>
                <a:spcPct val="150000"/>
              </a:lnSpc>
            </a:pPr>
            <a:endParaRPr lang="en-US" altLang="zh-CN" dirty="0"/>
          </a:p>
          <a:p>
            <a:pPr eaLnBrk="1" hangingPunct="1">
              <a:lnSpc>
                <a:spcPct val="150000"/>
              </a:lnSpc>
            </a:pPr>
            <a:endParaRPr lang="en-US" altLang="zh-CN" dirty="0"/>
          </a:p>
        </p:txBody>
      </p:sp>
      <p:sp>
        <p:nvSpPr>
          <p:cNvPr id="47108" name="灯片编号占位符 5">
            <a:extLst>
              <a:ext uri="{FF2B5EF4-FFF2-40B4-BE49-F238E27FC236}">
                <a16:creationId xmlns:a16="http://schemas.microsoft.com/office/drawing/2014/main" id="{EEE96CEE-B2AB-47B1-B113-48B9A77A8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162E45F-B399-450C-A88D-E1F0DB322369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BDBBEC5F-E6B1-49EE-B64B-99066006AC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关系运算的性质</a:t>
            </a:r>
            <a:r>
              <a:rPr lang="en-US" altLang="zh-CN" dirty="0"/>
              <a:t>——</a:t>
            </a:r>
            <a:r>
              <a:rPr lang="zh-CN" altLang="en-US" dirty="0"/>
              <a:t>复合运算</a:t>
            </a:r>
          </a:p>
        </p:txBody>
      </p:sp>
      <p:sp>
        <p:nvSpPr>
          <p:cNvPr id="49155" name="Rectangle 3">
            <a:extLst>
              <a:ext uri="{FF2B5EF4-FFF2-40B4-BE49-F238E27FC236}">
                <a16:creationId xmlns:a16="http://schemas.microsoft.com/office/drawing/2014/main" id="{A8B33C99-27D5-4D5E-8431-3CFB4F6C8FB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96975"/>
            <a:ext cx="8147050" cy="1079500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定理</a:t>
            </a:r>
            <a:r>
              <a:rPr lang="en-US" altLang="zh-CN">
                <a:solidFill>
                  <a:srgbClr val="A50021"/>
                </a:solidFill>
              </a:rPr>
              <a:t>7.3</a:t>
            </a:r>
            <a:r>
              <a:rPr lang="en-US" altLang="zh-CN"/>
              <a:t> </a:t>
            </a:r>
            <a:r>
              <a:rPr lang="zh-CN" altLang="en-US"/>
              <a:t>设</a:t>
            </a:r>
            <a:r>
              <a:rPr lang="en-US" altLang="zh-CN" i="1"/>
              <a:t>R</a:t>
            </a:r>
            <a:r>
              <a:rPr lang="zh-CN" altLang="en-US"/>
              <a:t>为</a:t>
            </a:r>
            <a:r>
              <a:rPr lang="en-US" altLang="zh-CN" i="1"/>
              <a:t>A</a:t>
            </a:r>
            <a:r>
              <a:rPr lang="zh-CN" altLang="en-US"/>
              <a:t>上的关系</a:t>
            </a:r>
            <a:r>
              <a:rPr lang="en-US" altLang="zh-CN"/>
              <a:t>, </a:t>
            </a:r>
            <a:r>
              <a:rPr lang="zh-CN" altLang="en-US"/>
              <a:t>则     </a:t>
            </a:r>
            <a:endParaRPr lang="en-US" altLang="zh-CN"/>
          </a:p>
          <a:p>
            <a:pPr eaLnBrk="1" hangingPunct="1"/>
            <a:r>
              <a:rPr lang="en-US" altLang="zh-CN" i="1"/>
              <a:t>                 R</a:t>
            </a:r>
            <a:r>
              <a:rPr lang="en-US" altLang="zh-CN" sz="36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/>
              <a:t>I</a:t>
            </a:r>
            <a:r>
              <a:rPr lang="en-US" altLang="zh-CN" i="1" baseline="-25000"/>
              <a:t>A</a:t>
            </a:r>
            <a:r>
              <a:rPr lang="en-US" altLang="zh-CN"/>
              <a:t>= </a:t>
            </a:r>
            <a:r>
              <a:rPr lang="en-US" altLang="zh-CN" i="1"/>
              <a:t>I</a:t>
            </a:r>
            <a:r>
              <a:rPr lang="en-US" altLang="zh-CN" i="1" baseline="-25000"/>
              <a:t>A</a:t>
            </a:r>
            <a:r>
              <a:rPr lang="en-US" altLang="zh-CN" sz="36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/>
              <a:t>R</a:t>
            </a:r>
            <a:r>
              <a:rPr lang="en-US" altLang="zh-CN"/>
              <a:t>=</a:t>
            </a:r>
            <a:r>
              <a:rPr lang="en-US" altLang="zh-CN" i="1"/>
              <a:t>R</a:t>
            </a:r>
          </a:p>
        </p:txBody>
      </p:sp>
      <p:sp>
        <p:nvSpPr>
          <p:cNvPr id="49156" name="灯片编号占位符 5">
            <a:extLst>
              <a:ext uri="{FF2B5EF4-FFF2-40B4-BE49-F238E27FC236}">
                <a16:creationId xmlns:a16="http://schemas.microsoft.com/office/drawing/2014/main" id="{56CBB6E2-0C71-4428-AA27-11D99A28C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720BD19-CEDF-44EF-B6C7-984E50596979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9157" name="Rectangle 4">
            <a:extLst>
              <a:ext uri="{FF2B5EF4-FFF2-40B4-BE49-F238E27FC236}">
                <a16:creationId xmlns:a16="http://schemas.microsoft.com/office/drawing/2014/main" id="{CDA3E3C1-024F-47BB-9102-7BF3AC99F9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2492896"/>
            <a:ext cx="8064500" cy="3959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证   任取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b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6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b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∧&lt;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 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   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 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</a:p>
          <a:p>
            <a:pPr eaLnBrk="1" hangingPunct="1">
              <a:lnSpc>
                <a:spcPct val="200000"/>
              </a:lnSpc>
            </a:pPr>
            <a:endParaRPr lang="en-US" altLang="zh-CN" i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87FBECF4-930B-4A12-8D07-DEFDD3B8C0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关系运算的性质</a:t>
            </a:r>
            <a:r>
              <a:rPr lang="en-US" altLang="zh-CN" dirty="0"/>
              <a:t>——</a:t>
            </a:r>
            <a:r>
              <a:rPr lang="zh-CN" altLang="en-US" dirty="0"/>
              <a:t>复合运算</a:t>
            </a:r>
          </a:p>
        </p:txBody>
      </p:sp>
      <p:sp>
        <p:nvSpPr>
          <p:cNvPr id="59396" name="Rectangle 3">
            <a:extLst>
              <a:ext uri="{FF2B5EF4-FFF2-40B4-BE49-F238E27FC236}">
                <a16:creationId xmlns:a16="http://schemas.microsoft.com/office/drawing/2014/main" id="{619DFABC-E968-4EBB-9662-DAC437A3659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3392" y="981075"/>
            <a:ext cx="8147050" cy="1439863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rgbClr val="A50021"/>
                </a:solidFill>
              </a:rPr>
              <a:t>定理</a:t>
            </a:r>
            <a:r>
              <a:rPr lang="en-US" altLang="zh-CN" dirty="0">
                <a:solidFill>
                  <a:srgbClr val="A50021"/>
                </a:solidFill>
              </a:rPr>
              <a:t>7.4</a:t>
            </a:r>
            <a:r>
              <a:rPr lang="en-US" altLang="zh-CN" dirty="0"/>
              <a:t> </a:t>
            </a:r>
          </a:p>
          <a:p>
            <a:pPr eaLnBrk="1" hangingPunct="1">
              <a:defRPr/>
            </a:pPr>
            <a:r>
              <a:rPr lang="en-US" altLang="zh-CN" dirty="0"/>
              <a:t> (1)  </a:t>
            </a:r>
            <a:r>
              <a:rPr lang="en-US" altLang="zh-CN" i="1" dirty="0"/>
              <a:t>F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dirty="0"/>
              <a:t>(</a:t>
            </a:r>
            <a:r>
              <a:rPr lang="en-US" altLang="zh-CN" i="1" dirty="0"/>
              <a:t>G</a:t>
            </a:r>
            <a:r>
              <a:rPr lang="en-US" altLang="zh-CN" dirty="0">
                <a:sym typeface="Symbol" panose="05050102010706020507" pitchFamily="18" charset="2"/>
              </a:rPr>
              <a:t></a:t>
            </a:r>
            <a:r>
              <a:rPr lang="en-US" altLang="zh-CN" i="1" dirty="0"/>
              <a:t>H</a:t>
            </a:r>
            <a:r>
              <a:rPr lang="en-US" altLang="zh-CN" dirty="0"/>
              <a:t>) = </a:t>
            </a:r>
            <a:r>
              <a:rPr lang="en-US" altLang="zh-CN" i="1" dirty="0"/>
              <a:t>F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G</a:t>
            </a:r>
            <a:r>
              <a:rPr lang="en-US" altLang="zh-CN" dirty="0"/>
              <a:t>∪</a:t>
            </a:r>
            <a:r>
              <a:rPr lang="en-US" altLang="zh-CN" i="1" dirty="0"/>
              <a:t>F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H      </a:t>
            </a:r>
            <a:r>
              <a:rPr lang="en-US" altLang="zh-CN" dirty="0"/>
              <a:t> (2)  (</a:t>
            </a:r>
            <a:r>
              <a:rPr lang="en-US" altLang="zh-CN" i="1" dirty="0"/>
              <a:t>G</a:t>
            </a:r>
            <a:r>
              <a:rPr lang="en-US" altLang="zh-CN" dirty="0"/>
              <a:t>∪</a:t>
            </a:r>
            <a:r>
              <a:rPr lang="en-US" altLang="zh-CN" i="1" dirty="0"/>
              <a:t>H</a:t>
            </a:r>
            <a:r>
              <a:rPr lang="en-US" altLang="zh-CN" dirty="0"/>
              <a:t>)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F </a:t>
            </a:r>
            <a:r>
              <a:rPr lang="en-US" altLang="zh-CN" dirty="0"/>
              <a:t>= </a:t>
            </a:r>
            <a:r>
              <a:rPr lang="en-US" altLang="zh-CN" i="1" dirty="0"/>
              <a:t>G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F</a:t>
            </a:r>
            <a:r>
              <a:rPr lang="en-US" altLang="zh-CN" dirty="0"/>
              <a:t>∪</a:t>
            </a:r>
            <a:r>
              <a:rPr lang="en-US" altLang="zh-CN" i="1" dirty="0"/>
              <a:t>H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F</a:t>
            </a:r>
            <a:endParaRPr lang="en-US" altLang="zh-CN" dirty="0"/>
          </a:p>
          <a:p>
            <a:pPr eaLnBrk="1" hangingPunct="1">
              <a:defRPr/>
            </a:pPr>
            <a:r>
              <a:rPr lang="en-US" altLang="zh-CN" dirty="0"/>
              <a:t> (3)  </a:t>
            </a:r>
            <a:r>
              <a:rPr lang="en-US" altLang="zh-CN" i="1" dirty="0"/>
              <a:t>F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dirty="0"/>
              <a:t>(</a:t>
            </a:r>
            <a:r>
              <a:rPr lang="en-US" altLang="zh-CN" i="1" dirty="0"/>
              <a:t>G</a:t>
            </a:r>
            <a:r>
              <a:rPr lang="en-US" altLang="zh-CN" dirty="0"/>
              <a:t>∩</a:t>
            </a:r>
            <a:r>
              <a:rPr lang="en-US" altLang="zh-CN" i="1" dirty="0"/>
              <a:t>H</a:t>
            </a:r>
            <a:r>
              <a:rPr lang="en-US" altLang="zh-CN" dirty="0"/>
              <a:t>) </a:t>
            </a:r>
            <a:r>
              <a:rPr lang="en-US" altLang="zh-CN" dirty="0">
                <a:solidFill>
                  <a:srgbClr val="FF0000"/>
                </a:solidFill>
                <a:sym typeface="Symbol" panose="05050102010706020507" pitchFamily="18" charset="2"/>
              </a:rPr>
              <a:t>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i="1" dirty="0"/>
              <a:t>F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G</a:t>
            </a:r>
            <a:r>
              <a:rPr lang="en-US" altLang="zh-CN" dirty="0"/>
              <a:t>∩</a:t>
            </a:r>
            <a:r>
              <a:rPr lang="en-US" altLang="zh-CN" i="1" dirty="0"/>
              <a:t>F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H     </a:t>
            </a:r>
            <a:r>
              <a:rPr lang="en-US" altLang="zh-CN" dirty="0"/>
              <a:t>(4)  (</a:t>
            </a:r>
            <a:r>
              <a:rPr lang="en-US" altLang="zh-CN" i="1" dirty="0"/>
              <a:t>G</a:t>
            </a:r>
            <a:r>
              <a:rPr lang="en-US" altLang="zh-CN" dirty="0"/>
              <a:t>∩</a:t>
            </a:r>
            <a:r>
              <a:rPr lang="en-US" altLang="zh-CN" i="1" dirty="0"/>
              <a:t>H</a:t>
            </a:r>
            <a:r>
              <a:rPr lang="en-US" altLang="zh-CN" dirty="0"/>
              <a:t>)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F </a:t>
            </a:r>
            <a:r>
              <a:rPr lang="en-US" altLang="zh-CN" dirty="0">
                <a:solidFill>
                  <a:srgbClr val="FF0000"/>
                </a:solidFill>
                <a:sym typeface="Symbol" panose="05050102010706020507" pitchFamily="18" charset="2"/>
              </a:rPr>
              <a:t></a:t>
            </a:r>
            <a:r>
              <a:rPr lang="en-US" altLang="zh-CN" dirty="0"/>
              <a:t> </a:t>
            </a:r>
            <a:r>
              <a:rPr lang="en-US" altLang="zh-CN" i="1" dirty="0"/>
              <a:t>G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F</a:t>
            </a:r>
            <a:r>
              <a:rPr lang="en-US" altLang="zh-CN" dirty="0"/>
              <a:t>∩</a:t>
            </a:r>
            <a:r>
              <a:rPr lang="en-US" altLang="zh-CN" i="1" dirty="0"/>
              <a:t>H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/>
              <a:t>F</a:t>
            </a:r>
            <a:endParaRPr lang="en-US" altLang="zh-CN" dirty="0"/>
          </a:p>
        </p:txBody>
      </p:sp>
      <p:sp>
        <p:nvSpPr>
          <p:cNvPr id="51204" name="灯片编号占位符 5">
            <a:extLst>
              <a:ext uri="{FF2B5EF4-FFF2-40B4-BE49-F238E27FC236}">
                <a16:creationId xmlns:a16="http://schemas.microsoft.com/office/drawing/2014/main" id="{88636CBF-F2B7-4AB4-97A3-F28E17BC4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0A82701-FFBC-451B-A0A3-13EB95D1BB5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1205" name="Rectangle 4">
            <a:extLst>
              <a:ext uri="{FF2B5EF4-FFF2-40B4-BE49-F238E27FC236}">
                <a16:creationId xmlns:a16="http://schemas.microsoft.com/office/drawing/2014/main" id="{B02E1549-8A66-4BA2-9EE1-31658F3F8C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424" y="2525463"/>
            <a:ext cx="9072562" cy="408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7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只证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(3) 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任取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&gt;,</a:t>
            </a:r>
            <a:b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2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∩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b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t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∧&lt;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∩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b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t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∧&lt;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∧&lt;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</a:p>
          <a:p>
            <a:pPr eaLnBrk="1" hangingPunct="1">
              <a:lnSpc>
                <a:spcPct val="120000"/>
              </a:lnSpc>
              <a:spcBef>
                <a:spcPct val="7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t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((&lt;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∧&lt;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(&lt;</a:t>
            </a:r>
            <a:r>
              <a:rPr lang="en-US" altLang="zh-CN" sz="2000" i="1" dirty="0" err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dirty="0" err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sz="2000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∧&lt;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</a:p>
          <a:p>
            <a:pPr eaLnBrk="1" hangingPunct="1">
              <a:lnSpc>
                <a:spcPct val="120000"/>
              </a:lnSpc>
              <a:spcBef>
                <a:spcPct val="7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t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∧&lt;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∧&lt;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</a:p>
          <a:p>
            <a:pPr eaLnBrk="1" hangingPunct="1">
              <a:lnSpc>
                <a:spcPct val="120000"/>
              </a:lnSpc>
              <a:spcBef>
                <a:spcPct val="7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2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∧&lt;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2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b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2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∩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2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H          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所以有 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2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∩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)=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2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∩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32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07D788CC-E4F4-4190-9325-77405AC956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推广</a:t>
            </a:r>
          </a:p>
        </p:txBody>
      </p:sp>
      <p:sp>
        <p:nvSpPr>
          <p:cNvPr id="53251" name="Rectangle 3">
            <a:extLst>
              <a:ext uri="{FF2B5EF4-FFF2-40B4-BE49-F238E27FC236}">
                <a16:creationId xmlns:a16="http://schemas.microsoft.com/office/drawing/2014/main" id="{063B1132-BE71-43A3-9739-8EF99418A14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96975"/>
            <a:ext cx="8229600" cy="4525963"/>
          </a:xfrm>
        </p:spPr>
        <p:txBody>
          <a:bodyPr/>
          <a:lstStyle/>
          <a:p>
            <a:pPr algn="just" eaLnBrk="1" hangingPunct="1">
              <a:lnSpc>
                <a:spcPct val="200000"/>
              </a:lnSpc>
            </a:pPr>
            <a:r>
              <a:rPr lang="zh-CN" altLang="en-US" dirty="0"/>
              <a:t>定理</a:t>
            </a:r>
            <a:r>
              <a:rPr lang="en-US" altLang="zh-CN" dirty="0"/>
              <a:t>7.4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的结论可以推广到有限多个关系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dirty="0">
                <a:solidFill>
                  <a:srgbClr val="000000"/>
                </a:solidFill>
              </a:rPr>
              <a:t>     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dirty="0">
                <a:solidFill>
                  <a:srgbClr val="000000"/>
                </a:solidFill>
              </a:rPr>
              <a:t>(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baseline="-30000" dirty="0">
                <a:solidFill>
                  <a:srgbClr val="000000"/>
                </a:solidFill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∪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baseline="-30000" dirty="0">
                <a:solidFill>
                  <a:srgbClr val="000000"/>
                </a:solidFill>
              </a:rPr>
              <a:t>2</a:t>
            </a:r>
            <a:r>
              <a:rPr lang="en-US" altLang="zh-CN" dirty="0">
                <a:solidFill>
                  <a:srgbClr val="000000"/>
                </a:solidFill>
              </a:rPr>
              <a:t>∪…∪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i="1" baseline="-30000" dirty="0">
                <a:solidFill>
                  <a:srgbClr val="000000"/>
                </a:solidFill>
              </a:rPr>
              <a:t>n</a:t>
            </a:r>
            <a:r>
              <a:rPr lang="en-US" altLang="zh-CN" dirty="0">
                <a:solidFill>
                  <a:srgbClr val="000000"/>
                </a:solidFill>
              </a:rPr>
              <a:t>) = 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baseline="-30000" dirty="0">
                <a:solidFill>
                  <a:srgbClr val="000000"/>
                </a:solidFill>
              </a:rPr>
              <a:t>1</a:t>
            </a:r>
            <a:r>
              <a:rPr lang="en-US" altLang="zh-CN" dirty="0">
                <a:solidFill>
                  <a:srgbClr val="000000"/>
                </a:solidFill>
              </a:rPr>
              <a:t>∪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baseline="-30000" dirty="0">
                <a:solidFill>
                  <a:srgbClr val="000000"/>
                </a:solidFill>
              </a:rPr>
              <a:t>2</a:t>
            </a:r>
            <a:r>
              <a:rPr lang="en-US" altLang="zh-CN" dirty="0">
                <a:solidFill>
                  <a:srgbClr val="000000"/>
                </a:solidFill>
              </a:rPr>
              <a:t>∪…∪</a:t>
            </a:r>
            <a:r>
              <a:rPr lang="en-US" altLang="zh-CN" i="1" dirty="0" err="1">
                <a:solidFill>
                  <a:srgbClr val="000000"/>
                </a:solidFill>
              </a:rPr>
              <a:t>R</a:t>
            </a:r>
            <a:r>
              <a:rPr lang="en-US" altLang="zh-CN" sz="3600" baseline="-16000" dirty="0" err="1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 err="1">
                <a:solidFill>
                  <a:srgbClr val="000000"/>
                </a:solidFill>
              </a:rPr>
              <a:t>R</a:t>
            </a:r>
            <a:r>
              <a:rPr lang="en-US" altLang="zh-CN" i="1" baseline="-30000" dirty="0" err="1">
                <a:solidFill>
                  <a:srgbClr val="000000"/>
                </a:solidFill>
              </a:rPr>
              <a:t>n</a:t>
            </a:r>
            <a:br>
              <a:rPr lang="en-US" altLang="zh-CN" dirty="0">
                <a:solidFill>
                  <a:srgbClr val="000000"/>
                </a:solidFill>
              </a:rPr>
            </a:br>
            <a:r>
              <a:rPr lang="en-US" altLang="zh-CN" dirty="0">
                <a:solidFill>
                  <a:srgbClr val="000000"/>
                </a:solidFill>
              </a:rPr>
              <a:t>  (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baseline="-30000" dirty="0">
                <a:solidFill>
                  <a:srgbClr val="000000"/>
                </a:solidFill>
              </a:rPr>
              <a:t>1</a:t>
            </a:r>
            <a:r>
              <a:rPr lang="en-US" altLang="zh-CN" dirty="0">
                <a:solidFill>
                  <a:srgbClr val="000000"/>
                </a:solidFill>
              </a:rPr>
              <a:t>∪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baseline="-30000" dirty="0">
                <a:solidFill>
                  <a:srgbClr val="000000"/>
                </a:solidFill>
              </a:rPr>
              <a:t>2</a:t>
            </a:r>
            <a:r>
              <a:rPr lang="en-US" altLang="zh-CN" dirty="0">
                <a:solidFill>
                  <a:srgbClr val="000000"/>
                </a:solidFill>
              </a:rPr>
              <a:t>∪…∪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i="1" baseline="-30000" dirty="0">
                <a:solidFill>
                  <a:srgbClr val="000000"/>
                </a:solidFill>
              </a:rPr>
              <a:t>n</a:t>
            </a:r>
            <a:r>
              <a:rPr lang="en-US" altLang="zh-CN" dirty="0">
                <a:solidFill>
                  <a:srgbClr val="000000"/>
                </a:solidFill>
              </a:rPr>
              <a:t>)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>
                <a:solidFill>
                  <a:srgbClr val="000000"/>
                </a:solidFill>
              </a:rPr>
              <a:t>R </a:t>
            </a:r>
            <a:r>
              <a:rPr lang="en-US" altLang="zh-CN" dirty="0">
                <a:solidFill>
                  <a:srgbClr val="000000"/>
                </a:solidFill>
              </a:rPr>
              <a:t>= 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baseline="-30000" dirty="0">
                <a:solidFill>
                  <a:srgbClr val="000000"/>
                </a:solidFill>
              </a:rPr>
              <a:t>1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dirty="0">
                <a:solidFill>
                  <a:srgbClr val="000000"/>
                </a:solidFill>
              </a:rPr>
              <a:t>∪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baseline="-30000" dirty="0">
                <a:solidFill>
                  <a:srgbClr val="000000"/>
                </a:solidFill>
              </a:rPr>
              <a:t>2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dirty="0">
                <a:solidFill>
                  <a:srgbClr val="000000"/>
                </a:solidFill>
              </a:rPr>
              <a:t>∪…∪</a:t>
            </a:r>
            <a:r>
              <a:rPr lang="en-US" altLang="zh-CN" i="1" dirty="0" err="1">
                <a:solidFill>
                  <a:srgbClr val="000000"/>
                </a:solidFill>
              </a:rPr>
              <a:t>R</a:t>
            </a:r>
            <a:r>
              <a:rPr lang="en-US" altLang="zh-CN" i="1" baseline="-30000" dirty="0" err="1">
                <a:solidFill>
                  <a:srgbClr val="000000"/>
                </a:solidFill>
              </a:rPr>
              <a:t>n</a:t>
            </a:r>
            <a:r>
              <a:rPr lang="en-US" altLang="zh-CN" sz="3600" baseline="-16000" dirty="0" err="1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 err="1">
                <a:solidFill>
                  <a:srgbClr val="000000"/>
                </a:solidFill>
              </a:rPr>
              <a:t>R</a:t>
            </a:r>
            <a:br>
              <a:rPr lang="en-US" altLang="zh-CN" dirty="0">
                <a:solidFill>
                  <a:srgbClr val="000000"/>
                </a:solidFill>
              </a:rPr>
            </a:br>
            <a:r>
              <a:rPr lang="en-US" altLang="zh-CN" dirty="0">
                <a:solidFill>
                  <a:srgbClr val="000000"/>
                </a:solidFill>
              </a:rPr>
              <a:t>  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dirty="0">
                <a:solidFill>
                  <a:srgbClr val="000000"/>
                </a:solidFill>
              </a:rPr>
              <a:t>(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baseline="-30000" dirty="0">
                <a:solidFill>
                  <a:srgbClr val="000000"/>
                </a:solidFill>
              </a:rPr>
              <a:t>1</a:t>
            </a:r>
            <a:r>
              <a:rPr lang="en-US" altLang="zh-CN" dirty="0">
                <a:solidFill>
                  <a:srgbClr val="000000"/>
                </a:solidFill>
              </a:rPr>
              <a:t>∩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baseline="-30000" dirty="0">
                <a:solidFill>
                  <a:srgbClr val="000000"/>
                </a:solidFill>
              </a:rPr>
              <a:t>2</a:t>
            </a:r>
            <a:r>
              <a:rPr lang="en-US" altLang="zh-CN" dirty="0">
                <a:solidFill>
                  <a:srgbClr val="000000"/>
                </a:solidFill>
              </a:rPr>
              <a:t>∩ … ∩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i="1" baseline="-30000" dirty="0">
                <a:solidFill>
                  <a:srgbClr val="000000"/>
                </a:solidFill>
              </a:rPr>
              <a:t>n</a:t>
            </a:r>
            <a:r>
              <a:rPr lang="en-US" altLang="zh-CN" dirty="0">
                <a:solidFill>
                  <a:srgbClr val="000000"/>
                </a:solidFill>
              </a:rPr>
              <a:t>) </a:t>
            </a:r>
            <a:r>
              <a:rPr lang="en-US" altLang="zh-CN" dirty="0">
                <a:solidFill>
                  <a:srgbClr val="000000"/>
                </a:solidFill>
                <a:sym typeface="Symbol" panose="05050102010706020507" pitchFamily="18" charset="2"/>
              </a:rPr>
              <a:t>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baseline="-30000" dirty="0">
                <a:solidFill>
                  <a:srgbClr val="000000"/>
                </a:solidFill>
              </a:rPr>
              <a:t>1</a:t>
            </a:r>
            <a:r>
              <a:rPr lang="en-US" altLang="zh-CN" dirty="0">
                <a:solidFill>
                  <a:srgbClr val="000000"/>
                </a:solidFill>
              </a:rPr>
              <a:t>∩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baseline="-30000" dirty="0">
                <a:solidFill>
                  <a:srgbClr val="000000"/>
                </a:solidFill>
              </a:rPr>
              <a:t>2</a:t>
            </a:r>
            <a:r>
              <a:rPr lang="en-US" altLang="zh-CN" dirty="0">
                <a:solidFill>
                  <a:srgbClr val="000000"/>
                </a:solidFill>
              </a:rPr>
              <a:t>∩ … ∩</a:t>
            </a:r>
            <a:r>
              <a:rPr lang="en-US" altLang="zh-CN" i="1" dirty="0" err="1">
                <a:solidFill>
                  <a:srgbClr val="000000"/>
                </a:solidFill>
              </a:rPr>
              <a:t>R</a:t>
            </a:r>
            <a:r>
              <a:rPr lang="en-US" altLang="zh-CN" sz="3600" baseline="-16000" dirty="0" err="1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 err="1">
                <a:solidFill>
                  <a:srgbClr val="000000"/>
                </a:solidFill>
              </a:rPr>
              <a:t>R</a:t>
            </a:r>
            <a:r>
              <a:rPr lang="en-US" altLang="zh-CN" i="1" baseline="-30000" dirty="0" err="1">
                <a:solidFill>
                  <a:srgbClr val="000000"/>
                </a:solidFill>
              </a:rPr>
              <a:t>n</a:t>
            </a:r>
            <a:br>
              <a:rPr lang="en-US" altLang="zh-CN" dirty="0">
                <a:solidFill>
                  <a:srgbClr val="000000"/>
                </a:solidFill>
              </a:rPr>
            </a:br>
            <a:r>
              <a:rPr lang="en-US" altLang="zh-CN" dirty="0">
                <a:solidFill>
                  <a:srgbClr val="000000"/>
                </a:solidFill>
              </a:rPr>
              <a:t>  (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baseline="-30000" dirty="0">
                <a:solidFill>
                  <a:srgbClr val="000000"/>
                </a:solidFill>
              </a:rPr>
              <a:t>1</a:t>
            </a:r>
            <a:r>
              <a:rPr lang="en-US" altLang="zh-CN" dirty="0">
                <a:solidFill>
                  <a:srgbClr val="000000"/>
                </a:solidFill>
              </a:rPr>
              <a:t>∩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baseline="-30000" dirty="0">
                <a:solidFill>
                  <a:srgbClr val="000000"/>
                </a:solidFill>
              </a:rPr>
              <a:t>2</a:t>
            </a:r>
            <a:r>
              <a:rPr lang="en-US" altLang="zh-CN" dirty="0">
                <a:solidFill>
                  <a:srgbClr val="000000"/>
                </a:solidFill>
              </a:rPr>
              <a:t>∩ … ∩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i="1" baseline="-30000" dirty="0">
                <a:solidFill>
                  <a:srgbClr val="000000"/>
                </a:solidFill>
              </a:rPr>
              <a:t>n</a:t>
            </a:r>
            <a:r>
              <a:rPr lang="en-US" altLang="zh-CN" dirty="0">
                <a:solidFill>
                  <a:srgbClr val="000000"/>
                </a:solidFill>
              </a:rPr>
              <a:t>)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>
                <a:solidFill>
                  <a:srgbClr val="000000"/>
                </a:solidFill>
              </a:rPr>
              <a:t>R </a:t>
            </a:r>
            <a:r>
              <a:rPr lang="en-US" altLang="zh-CN" dirty="0">
                <a:solidFill>
                  <a:srgbClr val="000000"/>
                </a:solidFill>
                <a:sym typeface="Symbol" panose="05050102010706020507" pitchFamily="18" charset="2"/>
              </a:rPr>
              <a:t>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baseline="-30000" dirty="0">
                <a:solidFill>
                  <a:srgbClr val="000000"/>
                </a:solidFill>
              </a:rPr>
              <a:t>1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dirty="0">
                <a:solidFill>
                  <a:srgbClr val="000000"/>
                </a:solidFill>
              </a:rPr>
              <a:t>∩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baseline="-30000" dirty="0">
                <a:solidFill>
                  <a:srgbClr val="000000"/>
                </a:solidFill>
              </a:rPr>
              <a:t>2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dirty="0">
                <a:solidFill>
                  <a:srgbClr val="000000"/>
                </a:solidFill>
              </a:rPr>
              <a:t>∩ … ∩</a:t>
            </a:r>
            <a:r>
              <a:rPr lang="en-US" altLang="zh-CN" i="1" dirty="0" err="1">
                <a:solidFill>
                  <a:srgbClr val="000000"/>
                </a:solidFill>
              </a:rPr>
              <a:t>R</a:t>
            </a:r>
            <a:r>
              <a:rPr lang="en-US" altLang="zh-CN" i="1" baseline="-30000" dirty="0" err="1">
                <a:solidFill>
                  <a:srgbClr val="000000"/>
                </a:solidFill>
              </a:rPr>
              <a:t>n</a:t>
            </a:r>
            <a:r>
              <a:rPr lang="en-US" altLang="zh-CN" sz="3600" baseline="-16000" dirty="0" err="1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 err="1">
                <a:solidFill>
                  <a:srgbClr val="000000"/>
                </a:solidFill>
              </a:rPr>
              <a:t>R</a:t>
            </a:r>
            <a:r>
              <a:rPr lang="en-US" altLang="zh-CN" dirty="0"/>
              <a:t> </a:t>
            </a:r>
          </a:p>
        </p:txBody>
      </p:sp>
      <p:sp>
        <p:nvSpPr>
          <p:cNvPr id="53252" name="灯片编号占位符 5">
            <a:extLst>
              <a:ext uri="{FF2B5EF4-FFF2-40B4-BE49-F238E27FC236}">
                <a16:creationId xmlns:a16="http://schemas.microsoft.com/office/drawing/2014/main" id="{7B50339C-9B68-4881-BB87-C77A00812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0F88975-DFA1-4584-A9FE-94217CB1E626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0EDEC138-A45D-430E-89DA-8831ECCE7F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关系运算的性质</a:t>
            </a:r>
            <a:r>
              <a:rPr lang="en-US" altLang="zh-CN" dirty="0"/>
              <a:t>——</a:t>
            </a:r>
            <a:r>
              <a:rPr lang="zh-CN" altLang="en-US" dirty="0"/>
              <a:t>限制和像</a:t>
            </a:r>
          </a:p>
        </p:txBody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DEFC169A-B5EB-4C97-A880-961CC45C8DF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336" y="1198562"/>
            <a:ext cx="5122912" cy="4525963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定理</a:t>
            </a:r>
            <a:r>
              <a:rPr lang="en-US" altLang="zh-CN" dirty="0">
                <a:solidFill>
                  <a:srgbClr val="A50021"/>
                </a:solidFill>
              </a:rPr>
              <a:t>7.5</a:t>
            </a:r>
            <a:r>
              <a:rPr lang="en-US" altLang="zh-CN" dirty="0"/>
              <a:t>  </a:t>
            </a:r>
            <a:r>
              <a:rPr lang="zh-CN" altLang="en-US" dirty="0"/>
              <a:t>设</a:t>
            </a:r>
            <a:r>
              <a:rPr lang="en-US" altLang="zh-CN" i="1" dirty="0"/>
              <a:t>F </a:t>
            </a:r>
            <a:r>
              <a:rPr lang="zh-CN" altLang="en-US" dirty="0"/>
              <a:t>为关系</a:t>
            </a:r>
            <a:r>
              <a:rPr lang="en-US" altLang="zh-CN" dirty="0"/>
              <a:t>, 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en-US" altLang="zh-CN" i="1" dirty="0"/>
              <a:t>B</a:t>
            </a:r>
            <a:r>
              <a:rPr lang="zh-CN" altLang="en-US" dirty="0"/>
              <a:t>为集合</a:t>
            </a:r>
            <a:r>
              <a:rPr lang="en-US" altLang="zh-CN" dirty="0"/>
              <a:t>, </a:t>
            </a:r>
            <a:r>
              <a:rPr lang="zh-CN" altLang="en-US" dirty="0"/>
              <a:t>则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/>
              <a:t>(1) </a:t>
            </a:r>
            <a:r>
              <a:rPr lang="en-US" altLang="zh-CN" i="1" dirty="0"/>
              <a:t>F </a:t>
            </a:r>
            <a:r>
              <a:rPr lang="en-US" altLang="zh-CN" sz="2800" dirty="0"/>
              <a:t>↾</a:t>
            </a:r>
            <a:r>
              <a:rPr lang="en-US" altLang="zh-CN" dirty="0"/>
              <a:t>(</a:t>
            </a:r>
            <a:r>
              <a:rPr lang="en-US" altLang="zh-CN" i="1" dirty="0"/>
              <a:t>A</a:t>
            </a:r>
            <a:r>
              <a:rPr lang="en-US" altLang="zh-CN" dirty="0"/>
              <a:t>∪</a:t>
            </a:r>
            <a:r>
              <a:rPr lang="en-US" altLang="zh-CN" i="1" dirty="0"/>
              <a:t>B</a:t>
            </a:r>
            <a:r>
              <a:rPr lang="en-US" altLang="zh-CN" dirty="0"/>
              <a:t>) = </a:t>
            </a:r>
            <a:r>
              <a:rPr lang="en-US" altLang="zh-CN" i="1" dirty="0"/>
              <a:t>F </a:t>
            </a:r>
            <a:r>
              <a:rPr lang="en-US" altLang="zh-CN" sz="2800" dirty="0"/>
              <a:t>↾</a:t>
            </a:r>
            <a:r>
              <a:rPr lang="en-US" altLang="zh-CN" i="1" dirty="0"/>
              <a:t>A</a:t>
            </a:r>
            <a:r>
              <a:rPr lang="en-US" altLang="zh-CN" dirty="0"/>
              <a:t>∪</a:t>
            </a:r>
            <a:r>
              <a:rPr lang="en-US" altLang="zh-CN" i="1" dirty="0"/>
              <a:t>F </a:t>
            </a:r>
            <a:r>
              <a:rPr lang="en-US" altLang="zh-CN" sz="2800" dirty="0"/>
              <a:t>↾</a:t>
            </a:r>
            <a:r>
              <a:rPr lang="en-US" altLang="zh-CN" i="1" dirty="0"/>
              <a:t>B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/>
              <a:t>(2)  </a:t>
            </a:r>
            <a:r>
              <a:rPr lang="en-US" altLang="zh-CN" i="1" dirty="0"/>
              <a:t>F </a:t>
            </a:r>
            <a:r>
              <a:rPr lang="en-US" altLang="zh-CN" dirty="0"/>
              <a:t>[</a:t>
            </a:r>
            <a:r>
              <a:rPr lang="en-US" altLang="zh-CN" i="1" dirty="0"/>
              <a:t>A</a:t>
            </a:r>
            <a:r>
              <a:rPr lang="en-US" altLang="zh-CN" dirty="0"/>
              <a:t>∪</a:t>
            </a:r>
            <a:r>
              <a:rPr lang="en-US" altLang="zh-CN" i="1" dirty="0"/>
              <a:t>B</a:t>
            </a:r>
            <a:r>
              <a:rPr lang="en-US" altLang="zh-CN" dirty="0"/>
              <a:t>] = </a:t>
            </a:r>
            <a:r>
              <a:rPr lang="en-US" altLang="zh-CN" i="1" dirty="0"/>
              <a:t>F </a:t>
            </a:r>
            <a:r>
              <a:rPr lang="en-US" altLang="zh-CN" dirty="0"/>
              <a:t>[</a:t>
            </a:r>
            <a:r>
              <a:rPr lang="en-US" altLang="zh-CN" i="1" dirty="0"/>
              <a:t>A</a:t>
            </a:r>
            <a:r>
              <a:rPr lang="en-US" altLang="zh-CN" dirty="0"/>
              <a:t>]∪</a:t>
            </a:r>
            <a:r>
              <a:rPr lang="en-US" altLang="zh-CN" i="1" dirty="0"/>
              <a:t>F </a:t>
            </a:r>
            <a:r>
              <a:rPr lang="en-US" altLang="zh-CN" dirty="0"/>
              <a:t>[</a:t>
            </a:r>
            <a:r>
              <a:rPr lang="en-US" altLang="zh-CN" i="1" dirty="0"/>
              <a:t>B</a:t>
            </a:r>
            <a:r>
              <a:rPr lang="en-US" altLang="zh-CN" dirty="0"/>
              <a:t>]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/>
              <a:t>(3)  </a:t>
            </a:r>
            <a:r>
              <a:rPr lang="en-US" altLang="zh-CN" i="1" dirty="0"/>
              <a:t>F </a:t>
            </a:r>
            <a:r>
              <a:rPr lang="en-US" altLang="zh-CN" sz="2800" dirty="0"/>
              <a:t>↾</a:t>
            </a:r>
            <a:r>
              <a:rPr lang="en-US" altLang="zh-CN" dirty="0"/>
              <a:t>(</a:t>
            </a:r>
            <a:r>
              <a:rPr lang="en-US" altLang="zh-CN" i="1" dirty="0"/>
              <a:t>A</a:t>
            </a:r>
            <a:r>
              <a:rPr lang="en-US" altLang="zh-CN" dirty="0"/>
              <a:t>∩</a:t>
            </a:r>
            <a:r>
              <a:rPr lang="en-US" altLang="zh-CN" i="1" dirty="0"/>
              <a:t>B</a:t>
            </a:r>
            <a:r>
              <a:rPr lang="en-US" altLang="zh-CN" dirty="0"/>
              <a:t>) = </a:t>
            </a:r>
            <a:r>
              <a:rPr lang="en-US" altLang="zh-CN" i="1" dirty="0"/>
              <a:t>F </a:t>
            </a:r>
            <a:r>
              <a:rPr lang="en-US" altLang="zh-CN" sz="2800" dirty="0"/>
              <a:t>↾</a:t>
            </a:r>
            <a:r>
              <a:rPr lang="en-US" altLang="zh-CN" i="1" dirty="0"/>
              <a:t>A</a:t>
            </a:r>
            <a:r>
              <a:rPr lang="en-US" altLang="zh-CN" dirty="0"/>
              <a:t>∩</a:t>
            </a:r>
            <a:r>
              <a:rPr lang="en-US" altLang="zh-CN" i="1" dirty="0"/>
              <a:t>F </a:t>
            </a:r>
            <a:r>
              <a:rPr lang="en-US" altLang="zh-CN" sz="2800" dirty="0"/>
              <a:t>↾</a:t>
            </a:r>
            <a:r>
              <a:rPr lang="en-US" altLang="zh-CN" i="1" dirty="0"/>
              <a:t>B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/>
              <a:t>(4)  </a:t>
            </a:r>
            <a:r>
              <a:rPr lang="en-US" altLang="zh-CN" i="1" dirty="0"/>
              <a:t>F </a:t>
            </a:r>
            <a:r>
              <a:rPr lang="en-US" altLang="zh-CN" dirty="0"/>
              <a:t>[</a:t>
            </a:r>
            <a:r>
              <a:rPr lang="en-US" altLang="zh-CN" i="1" dirty="0"/>
              <a:t>A</a:t>
            </a:r>
            <a:r>
              <a:rPr lang="en-US" altLang="zh-CN" dirty="0"/>
              <a:t>∩</a:t>
            </a:r>
            <a:r>
              <a:rPr lang="en-US" altLang="zh-CN" i="1" dirty="0"/>
              <a:t>B</a:t>
            </a:r>
            <a:r>
              <a:rPr lang="en-US" altLang="zh-CN" dirty="0"/>
              <a:t>] </a:t>
            </a:r>
            <a:r>
              <a:rPr lang="en-US" altLang="zh-CN" dirty="0">
                <a:solidFill>
                  <a:srgbClr val="FF0000"/>
                </a:solidFill>
                <a:sym typeface="Symbol" panose="05050102010706020507" pitchFamily="18" charset="2"/>
              </a:rPr>
              <a:t></a:t>
            </a:r>
            <a:r>
              <a:rPr lang="en-US" altLang="zh-CN" dirty="0"/>
              <a:t> </a:t>
            </a:r>
            <a:r>
              <a:rPr lang="en-US" altLang="zh-CN" i="1" dirty="0"/>
              <a:t>F </a:t>
            </a:r>
            <a:r>
              <a:rPr lang="en-US" altLang="zh-CN" dirty="0"/>
              <a:t>[</a:t>
            </a:r>
            <a:r>
              <a:rPr lang="en-US" altLang="zh-CN" i="1" dirty="0"/>
              <a:t>A</a:t>
            </a:r>
            <a:r>
              <a:rPr lang="en-US" altLang="zh-CN" dirty="0"/>
              <a:t>]∩</a:t>
            </a:r>
            <a:r>
              <a:rPr lang="en-US" altLang="zh-CN" i="1" dirty="0"/>
              <a:t>F </a:t>
            </a:r>
            <a:r>
              <a:rPr lang="en-US" altLang="zh-CN" dirty="0"/>
              <a:t>[</a:t>
            </a:r>
            <a:r>
              <a:rPr lang="en-US" altLang="zh-CN" i="1" dirty="0"/>
              <a:t>B</a:t>
            </a:r>
            <a:r>
              <a:rPr lang="en-US" altLang="zh-CN" dirty="0"/>
              <a:t>]</a:t>
            </a:r>
            <a:br>
              <a:rPr lang="en-US" altLang="zh-CN" dirty="0"/>
            </a:br>
            <a:r>
              <a:rPr lang="en-US" altLang="zh-CN" dirty="0"/>
              <a:t> </a:t>
            </a:r>
          </a:p>
        </p:txBody>
      </p:sp>
      <p:sp>
        <p:nvSpPr>
          <p:cNvPr id="55300" name="灯片编号占位符 5">
            <a:extLst>
              <a:ext uri="{FF2B5EF4-FFF2-40B4-BE49-F238E27FC236}">
                <a16:creationId xmlns:a16="http://schemas.microsoft.com/office/drawing/2014/main" id="{25722DA7-78DA-4502-B701-B017B38C0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4EECA72-FD2C-44BF-858E-33BD6F620DC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5F43A87B-E9FC-42AB-BACD-A0FEC87F64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3912" y="1196752"/>
            <a:ext cx="6756400" cy="540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69B3F1"/>
              </a:buClr>
              <a:buFont typeface="Wingdings" panose="05000000000000000000" pitchFamily="2" charset="2"/>
              <a:defRPr sz="2400" b="1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2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sz="2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2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200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华文中宋" pitchFamily="2" charset="-122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华文中宋" pitchFamily="2" charset="-122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华文中宋" pitchFamily="2" charset="-122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华文中宋" pitchFamily="2" charset="-122"/>
              </a:defRPr>
            </a:lvl9pPr>
          </a:lstStyle>
          <a:p>
            <a:pPr eaLnBrk="1" hangingPunct="1">
              <a:lnSpc>
                <a:spcPct val="160000"/>
              </a:lnSpc>
              <a:defRPr/>
            </a:pPr>
            <a:r>
              <a:rPr lang="zh-CN" altLang="en-US" kern="0" dirty="0"/>
              <a:t>证 只证 </a:t>
            </a:r>
            <a:r>
              <a:rPr lang="en-US" altLang="zh-CN" kern="0" dirty="0"/>
              <a:t>(1) </a:t>
            </a:r>
            <a:r>
              <a:rPr lang="zh-CN" altLang="en-US" kern="0" dirty="0"/>
              <a:t>和 </a:t>
            </a:r>
            <a:r>
              <a:rPr lang="en-US" altLang="zh-CN" kern="0" dirty="0"/>
              <a:t>(4).</a:t>
            </a:r>
          </a:p>
          <a:p>
            <a:pPr eaLnBrk="1" hangingPunct="1">
              <a:lnSpc>
                <a:spcPct val="160000"/>
              </a:lnSpc>
              <a:defRPr/>
            </a:pPr>
            <a:r>
              <a:rPr lang="en-US" altLang="zh-CN" kern="0" dirty="0"/>
              <a:t> (1) </a:t>
            </a:r>
            <a:r>
              <a:rPr lang="zh-CN" altLang="en-US" kern="0" dirty="0"/>
              <a:t>任取</a:t>
            </a:r>
            <a:r>
              <a:rPr lang="en-US" altLang="zh-CN" kern="0" dirty="0"/>
              <a:t>&lt;</a:t>
            </a:r>
            <a:r>
              <a:rPr lang="en-US" altLang="zh-CN" i="1" kern="0" dirty="0" err="1"/>
              <a:t>x</a:t>
            </a:r>
            <a:r>
              <a:rPr lang="en-US" altLang="zh-CN" kern="0" dirty="0" err="1"/>
              <a:t>,</a:t>
            </a:r>
            <a:r>
              <a:rPr lang="en-US" altLang="zh-CN" i="1" kern="0" dirty="0" err="1"/>
              <a:t>y</a:t>
            </a:r>
            <a:r>
              <a:rPr lang="en-US" altLang="zh-CN" kern="0" dirty="0"/>
              <a:t>&gt;</a:t>
            </a:r>
            <a:br>
              <a:rPr lang="en-US" altLang="zh-CN" kern="0" dirty="0"/>
            </a:br>
            <a:r>
              <a:rPr lang="en-US" altLang="zh-CN" kern="0" dirty="0"/>
              <a:t>                 &lt;</a:t>
            </a:r>
            <a:r>
              <a:rPr lang="en-US" altLang="zh-CN" i="1" kern="0" dirty="0" err="1"/>
              <a:t>x</a:t>
            </a:r>
            <a:r>
              <a:rPr lang="en-US" altLang="zh-CN" kern="0" dirty="0" err="1"/>
              <a:t>,</a:t>
            </a:r>
            <a:r>
              <a:rPr lang="en-US" altLang="zh-CN" i="1" kern="0" dirty="0" err="1"/>
              <a:t>y</a:t>
            </a:r>
            <a:r>
              <a:rPr lang="en-US" altLang="zh-CN" kern="0" dirty="0"/>
              <a:t>&gt;∈</a:t>
            </a:r>
            <a:r>
              <a:rPr lang="en-US" altLang="zh-CN" i="1" kern="0" dirty="0"/>
              <a:t>F </a:t>
            </a:r>
            <a:r>
              <a:rPr lang="en-US" altLang="zh-CN" sz="2800" kern="0" dirty="0"/>
              <a:t>↾</a:t>
            </a:r>
            <a:r>
              <a:rPr lang="en-US" altLang="zh-CN" kern="0" dirty="0"/>
              <a:t>(</a:t>
            </a:r>
            <a:r>
              <a:rPr lang="en-US" altLang="zh-CN" i="1" kern="0" dirty="0"/>
              <a:t>A</a:t>
            </a:r>
            <a:r>
              <a:rPr lang="en-US" altLang="zh-CN" kern="0" dirty="0"/>
              <a:t>∪</a:t>
            </a:r>
            <a:r>
              <a:rPr lang="en-US" altLang="zh-CN" i="1" kern="0" dirty="0"/>
              <a:t>B</a:t>
            </a:r>
            <a:r>
              <a:rPr lang="en-US" altLang="zh-CN" kern="0" dirty="0"/>
              <a:t>)</a:t>
            </a:r>
            <a:endParaRPr lang="en-US" altLang="zh-CN" kern="0" dirty="0">
              <a:sym typeface="Symbol" panose="05050102010706020507" pitchFamily="18" charset="2"/>
            </a:endParaRPr>
          </a:p>
          <a:p>
            <a:pPr eaLnBrk="1" hangingPunct="1">
              <a:lnSpc>
                <a:spcPct val="160000"/>
              </a:lnSpc>
              <a:defRPr/>
            </a:pPr>
            <a:r>
              <a:rPr lang="en-US" altLang="zh-CN" kern="0" dirty="0">
                <a:sym typeface="Symbol" panose="05050102010706020507" pitchFamily="18" charset="2"/>
              </a:rPr>
              <a:t>                  </a:t>
            </a:r>
            <a:r>
              <a:rPr lang="en-US" altLang="zh-CN" kern="0" dirty="0"/>
              <a:t> &lt;</a:t>
            </a:r>
            <a:r>
              <a:rPr lang="en-US" altLang="zh-CN" i="1" kern="0" dirty="0" err="1"/>
              <a:t>x</a:t>
            </a:r>
            <a:r>
              <a:rPr lang="en-US" altLang="zh-CN" kern="0" dirty="0" err="1"/>
              <a:t>,</a:t>
            </a:r>
            <a:r>
              <a:rPr lang="en-US" altLang="zh-CN" i="1" kern="0" dirty="0" err="1"/>
              <a:t>y</a:t>
            </a:r>
            <a:r>
              <a:rPr lang="en-US" altLang="zh-CN" kern="0" dirty="0"/>
              <a:t>&gt;∈</a:t>
            </a:r>
            <a:r>
              <a:rPr lang="en-US" altLang="zh-CN" i="1" kern="0" dirty="0" err="1"/>
              <a:t>F</a:t>
            </a:r>
            <a:r>
              <a:rPr lang="en-US" altLang="zh-CN" kern="0" dirty="0" err="1"/>
              <a:t>∧</a:t>
            </a:r>
            <a:r>
              <a:rPr lang="en-US" altLang="zh-CN" i="1" kern="0" dirty="0" err="1"/>
              <a:t>x</a:t>
            </a:r>
            <a:r>
              <a:rPr lang="en-US" altLang="zh-CN" kern="0" dirty="0" err="1"/>
              <a:t>∈</a:t>
            </a:r>
            <a:r>
              <a:rPr lang="en-US" altLang="zh-CN" i="1" kern="0" dirty="0" err="1"/>
              <a:t>A</a:t>
            </a:r>
            <a:r>
              <a:rPr lang="en-US" altLang="zh-CN" kern="0" dirty="0" err="1"/>
              <a:t>∪</a:t>
            </a:r>
            <a:r>
              <a:rPr lang="en-US" altLang="zh-CN" i="1" kern="0" dirty="0" err="1"/>
              <a:t>B</a:t>
            </a:r>
            <a:endParaRPr lang="en-US" altLang="zh-CN" kern="0" dirty="0">
              <a:sym typeface="Symbol" panose="05050102010706020507" pitchFamily="18" charset="2"/>
            </a:endParaRPr>
          </a:p>
          <a:p>
            <a:pPr eaLnBrk="1" hangingPunct="1">
              <a:lnSpc>
                <a:spcPct val="160000"/>
              </a:lnSpc>
              <a:defRPr/>
            </a:pPr>
            <a:r>
              <a:rPr lang="en-US" altLang="zh-CN" kern="0" dirty="0">
                <a:sym typeface="Symbol" panose="05050102010706020507" pitchFamily="18" charset="2"/>
              </a:rPr>
              <a:t>                  </a:t>
            </a:r>
            <a:r>
              <a:rPr lang="en-US" altLang="zh-CN" kern="0" dirty="0"/>
              <a:t> &lt;</a:t>
            </a:r>
            <a:r>
              <a:rPr lang="en-US" altLang="zh-CN" i="1" kern="0" dirty="0" err="1"/>
              <a:t>x</a:t>
            </a:r>
            <a:r>
              <a:rPr lang="en-US" altLang="zh-CN" kern="0" dirty="0" err="1"/>
              <a:t>,</a:t>
            </a:r>
            <a:r>
              <a:rPr lang="en-US" altLang="zh-CN" i="1" kern="0" dirty="0" err="1"/>
              <a:t>y</a:t>
            </a:r>
            <a:r>
              <a:rPr lang="en-US" altLang="zh-CN" kern="0" dirty="0"/>
              <a:t>&gt;∈</a:t>
            </a:r>
            <a:r>
              <a:rPr lang="en-US" altLang="zh-CN" i="1" kern="0" dirty="0"/>
              <a:t>F</a:t>
            </a:r>
            <a:r>
              <a:rPr lang="en-US" altLang="zh-CN" kern="0" dirty="0"/>
              <a:t>∧(</a:t>
            </a:r>
            <a:r>
              <a:rPr lang="en-US" altLang="zh-CN" i="1" kern="0" dirty="0" err="1"/>
              <a:t>x</a:t>
            </a:r>
            <a:r>
              <a:rPr lang="en-US" altLang="zh-CN" kern="0" dirty="0" err="1"/>
              <a:t>∈</a:t>
            </a:r>
            <a:r>
              <a:rPr lang="en-US" altLang="zh-CN" i="1" kern="0" dirty="0" err="1"/>
              <a:t>A</a:t>
            </a:r>
            <a:r>
              <a:rPr lang="en-US" altLang="zh-CN" kern="0" dirty="0" err="1"/>
              <a:t>∨</a:t>
            </a:r>
            <a:r>
              <a:rPr lang="en-US" altLang="zh-CN" i="1" kern="0" dirty="0" err="1"/>
              <a:t>x</a:t>
            </a:r>
            <a:r>
              <a:rPr lang="en-US" altLang="zh-CN" kern="0" dirty="0" err="1"/>
              <a:t>∈</a:t>
            </a:r>
            <a:r>
              <a:rPr lang="en-US" altLang="zh-CN" i="1" kern="0" dirty="0" err="1"/>
              <a:t>B</a:t>
            </a:r>
            <a:r>
              <a:rPr lang="en-US" altLang="zh-CN" kern="0" dirty="0"/>
              <a:t>)</a:t>
            </a:r>
            <a:endParaRPr lang="en-US" altLang="zh-CN" kern="0" dirty="0">
              <a:sym typeface="Symbol" panose="05050102010706020507" pitchFamily="18" charset="2"/>
            </a:endParaRPr>
          </a:p>
          <a:p>
            <a:pPr eaLnBrk="1" hangingPunct="1">
              <a:lnSpc>
                <a:spcPct val="160000"/>
              </a:lnSpc>
              <a:defRPr/>
            </a:pPr>
            <a:r>
              <a:rPr lang="en-US" altLang="zh-CN" kern="0" dirty="0">
                <a:sym typeface="Symbol" panose="05050102010706020507" pitchFamily="18" charset="2"/>
              </a:rPr>
              <a:t>                  </a:t>
            </a:r>
            <a:r>
              <a:rPr lang="en-US" altLang="zh-CN" kern="0" dirty="0"/>
              <a:t> (&lt;</a:t>
            </a:r>
            <a:r>
              <a:rPr lang="en-US" altLang="zh-CN" i="1" kern="0" dirty="0" err="1"/>
              <a:t>x</a:t>
            </a:r>
            <a:r>
              <a:rPr lang="en-US" altLang="zh-CN" kern="0" dirty="0" err="1"/>
              <a:t>,</a:t>
            </a:r>
            <a:r>
              <a:rPr lang="en-US" altLang="zh-CN" i="1" kern="0" dirty="0" err="1"/>
              <a:t>y</a:t>
            </a:r>
            <a:r>
              <a:rPr lang="en-US" altLang="zh-CN" kern="0" dirty="0"/>
              <a:t>&gt;∈</a:t>
            </a:r>
            <a:r>
              <a:rPr lang="en-US" altLang="zh-CN" i="1" kern="0" dirty="0" err="1"/>
              <a:t>F</a:t>
            </a:r>
            <a:r>
              <a:rPr lang="en-US" altLang="zh-CN" kern="0" dirty="0" err="1"/>
              <a:t>∧</a:t>
            </a:r>
            <a:r>
              <a:rPr lang="en-US" altLang="zh-CN" i="1" kern="0" dirty="0" err="1"/>
              <a:t>x</a:t>
            </a:r>
            <a:r>
              <a:rPr lang="en-US" altLang="zh-CN" kern="0" dirty="0" err="1"/>
              <a:t>∈</a:t>
            </a:r>
            <a:r>
              <a:rPr lang="en-US" altLang="zh-CN" i="1" kern="0" dirty="0" err="1"/>
              <a:t>A</a:t>
            </a:r>
            <a:r>
              <a:rPr lang="en-US" altLang="zh-CN" kern="0" dirty="0"/>
              <a:t>)∨(&lt;</a:t>
            </a:r>
            <a:r>
              <a:rPr lang="en-US" altLang="zh-CN" i="1" kern="0" dirty="0" err="1"/>
              <a:t>x</a:t>
            </a:r>
            <a:r>
              <a:rPr lang="en-US" altLang="zh-CN" kern="0" dirty="0" err="1"/>
              <a:t>,</a:t>
            </a:r>
            <a:r>
              <a:rPr lang="en-US" altLang="zh-CN" i="1" kern="0" dirty="0" err="1"/>
              <a:t>y</a:t>
            </a:r>
            <a:r>
              <a:rPr lang="en-US" altLang="zh-CN" kern="0" dirty="0"/>
              <a:t>&gt;∈</a:t>
            </a:r>
            <a:r>
              <a:rPr lang="en-US" altLang="zh-CN" i="1" kern="0" dirty="0" err="1"/>
              <a:t>F</a:t>
            </a:r>
            <a:r>
              <a:rPr lang="en-US" altLang="zh-CN" kern="0" dirty="0" err="1"/>
              <a:t>∧</a:t>
            </a:r>
            <a:r>
              <a:rPr lang="en-US" altLang="zh-CN" i="1" kern="0" dirty="0" err="1"/>
              <a:t>x</a:t>
            </a:r>
            <a:r>
              <a:rPr lang="en-US" altLang="zh-CN" kern="0" dirty="0" err="1"/>
              <a:t>∈</a:t>
            </a:r>
            <a:r>
              <a:rPr lang="en-US" altLang="zh-CN" i="1" kern="0" dirty="0" err="1"/>
              <a:t>B</a:t>
            </a:r>
            <a:r>
              <a:rPr lang="en-US" altLang="zh-CN" kern="0" dirty="0"/>
              <a:t>)</a:t>
            </a:r>
            <a:endParaRPr lang="en-US" altLang="zh-CN" kern="0" dirty="0">
              <a:sym typeface="Symbol" panose="05050102010706020507" pitchFamily="18" charset="2"/>
            </a:endParaRPr>
          </a:p>
          <a:p>
            <a:pPr eaLnBrk="1" hangingPunct="1">
              <a:lnSpc>
                <a:spcPct val="160000"/>
              </a:lnSpc>
              <a:defRPr/>
            </a:pPr>
            <a:r>
              <a:rPr lang="en-US" altLang="zh-CN" kern="0" dirty="0">
                <a:sym typeface="Symbol" panose="05050102010706020507" pitchFamily="18" charset="2"/>
              </a:rPr>
              <a:t>                  </a:t>
            </a:r>
            <a:r>
              <a:rPr lang="en-US" altLang="zh-CN" kern="0" dirty="0"/>
              <a:t> &lt;</a:t>
            </a:r>
            <a:r>
              <a:rPr lang="en-US" altLang="zh-CN" i="1" kern="0" dirty="0" err="1"/>
              <a:t>x</a:t>
            </a:r>
            <a:r>
              <a:rPr lang="en-US" altLang="zh-CN" kern="0" dirty="0" err="1"/>
              <a:t>,</a:t>
            </a:r>
            <a:r>
              <a:rPr lang="en-US" altLang="zh-CN" i="1" kern="0" dirty="0" err="1"/>
              <a:t>y</a:t>
            </a:r>
            <a:r>
              <a:rPr lang="en-US" altLang="zh-CN" kern="0" dirty="0"/>
              <a:t>&gt;∈</a:t>
            </a:r>
            <a:r>
              <a:rPr lang="en-US" altLang="zh-CN" i="1" kern="0" dirty="0"/>
              <a:t>F </a:t>
            </a:r>
            <a:r>
              <a:rPr lang="en-US" altLang="zh-CN" sz="2800" kern="0" dirty="0"/>
              <a:t>↾</a:t>
            </a:r>
            <a:r>
              <a:rPr lang="en-US" altLang="zh-CN" i="1" kern="0" dirty="0"/>
              <a:t>A</a:t>
            </a:r>
            <a:r>
              <a:rPr lang="en-US" altLang="zh-CN" kern="0" dirty="0"/>
              <a:t>∨&lt;</a:t>
            </a:r>
            <a:r>
              <a:rPr lang="en-US" altLang="zh-CN" i="1" kern="0" dirty="0" err="1"/>
              <a:t>x</a:t>
            </a:r>
            <a:r>
              <a:rPr lang="en-US" altLang="zh-CN" kern="0" dirty="0" err="1"/>
              <a:t>,</a:t>
            </a:r>
            <a:r>
              <a:rPr lang="en-US" altLang="zh-CN" i="1" kern="0" dirty="0" err="1"/>
              <a:t>y</a:t>
            </a:r>
            <a:r>
              <a:rPr lang="en-US" altLang="zh-CN" kern="0" dirty="0"/>
              <a:t>&gt;∈</a:t>
            </a:r>
            <a:r>
              <a:rPr lang="en-US" altLang="zh-CN" i="1" kern="0" dirty="0"/>
              <a:t>F </a:t>
            </a:r>
            <a:r>
              <a:rPr lang="en-US" altLang="zh-CN" sz="2800" kern="0" dirty="0"/>
              <a:t>↾</a:t>
            </a:r>
            <a:r>
              <a:rPr lang="en-US" altLang="zh-CN" i="1" kern="0" dirty="0"/>
              <a:t>B</a:t>
            </a:r>
            <a:endParaRPr lang="en-US" altLang="zh-CN" kern="0" dirty="0">
              <a:sym typeface="Symbol" panose="05050102010706020507" pitchFamily="18" charset="2"/>
            </a:endParaRPr>
          </a:p>
          <a:p>
            <a:pPr eaLnBrk="1" hangingPunct="1">
              <a:lnSpc>
                <a:spcPct val="160000"/>
              </a:lnSpc>
              <a:defRPr/>
            </a:pPr>
            <a:r>
              <a:rPr lang="en-US" altLang="zh-CN" kern="0" dirty="0">
                <a:sym typeface="Symbol" panose="05050102010706020507" pitchFamily="18" charset="2"/>
              </a:rPr>
              <a:t>                  </a:t>
            </a:r>
            <a:r>
              <a:rPr lang="en-US" altLang="zh-CN" kern="0" dirty="0"/>
              <a:t> &lt;</a:t>
            </a:r>
            <a:r>
              <a:rPr lang="en-US" altLang="zh-CN" i="1" kern="0" dirty="0" err="1"/>
              <a:t>x</a:t>
            </a:r>
            <a:r>
              <a:rPr lang="en-US" altLang="zh-CN" kern="0" dirty="0" err="1"/>
              <a:t>,</a:t>
            </a:r>
            <a:r>
              <a:rPr lang="en-US" altLang="zh-CN" i="1" kern="0" dirty="0" err="1"/>
              <a:t>y</a:t>
            </a:r>
            <a:r>
              <a:rPr lang="en-US" altLang="zh-CN" kern="0" dirty="0"/>
              <a:t>&gt;∈</a:t>
            </a:r>
            <a:r>
              <a:rPr lang="en-US" altLang="zh-CN" i="1" kern="0" dirty="0"/>
              <a:t>F </a:t>
            </a:r>
            <a:r>
              <a:rPr lang="en-US" altLang="zh-CN" sz="2800" kern="0" dirty="0"/>
              <a:t>↾</a:t>
            </a:r>
            <a:r>
              <a:rPr lang="en-US" altLang="zh-CN" i="1" kern="0" dirty="0"/>
              <a:t>A</a:t>
            </a:r>
            <a:r>
              <a:rPr lang="en-US" altLang="zh-CN" kern="0" dirty="0"/>
              <a:t>∪</a:t>
            </a:r>
            <a:r>
              <a:rPr lang="en-US" altLang="zh-CN" i="1" kern="0" dirty="0"/>
              <a:t>F </a:t>
            </a:r>
            <a:r>
              <a:rPr lang="en-US" altLang="zh-CN" sz="2800" kern="0" dirty="0"/>
              <a:t>↾</a:t>
            </a:r>
            <a:r>
              <a:rPr lang="en-US" altLang="zh-CN" i="1" kern="0" dirty="0"/>
              <a:t>B</a:t>
            </a:r>
            <a:endParaRPr lang="en-US" altLang="zh-CN" kern="0" dirty="0"/>
          </a:p>
          <a:p>
            <a:pPr eaLnBrk="1" hangingPunct="1">
              <a:lnSpc>
                <a:spcPct val="160000"/>
              </a:lnSpc>
              <a:spcBef>
                <a:spcPct val="60000"/>
              </a:spcBef>
              <a:defRPr/>
            </a:pPr>
            <a:r>
              <a:rPr lang="en-US" altLang="zh-CN" kern="0" dirty="0"/>
              <a:t> </a:t>
            </a:r>
            <a:r>
              <a:rPr lang="zh-CN" altLang="en-US" kern="0" dirty="0"/>
              <a:t>所以有</a:t>
            </a:r>
            <a:r>
              <a:rPr lang="en-US" altLang="zh-CN" i="1" kern="0" dirty="0"/>
              <a:t>F </a:t>
            </a:r>
            <a:r>
              <a:rPr lang="en-US" altLang="zh-CN" sz="2800" kern="0" dirty="0"/>
              <a:t>↾</a:t>
            </a:r>
            <a:r>
              <a:rPr lang="en-US" altLang="zh-CN" kern="0" dirty="0"/>
              <a:t>(</a:t>
            </a:r>
            <a:r>
              <a:rPr lang="en-US" altLang="zh-CN" i="1" kern="0" dirty="0"/>
              <a:t>A</a:t>
            </a:r>
            <a:r>
              <a:rPr lang="en-US" altLang="zh-CN" kern="0" dirty="0"/>
              <a:t>∪</a:t>
            </a:r>
            <a:r>
              <a:rPr lang="en-US" altLang="zh-CN" i="1" kern="0" dirty="0"/>
              <a:t>B</a:t>
            </a:r>
            <a:r>
              <a:rPr lang="en-US" altLang="zh-CN" kern="0" dirty="0"/>
              <a:t>) = </a:t>
            </a:r>
            <a:r>
              <a:rPr lang="en-US" altLang="zh-CN" i="1" kern="0" dirty="0"/>
              <a:t>F </a:t>
            </a:r>
            <a:r>
              <a:rPr lang="en-US" altLang="zh-CN" sz="2800" kern="0" dirty="0"/>
              <a:t>↾</a:t>
            </a:r>
            <a:r>
              <a:rPr lang="en-US" altLang="zh-CN" i="1" kern="0" dirty="0"/>
              <a:t>A</a:t>
            </a:r>
            <a:r>
              <a:rPr lang="en-US" altLang="zh-CN" kern="0" dirty="0"/>
              <a:t>∪</a:t>
            </a:r>
            <a:r>
              <a:rPr lang="en-US" altLang="zh-CN" i="1" kern="0" dirty="0"/>
              <a:t>F </a:t>
            </a:r>
            <a:r>
              <a:rPr lang="en-US" altLang="zh-CN" sz="2800" kern="0" dirty="0"/>
              <a:t>↾</a:t>
            </a:r>
            <a:r>
              <a:rPr lang="en-US" altLang="zh-CN" i="1" kern="0" dirty="0"/>
              <a:t>B</a:t>
            </a:r>
            <a:r>
              <a:rPr lang="en-US" altLang="zh-CN" kern="0" dirty="0"/>
              <a:t>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id="{40ABCDE2-6EC8-4E18-AAD0-C7338E9A1D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关系运算的性质</a:t>
            </a:r>
            <a:r>
              <a:rPr lang="en-US" altLang="zh-CN" dirty="0"/>
              <a:t>——</a:t>
            </a:r>
            <a:r>
              <a:rPr lang="zh-CN" altLang="en-US" dirty="0"/>
              <a:t>限制和像</a:t>
            </a:r>
          </a:p>
        </p:txBody>
      </p:sp>
      <p:sp>
        <p:nvSpPr>
          <p:cNvPr id="67588" name="Rectangle 3">
            <a:extLst>
              <a:ext uri="{FF2B5EF4-FFF2-40B4-BE49-F238E27FC236}">
                <a16:creationId xmlns:a16="http://schemas.microsoft.com/office/drawing/2014/main" id="{5E001FF0-650F-47B3-96D4-0AD30900DF1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1504" y="1124743"/>
            <a:ext cx="8229600" cy="5596731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60000"/>
              </a:lnSpc>
              <a:defRPr/>
            </a:pPr>
            <a:r>
              <a:rPr lang="en-US" altLang="zh-CN" dirty="0"/>
              <a:t>(4)  </a:t>
            </a:r>
            <a:r>
              <a:rPr lang="en-US" altLang="zh-CN" i="1" dirty="0"/>
              <a:t>F </a:t>
            </a:r>
            <a:r>
              <a:rPr lang="en-US" altLang="zh-CN" dirty="0"/>
              <a:t>[</a:t>
            </a:r>
            <a:r>
              <a:rPr lang="en-US" altLang="zh-CN" i="1" dirty="0"/>
              <a:t>A</a:t>
            </a:r>
            <a:r>
              <a:rPr lang="en-US" altLang="zh-CN" dirty="0"/>
              <a:t>∩</a:t>
            </a:r>
            <a:r>
              <a:rPr lang="en-US" altLang="zh-CN" i="1" dirty="0"/>
              <a:t>B</a:t>
            </a:r>
            <a:r>
              <a:rPr lang="en-US" altLang="zh-CN" dirty="0"/>
              <a:t>] </a:t>
            </a:r>
            <a:r>
              <a:rPr lang="en-US" altLang="zh-CN" dirty="0">
                <a:solidFill>
                  <a:srgbClr val="FF0000"/>
                </a:solidFill>
                <a:sym typeface="Symbol" panose="05050102010706020507" pitchFamily="18" charset="2"/>
              </a:rPr>
              <a:t></a:t>
            </a:r>
            <a:r>
              <a:rPr lang="en-US" altLang="zh-CN" dirty="0"/>
              <a:t> </a:t>
            </a:r>
            <a:r>
              <a:rPr lang="en-US" altLang="zh-CN" i="1" dirty="0"/>
              <a:t>F </a:t>
            </a:r>
            <a:r>
              <a:rPr lang="en-US" altLang="zh-CN" dirty="0"/>
              <a:t>[</a:t>
            </a:r>
            <a:r>
              <a:rPr lang="en-US" altLang="zh-CN" i="1" dirty="0"/>
              <a:t>A</a:t>
            </a:r>
            <a:r>
              <a:rPr lang="en-US" altLang="zh-CN" dirty="0"/>
              <a:t>]∩</a:t>
            </a:r>
            <a:r>
              <a:rPr lang="en-US" altLang="zh-CN" i="1" dirty="0"/>
              <a:t>F </a:t>
            </a:r>
            <a:r>
              <a:rPr lang="en-US" altLang="zh-CN" dirty="0"/>
              <a:t>[</a:t>
            </a:r>
            <a:r>
              <a:rPr lang="en-US" altLang="zh-CN" i="1" dirty="0"/>
              <a:t>B</a:t>
            </a:r>
            <a:r>
              <a:rPr lang="en-US" altLang="zh-CN" dirty="0"/>
              <a:t>]</a:t>
            </a:r>
          </a:p>
          <a:p>
            <a:pPr eaLnBrk="1" hangingPunct="1">
              <a:lnSpc>
                <a:spcPct val="160000"/>
              </a:lnSpc>
              <a:defRPr/>
            </a:pPr>
            <a:r>
              <a:rPr lang="zh-CN" altLang="en-US" dirty="0"/>
              <a:t>证明：任取</a:t>
            </a:r>
            <a:r>
              <a:rPr lang="en-US" altLang="zh-CN" i="1" dirty="0"/>
              <a:t>y</a:t>
            </a:r>
            <a:r>
              <a:rPr lang="en-US" altLang="zh-CN" dirty="0"/>
              <a:t>,</a:t>
            </a:r>
          </a:p>
          <a:p>
            <a:pPr eaLnBrk="1" hangingPunct="1">
              <a:lnSpc>
                <a:spcPct val="160000"/>
              </a:lnSpc>
              <a:defRPr/>
            </a:pPr>
            <a:r>
              <a:rPr lang="en-US" altLang="zh-CN" dirty="0"/>
              <a:t>            </a:t>
            </a:r>
            <a:r>
              <a:rPr lang="en-US" altLang="zh-CN" i="1" dirty="0" err="1"/>
              <a:t>y</a:t>
            </a:r>
            <a:r>
              <a:rPr lang="en-US" altLang="zh-CN" dirty="0" err="1"/>
              <a:t>∈</a:t>
            </a:r>
            <a:r>
              <a:rPr lang="en-US" altLang="zh-CN" i="1" dirty="0" err="1"/>
              <a:t>F</a:t>
            </a:r>
            <a:r>
              <a:rPr lang="en-US" altLang="zh-CN" i="1" dirty="0"/>
              <a:t> </a:t>
            </a:r>
            <a:r>
              <a:rPr lang="en-US" altLang="zh-CN" dirty="0"/>
              <a:t>[</a:t>
            </a:r>
            <a:r>
              <a:rPr lang="en-US" altLang="zh-CN" i="1" dirty="0"/>
              <a:t>A</a:t>
            </a:r>
            <a:r>
              <a:rPr lang="en-US" altLang="zh-CN" dirty="0"/>
              <a:t>∩</a:t>
            </a:r>
            <a:r>
              <a:rPr lang="en-US" altLang="zh-CN" i="1" dirty="0"/>
              <a:t>B</a:t>
            </a:r>
            <a:r>
              <a:rPr lang="en-US" altLang="zh-CN" dirty="0"/>
              <a:t>]</a:t>
            </a:r>
            <a:br>
              <a:rPr lang="en-US" altLang="zh-CN" dirty="0"/>
            </a:br>
            <a:r>
              <a:rPr lang="en-US" altLang="zh-CN" dirty="0"/>
              <a:t>  </a:t>
            </a:r>
            <a:r>
              <a:rPr lang="en-US" altLang="zh-CN" dirty="0">
                <a:sym typeface="Symbol" panose="05050102010706020507" pitchFamily="18" charset="2"/>
              </a:rPr>
              <a:t></a:t>
            </a:r>
            <a:r>
              <a:rPr lang="en-US" altLang="zh-CN" dirty="0"/>
              <a:t> </a:t>
            </a:r>
            <a:r>
              <a:rPr lang="en-US" altLang="zh-CN" dirty="0">
                <a:sym typeface="Symbol" panose="05050102010706020507" pitchFamily="18" charset="2"/>
              </a:rPr>
              <a:t></a:t>
            </a:r>
            <a:r>
              <a:rPr lang="en-US" altLang="zh-CN" i="1" dirty="0"/>
              <a:t>x </a:t>
            </a:r>
            <a:r>
              <a:rPr lang="en-US" altLang="zh-CN" dirty="0"/>
              <a:t>(&lt;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&gt;∈</a:t>
            </a:r>
            <a:r>
              <a:rPr lang="en-US" altLang="zh-CN" i="1" dirty="0" err="1"/>
              <a:t>F</a:t>
            </a:r>
            <a:r>
              <a:rPr lang="en-US" altLang="zh-CN" dirty="0" err="1"/>
              <a:t>∧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A</a:t>
            </a:r>
            <a:r>
              <a:rPr lang="en-US" altLang="zh-CN" dirty="0" err="1"/>
              <a:t>∩</a:t>
            </a:r>
            <a:r>
              <a:rPr lang="en-US" altLang="zh-CN" i="1" dirty="0" err="1"/>
              <a:t>B</a:t>
            </a:r>
            <a:r>
              <a:rPr lang="en-US" altLang="zh-CN" dirty="0"/>
              <a:t>)</a:t>
            </a:r>
            <a:br>
              <a:rPr lang="en-US" altLang="zh-CN" dirty="0"/>
            </a:br>
            <a:r>
              <a:rPr lang="en-US" altLang="zh-CN" dirty="0"/>
              <a:t>  </a:t>
            </a:r>
            <a:r>
              <a:rPr lang="en-US" altLang="zh-CN" dirty="0">
                <a:sym typeface="Symbol" panose="05050102010706020507" pitchFamily="18" charset="2"/>
              </a:rPr>
              <a:t></a:t>
            </a:r>
            <a:r>
              <a:rPr lang="en-US" altLang="zh-CN" dirty="0"/>
              <a:t> </a:t>
            </a:r>
            <a:r>
              <a:rPr lang="en-US" altLang="zh-CN" dirty="0">
                <a:sym typeface="Symbol" panose="05050102010706020507" pitchFamily="18" charset="2"/>
              </a:rPr>
              <a:t></a:t>
            </a:r>
            <a:r>
              <a:rPr lang="en-US" altLang="zh-CN" i="1" dirty="0"/>
              <a:t>x </a:t>
            </a:r>
            <a:r>
              <a:rPr lang="en-US" altLang="zh-CN" dirty="0"/>
              <a:t>(&lt;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&gt;∈</a:t>
            </a:r>
            <a:r>
              <a:rPr lang="en-US" altLang="zh-CN" i="1" dirty="0" err="1"/>
              <a:t>F</a:t>
            </a:r>
            <a:r>
              <a:rPr lang="en-US" altLang="zh-CN" dirty="0" err="1"/>
              <a:t>∧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A</a:t>
            </a:r>
            <a:r>
              <a:rPr lang="en-US" altLang="zh-CN" dirty="0" err="1"/>
              <a:t>∧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B</a:t>
            </a:r>
            <a:r>
              <a:rPr lang="en-US" altLang="zh-CN" dirty="0"/>
              <a:t>)</a:t>
            </a:r>
            <a:br>
              <a:rPr lang="en-US" altLang="zh-CN" dirty="0"/>
            </a:br>
            <a:r>
              <a:rPr lang="en-US" altLang="zh-CN" dirty="0"/>
              <a:t>  </a:t>
            </a:r>
            <a:r>
              <a:rPr lang="en-US" altLang="zh-CN" dirty="0">
                <a:sym typeface="Symbol" panose="05050102010706020507" pitchFamily="18" charset="2"/>
              </a:rPr>
              <a:t></a:t>
            </a:r>
            <a:r>
              <a:rPr lang="en-US" altLang="zh-CN" dirty="0"/>
              <a:t> </a:t>
            </a:r>
            <a:r>
              <a:rPr lang="en-US" altLang="zh-CN" dirty="0">
                <a:sym typeface="Symbol" panose="05050102010706020507" pitchFamily="18" charset="2"/>
              </a:rPr>
              <a:t></a:t>
            </a:r>
            <a:r>
              <a:rPr lang="en-US" altLang="zh-CN" i="1" dirty="0"/>
              <a:t>x </a:t>
            </a:r>
            <a:r>
              <a:rPr lang="en-US" altLang="zh-CN" dirty="0"/>
              <a:t>((&lt;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&gt;∈</a:t>
            </a:r>
            <a:r>
              <a:rPr lang="en-US" altLang="zh-CN" i="1" dirty="0" err="1"/>
              <a:t>F</a:t>
            </a:r>
            <a:r>
              <a:rPr lang="en-US" altLang="zh-CN" dirty="0" err="1"/>
              <a:t>∧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A</a:t>
            </a:r>
            <a:r>
              <a:rPr lang="en-US" altLang="zh-CN" dirty="0"/>
              <a:t>)∧(&lt;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&gt;∈</a:t>
            </a:r>
            <a:r>
              <a:rPr lang="en-US" altLang="zh-CN" i="1" dirty="0" err="1"/>
              <a:t>F</a:t>
            </a:r>
            <a:r>
              <a:rPr lang="en-US" altLang="zh-CN" dirty="0" err="1"/>
              <a:t>∧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B</a:t>
            </a:r>
            <a:r>
              <a:rPr lang="en-US" altLang="zh-CN" dirty="0"/>
              <a:t>))</a:t>
            </a:r>
            <a:br>
              <a:rPr lang="en-US" altLang="zh-CN" dirty="0"/>
            </a:br>
            <a:r>
              <a:rPr lang="en-US" altLang="zh-CN" dirty="0"/>
              <a:t>  </a:t>
            </a:r>
            <a:r>
              <a:rPr lang="en-US" altLang="zh-CN" dirty="0">
                <a:solidFill>
                  <a:srgbClr val="FF0000"/>
                </a:solidFill>
                <a:sym typeface="Symbol" panose="05050102010706020507" pitchFamily="18" charset="2"/>
              </a:rPr>
              <a:t>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>
                <a:sym typeface="Symbol" panose="05050102010706020507" pitchFamily="18" charset="2"/>
              </a:rPr>
              <a:t></a:t>
            </a:r>
            <a:r>
              <a:rPr lang="en-US" altLang="zh-CN" i="1" dirty="0"/>
              <a:t>x </a:t>
            </a:r>
            <a:r>
              <a:rPr lang="en-US" altLang="zh-CN" dirty="0"/>
              <a:t>(&lt;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&gt;∈</a:t>
            </a:r>
            <a:r>
              <a:rPr lang="en-US" altLang="zh-CN" i="1" dirty="0" err="1"/>
              <a:t>F</a:t>
            </a:r>
            <a:r>
              <a:rPr lang="en-US" altLang="zh-CN" dirty="0" err="1"/>
              <a:t>∧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A</a:t>
            </a:r>
            <a:r>
              <a:rPr lang="en-US" altLang="zh-CN" dirty="0"/>
              <a:t>)∧</a:t>
            </a:r>
            <a:r>
              <a:rPr lang="en-US" altLang="zh-CN" dirty="0">
                <a:sym typeface="Symbol" panose="05050102010706020507" pitchFamily="18" charset="2"/>
              </a:rPr>
              <a:t></a:t>
            </a:r>
            <a:r>
              <a:rPr lang="en-US" altLang="zh-CN" i="1" dirty="0"/>
              <a:t>x </a:t>
            </a:r>
            <a:r>
              <a:rPr lang="en-US" altLang="zh-CN" dirty="0"/>
              <a:t>(&lt;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&gt;∈</a:t>
            </a:r>
            <a:r>
              <a:rPr lang="en-US" altLang="zh-CN" i="1" dirty="0" err="1"/>
              <a:t>F</a:t>
            </a:r>
            <a:r>
              <a:rPr lang="en-US" altLang="zh-CN" dirty="0" err="1"/>
              <a:t>∧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B</a:t>
            </a:r>
            <a:r>
              <a:rPr lang="en-US" altLang="zh-CN" dirty="0"/>
              <a:t>)</a:t>
            </a:r>
            <a:br>
              <a:rPr lang="en-US" altLang="zh-CN" dirty="0"/>
            </a:br>
            <a:r>
              <a:rPr lang="en-US" altLang="zh-CN" dirty="0"/>
              <a:t>  </a:t>
            </a:r>
            <a:r>
              <a:rPr lang="en-US" altLang="zh-CN" dirty="0">
                <a:sym typeface="Symbol" panose="05050102010706020507" pitchFamily="18" charset="2"/>
              </a:rPr>
              <a:t></a:t>
            </a:r>
            <a:r>
              <a:rPr lang="en-US" altLang="zh-CN" dirty="0"/>
              <a:t> </a:t>
            </a:r>
            <a:r>
              <a:rPr lang="en-US" altLang="zh-CN" i="1" dirty="0" err="1"/>
              <a:t>y</a:t>
            </a:r>
            <a:r>
              <a:rPr lang="en-US" altLang="zh-CN" dirty="0" err="1"/>
              <a:t>∈</a:t>
            </a:r>
            <a:r>
              <a:rPr lang="en-US" altLang="zh-CN" i="1" dirty="0" err="1"/>
              <a:t>F</a:t>
            </a:r>
            <a:r>
              <a:rPr lang="en-US" altLang="zh-CN" i="1" dirty="0"/>
              <a:t> </a:t>
            </a:r>
            <a:r>
              <a:rPr lang="en-US" altLang="zh-CN" dirty="0"/>
              <a:t>[</a:t>
            </a:r>
            <a:r>
              <a:rPr lang="en-US" altLang="zh-CN" i="1" dirty="0"/>
              <a:t>A</a:t>
            </a:r>
            <a:r>
              <a:rPr lang="en-US" altLang="zh-CN" dirty="0"/>
              <a:t>]∧</a:t>
            </a:r>
            <a:r>
              <a:rPr lang="en-US" altLang="zh-CN" i="1" dirty="0" err="1"/>
              <a:t>y</a:t>
            </a:r>
            <a:r>
              <a:rPr lang="en-US" altLang="zh-CN" dirty="0" err="1"/>
              <a:t>∈</a:t>
            </a:r>
            <a:r>
              <a:rPr lang="en-US" altLang="zh-CN" i="1" dirty="0" err="1"/>
              <a:t>F</a:t>
            </a:r>
            <a:r>
              <a:rPr lang="en-US" altLang="zh-CN" i="1" dirty="0"/>
              <a:t> </a:t>
            </a:r>
            <a:r>
              <a:rPr lang="en-US" altLang="zh-CN" dirty="0"/>
              <a:t>[</a:t>
            </a:r>
            <a:r>
              <a:rPr lang="en-US" altLang="zh-CN" i="1" dirty="0"/>
              <a:t>B</a:t>
            </a:r>
            <a:r>
              <a:rPr lang="en-US" altLang="zh-CN" dirty="0"/>
              <a:t>]</a:t>
            </a:r>
            <a:br>
              <a:rPr lang="en-US" altLang="zh-CN" dirty="0"/>
            </a:br>
            <a:r>
              <a:rPr lang="en-US" altLang="zh-CN" dirty="0"/>
              <a:t>  </a:t>
            </a:r>
            <a:r>
              <a:rPr lang="en-US" altLang="zh-CN" dirty="0">
                <a:sym typeface="Symbol" panose="05050102010706020507" pitchFamily="18" charset="2"/>
              </a:rPr>
              <a:t></a:t>
            </a:r>
            <a:r>
              <a:rPr lang="en-US" altLang="zh-CN" dirty="0"/>
              <a:t> </a:t>
            </a:r>
            <a:r>
              <a:rPr lang="en-US" altLang="zh-CN" i="1" dirty="0" err="1"/>
              <a:t>y</a:t>
            </a:r>
            <a:r>
              <a:rPr lang="en-US" altLang="zh-CN" dirty="0" err="1"/>
              <a:t>∈</a:t>
            </a:r>
            <a:r>
              <a:rPr lang="en-US" altLang="zh-CN" i="1" dirty="0" err="1"/>
              <a:t>F</a:t>
            </a:r>
            <a:r>
              <a:rPr lang="en-US" altLang="zh-CN" i="1" dirty="0"/>
              <a:t> </a:t>
            </a:r>
            <a:r>
              <a:rPr lang="en-US" altLang="zh-CN" dirty="0"/>
              <a:t>[</a:t>
            </a:r>
            <a:r>
              <a:rPr lang="en-US" altLang="zh-CN" i="1" dirty="0"/>
              <a:t>A</a:t>
            </a:r>
            <a:r>
              <a:rPr lang="en-US" altLang="zh-CN" dirty="0"/>
              <a:t>]∩</a:t>
            </a:r>
            <a:r>
              <a:rPr lang="en-US" altLang="zh-CN" i="1" dirty="0"/>
              <a:t>F </a:t>
            </a:r>
            <a:r>
              <a:rPr lang="en-US" altLang="zh-CN" dirty="0"/>
              <a:t>[</a:t>
            </a:r>
            <a:r>
              <a:rPr lang="en-US" altLang="zh-CN" i="1" dirty="0"/>
              <a:t>B</a:t>
            </a:r>
            <a:r>
              <a:rPr lang="en-US" altLang="zh-CN" dirty="0"/>
              <a:t>]</a:t>
            </a:r>
          </a:p>
          <a:p>
            <a:pPr eaLnBrk="1" hangingPunct="1">
              <a:lnSpc>
                <a:spcPct val="160000"/>
              </a:lnSpc>
              <a:defRPr/>
            </a:pPr>
            <a:r>
              <a:rPr lang="zh-CN" altLang="en-US" dirty="0"/>
              <a:t>所以有</a:t>
            </a:r>
            <a:r>
              <a:rPr lang="en-US" altLang="zh-CN" i="1" dirty="0"/>
              <a:t>F </a:t>
            </a:r>
            <a:r>
              <a:rPr lang="en-US" altLang="zh-CN" dirty="0"/>
              <a:t>[</a:t>
            </a:r>
            <a:r>
              <a:rPr lang="en-US" altLang="zh-CN" i="1" dirty="0"/>
              <a:t>A</a:t>
            </a:r>
            <a:r>
              <a:rPr lang="en-US" altLang="zh-CN" dirty="0"/>
              <a:t>∩</a:t>
            </a:r>
            <a:r>
              <a:rPr lang="en-US" altLang="zh-CN" i="1" dirty="0"/>
              <a:t>B</a:t>
            </a:r>
            <a:r>
              <a:rPr lang="en-US" altLang="zh-CN" dirty="0"/>
              <a:t>]=</a:t>
            </a:r>
            <a:r>
              <a:rPr lang="en-US" altLang="zh-CN" i="1" dirty="0"/>
              <a:t>F </a:t>
            </a:r>
            <a:r>
              <a:rPr lang="en-US" altLang="zh-CN" dirty="0"/>
              <a:t>[</a:t>
            </a:r>
            <a:r>
              <a:rPr lang="en-US" altLang="zh-CN" i="1" dirty="0"/>
              <a:t>A</a:t>
            </a:r>
            <a:r>
              <a:rPr lang="en-US" altLang="zh-CN" dirty="0"/>
              <a:t>]∩</a:t>
            </a:r>
            <a:r>
              <a:rPr lang="en-US" altLang="zh-CN" i="1" dirty="0"/>
              <a:t>F </a:t>
            </a:r>
            <a:r>
              <a:rPr lang="en-US" altLang="zh-CN" dirty="0"/>
              <a:t>[</a:t>
            </a:r>
            <a:r>
              <a:rPr lang="en-US" altLang="zh-CN" i="1" dirty="0"/>
              <a:t>B</a:t>
            </a:r>
            <a:r>
              <a:rPr lang="en-US" altLang="zh-CN" dirty="0"/>
              <a:t>]. </a:t>
            </a:r>
          </a:p>
          <a:p>
            <a:pPr eaLnBrk="1" hangingPunct="1">
              <a:lnSpc>
                <a:spcPct val="160000"/>
              </a:lnSpc>
              <a:defRPr/>
            </a:pPr>
            <a:endParaRPr lang="en-US" altLang="zh-CN" dirty="0"/>
          </a:p>
        </p:txBody>
      </p:sp>
      <p:sp>
        <p:nvSpPr>
          <p:cNvPr id="59396" name="灯片编号占位符 5">
            <a:extLst>
              <a:ext uri="{FF2B5EF4-FFF2-40B4-BE49-F238E27FC236}">
                <a16:creationId xmlns:a16="http://schemas.microsoft.com/office/drawing/2014/main" id="{F8F7CAB4-A745-4B7E-8521-DE73157BF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55112EE-8818-47CB-A4B1-D7EDF1B365E9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2C1A3690-A233-4149-9A92-08DB9A232F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关系复合运算的拓展</a:t>
            </a:r>
            <a:r>
              <a:rPr lang="en-US" altLang="zh-CN" dirty="0"/>
              <a:t>——</a:t>
            </a:r>
            <a:r>
              <a:rPr lang="zh-CN" altLang="en-US" dirty="0"/>
              <a:t>幂运算</a:t>
            </a:r>
          </a:p>
        </p:txBody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82898790-E655-4363-8B25-E1A33AFDFE2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07034" y="1268760"/>
            <a:ext cx="11377598" cy="4525962"/>
          </a:xfrm>
        </p:spPr>
        <p:txBody>
          <a:bodyPr/>
          <a:lstStyle/>
          <a:p>
            <a:pPr marL="609600" indent="-609600" eaLnBrk="1" hangingPunct="1"/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7.10</a:t>
            </a:r>
          </a:p>
          <a:p>
            <a:pPr marL="609600" indent="-609600" eaLnBrk="1" hangingPunct="1"/>
            <a:r>
              <a:rPr lang="zh-CN" altLang="en-US" dirty="0"/>
              <a:t>设 </a:t>
            </a:r>
            <a:r>
              <a:rPr lang="en-US" altLang="zh-CN" i="1" dirty="0"/>
              <a:t>R </a:t>
            </a:r>
            <a:r>
              <a:rPr lang="zh-CN" altLang="en-US" dirty="0"/>
              <a:t>为 </a:t>
            </a:r>
            <a:r>
              <a:rPr lang="en-US" altLang="zh-CN" i="1" dirty="0"/>
              <a:t>A </a:t>
            </a:r>
            <a:r>
              <a:rPr lang="zh-CN" altLang="en-US" dirty="0"/>
              <a:t>上的关系</a:t>
            </a:r>
            <a:r>
              <a:rPr lang="en-US" altLang="zh-CN" dirty="0"/>
              <a:t>, </a:t>
            </a:r>
            <a:r>
              <a:rPr lang="en-US" altLang="zh-CN" i="1" dirty="0"/>
              <a:t>n</a:t>
            </a:r>
            <a:r>
              <a:rPr lang="zh-CN" altLang="en-US" dirty="0"/>
              <a:t>为自然数</a:t>
            </a:r>
            <a:r>
              <a:rPr lang="en-US" altLang="zh-CN" dirty="0"/>
              <a:t>, </a:t>
            </a:r>
            <a:r>
              <a:rPr lang="zh-CN" altLang="en-US" dirty="0"/>
              <a:t>则 </a:t>
            </a:r>
            <a:r>
              <a:rPr lang="en-US" altLang="zh-CN" i="1" dirty="0"/>
              <a:t>R </a:t>
            </a:r>
            <a:r>
              <a:rPr lang="zh-CN" altLang="en-US" dirty="0"/>
              <a:t>的 </a:t>
            </a:r>
            <a:r>
              <a:rPr lang="en-US" altLang="zh-CN" i="1" dirty="0">
                <a:solidFill>
                  <a:srgbClr val="A50021"/>
                </a:solidFill>
              </a:rPr>
              <a:t>n </a:t>
            </a:r>
            <a:r>
              <a:rPr lang="zh-CN" altLang="en-US" dirty="0">
                <a:solidFill>
                  <a:srgbClr val="A50021"/>
                </a:solidFill>
              </a:rPr>
              <a:t>次幂</a:t>
            </a:r>
            <a:r>
              <a:rPr lang="zh-CN" altLang="en-US" dirty="0"/>
              <a:t>定义为：</a:t>
            </a:r>
          </a:p>
          <a:p>
            <a:pPr marL="609600" indent="-609600" eaLnBrk="1" hangingPunct="1"/>
            <a:r>
              <a:rPr lang="en-US" altLang="zh-CN" dirty="0"/>
              <a:t>(1)  </a:t>
            </a:r>
            <a:r>
              <a:rPr lang="en-US" altLang="zh-CN" i="1" dirty="0"/>
              <a:t>R</a:t>
            </a:r>
            <a:r>
              <a:rPr lang="en-US" altLang="zh-CN" baseline="30000" dirty="0"/>
              <a:t>0 </a:t>
            </a:r>
            <a:r>
              <a:rPr lang="en-US" altLang="zh-CN" dirty="0"/>
              <a:t>= { 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x</a:t>
            </a:r>
            <a:r>
              <a:rPr lang="en-US" altLang="zh-CN" dirty="0"/>
              <a:t>&gt; | 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A</a:t>
            </a:r>
            <a:r>
              <a:rPr lang="en-US" altLang="zh-CN" i="1" dirty="0"/>
              <a:t> </a:t>
            </a:r>
            <a:r>
              <a:rPr lang="en-US" altLang="zh-CN" dirty="0"/>
              <a:t>} = </a:t>
            </a:r>
            <a:r>
              <a:rPr lang="en-US" altLang="zh-CN" i="1" dirty="0"/>
              <a:t>I</a:t>
            </a:r>
            <a:r>
              <a:rPr lang="en-US" altLang="zh-CN" i="1" baseline="-25000" dirty="0"/>
              <a:t>A</a:t>
            </a:r>
          </a:p>
          <a:p>
            <a:pPr marL="609600" indent="-609600" eaLnBrk="1" hangingPunct="1"/>
            <a:r>
              <a:rPr lang="en-US" altLang="zh-CN" dirty="0"/>
              <a:t>(2)</a:t>
            </a:r>
            <a:r>
              <a:rPr lang="en-US" altLang="zh-CN" i="1" dirty="0"/>
              <a:t> </a:t>
            </a:r>
            <a:r>
              <a:rPr lang="en-US" altLang="zh-CN" dirty="0"/>
              <a:t> </a:t>
            </a:r>
            <a:r>
              <a:rPr lang="en-US" altLang="zh-CN" i="1" dirty="0"/>
              <a:t>R</a:t>
            </a:r>
            <a:r>
              <a:rPr lang="en-US" altLang="zh-CN" i="1" baseline="30000" dirty="0"/>
              <a:t>n</a:t>
            </a:r>
            <a:r>
              <a:rPr lang="en-US" altLang="zh-CN" baseline="30000" dirty="0"/>
              <a:t>+1 </a:t>
            </a:r>
            <a:r>
              <a:rPr lang="en-US" altLang="zh-CN" dirty="0"/>
              <a:t>= </a:t>
            </a:r>
            <a:r>
              <a:rPr lang="en-US" altLang="zh-CN" i="1" dirty="0" err="1"/>
              <a:t>R</a:t>
            </a:r>
            <a:r>
              <a:rPr lang="en-US" altLang="zh-CN" i="1" baseline="30000" dirty="0" err="1"/>
              <a:t>n</a:t>
            </a:r>
            <a:r>
              <a:rPr lang="en-US" altLang="zh-CN" sz="3600" baseline="-16000" dirty="0" err="1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 err="1"/>
              <a:t>R</a:t>
            </a:r>
            <a:endParaRPr lang="en-US" altLang="zh-CN" dirty="0"/>
          </a:p>
          <a:p>
            <a:pPr marL="609600" indent="-609600" eaLnBrk="1" hangingPunct="1">
              <a:spcBef>
                <a:spcPct val="110000"/>
              </a:spcBef>
            </a:pPr>
            <a:r>
              <a:rPr lang="zh-CN" altLang="en-US" dirty="0"/>
              <a:t>注意：</a:t>
            </a:r>
          </a:p>
          <a:p>
            <a:pPr marL="609600" indent="-60960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500" dirty="0"/>
              <a:t>对于</a:t>
            </a:r>
            <a:r>
              <a:rPr lang="en-US" altLang="zh-CN" sz="2500" i="1" dirty="0"/>
              <a:t>A</a:t>
            </a:r>
            <a:r>
              <a:rPr lang="zh-CN" altLang="en-US" sz="2500" dirty="0"/>
              <a:t>上的</a:t>
            </a:r>
            <a:r>
              <a:rPr lang="zh-CN" altLang="en-US" i="1" dirty="0">
                <a:solidFill>
                  <a:srgbClr val="A50021"/>
                </a:solidFill>
              </a:rPr>
              <a:t>任何关系 </a:t>
            </a:r>
            <a:r>
              <a:rPr lang="en-US" altLang="zh-CN" sz="2500" i="1" dirty="0"/>
              <a:t>R</a:t>
            </a:r>
            <a:r>
              <a:rPr lang="en-US" altLang="zh-CN" sz="2500" baseline="-25000" dirty="0"/>
              <a:t>1 </a:t>
            </a:r>
            <a:r>
              <a:rPr lang="zh-CN" altLang="en-US" sz="2500" dirty="0"/>
              <a:t>和 </a:t>
            </a:r>
            <a:r>
              <a:rPr lang="en-US" altLang="zh-CN" sz="2500" i="1" dirty="0"/>
              <a:t>R</a:t>
            </a:r>
            <a:r>
              <a:rPr lang="en-US" altLang="zh-CN" sz="2500" baseline="-25000" dirty="0"/>
              <a:t>2 </a:t>
            </a:r>
            <a:r>
              <a:rPr lang="zh-CN" altLang="en-US" sz="2500" dirty="0"/>
              <a:t>都有 </a:t>
            </a:r>
            <a:r>
              <a:rPr lang="en-US" altLang="zh-CN" sz="2500" i="1" dirty="0"/>
              <a:t>R</a:t>
            </a:r>
            <a:r>
              <a:rPr lang="en-US" altLang="zh-CN" sz="2500" baseline="-25000" dirty="0"/>
              <a:t>1</a:t>
            </a:r>
            <a:r>
              <a:rPr lang="en-US" altLang="zh-CN" sz="2500" baseline="30000" dirty="0"/>
              <a:t>0 </a:t>
            </a:r>
            <a:r>
              <a:rPr lang="en-US" altLang="zh-CN" sz="2500" dirty="0"/>
              <a:t>= </a:t>
            </a:r>
            <a:r>
              <a:rPr lang="en-US" altLang="zh-CN" sz="2500" i="1" dirty="0"/>
              <a:t>R</a:t>
            </a:r>
            <a:r>
              <a:rPr lang="en-US" altLang="zh-CN" sz="2500" baseline="-25000" dirty="0"/>
              <a:t>2</a:t>
            </a:r>
            <a:r>
              <a:rPr lang="en-US" altLang="zh-CN" sz="2500" baseline="30000" dirty="0"/>
              <a:t>0 </a:t>
            </a:r>
            <a:r>
              <a:rPr lang="en-US" altLang="zh-CN" sz="2500" dirty="0"/>
              <a:t>= </a:t>
            </a:r>
            <a:r>
              <a:rPr lang="en-US" altLang="zh-CN" sz="2500" i="1" dirty="0"/>
              <a:t>I</a:t>
            </a:r>
            <a:r>
              <a:rPr lang="en-US" altLang="zh-CN" sz="2500" i="1" baseline="-25000" dirty="0"/>
              <a:t>A</a:t>
            </a:r>
            <a:r>
              <a:rPr lang="en-US" altLang="zh-CN" sz="2500" dirty="0"/>
              <a:t> </a:t>
            </a:r>
          </a:p>
          <a:p>
            <a:pPr marL="609600" indent="-60960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500" dirty="0"/>
              <a:t>对于</a:t>
            </a:r>
            <a:r>
              <a:rPr lang="en-US" altLang="zh-CN" sz="2500" i="1" dirty="0"/>
              <a:t>A</a:t>
            </a:r>
            <a:r>
              <a:rPr lang="zh-CN" altLang="en-US" sz="2500" dirty="0"/>
              <a:t>上的任何关系 </a:t>
            </a:r>
            <a:r>
              <a:rPr lang="en-US" altLang="zh-CN" sz="2500" i="1" dirty="0"/>
              <a:t>R </a:t>
            </a:r>
            <a:r>
              <a:rPr lang="zh-CN" altLang="en-US" sz="2500" dirty="0"/>
              <a:t>都有 </a:t>
            </a:r>
            <a:r>
              <a:rPr lang="en-US" altLang="zh-CN" sz="2500" i="1" dirty="0"/>
              <a:t>R</a:t>
            </a:r>
            <a:r>
              <a:rPr lang="en-US" altLang="zh-CN" sz="2500" baseline="30000" dirty="0"/>
              <a:t>1 </a:t>
            </a:r>
            <a:r>
              <a:rPr lang="en-US" altLang="zh-CN" sz="2500" dirty="0"/>
              <a:t>= </a:t>
            </a:r>
            <a:r>
              <a:rPr lang="en-US" altLang="zh-CN" sz="2500" i="1" dirty="0"/>
              <a:t>R</a:t>
            </a:r>
          </a:p>
          <a:p>
            <a:pPr marL="609600" indent="-60960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500" dirty="0"/>
              <a:t>运算方法：可以使用关系的复合运算，一般采用“逻辑加”的矩阵运算。</a:t>
            </a:r>
            <a:endParaRPr lang="en-US" altLang="zh-CN" sz="2500" dirty="0"/>
          </a:p>
        </p:txBody>
      </p:sp>
      <p:sp>
        <p:nvSpPr>
          <p:cNvPr id="61444" name="灯片编号占位符 5">
            <a:extLst>
              <a:ext uri="{FF2B5EF4-FFF2-40B4-BE49-F238E27FC236}">
                <a16:creationId xmlns:a16="http://schemas.microsoft.com/office/drawing/2014/main" id="{E3FAD4FE-CA1C-4634-84CC-7D06A7785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A3A66A1-F407-4118-A012-5595A2D06A5F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2">
            <a:extLst>
              <a:ext uri="{FF2B5EF4-FFF2-40B4-BE49-F238E27FC236}">
                <a16:creationId xmlns:a16="http://schemas.microsoft.com/office/drawing/2014/main" id="{C74C91E4-AE39-42C7-8969-23D34A964A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40013" y="260350"/>
            <a:ext cx="8161337" cy="41751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b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491" name="Rectangle 3">
            <a:extLst>
              <a:ext uri="{FF2B5EF4-FFF2-40B4-BE49-F238E27FC236}">
                <a16:creationId xmlns:a16="http://schemas.microsoft.com/office/drawing/2014/main" id="{AFCF5CD9-8296-4E82-9860-54F7BBF23FC7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981200" y="1196975"/>
            <a:ext cx="8291513" cy="936625"/>
          </a:xfrm>
        </p:spPr>
        <p:txBody>
          <a:bodyPr/>
          <a:lstStyle/>
          <a:p>
            <a:pPr marL="0" indent="0" eaLnBrk="1" hangingPunct="1"/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例 </a:t>
            </a:r>
            <a:r>
              <a:rPr lang="en-US" altLang="zh-CN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= {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}, 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= {&lt;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&gt;,&lt;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&gt;,&lt;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&gt;,&lt;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&gt;}, </a:t>
            </a:r>
          </a:p>
          <a:p>
            <a:pPr marL="0" indent="0" eaLnBrk="1" hangingPunct="1"/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求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的各次幂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分别用矩阵和关系图表示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endParaRPr lang="en-US" altLang="zh-CN" dirty="0">
              <a:solidFill>
                <a:srgbClr val="80808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63492" name="Object 7">
            <a:extLst>
              <a:ext uri="{FF2B5EF4-FFF2-40B4-BE49-F238E27FC236}">
                <a16:creationId xmlns:a16="http://schemas.microsoft.com/office/drawing/2014/main" id="{52823D6C-E84C-43DE-A686-F57454C30627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2351088" y="4665663"/>
          <a:ext cx="6265862" cy="178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3251200" imgH="927100" progId="Equation.3">
                  <p:embed/>
                </p:oleObj>
              </mc:Choice>
              <mc:Fallback>
                <p:oleObj name="公式" r:id="rId3" imgW="3251200" imgH="927100" progId="Equation.3">
                  <p:embed/>
                  <p:pic>
                    <p:nvPicPr>
                      <p:cNvPr id="0" name="Object 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1088" y="4665663"/>
                        <a:ext cx="6265862" cy="178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493" name="灯片编号占位符 6">
            <a:extLst>
              <a:ext uri="{FF2B5EF4-FFF2-40B4-BE49-F238E27FC236}">
                <a16:creationId xmlns:a16="http://schemas.microsoft.com/office/drawing/2014/main" id="{3845C02E-BE3A-4DC6-A8E6-4CC5A3202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F23CEC7-C2C9-42C6-97E9-4E11124BDD70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63494" name="Object 4">
            <a:extLst>
              <a:ext uri="{FF2B5EF4-FFF2-40B4-BE49-F238E27FC236}">
                <a16:creationId xmlns:a16="http://schemas.microsoft.com/office/drawing/2014/main" id="{24B1C32B-96E9-4F2D-89D0-F9544A2112A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95550" y="2708275"/>
          <a:ext cx="2374900" cy="178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5" imgW="1231900" imgH="927100" progId="Equation.3">
                  <p:embed/>
                </p:oleObj>
              </mc:Choice>
              <mc:Fallback>
                <p:oleObj name="公式" r:id="rId5" imgW="1231900" imgH="9271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5550" y="2708275"/>
                        <a:ext cx="2374900" cy="1789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495" name="Rectangle 6">
            <a:extLst>
              <a:ext uri="{FF2B5EF4-FFF2-40B4-BE49-F238E27FC236}">
                <a16:creationId xmlns:a16="http://schemas.microsoft.com/office/drawing/2014/main" id="{0668D509-9862-491D-A4E1-7808B5F984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0" y="2205038"/>
            <a:ext cx="4383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解 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R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与</a:t>
            </a:r>
            <a:r>
              <a:rPr lang="zh-CN" altLang="en-US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R</a:t>
            </a:r>
            <a:r>
              <a:rPr lang="en-US" altLang="zh-CN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的关系矩阵分别是：</a:t>
            </a:r>
          </a:p>
        </p:txBody>
      </p:sp>
      <p:sp>
        <p:nvSpPr>
          <p:cNvPr id="63496" name="Rectangle 9">
            <a:extLst>
              <a:ext uri="{FF2B5EF4-FFF2-40B4-BE49-F238E27FC236}">
                <a16:creationId xmlns:a16="http://schemas.microsoft.com/office/drawing/2014/main" id="{422583E9-06CA-47E9-950D-48312B7A3A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2175" y="260350"/>
            <a:ext cx="61928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幂的求法</a:t>
            </a:r>
          </a:p>
        </p:txBody>
      </p:sp>
    </p:spTree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8">
            <a:extLst>
              <a:ext uri="{FF2B5EF4-FFF2-40B4-BE49-F238E27FC236}">
                <a16:creationId xmlns:a16="http://schemas.microsoft.com/office/drawing/2014/main" id="{1A983001-0AA8-4082-86F2-9EEA6A086D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幂的求法</a:t>
            </a:r>
          </a:p>
        </p:txBody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id="{44D91B59-B5EC-4BEC-9F79-F75A82DF080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052513"/>
            <a:ext cx="11233150" cy="5329237"/>
          </a:xfrm>
        </p:spPr>
        <p:txBody>
          <a:bodyPr/>
          <a:lstStyle/>
          <a:p>
            <a:pPr eaLnBrk="1" hangingPunct="1"/>
            <a:r>
              <a:rPr lang="en-US" altLang="zh-CN" i="1">
                <a:solidFill>
                  <a:srgbClr val="000000"/>
                </a:solidFill>
              </a:rPr>
              <a:t>R</a:t>
            </a:r>
            <a:r>
              <a:rPr lang="en-US" altLang="zh-CN" baseline="30000">
                <a:solidFill>
                  <a:srgbClr val="000000"/>
                </a:solidFill>
              </a:rPr>
              <a:t>3</a:t>
            </a:r>
            <a:r>
              <a:rPr lang="zh-CN" altLang="en-US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en-US" altLang="zh-CN" i="1">
                <a:solidFill>
                  <a:srgbClr val="000000"/>
                </a:solidFill>
              </a:rPr>
              <a:t>R</a:t>
            </a:r>
            <a:r>
              <a:rPr lang="en-US" altLang="zh-CN" baseline="30000">
                <a:solidFill>
                  <a:srgbClr val="000000"/>
                </a:solidFill>
              </a:rPr>
              <a:t>4</a:t>
            </a:r>
            <a:r>
              <a:rPr lang="zh-CN" altLang="en-US">
                <a:solidFill>
                  <a:srgbClr val="000000"/>
                </a:solidFill>
              </a:rPr>
              <a:t>的矩阵是：</a:t>
            </a:r>
          </a:p>
          <a:p>
            <a:pPr eaLnBrk="1" hangingPunct="1"/>
            <a:endParaRPr lang="zh-CN" altLang="en-US">
              <a:solidFill>
                <a:srgbClr val="000000"/>
              </a:solidFill>
            </a:endParaRPr>
          </a:p>
          <a:p>
            <a:pPr eaLnBrk="1" hangingPunct="1"/>
            <a:endParaRPr lang="zh-CN" altLang="en-US">
              <a:solidFill>
                <a:srgbClr val="000000"/>
              </a:solidFill>
            </a:endParaRPr>
          </a:p>
          <a:p>
            <a:pPr eaLnBrk="1" hangingPunct="1"/>
            <a:endParaRPr lang="zh-CN" altLang="en-US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因此</a:t>
            </a:r>
            <a:r>
              <a:rPr lang="en-US" altLang="zh-CN" i="1">
                <a:solidFill>
                  <a:srgbClr val="000000"/>
                </a:solidFill>
              </a:rPr>
              <a:t>M</a:t>
            </a:r>
            <a:r>
              <a:rPr lang="en-US" altLang="zh-CN" baseline="30000">
                <a:solidFill>
                  <a:srgbClr val="000000"/>
                </a:solidFill>
              </a:rPr>
              <a:t>4</a:t>
            </a:r>
            <a:r>
              <a:rPr lang="en-US" altLang="zh-CN">
                <a:solidFill>
                  <a:srgbClr val="000000"/>
                </a:solidFill>
              </a:rPr>
              <a:t>=</a:t>
            </a:r>
            <a:r>
              <a:rPr lang="en-US" altLang="zh-CN" i="1">
                <a:solidFill>
                  <a:srgbClr val="000000"/>
                </a:solidFill>
              </a:rPr>
              <a:t>M</a:t>
            </a:r>
            <a:r>
              <a:rPr lang="en-US" altLang="zh-CN" baseline="30000">
                <a:solidFill>
                  <a:srgbClr val="000000"/>
                </a:solidFill>
              </a:rPr>
              <a:t>2</a:t>
            </a:r>
            <a:r>
              <a:rPr lang="en-US" altLang="zh-CN">
                <a:solidFill>
                  <a:srgbClr val="000000"/>
                </a:solidFill>
              </a:rPr>
              <a:t>, </a:t>
            </a:r>
            <a:r>
              <a:rPr lang="zh-CN" altLang="en-US">
                <a:solidFill>
                  <a:srgbClr val="000000"/>
                </a:solidFill>
              </a:rPr>
              <a:t>即</a:t>
            </a:r>
            <a:r>
              <a:rPr lang="en-US" altLang="zh-CN" i="1">
                <a:solidFill>
                  <a:srgbClr val="000000"/>
                </a:solidFill>
              </a:rPr>
              <a:t>R</a:t>
            </a:r>
            <a:r>
              <a:rPr lang="en-US" altLang="zh-CN" baseline="30000">
                <a:solidFill>
                  <a:srgbClr val="000000"/>
                </a:solidFill>
              </a:rPr>
              <a:t>4</a:t>
            </a:r>
            <a:r>
              <a:rPr lang="en-US" altLang="zh-CN">
                <a:solidFill>
                  <a:srgbClr val="000000"/>
                </a:solidFill>
              </a:rPr>
              <a:t>=</a:t>
            </a:r>
            <a:r>
              <a:rPr lang="en-US" altLang="zh-CN" i="1">
                <a:solidFill>
                  <a:srgbClr val="000000"/>
                </a:solidFill>
              </a:rPr>
              <a:t>R</a:t>
            </a:r>
            <a:r>
              <a:rPr lang="en-US" altLang="zh-CN" baseline="30000">
                <a:solidFill>
                  <a:srgbClr val="000000"/>
                </a:solidFill>
              </a:rPr>
              <a:t>2</a:t>
            </a:r>
            <a:r>
              <a:rPr lang="en-US" altLang="zh-CN">
                <a:solidFill>
                  <a:srgbClr val="000000"/>
                </a:solidFill>
              </a:rPr>
              <a:t>. </a:t>
            </a:r>
            <a:r>
              <a:rPr lang="zh-CN" altLang="en-US">
                <a:solidFill>
                  <a:srgbClr val="000000"/>
                </a:solidFill>
              </a:rPr>
              <a:t>因此可以得到 </a:t>
            </a:r>
            <a:r>
              <a:rPr lang="en-US" altLang="zh-CN" i="1">
                <a:solidFill>
                  <a:srgbClr val="000000"/>
                </a:solidFill>
              </a:rPr>
              <a:t>R</a:t>
            </a:r>
            <a:r>
              <a:rPr lang="en-US" altLang="zh-CN" baseline="30000">
                <a:solidFill>
                  <a:srgbClr val="000000"/>
                </a:solidFill>
              </a:rPr>
              <a:t>2</a:t>
            </a:r>
            <a:r>
              <a:rPr lang="en-US" altLang="zh-CN">
                <a:solidFill>
                  <a:srgbClr val="000000"/>
                </a:solidFill>
              </a:rPr>
              <a:t>=</a:t>
            </a:r>
            <a:r>
              <a:rPr lang="en-US" altLang="zh-CN" i="1">
                <a:solidFill>
                  <a:srgbClr val="000000"/>
                </a:solidFill>
              </a:rPr>
              <a:t>R</a:t>
            </a:r>
            <a:r>
              <a:rPr lang="en-US" altLang="zh-CN" baseline="30000">
                <a:solidFill>
                  <a:srgbClr val="000000"/>
                </a:solidFill>
              </a:rPr>
              <a:t>4</a:t>
            </a:r>
            <a:r>
              <a:rPr lang="en-US" altLang="zh-CN">
                <a:solidFill>
                  <a:srgbClr val="000000"/>
                </a:solidFill>
              </a:rPr>
              <a:t>=</a:t>
            </a:r>
            <a:r>
              <a:rPr lang="en-US" altLang="zh-CN" i="1">
                <a:solidFill>
                  <a:srgbClr val="000000"/>
                </a:solidFill>
              </a:rPr>
              <a:t>R</a:t>
            </a:r>
            <a:r>
              <a:rPr lang="en-US" altLang="zh-CN" baseline="30000">
                <a:solidFill>
                  <a:srgbClr val="000000"/>
                </a:solidFill>
              </a:rPr>
              <a:t>6</a:t>
            </a:r>
            <a:r>
              <a:rPr lang="en-US" altLang="zh-CN">
                <a:solidFill>
                  <a:srgbClr val="000000"/>
                </a:solidFill>
              </a:rPr>
              <a:t>=…</a:t>
            </a:r>
            <a:r>
              <a:rPr lang="zh-CN" altLang="en-US">
                <a:solidFill>
                  <a:srgbClr val="000000"/>
                </a:solidFill>
              </a:rPr>
              <a:t>， </a:t>
            </a:r>
            <a:r>
              <a:rPr lang="en-US" altLang="zh-CN" i="1">
                <a:solidFill>
                  <a:srgbClr val="000000"/>
                </a:solidFill>
              </a:rPr>
              <a:t>R</a:t>
            </a:r>
            <a:r>
              <a:rPr lang="en-US" altLang="zh-CN" baseline="30000">
                <a:solidFill>
                  <a:srgbClr val="000000"/>
                </a:solidFill>
              </a:rPr>
              <a:t>3</a:t>
            </a:r>
            <a:r>
              <a:rPr lang="en-US" altLang="zh-CN">
                <a:solidFill>
                  <a:srgbClr val="000000"/>
                </a:solidFill>
              </a:rPr>
              <a:t>=</a:t>
            </a:r>
            <a:r>
              <a:rPr lang="en-US" altLang="zh-CN" i="1">
                <a:solidFill>
                  <a:srgbClr val="000000"/>
                </a:solidFill>
              </a:rPr>
              <a:t>R</a:t>
            </a:r>
            <a:r>
              <a:rPr lang="en-US" altLang="zh-CN" baseline="30000">
                <a:solidFill>
                  <a:srgbClr val="000000"/>
                </a:solidFill>
              </a:rPr>
              <a:t>5</a:t>
            </a:r>
            <a:r>
              <a:rPr lang="en-US" altLang="zh-CN">
                <a:solidFill>
                  <a:srgbClr val="000000"/>
                </a:solidFill>
              </a:rPr>
              <a:t>=</a:t>
            </a:r>
            <a:r>
              <a:rPr lang="en-US" altLang="zh-CN" i="1">
                <a:solidFill>
                  <a:srgbClr val="000000"/>
                </a:solidFill>
              </a:rPr>
              <a:t>R</a:t>
            </a:r>
            <a:r>
              <a:rPr lang="en-US" altLang="zh-CN" baseline="30000">
                <a:solidFill>
                  <a:srgbClr val="000000"/>
                </a:solidFill>
              </a:rPr>
              <a:t>7</a:t>
            </a:r>
            <a:r>
              <a:rPr lang="en-US" altLang="zh-CN">
                <a:solidFill>
                  <a:srgbClr val="000000"/>
                </a:solidFill>
              </a:rPr>
              <a:t>=…</a:t>
            </a:r>
            <a:br>
              <a:rPr lang="en-US" altLang="zh-CN">
                <a:solidFill>
                  <a:srgbClr val="000000"/>
                </a:solidFill>
              </a:rPr>
            </a:br>
            <a:endParaRPr lang="en-US" altLang="zh-CN">
              <a:solidFill>
                <a:srgbClr val="000000"/>
              </a:solidFill>
            </a:endParaRPr>
          </a:p>
          <a:p>
            <a:pPr eaLnBrk="1" hangingPunct="1"/>
            <a:r>
              <a:rPr lang="en-US" altLang="zh-CN" i="1">
                <a:solidFill>
                  <a:srgbClr val="000000"/>
                </a:solidFill>
              </a:rPr>
              <a:t>R</a:t>
            </a:r>
            <a:r>
              <a:rPr lang="en-US" altLang="zh-CN" baseline="30000">
                <a:solidFill>
                  <a:srgbClr val="000000"/>
                </a:solidFill>
              </a:rPr>
              <a:t>0</a:t>
            </a:r>
            <a:r>
              <a:rPr lang="zh-CN" altLang="en-US">
                <a:solidFill>
                  <a:srgbClr val="000000"/>
                </a:solidFill>
              </a:rPr>
              <a:t>的关系矩阵是</a:t>
            </a:r>
          </a:p>
          <a:p>
            <a:pPr eaLnBrk="1" hangingPunct="1"/>
            <a:r>
              <a:rPr lang="zh-CN" altLang="en-US">
                <a:solidFill>
                  <a:srgbClr val="000000"/>
                </a:solidFill>
              </a:rPr>
              <a:t>  </a:t>
            </a:r>
          </a:p>
        </p:txBody>
      </p:sp>
      <p:sp>
        <p:nvSpPr>
          <p:cNvPr id="65540" name="灯片编号占位符 5">
            <a:extLst>
              <a:ext uri="{FF2B5EF4-FFF2-40B4-BE49-F238E27FC236}">
                <a16:creationId xmlns:a16="http://schemas.microsoft.com/office/drawing/2014/main" id="{5028223E-0DB9-4404-B1E4-5051A4250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67E8F11-7E83-43B4-A65D-2B58A8670AC4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5541" name="Rectangle 5">
            <a:extLst>
              <a:ext uri="{FF2B5EF4-FFF2-40B4-BE49-F238E27FC236}">
                <a16:creationId xmlns:a16="http://schemas.microsoft.com/office/drawing/2014/main" id="{29120598-F7AC-49EC-92CE-1918C3631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2836863"/>
            <a:ext cx="1841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/>
          </a:p>
        </p:txBody>
      </p:sp>
      <p:graphicFrame>
        <p:nvGraphicFramePr>
          <p:cNvPr id="65542" name="Object 4">
            <a:extLst>
              <a:ext uri="{FF2B5EF4-FFF2-40B4-BE49-F238E27FC236}">
                <a16:creationId xmlns:a16="http://schemas.microsoft.com/office/drawing/2014/main" id="{10E98A48-CC2C-4100-AA77-2BEC90AEF01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71813" y="1311275"/>
          <a:ext cx="5160962" cy="176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2717800" imgH="927100" progId="Equation.3">
                  <p:embed/>
                </p:oleObj>
              </mc:Choice>
              <mc:Fallback>
                <p:oleObj name="公式" r:id="rId3" imgW="2717800" imgH="9271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13" y="1311275"/>
                        <a:ext cx="5160962" cy="1766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543" name="Rectangle 7">
            <a:extLst>
              <a:ext uri="{FF2B5EF4-FFF2-40B4-BE49-F238E27FC236}">
                <a16:creationId xmlns:a16="http://schemas.microsoft.com/office/drawing/2014/main" id="{7F146092-F0FC-4E67-BD0E-C46B1D753D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2832100"/>
            <a:ext cx="1841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/>
          </a:p>
        </p:txBody>
      </p:sp>
      <p:graphicFrame>
        <p:nvGraphicFramePr>
          <p:cNvPr id="65544" name="Object 6">
            <a:extLst>
              <a:ext uri="{FF2B5EF4-FFF2-40B4-BE49-F238E27FC236}">
                <a16:creationId xmlns:a16="http://schemas.microsoft.com/office/drawing/2014/main" id="{36CB2396-71B2-4397-97E4-94FFB1BE64E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11450" y="4149725"/>
          <a:ext cx="2592388" cy="187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5" imgW="1295400" imgH="927100" progId="Equation.3">
                  <p:embed/>
                </p:oleObj>
              </mc:Choice>
              <mc:Fallback>
                <p:oleObj name="公式" r:id="rId5" imgW="1295400" imgH="9271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1450" y="4149725"/>
                        <a:ext cx="2592388" cy="187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AF3AA4A8-8E85-4C06-A9A1-CED89F70D3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关系图</a:t>
            </a:r>
          </a:p>
        </p:txBody>
      </p:sp>
      <p:sp>
        <p:nvSpPr>
          <p:cNvPr id="67587" name="Rectangle 3">
            <a:extLst>
              <a:ext uri="{FF2B5EF4-FFF2-40B4-BE49-F238E27FC236}">
                <a16:creationId xmlns:a16="http://schemas.microsoft.com/office/drawing/2014/main" id="{3B863F56-0EBA-4EBE-B922-FD20D7B79DB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47850" y="1268413"/>
            <a:ext cx="8229600" cy="863600"/>
          </a:xfrm>
        </p:spPr>
        <p:txBody>
          <a:bodyPr/>
          <a:lstStyle/>
          <a:p>
            <a:pPr eaLnBrk="1" hangingPunct="1"/>
            <a:r>
              <a:rPr lang="en-US" altLang="zh-CN" i="1">
                <a:solidFill>
                  <a:srgbClr val="000000"/>
                </a:solidFill>
              </a:rPr>
              <a:t>R</a:t>
            </a:r>
            <a:r>
              <a:rPr lang="en-US" altLang="zh-CN" baseline="30000">
                <a:solidFill>
                  <a:srgbClr val="000000"/>
                </a:solidFill>
              </a:rPr>
              <a:t>0</a:t>
            </a:r>
            <a:r>
              <a:rPr lang="en-US" altLang="zh-CN">
                <a:solidFill>
                  <a:srgbClr val="000000"/>
                </a:solidFill>
              </a:rPr>
              <a:t>, </a:t>
            </a:r>
            <a:r>
              <a:rPr lang="en-US" altLang="zh-CN" i="1">
                <a:solidFill>
                  <a:srgbClr val="000000"/>
                </a:solidFill>
              </a:rPr>
              <a:t>R</a:t>
            </a:r>
            <a:r>
              <a:rPr lang="en-US" altLang="zh-CN" baseline="30000">
                <a:solidFill>
                  <a:srgbClr val="000000"/>
                </a:solidFill>
              </a:rPr>
              <a:t>1</a:t>
            </a:r>
            <a:r>
              <a:rPr lang="en-US" altLang="zh-CN">
                <a:solidFill>
                  <a:srgbClr val="000000"/>
                </a:solidFill>
              </a:rPr>
              <a:t>, </a:t>
            </a:r>
            <a:r>
              <a:rPr lang="en-US" altLang="zh-CN" i="1">
                <a:solidFill>
                  <a:srgbClr val="000000"/>
                </a:solidFill>
              </a:rPr>
              <a:t>R</a:t>
            </a:r>
            <a:r>
              <a:rPr lang="en-US" altLang="zh-CN" baseline="30000">
                <a:solidFill>
                  <a:srgbClr val="000000"/>
                </a:solidFill>
              </a:rPr>
              <a:t>2</a:t>
            </a:r>
            <a:r>
              <a:rPr lang="en-US" altLang="zh-CN">
                <a:solidFill>
                  <a:srgbClr val="000000"/>
                </a:solidFill>
              </a:rPr>
              <a:t>, </a:t>
            </a:r>
            <a:r>
              <a:rPr lang="en-US" altLang="zh-CN" i="1">
                <a:solidFill>
                  <a:srgbClr val="000000"/>
                </a:solidFill>
              </a:rPr>
              <a:t>R</a:t>
            </a:r>
            <a:r>
              <a:rPr lang="en-US" altLang="zh-CN" baseline="30000">
                <a:solidFill>
                  <a:srgbClr val="000000"/>
                </a:solidFill>
              </a:rPr>
              <a:t>3</a:t>
            </a:r>
            <a:r>
              <a:rPr lang="en-US" altLang="zh-CN">
                <a:solidFill>
                  <a:srgbClr val="000000"/>
                </a:solidFill>
              </a:rPr>
              <a:t>,…</a:t>
            </a:r>
            <a:r>
              <a:rPr lang="zh-CN" altLang="en-US">
                <a:solidFill>
                  <a:srgbClr val="000000"/>
                </a:solidFill>
              </a:rPr>
              <a:t>的关系图如下图所示</a:t>
            </a:r>
            <a:r>
              <a:rPr lang="en-US" altLang="zh-CN">
                <a:solidFill>
                  <a:srgbClr val="000000"/>
                </a:solidFill>
              </a:rPr>
              <a:t>.</a:t>
            </a:r>
            <a:r>
              <a:rPr lang="en-US" altLang="zh-CN"/>
              <a:t> </a:t>
            </a:r>
          </a:p>
        </p:txBody>
      </p:sp>
      <p:sp>
        <p:nvSpPr>
          <p:cNvPr id="67588" name="灯片编号占位符 5">
            <a:extLst>
              <a:ext uri="{FF2B5EF4-FFF2-40B4-BE49-F238E27FC236}">
                <a16:creationId xmlns:a16="http://schemas.microsoft.com/office/drawing/2014/main" id="{41112BCF-2956-4D3B-96E9-381D84E55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3BE3AB0-F260-4855-81AF-8E84845F1067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67589" name="Picture 4">
            <a:extLst>
              <a:ext uri="{FF2B5EF4-FFF2-40B4-BE49-F238E27FC236}">
                <a16:creationId xmlns:a16="http://schemas.microsoft.com/office/drawing/2014/main" id="{4F6D53D4-788E-47DE-A4F6-04F16B6F8B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855"/>
          <a:stretch>
            <a:fillRect/>
          </a:stretch>
        </p:blipFill>
        <p:spPr bwMode="auto">
          <a:xfrm>
            <a:off x="2208213" y="2420938"/>
            <a:ext cx="7848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0" name="Picture 7">
            <a:extLst>
              <a:ext uri="{FF2B5EF4-FFF2-40B4-BE49-F238E27FC236}">
                <a16:creationId xmlns:a16="http://schemas.microsoft.com/office/drawing/2014/main" id="{CA3551CB-4AB8-4271-8C96-FA2ECCBCE3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00" b="9482"/>
          <a:stretch>
            <a:fillRect/>
          </a:stretch>
        </p:blipFill>
        <p:spPr bwMode="auto">
          <a:xfrm>
            <a:off x="2135188" y="4221163"/>
            <a:ext cx="78486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91" name="Text Box 8">
            <a:extLst>
              <a:ext uri="{FF2B5EF4-FFF2-40B4-BE49-F238E27FC236}">
                <a16:creationId xmlns:a16="http://schemas.microsoft.com/office/drawing/2014/main" id="{383D00FB-F8BC-4070-B08D-3FC6028E2C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5388" y="3305175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latin typeface="Times New Roman" panose="02020603050405020304" pitchFamily="18" charset="0"/>
              </a:rPr>
              <a:t>R</a:t>
            </a:r>
            <a:r>
              <a:rPr lang="en-US" altLang="zh-CN" baseline="30000">
                <a:latin typeface="Times New Roman" panose="02020603050405020304" pitchFamily="18" charset="0"/>
              </a:rPr>
              <a:t>0</a:t>
            </a:r>
          </a:p>
        </p:txBody>
      </p:sp>
      <p:sp>
        <p:nvSpPr>
          <p:cNvPr id="67592" name="Text Box 9">
            <a:extLst>
              <a:ext uri="{FF2B5EF4-FFF2-40B4-BE49-F238E27FC236}">
                <a16:creationId xmlns:a16="http://schemas.microsoft.com/office/drawing/2014/main" id="{5F3EC3B4-636F-4DA1-99EE-E463414B68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2125" y="3284538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latin typeface="Times New Roman" panose="02020603050405020304" pitchFamily="18" charset="0"/>
              </a:rPr>
              <a:t>R</a:t>
            </a:r>
            <a:r>
              <a:rPr lang="en-US" altLang="zh-CN" baseline="300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67593" name="Text Box 10">
            <a:extLst>
              <a:ext uri="{FF2B5EF4-FFF2-40B4-BE49-F238E27FC236}">
                <a16:creationId xmlns:a16="http://schemas.microsoft.com/office/drawing/2014/main" id="{94B93820-15C5-4463-AE25-6576C2A8F5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2175" y="5516563"/>
            <a:ext cx="1444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latin typeface="Times New Roman" panose="02020603050405020304" pitchFamily="18" charset="0"/>
              </a:rPr>
              <a:t>R</a:t>
            </a:r>
            <a:r>
              <a:rPr lang="en-US" altLang="zh-CN" baseline="30000">
                <a:latin typeface="Times New Roman" panose="02020603050405020304" pitchFamily="18" charset="0"/>
              </a:rPr>
              <a:t>2</a:t>
            </a:r>
            <a:r>
              <a:rPr lang="en-US" altLang="zh-CN">
                <a:latin typeface="Times New Roman" panose="02020603050405020304" pitchFamily="18" charset="0"/>
              </a:rPr>
              <a:t>=</a:t>
            </a:r>
            <a:r>
              <a:rPr lang="en-US" altLang="zh-CN" i="1">
                <a:latin typeface="Times New Roman" panose="02020603050405020304" pitchFamily="18" charset="0"/>
              </a:rPr>
              <a:t>R</a:t>
            </a:r>
            <a:r>
              <a:rPr lang="en-US" altLang="zh-CN" baseline="30000">
                <a:latin typeface="Times New Roman" panose="02020603050405020304" pitchFamily="18" charset="0"/>
              </a:rPr>
              <a:t>4</a:t>
            </a:r>
            <a:r>
              <a:rPr lang="en-US" altLang="zh-CN">
                <a:latin typeface="Times New Roman" panose="02020603050405020304" pitchFamily="18" charset="0"/>
              </a:rPr>
              <a:t>=…</a:t>
            </a:r>
            <a:endParaRPr lang="en-US" altLang="zh-CN" baseline="30000">
              <a:latin typeface="Times New Roman" panose="02020603050405020304" pitchFamily="18" charset="0"/>
            </a:endParaRPr>
          </a:p>
        </p:txBody>
      </p:sp>
      <p:sp>
        <p:nvSpPr>
          <p:cNvPr id="67594" name="Text Box 11">
            <a:extLst>
              <a:ext uri="{FF2B5EF4-FFF2-40B4-BE49-F238E27FC236}">
                <a16:creationId xmlns:a16="http://schemas.microsoft.com/office/drawing/2014/main" id="{907C072A-F0C9-4627-AFF7-34FD50A80D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4788" y="5516563"/>
            <a:ext cx="1444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latin typeface="Times New Roman" panose="02020603050405020304" pitchFamily="18" charset="0"/>
              </a:rPr>
              <a:t>R</a:t>
            </a:r>
            <a:r>
              <a:rPr lang="en-US" altLang="zh-CN" baseline="30000">
                <a:latin typeface="Times New Roman" panose="02020603050405020304" pitchFamily="18" charset="0"/>
              </a:rPr>
              <a:t>3</a:t>
            </a:r>
            <a:r>
              <a:rPr lang="en-US" altLang="zh-CN">
                <a:latin typeface="Times New Roman" panose="02020603050405020304" pitchFamily="18" charset="0"/>
              </a:rPr>
              <a:t>=</a:t>
            </a:r>
            <a:r>
              <a:rPr lang="en-US" altLang="zh-CN" i="1">
                <a:latin typeface="Times New Roman" panose="02020603050405020304" pitchFamily="18" charset="0"/>
              </a:rPr>
              <a:t>R</a:t>
            </a:r>
            <a:r>
              <a:rPr lang="en-US" altLang="zh-CN" baseline="30000">
                <a:latin typeface="Times New Roman" panose="02020603050405020304" pitchFamily="18" charset="0"/>
              </a:rPr>
              <a:t>5</a:t>
            </a:r>
            <a:r>
              <a:rPr lang="en-US" altLang="zh-CN">
                <a:latin typeface="Times New Roman" panose="02020603050405020304" pitchFamily="18" charset="0"/>
              </a:rPr>
              <a:t>=…</a:t>
            </a:r>
            <a:endParaRPr lang="en-US" altLang="zh-CN" baseline="300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F7D2D6EC-75E8-441E-8B1A-2AEFACF7F0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笛卡儿积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5B00746C-7553-4605-8267-8B9F67391FB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525" y="1268413"/>
            <a:ext cx="11664950" cy="720725"/>
          </a:xfrm>
        </p:spPr>
        <p:txBody>
          <a:bodyPr/>
          <a:lstStyle/>
          <a:p>
            <a:pPr marL="1431925" indent="-1431925" eaLnBrk="1" hangingPunct="1">
              <a:tabLst>
                <a:tab pos="1431925" algn="l"/>
              </a:tabLst>
            </a:pPr>
            <a:r>
              <a:rPr lang="zh-CN" altLang="en-US">
                <a:solidFill>
                  <a:srgbClr val="A50021"/>
                </a:solidFill>
              </a:rPr>
              <a:t>定义</a:t>
            </a:r>
            <a:r>
              <a:rPr lang="en-US" altLang="zh-CN">
                <a:solidFill>
                  <a:srgbClr val="A50021"/>
                </a:solidFill>
              </a:rPr>
              <a:t>7.2</a:t>
            </a:r>
            <a:r>
              <a:rPr lang="en-US" altLang="zh-CN"/>
              <a:t>  </a:t>
            </a:r>
            <a:r>
              <a:rPr lang="zh-CN" altLang="en-US"/>
              <a:t>设</a:t>
            </a:r>
            <a:r>
              <a:rPr lang="en-US" altLang="zh-CN" i="1"/>
              <a:t>A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zh-CN" altLang="en-US"/>
              <a:t>为集合，</a:t>
            </a:r>
            <a:r>
              <a:rPr lang="en-US" altLang="zh-CN" i="1"/>
              <a:t>A</a:t>
            </a:r>
            <a:r>
              <a:rPr lang="zh-CN" altLang="en-US"/>
              <a:t>与</a:t>
            </a:r>
            <a:r>
              <a:rPr lang="en-US" altLang="zh-CN" i="1"/>
              <a:t>B</a:t>
            </a:r>
            <a:r>
              <a:rPr lang="zh-CN" altLang="en-US"/>
              <a:t>的</a:t>
            </a:r>
            <a:r>
              <a:rPr lang="zh-CN" altLang="en-US">
                <a:solidFill>
                  <a:srgbClr val="A50021"/>
                </a:solidFill>
              </a:rPr>
              <a:t>笛卡儿积</a:t>
            </a:r>
            <a:r>
              <a:rPr lang="zh-CN" altLang="en-US"/>
              <a:t>记作</a:t>
            </a:r>
            <a:r>
              <a:rPr lang="en-US" altLang="zh-CN" i="1"/>
              <a:t>A</a:t>
            </a:r>
            <a:r>
              <a:rPr lang="en-US" altLang="zh-CN">
                <a:sym typeface="Symbol" panose="05050102010706020507" pitchFamily="18" charset="2"/>
              </a:rPr>
              <a:t></a:t>
            </a:r>
            <a:r>
              <a:rPr lang="en-US" altLang="zh-CN" i="1"/>
              <a:t>B</a:t>
            </a:r>
            <a:r>
              <a:rPr lang="zh-CN" altLang="en-US"/>
              <a:t>，且 </a:t>
            </a:r>
            <a:r>
              <a:rPr lang="en-US" altLang="zh-CN" i="1"/>
              <a:t>A</a:t>
            </a:r>
            <a:r>
              <a:rPr lang="en-US" altLang="zh-CN">
                <a:sym typeface="Symbol" panose="05050102010706020507" pitchFamily="18" charset="2"/>
              </a:rPr>
              <a:t></a:t>
            </a:r>
            <a:r>
              <a:rPr lang="en-US" altLang="zh-CN" i="1"/>
              <a:t>B </a:t>
            </a:r>
            <a:r>
              <a:rPr lang="en-US" altLang="zh-CN"/>
              <a:t>= {&lt;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&gt;| </a:t>
            </a:r>
            <a:r>
              <a:rPr lang="en-US" altLang="zh-CN" i="1"/>
              <a:t>x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A</a:t>
            </a:r>
            <a:r>
              <a:rPr lang="en-US" altLang="zh-CN">
                <a:sym typeface="Symbol" panose="05050102010706020507" pitchFamily="18" charset="2"/>
              </a:rPr>
              <a:t></a:t>
            </a:r>
            <a:r>
              <a:rPr lang="en-US" altLang="zh-CN" i="1"/>
              <a:t>y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B</a:t>
            </a:r>
            <a:r>
              <a:rPr lang="en-US" altLang="zh-CN"/>
              <a:t>}.</a:t>
            </a:r>
          </a:p>
        </p:txBody>
      </p:sp>
      <p:sp>
        <p:nvSpPr>
          <p:cNvPr id="12292" name="灯片编号占位符 5">
            <a:extLst>
              <a:ext uri="{FF2B5EF4-FFF2-40B4-BE49-F238E27FC236}">
                <a16:creationId xmlns:a16="http://schemas.microsoft.com/office/drawing/2014/main" id="{991E43DF-3C33-4BD8-AA59-F9C585369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C8EB237-38F8-4782-8EC1-DF6D10E2A9F4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293" name="Rectangle 4">
            <a:extLst>
              <a:ext uri="{FF2B5EF4-FFF2-40B4-BE49-F238E27FC236}">
                <a16:creationId xmlns:a16="http://schemas.microsoft.com/office/drawing/2014/main" id="{FFF152BF-E2EB-479A-8FBE-48164971F1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384" y="1908472"/>
            <a:ext cx="8351837" cy="466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1431925" indent="-1431925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tabLst>
                <a:tab pos="1431925" algn="l"/>
              </a:tabLs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354263" indent="-558800">
              <a:spcBef>
                <a:spcPct val="20000"/>
              </a:spcBef>
              <a:buChar char="–"/>
              <a:tabLst>
                <a:tab pos="1431925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3092450" indent="-558800">
              <a:spcBef>
                <a:spcPct val="20000"/>
              </a:spcBef>
              <a:buChar char="•"/>
              <a:tabLst>
                <a:tab pos="1431925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3830638" indent="-558800">
              <a:spcBef>
                <a:spcPct val="20000"/>
              </a:spcBef>
              <a:buChar char="–"/>
              <a:tabLst>
                <a:tab pos="1431925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4568825" indent="-558800">
              <a:spcBef>
                <a:spcPct val="20000"/>
              </a:spcBef>
              <a:buChar char="»"/>
              <a:tabLst>
                <a:tab pos="1431925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5026025" indent="-558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431925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5483225" indent="-558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431925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5940425" indent="-558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431925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6397625" indent="-558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431925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80000"/>
              </a:spcBef>
            </a:pPr>
            <a:r>
              <a:rPr lang="zh-CN" altLang="en-US" sz="2000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例</a:t>
            </a:r>
            <a:r>
              <a:rPr lang="en-US" altLang="zh-CN" sz="2000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   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={1,2,3}, 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  <a:endParaRPr lang="en-US" altLang="zh-CN" sz="2000" i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A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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={&lt;1,</a:t>
            </a:r>
            <a:r>
              <a:rPr lang="en-US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&gt;,&lt;1,</a:t>
            </a:r>
            <a:r>
              <a:rPr lang="en-US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&gt;,&lt;1,</a:t>
            </a:r>
            <a:r>
              <a:rPr lang="en-US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&gt;,&lt;2,</a:t>
            </a:r>
            <a:r>
              <a:rPr lang="en-US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&gt;,&lt;2,</a:t>
            </a:r>
            <a:r>
              <a:rPr lang="en-US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&gt;,&lt;2,</a:t>
            </a:r>
            <a:r>
              <a:rPr lang="en-US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&gt;,&lt;3,</a:t>
            </a:r>
            <a:r>
              <a:rPr lang="en-US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&gt;,&lt;3,</a:t>
            </a:r>
            <a:r>
              <a:rPr lang="en-US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&gt;,&lt;3,</a:t>
            </a:r>
            <a:r>
              <a:rPr lang="en-US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&gt;} </a:t>
            </a:r>
            <a:endParaRPr lang="en-US" altLang="zh-CN" sz="2000" i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B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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={&lt;a,1&gt;,&lt;b,1&gt;,&lt;c,1&gt;,&lt;a,2&gt;,&lt;b,2&gt;,&lt;c,2&gt;,&lt;a,3&gt;,&lt;b,3&gt;,&lt;c,3&gt;} 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A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}, 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endParaRPr lang="en-US" altLang="zh-CN" sz="2000" i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P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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= {&lt;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&gt;, &lt;{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},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&gt;}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P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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= 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>
            <a:extLst>
              <a:ext uri="{FF2B5EF4-FFF2-40B4-BE49-F238E27FC236}">
                <a16:creationId xmlns:a16="http://schemas.microsoft.com/office/drawing/2014/main" id="{4919A622-656D-435F-8F4A-CD095DE0ED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solidFill>
                  <a:srgbClr val="000000"/>
                </a:solidFill>
              </a:rPr>
              <a:t>幂运算的性质</a:t>
            </a:r>
          </a:p>
        </p:txBody>
      </p:sp>
      <p:sp>
        <p:nvSpPr>
          <p:cNvPr id="69635" name="Rectangle 3">
            <a:extLst>
              <a:ext uri="{FF2B5EF4-FFF2-40B4-BE49-F238E27FC236}">
                <a16:creationId xmlns:a16="http://schemas.microsoft.com/office/drawing/2014/main" id="{2EE24549-CE02-4D50-BD19-9B656AB7C8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0863" y="1125538"/>
            <a:ext cx="11031537" cy="863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>
                <a:solidFill>
                  <a:srgbClr val="A50021"/>
                </a:solidFill>
              </a:rPr>
              <a:t>定理</a:t>
            </a:r>
            <a:r>
              <a:rPr lang="en-US" altLang="zh-CN">
                <a:solidFill>
                  <a:srgbClr val="A50021"/>
                </a:solidFill>
              </a:rPr>
              <a:t>7.6</a:t>
            </a:r>
            <a:r>
              <a:rPr lang="en-US" altLang="zh-CN">
                <a:solidFill>
                  <a:srgbClr val="000000"/>
                </a:solidFill>
              </a:rPr>
              <a:t>  </a:t>
            </a:r>
            <a:r>
              <a:rPr lang="zh-CN" altLang="en-US">
                <a:solidFill>
                  <a:srgbClr val="000000"/>
                </a:solidFill>
              </a:rPr>
              <a:t>设 </a:t>
            </a:r>
            <a:r>
              <a:rPr lang="en-US" altLang="zh-CN" i="1">
                <a:solidFill>
                  <a:srgbClr val="000000"/>
                </a:solidFill>
              </a:rPr>
              <a:t>A </a:t>
            </a:r>
            <a:r>
              <a:rPr lang="zh-CN" altLang="en-US">
                <a:solidFill>
                  <a:srgbClr val="000000"/>
                </a:solidFill>
              </a:rPr>
              <a:t>为 </a:t>
            </a:r>
            <a:r>
              <a:rPr lang="en-US" altLang="zh-CN" i="1">
                <a:solidFill>
                  <a:srgbClr val="000000"/>
                </a:solidFill>
              </a:rPr>
              <a:t>n </a:t>
            </a:r>
            <a:r>
              <a:rPr lang="zh-CN" altLang="en-US">
                <a:solidFill>
                  <a:srgbClr val="000000"/>
                </a:solidFill>
              </a:rPr>
              <a:t>元集</a:t>
            </a:r>
            <a:r>
              <a:rPr lang="en-US" altLang="zh-CN">
                <a:solidFill>
                  <a:srgbClr val="000000"/>
                </a:solidFill>
              </a:rPr>
              <a:t>, </a:t>
            </a:r>
            <a:r>
              <a:rPr lang="en-US" altLang="zh-CN" i="1">
                <a:solidFill>
                  <a:srgbClr val="000000"/>
                </a:solidFill>
              </a:rPr>
              <a:t>R </a:t>
            </a:r>
            <a:r>
              <a:rPr lang="zh-CN" altLang="en-US">
                <a:solidFill>
                  <a:srgbClr val="000000"/>
                </a:solidFill>
              </a:rPr>
              <a:t>是</a:t>
            </a:r>
            <a:r>
              <a:rPr lang="en-US" altLang="zh-CN" i="1">
                <a:solidFill>
                  <a:srgbClr val="000000"/>
                </a:solidFill>
              </a:rPr>
              <a:t>A</a:t>
            </a:r>
            <a:r>
              <a:rPr lang="zh-CN" altLang="en-US">
                <a:solidFill>
                  <a:srgbClr val="000000"/>
                </a:solidFill>
              </a:rPr>
              <a:t>上的关系</a:t>
            </a:r>
            <a:r>
              <a:rPr lang="en-US" altLang="zh-CN">
                <a:solidFill>
                  <a:srgbClr val="000000"/>
                </a:solidFill>
              </a:rPr>
              <a:t>, </a:t>
            </a:r>
            <a:r>
              <a:rPr lang="zh-CN" altLang="en-US">
                <a:solidFill>
                  <a:srgbClr val="000000"/>
                </a:solidFill>
              </a:rPr>
              <a:t>则存在自然数 </a:t>
            </a:r>
            <a:r>
              <a:rPr lang="en-US" altLang="zh-CN" i="1">
                <a:solidFill>
                  <a:srgbClr val="000000"/>
                </a:solidFill>
              </a:rPr>
              <a:t>s </a:t>
            </a:r>
            <a:r>
              <a:rPr lang="zh-CN" altLang="en-US">
                <a:solidFill>
                  <a:srgbClr val="000000"/>
                </a:solidFill>
              </a:rPr>
              <a:t>和</a:t>
            </a:r>
            <a:r>
              <a:rPr lang="en-US" altLang="zh-CN" i="1">
                <a:solidFill>
                  <a:srgbClr val="000000"/>
                </a:solidFill>
              </a:rPr>
              <a:t>t</a:t>
            </a:r>
            <a:r>
              <a:rPr lang="en-US" altLang="zh-CN">
                <a:solidFill>
                  <a:srgbClr val="000000"/>
                </a:solidFill>
              </a:rPr>
              <a:t>, </a:t>
            </a:r>
            <a:r>
              <a:rPr lang="zh-CN" altLang="en-US">
                <a:solidFill>
                  <a:srgbClr val="000000"/>
                </a:solidFill>
              </a:rPr>
              <a:t>使得 </a:t>
            </a:r>
            <a:r>
              <a:rPr lang="en-US" altLang="zh-CN" i="1">
                <a:solidFill>
                  <a:srgbClr val="000000"/>
                </a:solidFill>
              </a:rPr>
              <a:t>R</a:t>
            </a:r>
            <a:r>
              <a:rPr lang="en-US" altLang="zh-CN" i="1" baseline="30000">
                <a:solidFill>
                  <a:srgbClr val="000000"/>
                </a:solidFill>
              </a:rPr>
              <a:t>s </a:t>
            </a:r>
            <a:r>
              <a:rPr lang="en-US" altLang="zh-CN">
                <a:solidFill>
                  <a:srgbClr val="000000"/>
                </a:solidFill>
              </a:rPr>
              <a:t>= </a:t>
            </a:r>
            <a:r>
              <a:rPr lang="en-US" altLang="zh-CN" i="1">
                <a:solidFill>
                  <a:srgbClr val="000000"/>
                </a:solidFill>
              </a:rPr>
              <a:t>R</a:t>
            </a:r>
            <a:r>
              <a:rPr lang="en-US" altLang="zh-CN" i="1" baseline="30000">
                <a:solidFill>
                  <a:srgbClr val="000000"/>
                </a:solidFill>
              </a:rPr>
              <a:t>t</a:t>
            </a:r>
            <a:r>
              <a:rPr lang="en-US" altLang="zh-CN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69636" name="灯片编号占位符 5">
            <a:extLst>
              <a:ext uri="{FF2B5EF4-FFF2-40B4-BE49-F238E27FC236}">
                <a16:creationId xmlns:a16="http://schemas.microsoft.com/office/drawing/2014/main" id="{67D7BFAF-C0C5-416E-BF7C-5D442F1A4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5B1A1AD-977A-421A-937D-ECCEC754B3B6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30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9637" name="Rectangle 7">
            <a:extLst>
              <a:ext uri="{FF2B5EF4-FFF2-40B4-BE49-F238E27FC236}">
                <a16:creationId xmlns:a16="http://schemas.microsoft.com/office/drawing/2014/main" id="{E89D40E5-4275-4BFC-8811-A0458DFFE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-230188"/>
            <a:ext cx="184150" cy="46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69638" name="Group 9">
            <a:extLst>
              <a:ext uri="{FF2B5EF4-FFF2-40B4-BE49-F238E27FC236}">
                <a16:creationId xmlns:a16="http://schemas.microsoft.com/office/drawing/2014/main" id="{65AA384A-35C4-4E46-B0EC-5B1102B1C44F}"/>
              </a:ext>
            </a:extLst>
          </p:cNvPr>
          <p:cNvGrpSpPr>
            <a:grpSpLocks/>
          </p:cNvGrpSpPr>
          <p:nvPr/>
        </p:nvGrpSpPr>
        <p:grpSpPr bwMode="auto">
          <a:xfrm>
            <a:off x="695325" y="2278063"/>
            <a:ext cx="10656888" cy="2735262"/>
            <a:chOff x="295" y="1344"/>
            <a:chExt cx="5170" cy="1723"/>
          </a:xfrm>
        </p:grpSpPr>
        <p:sp>
          <p:nvSpPr>
            <p:cNvPr id="69639" name="Rectangle 8">
              <a:extLst>
                <a:ext uri="{FF2B5EF4-FFF2-40B4-BE49-F238E27FC236}">
                  <a16:creationId xmlns:a16="http://schemas.microsoft.com/office/drawing/2014/main" id="{3D78FF54-ABE6-4569-84D6-4E1274E17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" y="1344"/>
              <a:ext cx="5170" cy="17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spcBef>
                  <a:spcPct val="55000"/>
                </a:spcBef>
              </a:pPr>
              <a:r>
                <a:rPr lang="zh-CN" altLang="en-US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证  </a:t>
              </a:r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R </a:t>
              </a:r>
              <a:r>
                <a:rPr lang="zh-CN" altLang="en-US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为</a:t>
              </a:r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zh-CN" altLang="en-US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上的关系</a:t>
              </a:r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, </a:t>
              </a:r>
            </a:p>
            <a:p>
              <a:pPr eaLnBrk="1" hangingPunct="1"/>
              <a:r>
                <a:rPr lang="zh-CN" altLang="en-US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由于</a:t>
              </a:r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|</a:t>
              </a:r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|=</a:t>
              </a:r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n</a:t>
              </a:r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,  </a:t>
              </a:r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zh-CN" altLang="en-US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上的不同关系只有      个</a:t>
              </a:r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. </a:t>
              </a:r>
            </a:p>
            <a:p>
              <a:pPr eaLnBrk="1" hangingPunct="1">
                <a:spcAft>
                  <a:spcPct val="45000"/>
                </a:spcAft>
              </a:pPr>
              <a:r>
                <a:rPr lang="zh-CN" altLang="en-US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列出 </a:t>
              </a:r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R </a:t>
              </a:r>
              <a:r>
                <a:rPr lang="zh-CN" altLang="en-US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的各次幂</a:t>
              </a:r>
              <a:endParaRPr lang="zh-CN" altLang="en-US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eaLnBrk="1" hangingPunct="1"/>
              <a:r>
                <a:rPr lang="zh-CN" altLang="en-US" i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                 </a:t>
              </a:r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R</a:t>
              </a:r>
              <a:r>
                <a:rPr lang="en-US" altLang="zh-CN" baseline="300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</a:t>
              </a:r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, </a:t>
              </a:r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R</a:t>
              </a:r>
              <a:r>
                <a:rPr lang="en-US" altLang="zh-CN" baseline="300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, </a:t>
              </a:r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R</a:t>
              </a:r>
              <a:r>
                <a:rPr lang="en-US" altLang="zh-CN" baseline="300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, … ,        , …, 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必存在自然数 </a:t>
              </a:r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s </a:t>
              </a:r>
              <a:r>
                <a:rPr lang="zh-CN" altLang="en-US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和 </a:t>
              </a:r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t </a:t>
              </a:r>
              <a:r>
                <a:rPr lang="zh-CN" altLang="en-US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使得 </a:t>
              </a:r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R</a:t>
              </a:r>
              <a:r>
                <a:rPr lang="en-US" altLang="zh-CN" i="1" baseline="300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s </a:t>
              </a:r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 </a:t>
              </a:r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R</a:t>
              </a:r>
              <a:r>
                <a:rPr lang="en-US" altLang="zh-CN" i="1" baseline="300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t  </a:t>
              </a:r>
              <a:endPara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69640" name="Object 4">
              <a:extLst>
                <a:ext uri="{FF2B5EF4-FFF2-40B4-BE49-F238E27FC236}">
                  <a16:creationId xmlns:a16="http://schemas.microsoft.com/office/drawing/2014/main" id="{D6862DC7-02AA-49D9-B9D6-1097757E6089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902" y="2212"/>
            <a:ext cx="362" cy="2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3" imgW="304668" imgH="241195" progId="Equation.3">
                    <p:embed/>
                  </p:oleObj>
                </mc:Choice>
                <mc:Fallback>
                  <p:oleObj name="公式" r:id="rId3" imgW="304668" imgH="241195" progId="Equation.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02" y="2212"/>
                          <a:ext cx="362" cy="29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641" name="Object 6">
              <a:extLst>
                <a:ext uri="{FF2B5EF4-FFF2-40B4-BE49-F238E27FC236}">
                  <a16:creationId xmlns:a16="http://schemas.microsoft.com/office/drawing/2014/main" id="{05F0E4D8-D089-4F87-B99A-7F5756FD5D05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356" y="1578"/>
            <a:ext cx="343" cy="3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5" imgW="228501" imgH="215806" progId="Equation.3">
                    <p:embed/>
                  </p:oleObj>
                </mc:Choice>
                <mc:Fallback>
                  <p:oleObj name="公式" r:id="rId5" imgW="228501" imgH="215806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56" y="1578"/>
                          <a:ext cx="343" cy="3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4">
            <a:extLst>
              <a:ext uri="{FF2B5EF4-FFF2-40B4-BE49-F238E27FC236}">
                <a16:creationId xmlns:a16="http://schemas.microsoft.com/office/drawing/2014/main" id="{35C3D1C5-CEE1-4029-9ABF-D02A307B7B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幂运算的性质</a:t>
            </a:r>
          </a:p>
        </p:txBody>
      </p:sp>
      <p:sp>
        <p:nvSpPr>
          <p:cNvPr id="79875" name="Rectangle 3">
            <a:extLst>
              <a:ext uri="{FF2B5EF4-FFF2-40B4-BE49-F238E27FC236}">
                <a16:creationId xmlns:a16="http://schemas.microsoft.com/office/drawing/2014/main" id="{29118945-B8F4-4750-83D7-101ABB79A0C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03512" y="953339"/>
            <a:ext cx="8291513" cy="1368425"/>
          </a:xfrm>
        </p:spPr>
        <p:txBody>
          <a:bodyPr>
            <a:normAutofit fontScale="92500" lnSpcReduction="10000"/>
          </a:bodyPr>
          <a:lstStyle/>
          <a:p>
            <a:pPr marL="457200" indent="-457200" eaLnBrk="1" hangingPunct="1">
              <a:defRPr/>
            </a:pPr>
            <a:r>
              <a:rPr lang="zh-CN" altLang="en-US" dirty="0">
                <a:solidFill>
                  <a:srgbClr val="A50021"/>
                </a:solidFill>
              </a:rPr>
              <a:t>定理</a:t>
            </a:r>
            <a:r>
              <a:rPr lang="en-US" altLang="zh-CN" dirty="0">
                <a:solidFill>
                  <a:srgbClr val="A50021"/>
                </a:solidFill>
              </a:rPr>
              <a:t>7.7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设 </a:t>
            </a:r>
            <a:r>
              <a:rPr lang="en-US" altLang="zh-CN" i="1" dirty="0">
                <a:solidFill>
                  <a:srgbClr val="000000"/>
                </a:solidFill>
              </a:rPr>
              <a:t>R </a:t>
            </a:r>
            <a:r>
              <a:rPr lang="zh-CN" altLang="en-US" dirty="0">
                <a:solidFill>
                  <a:srgbClr val="000000"/>
                </a:solidFill>
              </a:rPr>
              <a:t>是 </a:t>
            </a:r>
            <a:r>
              <a:rPr lang="en-US" altLang="zh-CN" i="1" dirty="0">
                <a:solidFill>
                  <a:srgbClr val="000000"/>
                </a:solidFill>
              </a:rPr>
              <a:t>A</a:t>
            </a:r>
            <a:r>
              <a:rPr lang="zh-CN" altLang="en-US" dirty="0">
                <a:solidFill>
                  <a:srgbClr val="000000"/>
                </a:solidFill>
              </a:rPr>
              <a:t>上的关系</a:t>
            </a:r>
            <a:r>
              <a:rPr lang="en-US" altLang="zh-CN" dirty="0">
                <a:solidFill>
                  <a:srgbClr val="000000"/>
                </a:solidFill>
              </a:rPr>
              <a:t>,  </a:t>
            </a:r>
            <a:r>
              <a:rPr lang="en-US" altLang="zh-CN" i="1" dirty="0">
                <a:solidFill>
                  <a:srgbClr val="000000"/>
                </a:solidFill>
              </a:rPr>
              <a:t> m</a:t>
            </a:r>
            <a:r>
              <a:rPr lang="en-US" altLang="zh-CN" dirty="0">
                <a:solidFill>
                  <a:srgbClr val="000000"/>
                </a:solidFill>
              </a:rPr>
              <a:t>, </a:t>
            </a:r>
            <a:r>
              <a:rPr lang="en-US" altLang="zh-CN" i="1" dirty="0" err="1">
                <a:solidFill>
                  <a:srgbClr val="000000"/>
                </a:solidFill>
              </a:rPr>
              <a:t>n</a:t>
            </a:r>
            <a:r>
              <a:rPr lang="en-US" altLang="zh-CN" dirty="0" err="1">
                <a:solidFill>
                  <a:srgbClr val="000000"/>
                </a:solidFill>
              </a:rPr>
              <a:t>∈N</a:t>
            </a:r>
            <a:r>
              <a:rPr lang="en-US" altLang="zh-CN" dirty="0">
                <a:solidFill>
                  <a:srgbClr val="000000"/>
                </a:solidFill>
              </a:rPr>
              <a:t>, </a:t>
            </a:r>
            <a:r>
              <a:rPr lang="zh-CN" altLang="en-US" dirty="0">
                <a:solidFill>
                  <a:srgbClr val="000000"/>
                </a:solidFill>
              </a:rPr>
              <a:t>则 </a:t>
            </a:r>
            <a:endParaRPr lang="zh-CN" altLang="en-US" i="1" dirty="0">
              <a:solidFill>
                <a:srgbClr val="000000"/>
              </a:solidFill>
            </a:endParaRPr>
          </a:p>
          <a:p>
            <a:pPr marL="457200" indent="-457200" eaLnBrk="1" hangingPunct="1">
              <a:defRPr/>
            </a:pPr>
            <a:r>
              <a:rPr lang="en-US" altLang="zh-CN" dirty="0">
                <a:solidFill>
                  <a:srgbClr val="000000"/>
                </a:solidFill>
              </a:rPr>
              <a:t>(1) </a:t>
            </a:r>
            <a:r>
              <a:rPr lang="en-US" altLang="zh-CN" i="1" dirty="0" err="1">
                <a:solidFill>
                  <a:srgbClr val="000000"/>
                </a:solidFill>
              </a:rPr>
              <a:t>R</a:t>
            </a:r>
            <a:r>
              <a:rPr lang="en-US" altLang="zh-CN" i="1" baseline="30000" dirty="0" err="1">
                <a:solidFill>
                  <a:srgbClr val="000000"/>
                </a:solidFill>
              </a:rPr>
              <a:t>m</a:t>
            </a:r>
            <a:r>
              <a:rPr lang="en-US" altLang="zh-CN" sz="3600" baseline="-16000" dirty="0" err="1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 err="1">
                <a:solidFill>
                  <a:srgbClr val="000000"/>
                </a:solidFill>
              </a:rPr>
              <a:t>R</a:t>
            </a:r>
            <a:r>
              <a:rPr lang="en-US" altLang="zh-CN" i="1" baseline="30000" dirty="0" err="1">
                <a:solidFill>
                  <a:srgbClr val="000000"/>
                </a:solidFill>
              </a:rPr>
              <a:t>n</a:t>
            </a:r>
            <a:r>
              <a:rPr lang="en-US" altLang="zh-CN" i="1" baseline="30000" dirty="0">
                <a:solidFill>
                  <a:srgbClr val="000000"/>
                </a:solidFill>
              </a:rPr>
              <a:t> </a:t>
            </a:r>
            <a:r>
              <a:rPr lang="en-US" altLang="zh-CN" dirty="0">
                <a:solidFill>
                  <a:srgbClr val="000000"/>
                </a:solidFill>
              </a:rPr>
              <a:t>= </a:t>
            </a:r>
            <a:r>
              <a:rPr lang="en-US" altLang="zh-CN" i="1" dirty="0" err="1">
                <a:solidFill>
                  <a:srgbClr val="000000"/>
                </a:solidFill>
              </a:rPr>
              <a:t>R</a:t>
            </a:r>
            <a:r>
              <a:rPr lang="en-US" altLang="zh-CN" i="1" baseline="30000" dirty="0" err="1">
                <a:solidFill>
                  <a:srgbClr val="000000"/>
                </a:solidFill>
              </a:rPr>
              <a:t>m</a:t>
            </a:r>
            <a:r>
              <a:rPr lang="en-US" altLang="zh-CN" baseline="30000" dirty="0" err="1">
                <a:solidFill>
                  <a:srgbClr val="000000"/>
                </a:solidFill>
              </a:rPr>
              <a:t>+</a:t>
            </a:r>
            <a:r>
              <a:rPr lang="en-US" altLang="zh-CN" i="1" baseline="30000" dirty="0" err="1">
                <a:solidFill>
                  <a:srgbClr val="000000"/>
                </a:solidFill>
              </a:rPr>
              <a:t>n</a:t>
            </a:r>
            <a:endParaRPr lang="en-US" altLang="zh-CN" dirty="0">
              <a:solidFill>
                <a:srgbClr val="000000"/>
              </a:solidFill>
            </a:endParaRPr>
          </a:p>
          <a:p>
            <a:pPr marL="457200" indent="-457200" eaLnBrk="1" hangingPunct="1">
              <a:defRPr/>
            </a:pPr>
            <a:r>
              <a:rPr lang="en-US" altLang="zh-CN" dirty="0">
                <a:solidFill>
                  <a:srgbClr val="000000"/>
                </a:solidFill>
              </a:rPr>
              <a:t>(2) (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i="1" baseline="30000" dirty="0">
                <a:solidFill>
                  <a:srgbClr val="000000"/>
                </a:solidFill>
              </a:rPr>
              <a:t>m</a:t>
            </a:r>
            <a:r>
              <a:rPr lang="en-US" altLang="zh-CN" dirty="0">
                <a:solidFill>
                  <a:srgbClr val="000000"/>
                </a:solidFill>
              </a:rPr>
              <a:t>)</a:t>
            </a:r>
            <a:r>
              <a:rPr lang="en-US" altLang="zh-CN" i="1" baseline="30000" dirty="0">
                <a:solidFill>
                  <a:srgbClr val="000000"/>
                </a:solidFill>
              </a:rPr>
              <a:t>n </a:t>
            </a:r>
            <a:r>
              <a:rPr lang="en-US" altLang="zh-CN" dirty="0">
                <a:solidFill>
                  <a:srgbClr val="000000"/>
                </a:solidFill>
              </a:rPr>
              <a:t>= </a:t>
            </a:r>
            <a:r>
              <a:rPr lang="en-US" altLang="zh-CN" i="1" dirty="0" err="1">
                <a:solidFill>
                  <a:srgbClr val="000000"/>
                </a:solidFill>
              </a:rPr>
              <a:t>R</a:t>
            </a:r>
            <a:r>
              <a:rPr lang="en-US" altLang="zh-CN" i="1" baseline="30000" dirty="0" err="1">
                <a:solidFill>
                  <a:srgbClr val="000000"/>
                </a:solidFill>
              </a:rPr>
              <a:t>mn</a:t>
            </a:r>
            <a:r>
              <a:rPr lang="en-US" altLang="zh-CN" dirty="0"/>
              <a:t> </a:t>
            </a:r>
          </a:p>
        </p:txBody>
      </p:sp>
      <p:sp>
        <p:nvSpPr>
          <p:cNvPr id="71684" name="灯片编号占位符 5">
            <a:extLst>
              <a:ext uri="{FF2B5EF4-FFF2-40B4-BE49-F238E27FC236}">
                <a16:creationId xmlns:a16="http://schemas.microsoft.com/office/drawing/2014/main" id="{D2AF691A-E92C-466F-8DAA-1EE8E2D36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2967462-A071-447B-938E-5A5D60DA3E5C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685" name="Rectangle 5">
            <a:extLst>
              <a:ext uri="{FF2B5EF4-FFF2-40B4-BE49-F238E27FC236}">
                <a16:creationId xmlns:a16="http://schemas.microsoft.com/office/drawing/2014/main" id="{606948D3-297C-4ED7-8965-3EF340829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1504" y="2337514"/>
            <a:ext cx="8229600" cy="4383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证 用归纳法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(1) 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对于任意给定的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∈N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施归纳于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若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n=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0,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则有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 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altLang="zh-CN" sz="32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 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altLang="zh-CN" sz="3200" baseline="-16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baseline="-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R</a:t>
            </a:r>
            <a:r>
              <a:rPr lang="en-US" altLang="zh-CN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 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R</a:t>
            </a:r>
            <a:r>
              <a:rPr lang="en-US" altLang="zh-CN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altLang="zh-CN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+0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假设 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altLang="zh-CN" sz="3200" baseline="-16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m+n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则有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altLang="zh-CN" sz="32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n+</a:t>
            </a:r>
            <a:r>
              <a:rPr lang="en-US" altLang="zh-CN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R</a:t>
            </a:r>
            <a:r>
              <a:rPr lang="en-US" altLang="zh-CN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 </a:t>
            </a:r>
            <a:r>
              <a:rPr lang="en-US" altLang="zh-CN" sz="32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 </a:t>
            </a:r>
            <a:r>
              <a:rPr lang="en-US" altLang="zh-CN" sz="32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=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(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 </a:t>
            </a:r>
            <a:r>
              <a:rPr lang="en-US" altLang="zh-CN" sz="32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320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 = R</a:t>
            </a:r>
            <a:r>
              <a:rPr lang="en-US" altLang="zh-CN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m+n+</a:t>
            </a:r>
            <a:r>
              <a:rPr lang="en-US" altLang="zh-CN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,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所以对一切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m,n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∈N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有 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altLang="zh-CN" sz="3200" baseline="-16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m+n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</p:txBody>
      </p:sp>
    </p:spTree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>
            <a:extLst>
              <a:ext uri="{FF2B5EF4-FFF2-40B4-BE49-F238E27FC236}">
                <a16:creationId xmlns:a16="http://schemas.microsoft.com/office/drawing/2014/main" id="{E88E3273-A66E-40D0-A753-D68751E751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证明</a:t>
            </a:r>
          </a:p>
        </p:txBody>
      </p:sp>
      <p:sp>
        <p:nvSpPr>
          <p:cNvPr id="73731" name="Rectangle 3">
            <a:extLst>
              <a:ext uri="{FF2B5EF4-FFF2-40B4-BE49-F238E27FC236}">
                <a16:creationId xmlns:a16="http://schemas.microsoft.com/office/drawing/2014/main" id="{A4D32215-63E9-480A-825E-E6D00F2AEF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35188" y="1196975"/>
            <a:ext cx="8229600" cy="4752305"/>
          </a:xfrm>
        </p:spPr>
        <p:txBody>
          <a:bodyPr/>
          <a:lstStyle/>
          <a:p>
            <a:pPr marL="895350" indent="-895350" eaLnBrk="1" hangingPunct="1"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</a:rPr>
              <a:t>(2)  </a:t>
            </a:r>
            <a:r>
              <a:rPr lang="zh-CN" altLang="en-US" dirty="0">
                <a:solidFill>
                  <a:srgbClr val="000000"/>
                </a:solidFill>
              </a:rPr>
              <a:t>对于任意给定的</a:t>
            </a:r>
            <a:r>
              <a:rPr lang="en-US" altLang="zh-CN" i="1" dirty="0" err="1">
                <a:solidFill>
                  <a:srgbClr val="000000"/>
                </a:solidFill>
              </a:rPr>
              <a:t>m</a:t>
            </a:r>
            <a:r>
              <a:rPr lang="en-US" altLang="zh-CN" dirty="0" err="1">
                <a:solidFill>
                  <a:srgbClr val="000000"/>
                </a:solidFill>
              </a:rPr>
              <a:t>∈N</a:t>
            </a:r>
            <a:r>
              <a:rPr lang="en-US" altLang="zh-CN" dirty="0">
                <a:solidFill>
                  <a:srgbClr val="000000"/>
                </a:solidFill>
              </a:rPr>
              <a:t>, </a:t>
            </a:r>
            <a:r>
              <a:rPr lang="zh-CN" altLang="en-US" dirty="0">
                <a:solidFill>
                  <a:srgbClr val="000000"/>
                </a:solidFill>
              </a:rPr>
              <a:t>施归纳于</a:t>
            </a:r>
            <a:r>
              <a:rPr lang="en-US" altLang="zh-CN" i="1" dirty="0">
                <a:solidFill>
                  <a:srgbClr val="000000"/>
                </a:solidFill>
              </a:rPr>
              <a:t>n</a:t>
            </a:r>
            <a:r>
              <a:rPr lang="en-US" altLang="zh-CN" dirty="0">
                <a:solidFill>
                  <a:srgbClr val="000000"/>
                </a:solidFill>
              </a:rPr>
              <a:t>.</a:t>
            </a:r>
          </a:p>
          <a:p>
            <a:pPr marL="895350" indent="-895350"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</a:rPr>
              <a:t>若</a:t>
            </a:r>
            <a:r>
              <a:rPr lang="en-US" altLang="zh-CN" i="1" dirty="0">
                <a:solidFill>
                  <a:srgbClr val="000000"/>
                </a:solidFill>
              </a:rPr>
              <a:t>n</a:t>
            </a:r>
            <a:r>
              <a:rPr lang="en-US" altLang="zh-CN" dirty="0">
                <a:solidFill>
                  <a:srgbClr val="000000"/>
                </a:solidFill>
              </a:rPr>
              <a:t>=0, </a:t>
            </a:r>
            <a:r>
              <a:rPr lang="zh-CN" altLang="en-US" dirty="0">
                <a:solidFill>
                  <a:srgbClr val="000000"/>
                </a:solidFill>
              </a:rPr>
              <a:t>则有 </a:t>
            </a:r>
          </a:p>
          <a:p>
            <a:pPr marL="895350" indent="-895350"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</a:rPr>
              <a:t>                        </a:t>
            </a:r>
            <a:r>
              <a:rPr lang="en-US" altLang="zh-CN" dirty="0">
                <a:solidFill>
                  <a:srgbClr val="000000"/>
                </a:solidFill>
              </a:rPr>
              <a:t>(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i="1" baseline="30000" dirty="0">
                <a:solidFill>
                  <a:srgbClr val="000000"/>
                </a:solidFill>
              </a:rPr>
              <a:t>m</a:t>
            </a:r>
            <a:r>
              <a:rPr lang="en-US" altLang="zh-CN" dirty="0">
                <a:solidFill>
                  <a:srgbClr val="000000"/>
                </a:solidFill>
              </a:rPr>
              <a:t>)</a:t>
            </a:r>
            <a:r>
              <a:rPr lang="en-US" altLang="zh-CN" baseline="30000" dirty="0">
                <a:solidFill>
                  <a:srgbClr val="000000"/>
                </a:solidFill>
              </a:rPr>
              <a:t>0 </a:t>
            </a:r>
            <a:r>
              <a:rPr lang="en-US" altLang="zh-CN" i="1" dirty="0">
                <a:solidFill>
                  <a:srgbClr val="000000"/>
                </a:solidFill>
              </a:rPr>
              <a:t>= I</a:t>
            </a:r>
            <a:r>
              <a:rPr lang="en-US" altLang="zh-CN" i="1" baseline="-30000" dirty="0">
                <a:solidFill>
                  <a:srgbClr val="000000"/>
                </a:solidFill>
              </a:rPr>
              <a:t>A </a:t>
            </a:r>
            <a:r>
              <a:rPr lang="en-US" altLang="zh-CN" i="1" dirty="0">
                <a:solidFill>
                  <a:srgbClr val="000000"/>
                </a:solidFill>
              </a:rPr>
              <a:t>= R</a:t>
            </a:r>
            <a:r>
              <a:rPr lang="en-US" altLang="zh-CN" baseline="30000" dirty="0">
                <a:solidFill>
                  <a:srgbClr val="000000"/>
                </a:solidFill>
              </a:rPr>
              <a:t>0</a:t>
            </a:r>
            <a:r>
              <a:rPr lang="en-US" altLang="zh-CN" i="1" baseline="30000" dirty="0">
                <a:solidFill>
                  <a:srgbClr val="000000"/>
                </a:solidFill>
              </a:rPr>
              <a:t> </a:t>
            </a:r>
            <a:r>
              <a:rPr lang="en-US" altLang="zh-CN" i="1" dirty="0">
                <a:solidFill>
                  <a:srgbClr val="000000"/>
                </a:solidFill>
              </a:rPr>
              <a:t>= R</a:t>
            </a:r>
            <a:r>
              <a:rPr lang="en-US" altLang="zh-CN" i="1" baseline="30000" dirty="0">
                <a:solidFill>
                  <a:srgbClr val="000000"/>
                </a:solidFill>
              </a:rPr>
              <a:t>m</a:t>
            </a:r>
            <a:r>
              <a:rPr lang="en-US" altLang="zh-CN" baseline="30000" dirty="0">
                <a:solidFill>
                  <a:srgbClr val="000000"/>
                </a:solidFill>
              </a:rPr>
              <a:t>×0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</a:p>
          <a:p>
            <a:pPr marL="895350" indent="-895350" eaLnBrk="1" hangingPunct="1"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假设 </a:t>
            </a:r>
            <a:r>
              <a:rPr lang="en-US" altLang="zh-CN" dirty="0">
                <a:solidFill>
                  <a:srgbClr val="000000"/>
                </a:solidFill>
              </a:rPr>
              <a:t>(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i="1" baseline="30000" dirty="0">
                <a:solidFill>
                  <a:srgbClr val="000000"/>
                </a:solidFill>
              </a:rPr>
              <a:t>m</a:t>
            </a:r>
            <a:r>
              <a:rPr lang="en-US" altLang="zh-CN" dirty="0">
                <a:solidFill>
                  <a:srgbClr val="000000"/>
                </a:solidFill>
              </a:rPr>
              <a:t>)</a:t>
            </a:r>
            <a:r>
              <a:rPr lang="en-US" altLang="zh-CN" i="1" baseline="30000" dirty="0">
                <a:solidFill>
                  <a:srgbClr val="000000"/>
                </a:solidFill>
              </a:rPr>
              <a:t>n </a:t>
            </a:r>
            <a:r>
              <a:rPr lang="en-US" altLang="zh-CN" i="1" dirty="0">
                <a:solidFill>
                  <a:srgbClr val="000000"/>
                </a:solidFill>
              </a:rPr>
              <a:t>= </a:t>
            </a:r>
            <a:r>
              <a:rPr lang="en-US" altLang="zh-CN" i="1" dirty="0" err="1">
                <a:solidFill>
                  <a:srgbClr val="000000"/>
                </a:solidFill>
              </a:rPr>
              <a:t>R</a:t>
            </a:r>
            <a:r>
              <a:rPr lang="en-US" altLang="zh-CN" i="1" baseline="30000" dirty="0" err="1">
                <a:solidFill>
                  <a:srgbClr val="000000"/>
                </a:solidFill>
              </a:rPr>
              <a:t>mn</a:t>
            </a:r>
            <a:r>
              <a:rPr lang="en-US" altLang="zh-CN" dirty="0">
                <a:solidFill>
                  <a:srgbClr val="000000"/>
                </a:solidFill>
              </a:rPr>
              <a:t>, </a:t>
            </a:r>
            <a:r>
              <a:rPr lang="zh-CN" altLang="en-US" dirty="0">
                <a:solidFill>
                  <a:srgbClr val="000000"/>
                </a:solidFill>
              </a:rPr>
              <a:t>则有</a:t>
            </a:r>
          </a:p>
          <a:p>
            <a:pPr marL="895350" indent="-895350"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</a:rPr>
              <a:t>                    </a:t>
            </a:r>
            <a:r>
              <a:rPr lang="en-US" altLang="zh-CN" dirty="0">
                <a:solidFill>
                  <a:srgbClr val="000000"/>
                </a:solidFill>
              </a:rPr>
              <a:t>(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i="1" baseline="30000" dirty="0">
                <a:solidFill>
                  <a:srgbClr val="000000"/>
                </a:solidFill>
              </a:rPr>
              <a:t>m</a:t>
            </a:r>
            <a:r>
              <a:rPr lang="en-US" altLang="zh-CN" dirty="0">
                <a:solidFill>
                  <a:srgbClr val="000000"/>
                </a:solidFill>
              </a:rPr>
              <a:t>)</a:t>
            </a:r>
            <a:r>
              <a:rPr lang="en-US" altLang="zh-CN" i="1" baseline="30000" dirty="0">
                <a:solidFill>
                  <a:srgbClr val="000000"/>
                </a:solidFill>
              </a:rPr>
              <a:t>n+</a:t>
            </a:r>
            <a:r>
              <a:rPr lang="en-US" altLang="zh-CN" baseline="30000" dirty="0">
                <a:solidFill>
                  <a:srgbClr val="000000"/>
                </a:solidFill>
              </a:rPr>
              <a:t>1</a:t>
            </a:r>
            <a:r>
              <a:rPr lang="en-US" altLang="zh-CN" i="1" baseline="30000" dirty="0">
                <a:solidFill>
                  <a:srgbClr val="000000"/>
                </a:solidFill>
              </a:rPr>
              <a:t> </a:t>
            </a:r>
            <a:r>
              <a:rPr lang="en-US" altLang="zh-CN" i="1" dirty="0">
                <a:solidFill>
                  <a:srgbClr val="000000"/>
                </a:solidFill>
              </a:rPr>
              <a:t>= </a:t>
            </a:r>
            <a:r>
              <a:rPr lang="en-US" altLang="zh-CN" dirty="0">
                <a:solidFill>
                  <a:srgbClr val="000000"/>
                </a:solidFill>
              </a:rPr>
              <a:t>(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i="1" baseline="30000" dirty="0">
                <a:solidFill>
                  <a:srgbClr val="000000"/>
                </a:solidFill>
              </a:rPr>
              <a:t>m</a:t>
            </a:r>
            <a:r>
              <a:rPr lang="en-US" altLang="zh-CN" dirty="0">
                <a:solidFill>
                  <a:srgbClr val="000000"/>
                </a:solidFill>
              </a:rPr>
              <a:t>)</a:t>
            </a:r>
            <a:r>
              <a:rPr lang="en-US" altLang="zh-CN" i="1" baseline="30000" dirty="0" err="1">
                <a:solidFill>
                  <a:srgbClr val="000000"/>
                </a:solidFill>
              </a:rPr>
              <a:t>n</a:t>
            </a:r>
            <a:r>
              <a:rPr lang="en-US" altLang="zh-CN" sz="3600" baseline="-16000" dirty="0" err="1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 err="1">
                <a:solidFill>
                  <a:srgbClr val="000000"/>
                </a:solidFill>
              </a:rPr>
              <a:t>R</a:t>
            </a:r>
            <a:r>
              <a:rPr lang="en-US" altLang="zh-CN" i="1" baseline="30000" dirty="0" err="1">
                <a:solidFill>
                  <a:srgbClr val="000000"/>
                </a:solidFill>
              </a:rPr>
              <a:t>m</a:t>
            </a:r>
            <a:r>
              <a:rPr lang="en-US" altLang="zh-CN" i="1" baseline="30000" dirty="0">
                <a:solidFill>
                  <a:srgbClr val="000000"/>
                </a:solidFill>
              </a:rPr>
              <a:t> </a:t>
            </a:r>
            <a:r>
              <a:rPr lang="en-US" altLang="zh-CN" i="1" dirty="0">
                <a:solidFill>
                  <a:srgbClr val="000000"/>
                </a:solidFill>
              </a:rPr>
              <a:t>= </a:t>
            </a:r>
            <a:r>
              <a:rPr lang="en-US" altLang="zh-CN" dirty="0">
                <a:solidFill>
                  <a:srgbClr val="000000"/>
                </a:solidFill>
              </a:rPr>
              <a:t>(</a:t>
            </a:r>
            <a:r>
              <a:rPr lang="en-US" altLang="zh-CN" i="1" dirty="0" err="1">
                <a:solidFill>
                  <a:srgbClr val="000000"/>
                </a:solidFill>
              </a:rPr>
              <a:t>R</a:t>
            </a:r>
            <a:r>
              <a:rPr lang="en-US" altLang="zh-CN" i="1" baseline="30000" dirty="0" err="1">
                <a:solidFill>
                  <a:srgbClr val="000000"/>
                </a:solidFill>
              </a:rPr>
              <a:t>mn</a:t>
            </a:r>
            <a:r>
              <a:rPr lang="en-US" altLang="zh-CN" dirty="0">
                <a:solidFill>
                  <a:srgbClr val="000000"/>
                </a:solidFill>
              </a:rPr>
              <a:t>)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i="1" baseline="30000" dirty="0">
                <a:solidFill>
                  <a:srgbClr val="000000"/>
                </a:solidFill>
              </a:rPr>
              <a:t>n </a:t>
            </a:r>
          </a:p>
          <a:p>
            <a:pPr marL="895350" indent="-895350" eaLnBrk="1" hangingPunct="1">
              <a:lnSpc>
                <a:spcPct val="150000"/>
              </a:lnSpc>
            </a:pPr>
            <a:r>
              <a:rPr lang="en-US" altLang="zh-CN" i="1" dirty="0">
                <a:solidFill>
                  <a:srgbClr val="000000"/>
                </a:solidFill>
              </a:rPr>
              <a:t>                                 = </a:t>
            </a:r>
            <a:r>
              <a:rPr lang="en-US" altLang="zh-CN" i="1" dirty="0" err="1">
                <a:solidFill>
                  <a:srgbClr val="000000"/>
                </a:solidFill>
              </a:rPr>
              <a:t>R</a:t>
            </a:r>
            <a:r>
              <a:rPr lang="en-US" altLang="zh-CN" i="1" baseline="30000" dirty="0" err="1">
                <a:solidFill>
                  <a:srgbClr val="000000"/>
                </a:solidFill>
              </a:rPr>
              <a:t>mn+m</a:t>
            </a:r>
            <a:r>
              <a:rPr lang="en-US" altLang="zh-CN" i="1" baseline="30000" dirty="0">
                <a:solidFill>
                  <a:srgbClr val="000000"/>
                </a:solidFill>
              </a:rPr>
              <a:t> </a:t>
            </a:r>
            <a:r>
              <a:rPr lang="en-US" altLang="zh-CN" i="1" dirty="0">
                <a:solidFill>
                  <a:srgbClr val="000000"/>
                </a:solidFill>
              </a:rPr>
              <a:t>= R</a:t>
            </a:r>
            <a:r>
              <a:rPr lang="en-US" altLang="zh-CN" i="1" baseline="30000" dirty="0">
                <a:solidFill>
                  <a:srgbClr val="000000"/>
                </a:solidFill>
              </a:rPr>
              <a:t>m</a:t>
            </a:r>
            <a:r>
              <a:rPr lang="en-US" altLang="zh-CN" baseline="30000" dirty="0">
                <a:solidFill>
                  <a:srgbClr val="000000"/>
                </a:solidFill>
              </a:rPr>
              <a:t>(</a:t>
            </a:r>
            <a:r>
              <a:rPr lang="en-US" altLang="zh-CN" i="1" baseline="30000" dirty="0">
                <a:solidFill>
                  <a:srgbClr val="000000"/>
                </a:solidFill>
              </a:rPr>
              <a:t>n+</a:t>
            </a:r>
            <a:r>
              <a:rPr lang="en-US" altLang="zh-CN" baseline="30000" dirty="0">
                <a:solidFill>
                  <a:srgbClr val="000000"/>
                </a:solidFill>
              </a:rPr>
              <a:t>1)</a:t>
            </a:r>
          </a:p>
          <a:p>
            <a:pPr marL="895350" indent="-895350" eaLnBrk="1" hangingPunct="1">
              <a:lnSpc>
                <a:spcPct val="150000"/>
              </a:lnSpc>
              <a:spcBef>
                <a:spcPct val="60000"/>
              </a:spcBef>
            </a:pPr>
            <a:r>
              <a:rPr lang="zh-CN" altLang="en-US" dirty="0">
                <a:solidFill>
                  <a:srgbClr val="000000"/>
                </a:solidFill>
              </a:rPr>
              <a:t>所以对一切</a:t>
            </a:r>
            <a:r>
              <a:rPr lang="en-US" altLang="zh-CN" i="1" dirty="0" err="1">
                <a:solidFill>
                  <a:srgbClr val="000000"/>
                </a:solidFill>
              </a:rPr>
              <a:t>m,n</a:t>
            </a:r>
            <a:r>
              <a:rPr lang="en-US" altLang="zh-CN" dirty="0" err="1">
                <a:solidFill>
                  <a:srgbClr val="000000"/>
                </a:solidFill>
              </a:rPr>
              <a:t>∈N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有 </a:t>
            </a:r>
            <a:r>
              <a:rPr lang="en-US" altLang="zh-CN" dirty="0">
                <a:solidFill>
                  <a:srgbClr val="000000"/>
                </a:solidFill>
              </a:rPr>
              <a:t>(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i="1" baseline="30000" dirty="0">
                <a:solidFill>
                  <a:srgbClr val="000000"/>
                </a:solidFill>
              </a:rPr>
              <a:t>m</a:t>
            </a:r>
            <a:r>
              <a:rPr lang="en-US" altLang="zh-CN" dirty="0">
                <a:solidFill>
                  <a:srgbClr val="000000"/>
                </a:solidFill>
              </a:rPr>
              <a:t>)</a:t>
            </a:r>
            <a:r>
              <a:rPr lang="en-US" altLang="zh-CN" i="1" baseline="30000" dirty="0">
                <a:solidFill>
                  <a:srgbClr val="000000"/>
                </a:solidFill>
              </a:rPr>
              <a:t>n </a:t>
            </a:r>
            <a:r>
              <a:rPr lang="en-US" altLang="zh-CN" i="1" dirty="0">
                <a:solidFill>
                  <a:srgbClr val="000000"/>
                </a:solidFill>
              </a:rPr>
              <a:t>= </a:t>
            </a:r>
            <a:r>
              <a:rPr lang="en-US" altLang="zh-CN" i="1" dirty="0" err="1">
                <a:solidFill>
                  <a:srgbClr val="000000"/>
                </a:solidFill>
              </a:rPr>
              <a:t>R</a:t>
            </a:r>
            <a:r>
              <a:rPr lang="en-US" altLang="zh-CN" i="1" baseline="30000" dirty="0" err="1">
                <a:solidFill>
                  <a:srgbClr val="000000"/>
                </a:solidFill>
              </a:rPr>
              <a:t>mn</a:t>
            </a:r>
            <a:r>
              <a:rPr lang="en-US" altLang="zh-CN" dirty="0">
                <a:solidFill>
                  <a:srgbClr val="000000"/>
                </a:solidFill>
              </a:rPr>
              <a:t>.</a:t>
            </a:r>
            <a:r>
              <a:rPr lang="en-US" altLang="zh-CN" dirty="0"/>
              <a:t> </a:t>
            </a:r>
          </a:p>
          <a:p>
            <a:pPr marL="895350" indent="-895350" eaLnBrk="1" hangingPunct="1">
              <a:lnSpc>
                <a:spcPct val="150000"/>
              </a:lnSpc>
            </a:pPr>
            <a:endParaRPr lang="en-US" altLang="zh-CN" dirty="0"/>
          </a:p>
        </p:txBody>
      </p:sp>
      <p:sp>
        <p:nvSpPr>
          <p:cNvPr id="73732" name="灯片编号占位符 5">
            <a:extLst>
              <a:ext uri="{FF2B5EF4-FFF2-40B4-BE49-F238E27FC236}">
                <a16:creationId xmlns:a16="http://schemas.microsoft.com/office/drawing/2014/main" id="{35FE2BA8-2424-493B-9CAE-07C91BAE0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4EBD0D0-63C8-431C-A754-6E9B4F923592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32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4">
            <a:extLst>
              <a:ext uri="{FF2B5EF4-FFF2-40B4-BE49-F238E27FC236}">
                <a16:creationId xmlns:a16="http://schemas.microsoft.com/office/drawing/2014/main" id="{54C345B6-C58C-4D62-A027-9DB51F7FBB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dirty="0"/>
              <a:t>幂运算的性质</a:t>
            </a:r>
          </a:p>
        </p:txBody>
      </p:sp>
      <p:sp>
        <p:nvSpPr>
          <p:cNvPr id="83971" name="Rectangle 3">
            <a:extLst>
              <a:ext uri="{FF2B5EF4-FFF2-40B4-BE49-F238E27FC236}">
                <a16:creationId xmlns:a16="http://schemas.microsoft.com/office/drawing/2014/main" id="{BB12CE88-2F88-4E63-BBD1-6602E3D0932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45641" y="1056928"/>
            <a:ext cx="11136759" cy="5612432"/>
          </a:xfrm>
        </p:spPr>
        <p:txBody>
          <a:bodyPr>
            <a:norm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zh-CN" dirty="0">
                <a:solidFill>
                  <a:srgbClr val="A50021"/>
                </a:solidFill>
              </a:rPr>
              <a:t>定理</a:t>
            </a:r>
            <a:r>
              <a:rPr lang="en-US" altLang="zh-CN" dirty="0">
                <a:solidFill>
                  <a:srgbClr val="A50021"/>
                </a:solidFill>
              </a:rPr>
              <a:t>7.8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设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是</a:t>
            </a:r>
            <a:r>
              <a:rPr lang="en-US" altLang="zh-CN" i="1" dirty="0">
                <a:solidFill>
                  <a:srgbClr val="000000"/>
                </a:solidFill>
              </a:rPr>
              <a:t>A</a:t>
            </a:r>
            <a:r>
              <a:rPr lang="zh-CN" altLang="en-US" dirty="0">
                <a:solidFill>
                  <a:srgbClr val="000000"/>
                </a:solidFill>
              </a:rPr>
              <a:t>上的关系</a:t>
            </a:r>
            <a:r>
              <a:rPr lang="en-US" altLang="zh-CN" dirty="0">
                <a:solidFill>
                  <a:srgbClr val="000000"/>
                </a:solidFill>
              </a:rPr>
              <a:t>, </a:t>
            </a:r>
          </a:p>
          <a:p>
            <a:pPr eaLnBrk="1" hangingPunct="1">
              <a:lnSpc>
                <a:spcPct val="200000"/>
              </a:lnSpc>
              <a:defRPr/>
            </a:pPr>
            <a:r>
              <a:rPr lang="zh-CN" altLang="en-US" dirty="0">
                <a:solidFill>
                  <a:srgbClr val="000000"/>
                </a:solidFill>
              </a:rPr>
              <a:t>若存在自然数 </a:t>
            </a:r>
            <a:r>
              <a:rPr lang="en-US" altLang="zh-CN" i="1" dirty="0">
                <a:solidFill>
                  <a:srgbClr val="000000"/>
                </a:solidFill>
              </a:rPr>
              <a:t>s</a:t>
            </a:r>
            <a:r>
              <a:rPr lang="en-US" altLang="zh-CN" dirty="0">
                <a:solidFill>
                  <a:srgbClr val="000000"/>
                </a:solidFill>
              </a:rPr>
              <a:t>, </a:t>
            </a:r>
            <a:r>
              <a:rPr lang="en-US" altLang="zh-CN" i="1" dirty="0">
                <a:solidFill>
                  <a:srgbClr val="000000"/>
                </a:solidFill>
              </a:rPr>
              <a:t>t </a:t>
            </a:r>
            <a:r>
              <a:rPr lang="en-US" altLang="zh-CN" dirty="0">
                <a:solidFill>
                  <a:srgbClr val="000000"/>
                </a:solidFill>
              </a:rPr>
              <a:t>(</a:t>
            </a:r>
            <a:r>
              <a:rPr lang="en-US" altLang="zh-CN" i="1" dirty="0">
                <a:solidFill>
                  <a:srgbClr val="000000"/>
                </a:solidFill>
              </a:rPr>
              <a:t>s</a:t>
            </a:r>
            <a:r>
              <a:rPr lang="en-US" altLang="zh-CN" dirty="0">
                <a:solidFill>
                  <a:srgbClr val="000000"/>
                </a:solidFill>
              </a:rPr>
              <a:t>&lt;</a:t>
            </a:r>
            <a:r>
              <a:rPr lang="en-US" altLang="zh-CN" i="1" dirty="0">
                <a:solidFill>
                  <a:srgbClr val="000000"/>
                </a:solidFill>
              </a:rPr>
              <a:t>t</a:t>
            </a:r>
            <a:r>
              <a:rPr lang="en-US" altLang="zh-CN" dirty="0">
                <a:solidFill>
                  <a:srgbClr val="000000"/>
                </a:solidFill>
              </a:rPr>
              <a:t>) </a:t>
            </a:r>
            <a:r>
              <a:rPr lang="zh-CN" altLang="en-US" dirty="0">
                <a:solidFill>
                  <a:srgbClr val="000000"/>
                </a:solidFill>
              </a:rPr>
              <a:t>使得 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i="1" baseline="30000" dirty="0">
                <a:solidFill>
                  <a:srgbClr val="000000"/>
                </a:solidFill>
              </a:rPr>
              <a:t>s</a:t>
            </a:r>
            <a:r>
              <a:rPr lang="en-US" altLang="zh-CN" dirty="0">
                <a:solidFill>
                  <a:srgbClr val="000000"/>
                </a:solidFill>
              </a:rPr>
              <a:t>=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i="1" baseline="30000" dirty="0">
                <a:solidFill>
                  <a:srgbClr val="000000"/>
                </a:solidFill>
              </a:rPr>
              <a:t>t</a:t>
            </a:r>
            <a:r>
              <a:rPr lang="en-US" altLang="zh-CN" dirty="0">
                <a:solidFill>
                  <a:srgbClr val="000000"/>
                </a:solidFill>
              </a:rPr>
              <a:t>, </a:t>
            </a:r>
            <a:r>
              <a:rPr lang="zh-CN" altLang="en-US" dirty="0">
                <a:solidFill>
                  <a:srgbClr val="000000"/>
                </a:solidFill>
              </a:rPr>
              <a:t>则</a:t>
            </a:r>
          </a:p>
          <a:p>
            <a:pPr eaLnBrk="1" hangingPunct="1">
              <a:lnSpc>
                <a:spcPct val="200000"/>
              </a:lnSpc>
              <a:defRPr/>
            </a:pPr>
            <a:r>
              <a:rPr lang="zh-CN" altLang="en-US" dirty="0">
                <a:solidFill>
                  <a:srgbClr val="000000"/>
                </a:solidFill>
              </a:rPr>
              <a:t> </a:t>
            </a:r>
            <a:r>
              <a:rPr lang="en-US" altLang="zh-CN" dirty="0">
                <a:solidFill>
                  <a:srgbClr val="000000"/>
                </a:solidFill>
              </a:rPr>
              <a:t>(1) </a:t>
            </a:r>
            <a:r>
              <a:rPr lang="zh-CN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对任何 </a:t>
            </a:r>
            <a:r>
              <a:rPr lang="en-US" altLang="zh-CN" i="1" dirty="0" err="1">
                <a:solidFill>
                  <a:srgbClr val="000000"/>
                </a:solidFill>
              </a:rPr>
              <a:t>k</a:t>
            </a:r>
            <a:r>
              <a:rPr lang="en-US" altLang="zh-CN" dirty="0" err="1">
                <a:solidFill>
                  <a:srgbClr val="000000"/>
                </a:solidFill>
              </a:rPr>
              <a:t>∈N</a:t>
            </a:r>
            <a:r>
              <a:rPr lang="zh-CN" altLang="en-US" dirty="0">
                <a:solidFill>
                  <a:srgbClr val="000000"/>
                </a:solidFill>
              </a:rPr>
              <a:t>有 </a:t>
            </a:r>
            <a:r>
              <a:rPr lang="en-US" altLang="zh-CN" i="1" dirty="0" err="1">
                <a:solidFill>
                  <a:srgbClr val="000000"/>
                </a:solidFill>
              </a:rPr>
              <a:t>R</a:t>
            </a:r>
            <a:r>
              <a:rPr lang="en-US" altLang="zh-CN" i="1" baseline="30000" dirty="0" err="1">
                <a:solidFill>
                  <a:srgbClr val="000000"/>
                </a:solidFill>
              </a:rPr>
              <a:t>s</a:t>
            </a:r>
            <a:r>
              <a:rPr lang="en-US" altLang="zh-CN" baseline="30000" dirty="0" err="1">
                <a:solidFill>
                  <a:srgbClr val="000000"/>
                </a:solidFill>
              </a:rPr>
              <a:t>+</a:t>
            </a:r>
            <a:r>
              <a:rPr lang="en-US" altLang="zh-CN" i="1" baseline="30000" dirty="0" err="1">
                <a:solidFill>
                  <a:srgbClr val="000000"/>
                </a:solidFill>
              </a:rPr>
              <a:t>k</a:t>
            </a:r>
            <a:r>
              <a:rPr lang="en-US" altLang="zh-CN" i="1" baseline="30000" dirty="0">
                <a:solidFill>
                  <a:srgbClr val="000000"/>
                </a:solidFill>
              </a:rPr>
              <a:t> </a:t>
            </a:r>
            <a:r>
              <a:rPr lang="en-US" altLang="zh-CN" dirty="0">
                <a:solidFill>
                  <a:srgbClr val="000000"/>
                </a:solidFill>
              </a:rPr>
              <a:t>= </a:t>
            </a:r>
            <a:r>
              <a:rPr lang="en-US" altLang="zh-CN" i="1" dirty="0" err="1">
                <a:solidFill>
                  <a:srgbClr val="000000"/>
                </a:solidFill>
              </a:rPr>
              <a:t>R</a:t>
            </a:r>
            <a:r>
              <a:rPr lang="en-US" altLang="zh-CN" i="1" baseline="30000" dirty="0" err="1">
                <a:solidFill>
                  <a:srgbClr val="000000"/>
                </a:solidFill>
              </a:rPr>
              <a:t>t</a:t>
            </a:r>
            <a:r>
              <a:rPr lang="en-US" altLang="zh-CN" baseline="30000" dirty="0" err="1">
                <a:solidFill>
                  <a:srgbClr val="000000"/>
                </a:solidFill>
              </a:rPr>
              <a:t>+</a:t>
            </a:r>
            <a:r>
              <a:rPr lang="en-US" altLang="zh-CN" i="1" baseline="30000" dirty="0" err="1">
                <a:solidFill>
                  <a:srgbClr val="000000"/>
                </a:solidFill>
              </a:rPr>
              <a:t>k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dirty="0">
                <a:solidFill>
                  <a:srgbClr val="000000"/>
                </a:solidFill>
              </a:rPr>
              <a:t> (2) </a:t>
            </a:r>
            <a:r>
              <a:rPr lang="zh-CN" altLang="en-US" dirty="0">
                <a:solidFill>
                  <a:srgbClr val="000000"/>
                </a:solidFill>
              </a:rPr>
              <a:t>对任何 </a:t>
            </a:r>
            <a:r>
              <a:rPr lang="en-US" altLang="zh-CN" i="1" dirty="0">
                <a:solidFill>
                  <a:srgbClr val="000000"/>
                </a:solidFill>
              </a:rPr>
              <a:t>k</a:t>
            </a:r>
            <a:r>
              <a:rPr lang="en-US" altLang="zh-CN" dirty="0">
                <a:solidFill>
                  <a:srgbClr val="000000"/>
                </a:solidFill>
              </a:rPr>
              <a:t>, </a:t>
            </a:r>
            <a:r>
              <a:rPr lang="en-US" altLang="zh-CN" i="1" dirty="0" err="1">
                <a:solidFill>
                  <a:srgbClr val="000000"/>
                </a:solidFill>
              </a:rPr>
              <a:t>i</a:t>
            </a:r>
            <a:r>
              <a:rPr lang="en-US" altLang="zh-CN" dirty="0" err="1">
                <a:solidFill>
                  <a:srgbClr val="000000"/>
                </a:solidFill>
              </a:rPr>
              <a:t>∈N</a:t>
            </a:r>
            <a:r>
              <a:rPr lang="zh-CN" altLang="en-US" dirty="0">
                <a:solidFill>
                  <a:srgbClr val="000000"/>
                </a:solidFill>
              </a:rPr>
              <a:t>有 </a:t>
            </a:r>
            <a:r>
              <a:rPr lang="en-US" altLang="zh-CN" i="1" dirty="0" err="1">
                <a:solidFill>
                  <a:srgbClr val="000000"/>
                </a:solidFill>
              </a:rPr>
              <a:t>R</a:t>
            </a:r>
            <a:r>
              <a:rPr lang="en-US" altLang="zh-CN" i="1" baseline="30000" dirty="0" err="1">
                <a:solidFill>
                  <a:srgbClr val="000000"/>
                </a:solidFill>
              </a:rPr>
              <a:t>s</a:t>
            </a:r>
            <a:r>
              <a:rPr lang="en-US" altLang="zh-CN" baseline="30000" dirty="0" err="1">
                <a:solidFill>
                  <a:srgbClr val="000000"/>
                </a:solidFill>
              </a:rPr>
              <a:t>+</a:t>
            </a:r>
            <a:r>
              <a:rPr lang="en-US" altLang="zh-CN" i="1" baseline="30000" dirty="0" err="1">
                <a:solidFill>
                  <a:srgbClr val="000000"/>
                </a:solidFill>
              </a:rPr>
              <a:t>kp</a:t>
            </a:r>
            <a:r>
              <a:rPr lang="en-US" altLang="zh-CN" baseline="30000" dirty="0" err="1">
                <a:solidFill>
                  <a:srgbClr val="000000"/>
                </a:solidFill>
              </a:rPr>
              <a:t>+</a:t>
            </a:r>
            <a:r>
              <a:rPr lang="en-US" altLang="zh-CN" i="1" baseline="30000" dirty="0" err="1">
                <a:solidFill>
                  <a:srgbClr val="000000"/>
                </a:solidFill>
              </a:rPr>
              <a:t>i</a:t>
            </a:r>
            <a:r>
              <a:rPr lang="en-US" altLang="zh-CN" i="1" baseline="30000" dirty="0">
                <a:solidFill>
                  <a:srgbClr val="000000"/>
                </a:solidFill>
              </a:rPr>
              <a:t> </a:t>
            </a:r>
            <a:r>
              <a:rPr lang="en-US" altLang="zh-CN" dirty="0">
                <a:solidFill>
                  <a:srgbClr val="000000"/>
                </a:solidFill>
              </a:rPr>
              <a:t>= </a:t>
            </a:r>
            <a:r>
              <a:rPr lang="en-US" altLang="zh-CN" i="1" dirty="0" err="1">
                <a:solidFill>
                  <a:srgbClr val="000000"/>
                </a:solidFill>
              </a:rPr>
              <a:t>R</a:t>
            </a:r>
            <a:r>
              <a:rPr lang="en-US" altLang="zh-CN" i="1" baseline="30000" dirty="0" err="1">
                <a:solidFill>
                  <a:srgbClr val="000000"/>
                </a:solidFill>
              </a:rPr>
              <a:t>s</a:t>
            </a:r>
            <a:r>
              <a:rPr lang="en-US" altLang="zh-CN" baseline="30000" dirty="0" err="1">
                <a:solidFill>
                  <a:srgbClr val="000000"/>
                </a:solidFill>
              </a:rPr>
              <a:t>+</a:t>
            </a:r>
            <a:r>
              <a:rPr lang="en-US" altLang="zh-CN" i="1" baseline="30000" dirty="0" err="1">
                <a:solidFill>
                  <a:srgbClr val="000000"/>
                </a:solidFill>
              </a:rPr>
              <a:t>i</a:t>
            </a:r>
            <a:r>
              <a:rPr lang="en-US" altLang="zh-CN" dirty="0">
                <a:solidFill>
                  <a:srgbClr val="000000"/>
                </a:solidFill>
              </a:rPr>
              <a:t>, </a:t>
            </a:r>
            <a:r>
              <a:rPr lang="zh-CN" altLang="en-US" dirty="0">
                <a:solidFill>
                  <a:srgbClr val="000000"/>
                </a:solidFill>
              </a:rPr>
              <a:t>其中 </a:t>
            </a:r>
            <a:r>
              <a:rPr lang="en-US" altLang="zh-CN" i="1" dirty="0">
                <a:solidFill>
                  <a:srgbClr val="000000"/>
                </a:solidFill>
              </a:rPr>
              <a:t>p </a:t>
            </a:r>
            <a:r>
              <a:rPr lang="en-US" altLang="zh-CN" dirty="0">
                <a:solidFill>
                  <a:srgbClr val="000000"/>
                </a:solidFill>
              </a:rPr>
              <a:t>= </a:t>
            </a:r>
            <a:r>
              <a:rPr lang="en-US" altLang="zh-CN" i="1" dirty="0" err="1">
                <a:solidFill>
                  <a:srgbClr val="000000"/>
                </a:solidFill>
              </a:rPr>
              <a:t>t</a:t>
            </a:r>
            <a:r>
              <a:rPr lang="en-US" altLang="zh-CN" dirty="0" err="1">
                <a:solidFill>
                  <a:srgbClr val="000000"/>
                </a:solidFill>
                <a:sym typeface="Symbol" panose="05050102010706020507" pitchFamily="18" charset="2"/>
              </a:rPr>
              <a:t></a:t>
            </a:r>
            <a:r>
              <a:rPr lang="en-US" altLang="zh-CN" i="1" dirty="0" err="1">
                <a:solidFill>
                  <a:srgbClr val="000000"/>
                </a:solidFill>
              </a:rPr>
              <a:t>s</a:t>
            </a:r>
            <a:endParaRPr lang="en-US" altLang="zh-CN" i="1" dirty="0">
              <a:solidFill>
                <a:srgbClr val="000000"/>
              </a:solidFill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dirty="0">
                <a:solidFill>
                  <a:srgbClr val="000000"/>
                </a:solidFill>
              </a:rPr>
              <a:t> (3) </a:t>
            </a:r>
            <a:r>
              <a:rPr lang="zh-CN" altLang="en-US" dirty="0">
                <a:solidFill>
                  <a:srgbClr val="000000"/>
                </a:solidFill>
              </a:rPr>
              <a:t>令</a:t>
            </a:r>
            <a:r>
              <a:rPr lang="en-US" altLang="zh-CN" i="1" dirty="0">
                <a:solidFill>
                  <a:srgbClr val="000000"/>
                </a:solidFill>
              </a:rPr>
              <a:t>S </a:t>
            </a:r>
            <a:r>
              <a:rPr lang="en-US" altLang="zh-CN" dirty="0">
                <a:solidFill>
                  <a:srgbClr val="000000"/>
                </a:solidFill>
              </a:rPr>
              <a:t>= {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baseline="30000" dirty="0">
                <a:solidFill>
                  <a:srgbClr val="000000"/>
                </a:solidFill>
              </a:rPr>
              <a:t>0</a:t>
            </a:r>
            <a:r>
              <a:rPr lang="en-US" altLang="zh-CN" dirty="0">
                <a:solidFill>
                  <a:srgbClr val="000000"/>
                </a:solidFill>
              </a:rPr>
              <a:t>,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baseline="30000" dirty="0">
                <a:solidFill>
                  <a:srgbClr val="000000"/>
                </a:solidFill>
              </a:rPr>
              <a:t>1</a:t>
            </a:r>
            <a:r>
              <a:rPr lang="en-US" altLang="zh-CN" dirty="0">
                <a:solidFill>
                  <a:srgbClr val="000000"/>
                </a:solidFill>
              </a:rPr>
              <a:t>,…,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i="1" baseline="30000" dirty="0">
                <a:solidFill>
                  <a:srgbClr val="000000"/>
                </a:solidFill>
              </a:rPr>
              <a:t>t</a:t>
            </a:r>
            <a:r>
              <a:rPr lang="en-US" altLang="zh-CN" baseline="30000" dirty="0">
                <a:solidFill>
                  <a:srgbClr val="000000"/>
                </a:solidFill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solidFill>
                  <a:srgbClr val="000000"/>
                </a:solidFill>
              </a:rPr>
              <a:t>1</a:t>
            </a:r>
            <a:r>
              <a:rPr lang="en-US" altLang="zh-CN" dirty="0">
                <a:solidFill>
                  <a:srgbClr val="000000"/>
                </a:solidFill>
              </a:rPr>
              <a:t>}, </a:t>
            </a:r>
            <a:r>
              <a:rPr lang="zh-CN" altLang="en-US" dirty="0">
                <a:solidFill>
                  <a:srgbClr val="000000"/>
                </a:solidFill>
              </a:rPr>
              <a:t>则对于任意的 </a:t>
            </a:r>
            <a:r>
              <a:rPr lang="en-US" altLang="zh-CN" i="1" dirty="0" err="1">
                <a:solidFill>
                  <a:srgbClr val="000000"/>
                </a:solidFill>
              </a:rPr>
              <a:t>q</a:t>
            </a:r>
            <a:r>
              <a:rPr lang="en-US" altLang="zh-CN" dirty="0" err="1">
                <a:solidFill>
                  <a:srgbClr val="000000"/>
                </a:solidFill>
              </a:rPr>
              <a:t>∈N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有</a:t>
            </a:r>
            <a:r>
              <a:rPr lang="en-US" altLang="zh-CN" i="1" dirty="0" err="1">
                <a:solidFill>
                  <a:srgbClr val="000000"/>
                </a:solidFill>
              </a:rPr>
              <a:t>R</a:t>
            </a:r>
            <a:r>
              <a:rPr lang="en-US" altLang="zh-CN" i="1" baseline="30000" dirty="0" err="1">
                <a:solidFill>
                  <a:srgbClr val="000000"/>
                </a:solidFill>
              </a:rPr>
              <a:t>q</a:t>
            </a:r>
            <a:r>
              <a:rPr lang="en-US" altLang="zh-CN" dirty="0" err="1">
                <a:solidFill>
                  <a:srgbClr val="000000"/>
                </a:solidFill>
              </a:rPr>
              <a:t>∈</a:t>
            </a:r>
            <a:r>
              <a:rPr lang="en-US" altLang="zh-CN" dirty="0" err="1"/>
              <a:t>S</a:t>
            </a:r>
            <a:endParaRPr lang="en-US" altLang="zh-CN" dirty="0"/>
          </a:p>
          <a:p>
            <a:pPr eaLnBrk="1" hangingPunct="1">
              <a:lnSpc>
                <a:spcPct val="200000"/>
              </a:lnSpc>
              <a:defRPr/>
            </a:pPr>
            <a:r>
              <a:rPr lang="zh-CN" altLang="en-US" dirty="0"/>
              <a:t>意义：利用有穷集合</a:t>
            </a:r>
            <a:r>
              <a:rPr lang="en-US" altLang="zh-CN" dirty="0"/>
              <a:t>A</a:t>
            </a:r>
            <a:r>
              <a:rPr lang="zh-CN" altLang="en-US" dirty="0"/>
              <a:t>上的关系</a:t>
            </a:r>
            <a:r>
              <a:rPr lang="en-US" altLang="zh-CN" dirty="0"/>
              <a:t>R</a:t>
            </a:r>
            <a:r>
              <a:rPr lang="zh-CN" altLang="en-US" dirty="0"/>
              <a:t>的幂序列，由周期性变化的规律，可以将</a:t>
            </a:r>
            <a:r>
              <a:rPr lang="en-US" altLang="zh-CN" dirty="0"/>
              <a:t>R</a:t>
            </a:r>
            <a:r>
              <a:rPr lang="zh-CN" altLang="en-US" dirty="0"/>
              <a:t>的高次幂化简为低次幂。</a:t>
            </a:r>
            <a:endParaRPr lang="en-US" altLang="zh-CN" dirty="0"/>
          </a:p>
        </p:txBody>
      </p:sp>
      <p:sp>
        <p:nvSpPr>
          <p:cNvPr id="75780" name="灯片编号占位符 5">
            <a:extLst>
              <a:ext uri="{FF2B5EF4-FFF2-40B4-BE49-F238E27FC236}">
                <a16:creationId xmlns:a16="http://schemas.microsoft.com/office/drawing/2014/main" id="{5C5C840E-A5B2-4339-BDF5-D1437DFF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CF4DCE0-3682-4761-B78E-ED9046AFE562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>
            <a:extLst>
              <a:ext uri="{FF2B5EF4-FFF2-40B4-BE49-F238E27FC236}">
                <a16:creationId xmlns:a16="http://schemas.microsoft.com/office/drawing/2014/main" id="{370B87D0-0B61-4635-AA2A-77D72457C2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幂运算的性质：证明</a:t>
            </a:r>
          </a:p>
        </p:txBody>
      </p:sp>
      <p:sp>
        <p:nvSpPr>
          <p:cNvPr id="77828" name="灯片编号占位符 5">
            <a:extLst>
              <a:ext uri="{FF2B5EF4-FFF2-40B4-BE49-F238E27FC236}">
                <a16:creationId xmlns:a16="http://schemas.microsoft.com/office/drawing/2014/main" id="{0597E30D-8AC1-40F8-9B7C-34EFD0F53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58E578F-9BBB-40E2-BB69-BD02B3225510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58280AC-045D-411A-97FC-4E60BF92B7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408" y="1196752"/>
            <a:ext cx="11305256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b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证 </a:t>
            </a:r>
            <a:r>
              <a:rPr lang="en-US" altLang="zh-CN" b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(1) 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b="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="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s+k</a:t>
            </a:r>
            <a:r>
              <a:rPr lang="en-US" altLang="zh-CN" b="0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b="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b="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="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b="0" baseline="-16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b="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="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 b="0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b="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R</a:t>
            </a:r>
            <a:r>
              <a:rPr lang="en-US" altLang="zh-CN" b="0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 </a:t>
            </a:r>
            <a:r>
              <a:rPr lang="en-US" altLang="zh-CN" b="0" baseline="-16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b="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="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 b="0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b="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b="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="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t+k</a:t>
            </a:r>
            <a:endParaRPr lang="en-US" altLang="zh-CN" b="0" i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(2)  </a:t>
            </a:r>
            <a:r>
              <a:rPr lang="zh-CN" altLang="en-US" b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对</a:t>
            </a:r>
            <a:r>
              <a:rPr lang="en-US" altLang="zh-CN" b="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zh-CN" altLang="en-US" b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归纳</a:t>
            </a:r>
            <a:r>
              <a:rPr lang="en-US" altLang="zh-CN" b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若</a:t>
            </a:r>
            <a:r>
              <a:rPr lang="en-US" altLang="zh-CN" b="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 b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=0, </a:t>
            </a:r>
            <a:r>
              <a:rPr lang="zh-CN" altLang="en-US" b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则有  </a:t>
            </a:r>
            <a:r>
              <a:rPr lang="en-US" altLang="zh-CN" b="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="0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s+</a:t>
            </a:r>
            <a:r>
              <a:rPr lang="en-US" altLang="zh-CN" b="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 b="0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p+i </a:t>
            </a:r>
            <a:r>
              <a:rPr lang="en-US" altLang="zh-CN" b="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b="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="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s+i</a:t>
            </a:r>
            <a:endParaRPr lang="en-US" altLang="zh-CN" b="0" i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b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假设 </a:t>
            </a:r>
            <a:r>
              <a:rPr lang="en-US" altLang="zh-CN" b="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="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s+kp+i</a:t>
            </a:r>
            <a:r>
              <a:rPr lang="en-US" altLang="zh-CN" b="0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b="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b="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="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s+i</a:t>
            </a:r>
            <a:r>
              <a:rPr lang="en-US" altLang="zh-CN" b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b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其中</a:t>
            </a:r>
            <a:r>
              <a:rPr lang="en-US" altLang="zh-CN" b="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 = </a:t>
            </a:r>
            <a:r>
              <a:rPr lang="en-US" altLang="zh-CN" b="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b="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="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b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b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则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b="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="0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s+(k+1)</a:t>
            </a:r>
            <a:r>
              <a:rPr lang="en-US" altLang="zh-CN" b="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p+i</a:t>
            </a:r>
            <a:r>
              <a:rPr lang="en-US" altLang="zh-CN" b="0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b="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b="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="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s+kp+i+p</a:t>
            </a:r>
            <a:r>
              <a:rPr lang="en-US" altLang="zh-CN" b="0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b="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b="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="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s+kp+i</a:t>
            </a:r>
            <a:r>
              <a:rPr lang="en-US" altLang="zh-CN" b="0" baseline="-16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b="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="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b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b="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b="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="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s+i</a:t>
            </a:r>
            <a:r>
              <a:rPr lang="en-US" altLang="zh-CN" b="0" baseline="-16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b="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="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b="0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b="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b="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="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s+p+i</a:t>
            </a:r>
            <a:r>
              <a:rPr lang="en-US" altLang="zh-CN" b="0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b="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b="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="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s+t</a:t>
            </a:r>
            <a:r>
              <a:rPr lang="en-US" altLang="zh-CN" b="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="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s+i</a:t>
            </a:r>
            <a:r>
              <a:rPr lang="en-US" altLang="zh-CN" b="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= </a:t>
            </a:r>
            <a:r>
              <a:rPr lang="en-US" altLang="zh-CN" b="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="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t+i</a:t>
            </a:r>
            <a:r>
              <a:rPr lang="en-US" altLang="zh-CN" b="0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b="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b="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="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s+i</a:t>
            </a:r>
            <a:r>
              <a:rPr lang="en-US" altLang="zh-CN" b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由归纳法命题得证</a:t>
            </a:r>
            <a:r>
              <a:rPr lang="en-US" altLang="zh-CN" b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</p:txBody>
      </p:sp>
    </p:spTree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E9C8BC-2604-4FF6-12E1-526615802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幂运算的性质：证明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12EBFF-FE54-FCED-F65D-4819A70CF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376" y="1052737"/>
            <a:ext cx="10972800" cy="388843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华文中宋" panose="02010600040101010101" pitchFamily="2" charset="-122"/>
              </a:rPr>
              <a:t>(3) </a:t>
            </a:r>
            <a:r>
              <a:rPr lang="zh-CN" altLang="en-US" sz="2400" dirty="0">
                <a:solidFill>
                  <a:srgbClr val="000000"/>
                </a:solidFill>
                <a:latin typeface="华文中宋" panose="02010600040101010101" pitchFamily="2" charset="-122"/>
              </a:rPr>
              <a:t>任取 </a:t>
            </a:r>
            <a:r>
              <a:rPr lang="en-US" altLang="zh-CN" sz="2400" i="1" dirty="0" err="1">
                <a:solidFill>
                  <a:srgbClr val="000000"/>
                </a:solidFill>
              </a:rPr>
              <a:t>q</a:t>
            </a:r>
            <a:r>
              <a:rPr lang="en-US" altLang="zh-CN" sz="2400" dirty="0" err="1">
                <a:solidFill>
                  <a:srgbClr val="000000"/>
                </a:solidFill>
              </a:rPr>
              <a:t>∈N</a:t>
            </a:r>
            <a:r>
              <a:rPr lang="en-US" altLang="zh-CN" sz="2400" i="1" dirty="0">
                <a:solidFill>
                  <a:srgbClr val="000000"/>
                </a:solidFill>
              </a:rPr>
              <a:t>,</a:t>
            </a:r>
            <a:r>
              <a:rPr lang="en-US" altLang="zh-CN" sz="2400" dirty="0">
                <a:solidFill>
                  <a:srgbClr val="000000"/>
                </a:solidFill>
              </a:rPr>
              <a:t>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华文中宋" panose="02010600040101010101" pitchFamily="2" charset="-122"/>
              </a:rPr>
              <a:t>若 </a:t>
            </a:r>
            <a:r>
              <a:rPr lang="en-US" altLang="zh-CN" sz="2400" i="1" dirty="0">
                <a:solidFill>
                  <a:srgbClr val="000000"/>
                </a:solidFill>
              </a:rPr>
              <a:t>q &lt; t,</a:t>
            </a:r>
            <a:r>
              <a:rPr lang="en-US" altLang="zh-CN" sz="2400" dirty="0">
                <a:solidFill>
                  <a:srgbClr val="000000"/>
                </a:solidFill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华文中宋" panose="02010600040101010101" pitchFamily="2" charset="-122"/>
              </a:rPr>
              <a:t>显然有 </a:t>
            </a:r>
            <a:r>
              <a:rPr lang="en-US" altLang="zh-CN" sz="2400" i="1" dirty="0" err="1">
                <a:solidFill>
                  <a:srgbClr val="000000"/>
                </a:solidFill>
              </a:rPr>
              <a:t>R</a:t>
            </a:r>
            <a:r>
              <a:rPr lang="en-US" altLang="zh-CN" sz="2400" i="1" baseline="30000" dirty="0" err="1">
                <a:solidFill>
                  <a:srgbClr val="000000"/>
                </a:solidFill>
              </a:rPr>
              <a:t>q</a:t>
            </a:r>
            <a:r>
              <a:rPr lang="en-US" altLang="zh-CN" sz="2400" dirty="0" err="1">
                <a:solidFill>
                  <a:srgbClr val="000000"/>
                </a:solidFill>
              </a:rPr>
              <a:t>∈</a:t>
            </a:r>
            <a:r>
              <a:rPr lang="en-US" altLang="zh-CN" sz="2400" i="1" dirty="0" err="1">
                <a:solidFill>
                  <a:srgbClr val="000000"/>
                </a:solidFill>
              </a:rPr>
              <a:t>S</a:t>
            </a:r>
            <a:r>
              <a:rPr lang="en-US" altLang="zh-CN" sz="2400" i="1" dirty="0">
                <a:solidFill>
                  <a:srgbClr val="000000"/>
                </a:solidFill>
              </a:rPr>
              <a:t>,</a:t>
            </a:r>
            <a:r>
              <a:rPr lang="en-US" altLang="zh-CN" sz="2400" dirty="0">
                <a:solidFill>
                  <a:srgbClr val="000000"/>
                </a:solidFill>
              </a:rPr>
              <a:t>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华文中宋" panose="02010600040101010101" pitchFamily="2" charset="-122"/>
              </a:rPr>
              <a:t>若</a:t>
            </a:r>
            <a:r>
              <a:rPr lang="en-US" altLang="zh-CN" sz="2400" i="1" dirty="0">
                <a:solidFill>
                  <a:srgbClr val="000000"/>
                </a:solidFill>
              </a:rPr>
              <a:t>q </a:t>
            </a:r>
            <a:r>
              <a:rPr lang="en-US" altLang="zh-CN" sz="2400" dirty="0">
                <a:solidFill>
                  <a:srgbClr val="000000"/>
                </a:solidFill>
              </a:rPr>
              <a:t>≥</a:t>
            </a:r>
            <a:r>
              <a:rPr lang="en-US" altLang="zh-CN" sz="2400" i="1" dirty="0">
                <a:solidFill>
                  <a:srgbClr val="000000"/>
                </a:solidFill>
              </a:rPr>
              <a:t> t, </a:t>
            </a:r>
            <a:r>
              <a:rPr lang="zh-CN" altLang="en-US" sz="2400" dirty="0">
                <a:solidFill>
                  <a:srgbClr val="000000"/>
                </a:solidFill>
                <a:latin typeface="华文中宋" panose="02010600040101010101" pitchFamily="2" charset="-122"/>
              </a:rPr>
              <a:t>则存在自然数 </a:t>
            </a:r>
            <a:r>
              <a:rPr lang="en-US" altLang="zh-CN" sz="2400" i="1" dirty="0">
                <a:solidFill>
                  <a:srgbClr val="000000"/>
                </a:solidFill>
              </a:rPr>
              <a:t>k </a:t>
            </a:r>
            <a:r>
              <a:rPr lang="zh-CN" altLang="en-US" sz="2400" dirty="0">
                <a:solidFill>
                  <a:srgbClr val="000000"/>
                </a:solidFill>
                <a:latin typeface="华文中宋" panose="02010600040101010101" pitchFamily="2" charset="-122"/>
              </a:rPr>
              <a:t>和 </a:t>
            </a:r>
            <a:r>
              <a:rPr lang="en-US" altLang="zh-CN" sz="2400" i="1" dirty="0" err="1">
                <a:solidFill>
                  <a:srgbClr val="000000"/>
                </a:solidFill>
              </a:rPr>
              <a:t>i</a:t>
            </a:r>
            <a:r>
              <a:rPr lang="en-US" altLang="zh-CN" sz="2400" i="1" dirty="0">
                <a:solidFill>
                  <a:srgbClr val="000000"/>
                </a:solidFill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华文中宋" panose="02010600040101010101" pitchFamily="2" charset="-122"/>
              </a:rPr>
              <a:t>使得  </a:t>
            </a:r>
            <a:r>
              <a:rPr lang="en-US" altLang="zh-CN" sz="2400" i="1" dirty="0">
                <a:solidFill>
                  <a:srgbClr val="000000"/>
                </a:solidFill>
              </a:rPr>
              <a:t>q = </a:t>
            </a:r>
            <a:r>
              <a:rPr lang="en-US" altLang="zh-CN" sz="2400" i="1" dirty="0" err="1">
                <a:solidFill>
                  <a:srgbClr val="000000"/>
                </a:solidFill>
              </a:rPr>
              <a:t>s+kp+i</a:t>
            </a:r>
            <a:r>
              <a:rPr lang="en-US" altLang="zh-CN" sz="2400" dirty="0">
                <a:solidFill>
                  <a:srgbClr val="000000"/>
                </a:solidFill>
              </a:rPr>
              <a:t>, </a:t>
            </a:r>
            <a:r>
              <a:rPr lang="zh-CN" altLang="en-US" sz="2400" dirty="0">
                <a:solidFill>
                  <a:srgbClr val="000000"/>
                </a:solidFill>
                <a:latin typeface="华文中宋" panose="02010600040101010101" pitchFamily="2" charset="-122"/>
              </a:rPr>
              <a:t>其中</a:t>
            </a:r>
            <a:r>
              <a:rPr lang="en-US" altLang="zh-CN" sz="2400" dirty="0">
                <a:solidFill>
                  <a:srgbClr val="000000"/>
                </a:solidFill>
              </a:rPr>
              <a:t>0≤</a:t>
            </a:r>
            <a:r>
              <a:rPr lang="en-US" altLang="zh-CN" sz="2400" i="1" dirty="0">
                <a:solidFill>
                  <a:srgbClr val="000000"/>
                </a:solidFill>
              </a:rPr>
              <a:t>i</a:t>
            </a:r>
            <a:r>
              <a:rPr lang="en-US" altLang="zh-CN" sz="2400" dirty="0">
                <a:solidFill>
                  <a:srgbClr val="000000"/>
                </a:solidFill>
              </a:rPr>
              <a:t>≤</a:t>
            </a:r>
            <a:r>
              <a:rPr lang="en-US" altLang="zh-CN" sz="2400" i="1" dirty="0">
                <a:solidFill>
                  <a:srgbClr val="000000"/>
                </a:solidFill>
              </a:rPr>
              <a:t>p</a:t>
            </a:r>
            <a:r>
              <a:rPr lang="en-US" altLang="zh-CN" sz="2400" dirty="0">
                <a:solidFill>
                  <a:srgbClr val="000000"/>
                </a:solidFill>
                <a:sym typeface="Symbol" panose="05050102010706020507" pitchFamily="18" charset="2"/>
              </a:rPr>
              <a:t></a:t>
            </a:r>
            <a:r>
              <a:rPr lang="en-US" altLang="zh-CN" sz="2400" dirty="0">
                <a:solidFill>
                  <a:srgbClr val="000000"/>
                </a:solidFill>
              </a:rPr>
              <a:t>1.</a:t>
            </a:r>
            <a:endParaRPr lang="en-US" altLang="zh-CN" sz="2400" dirty="0">
              <a:solidFill>
                <a:srgbClr val="000000"/>
              </a:solidFill>
              <a:latin typeface="华文中宋" panose="0201060004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华文中宋" panose="02010600040101010101" pitchFamily="2" charset="-122"/>
              </a:rPr>
              <a:t>于是</a:t>
            </a:r>
            <a:r>
              <a:rPr lang="zh-CN" altLang="en-US" sz="2400" dirty="0">
                <a:solidFill>
                  <a:srgbClr val="000000"/>
                </a:solidFill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</a:rPr>
              <a:t>R</a:t>
            </a:r>
            <a:r>
              <a:rPr lang="en-US" altLang="zh-CN" sz="2400" i="1" baseline="30000" dirty="0" err="1">
                <a:solidFill>
                  <a:srgbClr val="000000"/>
                </a:solidFill>
              </a:rPr>
              <a:t>q</a:t>
            </a:r>
            <a:r>
              <a:rPr lang="en-US" altLang="zh-CN" sz="2400" i="1" baseline="30000" dirty="0">
                <a:solidFill>
                  <a:srgbClr val="000000"/>
                </a:solidFill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</a:rPr>
              <a:t>= </a:t>
            </a:r>
            <a:r>
              <a:rPr lang="en-US" altLang="zh-CN" sz="2400" i="1" dirty="0" err="1">
                <a:solidFill>
                  <a:srgbClr val="000000"/>
                </a:solidFill>
              </a:rPr>
              <a:t>R</a:t>
            </a:r>
            <a:r>
              <a:rPr lang="en-US" altLang="zh-CN" sz="2400" i="1" baseline="30000" dirty="0" err="1">
                <a:solidFill>
                  <a:srgbClr val="000000"/>
                </a:solidFill>
              </a:rPr>
              <a:t>s+kp+i</a:t>
            </a:r>
            <a:r>
              <a:rPr lang="en-US" altLang="zh-CN" sz="2400" i="1" baseline="30000" dirty="0">
                <a:solidFill>
                  <a:srgbClr val="000000"/>
                </a:solidFill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</a:rPr>
              <a:t>= </a:t>
            </a:r>
            <a:r>
              <a:rPr lang="en-US" altLang="zh-CN" sz="2400" i="1" dirty="0" err="1">
                <a:solidFill>
                  <a:srgbClr val="000000"/>
                </a:solidFill>
              </a:rPr>
              <a:t>R</a:t>
            </a:r>
            <a:r>
              <a:rPr lang="en-US" altLang="zh-CN" sz="2400" i="1" baseline="30000" dirty="0" err="1">
                <a:solidFill>
                  <a:srgbClr val="000000"/>
                </a:solidFill>
              </a:rPr>
              <a:t>s+i</a:t>
            </a:r>
            <a:r>
              <a:rPr lang="en-US" altLang="zh-CN" sz="2400" i="1" dirty="0">
                <a:solidFill>
                  <a:srgbClr val="000000"/>
                </a:solidFill>
              </a:rPr>
              <a:t> 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</a:rPr>
              <a:t>而  </a:t>
            </a:r>
            <a:r>
              <a:rPr lang="en-US" altLang="zh-CN" sz="2400" i="1" dirty="0" err="1">
                <a:solidFill>
                  <a:srgbClr val="000000"/>
                </a:solidFill>
              </a:rPr>
              <a:t>s+i</a:t>
            </a:r>
            <a:r>
              <a:rPr lang="en-US" altLang="zh-CN" sz="2400" i="1" dirty="0">
                <a:solidFill>
                  <a:srgbClr val="000000"/>
                </a:solidFill>
              </a:rPr>
              <a:t> ≤ s+p</a:t>
            </a:r>
            <a:r>
              <a:rPr lang="en-US" altLang="zh-CN" sz="2400" dirty="0">
                <a:solidFill>
                  <a:srgbClr val="000000"/>
                </a:solidFill>
                <a:sym typeface="Symbol" panose="05050102010706020507" pitchFamily="18" charset="2"/>
              </a:rPr>
              <a:t></a:t>
            </a:r>
            <a:r>
              <a:rPr lang="en-US" altLang="zh-CN" sz="2400" dirty="0">
                <a:solidFill>
                  <a:srgbClr val="000000"/>
                </a:solidFill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</a:rPr>
              <a:t> = s+t</a:t>
            </a:r>
            <a:r>
              <a:rPr lang="en-US" altLang="zh-CN" sz="2400" i="1" dirty="0">
                <a:solidFill>
                  <a:srgbClr val="000000"/>
                </a:solidFill>
                <a:sym typeface="Symbol" panose="05050102010706020507" pitchFamily="18" charset="2"/>
              </a:rPr>
              <a:t></a:t>
            </a:r>
            <a:r>
              <a:rPr lang="en-US" altLang="zh-CN" sz="2400" i="1" dirty="0">
                <a:solidFill>
                  <a:srgbClr val="000000"/>
                </a:solidFill>
              </a:rPr>
              <a:t>s</a:t>
            </a:r>
            <a:r>
              <a:rPr lang="en-US" altLang="zh-CN" sz="2400" dirty="0">
                <a:solidFill>
                  <a:srgbClr val="000000"/>
                </a:solidFill>
                <a:sym typeface="Symbol" panose="05050102010706020507" pitchFamily="18" charset="2"/>
              </a:rPr>
              <a:t></a:t>
            </a:r>
            <a:r>
              <a:rPr lang="en-US" altLang="zh-CN" sz="2400" dirty="0">
                <a:solidFill>
                  <a:srgbClr val="000000"/>
                </a:solidFill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</a:rPr>
              <a:t> = t</a:t>
            </a:r>
            <a:r>
              <a:rPr lang="en-US" altLang="zh-CN" sz="2400" dirty="0">
                <a:solidFill>
                  <a:srgbClr val="000000"/>
                </a:solidFill>
                <a:sym typeface="Symbol" panose="05050102010706020507" pitchFamily="18" charset="2"/>
              </a:rPr>
              <a:t></a:t>
            </a:r>
            <a:r>
              <a:rPr lang="en-US" altLang="zh-CN" sz="2400" dirty="0">
                <a:solidFill>
                  <a:srgbClr val="000000"/>
                </a:solidFill>
              </a:rPr>
              <a:t>1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</a:rPr>
              <a:t>从而</a:t>
            </a:r>
            <a:r>
              <a:rPr lang="zh-CN" altLang="en-US" sz="2400" dirty="0">
                <a:solidFill>
                  <a:srgbClr val="000000"/>
                </a:solidFill>
                <a:latin typeface="华文中宋" panose="02010600040101010101" pitchFamily="2" charset="-122"/>
              </a:rPr>
              <a:t>证明了</a:t>
            </a:r>
            <a:r>
              <a:rPr lang="zh-CN" altLang="en-US" sz="2400" dirty="0">
                <a:solidFill>
                  <a:srgbClr val="000000"/>
                </a:solidFill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</a:rPr>
              <a:t>R</a:t>
            </a:r>
            <a:r>
              <a:rPr lang="en-US" altLang="zh-CN" sz="2400" i="1" baseline="30000" dirty="0" err="1">
                <a:solidFill>
                  <a:srgbClr val="000000"/>
                </a:solidFill>
              </a:rPr>
              <a:t>q</a:t>
            </a:r>
            <a:r>
              <a:rPr lang="en-US" altLang="zh-CN" sz="2400" dirty="0" err="1">
                <a:solidFill>
                  <a:srgbClr val="000000"/>
                </a:solidFill>
              </a:rPr>
              <a:t>∈</a:t>
            </a:r>
            <a:r>
              <a:rPr lang="en-US" altLang="zh-CN" sz="2400" i="1" dirty="0" err="1">
                <a:solidFill>
                  <a:srgbClr val="000000"/>
                </a:solidFill>
              </a:rPr>
              <a:t>S</a:t>
            </a:r>
            <a:r>
              <a:rPr lang="en-US" altLang="zh-CN" sz="2400" i="1" dirty="0">
                <a:solidFill>
                  <a:srgbClr val="000000"/>
                </a:solidFill>
              </a:rPr>
              <a:t>.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676BD01-061A-12EB-F55B-5B59323F9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BF3B5F-0122-4B7A-A31E-5F1F33D36BC8}" type="slidenum">
              <a:rPr lang="en-US" altLang="zh-CN" smtClean="0"/>
              <a:pPr>
                <a:defRPr/>
              </a:pPr>
              <a:t>35</a:t>
            </a:fld>
            <a:endParaRPr lang="en-US" altLang="zh-CN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69971B-F581-B791-FE0B-90F5056ED5EC}"/>
              </a:ext>
            </a:extLst>
          </p:cNvPr>
          <p:cNvSpPr txBox="1"/>
          <p:nvPr/>
        </p:nvSpPr>
        <p:spPr>
          <a:xfrm>
            <a:off x="623392" y="5445224"/>
            <a:ext cx="35557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思考教材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P121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，例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7.9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18579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>
            <a:extLst>
              <a:ext uri="{FF2B5EF4-FFF2-40B4-BE49-F238E27FC236}">
                <a16:creationId xmlns:a16="http://schemas.microsoft.com/office/drawing/2014/main" id="{EB790BB4-88C8-4498-A00F-C27A12AB8E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7.4 </a:t>
            </a:r>
            <a:r>
              <a:rPr lang="zh-CN" altLang="en-US"/>
              <a:t>关系的性质</a:t>
            </a:r>
          </a:p>
        </p:txBody>
      </p:sp>
      <p:sp>
        <p:nvSpPr>
          <p:cNvPr id="88068" name="Rectangle 3">
            <a:extLst>
              <a:ext uri="{FF2B5EF4-FFF2-40B4-BE49-F238E27FC236}">
                <a16:creationId xmlns:a16="http://schemas.microsoft.com/office/drawing/2014/main" id="{B67394D6-EAC9-44EC-A815-30A52E4543C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74825" y="1125538"/>
            <a:ext cx="8713788" cy="1439862"/>
          </a:xfrm>
        </p:spPr>
        <p:txBody>
          <a:bodyPr>
            <a:normAutofit lnSpcReduction="10000"/>
          </a:bodyPr>
          <a:lstStyle/>
          <a:p>
            <a:pPr marL="1260475" indent="-1260475" eaLnBrk="1" hangingPunct="1">
              <a:tabLst>
                <a:tab pos="1703388" algn="l"/>
              </a:tabLst>
              <a:defRPr/>
            </a:pPr>
            <a:r>
              <a:rPr lang="zh-CN" altLang="en-US">
                <a:solidFill>
                  <a:srgbClr val="A50021"/>
                </a:solidFill>
              </a:rPr>
              <a:t>定义</a:t>
            </a:r>
            <a:r>
              <a:rPr lang="en-US" altLang="zh-CN">
                <a:solidFill>
                  <a:srgbClr val="A50021"/>
                </a:solidFill>
              </a:rPr>
              <a:t>7.11 </a:t>
            </a:r>
            <a:r>
              <a:rPr lang="en-US" altLang="zh-CN"/>
              <a:t> </a:t>
            </a:r>
            <a:r>
              <a:rPr lang="zh-CN" altLang="en-US"/>
              <a:t>设 </a:t>
            </a:r>
            <a:r>
              <a:rPr lang="en-US" altLang="zh-CN" i="1"/>
              <a:t>R </a:t>
            </a:r>
            <a:r>
              <a:rPr lang="zh-CN" altLang="en-US"/>
              <a:t>为</a:t>
            </a:r>
            <a:r>
              <a:rPr lang="en-US" altLang="zh-CN" i="1"/>
              <a:t>A</a:t>
            </a:r>
            <a:r>
              <a:rPr lang="zh-CN" altLang="en-US"/>
              <a:t>上的关系</a:t>
            </a:r>
            <a:r>
              <a:rPr lang="en-US" altLang="zh-CN"/>
              <a:t>, </a:t>
            </a:r>
          </a:p>
          <a:p>
            <a:pPr marL="1260475" indent="-1260475" eaLnBrk="1" hangingPunct="1">
              <a:tabLst>
                <a:tab pos="1703388" algn="l"/>
              </a:tabLst>
              <a:defRPr/>
            </a:pPr>
            <a:r>
              <a:rPr lang="en-US" altLang="zh-CN"/>
              <a:t>(1) </a:t>
            </a:r>
            <a:r>
              <a:rPr lang="zh-CN" altLang="en-US"/>
              <a:t>若 </a:t>
            </a:r>
            <a:r>
              <a:rPr lang="zh-CN" altLang="en-US">
                <a:sym typeface="Symbol" panose="05050102010706020507" pitchFamily="18" charset="2"/>
              </a:rPr>
              <a:t></a:t>
            </a:r>
            <a:r>
              <a:rPr lang="en-US" altLang="zh-CN" i="1"/>
              <a:t>x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∈</a:t>
            </a:r>
            <a:r>
              <a:rPr lang="en-US" altLang="zh-CN" i="1"/>
              <a:t>A</a:t>
            </a:r>
            <a:r>
              <a:rPr lang="en-US" altLang="zh-CN"/>
              <a:t>→&lt;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x</a:t>
            </a:r>
            <a:r>
              <a:rPr lang="en-US" altLang="zh-CN"/>
              <a:t>&gt;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R</a:t>
            </a:r>
            <a:r>
              <a:rPr lang="en-US" altLang="zh-CN"/>
              <a:t>), </a:t>
            </a:r>
            <a:r>
              <a:rPr lang="zh-CN" altLang="en-US"/>
              <a:t>则称 </a:t>
            </a:r>
            <a:r>
              <a:rPr lang="en-US" altLang="zh-CN" i="1"/>
              <a:t>R </a:t>
            </a:r>
            <a:r>
              <a:rPr lang="zh-CN" altLang="en-US"/>
              <a:t>在 </a:t>
            </a:r>
            <a:r>
              <a:rPr lang="en-US" altLang="zh-CN" i="1"/>
              <a:t>A </a:t>
            </a:r>
            <a:r>
              <a:rPr lang="zh-CN" altLang="en-US"/>
              <a:t>上是</a:t>
            </a:r>
            <a:r>
              <a:rPr lang="zh-CN" altLang="en-US">
                <a:solidFill>
                  <a:srgbClr val="A50021"/>
                </a:solidFill>
              </a:rPr>
              <a:t>自反</a:t>
            </a:r>
            <a:r>
              <a:rPr lang="zh-CN" altLang="en-US"/>
              <a:t>的</a:t>
            </a:r>
            <a:r>
              <a:rPr lang="en-US" altLang="zh-CN"/>
              <a:t>.</a:t>
            </a:r>
          </a:p>
          <a:p>
            <a:pPr marL="1260475" indent="-1260475" eaLnBrk="1" hangingPunct="1">
              <a:tabLst>
                <a:tab pos="1703388" algn="l"/>
              </a:tabLst>
              <a:defRPr/>
            </a:pPr>
            <a:r>
              <a:rPr lang="en-US" altLang="zh-CN"/>
              <a:t>(2) </a:t>
            </a:r>
            <a:r>
              <a:rPr lang="zh-CN" altLang="en-US"/>
              <a:t>若 </a:t>
            </a:r>
            <a:r>
              <a:rPr lang="zh-CN" altLang="en-US">
                <a:sym typeface="Symbol" panose="05050102010706020507" pitchFamily="18" charset="2"/>
              </a:rPr>
              <a:t></a:t>
            </a:r>
            <a:r>
              <a:rPr lang="en-US" altLang="zh-CN" i="1"/>
              <a:t>x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∈</a:t>
            </a:r>
            <a:r>
              <a:rPr lang="en-US" altLang="zh-CN" i="1"/>
              <a:t>A</a:t>
            </a:r>
            <a:r>
              <a:rPr lang="en-US" altLang="zh-CN"/>
              <a:t>→&lt;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x</a:t>
            </a:r>
            <a:r>
              <a:rPr lang="en-US" altLang="zh-CN"/>
              <a:t>&gt;</a:t>
            </a:r>
            <a:r>
              <a:rPr lang="en-US" altLang="zh-CN">
                <a:sym typeface="Symbol" panose="05050102010706020507" pitchFamily="18" charset="2"/>
              </a:rPr>
              <a:t></a:t>
            </a:r>
            <a:r>
              <a:rPr lang="en-US" altLang="zh-CN" i="1"/>
              <a:t>R</a:t>
            </a:r>
            <a:r>
              <a:rPr lang="en-US" altLang="zh-CN"/>
              <a:t>), </a:t>
            </a:r>
            <a:r>
              <a:rPr lang="zh-CN" altLang="en-US"/>
              <a:t>则称 </a:t>
            </a:r>
            <a:r>
              <a:rPr lang="en-US" altLang="zh-CN" i="1"/>
              <a:t>R </a:t>
            </a:r>
            <a:r>
              <a:rPr lang="zh-CN" altLang="en-US"/>
              <a:t>在 </a:t>
            </a:r>
            <a:r>
              <a:rPr lang="en-US" altLang="zh-CN" i="1"/>
              <a:t>A </a:t>
            </a:r>
            <a:r>
              <a:rPr lang="zh-CN" altLang="en-US"/>
              <a:t>上是</a:t>
            </a:r>
            <a:r>
              <a:rPr lang="zh-CN" altLang="en-US">
                <a:solidFill>
                  <a:srgbClr val="A50021"/>
                </a:solidFill>
              </a:rPr>
              <a:t>反自反</a:t>
            </a:r>
            <a:r>
              <a:rPr lang="zh-CN" altLang="en-US"/>
              <a:t>的</a:t>
            </a:r>
            <a:r>
              <a:rPr lang="en-US" altLang="zh-CN"/>
              <a:t>.          </a:t>
            </a:r>
          </a:p>
        </p:txBody>
      </p:sp>
      <p:sp>
        <p:nvSpPr>
          <p:cNvPr id="80900" name="灯片编号占位符 5">
            <a:extLst>
              <a:ext uri="{FF2B5EF4-FFF2-40B4-BE49-F238E27FC236}">
                <a16:creationId xmlns:a16="http://schemas.microsoft.com/office/drawing/2014/main" id="{3821AFFF-2FC9-4117-988A-21E915ECC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61EE896-1853-41E2-96A2-4B9FB0719B06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9877" name="Rectangle 4">
            <a:extLst>
              <a:ext uri="{FF2B5EF4-FFF2-40B4-BE49-F238E27FC236}">
                <a16:creationId xmlns:a16="http://schemas.microsoft.com/office/drawing/2014/main" id="{EF7104C2-5271-4ED1-8AB9-67A7C2CA43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5775" y="2708275"/>
            <a:ext cx="8497888" cy="31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325813" indent="-1617663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37338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4141788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4549775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500697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546417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592137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637857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实例：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自反：全域关系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恒等关系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小于等于关系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整除关系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endParaRPr lang="en-US" altLang="zh-CN" baseline="-250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反自反：实数集上的小于关系、幂集上的真包含关系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={1,2,3},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上的关系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其中</a:t>
            </a:r>
            <a:endParaRPr lang="zh-CN" altLang="en-US" i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i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{&lt;1,1&gt;,&lt;2,2&gt;}</a:t>
            </a:r>
            <a:endParaRPr lang="en-US" altLang="zh-CN" i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{&lt;1,1&gt;,&lt;2,2&gt;,&lt;3,3&gt;,&lt;1,2&gt;}</a:t>
            </a:r>
            <a:endParaRPr lang="en-US" altLang="zh-CN" i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{&lt;1,3&gt;}</a:t>
            </a:r>
            <a:endParaRPr lang="en-US" altLang="zh-CN" i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DF1EB99-3659-41BD-8DA1-8618AE278B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6413" y="5891213"/>
            <a:ext cx="83518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自反 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3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反自反，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既不是自反的也不是反自反的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>
            <a:extLst>
              <a:ext uri="{FF2B5EF4-FFF2-40B4-BE49-F238E27FC236}">
                <a16:creationId xmlns:a16="http://schemas.microsoft.com/office/drawing/2014/main" id="{D273D3A6-E481-4573-9784-D9110F9DC6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对称性与反对称性</a:t>
            </a:r>
          </a:p>
        </p:txBody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D78B2C83-CB58-4C04-99B4-6B4DBFCAE26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60400" y="1098550"/>
            <a:ext cx="10871200" cy="1655763"/>
          </a:xfrm>
        </p:spPr>
        <p:txBody>
          <a:bodyPr/>
          <a:lstStyle/>
          <a:p>
            <a:pPr marL="1071563" indent="-1071563" eaLnBrk="1" hangingPunct="1"/>
            <a:r>
              <a:rPr lang="zh-CN" altLang="en-US">
                <a:solidFill>
                  <a:srgbClr val="A50021"/>
                </a:solidFill>
              </a:rPr>
              <a:t>定义</a:t>
            </a:r>
            <a:r>
              <a:rPr lang="en-US" altLang="zh-CN">
                <a:solidFill>
                  <a:srgbClr val="A50021"/>
                </a:solidFill>
              </a:rPr>
              <a:t>7.12</a:t>
            </a:r>
            <a:r>
              <a:rPr lang="en-US" altLang="zh-CN"/>
              <a:t> </a:t>
            </a:r>
            <a:r>
              <a:rPr lang="zh-CN" altLang="en-US"/>
              <a:t>设 </a:t>
            </a:r>
            <a:r>
              <a:rPr lang="en-US" altLang="zh-CN" i="1"/>
              <a:t>R </a:t>
            </a:r>
            <a:r>
              <a:rPr lang="zh-CN" altLang="en-US"/>
              <a:t>为 </a:t>
            </a:r>
            <a:r>
              <a:rPr lang="en-US" altLang="zh-CN" i="1"/>
              <a:t>A</a:t>
            </a:r>
            <a:r>
              <a:rPr lang="zh-CN" altLang="en-US"/>
              <a:t>上的关系</a:t>
            </a:r>
            <a:r>
              <a:rPr lang="en-US" altLang="zh-CN"/>
              <a:t>, </a:t>
            </a:r>
          </a:p>
          <a:p>
            <a:pPr marL="1071563" indent="-1071563" eaLnBrk="1" hangingPunct="1"/>
            <a:r>
              <a:rPr lang="en-US" altLang="zh-CN"/>
              <a:t>(1) </a:t>
            </a:r>
            <a:r>
              <a:rPr lang="zh-CN" altLang="en-US"/>
              <a:t>若</a:t>
            </a:r>
            <a:r>
              <a:rPr lang="zh-CN" altLang="en-US">
                <a:sym typeface="Symbol" panose="05050102010706020507" pitchFamily="18" charset="2"/>
              </a:rPr>
              <a:t></a:t>
            </a:r>
            <a:r>
              <a:rPr lang="en-US" altLang="zh-CN" i="1"/>
              <a:t>x</a:t>
            </a:r>
            <a:r>
              <a:rPr lang="en-US" altLang="zh-CN">
                <a:sym typeface="Symbol" panose="05050102010706020507" pitchFamily="18" charset="2"/>
              </a:rPr>
              <a:t></a:t>
            </a:r>
            <a:r>
              <a:rPr lang="en-US" altLang="zh-CN" i="1"/>
              <a:t>y</a:t>
            </a:r>
            <a:r>
              <a:rPr lang="en-US" altLang="zh-CN"/>
              <a:t>( 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∈</a:t>
            </a:r>
            <a:r>
              <a:rPr lang="en-US" altLang="zh-CN" i="1"/>
              <a:t>A</a:t>
            </a:r>
            <a:r>
              <a:rPr lang="en-US" altLang="zh-CN"/>
              <a:t>∧&lt;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&gt;∈</a:t>
            </a:r>
            <a:r>
              <a:rPr lang="en-US" altLang="zh-CN" i="1"/>
              <a:t>R</a:t>
            </a:r>
            <a:r>
              <a:rPr lang="en-US" altLang="zh-CN"/>
              <a:t>→&lt;</a:t>
            </a:r>
            <a:r>
              <a:rPr lang="en-US" altLang="zh-CN" i="1"/>
              <a:t>y</a:t>
            </a:r>
            <a:r>
              <a:rPr lang="en-US" altLang="zh-CN"/>
              <a:t>,</a:t>
            </a:r>
            <a:r>
              <a:rPr lang="en-US" altLang="zh-CN" i="1"/>
              <a:t>x</a:t>
            </a:r>
            <a:r>
              <a:rPr lang="en-US" altLang="zh-CN"/>
              <a:t>&gt;∈</a:t>
            </a:r>
            <a:r>
              <a:rPr lang="en-US" altLang="zh-CN" i="1"/>
              <a:t>R</a:t>
            </a:r>
            <a:r>
              <a:rPr lang="en-US" altLang="zh-CN"/>
              <a:t>), </a:t>
            </a:r>
            <a:r>
              <a:rPr lang="zh-CN" altLang="en-US"/>
              <a:t>则称 </a:t>
            </a:r>
            <a:r>
              <a:rPr lang="en-US" altLang="zh-CN" i="1"/>
              <a:t>R </a:t>
            </a:r>
            <a:r>
              <a:rPr lang="zh-CN" altLang="en-US"/>
              <a:t>为 </a:t>
            </a:r>
            <a:r>
              <a:rPr lang="en-US" altLang="zh-CN" i="1"/>
              <a:t>A</a:t>
            </a:r>
            <a:r>
              <a:rPr lang="zh-CN" altLang="en-US"/>
              <a:t>上</a:t>
            </a:r>
            <a:r>
              <a:rPr lang="zh-CN" altLang="en-US">
                <a:solidFill>
                  <a:srgbClr val="A50021"/>
                </a:solidFill>
              </a:rPr>
              <a:t>对称</a:t>
            </a:r>
            <a:r>
              <a:rPr lang="zh-CN" altLang="en-US"/>
              <a:t>的关系</a:t>
            </a:r>
            <a:r>
              <a:rPr lang="en-US" altLang="zh-CN"/>
              <a:t>.</a:t>
            </a:r>
          </a:p>
          <a:p>
            <a:pPr marL="1071563" indent="-1071563" eaLnBrk="1" hangingPunct="1"/>
            <a:r>
              <a:rPr lang="en-US" altLang="zh-CN"/>
              <a:t>(2) </a:t>
            </a:r>
            <a:r>
              <a:rPr lang="zh-CN" altLang="en-US"/>
              <a:t>若</a:t>
            </a:r>
            <a:r>
              <a:rPr lang="zh-CN" altLang="en-US">
                <a:sym typeface="Symbol" panose="05050102010706020507" pitchFamily="18" charset="2"/>
              </a:rPr>
              <a:t></a:t>
            </a:r>
            <a:r>
              <a:rPr lang="en-US" altLang="zh-CN" i="1"/>
              <a:t>x</a:t>
            </a:r>
            <a:r>
              <a:rPr lang="en-US" altLang="zh-CN">
                <a:sym typeface="Symbol" panose="05050102010706020507" pitchFamily="18" charset="2"/>
              </a:rPr>
              <a:t></a:t>
            </a:r>
            <a:r>
              <a:rPr lang="en-US" altLang="zh-CN" i="1"/>
              <a:t>y</a:t>
            </a:r>
            <a:r>
              <a:rPr lang="en-US" altLang="zh-CN"/>
              <a:t>( 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∈</a:t>
            </a:r>
            <a:r>
              <a:rPr lang="en-US" altLang="zh-CN" i="1"/>
              <a:t>A</a:t>
            </a:r>
            <a:r>
              <a:rPr lang="en-US" altLang="zh-CN"/>
              <a:t>∧&lt;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&gt;∈</a:t>
            </a:r>
            <a:r>
              <a:rPr lang="en-US" altLang="zh-CN" i="1"/>
              <a:t>R</a:t>
            </a:r>
            <a:r>
              <a:rPr lang="en-US" altLang="zh-CN"/>
              <a:t>∧&lt;</a:t>
            </a:r>
            <a:r>
              <a:rPr lang="en-US" altLang="zh-CN" i="1"/>
              <a:t>y</a:t>
            </a:r>
            <a:r>
              <a:rPr lang="en-US" altLang="zh-CN"/>
              <a:t>,</a:t>
            </a:r>
            <a:r>
              <a:rPr lang="en-US" altLang="zh-CN" i="1"/>
              <a:t>x</a:t>
            </a:r>
            <a:r>
              <a:rPr lang="en-US" altLang="zh-CN"/>
              <a:t>&gt;∈</a:t>
            </a:r>
            <a:r>
              <a:rPr lang="en-US" altLang="zh-CN" i="1"/>
              <a:t>R</a:t>
            </a:r>
            <a:r>
              <a:rPr lang="en-US" altLang="zh-CN"/>
              <a:t>→</a:t>
            </a:r>
            <a:r>
              <a:rPr lang="en-US" altLang="zh-CN" i="1"/>
              <a:t>x</a:t>
            </a:r>
            <a:r>
              <a:rPr lang="en-US" altLang="zh-CN"/>
              <a:t>=</a:t>
            </a:r>
            <a:r>
              <a:rPr lang="en-US" altLang="zh-CN" i="1"/>
              <a:t>y</a:t>
            </a:r>
            <a:r>
              <a:rPr lang="en-US" altLang="zh-CN"/>
              <a:t>), </a:t>
            </a:r>
            <a:r>
              <a:rPr lang="zh-CN" altLang="en-US"/>
              <a:t>则称 </a:t>
            </a:r>
            <a:r>
              <a:rPr lang="en-US" altLang="zh-CN" i="1"/>
              <a:t>R </a:t>
            </a:r>
            <a:r>
              <a:rPr lang="zh-CN" altLang="en-US"/>
              <a:t>为</a:t>
            </a:r>
            <a:r>
              <a:rPr lang="en-US" altLang="zh-CN" i="1"/>
              <a:t>A</a:t>
            </a:r>
            <a:r>
              <a:rPr lang="zh-CN" altLang="en-US"/>
              <a:t>上的</a:t>
            </a:r>
            <a:r>
              <a:rPr lang="zh-CN" altLang="en-US">
                <a:solidFill>
                  <a:srgbClr val="A50021"/>
                </a:solidFill>
              </a:rPr>
              <a:t>反对称</a:t>
            </a:r>
            <a:r>
              <a:rPr lang="zh-CN" altLang="en-US"/>
              <a:t>关系</a:t>
            </a:r>
            <a:r>
              <a:rPr lang="en-US" altLang="zh-CN"/>
              <a:t>.</a:t>
            </a:r>
            <a:endParaRPr lang="en-US" altLang="zh-CN" sz="2200"/>
          </a:p>
        </p:txBody>
      </p:sp>
      <p:sp>
        <p:nvSpPr>
          <p:cNvPr id="82948" name="灯片编号占位符 5">
            <a:extLst>
              <a:ext uri="{FF2B5EF4-FFF2-40B4-BE49-F238E27FC236}">
                <a16:creationId xmlns:a16="http://schemas.microsoft.com/office/drawing/2014/main" id="{F2AE7645-E0F9-473C-99F1-0BAE699EC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713AC80-2BC1-4FF4-9C72-B1EC5575B5EB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37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1925" name="Rectangle 4">
            <a:extLst>
              <a:ext uri="{FF2B5EF4-FFF2-40B4-BE49-F238E27FC236}">
                <a16:creationId xmlns:a16="http://schemas.microsoft.com/office/drawing/2014/main" id="{29E535BE-E379-4637-BC98-D96CD0C416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644" y="2801428"/>
            <a:ext cx="9577387" cy="2788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实例：对称关系：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上的全域关系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恒等关系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和空关系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反对称关系：恒等关系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和空关系也是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上的反对称关系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{1,2,3},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都是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上的关系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其中</a:t>
            </a:r>
            <a:endParaRPr lang="zh-CN" altLang="en-US" i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i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{&lt;1,1&gt;,&lt;2,2&gt;}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 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{&lt;1,1&gt;,&lt;1,2&gt;,&lt;2,1&gt;}</a:t>
            </a:r>
            <a:endParaRPr lang="en-US" altLang="zh-CN" i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{&lt;1,2&gt;,&lt;1,3&gt;}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 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{&lt;1,2&gt;,&lt;2,1&gt;,&lt;1,3&gt;}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950" name="文本框 1">
            <a:extLst>
              <a:ext uri="{FF2B5EF4-FFF2-40B4-BE49-F238E27FC236}">
                <a16:creationId xmlns:a16="http://schemas.microsoft.com/office/drawing/2014/main" id="{DF7194D3-ACBF-48EF-B19F-298593F3C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0388" y="29718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zh-CN" altLang="en-US" b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148FE4-5E82-4710-A487-AF41BC6363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360" y="6021388"/>
            <a:ext cx="10799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：对称和反对称；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：只有对称；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：只有反对称；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：不对称、不反对称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5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>
            <a:extLst>
              <a:ext uri="{FF2B5EF4-FFF2-40B4-BE49-F238E27FC236}">
                <a16:creationId xmlns:a16="http://schemas.microsoft.com/office/drawing/2014/main" id="{B87C879B-782E-4803-99A0-C25D15E7C0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传递性</a:t>
            </a:r>
          </a:p>
        </p:txBody>
      </p:sp>
      <p:sp>
        <p:nvSpPr>
          <p:cNvPr id="84995" name="Rectangle 3">
            <a:extLst>
              <a:ext uri="{FF2B5EF4-FFF2-40B4-BE49-F238E27FC236}">
                <a16:creationId xmlns:a16="http://schemas.microsoft.com/office/drawing/2014/main" id="{199FFE35-56C5-415B-904D-7A2D4B3283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15963" y="1052513"/>
            <a:ext cx="9890125" cy="1512887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定义</a:t>
            </a:r>
            <a:r>
              <a:rPr lang="en-US" altLang="zh-CN">
                <a:solidFill>
                  <a:srgbClr val="A50021"/>
                </a:solidFill>
              </a:rPr>
              <a:t>7.13</a:t>
            </a:r>
            <a:r>
              <a:rPr lang="en-US" altLang="zh-CN"/>
              <a:t> </a:t>
            </a:r>
            <a:r>
              <a:rPr lang="zh-CN" altLang="en-US"/>
              <a:t>设</a:t>
            </a:r>
            <a:r>
              <a:rPr lang="en-US" altLang="zh-CN" i="1"/>
              <a:t>R</a:t>
            </a:r>
            <a:r>
              <a:rPr lang="zh-CN" altLang="en-US"/>
              <a:t>为</a:t>
            </a:r>
            <a:r>
              <a:rPr lang="en-US" altLang="zh-CN" i="1"/>
              <a:t>A</a:t>
            </a:r>
            <a:r>
              <a:rPr lang="zh-CN" altLang="en-US"/>
              <a:t>上的关系</a:t>
            </a:r>
            <a:r>
              <a:rPr lang="en-US" altLang="zh-CN"/>
              <a:t>, </a:t>
            </a:r>
            <a:r>
              <a:rPr lang="zh-CN" altLang="en-US"/>
              <a:t>若</a:t>
            </a:r>
            <a:br>
              <a:rPr lang="zh-CN" altLang="en-US"/>
            </a:br>
            <a:r>
              <a:rPr lang="zh-CN" altLang="en-US"/>
              <a:t> </a:t>
            </a:r>
            <a:r>
              <a:rPr lang="zh-CN" altLang="en-US">
                <a:sym typeface="Symbol" panose="05050102010706020507" pitchFamily="18" charset="2"/>
              </a:rPr>
              <a:t></a:t>
            </a:r>
            <a:r>
              <a:rPr lang="en-US" altLang="zh-CN" i="1"/>
              <a:t>x</a:t>
            </a:r>
            <a:r>
              <a:rPr lang="en-US" altLang="zh-CN">
                <a:sym typeface="Symbol" panose="05050102010706020507" pitchFamily="18" charset="2"/>
              </a:rPr>
              <a:t></a:t>
            </a:r>
            <a:r>
              <a:rPr lang="en-US" altLang="zh-CN" i="1"/>
              <a:t>y</a:t>
            </a:r>
            <a:r>
              <a:rPr lang="en-US" altLang="zh-CN">
                <a:sym typeface="Symbol" panose="05050102010706020507" pitchFamily="18" charset="2"/>
              </a:rPr>
              <a:t></a:t>
            </a:r>
            <a:r>
              <a:rPr lang="en-US" altLang="zh-CN" i="1"/>
              <a:t>z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,</a:t>
            </a:r>
            <a:r>
              <a:rPr lang="en-US" altLang="zh-CN" i="1"/>
              <a:t>z</a:t>
            </a:r>
            <a:r>
              <a:rPr lang="en-US" altLang="zh-CN"/>
              <a:t>∈</a:t>
            </a:r>
            <a:r>
              <a:rPr lang="en-US" altLang="zh-CN" i="1"/>
              <a:t>A</a:t>
            </a:r>
            <a:r>
              <a:rPr lang="en-US" altLang="zh-CN"/>
              <a:t>∧&lt;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&gt;∈</a:t>
            </a:r>
            <a:r>
              <a:rPr lang="en-US" altLang="zh-CN" i="1"/>
              <a:t>R</a:t>
            </a:r>
            <a:r>
              <a:rPr lang="en-US" altLang="zh-CN"/>
              <a:t>∧&lt;</a:t>
            </a:r>
            <a:r>
              <a:rPr lang="en-US" altLang="zh-CN" i="1"/>
              <a:t>y</a:t>
            </a:r>
            <a:r>
              <a:rPr lang="en-US" altLang="zh-CN"/>
              <a:t>,</a:t>
            </a:r>
            <a:r>
              <a:rPr lang="en-US" altLang="zh-CN" i="1"/>
              <a:t>z</a:t>
            </a:r>
            <a:r>
              <a:rPr lang="en-US" altLang="zh-CN"/>
              <a:t>&gt;∈</a:t>
            </a:r>
            <a:r>
              <a:rPr lang="en-US" altLang="zh-CN" i="1"/>
              <a:t>R</a:t>
            </a:r>
            <a:r>
              <a:rPr lang="en-US" altLang="zh-CN"/>
              <a:t>→&lt;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z</a:t>
            </a:r>
            <a:r>
              <a:rPr lang="en-US" altLang="zh-CN"/>
              <a:t>&gt;∈</a:t>
            </a:r>
            <a:r>
              <a:rPr lang="en-US" altLang="zh-CN" i="1"/>
              <a:t>R</a:t>
            </a:r>
            <a:r>
              <a:rPr lang="en-US" altLang="zh-CN"/>
              <a:t>),</a:t>
            </a:r>
          </a:p>
          <a:p>
            <a:pPr eaLnBrk="1" hangingPunct="1"/>
            <a:r>
              <a:rPr lang="zh-CN" altLang="en-US"/>
              <a:t>则称 </a:t>
            </a:r>
            <a:r>
              <a:rPr lang="en-US" altLang="zh-CN" i="1"/>
              <a:t>R </a:t>
            </a:r>
            <a:r>
              <a:rPr lang="zh-CN" altLang="en-US"/>
              <a:t>是</a:t>
            </a:r>
            <a:r>
              <a:rPr lang="en-US" altLang="zh-CN" i="1"/>
              <a:t>A</a:t>
            </a:r>
            <a:r>
              <a:rPr lang="zh-CN" altLang="en-US"/>
              <a:t>上的</a:t>
            </a:r>
            <a:r>
              <a:rPr lang="zh-CN" altLang="en-US">
                <a:solidFill>
                  <a:srgbClr val="A50021"/>
                </a:solidFill>
              </a:rPr>
              <a:t>传递</a:t>
            </a:r>
            <a:r>
              <a:rPr lang="zh-CN" altLang="en-US"/>
              <a:t>关系</a:t>
            </a:r>
            <a:r>
              <a:rPr lang="en-US" altLang="zh-CN"/>
              <a:t>.</a:t>
            </a:r>
          </a:p>
        </p:txBody>
      </p:sp>
      <p:sp>
        <p:nvSpPr>
          <p:cNvPr id="84996" name="灯片编号占位符 5">
            <a:extLst>
              <a:ext uri="{FF2B5EF4-FFF2-40B4-BE49-F238E27FC236}">
                <a16:creationId xmlns:a16="http://schemas.microsoft.com/office/drawing/2014/main" id="{52F1D885-B6A7-4708-B7B0-7BF2AB92D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B49F9C5-EFC1-45BD-82F5-BB57839B266F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38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3973" name="Rectangle 4">
            <a:extLst>
              <a:ext uri="{FF2B5EF4-FFF2-40B4-BE49-F238E27FC236}">
                <a16:creationId xmlns:a16="http://schemas.microsoft.com/office/drawing/2014/main" id="{7B2BDA94-A452-462E-B235-9271BCE46F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2598738"/>
            <a:ext cx="11449050" cy="2663825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marL="0" indent="14288" eaLnBrk="1" hangingPunct="1">
              <a:defRPr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实例：</a:t>
            </a:r>
            <a:r>
              <a:rPr lang="zh-CN" altLang="en-US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上的全域关系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恒等关系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和空关系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，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小于等于和小于关系，整除关系，包含与真包含关系</a:t>
            </a:r>
          </a:p>
          <a:p>
            <a:pPr eaLnBrk="1" hangingPunct="1">
              <a:defRPr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设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{1,2,3},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上的关系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其中</a:t>
            </a:r>
            <a:endParaRPr lang="zh-CN" altLang="en-US" i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en-US" i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{&lt;1,1&gt;,&lt;2,2&gt;} </a:t>
            </a:r>
          </a:p>
          <a:p>
            <a:pPr eaLnBrk="1" hangingPunct="1">
              <a:defRPr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{&lt;1,2&gt;,&lt;2,3&gt;}</a:t>
            </a:r>
          </a:p>
          <a:p>
            <a:pPr eaLnBrk="1" hangingPunct="1">
              <a:defRPr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{&lt;1,3&gt;}</a:t>
            </a:r>
            <a:endParaRPr lang="en-US" altLang="zh-CN" i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1BAA1B-060D-4A4B-BE9E-1F2210160F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5445125"/>
            <a:ext cx="6699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上的传递关系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不是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上的传递关系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A5158D-094D-41D8-92DA-3B94E6E7E8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888" y="6070600"/>
            <a:ext cx="60309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如果要你定义“反传递”，你该如何实现？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3" grpId="0"/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>
            <a:extLst>
              <a:ext uri="{FF2B5EF4-FFF2-40B4-BE49-F238E27FC236}">
                <a16:creationId xmlns:a16="http://schemas.microsoft.com/office/drawing/2014/main" id="{8B3E29FE-F3B9-4144-ADD1-47E2A1BEA5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solidFill>
                  <a:srgbClr val="000000"/>
                </a:solidFill>
              </a:rPr>
              <a:t>关系性质成立的充要条件</a:t>
            </a:r>
          </a:p>
        </p:txBody>
      </p:sp>
      <p:sp>
        <p:nvSpPr>
          <p:cNvPr id="87043" name="Rectangle 3">
            <a:extLst>
              <a:ext uri="{FF2B5EF4-FFF2-40B4-BE49-F238E27FC236}">
                <a16:creationId xmlns:a16="http://schemas.microsoft.com/office/drawing/2014/main" id="{706B4B5C-E05F-410D-806A-1BCBED1F486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96975"/>
            <a:ext cx="8229600" cy="5048250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定理</a:t>
            </a:r>
            <a:r>
              <a:rPr lang="en-US" altLang="zh-CN" dirty="0">
                <a:solidFill>
                  <a:srgbClr val="A50021"/>
                </a:solidFill>
              </a:rPr>
              <a:t>7.9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设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zh-CN" altLang="en-US" dirty="0">
                <a:solidFill>
                  <a:srgbClr val="000000"/>
                </a:solidFill>
              </a:rPr>
              <a:t>为</a:t>
            </a:r>
            <a:r>
              <a:rPr lang="en-US" altLang="zh-CN" i="1" dirty="0">
                <a:solidFill>
                  <a:srgbClr val="000000"/>
                </a:solidFill>
              </a:rPr>
              <a:t>A</a:t>
            </a:r>
            <a:r>
              <a:rPr lang="zh-CN" altLang="en-US" dirty="0">
                <a:solidFill>
                  <a:srgbClr val="000000"/>
                </a:solidFill>
              </a:rPr>
              <a:t>上的关系</a:t>
            </a:r>
            <a:r>
              <a:rPr lang="en-US" altLang="zh-CN" dirty="0">
                <a:solidFill>
                  <a:srgbClr val="000000"/>
                </a:solidFill>
              </a:rPr>
              <a:t>, </a:t>
            </a:r>
            <a:r>
              <a:rPr lang="zh-CN" altLang="en-US" dirty="0">
                <a:solidFill>
                  <a:srgbClr val="000000"/>
                </a:solidFill>
              </a:rPr>
              <a:t>则</a:t>
            </a:r>
          </a:p>
          <a:p>
            <a:pPr algn="just" eaLnBrk="1" hangingPunct="1">
              <a:lnSpc>
                <a:spcPct val="200000"/>
              </a:lnSpc>
            </a:pPr>
            <a:r>
              <a:rPr lang="en-US" altLang="zh-CN" dirty="0">
                <a:solidFill>
                  <a:srgbClr val="000000"/>
                </a:solidFill>
              </a:rPr>
              <a:t>(1) </a:t>
            </a:r>
            <a:r>
              <a:rPr lang="en-US" altLang="zh-CN" i="1" dirty="0">
                <a:solidFill>
                  <a:srgbClr val="000000"/>
                </a:solidFill>
              </a:rPr>
              <a:t> R </a:t>
            </a:r>
            <a:r>
              <a:rPr lang="zh-CN" altLang="en-US" dirty="0">
                <a:solidFill>
                  <a:srgbClr val="000000"/>
                </a:solidFill>
              </a:rPr>
              <a:t>在</a:t>
            </a:r>
            <a:r>
              <a:rPr lang="en-US" altLang="zh-CN" i="1" dirty="0">
                <a:solidFill>
                  <a:srgbClr val="000000"/>
                </a:solidFill>
              </a:rPr>
              <a:t>A</a:t>
            </a:r>
            <a:r>
              <a:rPr lang="zh-CN" altLang="en-US" dirty="0">
                <a:solidFill>
                  <a:srgbClr val="000000"/>
                </a:solidFill>
              </a:rPr>
              <a:t>上自反当且仅当</a:t>
            </a:r>
            <a:r>
              <a:rPr lang="zh-CN" altLang="en-US" i="1" dirty="0">
                <a:solidFill>
                  <a:srgbClr val="000000"/>
                </a:solidFill>
              </a:rPr>
              <a:t> </a:t>
            </a:r>
            <a:r>
              <a:rPr lang="en-US" altLang="zh-CN" i="1" dirty="0">
                <a:solidFill>
                  <a:srgbClr val="000000"/>
                </a:solidFill>
              </a:rPr>
              <a:t>I</a:t>
            </a:r>
            <a:r>
              <a:rPr lang="en-US" altLang="zh-CN" i="1" baseline="-30000" dirty="0">
                <a:solidFill>
                  <a:srgbClr val="000000"/>
                </a:solidFill>
              </a:rPr>
              <a:t>A </a:t>
            </a:r>
            <a:r>
              <a:rPr lang="en-US" altLang="zh-CN" dirty="0">
                <a:solidFill>
                  <a:srgbClr val="000000"/>
                </a:solidFill>
                <a:sym typeface="Symbol" panose="05050102010706020507" pitchFamily="18" charset="2"/>
              </a:rPr>
              <a:t> 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</a:p>
          <a:p>
            <a:pPr algn="just" eaLnBrk="1" hangingPunct="1">
              <a:lnSpc>
                <a:spcPct val="200000"/>
              </a:lnSpc>
            </a:pPr>
            <a:r>
              <a:rPr lang="en-US" altLang="zh-CN" dirty="0">
                <a:solidFill>
                  <a:srgbClr val="000000"/>
                </a:solidFill>
              </a:rPr>
              <a:t>(2) </a:t>
            </a:r>
            <a:r>
              <a:rPr lang="en-US" altLang="zh-CN" i="1" dirty="0">
                <a:solidFill>
                  <a:srgbClr val="000000"/>
                </a:solidFill>
              </a:rPr>
              <a:t> R </a:t>
            </a:r>
            <a:r>
              <a:rPr lang="zh-CN" altLang="en-US" dirty="0">
                <a:solidFill>
                  <a:srgbClr val="000000"/>
                </a:solidFill>
              </a:rPr>
              <a:t>在</a:t>
            </a:r>
            <a:r>
              <a:rPr lang="en-US" altLang="zh-CN" i="1" dirty="0">
                <a:solidFill>
                  <a:srgbClr val="000000"/>
                </a:solidFill>
              </a:rPr>
              <a:t>A</a:t>
            </a:r>
            <a:r>
              <a:rPr lang="zh-CN" altLang="en-US" dirty="0">
                <a:solidFill>
                  <a:srgbClr val="000000"/>
                </a:solidFill>
              </a:rPr>
              <a:t>上反自反当且仅当</a:t>
            </a:r>
            <a:r>
              <a:rPr lang="zh-CN" altLang="en-US" i="1" dirty="0">
                <a:solidFill>
                  <a:srgbClr val="000000"/>
                </a:solidFill>
              </a:rPr>
              <a:t> 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dirty="0">
                <a:solidFill>
                  <a:srgbClr val="000000"/>
                </a:solidFill>
              </a:rPr>
              <a:t>∩</a:t>
            </a:r>
            <a:r>
              <a:rPr lang="en-US" altLang="zh-CN" i="1" dirty="0">
                <a:solidFill>
                  <a:srgbClr val="000000"/>
                </a:solidFill>
              </a:rPr>
              <a:t>I</a:t>
            </a:r>
            <a:r>
              <a:rPr lang="en-US" altLang="zh-CN" i="1" baseline="-30000" dirty="0">
                <a:solidFill>
                  <a:srgbClr val="000000"/>
                </a:solidFill>
              </a:rPr>
              <a:t>A </a:t>
            </a:r>
            <a:r>
              <a:rPr lang="en-US" altLang="zh-CN" i="1" dirty="0">
                <a:solidFill>
                  <a:srgbClr val="000000"/>
                </a:solidFill>
              </a:rPr>
              <a:t>= </a:t>
            </a:r>
            <a:r>
              <a:rPr lang="en-US" altLang="zh-CN" dirty="0">
                <a:solidFill>
                  <a:srgbClr val="000000"/>
                </a:solidFill>
                <a:sym typeface="Symbol" panose="05050102010706020507" pitchFamily="18" charset="2"/>
              </a:rPr>
              <a:t></a:t>
            </a:r>
            <a:endParaRPr lang="en-US" altLang="zh-CN" dirty="0">
              <a:solidFill>
                <a:srgbClr val="000000"/>
              </a:solidFill>
            </a:endParaRPr>
          </a:p>
          <a:p>
            <a:pPr algn="just" eaLnBrk="1" hangingPunct="1">
              <a:lnSpc>
                <a:spcPct val="200000"/>
              </a:lnSpc>
            </a:pPr>
            <a:r>
              <a:rPr lang="en-US" altLang="zh-CN" dirty="0">
                <a:solidFill>
                  <a:srgbClr val="000000"/>
                </a:solidFill>
              </a:rPr>
              <a:t>(3) </a:t>
            </a:r>
            <a:r>
              <a:rPr lang="en-US" altLang="zh-CN" i="1" dirty="0">
                <a:solidFill>
                  <a:srgbClr val="000000"/>
                </a:solidFill>
              </a:rPr>
              <a:t> R </a:t>
            </a:r>
            <a:r>
              <a:rPr lang="zh-CN" altLang="en-US" dirty="0">
                <a:solidFill>
                  <a:srgbClr val="000000"/>
                </a:solidFill>
              </a:rPr>
              <a:t>在</a:t>
            </a:r>
            <a:r>
              <a:rPr lang="en-US" altLang="zh-CN" i="1" dirty="0">
                <a:solidFill>
                  <a:srgbClr val="000000"/>
                </a:solidFill>
              </a:rPr>
              <a:t>A</a:t>
            </a:r>
            <a:r>
              <a:rPr lang="zh-CN" altLang="en-US" dirty="0">
                <a:solidFill>
                  <a:srgbClr val="000000"/>
                </a:solidFill>
              </a:rPr>
              <a:t>上对称当且仅当</a:t>
            </a:r>
            <a:r>
              <a:rPr lang="zh-CN" altLang="en-US" i="1" dirty="0">
                <a:solidFill>
                  <a:srgbClr val="000000"/>
                </a:solidFill>
              </a:rPr>
              <a:t> </a:t>
            </a:r>
            <a:r>
              <a:rPr lang="en-US" altLang="zh-CN" i="1" dirty="0">
                <a:solidFill>
                  <a:srgbClr val="000000"/>
                </a:solidFill>
              </a:rPr>
              <a:t>R=R</a:t>
            </a:r>
            <a:r>
              <a:rPr lang="en-US" altLang="zh-CN" i="1" baseline="30000" dirty="0">
                <a:solidFill>
                  <a:srgbClr val="000000"/>
                </a:solidFill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solidFill>
                  <a:srgbClr val="000000"/>
                </a:solidFill>
              </a:rPr>
              <a:t>1</a:t>
            </a:r>
            <a:endParaRPr lang="en-US" altLang="zh-CN" dirty="0">
              <a:solidFill>
                <a:srgbClr val="000000"/>
              </a:solidFill>
            </a:endParaRPr>
          </a:p>
          <a:p>
            <a:pPr algn="just" eaLnBrk="1" hangingPunct="1">
              <a:lnSpc>
                <a:spcPct val="200000"/>
              </a:lnSpc>
            </a:pPr>
            <a:r>
              <a:rPr lang="en-US" altLang="zh-CN" dirty="0">
                <a:solidFill>
                  <a:srgbClr val="000000"/>
                </a:solidFill>
              </a:rPr>
              <a:t>(4) </a:t>
            </a:r>
            <a:r>
              <a:rPr lang="en-US" altLang="zh-CN" i="1" dirty="0">
                <a:solidFill>
                  <a:srgbClr val="000000"/>
                </a:solidFill>
              </a:rPr>
              <a:t> R </a:t>
            </a:r>
            <a:r>
              <a:rPr lang="zh-CN" altLang="en-US" dirty="0">
                <a:solidFill>
                  <a:srgbClr val="000000"/>
                </a:solidFill>
              </a:rPr>
              <a:t>在</a:t>
            </a:r>
            <a:r>
              <a:rPr lang="en-US" altLang="zh-CN" i="1" dirty="0">
                <a:solidFill>
                  <a:srgbClr val="000000"/>
                </a:solidFill>
              </a:rPr>
              <a:t>A</a:t>
            </a:r>
            <a:r>
              <a:rPr lang="zh-CN" altLang="en-US" dirty="0">
                <a:solidFill>
                  <a:srgbClr val="000000"/>
                </a:solidFill>
              </a:rPr>
              <a:t>上反对称当且仅当</a:t>
            </a:r>
            <a:r>
              <a:rPr lang="zh-CN" altLang="en-US" i="1" dirty="0">
                <a:solidFill>
                  <a:srgbClr val="000000"/>
                </a:solidFill>
              </a:rPr>
              <a:t> 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dirty="0">
                <a:solidFill>
                  <a:srgbClr val="000000"/>
                </a:solidFill>
              </a:rPr>
              <a:t>∩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i="1" baseline="30000" dirty="0">
                <a:solidFill>
                  <a:srgbClr val="000000"/>
                </a:solidFill>
                <a:sym typeface="Symbol" panose="05050102010706020507" pitchFamily="18" charset="2"/>
              </a:rPr>
              <a:t></a:t>
            </a:r>
            <a:r>
              <a:rPr lang="en-US" altLang="zh-CN" i="1" baseline="30000" dirty="0">
                <a:solidFill>
                  <a:srgbClr val="000000"/>
                </a:solidFill>
              </a:rPr>
              <a:t>1 </a:t>
            </a:r>
            <a:r>
              <a:rPr lang="en-US" altLang="zh-CN" dirty="0">
                <a:solidFill>
                  <a:srgbClr val="000000"/>
                </a:solidFill>
                <a:sym typeface="Symbol" panose="05050102010706020507" pitchFamily="18" charset="2"/>
              </a:rPr>
              <a:t> </a:t>
            </a:r>
            <a:r>
              <a:rPr lang="en-US" altLang="zh-CN" i="1" dirty="0">
                <a:solidFill>
                  <a:srgbClr val="000000"/>
                </a:solidFill>
              </a:rPr>
              <a:t>I</a:t>
            </a:r>
            <a:r>
              <a:rPr lang="en-US" altLang="zh-CN" i="1" baseline="-30000" dirty="0">
                <a:solidFill>
                  <a:srgbClr val="000000"/>
                </a:solidFill>
              </a:rPr>
              <a:t>A</a:t>
            </a:r>
            <a:endParaRPr lang="en-US" altLang="zh-CN" i="1" dirty="0">
              <a:solidFill>
                <a:srgbClr val="000000"/>
              </a:solidFill>
            </a:endParaRPr>
          </a:p>
          <a:p>
            <a:pPr algn="just" eaLnBrk="1" hangingPunct="1">
              <a:lnSpc>
                <a:spcPct val="200000"/>
              </a:lnSpc>
            </a:pPr>
            <a:r>
              <a:rPr lang="en-US" altLang="zh-CN" dirty="0">
                <a:solidFill>
                  <a:srgbClr val="000000"/>
                </a:solidFill>
              </a:rPr>
              <a:t>(5) </a:t>
            </a:r>
            <a:r>
              <a:rPr lang="en-US" altLang="zh-CN" i="1" dirty="0">
                <a:solidFill>
                  <a:srgbClr val="000000"/>
                </a:solidFill>
              </a:rPr>
              <a:t> R </a:t>
            </a:r>
            <a:r>
              <a:rPr lang="zh-CN" altLang="en-US" dirty="0">
                <a:solidFill>
                  <a:srgbClr val="000000"/>
                </a:solidFill>
              </a:rPr>
              <a:t>在</a:t>
            </a:r>
            <a:r>
              <a:rPr lang="en-US" altLang="zh-CN" i="1" dirty="0">
                <a:solidFill>
                  <a:srgbClr val="000000"/>
                </a:solidFill>
              </a:rPr>
              <a:t>A</a:t>
            </a:r>
            <a:r>
              <a:rPr lang="zh-CN" altLang="en-US" dirty="0">
                <a:solidFill>
                  <a:srgbClr val="000000"/>
                </a:solidFill>
              </a:rPr>
              <a:t>上传递当且仅当</a:t>
            </a:r>
            <a:r>
              <a:rPr lang="zh-CN" altLang="en-US" i="1" dirty="0">
                <a:solidFill>
                  <a:srgbClr val="000000"/>
                </a:solidFill>
              </a:rPr>
              <a:t> 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sz="3600" baseline="-16000" dirty="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 dirty="0">
                <a:solidFill>
                  <a:srgbClr val="000000"/>
                </a:solidFill>
              </a:rPr>
              <a:t>R </a:t>
            </a:r>
            <a:r>
              <a:rPr lang="en-US" altLang="zh-CN" dirty="0">
                <a:solidFill>
                  <a:srgbClr val="000000"/>
                </a:solidFill>
                <a:sym typeface="Symbol" panose="05050102010706020507" pitchFamily="18" charset="2"/>
              </a:rPr>
              <a:t> </a:t>
            </a:r>
            <a:r>
              <a:rPr lang="en-US" altLang="zh-CN" i="1" dirty="0">
                <a:solidFill>
                  <a:srgbClr val="000000"/>
                </a:solidFill>
              </a:rPr>
              <a:t>R</a:t>
            </a:r>
            <a:r>
              <a:rPr lang="en-US" altLang="zh-CN" i="1" dirty="0"/>
              <a:t> </a:t>
            </a:r>
          </a:p>
        </p:txBody>
      </p:sp>
      <p:sp>
        <p:nvSpPr>
          <p:cNvPr id="87044" name="灯片编号占位符 5">
            <a:extLst>
              <a:ext uri="{FF2B5EF4-FFF2-40B4-BE49-F238E27FC236}">
                <a16:creationId xmlns:a16="http://schemas.microsoft.com/office/drawing/2014/main" id="{268519CA-7B0C-4DAE-9582-42E1982C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E6BCACA-1EAE-4A30-A640-A5B13BF9379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A5554732-A7CF-4A0B-AB23-F2B15F4357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笛卡儿积的性质</a:t>
            </a:r>
          </a:p>
        </p:txBody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054FDBE9-B3F8-48C4-8752-26412A30A0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07988" y="1052513"/>
            <a:ext cx="9802812" cy="5668962"/>
          </a:xfrm>
        </p:spPr>
        <p:txBody>
          <a:bodyPr>
            <a:normAutofit lnSpcReduction="10000"/>
          </a:bodyPr>
          <a:lstStyle/>
          <a:p>
            <a:pPr marL="457200" indent="-457200" eaLnBrk="1" hangingPunct="1">
              <a:lnSpc>
                <a:spcPct val="140000"/>
              </a:lnSpc>
              <a:defRPr/>
            </a:pPr>
            <a:r>
              <a:rPr lang="en-US" altLang="zh-CN" dirty="0"/>
              <a:t>(1) </a:t>
            </a:r>
            <a:r>
              <a:rPr lang="zh-CN" altLang="en-US" dirty="0"/>
              <a:t>不适合交换律     </a:t>
            </a:r>
          </a:p>
          <a:p>
            <a:pPr marL="457200" indent="-457200" eaLnBrk="1" hangingPunct="1">
              <a:lnSpc>
                <a:spcPct val="140000"/>
              </a:lnSpc>
              <a:defRPr/>
            </a:pPr>
            <a:r>
              <a:rPr lang="zh-CN" altLang="en-US" dirty="0">
                <a:solidFill>
                  <a:srgbClr val="0000FF"/>
                </a:solidFill>
              </a:rPr>
              <a:t>            </a:t>
            </a:r>
            <a:r>
              <a:rPr lang="en-US" altLang="zh-CN" i="1" dirty="0">
                <a:solidFill>
                  <a:srgbClr val="0000FF"/>
                </a:solidFill>
              </a:rPr>
              <a:t>A</a:t>
            </a:r>
            <a:r>
              <a:rPr lang="en-US" altLang="zh-CN" dirty="0">
                <a:solidFill>
                  <a:srgbClr val="0000FF"/>
                </a:solidFill>
                <a:sym typeface="Symbol" panose="05050102010706020507" pitchFamily="18" charset="2"/>
              </a:rPr>
              <a:t></a:t>
            </a:r>
            <a:r>
              <a:rPr lang="en-US" altLang="zh-CN" i="1" dirty="0">
                <a:solidFill>
                  <a:srgbClr val="0000FF"/>
                </a:solidFill>
              </a:rPr>
              <a:t>B </a:t>
            </a:r>
            <a:r>
              <a:rPr lang="en-US" altLang="zh-CN" dirty="0">
                <a:solidFill>
                  <a:srgbClr val="0000FF"/>
                </a:solidFill>
                <a:sym typeface="Symbol" panose="05050102010706020507" pitchFamily="18" charset="2"/>
              </a:rPr>
              <a:t></a:t>
            </a:r>
            <a:r>
              <a:rPr lang="en-US" altLang="zh-CN" dirty="0">
                <a:solidFill>
                  <a:srgbClr val="0000FF"/>
                </a:solidFill>
              </a:rPr>
              <a:t> </a:t>
            </a:r>
            <a:r>
              <a:rPr lang="en-US" altLang="zh-CN" i="1" dirty="0">
                <a:solidFill>
                  <a:srgbClr val="0000FF"/>
                </a:solidFill>
              </a:rPr>
              <a:t>B</a:t>
            </a:r>
            <a:r>
              <a:rPr lang="en-US" altLang="zh-CN" dirty="0">
                <a:solidFill>
                  <a:srgbClr val="0000FF"/>
                </a:solidFill>
                <a:sym typeface="Symbol" panose="05050102010706020507" pitchFamily="18" charset="2"/>
              </a:rPr>
              <a:t></a:t>
            </a:r>
            <a:r>
              <a:rPr lang="en-US" altLang="zh-CN" i="1" dirty="0">
                <a:solidFill>
                  <a:srgbClr val="0000FF"/>
                </a:solidFill>
              </a:rPr>
              <a:t>A</a:t>
            </a:r>
            <a:r>
              <a:rPr lang="en-US" altLang="zh-CN" dirty="0">
                <a:solidFill>
                  <a:srgbClr val="0000FF"/>
                </a:solidFill>
              </a:rPr>
              <a:t>   (</a:t>
            </a:r>
            <a:r>
              <a:rPr lang="en-US" altLang="zh-CN" i="1" dirty="0">
                <a:solidFill>
                  <a:srgbClr val="0000FF"/>
                </a:solidFill>
              </a:rPr>
              <a:t>A</a:t>
            </a:r>
            <a:r>
              <a:rPr lang="en-US" altLang="zh-CN" dirty="0">
                <a:solidFill>
                  <a:srgbClr val="0000FF"/>
                </a:solidFill>
                <a:sym typeface="Symbol" panose="05050102010706020507" pitchFamily="18" charset="2"/>
              </a:rPr>
              <a:t></a:t>
            </a:r>
            <a:r>
              <a:rPr lang="en-US" altLang="zh-CN" i="1" dirty="0">
                <a:solidFill>
                  <a:srgbClr val="0000FF"/>
                </a:solidFill>
              </a:rPr>
              <a:t>B</a:t>
            </a:r>
            <a:r>
              <a:rPr lang="en-US" altLang="zh-CN" dirty="0">
                <a:solidFill>
                  <a:srgbClr val="0000FF"/>
                </a:solidFill>
              </a:rPr>
              <a:t>, </a:t>
            </a:r>
            <a:r>
              <a:rPr lang="en-US" altLang="zh-CN" i="1" dirty="0">
                <a:solidFill>
                  <a:srgbClr val="0000FF"/>
                </a:solidFill>
              </a:rPr>
              <a:t>A</a:t>
            </a:r>
            <a:r>
              <a:rPr lang="en-US" altLang="zh-CN" dirty="0">
                <a:solidFill>
                  <a:srgbClr val="0000FF"/>
                </a:solidFill>
                <a:sym typeface="Symbol" panose="05050102010706020507" pitchFamily="18" charset="2"/>
              </a:rPr>
              <a:t></a:t>
            </a:r>
            <a:r>
              <a:rPr lang="en-US" altLang="zh-CN" dirty="0">
                <a:solidFill>
                  <a:srgbClr val="0000FF"/>
                </a:solidFill>
              </a:rPr>
              <a:t>, </a:t>
            </a:r>
            <a:r>
              <a:rPr lang="en-US" altLang="zh-CN" i="1" dirty="0">
                <a:solidFill>
                  <a:srgbClr val="0000FF"/>
                </a:solidFill>
              </a:rPr>
              <a:t>B</a:t>
            </a:r>
            <a:r>
              <a:rPr lang="en-US" altLang="zh-CN" dirty="0">
                <a:solidFill>
                  <a:srgbClr val="0000FF"/>
                </a:solidFill>
                <a:sym typeface="Symbol" panose="05050102010706020507" pitchFamily="18" charset="2"/>
              </a:rPr>
              <a:t></a:t>
            </a:r>
            <a:r>
              <a:rPr lang="en-US" altLang="zh-CN" dirty="0">
                <a:solidFill>
                  <a:srgbClr val="0000FF"/>
                </a:solidFill>
              </a:rPr>
              <a:t>)</a:t>
            </a:r>
          </a:p>
          <a:p>
            <a:pPr marL="457200" indent="-457200" eaLnBrk="1" hangingPunct="1">
              <a:lnSpc>
                <a:spcPct val="140000"/>
              </a:lnSpc>
              <a:defRPr/>
            </a:pPr>
            <a:r>
              <a:rPr lang="en-US" altLang="zh-CN" dirty="0"/>
              <a:t>(2) </a:t>
            </a:r>
            <a:r>
              <a:rPr lang="zh-CN" altLang="en-US" dirty="0"/>
              <a:t>不适合结合律</a:t>
            </a:r>
          </a:p>
          <a:p>
            <a:pPr marL="457200" indent="-457200" eaLnBrk="1" hangingPunct="1">
              <a:lnSpc>
                <a:spcPct val="150000"/>
              </a:lnSpc>
              <a:defRPr/>
            </a:pPr>
            <a:r>
              <a:rPr lang="zh-CN" altLang="en-US" i="1" dirty="0"/>
              <a:t>             </a:t>
            </a:r>
            <a:r>
              <a:rPr lang="en-US" altLang="zh-CN" i="1" dirty="0">
                <a:solidFill>
                  <a:srgbClr val="0000FF"/>
                </a:solidFill>
              </a:rPr>
              <a:t>(A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</a:t>
            </a:r>
            <a:r>
              <a:rPr lang="en-US" altLang="zh-CN" i="1" dirty="0">
                <a:solidFill>
                  <a:srgbClr val="0000FF"/>
                </a:solidFill>
              </a:rPr>
              <a:t>B)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</a:t>
            </a:r>
            <a:r>
              <a:rPr lang="en-US" altLang="zh-CN" i="1" dirty="0">
                <a:solidFill>
                  <a:srgbClr val="0000FF"/>
                </a:solidFill>
              </a:rPr>
              <a:t>C 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</a:t>
            </a:r>
            <a:r>
              <a:rPr lang="en-US" altLang="zh-CN" i="1" dirty="0">
                <a:solidFill>
                  <a:srgbClr val="0000FF"/>
                </a:solidFill>
              </a:rPr>
              <a:t> A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</a:t>
            </a:r>
            <a:r>
              <a:rPr lang="en-US" altLang="zh-CN" i="1" dirty="0">
                <a:solidFill>
                  <a:srgbClr val="0000FF"/>
                </a:solidFill>
              </a:rPr>
              <a:t>(B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</a:t>
            </a:r>
            <a:r>
              <a:rPr lang="en-US" altLang="zh-CN" i="1" dirty="0">
                <a:solidFill>
                  <a:srgbClr val="0000FF"/>
                </a:solidFill>
              </a:rPr>
              <a:t>C)   (A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</a:t>
            </a:r>
            <a:r>
              <a:rPr lang="en-US" altLang="zh-CN" dirty="0">
                <a:solidFill>
                  <a:srgbClr val="0000FF"/>
                </a:solidFill>
                <a:sym typeface="Symbol" panose="05050102010706020507" pitchFamily="18" charset="2"/>
              </a:rPr>
              <a:t></a:t>
            </a:r>
            <a:r>
              <a:rPr lang="en-US" altLang="zh-CN" i="1" dirty="0">
                <a:solidFill>
                  <a:srgbClr val="0000FF"/>
                </a:solidFill>
              </a:rPr>
              <a:t>, B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</a:t>
            </a:r>
            <a:r>
              <a:rPr lang="en-US" altLang="zh-CN" dirty="0">
                <a:solidFill>
                  <a:srgbClr val="0000FF"/>
                </a:solidFill>
                <a:sym typeface="Symbol" panose="05050102010706020507" pitchFamily="18" charset="2"/>
              </a:rPr>
              <a:t></a:t>
            </a:r>
            <a:r>
              <a:rPr lang="en-US" altLang="zh-CN" i="1" dirty="0">
                <a:solidFill>
                  <a:srgbClr val="0000FF"/>
                </a:solidFill>
              </a:rPr>
              <a:t>, C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</a:t>
            </a:r>
            <a:r>
              <a:rPr lang="en-US" altLang="zh-CN" dirty="0">
                <a:solidFill>
                  <a:srgbClr val="0000FF"/>
                </a:solidFill>
                <a:sym typeface="Symbol" panose="05050102010706020507" pitchFamily="18" charset="2"/>
              </a:rPr>
              <a:t></a:t>
            </a:r>
            <a:r>
              <a:rPr lang="en-US" altLang="zh-CN" i="1" dirty="0">
                <a:solidFill>
                  <a:srgbClr val="0000FF"/>
                </a:solidFill>
              </a:rPr>
              <a:t>)</a:t>
            </a:r>
          </a:p>
          <a:p>
            <a:pPr marL="457200" indent="-457200" eaLnBrk="1" hangingPunct="1">
              <a:lnSpc>
                <a:spcPct val="140000"/>
              </a:lnSpc>
              <a:defRPr/>
            </a:pPr>
            <a:r>
              <a:rPr lang="en-US" altLang="zh-CN" dirty="0"/>
              <a:t>(3) </a:t>
            </a:r>
            <a:r>
              <a:rPr lang="zh-CN" altLang="en-US" dirty="0"/>
              <a:t>对于并或交运算满足分配律</a:t>
            </a:r>
          </a:p>
          <a:p>
            <a:pPr marL="457200" indent="-457200" eaLnBrk="1" hangingPunct="1">
              <a:lnSpc>
                <a:spcPct val="150000"/>
              </a:lnSpc>
              <a:defRPr/>
            </a:pPr>
            <a:r>
              <a:rPr lang="zh-CN" altLang="en-US" dirty="0"/>
              <a:t>             </a:t>
            </a:r>
            <a:r>
              <a:rPr lang="en-US" altLang="zh-CN" i="1" dirty="0">
                <a:solidFill>
                  <a:srgbClr val="0000FF"/>
                </a:solidFill>
              </a:rPr>
              <a:t>A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</a:t>
            </a:r>
            <a:r>
              <a:rPr lang="en-US" altLang="zh-CN" i="1" dirty="0">
                <a:solidFill>
                  <a:srgbClr val="0000FF"/>
                </a:solidFill>
              </a:rPr>
              <a:t>(B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</a:t>
            </a:r>
            <a:r>
              <a:rPr lang="en-US" altLang="zh-CN" i="1" dirty="0">
                <a:solidFill>
                  <a:srgbClr val="0000FF"/>
                </a:solidFill>
              </a:rPr>
              <a:t>C) = (A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</a:t>
            </a:r>
            <a:r>
              <a:rPr lang="en-US" altLang="zh-CN" i="1" dirty="0">
                <a:solidFill>
                  <a:srgbClr val="0000FF"/>
                </a:solidFill>
              </a:rPr>
              <a:t>B)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</a:t>
            </a:r>
            <a:r>
              <a:rPr lang="en-US" altLang="zh-CN" i="1" dirty="0">
                <a:solidFill>
                  <a:srgbClr val="0000FF"/>
                </a:solidFill>
              </a:rPr>
              <a:t>(A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</a:t>
            </a:r>
            <a:r>
              <a:rPr lang="en-US" altLang="zh-CN" i="1" dirty="0">
                <a:solidFill>
                  <a:srgbClr val="0000FF"/>
                </a:solidFill>
              </a:rPr>
              <a:t>C)     (B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</a:t>
            </a:r>
            <a:r>
              <a:rPr lang="en-US" altLang="zh-CN" i="1" dirty="0">
                <a:solidFill>
                  <a:srgbClr val="0000FF"/>
                </a:solidFill>
              </a:rPr>
              <a:t>C)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</a:t>
            </a:r>
            <a:r>
              <a:rPr lang="en-US" altLang="zh-CN" i="1" dirty="0">
                <a:solidFill>
                  <a:srgbClr val="0000FF"/>
                </a:solidFill>
              </a:rPr>
              <a:t>A = (B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</a:t>
            </a:r>
            <a:r>
              <a:rPr lang="en-US" altLang="zh-CN" i="1" dirty="0">
                <a:solidFill>
                  <a:srgbClr val="0000FF"/>
                </a:solidFill>
              </a:rPr>
              <a:t>A)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</a:t>
            </a:r>
            <a:r>
              <a:rPr lang="en-US" altLang="zh-CN" i="1" dirty="0">
                <a:solidFill>
                  <a:srgbClr val="0000FF"/>
                </a:solidFill>
              </a:rPr>
              <a:t>(C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</a:t>
            </a:r>
            <a:r>
              <a:rPr lang="en-US" altLang="zh-CN" i="1" dirty="0">
                <a:solidFill>
                  <a:srgbClr val="0000FF"/>
                </a:solidFill>
              </a:rPr>
              <a:t>A) </a:t>
            </a:r>
          </a:p>
          <a:p>
            <a:pPr marL="457200" indent="-457200" eaLnBrk="1" hangingPunct="1">
              <a:lnSpc>
                <a:spcPct val="150000"/>
              </a:lnSpc>
              <a:defRPr/>
            </a:pPr>
            <a:r>
              <a:rPr lang="en-US" altLang="zh-CN" i="1" dirty="0">
                <a:solidFill>
                  <a:srgbClr val="0000FF"/>
                </a:solidFill>
              </a:rPr>
              <a:t>             A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</a:t>
            </a:r>
            <a:r>
              <a:rPr lang="en-US" altLang="zh-CN" i="1" dirty="0">
                <a:solidFill>
                  <a:srgbClr val="0000FF"/>
                </a:solidFill>
              </a:rPr>
              <a:t>(B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</a:t>
            </a:r>
            <a:r>
              <a:rPr lang="en-US" altLang="zh-CN" i="1" dirty="0">
                <a:solidFill>
                  <a:srgbClr val="0000FF"/>
                </a:solidFill>
              </a:rPr>
              <a:t>C) = (A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</a:t>
            </a:r>
            <a:r>
              <a:rPr lang="en-US" altLang="zh-CN" i="1" dirty="0">
                <a:solidFill>
                  <a:srgbClr val="0000FF"/>
                </a:solidFill>
              </a:rPr>
              <a:t>B)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</a:t>
            </a:r>
            <a:r>
              <a:rPr lang="en-US" altLang="zh-CN" i="1" dirty="0">
                <a:solidFill>
                  <a:srgbClr val="0000FF"/>
                </a:solidFill>
              </a:rPr>
              <a:t>(A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</a:t>
            </a:r>
            <a:r>
              <a:rPr lang="en-US" altLang="zh-CN" i="1" dirty="0">
                <a:solidFill>
                  <a:srgbClr val="0000FF"/>
                </a:solidFill>
              </a:rPr>
              <a:t>C)     (B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</a:t>
            </a:r>
            <a:r>
              <a:rPr lang="en-US" altLang="zh-CN" i="1" dirty="0">
                <a:solidFill>
                  <a:srgbClr val="0000FF"/>
                </a:solidFill>
              </a:rPr>
              <a:t>C)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</a:t>
            </a:r>
            <a:r>
              <a:rPr lang="en-US" altLang="zh-CN" i="1" dirty="0">
                <a:solidFill>
                  <a:srgbClr val="0000FF"/>
                </a:solidFill>
              </a:rPr>
              <a:t>A = (B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</a:t>
            </a:r>
            <a:r>
              <a:rPr lang="en-US" altLang="zh-CN" i="1" dirty="0">
                <a:solidFill>
                  <a:srgbClr val="0000FF"/>
                </a:solidFill>
              </a:rPr>
              <a:t>A)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</a:t>
            </a:r>
            <a:r>
              <a:rPr lang="en-US" altLang="zh-CN" i="1" dirty="0">
                <a:solidFill>
                  <a:srgbClr val="0000FF"/>
                </a:solidFill>
              </a:rPr>
              <a:t>(C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</a:t>
            </a:r>
            <a:r>
              <a:rPr lang="en-US" altLang="zh-CN" i="1" dirty="0">
                <a:solidFill>
                  <a:srgbClr val="0000FF"/>
                </a:solidFill>
              </a:rPr>
              <a:t>A) </a:t>
            </a:r>
          </a:p>
          <a:p>
            <a:pPr marL="457200" indent="-457200" eaLnBrk="1" hangingPunct="1">
              <a:lnSpc>
                <a:spcPct val="140000"/>
              </a:lnSpc>
              <a:defRPr/>
            </a:pPr>
            <a:r>
              <a:rPr lang="en-US" altLang="zh-CN" dirty="0"/>
              <a:t>(4) </a:t>
            </a:r>
            <a:r>
              <a:rPr lang="zh-CN" altLang="en-US" dirty="0"/>
              <a:t>若 </a:t>
            </a:r>
            <a:r>
              <a:rPr lang="en-US" altLang="zh-CN" i="1" dirty="0"/>
              <a:t>A </a:t>
            </a:r>
            <a:r>
              <a:rPr lang="zh-CN" altLang="en-US" dirty="0"/>
              <a:t>或 </a:t>
            </a:r>
            <a:r>
              <a:rPr lang="en-US" altLang="zh-CN" i="1" dirty="0"/>
              <a:t>B </a:t>
            </a:r>
            <a:r>
              <a:rPr lang="zh-CN" altLang="en-US" dirty="0"/>
              <a:t>中有一个为空集，则 </a:t>
            </a:r>
            <a:r>
              <a:rPr lang="en-US" altLang="zh-CN" i="1" dirty="0"/>
              <a:t>A</a:t>
            </a:r>
            <a:r>
              <a:rPr lang="en-US" altLang="zh-CN" dirty="0">
                <a:sym typeface="Symbol" panose="05050102010706020507" pitchFamily="18" charset="2"/>
              </a:rPr>
              <a:t></a:t>
            </a:r>
            <a:r>
              <a:rPr lang="en-US" altLang="zh-CN" i="1" dirty="0"/>
              <a:t>B </a:t>
            </a:r>
            <a:r>
              <a:rPr lang="zh-CN" altLang="en-US" dirty="0"/>
              <a:t>就是空集</a:t>
            </a:r>
            <a:r>
              <a:rPr lang="en-US" altLang="zh-CN" dirty="0"/>
              <a:t>.</a:t>
            </a:r>
            <a:endParaRPr lang="en-US" altLang="zh-CN" i="1" dirty="0"/>
          </a:p>
          <a:p>
            <a:pPr marL="457200" indent="-457200" eaLnBrk="1" hangingPunct="1">
              <a:lnSpc>
                <a:spcPct val="150000"/>
              </a:lnSpc>
              <a:defRPr/>
            </a:pPr>
            <a:r>
              <a:rPr lang="en-US" altLang="zh-CN" i="1" dirty="0">
                <a:solidFill>
                  <a:srgbClr val="0000FF"/>
                </a:solidFill>
              </a:rPr>
              <a:t>            A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</a:t>
            </a:r>
            <a:r>
              <a:rPr lang="en-US" altLang="zh-CN" dirty="0">
                <a:solidFill>
                  <a:srgbClr val="0000FF"/>
                </a:solidFill>
                <a:sym typeface="Symbol" panose="05050102010706020507" pitchFamily="18" charset="2"/>
              </a:rPr>
              <a:t></a:t>
            </a:r>
            <a:r>
              <a:rPr lang="en-US" altLang="zh-CN" i="1" dirty="0">
                <a:solidFill>
                  <a:srgbClr val="0000FF"/>
                </a:solidFill>
              </a:rPr>
              <a:t> = </a:t>
            </a:r>
            <a:r>
              <a:rPr lang="en-US" altLang="zh-CN" dirty="0">
                <a:solidFill>
                  <a:srgbClr val="0000FF"/>
                </a:solidFill>
                <a:sym typeface="Symbol" panose="05050102010706020507" pitchFamily="18" charset="2"/>
              </a:rPr>
              <a:t></a:t>
            </a:r>
            <a:r>
              <a:rPr lang="en-US" altLang="zh-CN" i="1" dirty="0">
                <a:solidFill>
                  <a:srgbClr val="0000FF"/>
                </a:solidFill>
                <a:sym typeface="Symbol" panose="05050102010706020507" pitchFamily="18" charset="2"/>
              </a:rPr>
              <a:t></a:t>
            </a:r>
            <a:r>
              <a:rPr lang="en-US" altLang="zh-CN" i="1" dirty="0">
                <a:solidFill>
                  <a:srgbClr val="0000FF"/>
                </a:solidFill>
              </a:rPr>
              <a:t>B = </a:t>
            </a:r>
            <a:r>
              <a:rPr lang="en-US" altLang="zh-CN" dirty="0">
                <a:solidFill>
                  <a:srgbClr val="0000FF"/>
                </a:solidFill>
                <a:sym typeface="Symbol" panose="05050102010706020507" pitchFamily="18" charset="2"/>
              </a:rPr>
              <a:t></a:t>
            </a:r>
            <a:r>
              <a:rPr lang="en-US" altLang="zh-CN" dirty="0">
                <a:solidFill>
                  <a:srgbClr val="0000FF"/>
                </a:solidFill>
              </a:rPr>
              <a:t> </a:t>
            </a:r>
          </a:p>
          <a:p>
            <a:pPr marL="457200" indent="-457200" eaLnBrk="1" hangingPunct="1">
              <a:lnSpc>
                <a:spcPct val="140000"/>
              </a:lnSpc>
              <a:defRPr/>
            </a:pPr>
            <a:r>
              <a:rPr lang="en-US" altLang="zh-CN" dirty="0"/>
              <a:t>(5) </a:t>
            </a:r>
            <a:r>
              <a:rPr lang="zh-CN" altLang="en-US" dirty="0"/>
              <a:t>若 </a:t>
            </a:r>
            <a:r>
              <a:rPr lang="en-US" altLang="zh-CN" dirty="0"/>
              <a:t>|</a:t>
            </a:r>
            <a:r>
              <a:rPr lang="en-US" altLang="zh-CN" i="1" dirty="0"/>
              <a:t>A</a:t>
            </a:r>
            <a:r>
              <a:rPr lang="en-US" altLang="zh-CN" dirty="0"/>
              <a:t>| = </a:t>
            </a:r>
            <a:r>
              <a:rPr lang="en-US" altLang="zh-CN" i="1" dirty="0"/>
              <a:t>m</a:t>
            </a:r>
            <a:r>
              <a:rPr lang="en-US" altLang="zh-CN" dirty="0"/>
              <a:t>, |</a:t>
            </a:r>
            <a:r>
              <a:rPr lang="en-US" altLang="zh-CN" i="1" dirty="0"/>
              <a:t>B</a:t>
            </a:r>
            <a:r>
              <a:rPr lang="en-US" altLang="zh-CN" dirty="0"/>
              <a:t>| = </a:t>
            </a:r>
            <a:r>
              <a:rPr lang="en-US" altLang="zh-CN" i="1" dirty="0"/>
              <a:t>n</a:t>
            </a:r>
            <a:r>
              <a:rPr lang="en-US" altLang="zh-CN" dirty="0"/>
              <a:t>, </a:t>
            </a:r>
            <a:r>
              <a:rPr lang="zh-CN" altLang="en-US" dirty="0"/>
              <a:t>则 </a:t>
            </a:r>
            <a:r>
              <a:rPr lang="en-US" altLang="zh-CN" dirty="0"/>
              <a:t>|</a:t>
            </a:r>
            <a:r>
              <a:rPr lang="en-US" altLang="zh-CN" i="1" dirty="0"/>
              <a:t>A</a:t>
            </a:r>
            <a:r>
              <a:rPr lang="en-US" altLang="zh-CN" dirty="0">
                <a:sym typeface="Symbol" panose="05050102010706020507" pitchFamily="18" charset="2"/>
              </a:rPr>
              <a:t></a:t>
            </a:r>
            <a:r>
              <a:rPr lang="en-US" altLang="zh-CN" i="1" dirty="0"/>
              <a:t>B</a:t>
            </a:r>
            <a:r>
              <a:rPr lang="en-US" altLang="zh-CN" dirty="0"/>
              <a:t>| = </a:t>
            </a:r>
            <a:r>
              <a:rPr lang="en-US" altLang="zh-CN" i="1" dirty="0" err="1"/>
              <a:t>mn</a:t>
            </a:r>
            <a:r>
              <a:rPr lang="en-US" altLang="zh-CN" dirty="0"/>
              <a:t> </a:t>
            </a:r>
          </a:p>
        </p:txBody>
      </p:sp>
      <p:sp>
        <p:nvSpPr>
          <p:cNvPr id="14340" name="灯片编号占位符 5">
            <a:extLst>
              <a:ext uri="{FF2B5EF4-FFF2-40B4-BE49-F238E27FC236}">
                <a16:creationId xmlns:a16="http://schemas.microsoft.com/office/drawing/2014/main" id="{BDFF87D0-360E-4A89-A9AD-607836B1F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B0DA22A-86B7-480D-B263-E215EEAC6491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>
            <a:extLst>
              <a:ext uri="{FF2B5EF4-FFF2-40B4-BE49-F238E27FC236}">
                <a16:creationId xmlns:a16="http://schemas.microsoft.com/office/drawing/2014/main" id="{02B36A91-915E-4CAD-A3F9-11C6292686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证明</a:t>
            </a:r>
          </a:p>
        </p:txBody>
      </p:sp>
      <p:sp>
        <p:nvSpPr>
          <p:cNvPr id="96260" name="Rectangle 3">
            <a:extLst>
              <a:ext uri="{FF2B5EF4-FFF2-40B4-BE49-F238E27FC236}">
                <a16:creationId xmlns:a16="http://schemas.microsoft.com/office/drawing/2014/main" id="{BAC7AB1D-9D3B-4976-8991-7ED0D12CE34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96975"/>
            <a:ext cx="8229600" cy="4525963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zh-CN" altLang="en-US"/>
              <a:t>证明  只证</a:t>
            </a:r>
            <a:r>
              <a:rPr lang="en-US" altLang="zh-CN"/>
              <a:t>(1)</a:t>
            </a:r>
            <a:r>
              <a:rPr lang="zh-CN" altLang="en-US"/>
              <a:t>、</a:t>
            </a:r>
            <a:r>
              <a:rPr lang="en-US" altLang="zh-CN"/>
              <a:t>(3)</a:t>
            </a:r>
            <a:r>
              <a:rPr lang="zh-CN" altLang="en-US"/>
              <a:t>、</a:t>
            </a:r>
            <a:r>
              <a:rPr lang="en-US" altLang="zh-CN"/>
              <a:t>(4)</a:t>
            </a:r>
            <a:r>
              <a:rPr lang="zh-CN" altLang="en-US"/>
              <a:t>、</a:t>
            </a:r>
            <a:r>
              <a:rPr lang="en-US" altLang="zh-CN"/>
              <a:t>(5)</a:t>
            </a:r>
          </a:p>
          <a:p>
            <a:pPr eaLnBrk="1" hangingPunct="1">
              <a:defRPr/>
            </a:pPr>
            <a:r>
              <a:rPr lang="en-US" altLang="zh-CN"/>
              <a:t>(1)  </a:t>
            </a:r>
            <a:r>
              <a:rPr lang="zh-CN" altLang="en-US"/>
              <a:t>必要性</a:t>
            </a:r>
          </a:p>
          <a:p>
            <a:pPr eaLnBrk="1" hangingPunct="1">
              <a:defRPr/>
            </a:pPr>
            <a:r>
              <a:rPr lang="zh-CN" altLang="en-US"/>
              <a:t>任取</a:t>
            </a:r>
            <a:r>
              <a:rPr lang="en-US" altLang="zh-CN"/>
              <a:t>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&gt;, </a:t>
            </a:r>
            <a:r>
              <a:rPr lang="zh-CN" altLang="en-US"/>
              <a:t>由于</a:t>
            </a:r>
            <a:r>
              <a:rPr lang="en-US" altLang="zh-CN" i="1"/>
              <a:t>R </a:t>
            </a:r>
            <a:r>
              <a:rPr lang="zh-CN" altLang="en-US"/>
              <a:t>在</a:t>
            </a:r>
            <a:r>
              <a:rPr lang="en-US" altLang="zh-CN" i="1"/>
              <a:t>A</a:t>
            </a:r>
            <a:r>
              <a:rPr lang="zh-CN" altLang="en-US"/>
              <a:t>上自反必有</a:t>
            </a:r>
            <a:br>
              <a:rPr lang="zh-CN" altLang="en-US"/>
            </a:br>
            <a:r>
              <a:rPr lang="zh-CN" altLang="en-US"/>
              <a:t>           </a:t>
            </a:r>
            <a:r>
              <a:rPr lang="en-US" altLang="zh-CN"/>
              <a:t>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&gt;∈</a:t>
            </a:r>
            <a:r>
              <a:rPr lang="en-US" altLang="zh-CN" i="1"/>
              <a:t>I</a:t>
            </a:r>
            <a:r>
              <a:rPr lang="en-US" altLang="zh-CN" i="1" baseline="-25000"/>
              <a:t>A</a:t>
            </a:r>
            <a:r>
              <a:rPr lang="en-US" altLang="zh-CN" i="1"/>
              <a:t>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en-US" altLang="zh-CN"/>
              <a:t> 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∈</a:t>
            </a:r>
            <a:r>
              <a:rPr lang="en-US" altLang="zh-CN" i="1"/>
              <a:t>A</a:t>
            </a:r>
            <a:r>
              <a:rPr lang="en-US" altLang="zh-CN"/>
              <a:t>∧</a:t>
            </a:r>
            <a:r>
              <a:rPr lang="en-US" altLang="zh-CN" i="1"/>
              <a:t>x</a:t>
            </a:r>
            <a:r>
              <a:rPr lang="en-US" altLang="zh-CN"/>
              <a:t>=</a:t>
            </a:r>
            <a:r>
              <a:rPr lang="en-US" altLang="zh-CN" i="1"/>
              <a:t>y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en-US" altLang="zh-CN"/>
              <a:t> 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&gt;∈</a:t>
            </a:r>
            <a:r>
              <a:rPr lang="en-US" altLang="zh-CN" i="1"/>
              <a:t>R</a:t>
            </a:r>
          </a:p>
          <a:p>
            <a:pPr eaLnBrk="1" hangingPunct="1">
              <a:defRPr/>
            </a:pPr>
            <a:r>
              <a:rPr lang="zh-CN" altLang="en-US"/>
              <a:t>从而证明了</a:t>
            </a:r>
            <a:r>
              <a:rPr lang="en-US" altLang="zh-CN" i="1"/>
              <a:t>I</a:t>
            </a:r>
            <a:r>
              <a:rPr lang="en-US" altLang="zh-CN" i="1" baseline="-25000"/>
              <a:t>A</a:t>
            </a:r>
            <a:r>
              <a:rPr lang="en-US" altLang="zh-CN">
                <a:sym typeface="Symbol" panose="05050102010706020507" pitchFamily="18" charset="2"/>
              </a:rPr>
              <a:t></a:t>
            </a:r>
            <a:r>
              <a:rPr lang="en-US" altLang="zh-CN" i="1"/>
              <a:t>R</a:t>
            </a:r>
          </a:p>
          <a:p>
            <a:pPr eaLnBrk="1" hangingPunct="1">
              <a:spcBef>
                <a:spcPct val="60000"/>
              </a:spcBef>
              <a:defRPr/>
            </a:pPr>
            <a:r>
              <a:rPr lang="zh-CN" altLang="en-US"/>
              <a:t>充分性</a:t>
            </a:r>
            <a:r>
              <a:rPr lang="en-US" altLang="zh-CN"/>
              <a:t>.</a:t>
            </a:r>
          </a:p>
          <a:p>
            <a:pPr eaLnBrk="1" hangingPunct="1">
              <a:defRPr/>
            </a:pPr>
            <a:r>
              <a:rPr lang="zh-CN" altLang="en-US"/>
              <a:t>任取</a:t>
            </a:r>
            <a:r>
              <a:rPr lang="en-US" altLang="zh-CN" i="1"/>
              <a:t>x</a:t>
            </a:r>
            <a:r>
              <a:rPr lang="en-US" altLang="zh-CN"/>
              <a:t>, </a:t>
            </a:r>
            <a:r>
              <a:rPr lang="zh-CN" altLang="en-US"/>
              <a:t>有     </a:t>
            </a:r>
            <a:endParaRPr lang="en-US" altLang="zh-CN"/>
          </a:p>
          <a:p>
            <a:pPr eaLnBrk="1" hangingPunct="1">
              <a:defRPr/>
            </a:pPr>
            <a:r>
              <a:rPr lang="en-US" altLang="zh-CN"/>
              <a:t>          </a:t>
            </a:r>
            <a:r>
              <a:rPr lang="zh-CN" altLang="en-US"/>
              <a:t> </a:t>
            </a:r>
            <a:r>
              <a:rPr lang="en-US" altLang="zh-CN" i="1"/>
              <a:t>x</a:t>
            </a:r>
            <a:r>
              <a:rPr lang="en-US" altLang="zh-CN"/>
              <a:t>∈</a:t>
            </a:r>
            <a:r>
              <a:rPr lang="en-US" altLang="zh-CN" i="1"/>
              <a:t>A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en-US" altLang="zh-CN"/>
              <a:t> 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x</a:t>
            </a:r>
            <a:r>
              <a:rPr lang="en-US" altLang="zh-CN"/>
              <a:t>&gt;∈</a:t>
            </a:r>
            <a:r>
              <a:rPr lang="en-US" altLang="zh-CN" i="1"/>
              <a:t>I</a:t>
            </a:r>
            <a:r>
              <a:rPr lang="en-US" altLang="zh-CN" i="1" baseline="-25000"/>
              <a:t>A</a:t>
            </a:r>
            <a:r>
              <a:rPr lang="en-US" altLang="zh-CN" i="1"/>
              <a:t>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en-US" altLang="zh-CN"/>
              <a:t> 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x</a:t>
            </a:r>
            <a:r>
              <a:rPr lang="en-US" altLang="zh-CN"/>
              <a:t>&gt;∈</a:t>
            </a:r>
            <a:r>
              <a:rPr lang="en-US" altLang="zh-CN" i="1"/>
              <a:t>R</a:t>
            </a:r>
          </a:p>
          <a:p>
            <a:pPr eaLnBrk="1" hangingPunct="1">
              <a:spcBef>
                <a:spcPct val="60000"/>
              </a:spcBef>
              <a:defRPr/>
            </a:pPr>
            <a:r>
              <a:rPr lang="zh-CN" altLang="en-US"/>
              <a:t>因此 </a:t>
            </a:r>
            <a:r>
              <a:rPr lang="en-US" altLang="zh-CN" i="1"/>
              <a:t>R </a:t>
            </a:r>
            <a:r>
              <a:rPr lang="zh-CN" altLang="en-US"/>
              <a:t>在</a:t>
            </a:r>
            <a:r>
              <a:rPr lang="en-US" altLang="zh-CN" i="1"/>
              <a:t>A</a:t>
            </a:r>
            <a:r>
              <a:rPr lang="zh-CN" altLang="en-US"/>
              <a:t>上是自反的</a:t>
            </a:r>
            <a:r>
              <a:rPr lang="en-US" altLang="zh-CN"/>
              <a:t>. </a:t>
            </a:r>
          </a:p>
        </p:txBody>
      </p:sp>
      <p:sp>
        <p:nvSpPr>
          <p:cNvPr id="89092" name="灯片编号占位符 5">
            <a:extLst>
              <a:ext uri="{FF2B5EF4-FFF2-40B4-BE49-F238E27FC236}">
                <a16:creationId xmlns:a16="http://schemas.microsoft.com/office/drawing/2014/main" id="{871A66E6-33B7-44FD-BB9F-097EBDE42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CB785A4-C13A-4535-9DDB-9CF9D1FDC485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40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>
            <a:extLst>
              <a:ext uri="{FF2B5EF4-FFF2-40B4-BE49-F238E27FC236}">
                <a16:creationId xmlns:a16="http://schemas.microsoft.com/office/drawing/2014/main" id="{0BC8B49D-9538-4CF7-9213-E51F94AE4A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证明</a:t>
            </a:r>
          </a:p>
        </p:txBody>
      </p:sp>
      <p:sp>
        <p:nvSpPr>
          <p:cNvPr id="91139" name="Rectangle 8">
            <a:extLst>
              <a:ext uri="{FF2B5EF4-FFF2-40B4-BE49-F238E27FC236}">
                <a16:creationId xmlns:a16="http://schemas.microsoft.com/office/drawing/2014/main" id="{31AC03EC-0D3B-46E8-BF11-58B82CBC50C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268413"/>
            <a:ext cx="8229600" cy="4525962"/>
          </a:xfrm>
        </p:spPr>
        <p:txBody>
          <a:bodyPr/>
          <a:lstStyle/>
          <a:p>
            <a:pPr eaLnBrk="1" hangingPunct="1"/>
            <a:r>
              <a:rPr lang="en-US" altLang="zh-CN"/>
              <a:t>(3)  </a:t>
            </a:r>
            <a:r>
              <a:rPr lang="zh-CN" altLang="en-US"/>
              <a:t>必要性</a:t>
            </a:r>
            <a:r>
              <a:rPr lang="en-US" altLang="zh-CN"/>
              <a:t>. </a:t>
            </a:r>
          </a:p>
          <a:p>
            <a:pPr eaLnBrk="1" hangingPunct="1"/>
            <a:r>
              <a:rPr lang="zh-CN" altLang="en-US"/>
              <a:t>任取</a:t>
            </a:r>
            <a:r>
              <a:rPr lang="en-US" altLang="zh-CN"/>
              <a:t>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&gt;, </a:t>
            </a:r>
            <a:br>
              <a:rPr lang="en-US" altLang="zh-CN"/>
            </a:br>
            <a:r>
              <a:rPr lang="en-US" altLang="zh-CN"/>
              <a:t>         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&gt;∈</a:t>
            </a:r>
            <a:r>
              <a:rPr lang="en-US" altLang="zh-CN" i="1"/>
              <a:t>R </a:t>
            </a:r>
            <a:r>
              <a:rPr lang="en-US" altLang="zh-CN">
                <a:sym typeface="Symbol" panose="05050102010706020507" pitchFamily="18" charset="2"/>
              </a:rPr>
              <a:t></a:t>
            </a:r>
            <a:r>
              <a:rPr lang="en-US" altLang="zh-CN"/>
              <a:t> &lt;</a:t>
            </a:r>
            <a:r>
              <a:rPr lang="en-US" altLang="zh-CN" i="1"/>
              <a:t>y</a:t>
            </a:r>
            <a:r>
              <a:rPr lang="en-US" altLang="zh-CN"/>
              <a:t>,</a:t>
            </a:r>
            <a:r>
              <a:rPr lang="en-US" altLang="zh-CN" i="1"/>
              <a:t>x</a:t>
            </a:r>
            <a:r>
              <a:rPr lang="en-US" altLang="zh-CN"/>
              <a:t>&gt;∈</a:t>
            </a:r>
            <a:r>
              <a:rPr lang="en-US" altLang="zh-CN" i="1"/>
              <a:t>R </a:t>
            </a:r>
            <a:r>
              <a:rPr lang="en-US" altLang="zh-CN">
                <a:sym typeface="Symbol" panose="05050102010706020507" pitchFamily="18" charset="2"/>
              </a:rPr>
              <a:t></a:t>
            </a:r>
            <a:r>
              <a:rPr lang="en-US" altLang="zh-CN"/>
              <a:t> 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&gt;∈</a:t>
            </a:r>
            <a:r>
              <a:rPr lang="en-US" altLang="zh-CN" i="1"/>
              <a:t>R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 </a:t>
            </a:r>
          </a:p>
          <a:p>
            <a:pPr eaLnBrk="1" hangingPunct="1"/>
            <a:r>
              <a:rPr lang="zh-CN" altLang="en-US"/>
              <a:t>所以 </a:t>
            </a:r>
            <a:r>
              <a:rPr lang="en-US" altLang="zh-CN" i="1"/>
              <a:t>R </a:t>
            </a:r>
            <a:r>
              <a:rPr lang="en-US" altLang="zh-CN"/>
              <a:t>= </a:t>
            </a:r>
            <a:r>
              <a:rPr lang="en-US" altLang="zh-CN" i="1"/>
              <a:t>R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</a:p>
          <a:p>
            <a:pPr eaLnBrk="1" hangingPunct="1">
              <a:spcBef>
                <a:spcPct val="60000"/>
              </a:spcBef>
            </a:pPr>
            <a:r>
              <a:rPr lang="zh-CN" altLang="en-US"/>
              <a:t>充分性</a:t>
            </a:r>
            <a:r>
              <a:rPr lang="en-US" altLang="zh-CN"/>
              <a:t>.</a:t>
            </a:r>
          </a:p>
          <a:p>
            <a:pPr eaLnBrk="1" hangingPunct="1"/>
            <a:r>
              <a:rPr lang="zh-CN" altLang="en-US"/>
              <a:t>任取</a:t>
            </a:r>
            <a:r>
              <a:rPr lang="en-US" altLang="zh-CN"/>
              <a:t>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&gt;, </a:t>
            </a:r>
            <a:r>
              <a:rPr lang="zh-CN" altLang="en-US"/>
              <a:t>由</a:t>
            </a:r>
            <a:r>
              <a:rPr lang="en-US" altLang="zh-CN" i="1"/>
              <a:t>R </a:t>
            </a:r>
            <a:r>
              <a:rPr lang="en-US" altLang="zh-CN"/>
              <a:t>= </a:t>
            </a:r>
            <a:r>
              <a:rPr lang="en-US" altLang="zh-CN" i="1"/>
              <a:t>R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zh-CN" altLang="en-US"/>
              <a:t>得</a:t>
            </a:r>
            <a:br>
              <a:rPr lang="zh-CN" altLang="en-US"/>
            </a:br>
            <a:r>
              <a:rPr lang="zh-CN" altLang="en-US"/>
              <a:t>              </a:t>
            </a:r>
            <a:r>
              <a:rPr lang="en-US" altLang="zh-CN"/>
              <a:t>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&gt;∈</a:t>
            </a:r>
            <a:r>
              <a:rPr lang="en-US" altLang="zh-CN" i="1"/>
              <a:t>R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en-US" altLang="zh-CN"/>
              <a:t> &lt;</a:t>
            </a:r>
            <a:r>
              <a:rPr lang="en-US" altLang="zh-CN" i="1"/>
              <a:t>y</a:t>
            </a:r>
            <a:r>
              <a:rPr lang="en-US" altLang="zh-CN"/>
              <a:t>,</a:t>
            </a:r>
            <a:r>
              <a:rPr lang="en-US" altLang="zh-CN" i="1"/>
              <a:t>x</a:t>
            </a:r>
            <a:r>
              <a:rPr lang="en-US" altLang="zh-CN"/>
              <a:t>&gt;∈</a:t>
            </a:r>
            <a:r>
              <a:rPr lang="en-US" altLang="zh-CN" i="1"/>
              <a:t>R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en-US" altLang="zh-CN"/>
              <a:t> &lt;</a:t>
            </a:r>
            <a:r>
              <a:rPr lang="en-US" altLang="zh-CN" i="1"/>
              <a:t>y</a:t>
            </a:r>
            <a:r>
              <a:rPr lang="en-US" altLang="zh-CN"/>
              <a:t>,</a:t>
            </a:r>
            <a:r>
              <a:rPr lang="en-US" altLang="zh-CN" i="1"/>
              <a:t>x</a:t>
            </a:r>
            <a:r>
              <a:rPr lang="en-US" altLang="zh-CN"/>
              <a:t>&gt;∈</a:t>
            </a:r>
            <a:r>
              <a:rPr lang="en-US" altLang="zh-CN" i="1"/>
              <a:t>R</a:t>
            </a:r>
          </a:p>
          <a:p>
            <a:pPr eaLnBrk="1" hangingPunct="1"/>
            <a:r>
              <a:rPr lang="zh-CN" altLang="en-US"/>
              <a:t>所以</a:t>
            </a:r>
            <a:r>
              <a:rPr lang="en-US" altLang="zh-CN" i="1"/>
              <a:t>R</a:t>
            </a:r>
            <a:r>
              <a:rPr lang="zh-CN" altLang="en-US"/>
              <a:t>在</a:t>
            </a:r>
            <a:r>
              <a:rPr lang="en-US" altLang="zh-CN"/>
              <a:t>A</a:t>
            </a:r>
            <a:r>
              <a:rPr lang="zh-CN" altLang="en-US"/>
              <a:t>上是对称的</a:t>
            </a:r>
          </a:p>
        </p:txBody>
      </p:sp>
      <p:sp>
        <p:nvSpPr>
          <p:cNvPr id="91140" name="灯片编号占位符 5">
            <a:extLst>
              <a:ext uri="{FF2B5EF4-FFF2-40B4-BE49-F238E27FC236}">
                <a16:creationId xmlns:a16="http://schemas.microsoft.com/office/drawing/2014/main" id="{E9B9BF35-DF6A-4CF2-9D27-454B2F484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DBBE335-D74B-4901-B2EB-9199768D3000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>
            <a:extLst>
              <a:ext uri="{FF2B5EF4-FFF2-40B4-BE49-F238E27FC236}">
                <a16:creationId xmlns:a16="http://schemas.microsoft.com/office/drawing/2014/main" id="{2D6DBE52-E544-400C-85A7-DA36917D15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证明</a:t>
            </a:r>
          </a:p>
        </p:txBody>
      </p:sp>
      <p:sp>
        <p:nvSpPr>
          <p:cNvPr id="100356" name="Rectangle 8">
            <a:extLst>
              <a:ext uri="{FF2B5EF4-FFF2-40B4-BE49-F238E27FC236}">
                <a16:creationId xmlns:a16="http://schemas.microsoft.com/office/drawing/2014/main" id="{BECC7781-117B-4CFA-A7B4-CA0614526AA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1504" y="1124744"/>
            <a:ext cx="8351837" cy="5596731"/>
          </a:xfrm>
        </p:spPr>
        <p:txBody>
          <a:bodyPr>
            <a:norm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dirty="0"/>
              <a:t>(4) </a:t>
            </a:r>
            <a:r>
              <a:rPr lang="zh-CN" altLang="en-US" dirty="0"/>
              <a:t>必要性</a:t>
            </a:r>
            <a:r>
              <a:rPr lang="en-US" altLang="zh-CN" dirty="0"/>
              <a:t>.  </a:t>
            </a:r>
            <a:r>
              <a:rPr lang="zh-CN" altLang="en-US" dirty="0"/>
              <a:t>任取</a:t>
            </a:r>
            <a:r>
              <a:rPr lang="en-US" altLang="zh-CN" dirty="0"/>
              <a:t>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&gt;, </a:t>
            </a:r>
            <a:r>
              <a:rPr lang="zh-CN" altLang="en-US" dirty="0"/>
              <a:t>有</a:t>
            </a:r>
            <a:br>
              <a:rPr lang="zh-CN" altLang="en-US" dirty="0"/>
            </a:br>
            <a:r>
              <a:rPr lang="zh-CN" altLang="en-US" dirty="0"/>
              <a:t>            </a:t>
            </a:r>
            <a:r>
              <a:rPr lang="en-US" altLang="zh-CN" dirty="0"/>
              <a:t>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&gt;∈</a:t>
            </a:r>
            <a:r>
              <a:rPr lang="en-US" altLang="zh-CN" i="1" dirty="0"/>
              <a:t>R</a:t>
            </a:r>
            <a:r>
              <a:rPr lang="en-US" altLang="zh-CN" dirty="0"/>
              <a:t>∩</a:t>
            </a:r>
            <a:r>
              <a:rPr lang="en-US" altLang="zh-CN" i="1" dirty="0"/>
              <a:t>R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 </a:t>
            </a:r>
            <a:r>
              <a:rPr lang="en-US" altLang="zh-CN" dirty="0"/>
              <a:t> </a:t>
            </a:r>
            <a:r>
              <a:rPr lang="en-US" altLang="zh-CN" dirty="0">
                <a:sym typeface="Symbol" panose="05050102010706020507" pitchFamily="18" charset="2"/>
              </a:rPr>
              <a:t></a:t>
            </a:r>
            <a:r>
              <a:rPr lang="en-US" altLang="zh-CN" dirty="0"/>
              <a:t> 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&gt;∈</a:t>
            </a:r>
            <a:r>
              <a:rPr lang="en-US" altLang="zh-CN" i="1" dirty="0"/>
              <a:t>R</a:t>
            </a:r>
            <a:r>
              <a:rPr lang="en-US" altLang="zh-CN" dirty="0"/>
              <a:t>∧&lt;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&gt;∈</a:t>
            </a:r>
            <a:r>
              <a:rPr lang="en-US" altLang="zh-CN" i="1" dirty="0"/>
              <a:t>R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br>
              <a:rPr lang="en-US" altLang="zh-CN" baseline="30000" dirty="0"/>
            </a:br>
            <a:r>
              <a:rPr lang="en-US" altLang="zh-CN" baseline="30000" dirty="0"/>
              <a:t>        </a:t>
            </a:r>
            <a:r>
              <a:rPr lang="en-US" altLang="zh-CN" dirty="0">
                <a:sym typeface="Symbol" panose="05050102010706020507" pitchFamily="18" charset="2"/>
              </a:rPr>
              <a:t></a:t>
            </a:r>
            <a:r>
              <a:rPr lang="en-US" altLang="zh-CN" dirty="0"/>
              <a:t> 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&gt;∈</a:t>
            </a:r>
            <a:r>
              <a:rPr lang="en-US" altLang="zh-CN" i="1" dirty="0"/>
              <a:t>R</a:t>
            </a:r>
            <a:r>
              <a:rPr lang="en-US" altLang="zh-CN" dirty="0"/>
              <a:t>∧&lt;</a:t>
            </a:r>
            <a:r>
              <a:rPr lang="en-US" altLang="zh-CN" i="1" dirty="0" err="1"/>
              <a:t>y</a:t>
            </a:r>
            <a:r>
              <a:rPr lang="en-US" altLang="zh-CN" dirty="0" err="1"/>
              <a:t>,</a:t>
            </a:r>
            <a:r>
              <a:rPr lang="en-US" altLang="zh-CN" i="1" dirty="0" err="1"/>
              <a:t>x</a:t>
            </a:r>
            <a:r>
              <a:rPr lang="en-US" altLang="zh-CN" dirty="0"/>
              <a:t>&gt;∈</a:t>
            </a:r>
            <a:r>
              <a:rPr lang="en-US" altLang="zh-CN" i="1" dirty="0"/>
              <a:t>R </a:t>
            </a:r>
            <a:r>
              <a:rPr lang="en-US" altLang="zh-CN" dirty="0">
                <a:sym typeface="Symbol" panose="05050102010706020507" pitchFamily="18" charset="2"/>
              </a:rPr>
              <a:t></a:t>
            </a:r>
            <a:r>
              <a:rPr lang="en-US" altLang="zh-CN" dirty="0"/>
              <a:t> </a:t>
            </a:r>
            <a:r>
              <a:rPr lang="en-US" altLang="zh-CN" i="1" dirty="0"/>
              <a:t>x</a:t>
            </a:r>
            <a:r>
              <a:rPr lang="en-US" altLang="zh-CN" dirty="0"/>
              <a:t>=</a:t>
            </a:r>
            <a:r>
              <a:rPr lang="en-US" altLang="zh-CN" i="1" dirty="0"/>
              <a:t>y </a:t>
            </a:r>
            <a:r>
              <a:rPr lang="en-US" altLang="zh-CN" dirty="0">
                <a:sym typeface="Symbol" panose="05050102010706020507" pitchFamily="18" charset="2"/>
              </a:rPr>
              <a:t></a:t>
            </a:r>
            <a:r>
              <a:rPr lang="en-US" altLang="zh-CN" dirty="0"/>
              <a:t> 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 err="1">
                <a:sym typeface="Symbol" panose="05050102010706020507" pitchFamily="18" charset="2"/>
              </a:rPr>
              <a:t></a:t>
            </a:r>
            <a:r>
              <a:rPr lang="en-US" altLang="zh-CN" i="1" dirty="0" err="1"/>
              <a:t>A</a:t>
            </a:r>
            <a:r>
              <a:rPr lang="en-US" altLang="zh-CN" dirty="0"/>
              <a:t>  </a:t>
            </a:r>
            <a:br>
              <a:rPr lang="en-US" altLang="zh-CN" dirty="0"/>
            </a:br>
            <a:r>
              <a:rPr lang="en-US" altLang="zh-CN" dirty="0"/>
              <a:t>      </a:t>
            </a:r>
            <a:r>
              <a:rPr lang="en-US" altLang="zh-CN" dirty="0">
                <a:sym typeface="Symbol" panose="05050102010706020507" pitchFamily="18" charset="2"/>
              </a:rPr>
              <a:t></a:t>
            </a:r>
            <a:r>
              <a:rPr lang="en-US" altLang="zh-CN" dirty="0"/>
              <a:t> 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&gt;∈</a:t>
            </a:r>
            <a:r>
              <a:rPr lang="en-US" altLang="zh-CN" i="1" dirty="0"/>
              <a:t>I</a:t>
            </a:r>
            <a:r>
              <a:rPr lang="en-US" altLang="zh-CN" i="1" baseline="-25000" dirty="0"/>
              <a:t>A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/>
              <a:t>这就证明了</a:t>
            </a:r>
            <a:r>
              <a:rPr lang="en-US" altLang="zh-CN" i="1" dirty="0"/>
              <a:t>R</a:t>
            </a:r>
            <a:r>
              <a:rPr lang="en-US" altLang="zh-CN" dirty="0"/>
              <a:t>∩</a:t>
            </a:r>
            <a:r>
              <a:rPr lang="en-US" altLang="zh-CN" i="1" dirty="0"/>
              <a:t>R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>
                <a:sym typeface="Symbol" panose="05050102010706020507" pitchFamily="18" charset="2"/>
              </a:rPr>
              <a:t></a:t>
            </a:r>
            <a:r>
              <a:rPr lang="en-US" altLang="zh-CN" i="1" dirty="0"/>
              <a:t>I</a:t>
            </a:r>
            <a:r>
              <a:rPr lang="en-US" altLang="zh-CN" i="1" baseline="-25000" dirty="0"/>
              <a:t>A</a:t>
            </a:r>
            <a:endParaRPr lang="en-US" altLang="zh-CN" dirty="0"/>
          </a:p>
          <a:p>
            <a:pPr eaLnBrk="1" hangingPunct="1">
              <a:lnSpc>
                <a:spcPct val="110000"/>
              </a:lnSpc>
              <a:spcBef>
                <a:spcPct val="45000"/>
              </a:spcBef>
              <a:defRPr/>
            </a:pPr>
            <a:r>
              <a:rPr lang="zh-CN" altLang="en-US" dirty="0"/>
              <a:t>充分性</a:t>
            </a:r>
            <a:r>
              <a:rPr lang="en-US" altLang="zh-CN" dirty="0"/>
              <a:t>.</a:t>
            </a:r>
            <a:br>
              <a:rPr lang="en-US" altLang="zh-CN" dirty="0"/>
            </a:br>
            <a:r>
              <a:rPr lang="en-US" altLang="zh-CN" dirty="0"/>
              <a:t>   </a:t>
            </a:r>
            <a:r>
              <a:rPr lang="zh-CN" altLang="en-US" dirty="0"/>
              <a:t>任取</a:t>
            </a:r>
            <a:r>
              <a:rPr lang="en-US" altLang="zh-CN" dirty="0"/>
              <a:t>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&gt;,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dirty="0"/>
              <a:t>            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&gt;∈</a:t>
            </a:r>
            <a:r>
              <a:rPr lang="en-US" altLang="zh-CN" i="1" dirty="0"/>
              <a:t>R</a:t>
            </a:r>
            <a:r>
              <a:rPr lang="en-US" altLang="zh-CN" dirty="0"/>
              <a:t>∧&lt;</a:t>
            </a:r>
            <a:r>
              <a:rPr lang="en-US" altLang="zh-CN" i="1" dirty="0" err="1"/>
              <a:t>y</a:t>
            </a:r>
            <a:r>
              <a:rPr lang="en-US" altLang="zh-CN" dirty="0" err="1"/>
              <a:t>,</a:t>
            </a:r>
            <a:r>
              <a:rPr lang="en-US" altLang="zh-CN" i="1" dirty="0" err="1"/>
              <a:t>x</a:t>
            </a:r>
            <a:r>
              <a:rPr lang="en-US" altLang="zh-CN" dirty="0"/>
              <a:t>&gt;∈</a:t>
            </a:r>
            <a:r>
              <a:rPr lang="en-US" altLang="zh-CN" i="1" dirty="0"/>
              <a:t>R </a:t>
            </a:r>
            <a:r>
              <a:rPr lang="en-US" altLang="zh-CN" dirty="0">
                <a:sym typeface="Symbol" panose="05050102010706020507" pitchFamily="18" charset="2"/>
              </a:rPr>
              <a:t></a:t>
            </a:r>
            <a:r>
              <a:rPr lang="en-US" altLang="zh-CN" dirty="0"/>
              <a:t> 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&gt;∈</a:t>
            </a:r>
            <a:r>
              <a:rPr lang="en-US" altLang="zh-CN" i="1" dirty="0"/>
              <a:t>R</a:t>
            </a:r>
            <a:r>
              <a:rPr lang="en-US" altLang="zh-CN" dirty="0"/>
              <a:t>∧&lt;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&gt;∈</a:t>
            </a:r>
            <a:r>
              <a:rPr lang="en-US" altLang="zh-CN" i="1" dirty="0"/>
              <a:t>R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br>
              <a:rPr lang="en-US" altLang="zh-CN" dirty="0"/>
            </a:br>
            <a:r>
              <a:rPr lang="en-US" altLang="zh-CN" dirty="0"/>
              <a:t>  </a:t>
            </a:r>
            <a:r>
              <a:rPr lang="en-US" altLang="zh-CN" dirty="0">
                <a:sym typeface="Symbol" panose="05050102010706020507" pitchFamily="18" charset="2"/>
              </a:rPr>
              <a:t></a:t>
            </a:r>
            <a:r>
              <a:rPr lang="en-US" altLang="zh-CN" dirty="0"/>
              <a:t> 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&gt;∈</a:t>
            </a:r>
            <a:r>
              <a:rPr lang="en-US" altLang="zh-CN" i="1" dirty="0"/>
              <a:t>R</a:t>
            </a:r>
            <a:r>
              <a:rPr lang="en-US" altLang="zh-CN" dirty="0"/>
              <a:t>∩</a:t>
            </a:r>
            <a:r>
              <a:rPr lang="en-US" altLang="zh-CN" i="1" dirty="0"/>
              <a:t>R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 </a:t>
            </a:r>
            <a:r>
              <a:rPr lang="en-US" altLang="zh-CN" dirty="0">
                <a:sym typeface="Symbol" panose="05050102010706020507" pitchFamily="18" charset="2"/>
              </a:rPr>
              <a:t></a:t>
            </a:r>
            <a:r>
              <a:rPr lang="en-US" altLang="zh-CN" dirty="0"/>
              <a:t> 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&gt;∈</a:t>
            </a:r>
            <a:r>
              <a:rPr lang="en-US" altLang="zh-CN" i="1" dirty="0"/>
              <a:t>I</a:t>
            </a:r>
            <a:r>
              <a:rPr lang="en-US" altLang="zh-CN" i="1" baseline="-25000" dirty="0"/>
              <a:t>A</a:t>
            </a:r>
            <a:r>
              <a:rPr lang="en-US" altLang="zh-CN" baseline="-25000" dirty="0"/>
              <a:t> </a:t>
            </a:r>
            <a:r>
              <a:rPr lang="en-US" altLang="zh-CN" dirty="0"/>
              <a:t> 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dirty="0"/>
              <a:t>      </a:t>
            </a:r>
            <a:r>
              <a:rPr lang="en-US" altLang="zh-CN" dirty="0">
                <a:sym typeface="Symbol" panose="05050102010706020507" pitchFamily="18" charset="2"/>
              </a:rPr>
              <a:t></a:t>
            </a:r>
            <a:r>
              <a:rPr lang="en-US" altLang="zh-CN" dirty="0"/>
              <a:t> </a:t>
            </a:r>
            <a:r>
              <a:rPr lang="en-US" altLang="zh-CN" i="1" dirty="0"/>
              <a:t>x</a:t>
            </a:r>
            <a:r>
              <a:rPr lang="en-US" altLang="zh-CN" dirty="0"/>
              <a:t>=</a:t>
            </a:r>
            <a:r>
              <a:rPr lang="en-US" altLang="zh-CN" i="1" dirty="0"/>
              <a:t>y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/>
              <a:t>从而证明了</a:t>
            </a:r>
            <a:r>
              <a:rPr lang="en-US" altLang="zh-CN" i="1" dirty="0"/>
              <a:t>R</a:t>
            </a:r>
            <a:r>
              <a:rPr lang="zh-CN" altLang="en-US" dirty="0"/>
              <a:t>在</a:t>
            </a:r>
            <a:r>
              <a:rPr lang="en-US" altLang="zh-CN" i="1" dirty="0"/>
              <a:t>A</a:t>
            </a:r>
            <a:r>
              <a:rPr lang="zh-CN" altLang="en-US" dirty="0"/>
              <a:t>上是反对称的</a:t>
            </a:r>
            <a:r>
              <a:rPr lang="en-US" altLang="zh-CN" dirty="0"/>
              <a:t>.</a:t>
            </a:r>
            <a:br>
              <a:rPr lang="en-US" altLang="zh-CN" dirty="0"/>
            </a:br>
            <a:endParaRPr lang="en-US" altLang="zh-CN" dirty="0"/>
          </a:p>
        </p:txBody>
      </p:sp>
      <p:sp>
        <p:nvSpPr>
          <p:cNvPr id="93188" name="灯片编号占位符 5">
            <a:extLst>
              <a:ext uri="{FF2B5EF4-FFF2-40B4-BE49-F238E27FC236}">
                <a16:creationId xmlns:a16="http://schemas.microsoft.com/office/drawing/2014/main" id="{186CE195-0DA2-49FF-A670-4535418F1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0430838-0F2B-483A-983F-4515F051EDCE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42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>
            <a:extLst>
              <a:ext uri="{FF2B5EF4-FFF2-40B4-BE49-F238E27FC236}">
                <a16:creationId xmlns:a16="http://schemas.microsoft.com/office/drawing/2014/main" id="{B283B05C-23D4-4052-9E4D-3C00AA7C35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证明</a:t>
            </a:r>
          </a:p>
        </p:txBody>
      </p:sp>
      <p:sp>
        <p:nvSpPr>
          <p:cNvPr id="102404" name="Rectangle 8">
            <a:extLst>
              <a:ext uri="{FF2B5EF4-FFF2-40B4-BE49-F238E27FC236}">
                <a16:creationId xmlns:a16="http://schemas.microsoft.com/office/drawing/2014/main" id="{96A0B7A1-0B0D-4B8F-BCB6-B155260284E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47850" y="1270000"/>
            <a:ext cx="8229600" cy="489585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altLang="zh-CN"/>
              <a:t>(5)</a:t>
            </a:r>
            <a:r>
              <a:rPr lang="en-US" altLang="zh-CN" sz="2000"/>
              <a:t> </a:t>
            </a:r>
            <a:r>
              <a:rPr lang="zh-CN" altLang="en-US"/>
              <a:t>必要性</a:t>
            </a:r>
            <a:r>
              <a:rPr lang="en-US" altLang="zh-CN"/>
              <a:t>. </a:t>
            </a:r>
          </a:p>
          <a:p>
            <a:pPr eaLnBrk="1" hangingPunct="1">
              <a:defRPr/>
            </a:pPr>
            <a:r>
              <a:rPr lang="en-US" altLang="zh-CN"/>
              <a:t> </a:t>
            </a:r>
            <a:r>
              <a:rPr lang="zh-CN" altLang="en-US"/>
              <a:t>任取</a:t>
            </a:r>
            <a:r>
              <a:rPr lang="en-US" altLang="zh-CN"/>
              <a:t>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</a:t>
            </a:r>
            <a:r>
              <a:rPr lang="zh-CN" altLang="en-US"/>
              <a:t>有</a:t>
            </a:r>
            <a:br>
              <a:rPr lang="zh-CN" altLang="en-US"/>
            </a:br>
            <a:r>
              <a:rPr lang="zh-CN" altLang="en-US"/>
              <a:t>       </a:t>
            </a:r>
            <a:r>
              <a:rPr lang="en-US" altLang="zh-CN"/>
              <a:t>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&gt;∈</a:t>
            </a:r>
            <a:r>
              <a:rPr lang="en-US" altLang="zh-CN" i="1"/>
              <a:t>R</a:t>
            </a:r>
            <a:r>
              <a:rPr lang="en-US" altLang="zh-CN" sz="32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/>
              <a:t>R</a:t>
            </a:r>
            <a:endParaRPr lang="en-US" altLang="zh-CN"/>
          </a:p>
          <a:p>
            <a:pPr eaLnBrk="1" hangingPunct="1">
              <a:defRPr/>
            </a:pPr>
            <a:r>
              <a:rPr lang="en-US" altLang="zh-CN"/>
              <a:t>          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en-US" altLang="zh-CN"/>
              <a:t> </a:t>
            </a:r>
            <a:r>
              <a:rPr lang="en-US" altLang="zh-CN">
                <a:sym typeface="Symbol" panose="05050102010706020507" pitchFamily="18" charset="2"/>
              </a:rPr>
              <a:t></a:t>
            </a:r>
            <a:r>
              <a:rPr lang="en-US" altLang="zh-CN" i="1"/>
              <a:t>t </a:t>
            </a:r>
            <a:r>
              <a:rPr lang="en-US" altLang="zh-CN"/>
              <a:t>(&lt;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t</a:t>
            </a:r>
            <a:r>
              <a:rPr lang="en-US" altLang="zh-CN"/>
              <a:t>&gt;∈</a:t>
            </a:r>
            <a:r>
              <a:rPr lang="en-US" altLang="zh-CN" i="1"/>
              <a:t>R</a:t>
            </a:r>
            <a:r>
              <a:rPr lang="en-US" altLang="zh-CN"/>
              <a:t>∧&lt;</a:t>
            </a:r>
            <a:r>
              <a:rPr lang="en-US" altLang="zh-CN" i="1"/>
              <a:t>t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&gt;∈</a:t>
            </a:r>
            <a:r>
              <a:rPr lang="en-US" altLang="zh-CN" i="1"/>
              <a:t>R</a:t>
            </a:r>
            <a:r>
              <a:rPr lang="en-US" altLang="zh-CN"/>
              <a:t>)</a:t>
            </a:r>
          </a:p>
          <a:p>
            <a:pPr eaLnBrk="1" hangingPunct="1">
              <a:defRPr/>
            </a:pPr>
            <a:r>
              <a:rPr lang="en-US" altLang="zh-CN"/>
              <a:t>          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en-US" altLang="zh-CN"/>
              <a:t> 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&gt;∈</a:t>
            </a:r>
            <a:r>
              <a:rPr lang="en-US" altLang="zh-CN" i="1"/>
              <a:t>R</a:t>
            </a:r>
            <a:r>
              <a:rPr lang="en-US" altLang="zh-CN"/>
              <a:t> </a:t>
            </a:r>
          </a:p>
          <a:p>
            <a:pPr eaLnBrk="1" hangingPunct="1">
              <a:defRPr/>
            </a:pPr>
            <a:r>
              <a:rPr lang="zh-CN" altLang="en-US"/>
              <a:t>所以 </a:t>
            </a:r>
            <a:r>
              <a:rPr lang="en-US" altLang="zh-CN" i="1"/>
              <a:t>R</a:t>
            </a:r>
            <a:r>
              <a:rPr lang="en-US" altLang="zh-CN" sz="32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/>
              <a:t>R </a:t>
            </a:r>
            <a:r>
              <a:rPr lang="en-US" altLang="zh-CN">
                <a:sym typeface="Symbol" panose="05050102010706020507" pitchFamily="18" charset="2"/>
              </a:rPr>
              <a:t> </a:t>
            </a:r>
            <a:r>
              <a:rPr lang="en-US" altLang="zh-CN" i="1"/>
              <a:t>R</a:t>
            </a:r>
          </a:p>
          <a:p>
            <a:pPr eaLnBrk="1" hangingPunct="1">
              <a:defRPr/>
            </a:pPr>
            <a:r>
              <a:rPr lang="zh-CN" altLang="en-US"/>
              <a:t>充分性</a:t>
            </a:r>
            <a:r>
              <a:rPr lang="en-US" altLang="zh-CN"/>
              <a:t>. </a:t>
            </a:r>
          </a:p>
          <a:p>
            <a:pPr eaLnBrk="1" hangingPunct="1">
              <a:defRPr/>
            </a:pPr>
            <a:r>
              <a:rPr lang="zh-CN" altLang="en-US"/>
              <a:t>任取</a:t>
            </a:r>
            <a:r>
              <a:rPr lang="en-US" altLang="zh-CN"/>
              <a:t>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&gt;,&lt;</a:t>
            </a:r>
            <a:r>
              <a:rPr lang="en-US" altLang="zh-CN" i="1"/>
              <a:t>y</a:t>
            </a:r>
            <a:r>
              <a:rPr lang="en-US" altLang="zh-CN"/>
              <a:t>,</a:t>
            </a:r>
            <a:r>
              <a:rPr lang="en-US" altLang="zh-CN" i="1"/>
              <a:t>z</a:t>
            </a:r>
            <a:r>
              <a:rPr lang="en-US" altLang="zh-CN"/>
              <a:t>&gt;∈</a:t>
            </a:r>
            <a:r>
              <a:rPr lang="en-US" altLang="zh-CN" i="1"/>
              <a:t>R</a:t>
            </a:r>
            <a:r>
              <a:rPr lang="en-US" altLang="zh-CN"/>
              <a:t>, </a:t>
            </a:r>
            <a:r>
              <a:rPr lang="zh-CN" altLang="en-US"/>
              <a:t>则</a:t>
            </a:r>
            <a:br>
              <a:rPr lang="zh-CN" altLang="en-US"/>
            </a:br>
            <a:r>
              <a:rPr lang="zh-CN" altLang="en-US"/>
              <a:t>              </a:t>
            </a:r>
            <a:r>
              <a:rPr lang="en-US" altLang="zh-CN"/>
              <a:t>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&gt;∈</a:t>
            </a:r>
            <a:r>
              <a:rPr lang="en-US" altLang="zh-CN" i="1"/>
              <a:t>R</a:t>
            </a:r>
            <a:r>
              <a:rPr lang="en-US" altLang="zh-CN"/>
              <a:t>∧&lt;</a:t>
            </a:r>
            <a:r>
              <a:rPr lang="en-US" altLang="zh-CN" i="1"/>
              <a:t>y</a:t>
            </a:r>
            <a:r>
              <a:rPr lang="en-US" altLang="zh-CN"/>
              <a:t>,</a:t>
            </a:r>
            <a:r>
              <a:rPr lang="en-US" altLang="zh-CN" i="1"/>
              <a:t>z</a:t>
            </a:r>
            <a:r>
              <a:rPr lang="en-US" altLang="zh-CN"/>
              <a:t>&gt;∈</a:t>
            </a:r>
            <a:r>
              <a:rPr lang="en-US" altLang="zh-CN" i="1"/>
              <a:t>R</a:t>
            </a:r>
          </a:p>
          <a:p>
            <a:pPr eaLnBrk="1" hangingPunct="1">
              <a:defRPr/>
            </a:pPr>
            <a:r>
              <a:rPr lang="en-US" altLang="zh-CN" i="1"/>
              <a:t>             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en-US" altLang="zh-CN"/>
              <a:t> 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z</a:t>
            </a:r>
            <a:r>
              <a:rPr lang="en-US" altLang="zh-CN"/>
              <a:t>&gt;∈</a:t>
            </a:r>
            <a:r>
              <a:rPr lang="en-US" altLang="zh-CN" i="1"/>
              <a:t>R</a:t>
            </a:r>
            <a:r>
              <a:rPr lang="en-US" altLang="zh-CN" sz="32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/>
              <a:t>R </a:t>
            </a:r>
            <a:r>
              <a:rPr lang="en-US" altLang="zh-CN"/>
              <a:t>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en-US" altLang="zh-CN"/>
              <a:t> 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z</a:t>
            </a:r>
            <a:r>
              <a:rPr lang="en-US" altLang="zh-CN"/>
              <a:t>&gt;∈</a:t>
            </a:r>
            <a:r>
              <a:rPr lang="en-US" altLang="zh-CN" i="1"/>
              <a:t>R</a:t>
            </a:r>
            <a:r>
              <a:rPr lang="en-US" altLang="zh-CN"/>
              <a:t> </a:t>
            </a:r>
          </a:p>
          <a:p>
            <a:pPr eaLnBrk="1" hangingPunct="1">
              <a:defRPr/>
            </a:pPr>
            <a:r>
              <a:rPr lang="zh-CN" altLang="en-US"/>
              <a:t>所以 </a:t>
            </a:r>
            <a:r>
              <a:rPr lang="en-US" altLang="zh-CN" i="1"/>
              <a:t>R </a:t>
            </a:r>
            <a:r>
              <a:rPr lang="zh-CN" altLang="en-US"/>
              <a:t>在 </a:t>
            </a:r>
            <a:r>
              <a:rPr lang="en-US" altLang="zh-CN" i="1"/>
              <a:t>A</a:t>
            </a:r>
            <a:r>
              <a:rPr lang="zh-CN" altLang="en-US"/>
              <a:t>上是传递的</a:t>
            </a:r>
            <a:endParaRPr lang="zh-CN" altLang="en-US" sz="2000"/>
          </a:p>
        </p:txBody>
      </p:sp>
      <p:sp>
        <p:nvSpPr>
          <p:cNvPr id="95236" name="灯片编号占位符 5">
            <a:extLst>
              <a:ext uri="{FF2B5EF4-FFF2-40B4-BE49-F238E27FC236}">
                <a16:creationId xmlns:a16="http://schemas.microsoft.com/office/drawing/2014/main" id="{B0ABF57D-5EF4-4C0E-ADE9-C6FBCCD7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E1D5C33-76C0-4BDE-9F3A-78EC9D90E29E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灯片编号占位符 3">
            <a:extLst>
              <a:ext uri="{FF2B5EF4-FFF2-40B4-BE49-F238E27FC236}">
                <a16:creationId xmlns:a16="http://schemas.microsoft.com/office/drawing/2014/main" id="{81F9C2EE-DE11-4A0F-B4B8-F18BD04CF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4E2E590-A662-4151-8FDC-965D4F77AFC1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374983" name="Group 199">
            <a:extLst>
              <a:ext uri="{FF2B5EF4-FFF2-40B4-BE49-F238E27FC236}">
                <a16:creationId xmlns:a16="http://schemas.microsoft.com/office/drawing/2014/main" id="{4ECCCF0A-3E97-4CA6-BA8C-4B9FAF7F014C}"/>
              </a:ext>
            </a:extLst>
          </p:cNvPr>
          <p:cNvGraphicFramePr>
            <a:graphicFrameLocks noGrp="1"/>
          </p:cNvGraphicFramePr>
          <p:nvPr/>
        </p:nvGraphicFramePr>
        <p:xfrm>
          <a:off x="1774825" y="1412875"/>
          <a:ext cx="8713788" cy="4465638"/>
        </p:xfrm>
        <a:graphic>
          <a:graphicData uri="http://schemas.openxmlformats.org/drawingml/2006/table">
            <a:tbl>
              <a:tblPr/>
              <a:tblGrid>
                <a:gridCol w="8651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3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5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398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7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720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自反性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反自反性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对称性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反对称性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传递性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集合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I</a:t>
                      </a:r>
                      <a:r>
                        <a:rPr kumimoji="0" lang="en-US" altLang="zh-CN" sz="2400" b="1" i="1" u="none" strike="noStrike" cap="none" normalizeH="0" baseline="-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sym typeface="Symbol" panose="05050102010706020507" pitchFamily="18" charset="2"/>
                        </a:rPr>
                        <a:t>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R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sym typeface="Symbol" panose="05050102010706020507" pitchFamily="18" charset="2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R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∩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I</a:t>
                      </a:r>
                      <a:r>
                        <a:rPr kumimoji="0" lang="en-US" altLang="zh-CN" sz="2400" b="1" i="1" u="none" strike="noStrike" cap="none" normalizeH="0" baseline="-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=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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R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=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R</a:t>
                      </a:r>
                      <a:r>
                        <a:rPr kumimoji="0" lang="en-US" altLang="zh-CN" sz="2400" b="1" i="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0" lang="en-US" altLang="zh-CN" sz="2400" b="1" i="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kumimoji="0" lang="en-US" altLang="zh-CN" sz="2400" b="1" i="0" u="none" strike="noStrike" cap="none" normalizeH="0" baseline="300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R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∩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R</a:t>
                      </a:r>
                      <a:r>
                        <a:rPr kumimoji="0" lang="en-US" altLang="zh-CN" sz="2400" b="1" i="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0" lang="en-US" altLang="zh-CN" sz="2400" b="1" i="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sym typeface="Symbol" panose="05050102010706020507" pitchFamily="18" charset="2"/>
                        </a:rPr>
                        <a:t>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sym typeface="Symbol" panose="05050102010706020507" pitchFamily="18" charset="2"/>
                        </a:rPr>
                        <a:t>I</a:t>
                      </a:r>
                      <a:r>
                        <a:rPr kumimoji="0" lang="en-US" altLang="zh-CN" sz="2400" b="1" i="1" u="none" strike="noStrike" cap="none" normalizeH="0" baseline="-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sym typeface="Symbol" panose="05050102010706020507" pitchFamily="18" charset="2"/>
                        </a:rPr>
                        <a:t>A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sym typeface="Symbol" panose="05050102010706020507" pitchFamily="18" charset="2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R</a:t>
                      </a:r>
                      <a:r>
                        <a:rPr kumimoji="0" lang="en-US" altLang="zh-CN" sz="2400" b="1" i="0" u="none" strike="noStrike" cap="none" normalizeH="0" baseline="-16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sym typeface="Symbol" panose="05050102010706020507" pitchFamily="18" charset="2"/>
                        </a:rPr>
                        <a:t>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R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sym typeface="Symbol" panose="05050102010706020507" pitchFamily="18" charset="2"/>
                        </a:rPr>
                        <a:t>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R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288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关系矩阵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主对角线元素全是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主对角线元素全是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矩阵是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对称矩阵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若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r</a:t>
                      </a:r>
                      <a:r>
                        <a:rPr kumimoji="0" lang="en-US" altLang="zh-CN" sz="2400" b="1" i="1" u="none" strike="noStrike" cap="none" normalizeH="0" baseline="-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ij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＝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1, 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且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i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≠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j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, 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则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r</a:t>
                      </a:r>
                      <a:r>
                        <a:rPr kumimoji="0" lang="en-US" altLang="zh-CN" sz="2400" b="1" i="1" u="none" strike="noStrike" cap="none" normalizeH="0" baseline="-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ji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＝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M</a:t>
                      </a:r>
                      <a:r>
                        <a:rPr kumimoji="0" lang="en-US" altLang="zh-CN" sz="2400" b="1" i="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中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位置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, 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M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中相应位置都是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240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关系图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每个顶点都有环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每个顶点都没有环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两点之间有边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, 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是一对方向相反的边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两点之间有边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,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是一条有向边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点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x</a:t>
                      </a:r>
                      <a:r>
                        <a:rPr kumimoji="0" lang="en-US" altLang="zh-CN" sz="2400" b="1" i="1" u="none" strike="noStrike" cap="none" normalizeH="0" baseline="-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i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到</a:t>
                      </a:r>
                      <a:r>
                        <a:rPr kumimoji="0" lang="en-US" altLang="zh-CN" sz="2400" b="1" i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x</a:t>
                      </a:r>
                      <a:r>
                        <a:rPr kumimoji="0" lang="en-US" altLang="zh-CN" sz="2400" b="1" i="1" u="none" strike="noStrike" cap="none" normalizeH="0" baseline="-300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j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有边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, </a:t>
                      </a:r>
                      <a:r>
                        <a:rPr kumimoji="0" lang="en-US" altLang="zh-CN" sz="2400" b="1" i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x</a:t>
                      </a:r>
                      <a:r>
                        <a:rPr kumimoji="0" lang="en-US" altLang="zh-CN" sz="2400" b="1" i="1" u="none" strike="noStrike" cap="none" normalizeH="0" baseline="-300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j</a:t>
                      </a:r>
                      <a:r>
                        <a:rPr kumimoji="0" lang="en-US" altLang="zh-CN" sz="2400" b="1" i="1" u="none" strike="noStrike" cap="none" normalizeH="0" baseline="-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 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到</a:t>
                      </a:r>
                      <a:r>
                        <a:rPr kumimoji="0" lang="en-US" altLang="zh-CN" sz="2400" b="1" i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x</a:t>
                      </a:r>
                      <a:r>
                        <a:rPr kumimoji="0" lang="en-US" altLang="zh-CN" sz="2400" b="1" i="1" u="none" strike="noStrike" cap="none" normalizeH="0" baseline="-300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k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有边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, 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则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x</a:t>
                      </a:r>
                      <a:r>
                        <a:rPr kumimoji="0" lang="en-US" altLang="zh-CN" sz="2400" b="1" i="1" u="none" strike="noStrike" cap="none" normalizeH="0" baseline="-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i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到</a:t>
                      </a:r>
                      <a:r>
                        <a:rPr kumimoji="0" lang="en-US" altLang="zh-CN" sz="2400" b="1" i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x</a:t>
                      </a:r>
                      <a:r>
                        <a:rPr kumimoji="0" lang="en-US" altLang="zh-CN" sz="2400" b="1" i="1" u="none" strike="noStrike" cap="none" normalizeH="0" baseline="-300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k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也有边 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7320" name="Rectangle 169">
            <a:extLst>
              <a:ext uri="{FF2B5EF4-FFF2-40B4-BE49-F238E27FC236}">
                <a16:creationId xmlns:a16="http://schemas.microsoft.com/office/drawing/2014/main" id="{313B2861-0AEB-4C42-913B-4AA2226CEC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关系性质的三种等价条件</a:t>
            </a:r>
          </a:p>
        </p:txBody>
      </p:sp>
    </p:spTree>
  </p:cSld>
  <p:clrMapOvr>
    <a:masterClrMapping/>
  </p:clrMapOvr>
  <p:transition spd="slow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灯片编号占位符 3">
            <a:extLst>
              <a:ext uri="{FF2B5EF4-FFF2-40B4-BE49-F238E27FC236}">
                <a16:creationId xmlns:a16="http://schemas.microsoft.com/office/drawing/2014/main" id="{A8083D93-EE27-46E5-9373-7CFA98990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C90C587-F08C-4647-8AE3-7D8C6FA1E577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379108" name="Group 228">
            <a:extLst>
              <a:ext uri="{FF2B5EF4-FFF2-40B4-BE49-F238E27FC236}">
                <a16:creationId xmlns:a16="http://schemas.microsoft.com/office/drawing/2014/main" id="{EAC88431-C3D6-472C-9DA5-2602A2799881}"/>
              </a:ext>
            </a:extLst>
          </p:cNvPr>
          <p:cNvGraphicFramePr>
            <a:graphicFrameLocks noGrp="1"/>
          </p:cNvGraphicFramePr>
          <p:nvPr/>
        </p:nvGraphicFramePr>
        <p:xfrm>
          <a:off x="1847850" y="1557338"/>
          <a:ext cx="8424863" cy="3108326"/>
        </p:xfrm>
        <a:graphic>
          <a:graphicData uri="http://schemas.openxmlformats.org/drawingml/2006/table">
            <a:tbl>
              <a:tblPr/>
              <a:tblGrid>
                <a:gridCol w="1368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68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8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398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84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001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9B3F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自反性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反自反性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对称性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反对称性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传递性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4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R</a:t>
                      </a:r>
                      <a:r>
                        <a:rPr kumimoji="0" lang="en-US" altLang="zh-CN" sz="2400" b="1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kumimoji="0" lang="en-US" altLang="zh-CN" sz="24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0" lang="en-US" altLang="zh-CN" sz="24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  <a:sym typeface="Symbol" panose="05050102010706020507" pitchFamily="18" charset="2"/>
                        </a:rPr>
                        <a:t> </a:t>
                      </a:r>
                      <a:endParaRPr kumimoji="0" lang="en-US" altLang="zh-CN" sz="2400" b="1" i="0" u="none" strike="noStrike" cap="none" normalizeH="0" baseline="30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4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R</a:t>
                      </a:r>
                      <a:r>
                        <a:rPr kumimoji="0" lang="en-US" altLang="zh-CN" sz="2400" b="1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∩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R</a:t>
                      </a:r>
                      <a:r>
                        <a:rPr kumimoji="0" lang="en-US" altLang="zh-CN" sz="2400" b="1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4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R</a:t>
                      </a:r>
                      <a:r>
                        <a:rPr kumimoji="0" lang="en-US" altLang="zh-CN" sz="2400" b="1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∪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kumimoji="0" lang="en-US" altLang="zh-CN" sz="2400" b="1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×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×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4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R</a:t>
                      </a:r>
                      <a:r>
                        <a:rPr kumimoji="0" lang="en-US" altLang="zh-CN" sz="2400" b="1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R</a:t>
                      </a:r>
                      <a:r>
                        <a:rPr kumimoji="0" lang="en-US" altLang="zh-CN" sz="2400" b="1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  <a:sym typeface="Symbol" panose="05050102010706020507" pitchFamily="18" charset="2"/>
                        </a:rPr>
                        <a:t>2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  <a:sym typeface="Symbol" panose="05050102010706020507" pitchFamily="18" charset="2"/>
                        </a:rPr>
                        <a:t> 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×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×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7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R</a:t>
                      </a:r>
                      <a:r>
                        <a:rPr kumimoji="0" lang="en-US" altLang="zh-CN" sz="2400" b="1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1 </a:t>
                      </a:r>
                      <a:r>
                        <a:rPr kumimoji="0" lang="en-US" altLang="zh-CN" sz="3200" b="1" i="0" u="none" strike="noStrike" cap="none" normalizeH="0" baseline="-16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  <a:sym typeface="Symbol" panose="05050102010706020507" pitchFamily="18" charset="2"/>
                        </a:rPr>
                        <a:t></a:t>
                      </a: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Lucida Sans Unicode" panose="020B0602030504020204" pitchFamily="34" charset="0"/>
                        </a:rPr>
                        <a:t> 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R</a:t>
                      </a:r>
                      <a:r>
                        <a:rPr kumimoji="0" lang="en-US" altLang="zh-CN" sz="2400" b="1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×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×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×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×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9382" name="Rectangle 217">
            <a:extLst>
              <a:ext uri="{FF2B5EF4-FFF2-40B4-BE49-F238E27FC236}">
                <a16:creationId xmlns:a16="http://schemas.microsoft.com/office/drawing/2014/main" id="{C7373053-5ECA-4140-8C27-2854ABFAEB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2538" y="188913"/>
            <a:ext cx="54879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关系的性质和运算之间的联系</a:t>
            </a:r>
          </a:p>
        </p:txBody>
      </p:sp>
    </p:spTree>
  </p:cSld>
  <p:clrMapOvr>
    <a:masterClrMapping/>
  </p:clrMapOvr>
  <p:transition spd="slow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1" name="Rectangle 3">
            <a:extLst>
              <a:ext uri="{FF2B5EF4-FFF2-40B4-BE49-F238E27FC236}">
                <a16:creationId xmlns:a16="http://schemas.microsoft.com/office/drawing/2014/main" id="{9BCCD0AE-659E-44CB-9AFE-C0AFCF534D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7.5 </a:t>
            </a:r>
            <a:r>
              <a:rPr lang="zh-CN" altLang="en-US">
                <a:latin typeface="华文中宋" panose="02010600040101010101" pitchFamily="2" charset="-122"/>
              </a:rPr>
              <a:t>关系的闭包</a:t>
            </a:r>
            <a:r>
              <a:rPr lang="zh-CN" altLang="en-US"/>
              <a:t> </a:t>
            </a:r>
          </a:p>
        </p:txBody>
      </p:sp>
      <p:sp>
        <p:nvSpPr>
          <p:cNvPr id="101379" name="Rectangle 11">
            <a:extLst>
              <a:ext uri="{FF2B5EF4-FFF2-40B4-BE49-F238E27FC236}">
                <a16:creationId xmlns:a16="http://schemas.microsoft.com/office/drawing/2014/main" id="{EF1B0B0F-EEE6-4A51-941F-53EAC4543F0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96975"/>
            <a:ext cx="8229600" cy="4525963"/>
          </a:xfrm>
        </p:spPr>
        <p:txBody>
          <a:bodyPr/>
          <a:lstStyle/>
          <a:p>
            <a:pPr eaLnBrk="1" hangingPunct="1"/>
            <a:r>
              <a:rPr lang="zh-CN" altLang="en-US"/>
              <a:t>主要内容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闭包定义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闭包的构造方法</a:t>
            </a:r>
          </a:p>
          <a:p>
            <a:pPr eaLnBrk="1" hangingPunct="1">
              <a:buClr>
                <a:srgbClr val="FF9900"/>
              </a:buClr>
            </a:pPr>
            <a:r>
              <a:rPr lang="zh-CN" altLang="en-US"/>
              <a:t>     集合表示</a:t>
            </a:r>
          </a:p>
          <a:p>
            <a:pPr eaLnBrk="1" hangingPunct="1">
              <a:buClr>
                <a:srgbClr val="FF9900"/>
              </a:buClr>
            </a:pPr>
            <a:r>
              <a:rPr lang="zh-CN" altLang="en-US"/>
              <a:t>     矩阵表示</a:t>
            </a:r>
          </a:p>
          <a:p>
            <a:pPr eaLnBrk="1" hangingPunct="1">
              <a:buClr>
                <a:srgbClr val="FF9900"/>
              </a:buClr>
            </a:pPr>
            <a:r>
              <a:rPr lang="zh-CN" altLang="en-US"/>
              <a:t>     图表示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闭包的性质 </a:t>
            </a:r>
          </a:p>
        </p:txBody>
      </p:sp>
      <p:sp>
        <p:nvSpPr>
          <p:cNvPr id="101380" name="灯片编号占位符 5">
            <a:extLst>
              <a:ext uri="{FF2B5EF4-FFF2-40B4-BE49-F238E27FC236}">
                <a16:creationId xmlns:a16="http://schemas.microsoft.com/office/drawing/2014/main" id="{1BE543ED-5F78-4D96-BA36-27A2E4F43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1313D2B-F7BF-4708-A047-42C357BA5877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0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0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093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8">
            <a:extLst>
              <a:ext uri="{FF2B5EF4-FFF2-40B4-BE49-F238E27FC236}">
                <a16:creationId xmlns:a16="http://schemas.microsoft.com/office/drawing/2014/main" id="{052E3A49-E349-4C00-A0A8-1081B076D1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闭包定义</a:t>
            </a:r>
          </a:p>
        </p:txBody>
      </p:sp>
      <p:sp>
        <p:nvSpPr>
          <p:cNvPr id="110596" name="Rectangle 9">
            <a:extLst>
              <a:ext uri="{FF2B5EF4-FFF2-40B4-BE49-F238E27FC236}">
                <a16:creationId xmlns:a16="http://schemas.microsoft.com/office/drawing/2014/main" id="{ACCC46DA-6CDD-4E4E-AA72-033BC4B27B2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07368" y="1052513"/>
            <a:ext cx="11593288" cy="3744639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7.14</a:t>
            </a:r>
            <a:r>
              <a:rPr lang="en-US" altLang="zh-CN" dirty="0"/>
              <a:t> </a:t>
            </a:r>
            <a:r>
              <a:rPr lang="zh-CN" altLang="en-US" dirty="0"/>
              <a:t>设</a:t>
            </a:r>
            <a:r>
              <a:rPr lang="en-US" altLang="zh-CN" i="1" dirty="0"/>
              <a:t>R</a:t>
            </a:r>
            <a:r>
              <a:rPr lang="zh-CN" altLang="en-US" dirty="0"/>
              <a:t>是非空集合</a:t>
            </a:r>
            <a:r>
              <a:rPr lang="en-US" altLang="zh-CN" i="1" dirty="0"/>
              <a:t>A</a:t>
            </a:r>
            <a:r>
              <a:rPr lang="zh-CN" altLang="en-US" dirty="0"/>
              <a:t>上的关系</a:t>
            </a:r>
            <a:r>
              <a:rPr lang="en-US" altLang="zh-CN" dirty="0"/>
              <a:t>, </a:t>
            </a:r>
            <a:r>
              <a:rPr lang="en-US" altLang="zh-CN" i="1" dirty="0"/>
              <a:t>R</a:t>
            </a:r>
            <a:r>
              <a:rPr lang="zh-CN" altLang="en-US" dirty="0"/>
              <a:t>的</a:t>
            </a:r>
            <a:r>
              <a:rPr lang="zh-CN" altLang="en-US" dirty="0">
                <a:solidFill>
                  <a:srgbClr val="A50021"/>
                </a:solidFill>
              </a:rPr>
              <a:t>自反</a:t>
            </a:r>
            <a:r>
              <a:rPr lang="en-US" altLang="zh-CN" dirty="0"/>
              <a:t>(</a:t>
            </a:r>
            <a:r>
              <a:rPr lang="zh-CN" altLang="en-US" dirty="0">
                <a:solidFill>
                  <a:srgbClr val="A50021"/>
                </a:solidFill>
              </a:rPr>
              <a:t>对称</a:t>
            </a:r>
            <a:r>
              <a:rPr lang="zh-CN" altLang="en-US" dirty="0"/>
              <a:t>或</a:t>
            </a:r>
            <a:r>
              <a:rPr lang="zh-CN" altLang="en-US" dirty="0">
                <a:solidFill>
                  <a:srgbClr val="A50021"/>
                </a:solidFill>
              </a:rPr>
              <a:t>传递</a:t>
            </a:r>
            <a:r>
              <a:rPr lang="en-US" altLang="zh-CN" dirty="0"/>
              <a:t>)</a:t>
            </a:r>
            <a:r>
              <a:rPr lang="zh-CN" altLang="en-US" dirty="0">
                <a:solidFill>
                  <a:srgbClr val="A50021"/>
                </a:solidFill>
              </a:rPr>
              <a:t>闭包</a:t>
            </a:r>
            <a:r>
              <a:rPr lang="zh-CN" altLang="en-US" dirty="0"/>
              <a:t>是</a:t>
            </a:r>
            <a:r>
              <a:rPr lang="en-US" altLang="zh-CN" i="1" dirty="0"/>
              <a:t>A</a:t>
            </a:r>
            <a:r>
              <a:rPr lang="zh-CN" altLang="en-US" dirty="0"/>
              <a:t>上的关系</a:t>
            </a:r>
            <a:r>
              <a:rPr lang="en-US" altLang="zh-CN" i="1" dirty="0"/>
              <a:t>R</a:t>
            </a:r>
            <a:r>
              <a:rPr lang="en-US" altLang="zh-CN" i="1" dirty="0">
                <a:sym typeface="Symbol" panose="05050102010706020507" pitchFamily="18" charset="2"/>
              </a:rPr>
              <a:t></a:t>
            </a:r>
            <a:r>
              <a:rPr lang="en-US" altLang="zh-CN" dirty="0"/>
              <a:t>, </a:t>
            </a:r>
            <a:r>
              <a:rPr lang="zh-CN" altLang="en-US" dirty="0"/>
              <a:t>使得</a:t>
            </a:r>
            <a:r>
              <a:rPr lang="en-US" altLang="zh-CN" i="1" dirty="0"/>
              <a:t>R</a:t>
            </a:r>
            <a:r>
              <a:rPr lang="en-US" altLang="zh-CN" dirty="0">
                <a:sym typeface="Symbol" panose="05050102010706020507" pitchFamily="18" charset="2"/>
              </a:rPr>
              <a:t></a:t>
            </a:r>
            <a:r>
              <a:rPr lang="zh-CN" altLang="en-US" dirty="0"/>
              <a:t>满足以下条件：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dirty="0"/>
              <a:t>(1) </a:t>
            </a:r>
            <a:r>
              <a:rPr lang="en-US" altLang="zh-CN" i="1" dirty="0"/>
              <a:t>R</a:t>
            </a:r>
            <a:r>
              <a:rPr lang="en-US" altLang="zh-CN" dirty="0">
                <a:sym typeface="Symbol" panose="05050102010706020507" pitchFamily="18" charset="2"/>
              </a:rPr>
              <a:t></a:t>
            </a:r>
            <a:r>
              <a:rPr lang="zh-CN" altLang="en-US" dirty="0"/>
              <a:t>是自反的</a:t>
            </a:r>
            <a:r>
              <a:rPr lang="en-US" altLang="zh-CN" dirty="0"/>
              <a:t>(</a:t>
            </a:r>
            <a:r>
              <a:rPr lang="zh-CN" altLang="en-US" dirty="0"/>
              <a:t>对称的或传递的</a:t>
            </a:r>
            <a:r>
              <a:rPr lang="en-US" altLang="zh-CN" dirty="0"/>
              <a:t>)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dirty="0"/>
              <a:t>(2) </a:t>
            </a:r>
            <a:r>
              <a:rPr lang="en-US" altLang="zh-CN" i="1" dirty="0"/>
              <a:t>R</a:t>
            </a:r>
            <a:r>
              <a:rPr lang="en-US" altLang="zh-CN" dirty="0">
                <a:sym typeface="Symbol" panose="05050102010706020507" pitchFamily="18" charset="2"/>
              </a:rPr>
              <a:t></a:t>
            </a:r>
            <a:r>
              <a:rPr lang="en-US" altLang="zh-CN" i="1" dirty="0"/>
              <a:t>R</a:t>
            </a:r>
            <a:r>
              <a:rPr lang="en-US" altLang="zh-CN" dirty="0">
                <a:sym typeface="Symbol" panose="05050102010706020507" pitchFamily="18" charset="2"/>
              </a:rPr>
              <a:t></a:t>
            </a:r>
            <a:endParaRPr lang="en-US" altLang="zh-CN" dirty="0"/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dirty="0"/>
              <a:t>(3) </a:t>
            </a:r>
            <a:r>
              <a:rPr lang="zh-CN" altLang="en-US" dirty="0"/>
              <a:t>对</a:t>
            </a:r>
            <a:r>
              <a:rPr lang="en-US" altLang="zh-CN" i="1" dirty="0"/>
              <a:t>A</a:t>
            </a:r>
            <a:r>
              <a:rPr lang="zh-CN" altLang="en-US" dirty="0"/>
              <a:t>上任何包含</a:t>
            </a:r>
            <a:r>
              <a:rPr lang="en-US" altLang="zh-CN" i="1" dirty="0"/>
              <a:t>R</a:t>
            </a:r>
            <a:r>
              <a:rPr lang="zh-CN" altLang="en-US" dirty="0"/>
              <a:t>的自反</a:t>
            </a:r>
            <a:r>
              <a:rPr lang="en-US" altLang="zh-CN" dirty="0"/>
              <a:t>(</a:t>
            </a:r>
            <a:r>
              <a:rPr lang="zh-CN" altLang="en-US" dirty="0"/>
              <a:t>对称或传递</a:t>
            </a:r>
            <a:r>
              <a:rPr lang="en-US" altLang="zh-CN" dirty="0"/>
              <a:t>)</a:t>
            </a:r>
            <a:r>
              <a:rPr lang="zh-CN" altLang="en-US" dirty="0"/>
              <a:t>关系</a:t>
            </a:r>
            <a:r>
              <a:rPr lang="en-US" altLang="zh-CN" i="1" dirty="0"/>
              <a:t>R</a:t>
            </a:r>
            <a:r>
              <a:rPr lang="en-US" altLang="zh-CN" dirty="0">
                <a:sym typeface="Symbol" panose="05050102010706020507" pitchFamily="18" charset="2"/>
              </a:rPr>
              <a:t></a:t>
            </a:r>
            <a:r>
              <a:rPr lang="en-US" altLang="zh-CN" dirty="0"/>
              <a:t> </a:t>
            </a:r>
            <a:r>
              <a:rPr lang="zh-CN" altLang="en-US" dirty="0"/>
              <a:t>有</a:t>
            </a:r>
            <a:r>
              <a:rPr lang="en-US" altLang="zh-CN" i="1" dirty="0"/>
              <a:t>R</a:t>
            </a:r>
            <a:r>
              <a:rPr lang="en-US" altLang="zh-CN" dirty="0">
                <a:sym typeface="Symbol" panose="05050102010706020507" pitchFamily="18" charset="2"/>
              </a:rPr>
              <a:t></a:t>
            </a:r>
            <a:r>
              <a:rPr lang="en-US" altLang="zh-CN" i="1" dirty="0"/>
              <a:t>R</a:t>
            </a:r>
            <a:r>
              <a:rPr lang="en-US" altLang="zh-CN" dirty="0">
                <a:sym typeface="Symbol" panose="05050102010706020507" pitchFamily="18" charset="2"/>
              </a:rPr>
              <a:t></a:t>
            </a:r>
            <a:endParaRPr lang="en-US" altLang="zh-CN" dirty="0"/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i="1" dirty="0"/>
              <a:t>R</a:t>
            </a:r>
            <a:r>
              <a:rPr lang="zh-CN" altLang="en-US" dirty="0"/>
              <a:t>的自反闭包记作</a:t>
            </a:r>
            <a:r>
              <a:rPr lang="en-US" altLang="zh-CN" i="1" dirty="0"/>
              <a:t>r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), </a:t>
            </a:r>
            <a:r>
              <a:rPr lang="zh-CN" altLang="en-US" dirty="0"/>
              <a:t>对称闭包记作</a:t>
            </a:r>
            <a:r>
              <a:rPr lang="en-US" altLang="zh-CN" i="1" dirty="0"/>
              <a:t>s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), </a:t>
            </a:r>
            <a:r>
              <a:rPr lang="zh-CN" altLang="en-US" dirty="0"/>
              <a:t>传递闭包记作</a:t>
            </a:r>
            <a:r>
              <a:rPr lang="en-US" altLang="zh-CN" i="1" dirty="0"/>
              <a:t>t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). </a:t>
            </a:r>
          </a:p>
        </p:txBody>
      </p:sp>
      <p:sp>
        <p:nvSpPr>
          <p:cNvPr id="103428" name="灯片编号占位符 5">
            <a:extLst>
              <a:ext uri="{FF2B5EF4-FFF2-40B4-BE49-F238E27FC236}">
                <a16:creationId xmlns:a16="http://schemas.microsoft.com/office/drawing/2014/main" id="{C71B0715-1AC6-4380-BAB4-FAB7E8F8B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66AA683-5B15-4ADB-B899-EE98DD8E956B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47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9A3D88-CF5F-8FDB-2D87-2F50BA010E1B}"/>
              </a:ext>
            </a:extLst>
          </p:cNvPr>
          <p:cNvSpPr txBox="1"/>
          <p:nvPr/>
        </p:nvSpPr>
        <p:spPr>
          <a:xfrm>
            <a:off x="335360" y="4775431"/>
            <a:ext cx="9664569" cy="15542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180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Reflexive</a:t>
            </a:r>
            <a:r>
              <a:rPr lang="en-US" altLang="zh-CN" sz="1800" b="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14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relation </a:t>
            </a:r>
            <a:r>
              <a:rPr lang="en-US" altLang="zh-CN" sz="1400" b="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 </a:t>
            </a:r>
            <a:r>
              <a:rPr lang="en-US" altLang="zh-CN" sz="14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a set </a:t>
            </a:r>
            <a:r>
              <a:rPr lang="en-US" altLang="zh-CN" sz="1400" b="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14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called </a:t>
            </a:r>
            <a:r>
              <a:rPr lang="en-US" altLang="zh-CN" sz="1400" b="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reflexive </a:t>
            </a:r>
            <a:r>
              <a:rPr lang="en-US" altLang="zh-CN" sz="14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altLang="zh-CN" sz="1400" b="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(a, a) </a:t>
            </a:r>
            <a:r>
              <a:rPr lang="en-US" altLang="zh-CN" sz="14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∈ </a:t>
            </a:r>
            <a:r>
              <a:rPr lang="en-US" altLang="zh-CN" sz="1400" b="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 </a:t>
            </a:r>
            <a:r>
              <a:rPr lang="en-US" altLang="zh-CN" sz="14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every element </a:t>
            </a:r>
            <a:r>
              <a:rPr lang="en-US" altLang="zh-CN" sz="1400" b="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14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∈ </a:t>
            </a:r>
            <a:r>
              <a:rPr lang="en-US" altLang="zh-CN" sz="1400" b="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14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1400" b="0" i="1" u="none" strike="noStrike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180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Symmetric</a:t>
            </a:r>
            <a:r>
              <a:rPr lang="en-US" altLang="zh-CN" sz="1800" b="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1400" b="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relation R on a set A is called symmetric if (b, a) ∈ R whenever (a, b) ∈ R, for all a, b ∈ A.</a:t>
            </a:r>
            <a:r>
              <a:rPr lang="en-US" altLang="zh-CN" sz="14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en-US" altLang="zh-CN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180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ransitive</a:t>
            </a:r>
            <a:r>
              <a:rPr lang="en-US" altLang="zh-CN" sz="1800" b="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14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relation </a:t>
            </a:r>
            <a:r>
              <a:rPr lang="en-US" altLang="zh-CN" sz="1400" b="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 </a:t>
            </a:r>
            <a:r>
              <a:rPr lang="en-US" altLang="zh-CN" sz="14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a set </a:t>
            </a:r>
            <a:r>
              <a:rPr lang="en-US" altLang="zh-CN" sz="1400" b="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14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called </a:t>
            </a:r>
            <a:r>
              <a:rPr lang="en-US" altLang="zh-CN" sz="1400" b="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transitive </a:t>
            </a:r>
            <a:r>
              <a:rPr lang="en-US" altLang="zh-CN" sz="14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whenever </a:t>
            </a:r>
            <a:r>
              <a:rPr lang="en-US" altLang="zh-CN" sz="1400" b="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(a, b) </a:t>
            </a:r>
            <a:r>
              <a:rPr lang="en-US" altLang="zh-CN" sz="14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∈ </a:t>
            </a:r>
            <a:r>
              <a:rPr lang="en-US" altLang="zh-CN" sz="1400" b="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 </a:t>
            </a:r>
            <a:r>
              <a:rPr lang="en-US" altLang="zh-CN" sz="14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1400" b="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(b, c) </a:t>
            </a:r>
            <a:r>
              <a:rPr lang="en-US" altLang="zh-CN" sz="14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∈ </a:t>
            </a:r>
            <a:r>
              <a:rPr lang="en-US" altLang="zh-CN" sz="1400" b="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14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then </a:t>
            </a:r>
            <a:r>
              <a:rPr lang="en-US" altLang="zh-CN" sz="1400" b="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(a, c) </a:t>
            </a:r>
            <a:r>
              <a:rPr lang="en-US" altLang="zh-CN" sz="14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∈ </a:t>
            </a:r>
            <a:r>
              <a:rPr lang="en-US" altLang="zh-CN" sz="1400" b="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14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for all </a:t>
            </a:r>
            <a:r>
              <a:rPr lang="en-US" altLang="zh-CN" sz="1400" b="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a, b, c </a:t>
            </a:r>
            <a:r>
              <a:rPr lang="en-US" altLang="zh-CN" sz="14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∈ </a:t>
            </a:r>
            <a:r>
              <a:rPr lang="en-US" altLang="zh-CN" sz="1400" b="0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14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D1620E-FFB7-C40C-32F7-622179E22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闭包定义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6464D0D-1781-63AD-59DD-E68B79B6E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BF3B5F-0122-4B7A-A31E-5F1F33D36BC8}" type="slidenum">
              <a:rPr lang="en-US" altLang="zh-CN" smtClean="0"/>
              <a:pPr>
                <a:defRPr/>
              </a:pPr>
              <a:t>48</a:t>
            </a:fld>
            <a:endParaRPr lang="en-US" altLang="zh-CN" dirty="0"/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738F4CFB-7BD0-0569-CBA1-AD37D922AC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376" y="1052736"/>
            <a:ext cx="1080120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定理</a:t>
            </a:r>
            <a:r>
              <a:rPr lang="en-US" altLang="zh-CN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7.10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上的关系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则有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(1)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)=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∪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(2)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)=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∪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(3)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)=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∪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∪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∪…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说明：对有穷集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(|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|=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上的关系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(3)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中的并最多不超过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i="1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请思考，为什么？</a:t>
            </a:r>
            <a:endParaRPr lang="en-US" altLang="zh-CN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614139"/>
      </p:ext>
    </p:extLst>
  </p:cSld>
  <p:clrMapOvr>
    <a:masterClrMapping/>
  </p:clrMapOvr>
  <p:transition spd="slow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>
            <a:extLst>
              <a:ext uri="{FF2B5EF4-FFF2-40B4-BE49-F238E27FC236}">
                <a16:creationId xmlns:a16="http://schemas.microsoft.com/office/drawing/2014/main" id="{217642C2-11A6-4009-82CD-3943CCD3FB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证明（自反闭包）</a:t>
            </a:r>
          </a:p>
        </p:txBody>
      </p:sp>
      <p:sp>
        <p:nvSpPr>
          <p:cNvPr id="105475" name="Rectangle 8">
            <a:extLst>
              <a:ext uri="{FF2B5EF4-FFF2-40B4-BE49-F238E27FC236}">
                <a16:creationId xmlns:a16="http://schemas.microsoft.com/office/drawing/2014/main" id="{C1E07AF3-5FF2-42E5-AD1F-C154C8AC1E3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7408" y="1065107"/>
            <a:ext cx="10297541" cy="4727786"/>
          </a:xfrm>
        </p:spPr>
        <p:txBody>
          <a:bodyPr/>
          <a:lstStyle/>
          <a:p>
            <a:pPr eaLnBrk="1" hangingPunct="1"/>
            <a:r>
              <a:rPr lang="zh-CN" altLang="en-US" dirty="0"/>
              <a:t>证  只证</a:t>
            </a:r>
            <a:r>
              <a:rPr lang="en-US" altLang="zh-CN" dirty="0"/>
              <a:t>(1)</a:t>
            </a:r>
            <a:r>
              <a:rPr lang="zh-CN" altLang="en-US" dirty="0"/>
              <a:t>和</a:t>
            </a:r>
            <a:r>
              <a:rPr lang="en-US" altLang="zh-CN" dirty="0"/>
              <a:t>(3). 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/>
              <a:t> (1) </a:t>
            </a:r>
            <a:r>
              <a:rPr lang="zh-CN" altLang="en-US" dirty="0"/>
              <a:t>由</a:t>
            </a:r>
            <a:r>
              <a:rPr lang="en-US" altLang="zh-CN" i="1" dirty="0"/>
              <a:t>I</a:t>
            </a:r>
            <a:r>
              <a:rPr lang="en-US" altLang="zh-CN" i="1" baseline="-25000" dirty="0"/>
              <a:t>A</a:t>
            </a:r>
            <a:r>
              <a:rPr lang="en-US" altLang="zh-CN" dirty="0"/>
              <a:t>=</a:t>
            </a:r>
            <a:r>
              <a:rPr lang="en-US" altLang="zh-CN" i="1" dirty="0"/>
              <a:t>R</a:t>
            </a:r>
            <a:r>
              <a:rPr lang="en-US" altLang="zh-CN" baseline="30000" dirty="0"/>
              <a:t>0</a:t>
            </a:r>
            <a:r>
              <a:rPr lang="en-US" altLang="zh-CN" dirty="0">
                <a:sym typeface="Symbol" panose="05050102010706020507" pitchFamily="18" charset="2"/>
              </a:rPr>
              <a:t></a:t>
            </a:r>
            <a:r>
              <a:rPr lang="en-US" altLang="zh-CN" i="1" dirty="0"/>
              <a:t>R</a:t>
            </a:r>
            <a:r>
              <a:rPr lang="en-US" altLang="zh-CN" dirty="0"/>
              <a:t>∪</a:t>
            </a:r>
            <a:r>
              <a:rPr lang="en-US" altLang="zh-CN" i="1" dirty="0"/>
              <a:t>R</a:t>
            </a:r>
            <a:r>
              <a:rPr lang="en-US" altLang="zh-CN" baseline="30000" dirty="0"/>
              <a:t>0 </a:t>
            </a:r>
            <a:r>
              <a:rPr lang="zh-CN" altLang="en-US" dirty="0"/>
              <a:t>知 </a:t>
            </a:r>
            <a:r>
              <a:rPr lang="en-US" altLang="zh-CN" i="1" dirty="0"/>
              <a:t>R</a:t>
            </a:r>
            <a:r>
              <a:rPr lang="en-US" altLang="zh-CN" dirty="0"/>
              <a:t>∪</a:t>
            </a:r>
            <a:r>
              <a:rPr lang="en-US" altLang="zh-CN" i="1" dirty="0"/>
              <a:t>R</a:t>
            </a:r>
            <a:r>
              <a:rPr lang="en-US" altLang="zh-CN" baseline="30000" dirty="0"/>
              <a:t>0</a:t>
            </a:r>
            <a:r>
              <a:rPr lang="zh-CN" altLang="en-US" dirty="0"/>
              <a:t>是自反的</a:t>
            </a:r>
            <a:r>
              <a:rPr lang="en-US" altLang="zh-CN" dirty="0"/>
              <a:t>, </a:t>
            </a:r>
            <a:r>
              <a:rPr lang="zh-CN" altLang="en-US" dirty="0"/>
              <a:t>且满足</a:t>
            </a:r>
            <a:r>
              <a:rPr lang="en-US" altLang="zh-CN" i="1" dirty="0"/>
              <a:t>R</a:t>
            </a:r>
            <a:r>
              <a:rPr lang="en-US" altLang="zh-CN" dirty="0">
                <a:sym typeface="Symbol" panose="05050102010706020507" pitchFamily="18" charset="2"/>
              </a:rPr>
              <a:t></a:t>
            </a:r>
            <a:r>
              <a:rPr lang="en-US" altLang="zh-CN" i="1" dirty="0"/>
              <a:t>R</a:t>
            </a:r>
            <a:r>
              <a:rPr lang="en-US" altLang="zh-CN" dirty="0"/>
              <a:t>∪</a:t>
            </a:r>
            <a:r>
              <a:rPr lang="en-US" altLang="zh-CN" i="1" dirty="0"/>
              <a:t>R</a:t>
            </a:r>
            <a:r>
              <a:rPr lang="en-US" altLang="zh-CN" baseline="30000" dirty="0"/>
              <a:t>0</a:t>
            </a:r>
            <a:r>
              <a:rPr lang="zh-CN" altLang="en-US" dirty="0"/>
              <a:t>，</a:t>
            </a:r>
            <a:endParaRPr lang="en-US" altLang="zh-CN" dirty="0"/>
          </a:p>
          <a:p>
            <a:pPr eaLnBrk="1" hangingPunct="1">
              <a:lnSpc>
                <a:spcPct val="200000"/>
              </a:lnSpc>
            </a:pPr>
            <a:r>
              <a:rPr lang="zh-CN" altLang="en-US" dirty="0"/>
              <a:t>设</a:t>
            </a:r>
            <a:r>
              <a:rPr lang="en-US" altLang="zh-CN" i="1" dirty="0"/>
              <a:t>R</a:t>
            </a:r>
            <a:r>
              <a:rPr lang="en-US" altLang="zh-CN" i="1" dirty="0">
                <a:sym typeface="Symbol" panose="05050102010706020507" pitchFamily="18" charset="2"/>
              </a:rPr>
              <a:t></a:t>
            </a:r>
            <a:r>
              <a:rPr lang="en-US" altLang="zh-CN" dirty="0"/>
              <a:t> </a:t>
            </a:r>
            <a:r>
              <a:rPr lang="zh-CN" altLang="en-US" dirty="0"/>
              <a:t>是</a:t>
            </a:r>
            <a:r>
              <a:rPr lang="en-US" altLang="zh-CN" i="1" dirty="0"/>
              <a:t>A</a:t>
            </a:r>
            <a:r>
              <a:rPr lang="zh-CN" altLang="en-US" dirty="0"/>
              <a:t>上包含</a:t>
            </a:r>
            <a:r>
              <a:rPr lang="en-US" altLang="zh-CN" i="1" dirty="0"/>
              <a:t>R</a:t>
            </a:r>
            <a:r>
              <a:rPr lang="zh-CN" altLang="en-US" dirty="0"/>
              <a:t>的自反关系</a:t>
            </a:r>
            <a:r>
              <a:rPr lang="en-US" altLang="zh-CN" dirty="0"/>
              <a:t>, 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dirty="0"/>
              <a:t>则有</a:t>
            </a:r>
            <a:r>
              <a:rPr lang="en-US" altLang="zh-CN" i="1" dirty="0"/>
              <a:t>R</a:t>
            </a:r>
            <a:r>
              <a:rPr lang="en-US" altLang="zh-CN" dirty="0">
                <a:sym typeface="Symbol" panose="05050102010706020507" pitchFamily="18" charset="2"/>
              </a:rPr>
              <a:t></a:t>
            </a:r>
            <a:r>
              <a:rPr lang="en-US" altLang="zh-CN" i="1" dirty="0"/>
              <a:t>R</a:t>
            </a:r>
            <a:r>
              <a:rPr lang="en-US" altLang="zh-CN" i="1" dirty="0">
                <a:sym typeface="Symbol" panose="05050102010706020507" pitchFamily="18" charset="2"/>
              </a:rPr>
              <a:t></a:t>
            </a:r>
            <a:r>
              <a:rPr lang="en-US" altLang="zh-CN" i="1" dirty="0"/>
              <a:t> </a:t>
            </a:r>
            <a:r>
              <a:rPr lang="zh-CN" altLang="en-US" dirty="0"/>
              <a:t>和</a:t>
            </a:r>
            <a:r>
              <a:rPr lang="en-US" altLang="zh-CN" i="1" dirty="0"/>
              <a:t>I</a:t>
            </a:r>
            <a:r>
              <a:rPr lang="en-US" altLang="zh-CN" i="1" baseline="-25000" dirty="0"/>
              <a:t>A </a:t>
            </a:r>
            <a:r>
              <a:rPr lang="en-US" altLang="zh-CN" dirty="0">
                <a:sym typeface="Symbol" panose="05050102010706020507" pitchFamily="18" charset="2"/>
              </a:rPr>
              <a:t></a:t>
            </a:r>
            <a:r>
              <a:rPr lang="en-US" altLang="zh-CN" i="1" dirty="0"/>
              <a:t>R</a:t>
            </a:r>
            <a:r>
              <a:rPr lang="en-US" altLang="zh-CN" i="1" dirty="0">
                <a:sym typeface="Symbol" panose="05050102010706020507" pitchFamily="18" charset="2"/>
              </a:rPr>
              <a:t></a:t>
            </a:r>
            <a:r>
              <a:rPr lang="en-US" altLang="zh-CN" i="1" dirty="0"/>
              <a:t> </a:t>
            </a:r>
            <a:r>
              <a:rPr lang="en-US" altLang="zh-CN" dirty="0"/>
              <a:t>. </a:t>
            </a:r>
            <a:r>
              <a:rPr lang="zh-CN" altLang="en-US" dirty="0"/>
              <a:t>从而有</a:t>
            </a:r>
            <a:r>
              <a:rPr lang="en-US" altLang="zh-CN" dirty="0"/>
              <a:t>R∪R</a:t>
            </a:r>
            <a:r>
              <a:rPr lang="en-US" altLang="zh-CN" baseline="30000" dirty="0"/>
              <a:t>0</a:t>
            </a:r>
            <a:r>
              <a:rPr lang="en-US" altLang="zh-CN" dirty="0">
                <a:sym typeface="Symbol" panose="05050102010706020507" pitchFamily="18" charset="2"/>
              </a:rPr>
              <a:t></a:t>
            </a:r>
            <a:r>
              <a:rPr lang="en-US" altLang="zh-CN" dirty="0"/>
              <a:t>R</a:t>
            </a:r>
            <a:r>
              <a:rPr lang="en-US" altLang="zh-CN" i="1" dirty="0">
                <a:sym typeface="Symbol" panose="05050102010706020507" pitchFamily="18" charset="2"/>
              </a:rPr>
              <a:t>.  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i="1" dirty="0"/>
              <a:t>R</a:t>
            </a:r>
            <a:r>
              <a:rPr lang="en-US" altLang="zh-CN" dirty="0"/>
              <a:t>∪</a:t>
            </a:r>
            <a:r>
              <a:rPr lang="en-US" altLang="zh-CN" i="1" dirty="0"/>
              <a:t>R</a:t>
            </a:r>
            <a:r>
              <a:rPr lang="en-US" altLang="zh-CN" baseline="30000" dirty="0"/>
              <a:t>0</a:t>
            </a:r>
            <a:r>
              <a:rPr lang="zh-CN" altLang="en-US" dirty="0"/>
              <a:t>满足闭包定义</a:t>
            </a:r>
            <a:r>
              <a:rPr lang="en-US" altLang="zh-CN" dirty="0"/>
              <a:t>, 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dirty="0"/>
              <a:t>所以</a:t>
            </a:r>
            <a:r>
              <a:rPr lang="en-US" altLang="zh-CN" i="1" dirty="0"/>
              <a:t>r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)=</a:t>
            </a:r>
            <a:r>
              <a:rPr lang="en-US" altLang="zh-CN" i="1" dirty="0"/>
              <a:t>R</a:t>
            </a:r>
            <a:r>
              <a:rPr lang="en-US" altLang="zh-CN" dirty="0"/>
              <a:t>∪</a:t>
            </a:r>
            <a:r>
              <a:rPr lang="en-US" altLang="zh-CN" i="1" dirty="0"/>
              <a:t>R</a:t>
            </a:r>
            <a:r>
              <a:rPr lang="en-US" altLang="zh-CN" baseline="30000" dirty="0"/>
              <a:t>0</a:t>
            </a:r>
            <a:r>
              <a:rPr lang="en-US" altLang="zh-CN" dirty="0"/>
              <a:t>.</a:t>
            </a:r>
          </a:p>
        </p:txBody>
      </p:sp>
      <p:sp>
        <p:nvSpPr>
          <p:cNvPr id="105476" name="灯片编号占位符 5">
            <a:extLst>
              <a:ext uri="{FF2B5EF4-FFF2-40B4-BE49-F238E27FC236}">
                <a16:creationId xmlns:a16="http://schemas.microsoft.com/office/drawing/2014/main" id="{5C19954F-D9D8-4672-9127-DAFAF38AC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580EFE5-A0B5-4A17-8ED5-A2B6AFE63080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F57226A0-B9E4-4B8E-A0DB-F42A3AA555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性质证明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6F210C5C-30DF-4EB8-9B0F-454CB199A7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8" y="1044575"/>
            <a:ext cx="8218487" cy="576263"/>
          </a:xfrm>
        </p:spPr>
        <p:txBody>
          <a:bodyPr/>
          <a:lstStyle/>
          <a:p>
            <a:pPr eaLnBrk="1" hangingPunct="1"/>
            <a:r>
              <a:rPr lang="zh-CN" altLang="en-US"/>
              <a:t>证明 </a:t>
            </a:r>
            <a:r>
              <a:rPr lang="en-US" altLang="zh-CN" i="1"/>
              <a:t>A</a:t>
            </a:r>
            <a:r>
              <a:rPr lang="en-US" altLang="zh-CN">
                <a:sym typeface="Symbol" panose="05050102010706020507" pitchFamily="18" charset="2"/>
              </a:rPr>
              <a:t></a:t>
            </a:r>
            <a:r>
              <a:rPr lang="en-US" altLang="zh-CN"/>
              <a:t>(</a:t>
            </a:r>
            <a:r>
              <a:rPr lang="en-US" altLang="zh-CN" i="1"/>
              <a:t>B</a:t>
            </a:r>
            <a:r>
              <a:rPr lang="en-US" altLang="zh-CN">
                <a:sym typeface="Symbol" panose="05050102010706020507" pitchFamily="18" charset="2"/>
              </a:rPr>
              <a:t></a:t>
            </a:r>
            <a:r>
              <a:rPr lang="en-US" altLang="zh-CN" i="1"/>
              <a:t>C</a:t>
            </a:r>
            <a:r>
              <a:rPr lang="en-US" altLang="zh-CN"/>
              <a:t>) = (</a:t>
            </a:r>
            <a:r>
              <a:rPr lang="en-US" altLang="zh-CN" i="1"/>
              <a:t>A</a:t>
            </a:r>
            <a:r>
              <a:rPr lang="en-US" altLang="zh-CN">
                <a:sym typeface="Symbol" panose="05050102010706020507" pitchFamily="18" charset="2"/>
              </a:rPr>
              <a:t></a:t>
            </a:r>
            <a:r>
              <a:rPr lang="en-US" altLang="zh-CN" i="1"/>
              <a:t>B</a:t>
            </a:r>
            <a:r>
              <a:rPr lang="en-US" altLang="zh-CN"/>
              <a:t>)</a:t>
            </a:r>
            <a:r>
              <a:rPr lang="en-US" altLang="zh-CN">
                <a:sym typeface="Symbol" panose="05050102010706020507" pitchFamily="18" charset="2"/>
              </a:rPr>
              <a:t></a:t>
            </a:r>
            <a:r>
              <a:rPr lang="en-US" altLang="zh-CN"/>
              <a:t>(</a:t>
            </a:r>
            <a:r>
              <a:rPr lang="en-US" altLang="zh-CN" i="1"/>
              <a:t>A</a:t>
            </a:r>
            <a:r>
              <a:rPr lang="en-US" altLang="zh-CN">
                <a:sym typeface="Symbol" panose="05050102010706020507" pitchFamily="18" charset="2"/>
              </a:rPr>
              <a:t></a:t>
            </a:r>
            <a:r>
              <a:rPr lang="en-US" altLang="zh-CN" i="1"/>
              <a:t>C</a:t>
            </a:r>
            <a:r>
              <a:rPr lang="en-US" altLang="zh-CN"/>
              <a:t>)</a:t>
            </a:r>
          </a:p>
        </p:txBody>
      </p:sp>
      <p:sp>
        <p:nvSpPr>
          <p:cNvPr id="16388" name="灯片编号占位符 5">
            <a:extLst>
              <a:ext uri="{FF2B5EF4-FFF2-40B4-BE49-F238E27FC236}">
                <a16:creationId xmlns:a16="http://schemas.microsoft.com/office/drawing/2014/main" id="{F4AACCDF-3CDD-417F-8DE9-D1050C979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7FD6DEF-EF4C-4E6A-B709-221859511342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389" name="Rectangle 4">
            <a:extLst>
              <a:ext uri="{FF2B5EF4-FFF2-40B4-BE49-F238E27FC236}">
                <a16:creationId xmlns:a16="http://schemas.microsoft.com/office/drawing/2014/main" id="{ED9F0EDF-0120-4E96-9C63-5C0F13EE81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050" y="1773238"/>
            <a:ext cx="8208963" cy="475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证  任取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 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×(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∪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∪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∧(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∨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)∨(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     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∨&lt;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)∪(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所以有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×(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∪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 = 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)∪(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84BB10-A6F0-9200-AFFF-A08068F1DB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证明（传递闭包）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794FD75-E139-9013-F522-087032BAE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BF3B5F-0122-4B7A-A31E-5F1F33D36BC8}" type="slidenum">
              <a:rPr lang="en-US" altLang="zh-CN" smtClean="0"/>
              <a:pPr>
                <a:defRPr/>
              </a:pPr>
              <a:t>50</a:t>
            </a:fld>
            <a:endParaRPr lang="en-US" altLang="zh-CN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A121E4B3-D3B4-B676-494F-8C6475C63B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36" y="1013908"/>
            <a:ext cx="5898962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(3)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先证 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∪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∪…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 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成立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用归纳法证明对任意正整数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n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有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i="1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n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 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R).  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 n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=1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时有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 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). 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假设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i="1" baseline="30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成立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那么对任意的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b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i="1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sz="2000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+1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i="1" baseline="30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sz="2000" baseline="-16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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t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 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i="1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∧&lt;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en-US" altLang="zh-CN" sz="2000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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t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)∧&lt;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))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这就证明了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i="1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sz="2000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+1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).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由归纳法命题得证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D331274-428E-582F-C1AC-64BC67D5998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158665" y="1013908"/>
            <a:ext cx="5898962" cy="5007380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zh-CN" altLang="en-US" sz="2000" dirty="0"/>
              <a:t>再证 </a:t>
            </a:r>
            <a:r>
              <a:rPr lang="en-US" altLang="zh-CN" sz="2000" i="1" dirty="0"/>
              <a:t>t</a:t>
            </a:r>
            <a:r>
              <a:rPr lang="en-US" altLang="zh-CN" sz="2000" dirty="0"/>
              <a:t>(</a:t>
            </a:r>
            <a:r>
              <a:rPr lang="en-US" altLang="zh-CN" sz="2000" i="1" dirty="0"/>
              <a:t>R</a:t>
            </a:r>
            <a:r>
              <a:rPr lang="en-US" altLang="zh-CN" sz="2000" dirty="0"/>
              <a:t>) </a:t>
            </a:r>
            <a:r>
              <a:rPr lang="en-US" altLang="zh-CN" sz="2000" dirty="0">
                <a:sym typeface="Symbol" panose="05050102010706020507" pitchFamily="18" charset="2"/>
              </a:rPr>
              <a:t> </a:t>
            </a:r>
            <a:r>
              <a:rPr lang="en-US" altLang="zh-CN" sz="2000" i="1" dirty="0"/>
              <a:t>R</a:t>
            </a:r>
            <a:r>
              <a:rPr lang="en-US" altLang="zh-CN" sz="2000" dirty="0"/>
              <a:t>∪</a:t>
            </a:r>
            <a:r>
              <a:rPr lang="en-US" altLang="zh-CN" sz="2000" i="1" dirty="0"/>
              <a:t>R</a:t>
            </a:r>
            <a:r>
              <a:rPr lang="en-US" altLang="zh-CN" sz="2000" baseline="30000" dirty="0"/>
              <a:t>2</a:t>
            </a:r>
            <a:r>
              <a:rPr lang="en-US" altLang="zh-CN" sz="2000" dirty="0"/>
              <a:t>∪…</a:t>
            </a:r>
            <a:r>
              <a:rPr lang="zh-CN" altLang="en-US" sz="2000" dirty="0"/>
              <a:t>成立</a:t>
            </a:r>
            <a:r>
              <a:rPr lang="en-US" altLang="zh-CN" sz="2000" dirty="0"/>
              <a:t>, </a:t>
            </a:r>
            <a:r>
              <a:rPr lang="zh-CN" altLang="en-US" sz="2000" dirty="0"/>
              <a:t>为此只须证明</a:t>
            </a:r>
            <a:r>
              <a:rPr lang="en-US" altLang="zh-CN" sz="2000" i="1" dirty="0"/>
              <a:t>R</a:t>
            </a:r>
            <a:r>
              <a:rPr lang="en-US" altLang="zh-CN" sz="2000" dirty="0"/>
              <a:t>∪</a:t>
            </a:r>
            <a:r>
              <a:rPr lang="en-US" altLang="zh-CN" sz="2000" i="1" dirty="0"/>
              <a:t>R</a:t>
            </a:r>
            <a:r>
              <a:rPr lang="en-US" altLang="zh-CN" sz="2000" baseline="30000" dirty="0"/>
              <a:t>2</a:t>
            </a:r>
            <a:r>
              <a:rPr lang="en-US" altLang="zh-CN" sz="2000" dirty="0"/>
              <a:t>∪…</a:t>
            </a:r>
            <a:r>
              <a:rPr lang="zh-CN" altLang="en-US" sz="2000" dirty="0"/>
              <a:t>传递</a:t>
            </a:r>
            <a:r>
              <a:rPr lang="en-US" altLang="zh-CN" sz="2000" dirty="0"/>
              <a:t>. 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2000" dirty="0"/>
              <a:t>任取</a:t>
            </a:r>
            <a:r>
              <a:rPr lang="en-US" altLang="zh-CN" sz="2000" dirty="0"/>
              <a:t>&lt;</a:t>
            </a:r>
            <a:r>
              <a:rPr lang="en-US" altLang="zh-CN" sz="2000" i="1" dirty="0" err="1"/>
              <a:t>x</a:t>
            </a:r>
            <a:r>
              <a:rPr lang="en-US" altLang="zh-CN" sz="2000" dirty="0" err="1"/>
              <a:t>,</a:t>
            </a:r>
            <a:r>
              <a:rPr lang="en-US" altLang="zh-CN" sz="2000" i="1" dirty="0" err="1"/>
              <a:t>y</a:t>
            </a:r>
            <a:r>
              <a:rPr lang="en-US" altLang="zh-CN" sz="2000" dirty="0"/>
              <a:t>&gt;,&lt;</a:t>
            </a:r>
            <a:r>
              <a:rPr lang="en-US" altLang="zh-CN" sz="2000" i="1" dirty="0" err="1"/>
              <a:t>y</a:t>
            </a:r>
            <a:r>
              <a:rPr lang="en-US" altLang="zh-CN" sz="2000" dirty="0" err="1"/>
              <a:t>,</a:t>
            </a:r>
            <a:r>
              <a:rPr lang="en-US" altLang="zh-CN" sz="2000" i="1" dirty="0" err="1"/>
              <a:t>z</a:t>
            </a:r>
            <a:r>
              <a:rPr lang="en-US" altLang="zh-CN" sz="2000" dirty="0"/>
              <a:t>&gt;, </a:t>
            </a:r>
            <a:r>
              <a:rPr lang="zh-CN" altLang="en-US" sz="2000" dirty="0"/>
              <a:t>则</a:t>
            </a:r>
            <a:br>
              <a:rPr lang="zh-CN" altLang="en-US" sz="2000" dirty="0"/>
            </a:br>
            <a:r>
              <a:rPr lang="zh-CN" altLang="en-US" sz="2000" dirty="0"/>
              <a:t>          </a:t>
            </a:r>
            <a:r>
              <a:rPr lang="en-US" altLang="zh-CN" sz="2000" dirty="0"/>
              <a:t>&lt;</a:t>
            </a:r>
            <a:r>
              <a:rPr lang="en-US" altLang="zh-CN" sz="2000" i="1" dirty="0" err="1"/>
              <a:t>x</a:t>
            </a:r>
            <a:r>
              <a:rPr lang="en-US" altLang="zh-CN" sz="2000" dirty="0" err="1"/>
              <a:t>,</a:t>
            </a:r>
            <a:r>
              <a:rPr lang="en-US" altLang="zh-CN" sz="2000" i="1" dirty="0" err="1"/>
              <a:t>y</a:t>
            </a:r>
            <a:r>
              <a:rPr lang="en-US" altLang="zh-CN" sz="2000" dirty="0"/>
              <a:t>&gt;∈</a:t>
            </a:r>
            <a:r>
              <a:rPr lang="en-US" altLang="zh-CN" sz="2000" i="1" dirty="0"/>
              <a:t>R</a:t>
            </a:r>
            <a:r>
              <a:rPr lang="en-US" altLang="zh-CN" sz="2000" dirty="0"/>
              <a:t>∪</a:t>
            </a:r>
            <a:r>
              <a:rPr lang="en-US" altLang="zh-CN" sz="2000" i="1" dirty="0"/>
              <a:t>R</a:t>
            </a:r>
            <a:r>
              <a:rPr lang="en-US" altLang="zh-CN" sz="2000" baseline="30000" dirty="0"/>
              <a:t>2</a:t>
            </a:r>
            <a:r>
              <a:rPr lang="en-US" altLang="zh-CN" sz="2000" dirty="0"/>
              <a:t>∪…∧&lt;</a:t>
            </a:r>
            <a:r>
              <a:rPr lang="en-US" altLang="zh-CN" sz="2000" i="1" dirty="0" err="1"/>
              <a:t>y</a:t>
            </a:r>
            <a:r>
              <a:rPr lang="en-US" altLang="zh-CN" sz="2000" dirty="0" err="1"/>
              <a:t>,</a:t>
            </a:r>
            <a:r>
              <a:rPr lang="en-US" altLang="zh-CN" sz="2000" i="1" dirty="0" err="1"/>
              <a:t>z</a:t>
            </a:r>
            <a:r>
              <a:rPr lang="en-US" altLang="zh-CN" sz="2000" dirty="0"/>
              <a:t>&gt;∈</a:t>
            </a:r>
            <a:r>
              <a:rPr lang="en-US" altLang="zh-CN" sz="2000" i="1" dirty="0"/>
              <a:t>R</a:t>
            </a:r>
            <a:r>
              <a:rPr lang="en-US" altLang="zh-CN" sz="2000" dirty="0"/>
              <a:t>∪</a:t>
            </a:r>
            <a:r>
              <a:rPr lang="en-US" altLang="zh-CN" sz="2000" i="1" dirty="0"/>
              <a:t>R</a:t>
            </a:r>
            <a:r>
              <a:rPr lang="en-US" altLang="zh-CN" sz="2000" baseline="30000" dirty="0"/>
              <a:t>2</a:t>
            </a:r>
            <a:r>
              <a:rPr lang="en-US" altLang="zh-CN" sz="2000" dirty="0"/>
              <a:t>∪…</a:t>
            </a:r>
            <a:br>
              <a:rPr lang="en-US" altLang="zh-CN" sz="2000" dirty="0"/>
            </a:br>
            <a:r>
              <a:rPr lang="en-US" altLang="zh-CN" sz="2000" dirty="0"/>
              <a:t>    </a:t>
            </a:r>
            <a:r>
              <a:rPr lang="en-US" altLang="zh-CN" sz="2000" dirty="0">
                <a:sym typeface="Symbol" panose="05050102010706020507" pitchFamily="18" charset="2"/>
              </a:rPr>
              <a:t></a:t>
            </a:r>
            <a:r>
              <a:rPr lang="en-US" altLang="zh-CN" sz="2000" dirty="0"/>
              <a:t> </a:t>
            </a:r>
            <a:r>
              <a:rPr lang="en-US" altLang="zh-CN" sz="2000" dirty="0">
                <a:sym typeface="Symbol" panose="05050102010706020507" pitchFamily="18" charset="2"/>
              </a:rPr>
              <a:t></a:t>
            </a:r>
            <a:r>
              <a:rPr lang="en-US" altLang="zh-CN" sz="2000" i="1" dirty="0"/>
              <a:t>t </a:t>
            </a:r>
            <a:r>
              <a:rPr lang="en-US" altLang="zh-CN" sz="2000" dirty="0"/>
              <a:t>(&lt;</a:t>
            </a:r>
            <a:r>
              <a:rPr lang="en-US" altLang="zh-CN" sz="2000" i="1" dirty="0" err="1"/>
              <a:t>x</a:t>
            </a:r>
            <a:r>
              <a:rPr lang="en-US" altLang="zh-CN" sz="2000" dirty="0" err="1"/>
              <a:t>,</a:t>
            </a:r>
            <a:r>
              <a:rPr lang="en-US" altLang="zh-CN" sz="2000" i="1" dirty="0" err="1"/>
              <a:t>y</a:t>
            </a:r>
            <a:r>
              <a:rPr lang="en-US" altLang="zh-CN" sz="2000" dirty="0"/>
              <a:t>&gt;∈</a:t>
            </a:r>
            <a:r>
              <a:rPr lang="en-US" altLang="zh-CN" sz="2000" i="1" dirty="0"/>
              <a:t>R</a:t>
            </a:r>
            <a:r>
              <a:rPr lang="en-US" altLang="zh-CN" sz="2000" i="1" baseline="30000" dirty="0"/>
              <a:t>t</a:t>
            </a:r>
            <a:r>
              <a:rPr lang="en-US" altLang="zh-CN" sz="2000" dirty="0"/>
              <a:t>)∧</a:t>
            </a:r>
            <a:r>
              <a:rPr lang="en-US" altLang="zh-CN" sz="2000" dirty="0">
                <a:sym typeface="Symbol" panose="05050102010706020507" pitchFamily="18" charset="2"/>
              </a:rPr>
              <a:t></a:t>
            </a:r>
            <a:r>
              <a:rPr lang="en-US" altLang="zh-CN" sz="2000" i="1" dirty="0"/>
              <a:t>s</a:t>
            </a:r>
            <a:r>
              <a:rPr lang="en-US" altLang="zh-CN" sz="2000" dirty="0"/>
              <a:t>(&lt;</a:t>
            </a:r>
            <a:r>
              <a:rPr lang="en-US" altLang="zh-CN" sz="2000" i="1" dirty="0" err="1"/>
              <a:t>y</a:t>
            </a:r>
            <a:r>
              <a:rPr lang="en-US" altLang="zh-CN" sz="2000" dirty="0" err="1"/>
              <a:t>,</a:t>
            </a:r>
            <a:r>
              <a:rPr lang="en-US" altLang="zh-CN" sz="2000" i="1" dirty="0" err="1"/>
              <a:t>z</a:t>
            </a:r>
            <a:r>
              <a:rPr lang="en-US" altLang="zh-CN" sz="2000" dirty="0"/>
              <a:t>&gt;∈</a:t>
            </a:r>
            <a:r>
              <a:rPr lang="en-US" altLang="zh-CN" sz="2000" i="1" dirty="0"/>
              <a:t>R</a:t>
            </a:r>
            <a:r>
              <a:rPr lang="en-US" altLang="zh-CN" sz="2000" i="1" baseline="30000" dirty="0"/>
              <a:t>s</a:t>
            </a:r>
            <a:r>
              <a:rPr lang="en-US" altLang="zh-CN" sz="2000" dirty="0"/>
              <a:t>)</a:t>
            </a:r>
            <a:br>
              <a:rPr lang="en-US" altLang="zh-CN" sz="2000" dirty="0"/>
            </a:br>
            <a:r>
              <a:rPr lang="en-US" altLang="zh-CN" sz="2000" dirty="0"/>
              <a:t>    </a:t>
            </a:r>
            <a:r>
              <a:rPr lang="en-US" altLang="zh-CN" sz="2000" dirty="0">
                <a:sym typeface="Symbol" panose="05050102010706020507" pitchFamily="18" charset="2"/>
              </a:rPr>
              <a:t></a:t>
            </a:r>
            <a:r>
              <a:rPr lang="en-US" altLang="zh-CN" sz="2000" dirty="0"/>
              <a:t> </a:t>
            </a:r>
            <a:r>
              <a:rPr lang="en-US" altLang="zh-CN" sz="2000" dirty="0">
                <a:sym typeface="Symbol" panose="05050102010706020507" pitchFamily="18" charset="2"/>
              </a:rPr>
              <a:t></a:t>
            </a:r>
            <a:r>
              <a:rPr lang="en-US" altLang="zh-CN" sz="2000" i="1" dirty="0"/>
              <a:t>t </a:t>
            </a:r>
            <a:r>
              <a:rPr lang="en-US" altLang="zh-CN" sz="2000" dirty="0">
                <a:sym typeface="Symbol" panose="05050102010706020507" pitchFamily="18" charset="2"/>
              </a:rPr>
              <a:t></a:t>
            </a:r>
            <a:r>
              <a:rPr lang="en-US" altLang="zh-CN" sz="2000" i="1" dirty="0"/>
              <a:t>s </a:t>
            </a:r>
            <a:r>
              <a:rPr lang="en-US" altLang="zh-CN" sz="2000" dirty="0"/>
              <a:t>(&lt;</a:t>
            </a:r>
            <a:r>
              <a:rPr lang="en-US" altLang="zh-CN" sz="2000" i="1" dirty="0" err="1"/>
              <a:t>x</a:t>
            </a:r>
            <a:r>
              <a:rPr lang="en-US" altLang="zh-CN" sz="2000" dirty="0" err="1"/>
              <a:t>,</a:t>
            </a:r>
            <a:r>
              <a:rPr lang="en-US" altLang="zh-CN" sz="2000" i="1" dirty="0" err="1"/>
              <a:t>z</a:t>
            </a:r>
            <a:r>
              <a:rPr lang="en-US" altLang="zh-CN" sz="2000" dirty="0"/>
              <a:t>&gt;∈</a:t>
            </a:r>
            <a:r>
              <a:rPr lang="en-US" altLang="zh-CN" sz="2000" i="1" dirty="0" err="1"/>
              <a:t>R</a:t>
            </a:r>
            <a:r>
              <a:rPr lang="en-US" altLang="zh-CN" sz="2000" i="1" baseline="30000" dirty="0" err="1"/>
              <a:t>t</a:t>
            </a:r>
            <a:r>
              <a:rPr lang="en-US" altLang="zh-CN" sz="2000" baseline="-16000" dirty="0" err="1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sz="2000" i="1" dirty="0" err="1"/>
              <a:t>R</a:t>
            </a:r>
            <a:r>
              <a:rPr lang="en-US" altLang="zh-CN" sz="2000" i="1" baseline="30000" dirty="0" err="1"/>
              <a:t>s</a:t>
            </a:r>
            <a:r>
              <a:rPr lang="en-US" altLang="zh-CN" sz="2000" i="1" baseline="30000" dirty="0"/>
              <a:t> </a:t>
            </a:r>
            <a:r>
              <a:rPr lang="en-US" altLang="zh-CN" sz="2000" dirty="0"/>
              <a:t>)</a:t>
            </a:r>
            <a:br>
              <a:rPr lang="en-US" altLang="zh-CN" sz="2000" dirty="0"/>
            </a:br>
            <a:r>
              <a:rPr lang="en-US" altLang="zh-CN" sz="2000" dirty="0"/>
              <a:t>    </a:t>
            </a:r>
            <a:r>
              <a:rPr lang="en-US" altLang="zh-CN" sz="2000" dirty="0">
                <a:sym typeface="Symbol" panose="05050102010706020507" pitchFamily="18" charset="2"/>
              </a:rPr>
              <a:t></a:t>
            </a:r>
            <a:r>
              <a:rPr lang="en-US" altLang="zh-CN" sz="2000" dirty="0"/>
              <a:t> </a:t>
            </a:r>
            <a:r>
              <a:rPr lang="en-US" altLang="zh-CN" sz="2000" dirty="0">
                <a:sym typeface="Symbol" panose="05050102010706020507" pitchFamily="18" charset="2"/>
              </a:rPr>
              <a:t></a:t>
            </a:r>
            <a:r>
              <a:rPr lang="en-US" altLang="zh-CN" sz="2000" i="1" dirty="0"/>
              <a:t>t </a:t>
            </a:r>
            <a:r>
              <a:rPr lang="en-US" altLang="zh-CN" sz="2000" dirty="0">
                <a:sym typeface="Symbol" panose="05050102010706020507" pitchFamily="18" charset="2"/>
              </a:rPr>
              <a:t></a:t>
            </a:r>
            <a:r>
              <a:rPr lang="en-US" altLang="zh-CN" sz="2000" i="1" dirty="0"/>
              <a:t>s </a:t>
            </a:r>
            <a:r>
              <a:rPr lang="en-US" altLang="zh-CN" sz="2000" dirty="0"/>
              <a:t>(&lt;</a:t>
            </a:r>
            <a:r>
              <a:rPr lang="en-US" altLang="zh-CN" sz="2000" i="1" dirty="0" err="1"/>
              <a:t>x</a:t>
            </a:r>
            <a:r>
              <a:rPr lang="en-US" altLang="zh-CN" sz="2000" dirty="0" err="1"/>
              <a:t>,</a:t>
            </a:r>
            <a:r>
              <a:rPr lang="en-US" altLang="zh-CN" sz="2000" i="1" dirty="0" err="1"/>
              <a:t>z</a:t>
            </a:r>
            <a:r>
              <a:rPr lang="en-US" altLang="zh-CN" sz="2000" dirty="0"/>
              <a:t>&gt;∈</a:t>
            </a:r>
            <a:r>
              <a:rPr lang="en-US" altLang="zh-CN" sz="2000" i="1" dirty="0" err="1"/>
              <a:t>R</a:t>
            </a:r>
            <a:r>
              <a:rPr lang="en-US" altLang="zh-CN" sz="2000" i="1" baseline="30000" dirty="0" err="1"/>
              <a:t>t</a:t>
            </a:r>
            <a:r>
              <a:rPr lang="en-US" altLang="zh-CN" sz="2000" baseline="30000" dirty="0" err="1"/>
              <a:t>+</a:t>
            </a:r>
            <a:r>
              <a:rPr lang="en-US" altLang="zh-CN" sz="2000" i="1" baseline="30000" dirty="0" err="1"/>
              <a:t>s</a:t>
            </a:r>
            <a:r>
              <a:rPr lang="en-US" altLang="zh-CN" sz="2000" i="1" baseline="30000" dirty="0"/>
              <a:t> </a:t>
            </a:r>
            <a:r>
              <a:rPr lang="en-US" altLang="zh-CN" sz="2000" dirty="0"/>
              <a:t>)</a:t>
            </a:r>
            <a:br>
              <a:rPr lang="en-US" altLang="zh-CN" sz="2000" dirty="0"/>
            </a:br>
            <a:r>
              <a:rPr lang="en-US" altLang="zh-CN" sz="2000" dirty="0"/>
              <a:t>    </a:t>
            </a:r>
            <a:r>
              <a:rPr lang="en-US" altLang="zh-CN" sz="2000" dirty="0">
                <a:sym typeface="Symbol" panose="05050102010706020507" pitchFamily="18" charset="2"/>
              </a:rPr>
              <a:t></a:t>
            </a:r>
            <a:r>
              <a:rPr lang="en-US" altLang="zh-CN" sz="2000" dirty="0"/>
              <a:t> &lt;</a:t>
            </a:r>
            <a:r>
              <a:rPr lang="en-US" altLang="zh-CN" sz="2000" i="1" dirty="0" err="1"/>
              <a:t>x</a:t>
            </a:r>
            <a:r>
              <a:rPr lang="en-US" altLang="zh-CN" sz="2000" dirty="0" err="1"/>
              <a:t>,</a:t>
            </a:r>
            <a:r>
              <a:rPr lang="en-US" altLang="zh-CN" sz="2000" i="1" dirty="0" err="1"/>
              <a:t>z</a:t>
            </a:r>
            <a:r>
              <a:rPr lang="en-US" altLang="zh-CN" sz="2000" dirty="0"/>
              <a:t>&gt;∈</a:t>
            </a:r>
            <a:r>
              <a:rPr lang="en-US" altLang="zh-CN" sz="2000" i="1" dirty="0"/>
              <a:t>R</a:t>
            </a:r>
            <a:r>
              <a:rPr lang="en-US" altLang="zh-CN" sz="2000" dirty="0"/>
              <a:t>∪</a:t>
            </a:r>
            <a:r>
              <a:rPr lang="en-US" altLang="zh-CN" sz="2000" i="1" dirty="0"/>
              <a:t>R</a:t>
            </a:r>
            <a:r>
              <a:rPr lang="en-US" altLang="zh-CN" sz="2000" baseline="30000" dirty="0"/>
              <a:t>2</a:t>
            </a:r>
            <a:r>
              <a:rPr lang="en-US" altLang="zh-CN" sz="2000" dirty="0"/>
              <a:t>∪…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BF4DB6F-42D6-2082-8895-8167F6D1A52B}"/>
              </a:ext>
            </a:extLst>
          </p:cNvPr>
          <p:cNvSpPr txBox="1"/>
          <p:nvPr/>
        </p:nvSpPr>
        <p:spPr>
          <a:xfrm>
            <a:off x="2927648" y="6121714"/>
            <a:ext cx="45223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从而证明了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∪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∪…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是传递的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endParaRPr lang="zh-CN" altLang="en-US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73051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>
            <a:extLst>
              <a:ext uri="{FF2B5EF4-FFF2-40B4-BE49-F238E27FC236}">
                <a16:creationId xmlns:a16="http://schemas.microsoft.com/office/drawing/2014/main" id="{D8C9B7C5-168A-447F-830F-EF97C41001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闭包的矩阵表示和图表示</a:t>
            </a:r>
          </a:p>
        </p:txBody>
      </p:sp>
      <p:sp>
        <p:nvSpPr>
          <p:cNvPr id="109571" name="Rectangle 8">
            <a:extLst>
              <a:ext uri="{FF2B5EF4-FFF2-40B4-BE49-F238E27FC236}">
                <a16:creationId xmlns:a16="http://schemas.microsoft.com/office/drawing/2014/main" id="{9F774BD2-985C-403F-84AB-608D7D6DB65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18634" y="980728"/>
            <a:ext cx="9791700" cy="2016571"/>
          </a:xfrm>
        </p:spPr>
        <p:txBody>
          <a:bodyPr/>
          <a:lstStyle/>
          <a:p>
            <a:pPr eaLnBrk="1" hangingPunct="1">
              <a:lnSpc>
                <a:spcPct val="200000"/>
              </a:lnSpc>
              <a:spcBef>
                <a:spcPct val="0"/>
              </a:spcBef>
            </a:pPr>
            <a:r>
              <a:rPr lang="zh-CN" altLang="en-US" sz="2200" dirty="0"/>
              <a:t>设关系</a:t>
            </a:r>
            <a:r>
              <a:rPr lang="en-US" altLang="zh-CN" sz="2200" i="1" dirty="0"/>
              <a:t>R</a:t>
            </a:r>
            <a:r>
              <a:rPr lang="en-US" altLang="zh-CN" sz="2200" dirty="0"/>
              <a:t>, </a:t>
            </a:r>
            <a:r>
              <a:rPr lang="en-US" altLang="zh-CN" sz="2200" i="1" dirty="0"/>
              <a:t>r</a:t>
            </a:r>
            <a:r>
              <a:rPr lang="en-US" altLang="zh-CN" sz="2200" dirty="0"/>
              <a:t>(</a:t>
            </a:r>
            <a:r>
              <a:rPr lang="en-US" altLang="zh-CN" sz="2200" i="1" dirty="0"/>
              <a:t>R</a:t>
            </a:r>
            <a:r>
              <a:rPr lang="en-US" altLang="zh-CN" sz="2200" dirty="0"/>
              <a:t>), </a:t>
            </a:r>
            <a:r>
              <a:rPr lang="en-US" altLang="zh-CN" sz="2200" i="1" dirty="0"/>
              <a:t>s</a:t>
            </a:r>
            <a:r>
              <a:rPr lang="en-US" altLang="zh-CN" sz="2200" dirty="0"/>
              <a:t>(</a:t>
            </a:r>
            <a:r>
              <a:rPr lang="en-US" altLang="zh-CN" sz="2200" i="1" dirty="0"/>
              <a:t>R</a:t>
            </a:r>
            <a:r>
              <a:rPr lang="en-US" altLang="zh-CN" sz="2200" dirty="0"/>
              <a:t>), </a:t>
            </a:r>
            <a:r>
              <a:rPr lang="en-US" altLang="zh-CN" sz="2200" i="1" dirty="0"/>
              <a:t>t</a:t>
            </a:r>
            <a:r>
              <a:rPr lang="en-US" altLang="zh-CN" sz="2200" dirty="0"/>
              <a:t>(</a:t>
            </a:r>
            <a:r>
              <a:rPr lang="en-US" altLang="zh-CN" sz="2200" i="1" dirty="0"/>
              <a:t>R</a:t>
            </a:r>
            <a:r>
              <a:rPr lang="en-US" altLang="zh-CN" sz="2200" dirty="0"/>
              <a:t>)</a:t>
            </a:r>
            <a:r>
              <a:rPr lang="zh-CN" altLang="en-US" sz="2200" dirty="0"/>
              <a:t>的关系矩阵分别为</a:t>
            </a:r>
            <a:r>
              <a:rPr lang="en-US" altLang="zh-CN" sz="2200" i="1" dirty="0"/>
              <a:t>M</a:t>
            </a:r>
            <a:r>
              <a:rPr lang="en-US" altLang="zh-CN" sz="2200" dirty="0"/>
              <a:t>, </a:t>
            </a:r>
            <a:r>
              <a:rPr lang="en-US" altLang="zh-CN" sz="2200" i="1" dirty="0" err="1"/>
              <a:t>M</a:t>
            </a:r>
            <a:r>
              <a:rPr lang="en-US" altLang="zh-CN" sz="2200" i="1" baseline="-25000" dirty="0" err="1"/>
              <a:t>r</a:t>
            </a:r>
            <a:r>
              <a:rPr lang="en-US" altLang="zh-CN" sz="2200" i="1" baseline="-25000" dirty="0"/>
              <a:t> </a:t>
            </a:r>
            <a:r>
              <a:rPr lang="en-US" altLang="zh-CN" sz="2200" dirty="0"/>
              <a:t>, </a:t>
            </a:r>
            <a:r>
              <a:rPr lang="en-US" altLang="zh-CN" sz="2200" i="1" dirty="0" err="1"/>
              <a:t>M</a:t>
            </a:r>
            <a:r>
              <a:rPr lang="en-US" altLang="zh-CN" sz="2200" i="1" baseline="-25000" dirty="0" err="1"/>
              <a:t>s</a:t>
            </a:r>
            <a:r>
              <a:rPr lang="en-US" altLang="zh-CN" sz="2200" i="1" baseline="-25000" dirty="0"/>
              <a:t> </a:t>
            </a:r>
            <a:r>
              <a:rPr lang="zh-CN" altLang="en-US" sz="2200" dirty="0"/>
              <a:t>和 </a:t>
            </a:r>
            <a:r>
              <a:rPr lang="en-US" altLang="zh-CN" sz="2200" i="1" dirty="0"/>
              <a:t>M</a:t>
            </a:r>
            <a:r>
              <a:rPr lang="en-US" altLang="zh-CN" sz="2200" i="1" baseline="-25000" dirty="0"/>
              <a:t>t </a:t>
            </a:r>
            <a:r>
              <a:rPr lang="en-US" altLang="zh-CN" sz="2200" dirty="0"/>
              <a:t> </a:t>
            </a:r>
          </a:p>
          <a:p>
            <a:pPr eaLnBrk="1" hangingPunct="1">
              <a:lnSpc>
                <a:spcPct val="200000"/>
              </a:lnSpc>
              <a:spcBef>
                <a:spcPct val="0"/>
              </a:spcBef>
            </a:pPr>
            <a:r>
              <a:rPr lang="zh-CN" altLang="en-US" sz="2200" dirty="0"/>
              <a:t>则         </a:t>
            </a:r>
            <a:r>
              <a:rPr lang="en-US" altLang="zh-CN" sz="2200" i="1" dirty="0" err="1"/>
              <a:t>M</a:t>
            </a:r>
            <a:r>
              <a:rPr lang="en-US" altLang="zh-CN" sz="2200" i="1" baseline="-25000" dirty="0" err="1"/>
              <a:t>r</a:t>
            </a:r>
            <a:r>
              <a:rPr lang="en-US" altLang="zh-CN" sz="2200" dirty="0"/>
              <a:t>=</a:t>
            </a:r>
            <a:r>
              <a:rPr lang="en-US" altLang="zh-CN" sz="2200" i="1" dirty="0"/>
              <a:t>M</a:t>
            </a:r>
            <a:r>
              <a:rPr lang="en-US" altLang="zh-CN" sz="2200" dirty="0"/>
              <a:t>+</a:t>
            </a:r>
            <a:r>
              <a:rPr lang="en-US" altLang="zh-CN" sz="2200" i="1" dirty="0"/>
              <a:t>E  </a:t>
            </a:r>
            <a:r>
              <a:rPr lang="en-US" altLang="zh-CN" sz="2200" dirty="0"/>
              <a:t>  </a:t>
            </a:r>
            <a:r>
              <a:rPr lang="en-US" altLang="zh-CN" sz="2200" i="1" dirty="0" err="1"/>
              <a:t>M</a:t>
            </a:r>
            <a:r>
              <a:rPr lang="en-US" altLang="zh-CN" sz="2200" i="1" baseline="-25000" dirty="0" err="1"/>
              <a:t>s</a:t>
            </a:r>
            <a:r>
              <a:rPr lang="en-US" altLang="zh-CN" sz="2200" dirty="0"/>
              <a:t>=</a:t>
            </a:r>
            <a:r>
              <a:rPr lang="en-US" altLang="zh-CN" sz="2200" i="1" dirty="0"/>
              <a:t>M</a:t>
            </a:r>
            <a:r>
              <a:rPr lang="en-US" altLang="zh-CN" sz="2200" dirty="0"/>
              <a:t>+</a:t>
            </a:r>
            <a:r>
              <a:rPr lang="en-US" altLang="zh-CN" sz="2200" i="1" dirty="0"/>
              <a:t>M </a:t>
            </a:r>
            <a:r>
              <a:rPr lang="en-US" altLang="zh-CN" sz="2200" dirty="0"/>
              <a:t>'       </a:t>
            </a:r>
            <a:r>
              <a:rPr lang="en-US" altLang="zh-CN" sz="2200" i="1" dirty="0"/>
              <a:t>M</a:t>
            </a:r>
            <a:r>
              <a:rPr lang="en-US" altLang="zh-CN" sz="2200" i="1" baseline="-25000" dirty="0"/>
              <a:t>t</a:t>
            </a:r>
            <a:r>
              <a:rPr lang="en-US" altLang="zh-CN" sz="2200" dirty="0"/>
              <a:t>=</a:t>
            </a:r>
            <a:r>
              <a:rPr lang="en-US" altLang="zh-CN" sz="2200" i="1" dirty="0"/>
              <a:t>M</a:t>
            </a:r>
            <a:r>
              <a:rPr lang="en-US" altLang="zh-CN" sz="2200" dirty="0"/>
              <a:t>+</a:t>
            </a:r>
            <a:r>
              <a:rPr lang="en-US" altLang="zh-CN" sz="2200" i="1" dirty="0"/>
              <a:t>M</a:t>
            </a:r>
            <a:r>
              <a:rPr lang="en-US" altLang="zh-CN" sz="2200" baseline="30000" dirty="0"/>
              <a:t>2</a:t>
            </a:r>
            <a:r>
              <a:rPr lang="en-US" altLang="zh-CN" sz="2200" dirty="0"/>
              <a:t>+</a:t>
            </a:r>
            <a:r>
              <a:rPr lang="en-US" altLang="zh-CN" sz="2200" i="1" dirty="0"/>
              <a:t>M</a:t>
            </a:r>
            <a:r>
              <a:rPr lang="en-US" altLang="zh-CN" sz="2200" baseline="30000" dirty="0"/>
              <a:t>3</a:t>
            </a:r>
            <a:r>
              <a:rPr lang="en-US" altLang="zh-CN" sz="2200" dirty="0"/>
              <a:t>+…</a:t>
            </a:r>
          </a:p>
          <a:p>
            <a:pPr eaLnBrk="1" hangingPunct="1">
              <a:lnSpc>
                <a:spcPct val="200000"/>
              </a:lnSpc>
              <a:spcBef>
                <a:spcPct val="0"/>
              </a:spcBef>
            </a:pPr>
            <a:r>
              <a:rPr lang="en-US" altLang="zh-CN" sz="2200" i="1" dirty="0"/>
              <a:t>E </a:t>
            </a:r>
            <a:r>
              <a:rPr lang="zh-CN" altLang="en-US" sz="2200" dirty="0"/>
              <a:t>是单位矩阵</a:t>
            </a:r>
            <a:r>
              <a:rPr lang="en-US" altLang="zh-CN" sz="2200" dirty="0"/>
              <a:t>, </a:t>
            </a:r>
            <a:r>
              <a:rPr lang="en-US" altLang="zh-CN" sz="2200" i="1" dirty="0"/>
              <a:t>M </a:t>
            </a:r>
            <a:r>
              <a:rPr lang="en-US" altLang="zh-CN" sz="2200" dirty="0"/>
              <a:t>'</a:t>
            </a:r>
            <a:r>
              <a:rPr lang="zh-CN" altLang="en-US" sz="2200" dirty="0"/>
              <a:t>是 转置矩阵，相加时使用</a:t>
            </a:r>
            <a:r>
              <a:rPr lang="zh-CN" altLang="en-US" sz="2200" dirty="0">
                <a:solidFill>
                  <a:srgbClr val="A50021"/>
                </a:solidFill>
              </a:rPr>
              <a:t>逻辑加</a:t>
            </a:r>
            <a:r>
              <a:rPr lang="en-US" altLang="zh-CN" sz="2200" dirty="0"/>
              <a:t>.</a:t>
            </a:r>
          </a:p>
        </p:txBody>
      </p:sp>
      <p:sp>
        <p:nvSpPr>
          <p:cNvPr id="109572" name="灯片编号占位符 5">
            <a:extLst>
              <a:ext uri="{FF2B5EF4-FFF2-40B4-BE49-F238E27FC236}">
                <a16:creationId xmlns:a16="http://schemas.microsoft.com/office/drawing/2014/main" id="{7CFA9EF8-2278-483B-ABAE-86BD628AF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6848047-9333-4731-B871-F10A8C82F466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9573" name="Rectangle 9">
            <a:extLst>
              <a:ext uri="{FF2B5EF4-FFF2-40B4-BE49-F238E27FC236}">
                <a16:creationId xmlns:a16="http://schemas.microsoft.com/office/drawing/2014/main" id="{28692980-343C-44F7-A7C3-C809679CB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360" y="3501008"/>
            <a:ext cx="11304587" cy="2880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设关系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), 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), 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的关系图分别记为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i="1" baseline="-25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则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r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i="1" baseline="-25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sz="2000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t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的顶点集与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的顶点集相等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除了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的边以外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以下述方法添加新的边：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考察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的每个顶点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若没环就加一个环，得到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r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考察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的每条边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若有一条 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i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到 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i="1" baseline="-25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 sz="2000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的单向边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≠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则在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中加一条 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i="1" baseline="-25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 sz="2000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到 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i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的反向边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, 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得到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i="1" baseline="-25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endParaRPr lang="en-US" altLang="zh-CN" sz="20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(3)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考察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的每个顶点 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找 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i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可达的所有顶点 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i="1" baseline="-25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 sz="2000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允许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=j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如果没有从 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i 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到 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i="1" baseline="-25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 sz="2000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的边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就加上这条边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得到图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endParaRPr lang="en-US" altLang="zh-CN" sz="20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9">
            <a:extLst>
              <a:ext uri="{FF2B5EF4-FFF2-40B4-BE49-F238E27FC236}">
                <a16:creationId xmlns:a16="http://schemas.microsoft.com/office/drawing/2014/main" id="{F2BE199D-018D-4FF3-96D3-F534AEB401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111619" name="Rectangle 10">
            <a:extLst>
              <a:ext uri="{FF2B5EF4-FFF2-40B4-BE49-F238E27FC236}">
                <a16:creationId xmlns:a16="http://schemas.microsoft.com/office/drawing/2014/main" id="{6373DB66-7BF6-422A-8118-E921178E69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9288" y="1268413"/>
            <a:ext cx="8229600" cy="10080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>
                <a:solidFill>
                  <a:srgbClr val="A50021"/>
                </a:solidFill>
              </a:rPr>
              <a:t>例</a:t>
            </a:r>
            <a:r>
              <a:rPr lang="en-US" altLang="zh-CN">
                <a:solidFill>
                  <a:srgbClr val="A50021"/>
                </a:solidFill>
              </a:rPr>
              <a:t>9</a:t>
            </a:r>
            <a:r>
              <a:rPr lang="en-US" altLang="zh-CN"/>
              <a:t>    </a:t>
            </a:r>
            <a:r>
              <a:rPr lang="zh-CN" altLang="en-US"/>
              <a:t>设</a:t>
            </a:r>
            <a:r>
              <a:rPr lang="en-US" altLang="zh-CN" i="1"/>
              <a:t>A</a:t>
            </a:r>
            <a:r>
              <a:rPr lang="en-US" altLang="zh-CN"/>
              <a:t>={</a:t>
            </a:r>
            <a:r>
              <a:rPr lang="en-US" altLang="zh-CN" i="1"/>
              <a:t>a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/>
              <a:t>,</a:t>
            </a:r>
            <a:r>
              <a:rPr lang="en-US" altLang="zh-CN" i="1"/>
              <a:t>c</a:t>
            </a:r>
            <a:r>
              <a:rPr lang="en-US" altLang="zh-CN"/>
              <a:t>,</a:t>
            </a:r>
            <a:r>
              <a:rPr lang="en-US" altLang="zh-CN" i="1"/>
              <a:t>d</a:t>
            </a:r>
            <a:r>
              <a:rPr lang="en-US" altLang="zh-CN"/>
              <a:t>}, </a:t>
            </a:r>
            <a:r>
              <a:rPr lang="en-US" altLang="zh-CN" i="1"/>
              <a:t>R</a:t>
            </a:r>
            <a:r>
              <a:rPr lang="en-US" altLang="zh-CN"/>
              <a:t>={&lt;</a:t>
            </a:r>
            <a:r>
              <a:rPr lang="en-US" altLang="zh-CN" i="1"/>
              <a:t>a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/>
              <a:t>&gt;,&lt;</a:t>
            </a:r>
            <a:r>
              <a:rPr lang="en-US" altLang="zh-CN" i="1"/>
              <a:t>b</a:t>
            </a:r>
            <a:r>
              <a:rPr lang="en-US" altLang="zh-CN"/>
              <a:t>,</a:t>
            </a:r>
            <a:r>
              <a:rPr lang="en-US" altLang="zh-CN" i="1"/>
              <a:t>a</a:t>
            </a:r>
            <a:r>
              <a:rPr lang="en-US" altLang="zh-CN"/>
              <a:t>&gt;,&lt;</a:t>
            </a:r>
            <a:r>
              <a:rPr lang="en-US" altLang="zh-CN" i="1"/>
              <a:t>b</a:t>
            </a:r>
            <a:r>
              <a:rPr lang="en-US" altLang="zh-CN"/>
              <a:t>,</a:t>
            </a:r>
            <a:r>
              <a:rPr lang="en-US" altLang="zh-CN" i="1"/>
              <a:t>c</a:t>
            </a:r>
            <a:r>
              <a:rPr lang="en-US" altLang="zh-CN"/>
              <a:t>&gt;,&lt;</a:t>
            </a:r>
            <a:r>
              <a:rPr lang="en-US" altLang="zh-CN" i="1"/>
              <a:t>c</a:t>
            </a:r>
            <a:r>
              <a:rPr lang="en-US" altLang="zh-CN"/>
              <a:t>,</a:t>
            </a:r>
            <a:r>
              <a:rPr lang="en-US" altLang="zh-CN" i="1"/>
              <a:t>d</a:t>
            </a:r>
            <a:r>
              <a:rPr lang="en-US" altLang="zh-CN"/>
              <a:t>&gt;,&lt;</a:t>
            </a:r>
            <a:r>
              <a:rPr lang="en-US" altLang="zh-CN" i="1"/>
              <a:t>d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/>
              <a:t>&gt;}, </a:t>
            </a:r>
            <a:endParaRPr lang="en-US" altLang="zh-CN" i="1"/>
          </a:p>
          <a:p>
            <a:pPr eaLnBrk="1" hangingPunct="1">
              <a:lnSpc>
                <a:spcPct val="90000"/>
              </a:lnSpc>
            </a:pPr>
            <a:r>
              <a:rPr lang="en-US" altLang="zh-CN" i="1"/>
              <a:t>R</a:t>
            </a:r>
            <a:r>
              <a:rPr lang="zh-CN" altLang="en-US"/>
              <a:t>和</a:t>
            </a:r>
            <a:r>
              <a:rPr lang="en-US" altLang="zh-CN" i="1"/>
              <a:t>r</a:t>
            </a:r>
            <a:r>
              <a:rPr lang="en-US" altLang="zh-CN"/>
              <a:t>(</a:t>
            </a:r>
            <a:r>
              <a:rPr lang="en-US" altLang="zh-CN" i="1"/>
              <a:t>R</a:t>
            </a:r>
            <a:r>
              <a:rPr lang="en-US" altLang="zh-CN"/>
              <a:t>), </a:t>
            </a:r>
            <a:r>
              <a:rPr lang="en-US" altLang="zh-CN" i="1"/>
              <a:t>s</a:t>
            </a:r>
            <a:r>
              <a:rPr lang="en-US" altLang="zh-CN"/>
              <a:t>(</a:t>
            </a:r>
            <a:r>
              <a:rPr lang="en-US" altLang="zh-CN" i="1"/>
              <a:t>R</a:t>
            </a:r>
            <a:r>
              <a:rPr lang="en-US" altLang="zh-CN"/>
              <a:t>), </a:t>
            </a:r>
            <a:r>
              <a:rPr lang="en-US" altLang="zh-CN" i="1"/>
              <a:t>t</a:t>
            </a:r>
            <a:r>
              <a:rPr lang="en-US" altLang="zh-CN"/>
              <a:t>(</a:t>
            </a:r>
            <a:r>
              <a:rPr lang="en-US" altLang="zh-CN" i="1"/>
              <a:t>R</a:t>
            </a:r>
            <a:r>
              <a:rPr lang="en-US" altLang="zh-CN"/>
              <a:t>)</a:t>
            </a:r>
            <a:r>
              <a:rPr lang="zh-CN" altLang="en-US"/>
              <a:t>的关系图如下图所示</a:t>
            </a:r>
            <a:r>
              <a:rPr lang="en-US" altLang="zh-CN"/>
              <a:t>. </a:t>
            </a:r>
            <a:endParaRPr lang="en-US" altLang="zh-CN" sz="1800"/>
          </a:p>
        </p:txBody>
      </p:sp>
      <p:sp>
        <p:nvSpPr>
          <p:cNvPr id="111620" name="灯片编号占位符 5">
            <a:extLst>
              <a:ext uri="{FF2B5EF4-FFF2-40B4-BE49-F238E27FC236}">
                <a16:creationId xmlns:a16="http://schemas.microsoft.com/office/drawing/2014/main" id="{EAE1A58C-6ED5-492D-A438-A3594742C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03ECA1D-8734-4BEE-83B6-B9AB541A03F3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52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11621" name="Group 16">
            <a:extLst>
              <a:ext uri="{FF2B5EF4-FFF2-40B4-BE49-F238E27FC236}">
                <a16:creationId xmlns:a16="http://schemas.microsoft.com/office/drawing/2014/main" id="{6609AF00-8CC9-459B-A694-AEAA9F1996F5}"/>
              </a:ext>
            </a:extLst>
          </p:cNvPr>
          <p:cNvGrpSpPr>
            <a:grpSpLocks/>
          </p:cNvGrpSpPr>
          <p:nvPr/>
        </p:nvGrpSpPr>
        <p:grpSpPr bwMode="auto">
          <a:xfrm>
            <a:off x="2136775" y="2678113"/>
            <a:ext cx="7920038" cy="3513137"/>
            <a:chOff x="386" y="1687"/>
            <a:chExt cx="4989" cy="2213"/>
          </a:xfrm>
        </p:grpSpPr>
        <p:pic>
          <p:nvPicPr>
            <p:cNvPr id="111622" name="Picture 11">
              <a:extLst>
                <a:ext uri="{FF2B5EF4-FFF2-40B4-BE49-F238E27FC236}">
                  <a16:creationId xmlns:a16="http://schemas.microsoft.com/office/drawing/2014/main" id="{AEA3CAF3-4D37-436A-B4EE-29BA65697D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" y="1687"/>
              <a:ext cx="4989" cy="1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1623" name="Text Box 12">
              <a:extLst>
                <a:ext uri="{FF2B5EF4-FFF2-40B4-BE49-F238E27FC236}">
                  <a16:creationId xmlns:a16="http://schemas.microsoft.com/office/drawing/2014/main" id="{E65E54A5-E4CA-4937-A816-010F772766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10" y="2235"/>
              <a:ext cx="24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R</a:t>
              </a:r>
            </a:p>
          </p:txBody>
        </p:sp>
        <p:sp>
          <p:nvSpPr>
            <p:cNvPr id="111624" name="Text Box 13">
              <a:extLst>
                <a:ext uri="{FF2B5EF4-FFF2-40B4-BE49-F238E27FC236}">
                  <a16:creationId xmlns:a16="http://schemas.microsoft.com/office/drawing/2014/main" id="{04911642-6D1A-44E9-BA22-64E9FCB2FE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05" y="2205"/>
              <a:ext cx="44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r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R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)</a:t>
              </a:r>
            </a:p>
          </p:txBody>
        </p:sp>
        <p:sp>
          <p:nvSpPr>
            <p:cNvPr id="111625" name="Text Box 14">
              <a:extLst>
                <a:ext uri="{FF2B5EF4-FFF2-40B4-BE49-F238E27FC236}">
                  <a16:creationId xmlns:a16="http://schemas.microsoft.com/office/drawing/2014/main" id="{0BE85BC4-4B22-4194-9CB7-0D52CCFCD2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7" y="3550"/>
              <a:ext cx="44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s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R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)</a:t>
              </a:r>
            </a:p>
          </p:txBody>
        </p:sp>
        <p:sp>
          <p:nvSpPr>
            <p:cNvPr id="111626" name="Text Box 15">
              <a:extLst>
                <a:ext uri="{FF2B5EF4-FFF2-40B4-BE49-F238E27FC236}">
                  <a16:creationId xmlns:a16="http://schemas.microsoft.com/office/drawing/2014/main" id="{8176F6E9-DB9D-43E4-BDBD-98540C7FD0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05" y="3612"/>
              <a:ext cx="42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t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R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)</a:t>
              </a:r>
            </a:p>
          </p:txBody>
        </p:sp>
      </p:grpSp>
    </p:spTree>
  </p:cSld>
  <p:clrMapOvr>
    <a:masterClrMapping/>
  </p:clrMapOvr>
  <p:transition spd="slow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>
            <a:extLst>
              <a:ext uri="{FF2B5EF4-FFF2-40B4-BE49-F238E27FC236}">
                <a16:creationId xmlns:a16="http://schemas.microsoft.com/office/drawing/2014/main" id="{8FB54969-ABC7-461E-A218-BE96890058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闭包的性质</a:t>
            </a:r>
          </a:p>
        </p:txBody>
      </p:sp>
      <p:sp>
        <p:nvSpPr>
          <p:cNvPr id="120836" name="Rectangle 8">
            <a:extLst>
              <a:ext uri="{FF2B5EF4-FFF2-40B4-BE49-F238E27FC236}">
                <a16:creationId xmlns:a16="http://schemas.microsoft.com/office/drawing/2014/main" id="{6FC98BAA-356A-4DA2-B5D6-3DCD707F9BD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440" y="1077912"/>
            <a:ext cx="8208962" cy="227908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rgbClr val="A50021"/>
                </a:solidFill>
              </a:rPr>
              <a:t>定理</a:t>
            </a:r>
            <a:r>
              <a:rPr lang="en-US" altLang="zh-CN" dirty="0">
                <a:solidFill>
                  <a:srgbClr val="A50021"/>
                </a:solidFill>
              </a:rPr>
              <a:t>7.11</a:t>
            </a:r>
            <a:r>
              <a:rPr lang="en-US" altLang="zh-CN" dirty="0"/>
              <a:t> </a:t>
            </a:r>
            <a:r>
              <a:rPr lang="zh-CN" altLang="en-US" dirty="0"/>
              <a:t>设</a:t>
            </a:r>
            <a:r>
              <a:rPr lang="en-US" altLang="zh-CN" i="1" dirty="0"/>
              <a:t>R</a:t>
            </a:r>
            <a:r>
              <a:rPr lang="zh-CN" altLang="en-US" dirty="0"/>
              <a:t>是非空集合</a:t>
            </a:r>
            <a:r>
              <a:rPr lang="en-US" altLang="zh-CN" i="1" dirty="0"/>
              <a:t>A</a:t>
            </a:r>
            <a:r>
              <a:rPr lang="zh-CN" altLang="en-US" dirty="0"/>
              <a:t>上的关系</a:t>
            </a:r>
            <a:r>
              <a:rPr lang="en-US" altLang="zh-CN" dirty="0"/>
              <a:t>, </a:t>
            </a:r>
            <a:r>
              <a:rPr lang="zh-CN" altLang="en-US" dirty="0"/>
              <a:t>则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dirty="0"/>
              <a:t>(1) </a:t>
            </a:r>
            <a:r>
              <a:rPr lang="en-US" altLang="zh-CN" i="1" dirty="0"/>
              <a:t>R</a:t>
            </a:r>
            <a:r>
              <a:rPr lang="zh-CN" altLang="en-US" dirty="0"/>
              <a:t>是自反的当且仅当 </a:t>
            </a:r>
            <a:r>
              <a:rPr lang="en-US" altLang="zh-CN" i="1" dirty="0"/>
              <a:t>r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)=</a:t>
            </a:r>
            <a:r>
              <a:rPr lang="en-US" altLang="zh-CN" i="1" dirty="0"/>
              <a:t>R</a:t>
            </a:r>
            <a:r>
              <a:rPr lang="en-US" altLang="zh-CN" dirty="0"/>
              <a:t>. </a:t>
            </a:r>
          </a:p>
          <a:p>
            <a:pPr eaLnBrk="1" hangingPunct="1">
              <a:defRPr/>
            </a:pPr>
            <a:r>
              <a:rPr lang="en-US" altLang="zh-CN" dirty="0"/>
              <a:t>(2) </a:t>
            </a:r>
            <a:r>
              <a:rPr lang="en-US" altLang="zh-CN" i="1" dirty="0"/>
              <a:t>R</a:t>
            </a:r>
            <a:r>
              <a:rPr lang="zh-CN" altLang="en-US" dirty="0"/>
              <a:t>是对称的当且仅当 </a:t>
            </a:r>
            <a:r>
              <a:rPr lang="en-US" altLang="zh-CN" i="1" dirty="0"/>
              <a:t>s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)=</a:t>
            </a:r>
            <a:r>
              <a:rPr lang="en-US" altLang="zh-CN" i="1" dirty="0"/>
              <a:t>R</a:t>
            </a:r>
            <a:r>
              <a:rPr lang="en-US" altLang="zh-CN" dirty="0"/>
              <a:t>. </a:t>
            </a:r>
          </a:p>
          <a:p>
            <a:pPr eaLnBrk="1" hangingPunct="1">
              <a:defRPr/>
            </a:pPr>
            <a:r>
              <a:rPr lang="en-US" altLang="zh-CN" dirty="0"/>
              <a:t>(3) </a:t>
            </a:r>
            <a:r>
              <a:rPr lang="en-US" altLang="zh-CN" i="1" dirty="0"/>
              <a:t>R</a:t>
            </a:r>
            <a:r>
              <a:rPr lang="zh-CN" altLang="en-US" dirty="0"/>
              <a:t>是传递的当且仅当 </a:t>
            </a:r>
            <a:r>
              <a:rPr lang="en-US" altLang="zh-CN" i="1" dirty="0"/>
              <a:t>t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)=</a:t>
            </a:r>
            <a:r>
              <a:rPr lang="en-US" altLang="zh-CN" i="1" dirty="0"/>
              <a:t>R</a:t>
            </a:r>
            <a:r>
              <a:rPr lang="en-US" altLang="zh-CN" dirty="0"/>
              <a:t>.</a:t>
            </a:r>
          </a:p>
        </p:txBody>
      </p:sp>
      <p:sp>
        <p:nvSpPr>
          <p:cNvPr id="113668" name="灯片编号占位符 5">
            <a:extLst>
              <a:ext uri="{FF2B5EF4-FFF2-40B4-BE49-F238E27FC236}">
                <a16:creationId xmlns:a16="http://schemas.microsoft.com/office/drawing/2014/main" id="{5FE78D85-FEED-4D9D-8009-263121461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D6199B0-D1C1-42F0-B5EC-B7097C422C64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3669" name="Rectangle 9">
            <a:extLst>
              <a:ext uri="{FF2B5EF4-FFF2-40B4-BE49-F238E27FC236}">
                <a16:creationId xmlns:a16="http://schemas.microsoft.com/office/drawing/2014/main" id="{9DA4131F-23FA-4F9C-A766-D5A1BE51EC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4002" y="3356992"/>
            <a:ext cx="8280400" cy="2644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60000"/>
              </a:spcBef>
            </a:pP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定理</a:t>
            </a:r>
            <a:r>
              <a:rPr lang="en-US" altLang="zh-CN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7.12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是非空集合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上的关系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且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则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 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(3)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13670" name="Text Box 10">
            <a:extLst>
              <a:ext uri="{FF2B5EF4-FFF2-40B4-BE49-F238E27FC236}">
                <a16:creationId xmlns:a16="http://schemas.microsoft.com/office/drawing/2014/main" id="{B772DE68-7041-4FCC-B419-8A94844130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3859" y="6069164"/>
            <a:ext cx="11874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证明 略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 build="p"/>
      <p:bldP spid="113669" grpId="0"/>
      <p:bldP spid="11367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9">
            <a:extLst>
              <a:ext uri="{FF2B5EF4-FFF2-40B4-BE49-F238E27FC236}">
                <a16:creationId xmlns:a16="http://schemas.microsoft.com/office/drawing/2014/main" id="{738661FE-49D3-44BE-ABF8-F07DB1C514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闭包的性质</a:t>
            </a:r>
          </a:p>
        </p:txBody>
      </p:sp>
      <p:sp>
        <p:nvSpPr>
          <p:cNvPr id="115715" name="Rectangle 8">
            <a:extLst>
              <a:ext uri="{FF2B5EF4-FFF2-40B4-BE49-F238E27FC236}">
                <a16:creationId xmlns:a16="http://schemas.microsoft.com/office/drawing/2014/main" id="{5850374C-34AB-4EFA-BE66-1007D0FCE97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0863" y="1124744"/>
            <a:ext cx="11031537" cy="5329238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定理</a:t>
            </a:r>
            <a:r>
              <a:rPr lang="en-US" altLang="zh-CN" dirty="0">
                <a:solidFill>
                  <a:srgbClr val="A50021"/>
                </a:solidFill>
              </a:rPr>
              <a:t>7.13</a:t>
            </a:r>
            <a:r>
              <a:rPr lang="en-US" altLang="zh-CN" dirty="0"/>
              <a:t> </a:t>
            </a:r>
            <a:r>
              <a:rPr lang="zh-CN" altLang="en-US" dirty="0"/>
              <a:t>设</a:t>
            </a:r>
            <a:r>
              <a:rPr lang="en-US" altLang="zh-CN" i="1" dirty="0"/>
              <a:t>R</a:t>
            </a:r>
            <a:r>
              <a:rPr lang="zh-CN" altLang="en-US" dirty="0"/>
              <a:t>是非空集合</a:t>
            </a:r>
            <a:r>
              <a:rPr lang="en-US" altLang="zh-CN" i="1" dirty="0"/>
              <a:t>A</a:t>
            </a:r>
            <a:r>
              <a:rPr lang="zh-CN" altLang="en-US" dirty="0"/>
              <a:t>上的关系</a:t>
            </a:r>
            <a:r>
              <a:rPr lang="en-US" altLang="zh-CN" dirty="0"/>
              <a:t>,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(1) </a:t>
            </a:r>
            <a:r>
              <a:rPr lang="zh-CN" altLang="en-US" dirty="0"/>
              <a:t>若</a:t>
            </a:r>
            <a:r>
              <a:rPr lang="en-US" altLang="zh-CN" i="1" dirty="0"/>
              <a:t>R</a:t>
            </a:r>
            <a:r>
              <a:rPr lang="zh-CN" altLang="en-US" dirty="0"/>
              <a:t>是自反的</a:t>
            </a:r>
            <a:r>
              <a:rPr lang="en-US" altLang="zh-CN" dirty="0"/>
              <a:t>, </a:t>
            </a:r>
            <a:r>
              <a:rPr lang="zh-CN" altLang="en-US" dirty="0"/>
              <a:t>则 </a:t>
            </a:r>
            <a:r>
              <a:rPr lang="en-US" altLang="zh-CN" i="1" dirty="0"/>
              <a:t>s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 </a:t>
            </a:r>
            <a:r>
              <a:rPr lang="zh-CN" altLang="en-US" dirty="0"/>
              <a:t>与 </a:t>
            </a:r>
            <a:r>
              <a:rPr lang="en-US" altLang="zh-CN" i="1" dirty="0"/>
              <a:t>t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 </a:t>
            </a:r>
            <a:r>
              <a:rPr lang="zh-CN" altLang="en-US" dirty="0"/>
              <a:t>也是自反的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(2) </a:t>
            </a:r>
            <a:r>
              <a:rPr lang="zh-CN" altLang="en-US" dirty="0"/>
              <a:t>若</a:t>
            </a:r>
            <a:r>
              <a:rPr lang="en-US" altLang="zh-CN" i="1" dirty="0"/>
              <a:t>R</a:t>
            </a:r>
            <a:r>
              <a:rPr lang="zh-CN" altLang="en-US" dirty="0"/>
              <a:t>是对称的</a:t>
            </a:r>
            <a:r>
              <a:rPr lang="en-US" altLang="zh-CN" dirty="0"/>
              <a:t>, </a:t>
            </a:r>
            <a:r>
              <a:rPr lang="zh-CN" altLang="en-US" dirty="0"/>
              <a:t>则 </a:t>
            </a:r>
            <a:r>
              <a:rPr lang="en-US" altLang="zh-CN" i="1" dirty="0"/>
              <a:t>r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 </a:t>
            </a:r>
            <a:r>
              <a:rPr lang="zh-CN" altLang="en-US" dirty="0"/>
              <a:t>与 </a:t>
            </a:r>
            <a:r>
              <a:rPr lang="en-US" altLang="zh-CN" i="1" dirty="0"/>
              <a:t>t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 </a:t>
            </a:r>
            <a:r>
              <a:rPr lang="zh-CN" altLang="en-US" dirty="0"/>
              <a:t>也是对称的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(3) </a:t>
            </a:r>
            <a:r>
              <a:rPr lang="zh-CN" altLang="en-US" dirty="0"/>
              <a:t>若</a:t>
            </a:r>
            <a:r>
              <a:rPr lang="en-US" altLang="zh-CN" i="1" dirty="0"/>
              <a:t>R</a:t>
            </a:r>
            <a:r>
              <a:rPr lang="zh-CN" altLang="en-US" dirty="0"/>
              <a:t>是传递的</a:t>
            </a:r>
            <a:r>
              <a:rPr lang="en-US" altLang="zh-CN" dirty="0"/>
              <a:t>, </a:t>
            </a:r>
            <a:r>
              <a:rPr lang="zh-CN" altLang="en-US" dirty="0"/>
              <a:t>则 </a:t>
            </a:r>
            <a:r>
              <a:rPr lang="en-US" altLang="zh-CN" i="1" dirty="0"/>
              <a:t>r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 </a:t>
            </a:r>
            <a:r>
              <a:rPr lang="zh-CN" altLang="en-US" dirty="0"/>
              <a:t>是传递的</a:t>
            </a:r>
            <a:r>
              <a:rPr lang="en-US" altLang="zh-CN" dirty="0"/>
              <a:t>. </a:t>
            </a:r>
          </a:p>
          <a:p>
            <a:pPr eaLnBrk="1" hangingPunct="1">
              <a:lnSpc>
                <a:spcPct val="150000"/>
              </a:lnSpc>
              <a:spcBef>
                <a:spcPct val="65000"/>
              </a:spcBef>
            </a:pPr>
            <a:r>
              <a:rPr lang="zh-CN" altLang="en-US" dirty="0"/>
              <a:t>说明：如果需要进行多个闭包运算，比如求</a:t>
            </a:r>
            <a:r>
              <a:rPr lang="en-US" altLang="zh-CN" i="1" dirty="0"/>
              <a:t>R</a:t>
            </a:r>
            <a:r>
              <a:rPr lang="zh-CN" altLang="en-US" dirty="0"/>
              <a:t>的自反、对称、传递的闭包 </a:t>
            </a:r>
            <a:r>
              <a:rPr lang="en-US" altLang="zh-CN" i="1" dirty="0" err="1"/>
              <a:t>tsr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</a:t>
            </a:r>
            <a:r>
              <a:rPr lang="zh-CN" altLang="en-US" dirty="0"/>
              <a:t>，运算顺序如下：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i="1" dirty="0"/>
              <a:t>                         </a:t>
            </a:r>
            <a:r>
              <a:rPr lang="en-US" altLang="zh-CN" i="1" dirty="0" err="1"/>
              <a:t>tsr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 = </a:t>
            </a:r>
            <a:r>
              <a:rPr lang="en-US" altLang="zh-CN" i="1" dirty="0" err="1"/>
              <a:t>rts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 = </a:t>
            </a:r>
            <a:r>
              <a:rPr lang="en-US" altLang="zh-CN" i="1" dirty="0" err="1"/>
              <a:t>trs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思考：三个运算，由</a:t>
            </a:r>
            <a:r>
              <a:rPr lang="en-US" altLang="zh-CN" dirty="0"/>
              <a:t>6</a:t>
            </a:r>
            <a:r>
              <a:rPr lang="zh-CN" altLang="en-US" dirty="0"/>
              <a:t>种组合，这里只有一半，为什么？</a:t>
            </a:r>
            <a:endParaRPr lang="en-US" altLang="zh-CN" dirty="0"/>
          </a:p>
        </p:txBody>
      </p:sp>
      <p:sp>
        <p:nvSpPr>
          <p:cNvPr id="115716" name="灯片编号占位符 5">
            <a:extLst>
              <a:ext uri="{FF2B5EF4-FFF2-40B4-BE49-F238E27FC236}">
                <a16:creationId xmlns:a16="http://schemas.microsoft.com/office/drawing/2014/main" id="{99A7FD1D-AB42-450B-AA65-06CF9EACE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F829DCF-0476-4BD9-B085-E2ACDD0251CF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>
            <a:extLst>
              <a:ext uri="{FF2B5EF4-FFF2-40B4-BE49-F238E27FC236}">
                <a16:creationId xmlns:a16="http://schemas.microsoft.com/office/drawing/2014/main" id="{1024E8B2-58AA-4FCF-9D4D-4146186A3C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闭包运算练习</a:t>
            </a:r>
            <a:endParaRPr lang="en-US" altLang="zh-CN" dirty="0"/>
          </a:p>
        </p:txBody>
      </p:sp>
      <p:sp>
        <p:nvSpPr>
          <p:cNvPr id="161795" name="Rectangle 8">
            <a:extLst>
              <a:ext uri="{FF2B5EF4-FFF2-40B4-BE49-F238E27FC236}">
                <a16:creationId xmlns:a16="http://schemas.microsoft.com/office/drawing/2014/main" id="{21AC1BA5-D4F4-4F13-8C7C-EEE1519C865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336" y="1052736"/>
            <a:ext cx="11881320" cy="2736304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en-US" dirty="0"/>
              <a:t>．设</a:t>
            </a:r>
            <a:r>
              <a:rPr lang="en-US" altLang="zh-CN" i="1" dirty="0"/>
              <a:t>A</a:t>
            </a:r>
            <a:r>
              <a:rPr lang="en-US" altLang="zh-CN" dirty="0"/>
              <a:t> = {1, 2, 3}, </a:t>
            </a:r>
            <a:r>
              <a:rPr lang="en-US" altLang="zh-CN" i="1" dirty="0"/>
              <a:t>R</a:t>
            </a:r>
            <a:r>
              <a:rPr lang="en-US" altLang="zh-CN" dirty="0"/>
              <a:t> = {&lt;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 | </a:t>
            </a:r>
            <a:r>
              <a:rPr lang="en-US" altLang="zh-CN" i="1" dirty="0"/>
              <a:t>x</a:t>
            </a:r>
            <a:r>
              <a:rPr lang="en-US" altLang="zh-CN" dirty="0"/>
              <a:t>, </a:t>
            </a:r>
            <a:r>
              <a:rPr lang="en-US" altLang="zh-CN" i="1" dirty="0" err="1"/>
              <a:t>y</a:t>
            </a:r>
            <a:r>
              <a:rPr lang="en-US" altLang="zh-CN" dirty="0" err="1">
                <a:sym typeface="Symbol" panose="05050102010706020507" pitchFamily="18" charset="2"/>
              </a:rPr>
              <a:t></a:t>
            </a:r>
            <a:r>
              <a:rPr lang="en-US" altLang="zh-CN" i="1" dirty="0" err="1"/>
              <a:t>A</a:t>
            </a:r>
            <a:r>
              <a:rPr lang="zh-CN" altLang="en-US" dirty="0"/>
              <a:t>且</a:t>
            </a:r>
            <a:r>
              <a:rPr lang="en-US" altLang="zh-CN" i="1" dirty="0"/>
              <a:t>x</a:t>
            </a:r>
            <a:r>
              <a:rPr lang="en-US" altLang="zh-CN" dirty="0"/>
              <a:t>+2</a:t>
            </a:r>
            <a:r>
              <a:rPr lang="en-US" altLang="zh-CN" i="1" dirty="0"/>
              <a:t>y</a:t>
            </a:r>
            <a:r>
              <a:rPr lang="en-US" altLang="zh-CN" dirty="0"/>
              <a:t> </a:t>
            </a:r>
            <a:r>
              <a:rPr lang="en-US" altLang="zh-CN" dirty="0">
                <a:sym typeface="Symbol" panose="05050102010706020507" pitchFamily="18" charset="2"/>
              </a:rPr>
              <a:t></a:t>
            </a:r>
            <a:r>
              <a:rPr lang="en-US" altLang="zh-CN" dirty="0"/>
              <a:t> 6 }</a:t>
            </a:r>
            <a:r>
              <a:rPr lang="zh-CN" altLang="en-US" dirty="0"/>
              <a:t>    求</a:t>
            </a:r>
            <a:r>
              <a:rPr lang="en-US" altLang="zh-CN" dirty="0"/>
              <a:t>: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(1) </a:t>
            </a:r>
            <a:r>
              <a:rPr lang="en-US" altLang="zh-CN" i="1" dirty="0"/>
              <a:t>R</a:t>
            </a:r>
            <a:r>
              <a:rPr lang="zh-CN" altLang="en-US" dirty="0"/>
              <a:t>的集合表达式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(2) </a:t>
            </a:r>
            <a:r>
              <a:rPr lang="en-US" altLang="zh-CN" i="1" dirty="0"/>
              <a:t>R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(3) </a:t>
            </a:r>
            <a:r>
              <a:rPr lang="en-US" altLang="zh-CN" i="1" dirty="0"/>
              <a:t>r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), </a:t>
            </a:r>
            <a:r>
              <a:rPr lang="en-US" altLang="zh-CN" i="1" dirty="0"/>
              <a:t>s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), </a:t>
            </a:r>
            <a:r>
              <a:rPr lang="en-US" altLang="zh-CN" i="1" dirty="0"/>
              <a:t>t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</a:t>
            </a:r>
          </a:p>
        </p:txBody>
      </p:sp>
      <p:sp>
        <p:nvSpPr>
          <p:cNvPr id="161796" name="灯片编号占位符 5">
            <a:extLst>
              <a:ext uri="{FF2B5EF4-FFF2-40B4-BE49-F238E27FC236}">
                <a16:creationId xmlns:a16="http://schemas.microsoft.com/office/drawing/2014/main" id="{86D2F582-ADB2-4AE8-B001-F944A4DAE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43B977C-5793-4F8D-8DEE-01BC04E8E04B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8994338"/>
      </p:ext>
    </p:extLst>
  </p:cSld>
  <p:clrMapOvr>
    <a:masterClrMapping/>
  </p:clrMapOvr>
  <p:transition spd="slow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9">
            <a:extLst>
              <a:ext uri="{FF2B5EF4-FFF2-40B4-BE49-F238E27FC236}">
                <a16:creationId xmlns:a16="http://schemas.microsoft.com/office/drawing/2014/main" id="{E4D915BA-8AA4-48A5-B5B8-5AC9DBCAF6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解答</a:t>
            </a:r>
          </a:p>
        </p:txBody>
      </p:sp>
      <p:sp>
        <p:nvSpPr>
          <p:cNvPr id="171012" name="Rectangle 10">
            <a:extLst>
              <a:ext uri="{FF2B5EF4-FFF2-40B4-BE49-F238E27FC236}">
                <a16:creationId xmlns:a16="http://schemas.microsoft.com/office/drawing/2014/main" id="{BD4A42F9-606E-4189-B936-26E4BF3EFB4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03512" y="1268760"/>
            <a:ext cx="8161337" cy="4680520"/>
          </a:xfrm>
        </p:spPr>
        <p:txBody>
          <a:bodyPr>
            <a:norm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en-US" altLang="zh-CN" dirty="0"/>
              <a:t>(1) </a:t>
            </a:r>
            <a:r>
              <a:rPr lang="en-US" altLang="zh-CN" i="1" dirty="0"/>
              <a:t>R</a:t>
            </a:r>
            <a:r>
              <a:rPr lang="en-US" altLang="zh-CN" dirty="0"/>
              <a:t> = {&lt;1,1&gt;, &lt;1,2&gt;, &lt;2,1&gt;, &lt;2,2&gt;, &lt;3,1&gt;}</a:t>
            </a: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dirty="0"/>
              <a:t>(2) </a:t>
            </a:r>
            <a:r>
              <a:rPr lang="en-US" altLang="zh-CN" i="1" dirty="0"/>
              <a:t>R</a:t>
            </a:r>
            <a:r>
              <a:rPr lang="en-US" altLang="zh-CN" baseline="30000" dirty="0">
                <a:sym typeface="Symbol" panose="05050102010706020507" pitchFamily="18" charset="2"/>
              </a:rPr>
              <a:t></a:t>
            </a:r>
            <a:r>
              <a:rPr lang="en-US" altLang="zh-CN" baseline="30000" dirty="0"/>
              <a:t>1</a:t>
            </a:r>
            <a:r>
              <a:rPr lang="en-US" altLang="zh-CN" dirty="0"/>
              <a:t> = {&lt;1,1&gt;, &lt;2,1&gt;, &lt;1,2&gt;, &lt;2,2&gt;, &lt;1,3 &gt;}</a:t>
            </a: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dirty="0"/>
              <a:t>(3) </a:t>
            </a:r>
            <a:r>
              <a:rPr lang="en-US" altLang="zh-CN" i="1" dirty="0"/>
              <a:t>r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 = {&lt;1,1&gt;, &lt;1,2&gt;, &lt;2,1&gt;, &lt;2,2&gt;, &lt;3,1&gt;, &lt;3,3&gt;}</a:t>
            </a: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dirty="0"/>
              <a:t>      </a:t>
            </a:r>
            <a:r>
              <a:rPr lang="en-US" altLang="zh-CN" i="1" dirty="0"/>
              <a:t>s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 = {&lt;1,1&gt;,&lt;1,2&gt;,&lt;2,1&gt;, &lt;2,2&gt;, &lt;3,1&gt;, &lt;1,3&gt;}</a:t>
            </a: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dirty="0"/>
              <a:t>      </a:t>
            </a:r>
            <a:r>
              <a:rPr lang="en-US" altLang="zh-CN" i="1" dirty="0"/>
              <a:t>t</a:t>
            </a:r>
            <a:r>
              <a:rPr lang="en-US" altLang="zh-CN" dirty="0"/>
              <a:t>(</a:t>
            </a:r>
            <a:r>
              <a:rPr lang="en-US" altLang="zh-CN" i="1" dirty="0"/>
              <a:t>R</a:t>
            </a:r>
            <a:r>
              <a:rPr lang="en-US" altLang="zh-CN" dirty="0"/>
              <a:t>) = {&lt;1,1&gt;, &lt;1,2&gt;, &lt;2,1&gt;, &lt;2,2&gt;, &lt;3,1&gt;, &lt;3,2&gt;}</a:t>
            </a:r>
          </a:p>
        </p:txBody>
      </p:sp>
      <p:sp>
        <p:nvSpPr>
          <p:cNvPr id="163844" name="灯片编号占位符 5">
            <a:extLst>
              <a:ext uri="{FF2B5EF4-FFF2-40B4-BE49-F238E27FC236}">
                <a16:creationId xmlns:a16="http://schemas.microsoft.com/office/drawing/2014/main" id="{5F153E9C-A60F-4033-A0E7-B8C07711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B0CA3C3-F2A9-4A05-93A8-A2F7416DEF06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25469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1C24DE-4644-476C-87D8-B49BD2A27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Warshall</a:t>
            </a:r>
            <a:r>
              <a:rPr lang="zh-CN" altLang="en-US" dirty="0"/>
              <a:t>算法概述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81001B4-E70D-46A6-AD81-A33B3E151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124744"/>
            <a:ext cx="11665296" cy="5400600"/>
          </a:xfrm>
        </p:spPr>
        <p:txBody>
          <a:bodyPr/>
          <a:lstStyle/>
          <a:p>
            <a:pPr marL="0">
              <a:spcBef>
                <a:spcPts val="0"/>
              </a:spcBef>
            </a:pPr>
            <a:r>
              <a:rPr lang="en-US" altLang="zh-CN" dirty="0" err="1"/>
              <a:t>Warshall</a:t>
            </a:r>
            <a:r>
              <a:rPr lang="zh-CN" altLang="en-US" dirty="0"/>
              <a:t>算法不仅仅用于求关系闭包，也是机器学习（无监督学习）中的一种经典的聚类算法。即找出所有距离为</a:t>
            </a:r>
            <a:r>
              <a:rPr lang="en-US" altLang="zh-CN" dirty="0"/>
              <a:t>1</a:t>
            </a:r>
            <a:r>
              <a:rPr lang="zh-CN" altLang="en-US" dirty="0"/>
              <a:t>的路径：</a:t>
            </a:r>
            <a:r>
              <a:rPr lang="zh-CN" altLang="en-US" i="0" dirty="0">
                <a:solidFill>
                  <a:srgbClr val="404040"/>
                </a:solidFill>
                <a:effectLst/>
              </a:rPr>
              <a:t>存在 </a:t>
            </a:r>
            <a:r>
              <a:rPr lang="en-US" altLang="zh-CN" i="0" dirty="0">
                <a:solidFill>
                  <a:srgbClr val="404040"/>
                </a:solidFill>
                <a:effectLst/>
              </a:rPr>
              <a:t>(</a:t>
            </a:r>
            <a:r>
              <a:rPr lang="en-US" altLang="zh-CN" i="1" dirty="0" err="1">
                <a:solidFill>
                  <a:srgbClr val="404040"/>
                </a:solidFill>
                <a:effectLst/>
              </a:rPr>
              <a:t>a</a:t>
            </a:r>
            <a:r>
              <a:rPr lang="en-US" altLang="zh-CN" i="0" dirty="0" err="1">
                <a:solidFill>
                  <a:srgbClr val="404040"/>
                </a:solidFill>
                <a:effectLst/>
              </a:rPr>
              <a:t>,</a:t>
            </a:r>
            <a:r>
              <a:rPr lang="en-US" altLang="zh-CN" i="1" dirty="0" err="1">
                <a:solidFill>
                  <a:srgbClr val="404040"/>
                </a:solidFill>
                <a:effectLst/>
              </a:rPr>
              <a:t>b</a:t>
            </a:r>
            <a:r>
              <a:rPr lang="en-US" altLang="zh-CN" i="0" dirty="0">
                <a:solidFill>
                  <a:srgbClr val="404040"/>
                </a:solidFill>
                <a:effectLst/>
              </a:rPr>
              <a:t>)=1</a:t>
            </a:r>
            <a:r>
              <a:rPr lang="en-US" altLang="zh-CN" dirty="0"/>
              <a:t> ∧</a:t>
            </a:r>
            <a:r>
              <a:rPr lang="en-US" altLang="zh-CN" i="0" dirty="0">
                <a:solidFill>
                  <a:srgbClr val="404040"/>
                </a:solidFill>
                <a:effectLst/>
              </a:rPr>
              <a:t> (</a:t>
            </a:r>
            <a:r>
              <a:rPr lang="en-US" altLang="zh-CN" i="1" dirty="0" err="1">
                <a:solidFill>
                  <a:srgbClr val="404040"/>
                </a:solidFill>
                <a:effectLst/>
              </a:rPr>
              <a:t>b</a:t>
            </a:r>
            <a:r>
              <a:rPr lang="en-US" altLang="zh-CN" i="0" dirty="0" err="1">
                <a:solidFill>
                  <a:srgbClr val="404040"/>
                </a:solidFill>
                <a:effectLst/>
              </a:rPr>
              <a:t>,</a:t>
            </a:r>
            <a:r>
              <a:rPr lang="en-US" altLang="zh-CN" i="1" dirty="0" err="1">
                <a:solidFill>
                  <a:srgbClr val="404040"/>
                </a:solidFill>
                <a:effectLst/>
              </a:rPr>
              <a:t>c</a:t>
            </a:r>
            <a:r>
              <a:rPr lang="en-US" altLang="zh-CN" i="0" dirty="0">
                <a:solidFill>
                  <a:srgbClr val="404040"/>
                </a:solidFill>
                <a:effectLst/>
              </a:rPr>
              <a:t>)=1</a:t>
            </a:r>
            <a:r>
              <a:rPr lang="zh-CN" altLang="en-US" i="0" dirty="0">
                <a:solidFill>
                  <a:srgbClr val="404040"/>
                </a:solidFill>
                <a:effectLst/>
              </a:rPr>
              <a:t>，则</a:t>
            </a:r>
            <a:r>
              <a:rPr lang="en-US" altLang="zh-CN" i="0" dirty="0">
                <a:solidFill>
                  <a:srgbClr val="404040"/>
                </a:solidFill>
                <a:effectLst/>
              </a:rPr>
              <a:t>(</a:t>
            </a:r>
            <a:r>
              <a:rPr lang="en-US" altLang="zh-CN" i="1" dirty="0" err="1">
                <a:solidFill>
                  <a:srgbClr val="404040"/>
                </a:solidFill>
                <a:effectLst/>
              </a:rPr>
              <a:t>a</a:t>
            </a:r>
            <a:r>
              <a:rPr lang="en-US" altLang="zh-CN" i="0" dirty="0" err="1">
                <a:solidFill>
                  <a:srgbClr val="404040"/>
                </a:solidFill>
                <a:effectLst/>
              </a:rPr>
              <a:t>,</a:t>
            </a:r>
            <a:r>
              <a:rPr lang="en-US" altLang="zh-CN" i="1" dirty="0" err="1">
                <a:solidFill>
                  <a:srgbClr val="404040"/>
                </a:solidFill>
                <a:effectLst/>
              </a:rPr>
              <a:t>c</a:t>
            </a:r>
            <a:r>
              <a:rPr lang="en-US" altLang="zh-CN" i="0" dirty="0">
                <a:solidFill>
                  <a:srgbClr val="404040"/>
                </a:solidFill>
                <a:effectLst/>
              </a:rPr>
              <a:t>)=1</a:t>
            </a:r>
            <a:r>
              <a:rPr lang="zh-CN" altLang="en-US" i="0" dirty="0">
                <a:solidFill>
                  <a:srgbClr val="404040"/>
                </a:solidFill>
                <a:effectLst/>
              </a:rPr>
              <a:t>，以此为基础遍历完整个矩阵。</a:t>
            </a:r>
            <a:endParaRPr lang="en-US" altLang="zh-CN" i="0" dirty="0">
              <a:solidFill>
                <a:srgbClr val="404040"/>
              </a:solidFill>
              <a:effectLst/>
            </a:endParaRPr>
          </a:p>
          <a:p>
            <a:pPr marL="0">
              <a:spcBef>
                <a:spcPts val="0"/>
              </a:spcBef>
            </a:pPr>
            <a:r>
              <a:rPr lang="pt-BR" altLang="zh-CN" dirty="0"/>
              <a:t>warshall</a:t>
            </a:r>
            <a:r>
              <a:rPr lang="zh-CN" altLang="pt-BR" dirty="0"/>
              <a:t>（</a:t>
            </a:r>
            <a:r>
              <a:rPr lang="pt-BR" altLang="zh-CN" dirty="0"/>
              <a:t>A[1...n,1...n]</a:t>
            </a:r>
            <a:r>
              <a:rPr lang="en-US" altLang="zh-CN" dirty="0"/>
              <a:t>)</a:t>
            </a:r>
            <a:endParaRPr lang="pt-BR" altLang="zh-CN" dirty="0"/>
          </a:p>
          <a:p>
            <a:pPr marL="0">
              <a:spcBef>
                <a:spcPts val="0"/>
              </a:spcBef>
            </a:pPr>
            <a:r>
              <a:rPr lang="pt-BR" altLang="zh-CN" dirty="0"/>
              <a:t>r(0) &lt;-A;</a:t>
            </a:r>
          </a:p>
          <a:p>
            <a:pPr marL="0">
              <a:spcBef>
                <a:spcPts val="0"/>
              </a:spcBef>
            </a:pPr>
            <a:r>
              <a:rPr lang="pt-BR" altLang="zh-CN" dirty="0"/>
              <a:t>for(k=1;k&lt;=n;k++)</a:t>
            </a:r>
          </a:p>
          <a:p>
            <a:pPr marL="0">
              <a:spcBef>
                <a:spcPts val="0"/>
              </a:spcBef>
            </a:pPr>
            <a:r>
              <a:rPr lang="pt-BR" altLang="zh-CN" dirty="0"/>
              <a:t>    for(i=1;i&lt;=n;i++)</a:t>
            </a:r>
          </a:p>
          <a:p>
            <a:pPr marL="0">
              <a:spcBef>
                <a:spcPts val="0"/>
              </a:spcBef>
            </a:pPr>
            <a:r>
              <a:rPr lang="pt-BR" altLang="zh-CN" dirty="0"/>
              <a:t>        for(j=1;j&lt;=n;j++)</a:t>
            </a:r>
          </a:p>
          <a:p>
            <a:pPr marL="0">
              <a:spcBef>
                <a:spcPts val="0"/>
              </a:spcBef>
            </a:pPr>
            <a:r>
              <a:rPr lang="pt-BR" altLang="zh-CN" dirty="0"/>
              <a:t>            r(k)[i,j]=r(k-1)[i,j] or(r(k-1)[i,k] and r(k-1)[k,j]);</a:t>
            </a:r>
          </a:p>
          <a:p>
            <a:pPr marL="0">
              <a:spcBef>
                <a:spcPts val="0"/>
              </a:spcBef>
            </a:pPr>
            <a:r>
              <a:rPr lang="pt-BR" altLang="zh-CN" dirty="0"/>
              <a:t>return r(n);</a:t>
            </a:r>
          </a:p>
          <a:p>
            <a:pPr marL="0">
              <a:spcBef>
                <a:spcPts val="0"/>
              </a:spcBef>
            </a:pPr>
            <a:endParaRPr lang="pt-BR" altLang="zh-CN" dirty="0"/>
          </a:p>
          <a:p>
            <a:pPr marL="0">
              <a:spcBef>
                <a:spcPts val="0"/>
              </a:spcBef>
            </a:pPr>
            <a:r>
              <a:rPr lang="en-US" altLang="zh-CN" dirty="0"/>
              <a:t>C++</a:t>
            </a:r>
            <a:r>
              <a:rPr lang="zh-CN" altLang="en-US" dirty="0"/>
              <a:t>实现，参看：</a:t>
            </a:r>
            <a:r>
              <a:rPr lang="en-US" altLang="zh-CN" dirty="0"/>
              <a:t>https://blog.csdn.net/chenzhenyu123456/article/details/46367489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85B2CFA-2D38-41E7-8319-8E3F005DA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BF3B5F-0122-4B7A-A31E-5F1F33D36BC8}" type="slidenum">
              <a:rPr lang="en-US" altLang="zh-CN" smtClean="0"/>
              <a:pPr>
                <a:defRPr/>
              </a:pPr>
              <a:t>57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500474"/>
      </p:ext>
    </p:extLst>
  </p:cSld>
  <p:clrMapOvr>
    <a:masterClrMapping/>
  </p:clrMapOvr>
  <p:transition spd="slow"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1" name="Rectangle 3">
            <a:extLst>
              <a:ext uri="{FF2B5EF4-FFF2-40B4-BE49-F238E27FC236}">
                <a16:creationId xmlns:a16="http://schemas.microsoft.com/office/drawing/2014/main" id="{A4BDF658-38BB-47F1-8B7E-C22D19B836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7.6</a:t>
            </a:r>
            <a:r>
              <a:rPr lang="en-US" altLang="zh-CN">
                <a:latin typeface="华文中宋" panose="02010600040101010101" pitchFamily="2" charset="-122"/>
              </a:rPr>
              <a:t> </a:t>
            </a:r>
            <a:r>
              <a:rPr lang="zh-CN" altLang="en-US">
                <a:latin typeface="华文中宋" panose="02010600040101010101" pitchFamily="2" charset="-122"/>
              </a:rPr>
              <a:t>等价关系与划分</a:t>
            </a:r>
            <a:r>
              <a:rPr lang="zh-CN" altLang="en-US"/>
              <a:t> </a:t>
            </a:r>
          </a:p>
        </p:txBody>
      </p:sp>
      <p:sp>
        <p:nvSpPr>
          <p:cNvPr id="117763" name="Rectangle 12">
            <a:extLst>
              <a:ext uri="{FF2B5EF4-FFF2-40B4-BE49-F238E27FC236}">
                <a16:creationId xmlns:a16="http://schemas.microsoft.com/office/drawing/2014/main" id="{C18C3518-0454-4656-80EA-A07195E0CE9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341438"/>
            <a:ext cx="8229600" cy="4525962"/>
          </a:xfrm>
        </p:spPr>
        <p:txBody>
          <a:bodyPr/>
          <a:lstStyle/>
          <a:p>
            <a:pPr eaLnBrk="1" hangingPunct="1"/>
            <a:r>
              <a:rPr lang="zh-CN" altLang="en-US"/>
              <a:t>主要内容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等价关系的定义与实例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等价类及其性质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商集与集合的划分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等价关系与划分的一一对应 </a:t>
            </a:r>
          </a:p>
        </p:txBody>
      </p:sp>
      <p:sp>
        <p:nvSpPr>
          <p:cNvPr id="117764" name="灯片编号占位符 5">
            <a:extLst>
              <a:ext uri="{FF2B5EF4-FFF2-40B4-BE49-F238E27FC236}">
                <a16:creationId xmlns:a16="http://schemas.microsoft.com/office/drawing/2014/main" id="{F93569E4-B6AA-45ED-B6C0-99C46EB28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0FB1865-CF82-4DB1-B475-BB0B73D794A7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58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1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1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1411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>
            <a:extLst>
              <a:ext uri="{FF2B5EF4-FFF2-40B4-BE49-F238E27FC236}">
                <a16:creationId xmlns:a16="http://schemas.microsoft.com/office/drawing/2014/main" id="{847260CF-B685-468C-8D7C-35507CF553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等价关系的定义与实例</a:t>
            </a:r>
          </a:p>
        </p:txBody>
      </p:sp>
      <p:sp>
        <p:nvSpPr>
          <p:cNvPr id="119811" name="Rectangle 8">
            <a:extLst>
              <a:ext uri="{FF2B5EF4-FFF2-40B4-BE49-F238E27FC236}">
                <a16:creationId xmlns:a16="http://schemas.microsoft.com/office/drawing/2014/main" id="{9D714129-B1DE-467F-A588-E3493DA4F7B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00038" y="1104900"/>
            <a:ext cx="11591925" cy="1079500"/>
          </a:xfrm>
        </p:spPr>
        <p:txBody>
          <a:bodyPr/>
          <a:lstStyle/>
          <a:p>
            <a:pPr marL="609600" indent="-609600" eaLnBrk="1" hangingPunct="1"/>
            <a:r>
              <a:rPr lang="zh-CN" altLang="en-US">
                <a:solidFill>
                  <a:srgbClr val="A50021"/>
                </a:solidFill>
              </a:rPr>
              <a:t>定义</a:t>
            </a:r>
            <a:r>
              <a:rPr lang="en-US" altLang="zh-CN">
                <a:solidFill>
                  <a:srgbClr val="A50021"/>
                </a:solidFill>
              </a:rPr>
              <a:t>7.15</a:t>
            </a:r>
            <a:r>
              <a:rPr lang="en-US" altLang="zh-CN"/>
              <a:t>  </a:t>
            </a:r>
            <a:r>
              <a:rPr lang="zh-CN" altLang="en-US"/>
              <a:t>设</a:t>
            </a:r>
            <a:r>
              <a:rPr lang="en-US" altLang="zh-CN" i="1"/>
              <a:t>R</a:t>
            </a:r>
            <a:r>
              <a:rPr lang="zh-CN" altLang="en-US"/>
              <a:t>为非空集合上的关系</a:t>
            </a:r>
            <a:r>
              <a:rPr lang="en-US" altLang="zh-CN"/>
              <a:t>. </a:t>
            </a:r>
            <a:r>
              <a:rPr lang="zh-CN" altLang="en-US"/>
              <a:t>如果</a:t>
            </a:r>
            <a:r>
              <a:rPr lang="en-US" altLang="zh-CN" i="1"/>
              <a:t>R</a:t>
            </a:r>
            <a:r>
              <a:rPr lang="zh-CN" altLang="en-US"/>
              <a:t>是自反的、对称的和传递的</a:t>
            </a:r>
            <a:r>
              <a:rPr lang="en-US" altLang="zh-CN"/>
              <a:t>, </a:t>
            </a:r>
            <a:r>
              <a:rPr lang="zh-CN" altLang="en-US"/>
              <a:t>则称</a:t>
            </a:r>
            <a:r>
              <a:rPr lang="en-US" altLang="zh-CN" i="1"/>
              <a:t>R</a:t>
            </a:r>
            <a:r>
              <a:rPr lang="zh-CN" altLang="en-US"/>
              <a:t>为</a:t>
            </a:r>
            <a:r>
              <a:rPr lang="en-US" altLang="zh-CN" i="1"/>
              <a:t>A</a:t>
            </a:r>
            <a:r>
              <a:rPr lang="zh-CN" altLang="en-US"/>
              <a:t>上的</a:t>
            </a:r>
            <a:r>
              <a:rPr lang="zh-CN" altLang="en-US">
                <a:solidFill>
                  <a:srgbClr val="A50021"/>
                </a:solidFill>
              </a:rPr>
              <a:t>等价关系</a:t>
            </a:r>
            <a:r>
              <a:rPr lang="en-US" altLang="zh-CN"/>
              <a:t>.  </a:t>
            </a:r>
            <a:r>
              <a:rPr lang="zh-CN" altLang="en-US"/>
              <a:t>设 </a:t>
            </a:r>
            <a:r>
              <a:rPr lang="en-US" altLang="zh-CN" i="1"/>
              <a:t>R </a:t>
            </a:r>
            <a:r>
              <a:rPr lang="zh-CN" altLang="en-US"/>
              <a:t>是一个等价关系</a:t>
            </a:r>
            <a:r>
              <a:rPr lang="en-US" altLang="zh-CN"/>
              <a:t>, </a:t>
            </a:r>
            <a:r>
              <a:rPr lang="zh-CN" altLang="en-US"/>
              <a:t>若</a:t>
            </a:r>
            <a:r>
              <a:rPr lang="en-US" altLang="zh-CN"/>
              <a:t>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&gt;∈</a:t>
            </a:r>
            <a:r>
              <a:rPr lang="en-US" altLang="zh-CN" i="1"/>
              <a:t>R</a:t>
            </a:r>
            <a:r>
              <a:rPr lang="en-US" altLang="zh-CN"/>
              <a:t>, </a:t>
            </a:r>
            <a:r>
              <a:rPr lang="zh-CN" altLang="en-US"/>
              <a:t>称 </a:t>
            </a:r>
            <a:r>
              <a:rPr lang="en-US" altLang="zh-CN" i="1">
                <a:solidFill>
                  <a:srgbClr val="A50021"/>
                </a:solidFill>
              </a:rPr>
              <a:t>x</a:t>
            </a:r>
            <a:r>
              <a:rPr lang="zh-CN" altLang="en-US">
                <a:solidFill>
                  <a:srgbClr val="A50021"/>
                </a:solidFill>
              </a:rPr>
              <a:t>等价于</a:t>
            </a:r>
            <a:r>
              <a:rPr lang="en-US" altLang="zh-CN" i="1">
                <a:solidFill>
                  <a:srgbClr val="A50021"/>
                </a:solidFill>
              </a:rPr>
              <a:t>y</a:t>
            </a:r>
            <a:r>
              <a:rPr lang="en-US" altLang="zh-CN"/>
              <a:t>, </a:t>
            </a:r>
            <a:r>
              <a:rPr lang="zh-CN" altLang="en-US"/>
              <a:t>记做</a:t>
            </a:r>
            <a:r>
              <a:rPr lang="en-US" altLang="zh-CN" i="1"/>
              <a:t>x</a:t>
            </a:r>
            <a:r>
              <a:rPr lang="zh-CN" altLang="en-US"/>
              <a:t>～</a:t>
            </a:r>
            <a:r>
              <a:rPr lang="en-US" altLang="zh-CN" i="1"/>
              <a:t>y</a:t>
            </a:r>
            <a:r>
              <a:rPr lang="en-US" altLang="zh-CN"/>
              <a:t>. </a:t>
            </a:r>
          </a:p>
        </p:txBody>
      </p:sp>
      <p:sp>
        <p:nvSpPr>
          <p:cNvPr id="119812" name="灯片编号占位符 5">
            <a:extLst>
              <a:ext uri="{FF2B5EF4-FFF2-40B4-BE49-F238E27FC236}">
                <a16:creationId xmlns:a16="http://schemas.microsoft.com/office/drawing/2014/main" id="{A4DAFA39-4866-4D3B-B5D0-A18B3F852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D437BC0-0DE2-45B2-8E27-B916F6289AF4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59</a:t>
            </a:fld>
            <a:endParaRPr lang="en-US" altLang="zh-CN" sz="1400" b="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9813" name="Rectangle 9">
            <a:extLst>
              <a:ext uri="{FF2B5EF4-FFF2-40B4-BE49-F238E27FC236}">
                <a16:creationId xmlns:a16="http://schemas.microsoft.com/office/drawing/2014/main" id="{43107294-DE2E-4234-9A16-ADC4879B2D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2200275"/>
            <a:ext cx="11306175" cy="187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16000" indent="-5588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473200" indent="-5588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930400" indent="-5588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387600" indent="-5588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844800" indent="-558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3302000" indent="-558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759200" indent="-558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4216400" indent="-558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实例   设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={1,2,…,8},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如下定义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上的关系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endParaRPr lang="zh-CN" altLang="fr-FR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fr-FR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={&lt;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&gt;| 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≡ 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(mod 3)}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fr-FR" dirty="0">
                <a:latin typeface="Times New Roman" panose="02020603050405020304" pitchFamily="18" charset="0"/>
                <a:ea typeface="楷体" panose="02010609060101010101" pitchFamily="49" charset="-122"/>
              </a:rPr>
              <a:t>其中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≡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(mod 3)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叫做 </a:t>
            </a:r>
            <a:r>
              <a:rPr lang="en-US" altLang="zh-CN" i="1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与 </a:t>
            </a:r>
            <a:r>
              <a:rPr lang="en-US" altLang="zh-CN" i="1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 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模</a:t>
            </a:r>
            <a:r>
              <a:rPr lang="en-US" altLang="zh-CN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相等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即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除以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的余数与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除以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的余数相等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不难验证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上的等价关系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因为：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C91652F-2CF5-420D-84A2-91F7032A7C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4232275"/>
            <a:ext cx="10587037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(1) 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有</a:t>
            </a:r>
            <a:r>
              <a:rPr lang="zh-CN" altLang="en-US" i="1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≡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(mod 3)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(2) 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若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≡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(mod 3),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则有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≡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(mod 3)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(3)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若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≡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(mod 3),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≡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(mod 3),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则有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≡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(mod 3)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EEECAA-0185-4F15-9753-9759602363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463" y="5783263"/>
            <a:ext cx="69119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思考：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如何用有序对、关系图来表达？</a:t>
            </a:r>
            <a:endParaRPr lang="zh-CN" altLang="en-US" b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 build="p"/>
      <p:bldP spid="119813" grpId="0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17922F32-1DA7-406E-89EE-127DA49B18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6F5270D8-EB98-4250-9B8E-31509D2749A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96975"/>
            <a:ext cx="8686800" cy="1439863"/>
          </a:xfrm>
        </p:spPr>
        <p:txBody>
          <a:bodyPr>
            <a:normAutofit lnSpcReduction="10000"/>
          </a:bodyPr>
          <a:lstStyle/>
          <a:p>
            <a:pPr marL="1524000" indent="-1524000" eaLnBrk="1" hangingPunct="1">
              <a:defRPr/>
            </a:pPr>
            <a:r>
              <a:rPr lang="zh-CN" altLang="en-US" dirty="0">
                <a:solidFill>
                  <a:srgbClr val="A50021"/>
                </a:solidFill>
              </a:rPr>
              <a:t>例</a:t>
            </a:r>
            <a:r>
              <a:rPr lang="en-US" altLang="zh-CN" dirty="0">
                <a:solidFill>
                  <a:srgbClr val="A50021"/>
                </a:solidFill>
              </a:rPr>
              <a:t>2  </a:t>
            </a:r>
          </a:p>
          <a:p>
            <a:pPr marL="1524000" indent="-1524000" eaLnBrk="1" hangingPunct="1">
              <a:defRPr/>
            </a:pPr>
            <a:r>
              <a:rPr lang="en-US" altLang="zh-CN" dirty="0"/>
              <a:t>(1)  </a:t>
            </a:r>
            <a:r>
              <a:rPr lang="zh-CN" altLang="en-US" dirty="0"/>
              <a:t>证明</a:t>
            </a:r>
            <a:r>
              <a:rPr lang="en-US" altLang="zh-CN" i="1" dirty="0"/>
              <a:t>A</a:t>
            </a:r>
            <a:r>
              <a:rPr lang="en-US" altLang="zh-CN" dirty="0"/>
              <a:t>=</a:t>
            </a:r>
            <a:r>
              <a:rPr lang="en-US" altLang="zh-CN" i="1" dirty="0"/>
              <a:t>B</a:t>
            </a:r>
            <a:r>
              <a:rPr lang="en-US" altLang="zh-CN" dirty="0"/>
              <a:t>,</a:t>
            </a:r>
            <a:r>
              <a:rPr lang="en-US" altLang="zh-CN" i="1" dirty="0"/>
              <a:t>C</a:t>
            </a:r>
            <a:r>
              <a:rPr lang="en-US" altLang="zh-CN" dirty="0"/>
              <a:t>=</a:t>
            </a:r>
            <a:r>
              <a:rPr lang="en-US" altLang="zh-CN" i="1" dirty="0"/>
              <a:t>D </a:t>
            </a:r>
            <a:r>
              <a:rPr lang="en-US" altLang="zh-CN" dirty="0">
                <a:sym typeface="Symbol" panose="05050102010706020507" pitchFamily="18" charset="2"/>
              </a:rPr>
              <a:t></a:t>
            </a:r>
            <a:r>
              <a:rPr lang="en-US" altLang="zh-CN" dirty="0"/>
              <a:t> </a:t>
            </a:r>
            <a:r>
              <a:rPr lang="en-US" altLang="zh-CN" i="1" dirty="0"/>
              <a:t>A</a:t>
            </a:r>
            <a:r>
              <a:rPr lang="en-US" altLang="zh-CN" dirty="0">
                <a:sym typeface="Symbol" panose="05050102010706020507" pitchFamily="18" charset="2"/>
              </a:rPr>
              <a:t></a:t>
            </a:r>
            <a:r>
              <a:rPr lang="en-US" altLang="zh-CN" i="1" dirty="0"/>
              <a:t>C</a:t>
            </a:r>
            <a:r>
              <a:rPr lang="en-US" altLang="zh-CN" dirty="0"/>
              <a:t>=</a:t>
            </a:r>
            <a:r>
              <a:rPr lang="en-US" altLang="zh-CN" i="1" dirty="0"/>
              <a:t>B</a:t>
            </a:r>
            <a:r>
              <a:rPr lang="en-US" altLang="zh-CN" dirty="0">
                <a:sym typeface="Symbol" panose="05050102010706020507" pitchFamily="18" charset="2"/>
              </a:rPr>
              <a:t></a:t>
            </a:r>
            <a:r>
              <a:rPr lang="en-US" altLang="zh-CN" i="1" dirty="0"/>
              <a:t>D</a:t>
            </a:r>
            <a:r>
              <a:rPr lang="en-US" altLang="zh-CN" dirty="0"/>
              <a:t> </a:t>
            </a:r>
          </a:p>
          <a:p>
            <a:pPr marL="1524000" indent="-1524000" eaLnBrk="1" hangingPunct="1">
              <a:defRPr/>
            </a:pPr>
            <a:r>
              <a:rPr lang="en-US" altLang="zh-CN" dirty="0"/>
              <a:t>(2)  </a:t>
            </a:r>
            <a:r>
              <a:rPr lang="en-US" altLang="zh-CN" i="1" dirty="0"/>
              <a:t>A</a:t>
            </a:r>
            <a:r>
              <a:rPr lang="en-US" altLang="zh-CN" dirty="0">
                <a:sym typeface="Symbol" panose="05050102010706020507" pitchFamily="18" charset="2"/>
              </a:rPr>
              <a:t></a:t>
            </a:r>
            <a:r>
              <a:rPr lang="en-US" altLang="zh-CN" i="1" dirty="0"/>
              <a:t>C </a:t>
            </a:r>
            <a:r>
              <a:rPr lang="en-US" altLang="zh-CN" dirty="0"/>
              <a:t>= </a:t>
            </a:r>
            <a:r>
              <a:rPr lang="en-US" altLang="zh-CN" i="1" dirty="0"/>
              <a:t>B</a:t>
            </a:r>
            <a:r>
              <a:rPr lang="en-US" altLang="zh-CN" dirty="0">
                <a:sym typeface="Symbol" panose="05050102010706020507" pitchFamily="18" charset="2"/>
              </a:rPr>
              <a:t></a:t>
            </a:r>
            <a:r>
              <a:rPr lang="en-US" altLang="zh-CN" i="1" dirty="0"/>
              <a:t>D</a:t>
            </a:r>
            <a:r>
              <a:rPr lang="zh-CN" altLang="en-US" dirty="0"/>
              <a:t>是否推出 </a:t>
            </a:r>
            <a:r>
              <a:rPr lang="en-US" altLang="zh-CN" i="1" dirty="0"/>
              <a:t>A</a:t>
            </a:r>
            <a:r>
              <a:rPr lang="en-US" altLang="zh-CN" dirty="0"/>
              <a:t>=</a:t>
            </a:r>
            <a:r>
              <a:rPr lang="en-US" altLang="zh-CN" i="1" dirty="0"/>
              <a:t>B</a:t>
            </a:r>
            <a:r>
              <a:rPr lang="en-US" altLang="zh-CN" dirty="0"/>
              <a:t>,</a:t>
            </a:r>
            <a:r>
              <a:rPr lang="en-US" altLang="zh-CN" i="1" dirty="0"/>
              <a:t>C</a:t>
            </a:r>
            <a:r>
              <a:rPr lang="en-US" altLang="zh-CN" dirty="0"/>
              <a:t>=</a:t>
            </a:r>
            <a:r>
              <a:rPr lang="en-US" altLang="zh-CN" i="1" dirty="0"/>
              <a:t>D</a:t>
            </a:r>
            <a:r>
              <a:rPr lang="en-US" altLang="zh-CN" dirty="0"/>
              <a:t>? </a:t>
            </a:r>
            <a:r>
              <a:rPr lang="zh-CN" altLang="en-US" dirty="0"/>
              <a:t>为什么？</a:t>
            </a:r>
          </a:p>
        </p:txBody>
      </p:sp>
      <p:sp>
        <p:nvSpPr>
          <p:cNvPr id="18436" name="灯片编号占位符 5">
            <a:extLst>
              <a:ext uri="{FF2B5EF4-FFF2-40B4-BE49-F238E27FC236}">
                <a16:creationId xmlns:a16="http://schemas.microsoft.com/office/drawing/2014/main" id="{D7A3C573-31DF-43A7-B0C8-3B8ACC192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22E0DFF-EE5D-4239-B491-AAAB27BF7459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437" name="Rectangle 4">
            <a:extLst>
              <a:ext uri="{FF2B5EF4-FFF2-40B4-BE49-F238E27FC236}">
                <a16:creationId xmlns:a16="http://schemas.microsoft.com/office/drawing/2014/main" id="{39AE052A-9FEA-485E-A28D-B6243C470E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63" y="2820988"/>
            <a:ext cx="10369550" cy="3487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1524000" indent="-15240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989138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2397125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2805113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32131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36703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41275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45847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50419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解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任取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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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不一定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反例如下：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={1}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={2},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C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D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则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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C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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但是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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灯片编号占位符 3">
            <a:extLst>
              <a:ext uri="{FF2B5EF4-FFF2-40B4-BE49-F238E27FC236}">
                <a16:creationId xmlns:a16="http://schemas.microsoft.com/office/drawing/2014/main" id="{321BC359-58C7-45D2-96EE-14F66088B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5A2DCA4-1C8B-4787-9ACA-6B66130A0DEE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60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1859" name="Rectangle 9">
            <a:extLst>
              <a:ext uri="{FF2B5EF4-FFF2-40B4-BE49-F238E27FC236}">
                <a16:creationId xmlns:a16="http://schemas.microsoft.com/office/drawing/2014/main" id="{075196C3-F219-4908-99A7-6CB01BB746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7350" y="6015038"/>
            <a:ext cx="61928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模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3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等价关系的关系图</a:t>
            </a:r>
          </a:p>
        </p:txBody>
      </p:sp>
      <p:pic>
        <p:nvPicPr>
          <p:cNvPr id="121860" name="Picture 10">
            <a:extLst>
              <a:ext uri="{FF2B5EF4-FFF2-40B4-BE49-F238E27FC236}">
                <a16:creationId xmlns:a16="http://schemas.microsoft.com/office/drawing/2014/main" id="{45E32F43-5B51-4BFA-945E-193AD8A6D8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3" y="3359150"/>
            <a:ext cx="8064500" cy="210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861" name="Rectangle 11">
            <a:extLst>
              <a:ext uri="{FF2B5EF4-FFF2-40B4-BE49-F238E27FC236}">
                <a16:creationId xmlns:a16="http://schemas.microsoft.com/office/drawing/2014/main" id="{125E9C0C-217B-4F34-83AF-795E2EA2EC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等价关系的实例</a:t>
            </a:r>
          </a:p>
        </p:txBody>
      </p:sp>
      <p:sp>
        <p:nvSpPr>
          <p:cNvPr id="121862" name="文本框 6">
            <a:extLst>
              <a:ext uri="{FF2B5EF4-FFF2-40B4-BE49-F238E27FC236}">
                <a16:creationId xmlns:a16="http://schemas.microsoft.com/office/drawing/2014/main" id="{E2FC7FB1-FB6A-4A6D-9F6D-D73CE80056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1122363"/>
            <a:ext cx="11376025" cy="168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用有序对来表示：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={&lt;1,4&gt;, &lt;4,1&gt;, &lt;1,7&gt;, &lt;7,1&gt;, &lt;4,7&gt;, &lt;7,4&gt;, 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&lt;2,5&gt;, &lt;5,2&gt;, &lt;2,8&gt;, &lt;8,2&gt;, &lt;5,8&gt;, &lt;8,5&gt;, </a:t>
            </a:r>
            <a:r>
              <a:rPr lang="en-US" altLang="zh-CN">
                <a:solidFill>
                  <a:srgbClr val="FF99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&lt;3,6&gt;, &lt;6,3&gt;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 ∪</a:t>
            </a:r>
            <a:r>
              <a:rPr lang="en-US" altLang="zh-CN" i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baseline="-2500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5" name="Rectangle 7">
            <a:extLst>
              <a:ext uri="{FF2B5EF4-FFF2-40B4-BE49-F238E27FC236}">
                <a16:creationId xmlns:a16="http://schemas.microsoft.com/office/drawing/2014/main" id="{434EC713-E107-4FA1-AA48-CF87A016F6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40013" y="260350"/>
            <a:ext cx="8161337" cy="41751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zh-CN" altLang="en-US">
                <a:latin typeface="Times New Roman" panose="02020603050405020304" pitchFamily="18" charset="0"/>
              </a:rPr>
              <a:t>等价类定义 </a:t>
            </a:r>
            <a:endParaRPr lang="zh-CN" altLang="en-US" b="0">
              <a:latin typeface="Times New Roman" panose="02020603050405020304" pitchFamily="18" charset="0"/>
            </a:endParaRPr>
          </a:p>
        </p:txBody>
      </p:sp>
      <p:sp>
        <p:nvSpPr>
          <p:cNvPr id="123907" name="Rectangle 8">
            <a:extLst>
              <a:ext uri="{FF2B5EF4-FFF2-40B4-BE49-F238E27FC236}">
                <a16:creationId xmlns:a16="http://schemas.microsoft.com/office/drawing/2014/main" id="{AF3683EF-C415-4F9B-95F9-96F902A3518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982663" y="1412875"/>
            <a:ext cx="10514012" cy="4525963"/>
          </a:xfrm>
        </p:spPr>
        <p:txBody>
          <a:bodyPr/>
          <a:lstStyle/>
          <a:p>
            <a:pPr marL="457200" indent="-457200" eaLnBrk="1" hangingPunct="1"/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定义</a:t>
            </a:r>
            <a:r>
              <a:rPr lang="en-US" altLang="zh-CN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7.16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为非空集合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上的等价关系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，令</a:t>
            </a:r>
          </a:p>
          <a:p>
            <a:pPr marL="457200" indent="-457200"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[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]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{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|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xRy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</a:p>
          <a:p>
            <a:pPr marL="457200" indent="-457200"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称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[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]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R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关于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的等价类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简称为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等价类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简记为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[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]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或    </a:t>
            </a:r>
          </a:p>
          <a:p>
            <a:pPr marL="457200" indent="-457200" eaLnBrk="1" hangingPunct="1"/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57200" indent="-457200"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实例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={1, 2, … , 8}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上模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等价关系的等价类：</a:t>
            </a:r>
          </a:p>
          <a:p>
            <a:pPr marL="457200" indent="-457200"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[1] = [4] = [7] = {1, 4, 7}</a:t>
            </a:r>
          </a:p>
          <a:p>
            <a:pPr marL="457200" indent="-457200"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[2] = [5] = [8] = {2, 5, 8}</a:t>
            </a:r>
          </a:p>
          <a:p>
            <a:pPr marL="457200" indent="-457200"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[3] = [6] = {3, 6}</a:t>
            </a:r>
          </a:p>
        </p:txBody>
      </p:sp>
      <p:graphicFrame>
        <p:nvGraphicFramePr>
          <p:cNvPr id="123908" name="Object 9">
            <a:extLst>
              <a:ext uri="{FF2B5EF4-FFF2-40B4-BE49-F238E27FC236}">
                <a16:creationId xmlns:a16="http://schemas.microsoft.com/office/drawing/2014/main" id="{2CAAA5F0-4866-43CA-A0EE-09E3ED21F7E2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8704263" y="2276475"/>
          <a:ext cx="358775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139579" imgH="215713" progId="Equation.3">
                  <p:embed/>
                </p:oleObj>
              </mc:Choice>
              <mc:Fallback>
                <p:oleObj name="公式" r:id="rId3" imgW="139579" imgH="215713" progId="Equation.3">
                  <p:embed/>
                  <p:pic>
                    <p:nvPicPr>
                      <p:cNvPr id="0" name="Object 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04263" y="2276475"/>
                        <a:ext cx="358775" cy="555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909" name="灯片编号占位符 6">
            <a:extLst>
              <a:ext uri="{FF2B5EF4-FFF2-40B4-BE49-F238E27FC236}">
                <a16:creationId xmlns:a16="http://schemas.microsoft.com/office/drawing/2014/main" id="{12F13ACC-322A-4DE9-A3C6-F937A2EFB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3EF1AB2-FF0F-49DB-B6F1-2CCE6EF13A10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61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8">
            <a:extLst>
              <a:ext uri="{FF2B5EF4-FFF2-40B4-BE49-F238E27FC236}">
                <a16:creationId xmlns:a16="http://schemas.microsoft.com/office/drawing/2014/main" id="{B5732A3B-F2D3-4D9D-8F88-D4FE1295C1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等价类的性质</a:t>
            </a:r>
          </a:p>
        </p:txBody>
      </p:sp>
      <p:sp>
        <p:nvSpPr>
          <p:cNvPr id="133125" name="Rectangle 9">
            <a:extLst>
              <a:ext uri="{FF2B5EF4-FFF2-40B4-BE49-F238E27FC236}">
                <a16:creationId xmlns:a16="http://schemas.microsoft.com/office/drawing/2014/main" id="{4E967E4F-6803-4688-8141-51D3EF5F3FB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1950" y="1122363"/>
            <a:ext cx="8280400" cy="230346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rgbClr val="A50021"/>
                </a:solidFill>
              </a:rPr>
              <a:t>定理</a:t>
            </a:r>
            <a:r>
              <a:rPr lang="en-US" altLang="zh-CN" dirty="0">
                <a:solidFill>
                  <a:srgbClr val="A50021"/>
                </a:solidFill>
              </a:rPr>
              <a:t>7.14</a:t>
            </a:r>
            <a:r>
              <a:rPr lang="en-US" altLang="zh-CN" dirty="0"/>
              <a:t> </a:t>
            </a:r>
            <a:r>
              <a:rPr lang="zh-CN" altLang="en-US" dirty="0"/>
              <a:t>设</a:t>
            </a:r>
            <a:r>
              <a:rPr lang="en-US" altLang="zh-CN" i="1" dirty="0"/>
              <a:t>R</a:t>
            </a:r>
            <a:r>
              <a:rPr lang="zh-CN" altLang="en-US" dirty="0"/>
              <a:t>是非空集合</a:t>
            </a:r>
            <a:r>
              <a:rPr lang="en-US" altLang="zh-CN" i="1" dirty="0"/>
              <a:t>A</a:t>
            </a:r>
            <a:r>
              <a:rPr lang="zh-CN" altLang="en-US" dirty="0"/>
              <a:t>上的等价关系</a:t>
            </a:r>
            <a:r>
              <a:rPr lang="en-US" altLang="zh-CN" dirty="0"/>
              <a:t>, </a:t>
            </a:r>
            <a:r>
              <a:rPr lang="zh-CN" altLang="en-US" dirty="0"/>
              <a:t>则</a:t>
            </a:r>
          </a:p>
          <a:p>
            <a:pPr eaLnBrk="1" hangingPunct="1">
              <a:defRPr/>
            </a:pPr>
            <a:r>
              <a:rPr lang="en-US" altLang="zh-CN" dirty="0"/>
              <a:t>(1) </a:t>
            </a:r>
            <a:r>
              <a:rPr lang="en-US" altLang="zh-CN" dirty="0">
                <a:sym typeface="Symbol" panose="05050102010706020507" pitchFamily="18" charset="2"/>
              </a:rPr>
              <a:t></a:t>
            </a:r>
            <a:r>
              <a:rPr lang="en-US" altLang="zh-CN" i="1" dirty="0" err="1"/>
              <a:t>x</a:t>
            </a:r>
            <a:r>
              <a:rPr lang="en-US" altLang="zh-CN" dirty="0" err="1">
                <a:sym typeface="Symbol" panose="05050102010706020507" pitchFamily="18" charset="2"/>
              </a:rPr>
              <a:t></a:t>
            </a:r>
            <a:r>
              <a:rPr lang="en-US" altLang="zh-CN" i="1" dirty="0" err="1"/>
              <a:t>A</a:t>
            </a:r>
            <a:r>
              <a:rPr lang="en-US" altLang="zh-CN" dirty="0"/>
              <a:t>, [</a:t>
            </a:r>
            <a:r>
              <a:rPr lang="en-US" altLang="zh-CN" i="1" dirty="0"/>
              <a:t>x</a:t>
            </a:r>
            <a:r>
              <a:rPr lang="en-US" altLang="zh-CN" dirty="0"/>
              <a:t>]</a:t>
            </a:r>
            <a:r>
              <a:rPr lang="zh-CN" altLang="en-US" dirty="0"/>
              <a:t>是</a:t>
            </a:r>
            <a:r>
              <a:rPr lang="en-US" altLang="zh-CN" i="1" dirty="0"/>
              <a:t>A</a:t>
            </a:r>
            <a:r>
              <a:rPr lang="zh-CN" altLang="en-US" dirty="0"/>
              <a:t>的非空子集</a:t>
            </a:r>
          </a:p>
          <a:p>
            <a:pPr eaLnBrk="1" hangingPunct="1">
              <a:defRPr/>
            </a:pPr>
            <a:r>
              <a:rPr lang="en-US" altLang="zh-CN" dirty="0"/>
              <a:t>(2) </a:t>
            </a:r>
            <a:r>
              <a:rPr lang="en-US" altLang="zh-CN" dirty="0">
                <a:sym typeface="Symbol" panose="05050102010706020507" pitchFamily="18" charset="2"/>
              </a:rPr>
              <a:t>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 err="1">
                <a:sym typeface="Symbol" panose="05050102010706020507" pitchFamily="18" charset="2"/>
              </a:rPr>
              <a:t></a:t>
            </a:r>
            <a:r>
              <a:rPr lang="en-US" altLang="zh-CN" i="1" dirty="0" err="1"/>
              <a:t>A</a:t>
            </a:r>
            <a:r>
              <a:rPr lang="en-US" altLang="zh-CN" dirty="0"/>
              <a:t>, </a:t>
            </a:r>
            <a:r>
              <a:rPr lang="zh-CN" altLang="en-US" dirty="0"/>
              <a:t>如果 </a:t>
            </a:r>
            <a:r>
              <a:rPr lang="en-US" altLang="zh-CN" i="1" dirty="0" err="1"/>
              <a:t>xRy</a:t>
            </a:r>
            <a:r>
              <a:rPr lang="en-US" altLang="zh-CN" dirty="0"/>
              <a:t>, </a:t>
            </a:r>
            <a:r>
              <a:rPr lang="zh-CN" altLang="en-US" dirty="0"/>
              <a:t>则 </a:t>
            </a:r>
            <a:r>
              <a:rPr lang="en-US" altLang="zh-CN" dirty="0"/>
              <a:t>[</a:t>
            </a:r>
            <a:r>
              <a:rPr lang="en-US" altLang="zh-CN" i="1" dirty="0"/>
              <a:t>x</a:t>
            </a:r>
            <a:r>
              <a:rPr lang="en-US" altLang="zh-CN" dirty="0"/>
              <a:t>] = [</a:t>
            </a:r>
            <a:r>
              <a:rPr lang="en-US" altLang="zh-CN" i="1" dirty="0"/>
              <a:t>y</a:t>
            </a:r>
            <a:r>
              <a:rPr lang="en-US" altLang="zh-CN" dirty="0"/>
              <a:t>]</a:t>
            </a:r>
          </a:p>
          <a:p>
            <a:pPr eaLnBrk="1" hangingPunct="1">
              <a:defRPr/>
            </a:pPr>
            <a:r>
              <a:rPr lang="en-US" altLang="zh-CN" dirty="0"/>
              <a:t>(3) </a:t>
            </a:r>
            <a:r>
              <a:rPr lang="en-US" altLang="zh-CN" dirty="0">
                <a:sym typeface="Symbol" panose="05050102010706020507" pitchFamily="18" charset="2"/>
              </a:rPr>
              <a:t>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 err="1">
                <a:sym typeface="Symbol" panose="05050102010706020507" pitchFamily="18" charset="2"/>
              </a:rPr>
              <a:t></a:t>
            </a:r>
            <a:r>
              <a:rPr lang="en-US" altLang="zh-CN" i="1" dirty="0" err="1"/>
              <a:t>A</a:t>
            </a:r>
            <a:r>
              <a:rPr lang="en-US" altLang="zh-CN" dirty="0"/>
              <a:t>, </a:t>
            </a:r>
            <a:r>
              <a:rPr lang="zh-CN" altLang="en-US" dirty="0"/>
              <a:t>如果 </a:t>
            </a:r>
            <a:r>
              <a:rPr lang="en-US" altLang="zh-CN" i="1" dirty="0"/>
              <a:t>x  </a:t>
            </a:r>
            <a:r>
              <a:rPr lang="en-US" altLang="zh-CN" dirty="0"/>
              <a:t>    </a:t>
            </a:r>
            <a:r>
              <a:rPr lang="en-US" altLang="zh-CN" i="1" dirty="0"/>
              <a:t>y</a:t>
            </a:r>
            <a:r>
              <a:rPr lang="en-US" altLang="zh-CN" dirty="0"/>
              <a:t>, </a:t>
            </a:r>
            <a:r>
              <a:rPr lang="zh-CN" altLang="en-US" dirty="0"/>
              <a:t>则 </a:t>
            </a:r>
            <a:r>
              <a:rPr lang="en-US" altLang="zh-CN" dirty="0"/>
              <a:t>[</a:t>
            </a:r>
            <a:r>
              <a:rPr lang="en-US" altLang="zh-CN" i="1" dirty="0"/>
              <a:t>x</a:t>
            </a:r>
            <a:r>
              <a:rPr lang="en-US" altLang="zh-CN" dirty="0"/>
              <a:t>]</a:t>
            </a:r>
            <a:r>
              <a:rPr lang="zh-CN" altLang="en-US" dirty="0"/>
              <a:t>与</a:t>
            </a:r>
            <a:r>
              <a:rPr lang="en-US" altLang="zh-CN" dirty="0"/>
              <a:t>[</a:t>
            </a:r>
            <a:r>
              <a:rPr lang="en-US" altLang="zh-CN" i="1" dirty="0"/>
              <a:t>y</a:t>
            </a:r>
            <a:r>
              <a:rPr lang="en-US" altLang="zh-CN" dirty="0"/>
              <a:t>]</a:t>
            </a:r>
            <a:r>
              <a:rPr lang="zh-CN" altLang="en-US" dirty="0"/>
              <a:t>不交</a:t>
            </a:r>
          </a:p>
          <a:p>
            <a:pPr eaLnBrk="1" hangingPunct="1">
              <a:defRPr/>
            </a:pPr>
            <a:r>
              <a:rPr lang="en-US" altLang="zh-CN" dirty="0"/>
              <a:t>(4) ∪{[</a:t>
            </a:r>
            <a:r>
              <a:rPr lang="en-US" altLang="zh-CN" i="1" dirty="0"/>
              <a:t>x</a:t>
            </a:r>
            <a:r>
              <a:rPr lang="en-US" altLang="zh-CN" dirty="0"/>
              <a:t>] | </a:t>
            </a:r>
            <a:r>
              <a:rPr lang="en-US" altLang="zh-CN" i="1" dirty="0" err="1"/>
              <a:t>x</a:t>
            </a:r>
            <a:r>
              <a:rPr lang="en-US" altLang="zh-CN" dirty="0" err="1">
                <a:sym typeface="Symbol" panose="05050102010706020507" pitchFamily="18" charset="2"/>
              </a:rPr>
              <a:t></a:t>
            </a:r>
            <a:r>
              <a:rPr lang="en-US" altLang="zh-CN" i="1" dirty="0" err="1"/>
              <a:t>A</a:t>
            </a:r>
            <a:r>
              <a:rPr lang="en-US" altLang="zh-CN" dirty="0"/>
              <a:t>}=</a:t>
            </a:r>
            <a:r>
              <a:rPr lang="en-US" altLang="zh-CN" i="1" dirty="0"/>
              <a:t>A</a:t>
            </a:r>
            <a:endParaRPr lang="en-US" altLang="zh-CN" dirty="0"/>
          </a:p>
        </p:txBody>
      </p:sp>
      <p:sp>
        <p:nvSpPr>
          <p:cNvPr id="125956" name="灯片编号占位符 5">
            <a:extLst>
              <a:ext uri="{FF2B5EF4-FFF2-40B4-BE49-F238E27FC236}">
                <a16:creationId xmlns:a16="http://schemas.microsoft.com/office/drawing/2014/main" id="{B4D603AD-2CA8-462F-B7E7-CA38DB1FE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9595150-10B2-48CD-9110-291941ADF3E6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62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25957" name="Picture 3">
            <a:extLst>
              <a:ext uri="{FF2B5EF4-FFF2-40B4-BE49-F238E27FC236}">
                <a16:creationId xmlns:a16="http://schemas.microsoft.com/office/drawing/2014/main" id="{67A5F65E-0372-4738-8A57-6A0C956FD2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007768" y="2564904"/>
            <a:ext cx="274637" cy="292100"/>
          </a:xfrm>
          <a:prstGeom prst="rect">
            <a:avLst/>
          </a:prstGeom>
          <a:noFill/>
          <a:ln>
            <a:noFill/>
          </a:ln>
          <a:effectLst>
            <a:innerShdw blurRad="114300">
              <a:prstClr val="black"/>
            </a:innerShdw>
          </a:effectLst>
        </p:spPr>
      </p:pic>
      <p:sp>
        <p:nvSpPr>
          <p:cNvPr id="125958" name="Rectangle 11">
            <a:extLst>
              <a:ext uri="{FF2B5EF4-FFF2-40B4-BE49-F238E27FC236}">
                <a16:creationId xmlns:a16="http://schemas.microsoft.com/office/drawing/2014/main" id="{DED93E9C-93BF-4285-A247-25F2557257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7488" y="3524250"/>
            <a:ext cx="9432925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证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由定义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有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[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]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又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[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],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即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[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]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非空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任取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则有  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     </a:t>
            </a:r>
            <a:r>
              <a:rPr lang="zh-CN" altLang="fr-FR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∈[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]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&gt;∈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&lt;z,x&gt;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endParaRPr lang="en-US" altLang="zh-CN" i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&lt;z,x&gt;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fr-FR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&lt;x,y&gt;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&lt;z,y&gt;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&lt;y,z&gt;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fr-FR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endParaRPr lang="fr-FR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zh-CN" altLang="fr-FR" dirty="0">
                <a:latin typeface="Times New Roman" panose="02020603050405020304" pitchFamily="18" charset="0"/>
                <a:ea typeface="楷体" panose="02010609060101010101" pitchFamily="49" charset="-122"/>
              </a:rPr>
              <a:t>从而证明了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∈[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].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综上所述必有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[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]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[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].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同理可证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[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]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[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]. 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这就得到了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[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] = [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].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8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8">
            <a:extLst>
              <a:ext uri="{FF2B5EF4-FFF2-40B4-BE49-F238E27FC236}">
                <a16:creationId xmlns:a16="http://schemas.microsoft.com/office/drawing/2014/main" id="{FA51094E-28CE-4BF9-813F-FB4D1AD011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证明</a:t>
            </a:r>
          </a:p>
        </p:txBody>
      </p:sp>
      <p:sp>
        <p:nvSpPr>
          <p:cNvPr id="128003" name="Rectangle 9">
            <a:extLst>
              <a:ext uri="{FF2B5EF4-FFF2-40B4-BE49-F238E27FC236}">
                <a16:creationId xmlns:a16="http://schemas.microsoft.com/office/drawing/2014/main" id="{4E874F7C-A4AF-408E-87D4-EE8D3C4C01B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06400" y="1125538"/>
            <a:ext cx="11377613" cy="1296987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/>
              <a:t>(3) </a:t>
            </a:r>
            <a:r>
              <a:rPr lang="zh-CN" altLang="en-US"/>
              <a:t>假设 </a:t>
            </a:r>
            <a:r>
              <a:rPr lang="en-US" altLang="zh-CN"/>
              <a:t>[</a:t>
            </a:r>
            <a:r>
              <a:rPr lang="en-US" altLang="zh-CN" i="1"/>
              <a:t>x</a:t>
            </a:r>
            <a:r>
              <a:rPr lang="en-US" altLang="zh-CN"/>
              <a:t>]∩[</a:t>
            </a:r>
            <a:r>
              <a:rPr lang="en-US" altLang="zh-CN" i="1"/>
              <a:t>y</a:t>
            </a:r>
            <a:r>
              <a:rPr lang="en-US" altLang="zh-CN"/>
              <a:t>]≠</a:t>
            </a:r>
            <a:r>
              <a:rPr lang="en-US" altLang="zh-CN">
                <a:sym typeface="Symbol" panose="05050102010706020507" pitchFamily="18" charset="2"/>
              </a:rPr>
              <a:t></a:t>
            </a:r>
            <a:r>
              <a:rPr lang="en-US" altLang="zh-CN"/>
              <a:t>, </a:t>
            </a:r>
            <a:r>
              <a:rPr lang="zh-CN" altLang="en-US"/>
              <a:t>则存在 </a:t>
            </a:r>
            <a:r>
              <a:rPr lang="en-US" altLang="zh-CN" i="1"/>
              <a:t>z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/>
              <a:t>[</a:t>
            </a:r>
            <a:r>
              <a:rPr lang="en-US" altLang="zh-CN" i="1"/>
              <a:t>x</a:t>
            </a:r>
            <a:r>
              <a:rPr lang="en-US" altLang="zh-CN"/>
              <a:t>]∩[</a:t>
            </a:r>
            <a:r>
              <a:rPr lang="en-US" altLang="zh-CN" i="1"/>
              <a:t>y</a:t>
            </a:r>
            <a:r>
              <a:rPr lang="en-US" altLang="zh-CN"/>
              <a:t>], </a:t>
            </a:r>
            <a:r>
              <a:rPr lang="zh-CN" altLang="en-US"/>
              <a:t>从而有</a:t>
            </a:r>
            <a:r>
              <a:rPr lang="en-US" altLang="zh-CN" i="1"/>
              <a:t>z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/>
              <a:t>[</a:t>
            </a:r>
            <a:r>
              <a:rPr lang="en-US" altLang="zh-CN" i="1"/>
              <a:t>x</a:t>
            </a:r>
            <a:r>
              <a:rPr lang="en-US" altLang="zh-CN"/>
              <a:t>]∧</a:t>
            </a:r>
            <a:r>
              <a:rPr lang="en-US" altLang="zh-CN" i="1"/>
              <a:t>z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/>
              <a:t>[</a:t>
            </a:r>
            <a:r>
              <a:rPr lang="en-US" altLang="zh-CN" i="1"/>
              <a:t>y</a:t>
            </a:r>
            <a:r>
              <a:rPr lang="en-US" altLang="zh-CN"/>
              <a:t>], </a:t>
            </a:r>
            <a:r>
              <a:rPr lang="zh-CN" altLang="en-US"/>
              <a:t>即</a:t>
            </a:r>
            <a:r>
              <a:rPr lang="en-US" altLang="zh-CN"/>
              <a:t>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z</a:t>
            </a:r>
            <a:r>
              <a:rPr lang="en-US" altLang="zh-CN"/>
              <a:t>&gt;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R</a:t>
            </a:r>
            <a:r>
              <a:rPr lang="en-US" altLang="zh-CN"/>
              <a:t>∧&lt;</a:t>
            </a:r>
            <a:r>
              <a:rPr lang="en-US" altLang="zh-CN" i="1"/>
              <a:t>y</a:t>
            </a:r>
            <a:r>
              <a:rPr lang="en-US" altLang="zh-CN"/>
              <a:t>,</a:t>
            </a:r>
            <a:r>
              <a:rPr lang="en-US" altLang="zh-CN" i="1"/>
              <a:t>z</a:t>
            </a:r>
            <a:r>
              <a:rPr lang="en-US" altLang="zh-CN"/>
              <a:t>&gt;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R</a:t>
            </a:r>
            <a:r>
              <a:rPr lang="zh-CN" altLang="en-US"/>
              <a:t>成立</a:t>
            </a:r>
            <a:r>
              <a:rPr lang="en-US" altLang="zh-CN"/>
              <a:t>. </a:t>
            </a:r>
            <a:r>
              <a:rPr lang="zh-CN" altLang="en-US"/>
              <a:t>根据</a:t>
            </a:r>
            <a:r>
              <a:rPr lang="en-US" altLang="zh-CN" i="1"/>
              <a:t>R</a:t>
            </a:r>
            <a:r>
              <a:rPr lang="zh-CN" altLang="en-US"/>
              <a:t>的对称性和传递性必有</a:t>
            </a:r>
            <a:r>
              <a:rPr lang="en-US" altLang="zh-CN"/>
              <a:t>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R</a:t>
            </a:r>
            <a:r>
              <a:rPr lang="en-US" altLang="zh-CN"/>
              <a:t>, </a:t>
            </a:r>
            <a:r>
              <a:rPr lang="zh-CN" altLang="en-US"/>
              <a:t>与 </a:t>
            </a:r>
            <a:r>
              <a:rPr lang="en-US" altLang="zh-CN" i="1"/>
              <a:t>x</a:t>
            </a:r>
            <a:r>
              <a:rPr lang="en-US" altLang="zh-CN"/>
              <a:t>    </a:t>
            </a:r>
            <a:r>
              <a:rPr lang="en-US" altLang="zh-CN" i="1"/>
              <a:t>y</a:t>
            </a:r>
            <a:r>
              <a:rPr lang="zh-CN" altLang="en-US"/>
              <a:t>矛盾</a:t>
            </a:r>
          </a:p>
          <a:p>
            <a:pPr eaLnBrk="1" hangingPunct="1">
              <a:lnSpc>
                <a:spcPct val="150000"/>
              </a:lnSpc>
              <a:spcBef>
                <a:spcPct val="55000"/>
              </a:spcBef>
            </a:pPr>
            <a:endParaRPr lang="en-US" altLang="zh-CN"/>
          </a:p>
        </p:txBody>
      </p:sp>
      <p:sp>
        <p:nvSpPr>
          <p:cNvPr id="128004" name="灯片编号占位符 5">
            <a:extLst>
              <a:ext uri="{FF2B5EF4-FFF2-40B4-BE49-F238E27FC236}">
                <a16:creationId xmlns:a16="http://schemas.microsoft.com/office/drawing/2014/main" id="{3AADF11A-775D-4895-A921-09DE7FD34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0C49379-094A-476E-B715-CD01AF0800B1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63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28005" name="Picture 3">
            <a:extLst>
              <a:ext uri="{FF2B5EF4-FFF2-40B4-BE49-F238E27FC236}">
                <a16:creationId xmlns:a16="http://schemas.microsoft.com/office/drawing/2014/main" id="{F2A6E77B-FD14-4FBA-8008-9B72358F43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8325" y="2276475"/>
            <a:ext cx="27463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006" name="Rectangle 11">
            <a:extLst>
              <a:ext uri="{FF2B5EF4-FFF2-40B4-BE49-F238E27FC236}">
                <a16:creationId xmlns:a16="http://schemas.microsoft.com/office/drawing/2014/main" id="{568A5369-979F-4C28-9E6C-99DD586669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863" y="2509838"/>
            <a:ext cx="10874375" cy="364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5000"/>
              </a:spcBef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(4)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先证∪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{[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] |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A.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任取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 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∪{[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] |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[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])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[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]∧[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]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从而有∪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{[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] |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再证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∪{[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] |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}.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任取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    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[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]∧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∈∪{[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] |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   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从而有∪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{[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] |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成立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综上所述得∪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{[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] |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 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b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</a:br>
            <a:b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</a:b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360D8251-45C2-46A6-8FA3-7F704F8B2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583362" y="1916832"/>
            <a:ext cx="274637" cy="292100"/>
          </a:xfrm>
          <a:prstGeom prst="rect">
            <a:avLst/>
          </a:prstGeom>
          <a:noFill/>
          <a:ln>
            <a:noFill/>
          </a:ln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ransition spd="slow"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>
            <a:extLst>
              <a:ext uri="{FF2B5EF4-FFF2-40B4-BE49-F238E27FC236}">
                <a16:creationId xmlns:a16="http://schemas.microsoft.com/office/drawing/2014/main" id="{8D3B5597-6284-44AE-AC3B-4B8D4F5A90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商集与划分</a:t>
            </a:r>
          </a:p>
        </p:txBody>
      </p:sp>
      <p:sp>
        <p:nvSpPr>
          <p:cNvPr id="130051" name="Rectangle 8">
            <a:extLst>
              <a:ext uri="{FF2B5EF4-FFF2-40B4-BE49-F238E27FC236}">
                <a16:creationId xmlns:a16="http://schemas.microsoft.com/office/drawing/2014/main" id="{5686C40B-4971-4A62-8EE5-7C5CF90A0E7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4963" y="1125538"/>
            <a:ext cx="11737975" cy="2879725"/>
          </a:xfrm>
        </p:spPr>
        <p:txBody>
          <a:bodyPr/>
          <a:lstStyle/>
          <a:p>
            <a:pPr marL="457200" indent="-457200" eaLnBrk="1" hangingPunct="1"/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7.17</a:t>
            </a:r>
            <a:r>
              <a:rPr lang="en-US" altLang="zh-CN" dirty="0"/>
              <a:t>  </a:t>
            </a:r>
            <a:r>
              <a:rPr lang="zh-CN" altLang="en-US" dirty="0"/>
              <a:t>设 </a:t>
            </a:r>
            <a:r>
              <a:rPr lang="en-US" altLang="zh-CN" i="1" dirty="0"/>
              <a:t>R </a:t>
            </a:r>
            <a:r>
              <a:rPr lang="zh-CN" altLang="en-US" dirty="0"/>
              <a:t>为非空集合</a:t>
            </a:r>
            <a:r>
              <a:rPr lang="en-US" altLang="zh-CN" i="1" dirty="0"/>
              <a:t>A</a:t>
            </a:r>
            <a:r>
              <a:rPr lang="zh-CN" altLang="en-US" dirty="0"/>
              <a:t>上的等价关系</a:t>
            </a:r>
            <a:r>
              <a:rPr lang="en-US" altLang="zh-CN" dirty="0"/>
              <a:t>, </a:t>
            </a:r>
            <a:r>
              <a:rPr lang="zh-CN" altLang="en-US" dirty="0"/>
              <a:t>以 </a:t>
            </a:r>
            <a:r>
              <a:rPr lang="en-US" altLang="zh-CN" i="1" dirty="0"/>
              <a:t>R </a:t>
            </a:r>
            <a:r>
              <a:rPr lang="zh-CN" altLang="en-US" dirty="0"/>
              <a:t>的所有等价类作为元素的集合称为</a:t>
            </a:r>
            <a:r>
              <a:rPr lang="en-US" altLang="zh-CN" i="1" dirty="0"/>
              <a:t>A</a:t>
            </a:r>
            <a:r>
              <a:rPr lang="zh-CN" altLang="en-US" dirty="0"/>
              <a:t>关于</a:t>
            </a:r>
            <a:r>
              <a:rPr lang="en-US" altLang="zh-CN" i="1" dirty="0"/>
              <a:t>R</a:t>
            </a:r>
            <a:r>
              <a:rPr lang="zh-CN" altLang="en-US" dirty="0"/>
              <a:t>的</a:t>
            </a:r>
            <a:r>
              <a:rPr lang="zh-CN" altLang="en-US" dirty="0">
                <a:solidFill>
                  <a:srgbClr val="A50021"/>
                </a:solidFill>
              </a:rPr>
              <a:t>商集</a:t>
            </a:r>
            <a:r>
              <a:rPr lang="en-US" altLang="zh-CN" dirty="0"/>
              <a:t>, </a:t>
            </a:r>
            <a:r>
              <a:rPr lang="zh-CN" altLang="en-US" dirty="0"/>
              <a:t>记做</a:t>
            </a:r>
            <a:r>
              <a:rPr lang="en-US" altLang="zh-CN" i="1" dirty="0"/>
              <a:t>A</a:t>
            </a:r>
            <a:r>
              <a:rPr lang="en-US" altLang="zh-CN" dirty="0"/>
              <a:t>/</a:t>
            </a:r>
            <a:r>
              <a:rPr lang="en-US" altLang="zh-CN" i="1" dirty="0"/>
              <a:t>R</a:t>
            </a:r>
            <a:r>
              <a:rPr lang="en-US" altLang="zh-CN" dirty="0"/>
              <a:t>, </a:t>
            </a:r>
            <a:br>
              <a:rPr lang="en-US" altLang="zh-CN" dirty="0"/>
            </a:br>
            <a:r>
              <a:rPr lang="en-US" altLang="zh-CN" dirty="0"/>
              <a:t>                    </a:t>
            </a:r>
            <a:r>
              <a:rPr lang="en-US" altLang="zh-CN" i="1" dirty="0"/>
              <a:t>A</a:t>
            </a:r>
            <a:r>
              <a:rPr lang="en-US" altLang="zh-CN" dirty="0"/>
              <a:t>/</a:t>
            </a:r>
            <a:r>
              <a:rPr lang="en-US" altLang="zh-CN" i="1" dirty="0"/>
              <a:t>R </a:t>
            </a:r>
            <a:r>
              <a:rPr lang="en-US" altLang="zh-CN" dirty="0"/>
              <a:t>= {[</a:t>
            </a:r>
            <a:r>
              <a:rPr lang="en-US" altLang="zh-CN" i="1" dirty="0"/>
              <a:t>x</a:t>
            </a:r>
            <a:r>
              <a:rPr lang="en-US" altLang="zh-CN" dirty="0"/>
              <a:t>]</a:t>
            </a:r>
            <a:r>
              <a:rPr lang="en-US" altLang="zh-CN" i="1" baseline="-25000" dirty="0"/>
              <a:t>R</a:t>
            </a:r>
            <a:r>
              <a:rPr lang="en-US" altLang="zh-CN" i="1" dirty="0"/>
              <a:t> </a:t>
            </a:r>
            <a:r>
              <a:rPr lang="en-US" altLang="zh-CN" dirty="0"/>
              <a:t>| 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A</a:t>
            </a:r>
            <a:r>
              <a:rPr lang="en-US" altLang="zh-CN" dirty="0"/>
              <a:t>}</a:t>
            </a:r>
          </a:p>
          <a:p>
            <a:pPr marL="457200" indent="-457200" eaLnBrk="1" hangingPunct="1">
              <a:spcBef>
                <a:spcPct val="55000"/>
              </a:spcBef>
            </a:pPr>
            <a:r>
              <a:rPr lang="zh-CN" altLang="en-US" dirty="0"/>
              <a:t>实例 设 </a:t>
            </a:r>
            <a:r>
              <a:rPr lang="en-US" altLang="zh-CN" i="1" dirty="0"/>
              <a:t>A</a:t>
            </a:r>
            <a:r>
              <a:rPr lang="en-US" altLang="zh-CN" dirty="0"/>
              <a:t>={1,2,…,8}</a:t>
            </a:r>
            <a:r>
              <a:rPr lang="zh-CN" altLang="en-US" dirty="0"/>
              <a:t>，</a:t>
            </a:r>
            <a:r>
              <a:rPr lang="en-US" altLang="zh-CN" dirty="0"/>
              <a:t>A</a:t>
            </a:r>
            <a:r>
              <a:rPr lang="zh-CN" altLang="en-US" dirty="0"/>
              <a:t>关于模</a:t>
            </a:r>
            <a:r>
              <a:rPr lang="en-US" altLang="zh-CN" dirty="0"/>
              <a:t>3</a:t>
            </a:r>
            <a:r>
              <a:rPr lang="zh-CN" altLang="en-US" dirty="0"/>
              <a:t>等价关系</a:t>
            </a:r>
            <a:r>
              <a:rPr lang="en-US" altLang="zh-CN" i="1" dirty="0"/>
              <a:t>R</a:t>
            </a:r>
            <a:r>
              <a:rPr lang="zh-CN" altLang="en-US" dirty="0"/>
              <a:t>的商集为</a:t>
            </a:r>
            <a:r>
              <a:rPr lang="en-US" altLang="zh-CN" i="1" dirty="0"/>
              <a:t>A/R </a:t>
            </a:r>
            <a:r>
              <a:rPr lang="en-US" altLang="zh-CN" dirty="0"/>
              <a:t>= {{1,4,7}, {2,5,8}, {3,6}}</a:t>
            </a:r>
          </a:p>
          <a:p>
            <a:pPr marL="457200" indent="-457200" eaLnBrk="1" hangingPunct="1"/>
            <a:r>
              <a:rPr lang="en-US" altLang="zh-CN" i="1" dirty="0"/>
              <a:t>A</a:t>
            </a:r>
            <a:r>
              <a:rPr lang="zh-CN" altLang="en-US" dirty="0"/>
              <a:t>关于恒等关系和全域关系的商集为：</a:t>
            </a:r>
            <a:r>
              <a:rPr lang="zh-CN" altLang="en-US" i="1" dirty="0"/>
              <a:t> </a:t>
            </a:r>
            <a:r>
              <a:rPr lang="en-US" altLang="zh-CN" i="1" dirty="0"/>
              <a:t>A/I</a:t>
            </a:r>
            <a:r>
              <a:rPr lang="en-US" altLang="zh-CN" i="1" baseline="-25000" dirty="0"/>
              <a:t>A</a:t>
            </a:r>
            <a:r>
              <a:rPr lang="en-US" altLang="zh-CN" i="1" dirty="0"/>
              <a:t> </a:t>
            </a:r>
            <a:r>
              <a:rPr lang="en-US" altLang="zh-CN" dirty="0"/>
              <a:t>= {{1}, {2}, …, {8}}</a:t>
            </a:r>
            <a:r>
              <a:rPr lang="zh-CN" altLang="en-US" dirty="0"/>
              <a:t>， </a:t>
            </a:r>
            <a:r>
              <a:rPr lang="en-US" altLang="zh-CN" i="1" dirty="0"/>
              <a:t>A/E</a:t>
            </a:r>
            <a:r>
              <a:rPr lang="en-US" altLang="zh-CN" i="1" baseline="-25000" dirty="0"/>
              <a:t>A</a:t>
            </a:r>
            <a:r>
              <a:rPr lang="en-US" altLang="zh-CN" i="1" dirty="0"/>
              <a:t> </a:t>
            </a:r>
            <a:r>
              <a:rPr lang="en-US" altLang="zh-CN" dirty="0"/>
              <a:t>= {{1,2,…,8}}</a:t>
            </a:r>
          </a:p>
        </p:txBody>
      </p:sp>
      <p:sp>
        <p:nvSpPr>
          <p:cNvPr id="130052" name="灯片编号占位符 5">
            <a:extLst>
              <a:ext uri="{FF2B5EF4-FFF2-40B4-BE49-F238E27FC236}">
                <a16:creationId xmlns:a16="http://schemas.microsoft.com/office/drawing/2014/main" id="{9EEBE795-E201-4127-98C3-459DDEE3D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58E3474-8781-4411-A176-4721F775891E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64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0053" name="Rectangle 9">
            <a:extLst>
              <a:ext uri="{FF2B5EF4-FFF2-40B4-BE49-F238E27FC236}">
                <a16:creationId xmlns:a16="http://schemas.microsoft.com/office/drawing/2014/main" id="{B81D480D-3AA6-45D5-8E7E-D01363C04D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000" y="3933279"/>
            <a:ext cx="10052496" cy="2788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定义</a:t>
            </a:r>
            <a:r>
              <a:rPr lang="en-US" altLang="zh-CN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7.18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为非空集合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若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的子集族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π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π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满足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</a:p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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π 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π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∧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≠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→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∩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</a:p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(3) ∪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π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则称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π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的一个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划分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称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π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中的元素为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划分块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与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定理</a:t>
            </a:r>
            <a:r>
              <a:rPr lang="en-US" altLang="zh-CN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7.14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相比，有什么异同？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>
            <a:extLst>
              <a:ext uri="{FF2B5EF4-FFF2-40B4-BE49-F238E27FC236}">
                <a16:creationId xmlns:a16="http://schemas.microsoft.com/office/drawing/2014/main" id="{7164CF07-4D57-41D1-ACBC-E72C1E552F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划分实例</a:t>
            </a:r>
          </a:p>
        </p:txBody>
      </p:sp>
      <p:sp>
        <p:nvSpPr>
          <p:cNvPr id="132099" name="Rectangle 3">
            <a:extLst>
              <a:ext uri="{FF2B5EF4-FFF2-40B4-BE49-F238E27FC236}">
                <a16:creationId xmlns:a16="http://schemas.microsoft.com/office/drawing/2014/main" id="{9E7BEC37-5E98-4C7C-B066-DD9ECBC2FF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8" y="1125538"/>
            <a:ext cx="8229600" cy="4535487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/>
              <a:t> </a:t>
            </a:r>
            <a:r>
              <a:rPr lang="zh-CN" altLang="en-US">
                <a:solidFill>
                  <a:srgbClr val="A50021"/>
                </a:solidFill>
              </a:rPr>
              <a:t>例</a:t>
            </a:r>
            <a:r>
              <a:rPr lang="en-US" altLang="zh-CN">
                <a:solidFill>
                  <a:srgbClr val="A50021"/>
                </a:solidFill>
              </a:rPr>
              <a:t>10</a:t>
            </a:r>
            <a:r>
              <a:rPr lang="en-US" altLang="zh-CN"/>
              <a:t>  </a:t>
            </a:r>
            <a:r>
              <a:rPr lang="zh-CN" altLang="en-US"/>
              <a:t>设 </a:t>
            </a:r>
            <a:r>
              <a:rPr lang="en-US" altLang="zh-CN" i="1"/>
              <a:t>A</a:t>
            </a:r>
            <a:r>
              <a:rPr lang="zh-CN" altLang="en-US"/>
              <a:t>＝</a:t>
            </a:r>
            <a:r>
              <a:rPr lang="en-US" altLang="zh-CN"/>
              <a:t>{ </a:t>
            </a:r>
            <a:r>
              <a:rPr lang="en-US" altLang="zh-CN" i="1"/>
              <a:t>a</a:t>
            </a:r>
            <a:r>
              <a:rPr lang="en-US" altLang="zh-CN"/>
              <a:t>, </a:t>
            </a:r>
            <a:r>
              <a:rPr lang="en-US" altLang="zh-CN" i="1"/>
              <a:t>b</a:t>
            </a:r>
            <a:r>
              <a:rPr lang="en-US" altLang="zh-CN"/>
              <a:t>, </a:t>
            </a:r>
            <a:r>
              <a:rPr lang="en-US" altLang="zh-CN" i="1"/>
              <a:t>c</a:t>
            </a:r>
            <a:r>
              <a:rPr lang="en-US" altLang="zh-CN"/>
              <a:t>, </a:t>
            </a:r>
            <a:r>
              <a:rPr lang="en-US" altLang="zh-CN" i="1"/>
              <a:t>d </a:t>
            </a:r>
            <a:r>
              <a:rPr lang="en-US" altLang="zh-CN"/>
              <a:t>}, </a:t>
            </a:r>
            <a:r>
              <a:rPr lang="zh-CN" altLang="en-US"/>
              <a:t>给定 </a:t>
            </a:r>
            <a:r>
              <a:rPr lang="zh-CN" altLang="en-US">
                <a:sym typeface="Symbol" panose="05050102010706020507" pitchFamily="18" charset="2"/>
              </a:rPr>
              <a:t></a:t>
            </a:r>
            <a:r>
              <a:rPr lang="en-US" altLang="zh-CN" baseline="-25000"/>
              <a:t>1</a:t>
            </a:r>
            <a:r>
              <a:rPr lang="en-US" altLang="zh-CN"/>
              <a:t>, </a:t>
            </a:r>
            <a:r>
              <a:rPr lang="en-US" altLang="zh-CN">
                <a:sym typeface="Symbol" panose="05050102010706020507" pitchFamily="18" charset="2"/>
              </a:rPr>
              <a:t></a:t>
            </a:r>
            <a:r>
              <a:rPr lang="en-US" altLang="zh-CN" baseline="-25000"/>
              <a:t>2</a:t>
            </a:r>
            <a:r>
              <a:rPr lang="en-US" altLang="zh-CN"/>
              <a:t>, </a:t>
            </a:r>
            <a:r>
              <a:rPr lang="en-US" altLang="zh-CN">
                <a:sym typeface="Symbol" panose="05050102010706020507" pitchFamily="18" charset="2"/>
              </a:rPr>
              <a:t></a:t>
            </a:r>
            <a:r>
              <a:rPr lang="en-US" altLang="zh-CN" baseline="-25000"/>
              <a:t>3</a:t>
            </a:r>
            <a:r>
              <a:rPr lang="en-US" altLang="zh-CN"/>
              <a:t>, </a:t>
            </a:r>
            <a:r>
              <a:rPr lang="en-US" altLang="zh-CN">
                <a:sym typeface="Symbol" panose="05050102010706020507" pitchFamily="18" charset="2"/>
              </a:rPr>
              <a:t></a:t>
            </a:r>
            <a:r>
              <a:rPr lang="en-US" altLang="zh-CN" baseline="-25000"/>
              <a:t>4</a:t>
            </a:r>
            <a:r>
              <a:rPr lang="en-US" altLang="zh-CN"/>
              <a:t>, </a:t>
            </a:r>
            <a:r>
              <a:rPr lang="en-US" altLang="zh-CN">
                <a:sym typeface="Symbol" panose="05050102010706020507" pitchFamily="18" charset="2"/>
              </a:rPr>
              <a:t></a:t>
            </a:r>
            <a:r>
              <a:rPr lang="en-US" altLang="zh-CN" baseline="-25000"/>
              <a:t>5</a:t>
            </a:r>
            <a:r>
              <a:rPr lang="en-US" altLang="zh-CN"/>
              <a:t>, </a:t>
            </a:r>
            <a:r>
              <a:rPr lang="en-US" altLang="zh-CN">
                <a:sym typeface="Symbol" panose="05050102010706020507" pitchFamily="18" charset="2"/>
              </a:rPr>
              <a:t></a:t>
            </a:r>
            <a:r>
              <a:rPr lang="en-US" altLang="zh-CN" baseline="-25000"/>
              <a:t>6</a:t>
            </a:r>
            <a:r>
              <a:rPr lang="zh-CN" altLang="en-US"/>
              <a:t>如下：</a:t>
            </a:r>
            <a:br>
              <a:rPr lang="zh-CN" altLang="en-US"/>
            </a:br>
            <a:r>
              <a:rPr lang="zh-CN" altLang="en-US"/>
              <a:t>       </a:t>
            </a:r>
            <a:r>
              <a:rPr lang="zh-CN" altLang="en-US">
                <a:sym typeface="Symbol" panose="05050102010706020507" pitchFamily="18" charset="2"/>
              </a:rPr>
              <a:t></a:t>
            </a:r>
            <a:r>
              <a:rPr lang="en-US" altLang="zh-CN" baseline="-25000"/>
              <a:t>1</a:t>
            </a:r>
            <a:r>
              <a:rPr lang="en-US" altLang="zh-CN"/>
              <a:t>={{ </a:t>
            </a:r>
            <a:r>
              <a:rPr lang="en-US" altLang="zh-CN" i="1"/>
              <a:t>a</a:t>
            </a:r>
            <a:r>
              <a:rPr lang="en-US" altLang="zh-CN"/>
              <a:t>, </a:t>
            </a:r>
            <a:r>
              <a:rPr lang="en-US" altLang="zh-CN" i="1"/>
              <a:t>b</a:t>
            </a:r>
            <a:r>
              <a:rPr lang="en-US" altLang="zh-CN"/>
              <a:t>, </a:t>
            </a:r>
            <a:r>
              <a:rPr lang="en-US" altLang="zh-CN" i="1"/>
              <a:t>c </a:t>
            </a:r>
            <a:r>
              <a:rPr lang="en-US" altLang="zh-CN"/>
              <a:t>},{ </a:t>
            </a:r>
            <a:r>
              <a:rPr lang="en-US" altLang="zh-CN" i="1"/>
              <a:t>d </a:t>
            </a:r>
            <a:r>
              <a:rPr lang="en-US" altLang="zh-CN"/>
              <a:t>}}</a:t>
            </a:r>
            <a:br>
              <a:rPr lang="en-US" altLang="zh-CN"/>
            </a:br>
            <a:r>
              <a:rPr lang="en-US" altLang="zh-CN"/>
              <a:t>       </a:t>
            </a:r>
            <a:r>
              <a:rPr lang="en-US" altLang="zh-CN">
                <a:sym typeface="Symbol" panose="05050102010706020507" pitchFamily="18" charset="2"/>
              </a:rPr>
              <a:t></a:t>
            </a:r>
            <a:r>
              <a:rPr lang="en-US" altLang="zh-CN" baseline="-25000"/>
              <a:t>2</a:t>
            </a:r>
            <a:r>
              <a:rPr lang="en-US" altLang="zh-CN"/>
              <a:t>={{ </a:t>
            </a:r>
            <a:r>
              <a:rPr lang="en-US" altLang="zh-CN" i="1"/>
              <a:t>a</a:t>
            </a:r>
            <a:r>
              <a:rPr lang="en-US" altLang="zh-CN"/>
              <a:t>, </a:t>
            </a:r>
            <a:r>
              <a:rPr lang="en-US" altLang="zh-CN" i="1"/>
              <a:t>b</a:t>
            </a:r>
            <a:r>
              <a:rPr lang="en-US" altLang="zh-CN"/>
              <a:t>}, { </a:t>
            </a:r>
            <a:r>
              <a:rPr lang="en-US" altLang="zh-CN" i="1"/>
              <a:t>c </a:t>
            </a:r>
            <a:r>
              <a:rPr lang="en-US" altLang="zh-CN"/>
              <a:t>}, { </a:t>
            </a:r>
            <a:r>
              <a:rPr lang="en-US" altLang="zh-CN" i="1"/>
              <a:t>d </a:t>
            </a:r>
            <a:r>
              <a:rPr lang="en-US" altLang="zh-CN"/>
              <a:t>}}</a:t>
            </a:r>
            <a:br>
              <a:rPr lang="en-US" altLang="zh-CN"/>
            </a:br>
            <a:r>
              <a:rPr lang="en-US" altLang="zh-CN"/>
              <a:t>      </a:t>
            </a:r>
            <a:r>
              <a:rPr lang="en-US" altLang="zh-CN">
                <a:sym typeface="Symbol" panose="05050102010706020507" pitchFamily="18" charset="2"/>
              </a:rPr>
              <a:t></a:t>
            </a:r>
            <a:r>
              <a:rPr lang="en-US" altLang="zh-CN" baseline="-25000"/>
              <a:t>3</a:t>
            </a:r>
            <a:r>
              <a:rPr lang="en-US" altLang="zh-CN"/>
              <a:t>={{ </a:t>
            </a:r>
            <a:r>
              <a:rPr lang="en-US" altLang="zh-CN" i="1"/>
              <a:t>a </a:t>
            </a:r>
            <a:r>
              <a:rPr lang="en-US" altLang="zh-CN"/>
              <a:t>}, { </a:t>
            </a:r>
            <a:r>
              <a:rPr lang="en-US" altLang="zh-CN" i="1"/>
              <a:t>a</a:t>
            </a:r>
            <a:r>
              <a:rPr lang="en-US" altLang="zh-CN"/>
              <a:t>, </a:t>
            </a:r>
            <a:r>
              <a:rPr lang="en-US" altLang="zh-CN" i="1"/>
              <a:t>b</a:t>
            </a:r>
            <a:r>
              <a:rPr lang="en-US" altLang="zh-CN"/>
              <a:t>, </a:t>
            </a:r>
            <a:r>
              <a:rPr lang="en-US" altLang="zh-CN" i="1"/>
              <a:t>c</a:t>
            </a:r>
            <a:r>
              <a:rPr lang="en-US" altLang="zh-CN"/>
              <a:t>, </a:t>
            </a:r>
            <a:r>
              <a:rPr lang="en-US" altLang="zh-CN" i="1"/>
              <a:t>d </a:t>
            </a:r>
            <a:r>
              <a:rPr lang="en-US" altLang="zh-CN"/>
              <a:t>}}</a:t>
            </a:r>
            <a:br>
              <a:rPr lang="en-US" altLang="zh-CN"/>
            </a:br>
            <a:r>
              <a:rPr lang="en-US" altLang="zh-CN"/>
              <a:t>      </a:t>
            </a:r>
            <a:r>
              <a:rPr lang="en-US" altLang="zh-CN">
                <a:sym typeface="Symbol" panose="05050102010706020507" pitchFamily="18" charset="2"/>
              </a:rPr>
              <a:t></a:t>
            </a:r>
            <a:r>
              <a:rPr lang="en-US" altLang="zh-CN" baseline="-25000"/>
              <a:t>4</a:t>
            </a:r>
            <a:r>
              <a:rPr lang="en-US" altLang="zh-CN"/>
              <a:t>={{ </a:t>
            </a:r>
            <a:r>
              <a:rPr lang="en-US" altLang="zh-CN" i="1"/>
              <a:t>a</a:t>
            </a:r>
            <a:r>
              <a:rPr lang="en-US" altLang="zh-CN"/>
              <a:t>, </a:t>
            </a:r>
            <a:r>
              <a:rPr lang="en-US" altLang="zh-CN" i="1"/>
              <a:t>b</a:t>
            </a:r>
            <a:r>
              <a:rPr lang="en-US" altLang="zh-CN"/>
              <a:t>}, { </a:t>
            </a:r>
            <a:r>
              <a:rPr lang="en-US" altLang="zh-CN" i="1"/>
              <a:t>c </a:t>
            </a:r>
            <a:r>
              <a:rPr lang="en-US" altLang="zh-CN"/>
              <a:t>}}</a:t>
            </a:r>
            <a:br>
              <a:rPr lang="en-US" altLang="zh-CN"/>
            </a:br>
            <a:r>
              <a:rPr lang="en-US" altLang="zh-CN"/>
              <a:t>      </a:t>
            </a:r>
            <a:r>
              <a:rPr lang="en-US" altLang="zh-CN">
                <a:sym typeface="Symbol" panose="05050102010706020507" pitchFamily="18" charset="2"/>
              </a:rPr>
              <a:t></a:t>
            </a:r>
            <a:r>
              <a:rPr lang="en-US" altLang="zh-CN" baseline="-25000"/>
              <a:t>5</a:t>
            </a:r>
            <a:r>
              <a:rPr lang="en-US" altLang="zh-CN"/>
              <a:t>={</a:t>
            </a:r>
            <a:r>
              <a:rPr lang="en-US" altLang="zh-CN">
                <a:sym typeface="Symbol" panose="05050102010706020507" pitchFamily="18" charset="2"/>
              </a:rPr>
              <a:t></a:t>
            </a:r>
            <a:r>
              <a:rPr lang="en-US" altLang="zh-CN"/>
              <a:t>,{ </a:t>
            </a:r>
            <a:r>
              <a:rPr lang="en-US" altLang="zh-CN" i="1"/>
              <a:t>a</a:t>
            </a:r>
            <a:r>
              <a:rPr lang="en-US" altLang="zh-CN"/>
              <a:t>, </a:t>
            </a:r>
            <a:r>
              <a:rPr lang="en-US" altLang="zh-CN" i="1"/>
              <a:t>b </a:t>
            </a:r>
            <a:r>
              <a:rPr lang="en-US" altLang="zh-CN"/>
              <a:t>}, { </a:t>
            </a:r>
            <a:r>
              <a:rPr lang="en-US" altLang="zh-CN" i="1"/>
              <a:t>c</a:t>
            </a:r>
            <a:r>
              <a:rPr lang="en-US" altLang="zh-CN"/>
              <a:t>, </a:t>
            </a:r>
            <a:r>
              <a:rPr lang="en-US" altLang="zh-CN" i="1"/>
              <a:t>d </a:t>
            </a:r>
            <a:r>
              <a:rPr lang="en-US" altLang="zh-CN"/>
              <a:t>}}</a:t>
            </a:r>
            <a:br>
              <a:rPr lang="en-US" altLang="zh-CN"/>
            </a:br>
            <a:r>
              <a:rPr lang="en-US" altLang="zh-CN"/>
              <a:t>      </a:t>
            </a:r>
            <a:r>
              <a:rPr lang="en-US" altLang="zh-CN">
                <a:sym typeface="Symbol" panose="05050102010706020507" pitchFamily="18" charset="2"/>
              </a:rPr>
              <a:t></a:t>
            </a:r>
            <a:r>
              <a:rPr lang="en-US" altLang="zh-CN" baseline="-25000"/>
              <a:t>6</a:t>
            </a:r>
            <a:r>
              <a:rPr lang="en-US" altLang="zh-CN"/>
              <a:t>={{ </a:t>
            </a:r>
            <a:r>
              <a:rPr lang="en-US" altLang="zh-CN" i="1"/>
              <a:t>a</a:t>
            </a:r>
            <a:r>
              <a:rPr lang="en-US" altLang="zh-CN"/>
              <a:t>, { </a:t>
            </a:r>
            <a:r>
              <a:rPr lang="en-US" altLang="zh-CN" i="1"/>
              <a:t>a </a:t>
            </a:r>
            <a:r>
              <a:rPr lang="en-US" altLang="zh-CN"/>
              <a:t>}}, { </a:t>
            </a:r>
            <a:r>
              <a:rPr lang="en-US" altLang="zh-CN" i="1"/>
              <a:t>b</a:t>
            </a:r>
            <a:r>
              <a:rPr lang="en-US" altLang="zh-CN"/>
              <a:t>, </a:t>
            </a:r>
            <a:r>
              <a:rPr lang="en-US" altLang="zh-CN" i="1"/>
              <a:t>c</a:t>
            </a:r>
            <a:r>
              <a:rPr lang="en-US" altLang="zh-CN"/>
              <a:t>, </a:t>
            </a:r>
            <a:r>
              <a:rPr lang="en-US" altLang="zh-CN" i="1"/>
              <a:t>d </a:t>
            </a:r>
            <a:r>
              <a:rPr lang="en-US" altLang="zh-CN"/>
              <a:t>}}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/>
              <a:t>思考：哪些是划分，哪些不是？</a:t>
            </a:r>
            <a:endParaRPr lang="en-US" altLang="zh-CN"/>
          </a:p>
        </p:txBody>
      </p:sp>
      <p:sp>
        <p:nvSpPr>
          <p:cNvPr id="132100" name="灯片编号占位符 5">
            <a:extLst>
              <a:ext uri="{FF2B5EF4-FFF2-40B4-BE49-F238E27FC236}">
                <a16:creationId xmlns:a16="http://schemas.microsoft.com/office/drawing/2014/main" id="{CDC00656-D5FA-4899-BBE7-7FCA2E6CB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6881FEC-4900-484E-97DE-D49C51B73F63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65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A1E0529-752C-42E8-87FE-067FFCE03D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9675" y="5876925"/>
            <a:ext cx="5543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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和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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的划分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其他都不是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的划分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灯片编号占位符 3">
            <a:extLst>
              <a:ext uri="{FF2B5EF4-FFF2-40B4-BE49-F238E27FC236}">
                <a16:creationId xmlns:a16="http://schemas.microsoft.com/office/drawing/2014/main" id="{B446BD11-1296-40A7-A885-3545D34DA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E7275BE-1D7B-49BB-A09A-733856BA653F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66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4147" name="Rectangle 35">
            <a:extLst>
              <a:ext uri="{FF2B5EF4-FFF2-40B4-BE49-F238E27FC236}">
                <a16:creationId xmlns:a16="http://schemas.microsoft.com/office/drawing/2014/main" id="{8BA4181D-1827-41AA-9185-371F96546A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8313" y="1073150"/>
            <a:ext cx="7848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例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给出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{1,2,3}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上所有的等价关系</a:t>
            </a:r>
          </a:p>
        </p:txBody>
      </p:sp>
      <p:sp>
        <p:nvSpPr>
          <p:cNvPr id="134148" name="Rectangle 36">
            <a:extLst>
              <a:ext uri="{FF2B5EF4-FFF2-40B4-BE49-F238E27FC236}">
                <a16:creationId xmlns:a16="http://schemas.microsoft.com/office/drawing/2014/main" id="{1C4BCEE3-0DDA-4E46-8E46-7A18CA66C5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实例</a:t>
            </a:r>
          </a:p>
        </p:txBody>
      </p:sp>
      <p:grpSp>
        <p:nvGrpSpPr>
          <p:cNvPr id="134149" name="Group 91">
            <a:extLst>
              <a:ext uri="{FF2B5EF4-FFF2-40B4-BE49-F238E27FC236}">
                <a16:creationId xmlns:a16="http://schemas.microsoft.com/office/drawing/2014/main" id="{5B2F6D86-164B-4182-B94D-4C64F24AF2CB}"/>
              </a:ext>
            </a:extLst>
          </p:cNvPr>
          <p:cNvGrpSpPr>
            <a:grpSpLocks/>
          </p:cNvGrpSpPr>
          <p:nvPr/>
        </p:nvGrpSpPr>
        <p:grpSpPr bwMode="auto">
          <a:xfrm>
            <a:off x="1919288" y="2478088"/>
            <a:ext cx="8424862" cy="1887537"/>
            <a:chOff x="249" y="1561"/>
            <a:chExt cx="5307" cy="1189"/>
          </a:xfrm>
        </p:grpSpPr>
        <p:grpSp>
          <p:nvGrpSpPr>
            <p:cNvPr id="134152" name="Group 83">
              <a:extLst>
                <a:ext uri="{FF2B5EF4-FFF2-40B4-BE49-F238E27FC236}">
                  <a16:creationId xmlns:a16="http://schemas.microsoft.com/office/drawing/2014/main" id="{9CFAB0AD-FBEC-4878-8BF9-92C2337627E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" y="1561"/>
              <a:ext cx="907" cy="1189"/>
              <a:chOff x="521" y="1661"/>
              <a:chExt cx="907" cy="1189"/>
            </a:xfrm>
          </p:grpSpPr>
          <p:grpSp>
            <p:nvGrpSpPr>
              <p:cNvPr id="134191" name="Group 46">
                <a:extLst>
                  <a:ext uri="{FF2B5EF4-FFF2-40B4-BE49-F238E27FC236}">
                    <a16:creationId xmlns:a16="http://schemas.microsoft.com/office/drawing/2014/main" id="{4CD27C83-7C66-4589-A4B5-5176D53049E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21" y="1661"/>
                <a:ext cx="907" cy="907"/>
                <a:chOff x="612" y="2296"/>
                <a:chExt cx="907" cy="907"/>
              </a:xfrm>
            </p:grpSpPr>
            <p:sp>
              <p:nvSpPr>
                <p:cNvPr id="134193" name="Oval 38">
                  <a:extLst>
                    <a:ext uri="{FF2B5EF4-FFF2-40B4-BE49-F238E27FC236}">
                      <a16:creationId xmlns:a16="http://schemas.microsoft.com/office/drawing/2014/main" id="{FC509BC8-BF47-4010-BCFB-4D083977B0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2" y="2296"/>
                  <a:ext cx="907" cy="907"/>
                </a:xfrm>
                <a:prstGeom prst="ellipse">
                  <a:avLst/>
                </a:prstGeom>
                <a:solidFill>
                  <a:srgbClr val="FFFF99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lr>
                      <a:srgbClr val="69B3F1"/>
                    </a:buClr>
                    <a:buFont typeface="Wingdings" panose="05000000000000000000" pitchFamily="2" charset="2"/>
                    <a:defRPr sz="24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endParaRPr lang="zh-CN" altLang="en-US" b="0"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34194" name="Oval 39">
                  <a:extLst>
                    <a:ext uri="{FF2B5EF4-FFF2-40B4-BE49-F238E27FC236}">
                      <a16:creationId xmlns:a16="http://schemas.microsoft.com/office/drawing/2014/main" id="{C30E2E68-E2FD-434E-92F6-F2CBCD3B29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75" y="2432"/>
                  <a:ext cx="159" cy="159"/>
                </a:xfrm>
                <a:prstGeom prst="ellipse">
                  <a:avLst/>
                </a:prstGeom>
                <a:solidFill>
                  <a:srgbClr val="FF99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lr>
                      <a:srgbClr val="69B3F1"/>
                    </a:buClr>
                    <a:buFont typeface="Wingdings" panose="05000000000000000000" pitchFamily="2" charset="2"/>
                    <a:defRPr sz="24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zh-CN" sz="200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1</a:t>
                  </a:r>
                </a:p>
              </p:txBody>
            </p:sp>
            <p:sp>
              <p:nvSpPr>
                <p:cNvPr id="134195" name="Oval 44">
                  <a:extLst>
                    <a:ext uri="{FF2B5EF4-FFF2-40B4-BE49-F238E27FC236}">
                      <a16:creationId xmlns:a16="http://schemas.microsoft.com/office/drawing/2014/main" id="{C4C8D1C7-2E25-41A2-80AE-350CE69A44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93" y="2817"/>
                  <a:ext cx="159" cy="159"/>
                </a:xfrm>
                <a:prstGeom prst="ellipse">
                  <a:avLst/>
                </a:prstGeom>
                <a:solidFill>
                  <a:srgbClr val="FF99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lr>
                      <a:srgbClr val="69B3F1"/>
                    </a:buClr>
                    <a:buFont typeface="Wingdings" panose="05000000000000000000" pitchFamily="2" charset="2"/>
                    <a:defRPr sz="24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zh-CN" sz="200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2</a:t>
                  </a:r>
                </a:p>
              </p:txBody>
            </p:sp>
            <p:sp>
              <p:nvSpPr>
                <p:cNvPr id="134196" name="Oval 45">
                  <a:extLst>
                    <a:ext uri="{FF2B5EF4-FFF2-40B4-BE49-F238E27FC236}">
                      <a16:creationId xmlns:a16="http://schemas.microsoft.com/office/drawing/2014/main" id="{269A6DFD-9942-4609-8D22-9856078EDE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79" y="2817"/>
                  <a:ext cx="159" cy="159"/>
                </a:xfrm>
                <a:prstGeom prst="ellipse">
                  <a:avLst/>
                </a:prstGeom>
                <a:solidFill>
                  <a:srgbClr val="FF99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lr>
                      <a:srgbClr val="69B3F1"/>
                    </a:buClr>
                    <a:buFont typeface="Wingdings" panose="05000000000000000000" pitchFamily="2" charset="2"/>
                    <a:defRPr sz="24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zh-CN" sz="200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3</a:t>
                  </a:r>
                </a:p>
              </p:txBody>
            </p:sp>
          </p:grpSp>
          <p:sp>
            <p:nvSpPr>
              <p:cNvPr id="134192" name="Rectangle 78">
                <a:extLst>
                  <a:ext uri="{FF2B5EF4-FFF2-40B4-BE49-F238E27FC236}">
                    <a16:creationId xmlns:a16="http://schemas.microsoft.com/office/drawing/2014/main" id="{2CD3013E-E3F4-4517-87A9-6B96214F71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1" y="2523"/>
                <a:ext cx="366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69B3F1"/>
                  </a:buClr>
                  <a:buFont typeface="Wingdings" panose="05000000000000000000" pitchFamily="2" charset="2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2800" b="0">
                    <a:latin typeface="Times New Roman" panose="02020603050405020304" pitchFamily="18" charset="0"/>
                    <a:ea typeface="楷体" panose="02010609060101010101" pitchFamily="49" charset="-122"/>
                    <a:sym typeface="Symbol" panose="05050102010706020507" pitchFamily="18" charset="2"/>
                  </a:rPr>
                  <a:t></a:t>
                </a:r>
                <a:r>
                  <a:rPr lang="en-US" altLang="zh-CN" sz="2800" b="0" baseline="-250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1</a:t>
                </a:r>
                <a:r>
                  <a:rPr lang="en-US" altLang="zh-CN" sz="2800" baseline="-25000">
                    <a:latin typeface="Times New Roman" panose="02020603050405020304" pitchFamily="18" charset="0"/>
                    <a:ea typeface="楷体" panose="02010609060101010101" pitchFamily="49" charset="-122"/>
                    <a:sym typeface="Symbol" panose="05050102010706020507" pitchFamily="18" charset="2"/>
                  </a:rPr>
                  <a:t> </a:t>
                </a:r>
              </a:p>
            </p:txBody>
          </p:sp>
        </p:grpSp>
        <p:grpSp>
          <p:nvGrpSpPr>
            <p:cNvPr id="134153" name="Group 87">
              <a:extLst>
                <a:ext uri="{FF2B5EF4-FFF2-40B4-BE49-F238E27FC236}">
                  <a16:creationId xmlns:a16="http://schemas.microsoft.com/office/drawing/2014/main" id="{2D9E7D4E-9C15-4447-B8DC-3D49985F80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9" y="1561"/>
              <a:ext cx="907" cy="1189"/>
              <a:chOff x="3152" y="2931"/>
              <a:chExt cx="907" cy="1189"/>
            </a:xfrm>
          </p:grpSpPr>
          <p:grpSp>
            <p:nvGrpSpPr>
              <p:cNvPr id="134181" name="Group 76">
                <a:extLst>
                  <a:ext uri="{FF2B5EF4-FFF2-40B4-BE49-F238E27FC236}">
                    <a16:creationId xmlns:a16="http://schemas.microsoft.com/office/drawing/2014/main" id="{24FA2A62-93D6-4F3B-A8E9-2AC76872E1B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52" y="2931"/>
                <a:ext cx="907" cy="907"/>
                <a:chOff x="3152" y="3022"/>
                <a:chExt cx="907" cy="907"/>
              </a:xfrm>
            </p:grpSpPr>
            <p:grpSp>
              <p:nvGrpSpPr>
                <p:cNvPr id="134183" name="Group 57">
                  <a:extLst>
                    <a:ext uri="{FF2B5EF4-FFF2-40B4-BE49-F238E27FC236}">
                      <a16:creationId xmlns:a16="http://schemas.microsoft.com/office/drawing/2014/main" id="{66AD22CE-DD61-494E-83C1-1CEABA4B34A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52" y="3022"/>
                  <a:ext cx="907" cy="907"/>
                  <a:chOff x="612" y="2296"/>
                  <a:chExt cx="907" cy="907"/>
                </a:xfrm>
              </p:grpSpPr>
              <p:sp>
                <p:nvSpPr>
                  <p:cNvPr id="134187" name="Oval 58">
                    <a:extLst>
                      <a:ext uri="{FF2B5EF4-FFF2-40B4-BE49-F238E27FC236}">
                        <a16:creationId xmlns:a16="http://schemas.microsoft.com/office/drawing/2014/main" id="{A62B4E40-FB4C-48D2-A005-91FCF6B4570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12" y="2296"/>
                    <a:ext cx="907" cy="907"/>
                  </a:xfrm>
                  <a:prstGeom prst="ellipse">
                    <a:avLst/>
                  </a:prstGeom>
                  <a:solidFill>
                    <a:srgbClr val="FFFF99"/>
                  </a:solidFill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69B3F1"/>
                      </a:buClr>
                      <a:buFont typeface="Wingdings" panose="05000000000000000000" pitchFamily="2" charset="2"/>
                      <a:defRPr sz="24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endParaRPr lang="zh-CN" altLang="en-US" b="0">
                      <a:latin typeface="Times New Roman" panose="02020603050405020304" pitchFamily="18" charset="0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34188" name="Oval 59">
                    <a:extLst>
                      <a:ext uri="{FF2B5EF4-FFF2-40B4-BE49-F238E27FC236}">
                        <a16:creationId xmlns:a16="http://schemas.microsoft.com/office/drawing/2014/main" id="{C9313CAD-4527-42DB-A273-F1D5FF29FB2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75" y="2432"/>
                    <a:ext cx="159" cy="159"/>
                  </a:xfrm>
                  <a:prstGeom prst="ellipse">
                    <a:avLst/>
                  </a:prstGeom>
                  <a:solidFill>
                    <a:srgbClr val="FF99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69B3F1"/>
                      </a:buClr>
                      <a:buFont typeface="Wingdings" panose="05000000000000000000" pitchFamily="2" charset="2"/>
                      <a:defRPr sz="24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en-US" altLang="zh-CN" sz="2000">
                        <a:latin typeface="Times New Roman" panose="02020603050405020304" pitchFamily="18" charset="0"/>
                        <a:ea typeface="楷体" panose="02010609060101010101" pitchFamily="49" charset="-122"/>
                      </a:rPr>
                      <a:t>1</a:t>
                    </a:r>
                  </a:p>
                </p:txBody>
              </p:sp>
              <p:sp>
                <p:nvSpPr>
                  <p:cNvPr id="134189" name="Oval 60">
                    <a:extLst>
                      <a:ext uri="{FF2B5EF4-FFF2-40B4-BE49-F238E27FC236}">
                        <a16:creationId xmlns:a16="http://schemas.microsoft.com/office/drawing/2014/main" id="{138F9ABE-923D-4B90-925B-13977FEF174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93" y="2817"/>
                    <a:ext cx="159" cy="159"/>
                  </a:xfrm>
                  <a:prstGeom prst="ellipse">
                    <a:avLst/>
                  </a:prstGeom>
                  <a:solidFill>
                    <a:srgbClr val="FF99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69B3F1"/>
                      </a:buClr>
                      <a:buFont typeface="Wingdings" panose="05000000000000000000" pitchFamily="2" charset="2"/>
                      <a:defRPr sz="24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en-US" altLang="zh-CN" sz="2000">
                        <a:latin typeface="Times New Roman" panose="02020603050405020304" pitchFamily="18" charset="0"/>
                        <a:ea typeface="楷体" panose="02010609060101010101" pitchFamily="49" charset="-122"/>
                      </a:rPr>
                      <a:t>2</a:t>
                    </a:r>
                  </a:p>
                </p:txBody>
              </p:sp>
              <p:sp>
                <p:nvSpPr>
                  <p:cNvPr id="134190" name="Oval 61">
                    <a:extLst>
                      <a:ext uri="{FF2B5EF4-FFF2-40B4-BE49-F238E27FC236}">
                        <a16:creationId xmlns:a16="http://schemas.microsoft.com/office/drawing/2014/main" id="{22158C24-8789-45D5-820F-11FD953A8D5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179" y="2817"/>
                    <a:ext cx="159" cy="159"/>
                  </a:xfrm>
                  <a:prstGeom prst="ellipse">
                    <a:avLst/>
                  </a:prstGeom>
                  <a:solidFill>
                    <a:srgbClr val="FF99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69B3F1"/>
                      </a:buClr>
                      <a:buFont typeface="Wingdings" panose="05000000000000000000" pitchFamily="2" charset="2"/>
                      <a:defRPr sz="24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en-US" altLang="zh-CN" sz="2000">
                        <a:latin typeface="Times New Roman" panose="02020603050405020304" pitchFamily="18" charset="0"/>
                        <a:ea typeface="楷体" panose="02010609060101010101" pitchFamily="49" charset="-122"/>
                      </a:rPr>
                      <a:t>3</a:t>
                    </a:r>
                  </a:p>
                </p:txBody>
              </p:sp>
            </p:grpSp>
            <p:sp>
              <p:nvSpPr>
                <p:cNvPr id="134184" name="Line 70">
                  <a:extLst>
                    <a:ext uri="{FF2B5EF4-FFF2-40B4-BE49-F238E27FC236}">
                      <a16:creationId xmlns:a16="http://schemas.microsoft.com/office/drawing/2014/main" id="{D9282B61-1992-41DC-8E90-C2356AC88C5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43" y="3203"/>
                  <a:ext cx="363" cy="31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85" name="Line 71">
                  <a:extLst>
                    <a:ext uri="{FF2B5EF4-FFF2-40B4-BE49-F238E27FC236}">
                      <a16:creationId xmlns:a16="http://schemas.microsoft.com/office/drawing/2014/main" id="{36A4DCDC-F9CB-4581-A57B-6C3E2AA642C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606" y="3294"/>
                  <a:ext cx="408" cy="2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86" name="Line 72">
                  <a:extLst>
                    <a:ext uri="{FF2B5EF4-FFF2-40B4-BE49-F238E27FC236}">
                      <a16:creationId xmlns:a16="http://schemas.microsoft.com/office/drawing/2014/main" id="{BC8CDA1D-C34C-480B-B3D7-94E50687A69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606" y="3521"/>
                  <a:ext cx="0" cy="40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34182" name="Rectangle 79">
                <a:extLst>
                  <a:ext uri="{FF2B5EF4-FFF2-40B4-BE49-F238E27FC236}">
                    <a16:creationId xmlns:a16="http://schemas.microsoft.com/office/drawing/2014/main" id="{4BF4BAE3-7AA3-4BE2-AE1A-67BD913903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09" y="3793"/>
                <a:ext cx="324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69B3F1"/>
                  </a:buClr>
                  <a:buFont typeface="Wingdings" panose="05000000000000000000" pitchFamily="2" charset="2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2800" b="0">
                    <a:latin typeface="Times New Roman" panose="02020603050405020304" pitchFamily="18" charset="0"/>
                    <a:ea typeface="楷体" panose="02010609060101010101" pitchFamily="49" charset="-122"/>
                    <a:sym typeface="Symbol" panose="05050102010706020507" pitchFamily="18" charset="2"/>
                  </a:rPr>
                  <a:t></a:t>
                </a:r>
                <a:r>
                  <a:rPr lang="en-US" altLang="zh-CN" sz="2800" b="0" baseline="-25000">
                    <a:latin typeface="Times New Roman" panose="02020603050405020304" pitchFamily="18" charset="0"/>
                    <a:ea typeface="楷体" panose="02010609060101010101" pitchFamily="49" charset="-122"/>
                    <a:sym typeface="Symbol" panose="05050102010706020507" pitchFamily="18" charset="2"/>
                  </a:rPr>
                  <a:t>5</a:t>
                </a:r>
                <a:endParaRPr lang="en-US" altLang="zh-CN" sz="2800" b="0" baseline="-250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34154" name="Group 84">
              <a:extLst>
                <a:ext uri="{FF2B5EF4-FFF2-40B4-BE49-F238E27FC236}">
                  <a16:creationId xmlns:a16="http://schemas.microsoft.com/office/drawing/2014/main" id="{7C90DE3F-0DA9-47F7-AFF2-A018C56C0A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38" y="1570"/>
              <a:ext cx="907" cy="1180"/>
              <a:chOff x="2154" y="1706"/>
              <a:chExt cx="907" cy="1180"/>
            </a:xfrm>
          </p:grpSpPr>
          <p:grpSp>
            <p:nvGrpSpPr>
              <p:cNvPr id="134173" name="Group 73">
                <a:extLst>
                  <a:ext uri="{FF2B5EF4-FFF2-40B4-BE49-F238E27FC236}">
                    <a16:creationId xmlns:a16="http://schemas.microsoft.com/office/drawing/2014/main" id="{CC06762C-C50B-4F2D-B6F0-663D198AB18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54" y="1706"/>
                <a:ext cx="907" cy="907"/>
                <a:chOff x="2154" y="1797"/>
                <a:chExt cx="907" cy="907"/>
              </a:xfrm>
            </p:grpSpPr>
            <p:grpSp>
              <p:nvGrpSpPr>
                <p:cNvPr id="134175" name="Group 47">
                  <a:extLst>
                    <a:ext uri="{FF2B5EF4-FFF2-40B4-BE49-F238E27FC236}">
                      <a16:creationId xmlns:a16="http://schemas.microsoft.com/office/drawing/2014/main" id="{0B4C15ED-451C-493A-9814-72CB3F8BF5F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154" y="1797"/>
                  <a:ext cx="907" cy="907"/>
                  <a:chOff x="612" y="2296"/>
                  <a:chExt cx="907" cy="907"/>
                </a:xfrm>
              </p:grpSpPr>
              <p:sp>
                <p:nvSpPr>
                  <p:cNvPr id="134177" name="Oval 48">
                    <a:extLst>
                      <a:ext uri="{FF2B5EF4-FFF2-40B4-BE49-F238E27FC236}">
                        <a16:creationId xmlns:a16="http://schemas.microsoft.com/office/drawing/2014/main" id="{38AF3B1E-F4AE-4231-ACAF-A717F6384B0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12" y="2296"/>
                    <a:ext cx="907" cy="907"/>
                  </a:xfrm>
                  <a:prstGeom prst="ellipse">
                    <a:avLst/>
                  </a:prstGeom>
                  <a:solidFill>
                    <a:srgbClr val="FFFF99"/>
                  </a:solidFill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69B3F1"/>
                      </a:buClr>
                      <a:buFont typeface="Wingdings" panose="05000000000000000000" pitchFamily="2" charset="2"/>
                      <a:defRPr sz="24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endParaRPr lang="zh-CN" altLang="en-US" b="0">
                      <a:latin typeface="Times New Roman" panose="02020603050405020304" pitchFamily="18" charset="0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34178" name="Oval 49">
                    <a:extLst>
                      <a:ext uri="{FF2B5EF4-FFF2-40B4-BE49-F238E27FC236}">
                        <a16:creationId xmlns:a16="http://schemas.microsoft.com/office/drawing/2014/main" id="{81CA2557-93C1-411B-A731-0DDCDCFC082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75" y="2432"/>
                    <a:ext cx="159" cy="159"/>
                  </a:xfrm>
                  <a:prstGeom prst="ellipse">
                    <a:avLst/>
                  </a:prstGeom>
                  <a:solidFill>
                    <a:srgbClr val="FF99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69B3F1"/>
                      </a:buClr>
                      <a:buFont typeface="Wingdings" panose="05000000000000000000" pitchFamily="2" charset="2"/>
                      <a:defRPr sz="24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en-US" altLang="zh-CN" sz="2000">
                        <a:latin typeface="Times New Roman" panose="02020603050405020304" pitchFamily="18" charset="0"/>
                        <a:ea typeface="楷体" panose="02010609060101010101" pitchFamily="49" charset="-122"/>
                      </a:rPr>
                      <a:t>1</a:t>
                    </a:r>
                  </a:p>
                </p:txBody>
              </p:sp>
              <p:sp>
                <p:nvSpPr>
                  <p:cNvPr id="134179" name="Oval 50">
                    <a:extLst>
                      <a:ext uri="{FF2B5EF4-FFF2-40B4-BE49-F238E27FC236}">
                        <a16:creationId xmlns:a16="http://schemas.microsoft.com/office/drawing/2014/main" id="{57AC335E-F530-4727-8BD7-A9EB01EBBC1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93" y="2817"/>
                    <a:ext cx="159" cy="159"/>
                  </a:xfrm>
                  <a:prstGeom prst="ellipse">
                    <a:avLst/>
                  </a:prstGeom>
                  <a:solidFill>
                    <a:srgbClr val="FF99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69B3F1"/>
                      </a:buClr>
                      <a:buFont typeface="Wingdings" panose="05000000000000000000" pitchFamily="2" charset="2"/>
                      <a:defRPr sz="24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en-US" altLang="zh-CN" sz="2000">
                        <a:latin typeface="Times New Roman" panose="02020603050405020304" pitchFamily="18" charset="0"/>
                        <a:ea typeface="楷体" panose="02010609060101010101" pitchFamily="49" charset="-122"/>
                      </a:rPr>
                      <a:t>2</a:t>
                    </a:r>
                  </a:p>
                </p:txBody>
              </p:sp>
              <p:sp>
                <p:nvSpPr>
                  <p:cNvPr id="134180" name="Oval 51">
                    <a:extLst>
                      <a:ext uri="{FF2B5EF4-FFF2-40B4-BE49-F238E27FC236}">
                        <a16:creationId xmlns:a16="http://schemas.microsoft.com/office/drawing/2014/main" id="{36560DAC-6FBA-41C2-997E-ACA31782C45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179" y="2817"/>
                    <a:ext cx="159" cy="159"/>
                  </a:xfrm>
                  <a:prstGeom prst="ellipse">
                    <a:avLst/>
                  </a:prstGeom>
                  <a:solidFill>
                    <a:srgbClr val="FF99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69B3F1"/>
                      </a:buClr>
                      <a:buFont typeface="Wingdings" panose="05000000000000000000" pitchFamily="2" charset="2"/>
                      <a:defRPr sz="24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en-US" altLang="zh-CN" sz="2000">
                        <a:latin typeface="Times New Roman" panose="02020603050405020304" pitchFamily="18" charset="0"/>
                        <a:ea typeface="楷体" panose="02010609060101010101" pitchFamily="49" charset="-122"/>
                      </a:rPr>
                      <a:t>3</a:t>
                    </a:r>
                  </a:p>
                </p:txBody>
              </p:sp>
            </p:grpSp>
            <p:sp>
              <p:nvSpPr>
                <p:cNvPr id="134176" name="Line 67">
                  <a:extLst>
                    <a:ext uri="{FF2B5EF4-FFF2-40B4-BE49-F238E27FC236}">
                      <a16:creationId xmlns:a16="http://schemas.microsoft.com/office/drawing/2014/main" id="{4BA9D055-275D-44F4-83E1-A2DDF5278EF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54" y="2205"/>
                  <a:ext cx="907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34174" name="Rectangle 80">
                <a:extLst>
                  <a:ext uri="{FF2B5EF4-FFF2-40B4-BE49-F238E27FC236}">
                    <a16:creationId xmlns:a16="http://schemas.microsoft.com/office/drawing/2014/main" id="{E2FC825F-8F4C-4F89-AAA7-D05543BF7A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1" y="2559"/>
                <a:ext cx="324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69B3F1"/>
                  </a:buClr>
                  <a:buFont typeface="Wingdings" panose="05000000000000000000" pitchFamily="2" charset="2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2800" b="0">
                    <a:latin typeface="Times New Roman" panose="02020603050405020304" pitchFamily="18" charset="0"/>
                    <a:ea typeface="楷体" panose="02010609060101010101" pitchFamily="49" charset="-122"/>
                    <a:sym typeface="Symbol" panose="05050102010706020507" pitchFamily="18" charset="2"/>
                  </a:rPr>
                  <a:t></a:t>
                </a:r>
                <a:r>
                  <a:rPr lang="en-US" altLang="zh-CN" sz="2800" b="0" baseline="-25000">
                    <a:latin typeface="Times New Roman" panose="02020603050405020304" pitchFamily="18" charset="0"/>
                    <a:ea typeface="楷体" panose="02010609060101010101" pitchFamily="49" charset="-122"/>
                  </a:rPr>
                  <a:t>2</a:t>
                </a:r>
              </a:p>
            </p:txBody>
          </p:sp>
        </p:grpSp>
        <p:grpSp>
          <p:nvGrpSpPr>
            <p:cNvPr id="134155" name="Group 86">
              <a:extLst>
                <a:ext uri="{FF2B5EF4-FFF2-40B4-BE49-F238E27FC236}">
                  <a16:creationId xmlns:a16="http://schemas.microsoft.com/office/drawing/2014/main" id="{F85D1B81-983C-4A95-AF59-D73AC8BB71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60" y="1561"/>
              <a:ext cx="907" cy="1189"/>
              <a:chOff x="1383" y="2931"/>
              <a:chExt cx="907" cy="1189"/>
            </a:xfrm>
          </p:grpSpPr>
          <p:grpSp>
            <p:nvGrpSpPr>
              <p:cNvPr id="134165" name="Group 75">
                <a:extLst>
                  <a:ext uri="{FF2B5EF4-FFF2-40B4-BE49-F238E27FC236}">
                    <a16:creationId xmlns:a16="http://schemas.microsoft.com/office/drawing/2014/main" id="{3B32FA08-3013-481E-AF20-980D21F5373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83" y="2931"/>
                <a:ext cx="907" cy="907"/>
                <a:chOff x="1383" y="3022"/>
                <a:chExt cx="907" cy="907"/>
              </a:xfrm>
            </p:grpSpPr>
            <p:grpSp>
              <p:nvGrpSpPr>
                <p:cNvPr id="134167" name="Group 52">
                  <a:extLst>
                    <a:ext uri="{FF2B5EF4-FFF2-40B4-BE49-F238E27FC236}">
                      <a16:creationId xmlns:a16="http://schemas.microsoft.com/office/drawing/2014/main" id="{94A72FE6-DA38-4525-B9D6-FA1E4421F63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383" y="3022"/>
                  <a:ext cx="907" cy="907"/>
                  <a:chOff x="612" y="2296"/>
                  <a:chExt cx="907" cy="907"/>
                </a:xfrm>
              </p:grpSpPr>
              <p:sp>
                <p:nvSpPr>
                  <p:cNvPr id="134169" name="Oval 53">
                    <a:extLst>
                      <a:ext uri="{FF2B5EF4-FFF2-40B4-BE49-F238E27FC236}">
                        <a16:creationId xmlns:a16="http://schemas.microsoft.com/office/drawing/2014/main" id="{B618CC69-21CC-4947-9C0E-F2862AE29E1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12" y="2296"/>
                    <a:ext cx="907" cy="907"/>
                  </a:xfrm>
                  <a:prstGeom prst="ellipse">
                    <a:avLst/>
                  </a:prstGeom>
                  <a:solidFill>
                    <a:srgbClr val="FFFF99"/>
                  </a:solidFill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69B3F1"/>
                      </a:buClr>
                      <a:buFont typeface="Wingdings" panose="05000000000000000000" pitchFamily="2" charset="2"/>
                      <a:defRPr sz="24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endParaRPr lang="zh-CN" altLang="en-US" b="0">
                      <a:latin typeface="Times New Roman" panose="02020603050405020304" pitchFamily="18" charset="0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34170" name="Oval 54">
                    <a:extLst>
                      <a:ext uri="{FF2B5EF4-FFF2-40B4-BE49-F238E27FC236}">
                        <a16:creationId xmlns:a16="http://schemas.microsoft.com/office/drawing/2014/main" id="{007D33EC-E79B-4066-969A-A00F8F40DED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75" y="2432"/>
                    <a:ext cx="159" cy="159"/>
                  </a:xfrm>
                  <a:prstGeom prst="ellipse">
                    <a:avLst/>
                  </a:prstGeom>
                  <a:solidFill>
                    <a:srgbClr val="FF99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69B3F1"/>
                      </a:buClr>
                      <a:buFont typeface="Wingdings" panose="05000000000000000000" pitchFamily="2" charset="2"/>
                      <a:defRPr sz="24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en-US" altLang="zh-CN" sz="2000">
                        <a:latin typeface="Times New Roman" panose="02020603050405020304" pitchFamily="18" charset="0"/>
                        <a:ea typeface="楷体" panose="02010609060101010101" pitchFamily="49" charset="-122"/>
                      </a:rPr>
                      <a:t>1</a:t>
                    </a:r>
                  </a:p>
                </p:txBody>
              </p:sp>
              <p:sp>
                <p:nvSpPr>
                  <p:cNvPr id="134171" name="Oval 55">
                    <a:extLst>
                      <a:ext uri="{FF2B5EF4-FFF2-40B4-BE49-F238E27FC236}">
                        <a16:creationId xmlns:a16="http://schemas.microsoft.com/office/drawing/2014/main" id="{41C6B847-1228-4F45-B520-995CD74FC04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93" y="2817"/>
                    <a:ext cx="159" cy="159"/>
                  </a:xfrm>
                  <a:prstGeom prst="ellipse">
                    <a:avLst/>
                  </a:prstGeom>
                  <a:solidFill>
                    <a:srgbClr val="FF99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69B3F1"/>
                      </a:buClr>
                      <a:buFont typeface="Wingdings" panose="05000000000000000000" pitchFamily="2" charset="2"/>
                      <a:defRPr sz="24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en-US" altLang="zh-CN" sz="2000">
                        <a:latin typeface="Times New Roman" panose="02020603050405020304" pitchFamily="18" charset="0"/>
                        <a:ea typeface="楷体" panose="02010609060101010101" pitchFamily="49" charset="-122"/>
                      </a:rPr>
                      <a:t>2</a:t>
                    </a:r>
                  </a:p>
                </p:txBody>
              </p:sp>
              <p:sp>
                <p:nvSpPr>
                  <p:cNvPr id="134172" name="Oval 56">
                    <a:extLst>
                      <a:ext uri="{FF2B5EF4-FFF2-40B4-BE49-F238E27FC236}">
                        <a16:creationId xmlns:a16="http://schemas.microsoft.com/office/drawing/2014/main" id="{AF428D88-BF1C-46CB-BF4A-6E5F0FD5BF4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179" y="2817"/>
                    <a:ext cx="159" cy="159"/>
                  </a:xfrm>
                  <a:prstGeom prst="ellipse">
                    <a:avLst/>
                  </a:prstGeom>
                  <a:solidFill>
                    <a:srgbClr val="FF99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69B3F1"/>
                      </a:buClr>
                      <a:buFont typeface="Wingdings" panose="05000000000000000000" pitchFamily="2" charset="2"/>
                      <a:defRPr sz="24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en-US" altLang="zh-CN" sz="2000">
                        <a:latin typeface="Times New Roman" panose="02020603050405020304" pitchFamily="18" charset="0"/>
                        <a:ea typeface="楷体" panose="02010609060101010101" pitchFamily="49" charset="-122"/>
                      </a:rPr>
                      <a:t>3</a:t>
                    </a:r>
                  </a:p>
                </p:txBody>
              </p:sp>
            </p:grpSp>
            <p:sp>
              <p:nvSpPr>
                <p:cNvPr id="134168" name="Line 69">
                  <a:extLst>
                    <a:ext uri="{FF2B5EF4-FFF2-40B4-BE49-F238E27FC236}">
                      <a16:creationId xmlns:a16="http://schemas.microsoft.com/office/drawing/2014/main" id="{4753B5B4-9C45-4ADC-94CC-DC264B92510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701" y="3113"/>
                  <a:ext cx="363" cy="771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34166" name="Rectangle 81">
                <a:extLst>
                  <a:ext uri="{FF2B5EF4-FFF2-40B4-BE49-F238E27FC236}">
                    <a16:creationId xmlns:a16="http://schemas.microsoft.com/office/drawing/2014/main" id="{5EE1FED0-21C2-4425-A0FE-4F0B898948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46" y="3793"/>
                <a:ext cx="324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69B3F1"/>
                  </a:buClr>
                  <a:buFont typeface="Wingdings" panose="05000000000000000000" pitchFamily="2" charset="2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2800" b="0">
                    <a:latin typeface="Times New Roman" panose="02020603050405020304" pitchFamily="18" charset="0"/>
                    <a:ea typeface="楷体" panose="02010609060101010101" pitchFamily="49" charset="-122"/>
                    <a:sym typeface="Symbol" panose="05050102010706020507" pitchFamily="18" charset="2"/>
                  </a:rPr>
                  <a:t></a:t>
                </a:r>
                <a:r>
                  <a:rPr lang="en-US" altLang="zh-CN" sz="2800" b="0" baseline="-25000">
                    <a:latin typeface="Times New Roman" panose="02020603050405020304" pitchFamily="18" charset="0"/>
                    <a:ea typeface="楷体" panose="02010609060101010101" pitchFamily="49" charset="-122"/>
                    <a:sym typeface="Symbol" panose="05050102010706020507" pitchFamily="18" charset="2"/>
                  </a:rPr>
                  <a:t>4</a:t>
                </a:r>
                <a:endParaRPr lang="en-US" altLang="zh-CN" sz="2800" b="0" baseline="-250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34156" name="Group 85">
              <a:extLst>
                <a:ext uri="{FF2B5EF4-FFF2-40B4-BE49-F238E27FC236}">
                  <a16:creationId xmlns:a16="http://schemas.microsoft.com/office/drawing/2014/main" id="{84D82873-2BE9-46C8-9BF0-790CA69F420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26" y="1570"/>
              <a:ext cx="907" cy="1180"/>
              <a:chOff x="3923" y="1706"/>
              <a:chExt cx="907" cy="1180"/>
            </a:xfrm>
          </p:grpSpPr>
          <p:grpSp>
            <p:nvGrpSpPr>
              <p:cNvPr id="134157" name="Group 74">
                <a:extLst>
                  <a:ext uri="{FF2B5EF4-FFF2-40B4-BE49-F238E27FC236}">
                    <a16:creationId xmlns:a16="http://schemas.microsoft.com/office/drawing/2014/main" id="{A05F4664-BF9D-4672-B46B-0E7349D8123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23" y="1706"/>
                <a:ext cx="907" cy="907"/>
                <a:chOff x="3923" y="1752"/>
                <a:chExt cx="907" cy="907"/>
              </a:xfrm>
            </p:grpSpPr>
            <p:grpSp>
              <p:nvGrpSpPr>
                <p:cNvPr id="134159" name="Group 62">
                  <a:extLst>
                    <a:ext uri="{FF2B5EF4-FFF2-40B4-BE49-F238E27FC236}">
                      <a16:creationId xmlns:a16="http://schemas.microsoft.com/office/drawing/2014/main" id="{0E305001-BCBE-4C97-AF85-786CB836E4F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923" y="1752"/>
                  <a:ext cx="907" cy="907"/>
                  <a:chOff x="612" y="2296"/>
                  <a:chExt cx="907" cy="907"/>
                </a:xfrm>
              </p:grpSpPr>
              <p:sp>
                <p:nvSpPr>
                  <p:cNvPr id="134161" name="Oval 63">
                    <a:extLst>
                      <a:ext uri="{FF2B5EF4-FFF2-40B4-BE49-F238E27FC236}">
                        <a16:creationId xmlns:a16="http://schemas.microsoft.com/office/drawing/2014/main" id="{6711344E-E0C0-40BD-B4BD-E79E1138A31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12" y="2296"/>
                    <a:ext cx="907" cy="907"/>
                  </a:xfrm>
                  <a:prstGeom prst="ellipse">
                    <a:avLst/>
                  </a:prstGeom>
                  <a:solidFill>
                    <a:srgbClr val="FFFF99"/>
                  </a:solidFill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69B3F1"/>
                      </a:buClr>
                      <a:buFont typeface="Wingdings" panose="05000000000000000000" pitchFamily="2" charset="2"/>
                      <a:defRPr sz="24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endParaRPr lang="zh-CN" altLang="en-US" b="0">
                      <a:latin typeface="Times New Roman" panose="02020603050405020304" pitchFamily="18" charset="0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34162" name="Oval 64">
                    <a:extLst>
                      <a:ext uri="{FF2B5EF4-FFF2-40B4-BE49-F238E27FC236}">
                        <a16:creationId xmlns:a16="http://schemas.microsoft.com/office/drawing/2014/main" id="{D2F407EF-3FD2-47B5-AD93-D8445CD3AA0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75" y="2432"/>
                    <a:ext cx="159" cy="159"/>
                  </a:xfrm>
                  <a:prstGeom prst="ellipse">
                    <a:avLst/>
                  </a:prstGeom>
                  <a:solidFill>
                    <a:srgbClr val="FF99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69B3F1"/>
                      </a:buClr>
                      <a:buFont typeface="Wingdings" panose="05000000000000000000" pitchFamily="2" charset="2"/>
                      <a:defRPr sz="24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en-US" altLang="zh-CN" sz="2000">
                        <a:latin typeface="Times New Roman" panose="02020603050405020304" pitchFamily="18" charset="0"/>
                        <a:ea typeface="楷体" panose="02010609060101010101" pitchFamily="49" charset="-122"/>
                      </a:rPr>
                      <a:t>1</a:t>
                    </a:r>
                  </a:p>
                </p:txBody>
              </p:sp>
              <p:sp>
                <p:nvSpPr>
                  <p:cNvPr id="134163" name="Oval 65">
                    <a:extLst>
                      <a:ext uri="{FF2B5EF4-FFF2-40B4-BE49-F238E27FC236}">
                        <a16:creationId xmlns:a16="http://schemas.microsoft.com/office/drawing/2014/main" id="{75D2CEDF-79B2-4411-BDC3-32908CFC1C0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93" y="2817"/>
                    <a:ext cx="159" cy="159"/>
                  </a:xfrm>
                  <a:prstGeom prst="ellipse">
                    <a:avLst/>
                  </a:prstGeom>
                  <a:solidFill>
                    <a:srgbClr val="FF99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69B3F1"/>
                      </a:buClr>
                      <a:buFont typeface="Wingdings" panose="05000000000000000000" pitchFamily="2" charset="2"/>
                      <a:defRPr sz="24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en-US" altLang="zh-CN" sz="2000">
                        <a:latin typeface="Times New Roman" panose="02020603050405020304" pitchFamily="18" charset="0"/>
                        <a:ea typeface="楷体" panose="02010609060101010101" pitchFamily="49" charset="-122"/>
                      </a:rPr>
                      <a:t>2</a:t>
                    </a:r>
                  </a:p>
                </p:txBody>
              </p:sp>
              <p:sp>
                <p:nvSpPr>
                  <p:cNvPr id="134164" name="Oval 66">
                    <a:extLst>
                      <a:ext uri="{FF2B5EF4-FFF2-40B4-BE49-F238E27FC236}">
                        <a16:creationId xmlns:a16="http://schemas.microsoft.com/office/drawing/2014/main" id="{649BBF39-E463-4FEE-8063-2F93B15EB0E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179" y="2817"/>
                    <a:ext cx="159" cy="159"/>
                  </a:xfrm>
                  <a:prstGeom prst="ellipse">
                    <a:avLst/>
                  </a:prstGeom>
                  <a:solidFill>
                    <a:srgbClr val="FF99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69B3F1"/>
                      </a:buClr>
                      <a:buFont typeface="Wingdings" panose="05000000000000000000" pitchFamily="2" charset="2"/>
                      <a:defRPr sz="24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中宋" panose="02010600040101010101" pitchFamily="2" charset="-122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en-US" altLang="zh-CN" sz="2000">
                        <a:latin typeface="Times New Roman" panose="02020603050405020304" pitchFamily="18" charset="0"/>
                        <a:ea typeface="楷体" panose="02010609060101010101" pitchFamily="49" charset="-122"/>
                      </a:rPr>
                      <a:t>3</a:t>
                    </a:r>
                  </a:p>
                </p:txBody>
              </p:sp>
            </p:grpSp>
            <p:sp>
              <p:nvSpPr>
                <p:cNvPr id="134160" name="Line 68">
                  <a:extLst>
                    <a:ext uri="{FF2B5EF4-FFF2-40B4-BE49-F238E27FC236}">
                      <a16:creationId xmlns:a16="http://schemas.microsoft.com/office/drawing/2014/main" id="{D90C5B3E-FAEF-4F5A-BF59-D2A740E250F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105" y="1888"/>
                  <a:ext cx="408" cy="72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34158" name="Rectangle 82">
                <a:extLst>
                  <a:ext uri="{FF2B5EF4-FFF2-40B4-BE49-F238E27FC236}">
                    <a16:creationId xmlns:a16="http://schemas.microsoft.com/office/drawing/2014/main" id="{A78E04CB-7C8C-413A-8610-90B77283A9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2559"/>
                <a:ext cx="324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69B3F1"/>
                  </a:buClr>
                  <a:buFont typeface="Wingdings" panose="05000000000000000000" pitchFamily="2" charset="2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2800" b="0">
                    <a:latin typeface="Times New Roman" panose="02020603050405020304" pitchFamily="18" charset="0"/>
                    <a:ea typeface="楷体" panose="02010609060101010101" pitchFamily="49" charset="-122"/>
                    <a:sym typeface="Symbol" panose="05050102010706020507" pitchFamily="18" charset="2"/>
                  </a:rPr>
                  <a:t></a:t>
                </a:r>
                <a:r>
                  <a:rPr lang="en-US" altLang="zh-CN" sz="2800" b="0" baseline="-25000">
                    <a:latin typeface="Times New Roman" panose="02020603050405020304" pitchFamily="18" charset="0"/>
                    <a:ea typeface="楷体" panose="02010609060101010101" pitchFamily="49" charset="-122"/>
                    <a:sym typeface="Symbol" panose="05050102010706020507" pitchFamily="18" charset="2"/>
                  </a:rPr>
                  <a:t>3</a:t>
                </a:r>
                <a:endParaRPr lang="en-US" altLang="zh-CN" sz="2800" b="0" baseline="-250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34150" name="Rectangle 89">
            <a:extLst>
              <a:ext uri="{FF2B5EF4-FFF2-40B4-BE49-F238E27FC236}">
                <a16:creationId xmlns:a16="http://schemas.microsoft.com/office/drawing/2014/main" id="{9DA485C0-8131-417E-ACDC-DBFA61BBE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8338" y="4446588"/>
            <a:ext cx="8099425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 b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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对应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sz="2800" b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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5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对应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  </a:t>
            </a:r>
            <a:r>
              <a:rPr lang="en-US" altLang="zh-CN" sz="2800" b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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sz="2800" b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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3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800" b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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4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分别对应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和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 </a:t>
            </a:r>
            <a:endParaRPr lang="en-US" altLang="zh-CN" i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              R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={&lt;2,3&gt;,&lt;3,2&gt;}∪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b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    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={&lt;1,3&gt;,&lt;3,1&gt;}∪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b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    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={&lt;1,2&gt;,&lt;2,1&gt;}∪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</a:p>
        </p:txBody>
      </p:sp>
      <p:sp>
        <p:nvSpPr>
          <p:cNvPr id="134151" name="Rectangle 90">
            <a:extLst>
              <a:ext uri="{FF2B5EF4-FFF2-40B4-BE49-F238E27FC236}">
                <a16:creationId xmlns:a16="http://schemas.microsoft.com/office/drawing/2014/main" id="{8D90057D-E659-4D16-902A-A9FBF09B11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0" y="1773238"/>
            <a:ext cx="7848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   先做出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的划分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从左到右分别记作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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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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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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0" grpId="0"/>
      <p:bldP spid="134151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标题 1">
            <a:extLst>
              <a:ext uri="{FF2B5EF4-FFF2-40B4-BE49-F238E27FC236}">
                <a16:creationId xmlns:a16="http://schemas.microsoft.com/office/drawing/2014/main" id="{F02FF9B9-4439-4A38-9DBC-7211D458C1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等价关系的相关证明：</a:t>
            </a:r>
            <a:r>
              <a:rPr lang="en-US" altLang="zh-CN" dirty="0"/>
              <a:t>P142</a:t>
            </a:r>
            <a:endParaRPr lang="zh-CN" altLang="en-US" dirty="0"/>
          </a:p>
        </p:txBody>
      </p:sp>
      <p:sp>
        <p:nvSpPr>
          <p:cNvPr id="136195" name="内容占位符 2">
            <a:extLst>
              <a:ext uri="{FF2B5EF4-FFF2-40B4-BE49-F238E27FC236}">
                <a16:creationId xmlns:a16="http://schemas.microsoft.com/office/drawing/2014/main" id="{6B5242F6-2396-49B5-BF93-BD80F434538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525" y="1001713"/>
            <a:ext cx="11736388" cy="914400"/>
          </a:xfrm>
        </p:spPr>
        <p:txBody>
          <a:bodyPr/>
          <a:lstStyle/>
          <a:p>
            <a:pPr eaLnBrk="1" hangingPunct="1"/>
            <a:r>
              <a:rPr lang="en-US" altLang="zh-CN" sz="2000" dirty="0"/>
              <a:t>36</a:t>
            </a:r>
            <a:r>
              <a:rPr lang="zh-CN" altLang="en-US" sz="2000" dirty="0"/>
              <a:t>：设</a:t>
            </a:r>
            <a:r>
              <a:rPr lang="en-US" altLang="zh-CN" sz="2000" dirty="0"/>
              <a:t>A={1</a:t>
            </a:r>
            <a:r>
              <a:rPr lang="zh-CN" altLang="en-US" sz="2000" dirty="0"/>
              <a:t>，</a:t>
            </a:r>
            <a:r>
              <a:rPr lang="en-US" altLang="zh-CN" sz="2000" dirty="0"/>
              <a:t>2</a:t>
            </a:r>
            <a:r>
              <a:rPr lang="zh-CN" altLang="en-US" sz="2000" dirty="0"/>
              <a:t>，</a:t>
            </a:r>
            <a:r>
              <a:rPr lang="en-US" altLang="zh-CN" sz="2000" dirty="0"/>
              <a:t>3</a:t>
            </a:r>
            <a:r>
              <a:rPr lang="zh-CN" altLang="en-US" sz="2000" dirty="0"/>
              <a:t>，</a:t>
            </a:r>
            <a:r>
              <a:rPr lang="en-US" altLang="zh-CN" sz="2000" dirty="0"/>
              <a:t>4},</a:t>
            </a:r>
            <a:r>
              <a:rPr lang="zh-CN" altLang="en-US" sz="2000" dirty="0"/>
              <a:t>在</a:t>
            </a:r>
            <a:r>
              <a:rPr lang="en-US" altLang="zh-CN" sz="2000" dirty="0"/>
              <a:t>A ×A</a:t>
            </a:r>
            <a:r>
              <a:rPr lang="zh-CN" altLang="en-US" sz="2000" dirty="0"/>
              <a:t>上定义二元关系</a:t>
            </a:r>
            <a:r>
              <a:rPr lang="en-US" altLang="zh-CN" sz="2000" i="1" dirty="0"/>
              <a:t>R</a:t>
            </a:r>
            <a:r>
              <a:rPr lang="zh-CN" altLang="en-US" sz="2000" dirty="0"/>
              <a:t>，</a:t>
            </a:r>
            <a:r>
              <a:rPr lang="en-US" altLang="zh-CN" sz="2000" dirty="0">
                <a:sym typeface="Symbol" panose="05050102010706020507" pitchFamily="18" charset="2"/>
              </a:rPr>
              <a:t>&lt;</a:t>
            </a:r>
            <a:r>
              <a:rPr lang="en-US" altLang="zh-CN" sz="2000" i="1" dirty="0" err="1">
                <a:sym typeface="Symbol" panose="05050102010706020507" pitchFamily="18" charset="2"/>
              </a:rPr>
              <a:t>u</a:t>
            </a:r>
            <a:r>
              <a:rPr lang="en-US" altLang="zh-CN" sz="2000" dirty="0" err="1">
                <a:sym typeface="Symbol" panose="05050102010706020507" pitchFamily="18" charset="2"/>
              </a:rPr>
              <a:t>,</a:t>
            </a:r>
            <a:r>
              <a:rPr lang="en-US" altLang="zh-CN" sz="2000" i="1" dirty="0" err="1">
                <a:sym typeface="Symbol" panose="05050102010706020507" pitchFamily="18" charset="2"/>
              </a:rPr>
              <a:t>v</a:t>
            </a:r>
            <a:r>
              <a:rPr lang="en-US" altLang="zh-CN" sz="2000" dirty="0">
                <a:sym typeface="Symbol" panose="05050102010706020507" pitchFamily="18" charset="2"/>
              </a:rPr>
              <a:t>&gt;,&lt;</a:t>
            </a:r>
            <a:r>
              <a:rPr lang="en-US" altLang="zh-CN" sz="2000" i="1" dirty="0" err="1">
                <a:sym typeface="Symbol" panose="05050102010706020507" pitchFamily="18" charset="2"/>
              </a:rPr>
              <a:t>x</a:t>
            </a:r>
            <a:r>
              <a:rPr lang="en-US" altLang="zh-CN" sz="2000" dirty="0" err="1">
                <a:sym typeface="Symbol" panose="05050102010706020507" pitchFamily="18" charset="2"/>
              </a:rPr>
              <a:t>,</a:t>
            </a:r>
            <a:r>
              <a:rPr lang="en-US" altLang="zh-CN" sz="2000" i="1" dirty="0" err="1">
                <a:sym typeface="Symbol" panose="05050102010706020507" pitchFamily="18" charset="2"/>
              </a:rPr>
              <a:t>y</a:t>
            </a:r>
            <a:r>
              <a:rPr lang="en-US" altLang="zh-CN" sz="2000" dirty="0">
                <a:sym typeface="Symbol" panose="05050102010706020507" pitchFamily="18" charset="2"/>
              </a:rPr>
              <a:t>&gt; </a:t>
            </a:r>
            <a:r>
              <a:rPr lang="en-US" altLang="zh-CN" sz="2000" dirty="0"/>
              <a:t> A ×A,</a:t>
            </a:r>
            <a:r>
              <a:rPr lang="en-US" altLang="zh-CN" sz="2000" dirty="0">
                <a:sym typeface="Symbol" panose="05050102010706020507" pitchFamily="18" charset="2"/>
              </a:rPr>
              <a:t>  &lt;</a:t>
            </a:r>
            <a:r>
              <a:rPr lang="en-US" altLang="zh-CN" sz="2000" i="1" dirty="0" err="1">
                <a:sym typeface="Symbol" panose="05050102010706020507" pitchFamily="18" charset="2"/>
              </a:rPr>
              <a:t>u</a:t>
            </a:r>
            <a:r>
              <a:rPr lang="en-US" altLang="zh-CN" sz="2000" dirty="0" err="1">
                <a:sym typeface="Symbol" panose="05050102010706020507" pitchFamily="18" charset="2"/>
              </a:rPr>
              <a:t>,</a:t>
            </a:r>
            <a:r>
              <a:rPr lang="en-US" altLang="zh-CN" sz="2000" i="1" dirty="0" err="1">
                <a:sym typeface="Symbol" panose="05050102010706020507" pitchFamily="18" charset="2"/>
              </a:rPr>
              <a:t>v</a:t>
            </a:r>
            <a:r>
              <a:rPr lang="en-US" altLang="zh-CN" sz="2000" dirty="0">
                <a:sym typeface="Symbol" panose="05050102010706020507" pitchFamily="18" charset="2"/>
              </a:rPr>
              <a:t>&gt;</a:t>
            </a:r>
            <a:r>
              <a:rPr lang="en-US" altLang="zh-CN" sz="2000" i="1" dirty="0">
                <a:sym typeface="Symbol" panose="05050102010706020507" pitchFamily="18" charset="2"/>
              </a:rPr>
              <a:t>R</a:t>
            </a:r>
            <a:r>
              <a:rPr lang="en-US" altLang="zh-CN" sz="2000" dirty="0">
                <a:sym typeface="Symbol" panose="05050102010706020507" pitchFamily="18" charset="2"/>
              </a:rPr>
              <a:t>&lt;</a:t>
            </a:r>
            <a:r>
              <a:rPr lang="en-US" altLang="zh-CN" sz="2000" i="1" dirty="0" err="1">
                <a:sym typeface="Symbol" panose="05050102010706020507" pitchFamily="18" charset="2"/>
              </a:rPr>
              <a:t>x</a:t>
            </a:r>
            <a:r>
              <a:rPr lang="en-US" altLang="zh-CN" sz="2000" dirty="0" err="1">
                <a:sym typeface="Symbol" panose="05050102010706020507" pitchFamily="18" charset="2"/>
              </a:rPr>
              <a:t>,</a:t>
            </a:r>
            <a:r>
              <a:rPr lang="en-US" altLang="zh-CN" sz="2000" i="1" dirty="0" err="1">
                <a:sym typeface="Symbol" panose="05050102010706020507" pitchFamily="18" charset="2"/>
              </a:rPr>
              <a:t>y</a:t>
            </a:r>
            <a:r>
              <a:rPr lang="en-US" altLang="zh-CN" sz="2000" dirty="0">
                <a:sym typeface="Symbol" panose="05050102010706020507" pitchFamily="18" charset="2"/>
              </a:rPr>
              <a:t>&gt; </a:t>
            </a:r>
            <a:r>
              <a:rPr lang="en-US" altLang="zh-CN" sz="2000" dirty="0"/>
              <a:t> </a:t>
            </a:r>
            <a:r>
              <a:rPr lang="en-US" altLang="zh-CN" sz="2000" i="1" dirty="0" err="1"/>
              <a:t>u</a:t>
            </a:r>
            <a:r>
              <a:rPr lang="en-US" altLang="zh-CN" sz="2000" dirty="0" err="1"/>
              <a:t>+</a:t>
            </a:r>
            <a:r>
              <a:rPr lang="en-US" altLang="zh-CN" sz="2000" i="1" dirty="0" err="1"/>
              <a:t>y</a:t>
            </a:r>
            <a:r>
              <a:rPr lang="en-US" altLang="zh-CN" sz="2000" dirty="0"/>
              <a:t>=</a:t>
            </a:r>
            <a:r>
              <a:rPr lang="en-US" altLang="zh-CN" sz="2000" i="1" dirty="0" err="1"/>
              <a:t>x</a:t>
            </a:r>
            <a:r>
              <a:rPr lang="en-US" altLang="zh-CN" sz="2000" dirty="0" err="1"/>
              <a:t>+</a:t>
            </a:r>
            <a:r>
              <a:rPr lang="en-US" altLang="zh-CN" sz="2000" i="1" dirty="0" err="1"/>
              <a:t>v</a:t>
            </a:r>
            <a:endParaRPr lang="en-US" altLang="zh-CN" sz="2000" i="1" dirty="0"/>
          </a:p>
          <a:p>
            <a:pPr eaLnBrk="1" hangingPunct="1"/>
            <a:r>
              <a:rPr lang="zh-CN" altLang="en-US" sz="2000" dirty="0"/>
              <a:t>证明：</a:t>
            </a:r>
            <a:r>
              <a:rPr lang="en-US" altLang="zh-CN" sz="2000" i="1" dirty="0"/>
              <a:t>R</a:t>
            </a:r>
            <a:r>
              <a:rPr lang="zh-CN" altLang="en-US" sz="2000" dirty="0"/>
              <a:t>是</a:t>
            </a:r>
            <a:r>
              <a:rPr lang="en-US" altLang="zh-CN" sz="2000" dirty="0"/>
              <a:t>A ×A</a:t>
            </a:r>
            <a:r>
              <a:rPr lang="zh-CN" altLang="en-US" sz="2000" dirty="0"/>
              <a:t>上的等价关系；确定由</a:t>
            </a:r>
            <a:r>
              <a:rPr lang="en-US" altLang="zh-CN" sz="2000" i="1" dirty="0"/>
              <a:t>R</a:t>
            </a:r>
            <a:r>
              <a:rPr lang="zh-CN" altLang="en-US" sz="2000" dirty="0"/>
              <a:t>引起的对</a:t>
            </a:r>
            <a:r>
              <a:rPr lang="en-US" altLang="zh-CN" sz="2000" dirty="0"/>
              <a:t>A ×A</a:t>
            </a:r>
            <a:r>
              <a:rPr lang="zh-CN" altLang="en-US" sz="2000" dirty="0"/>
              <a:t>的划分</a:t>
            </a:r>
            <a:endParaRPr lang="en-US" altLang="zh-CN" sz="2000" dirty="0"/>
          </a:p>
        </p:txBody>
      </p:sp>
      <p:sp>
        <p:nvSpPr>
          <p:cNvPr id="136197" name="文本框 4">
            <a:extLst>
              <a:ext uri="{FF2B5EF4-FFF2-40B4-BE49-F238E27FC236}">
                <a16:creationId xmlns:a16="http://schemas.microsoft.com/office/drawing/2014/main" id="{4ACA4FFB-BF68-4311-BE94-0930898CD7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3" y="1905000"/>
            <a:ext cx="10153650" cy="359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证：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任取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&gt;,   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 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 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A ×A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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 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          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自反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任取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&gt;,&lt;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 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u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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  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对称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任取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&gt;,&lt;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 ,&lt;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s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&gt;,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∧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s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 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∧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u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endParaRPr lang="en-US" altLang="zh-CN" i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(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+(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=(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)+(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s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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s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 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s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传递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6198" name="文本框 5">
            <a:extLst>
              <a:ext uri="{FF2B5EF4-FFF2-40B4-BE49-F238E27FC236}">
                <a16:creationId xmlns:a16="http://schemas.microsoft.com/office/drawing/2014/main" id="{68BD30E2-E768-4582-A11D-619037B794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713" y="5762625"/>
            <a:ext cx="118078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{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{&lt;1,1&gt;,&lt;2,2&gt;,&lt;3,3&gt;,&lt;4,4&gt;}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8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{&lt;1,2&gt;,&lt;2,3&gt;,&lt;3,4</a:t>
            </a:r>
            <a:r>
              <a:rPr lang="en-US" altLang="zh-CN" sz="28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&gt;},{&lt;1,3&gt;,&lt;2,4&gt;},{&lt;1,4&gt;}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zh-CN" sz="2800" dirty="0">
                <a:solidFill>
                  <a:srgbClr val="FF99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{&lt;4,1&gt;},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{&lt;3,1&gt;,&lt;4,2&gt;}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800" dirty="0">
                <a:solidFill>
                  <a:srgbClr val="FFC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{&lt;2,1&gt;,&lt;3,2&gt;,&lt;4,3&gt;}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7" grpId="0"/>
      <p:bldP spid="136198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9">
            <a:extLst>
              <a:ext uri="{FF2B5EF4-FFF2-40B4-BE49-F238E27FC236}">
                <a16:creationId xmlns:a16="http://schemas.microsoft.com/office/drawing/2014/main" id="{9BDCF94B-C602-475D-8793-0BFA17A84A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等价关系练习</a:t>
            </a:r>
            <a:endParaRPr lang="en-US" altLang="zh-CN" dirty="0"/>
          </a:p>
        </p:txBody>
      </p:sp>
      <p:sp>
        <p:nvSpPr>
          <p:cNvPr id="173060" name="Rectangle 10">
            <a:extLst>
              <a:ext uri="{FF2B5EF4-FFF2-40B4-BE49-F238E27FC236}">
                <a16:creationId xmlns:a16="http://schemas.microsoft.com/office/drawing/2014/main" id="{D0703D7B-4959-4452-B210-95B71F62E7D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5360" y="1043822"/>
            <a:ext cx="11521280" cy="723596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dirty="0"/>
              <a:t>设</a:t>
            </a:r>
            <a:r>
              <a:rPr lang="en-US" altLang="zh-CN" i="1" dirty="0"/>
              <a:t>A</a:t>
            </a:r>
            <a:r>
              <a:rPr lang="en-US" altLang="zh-CN" dirty="0"/>
              <a:t>={1,2,3,4}</a:t>
            </a:r>
            <a:r>
              <a:rPr lang="zh-CN" altLang="en-US" dirty="0"/>
              <a:t>，在</a:t>
            </a:r>
            <a:r>
              <a:rPr lang="en-US" altLang="zh-CN" i="1" dirty="0"/>
              <a:t>A</a:t>
            </a:r>
            <a:r>
              <a:rPr lang="en-US" altLang="zh-CN" dirty="0">
                <a:sym typeface="Symbol" panose="05050102010706020507" pitchFamily="18" charset="2"/>
              </a:rPr>
              <a:t></a:t>
            </a:r>
            <a:r>
              <a:rPr lang="en-US" altLang="zh-CN" i="1" dirty="0"/>
              <a:t>A</a:t>
            </a:r>
            <a:r>
              <a:rPr lang="zh-CN" altLang="en-US" dirty="0"/>
              <a:t>上定义二元关系</a:t>
            </a:r>
            <a:r>
              <a:rPr lang="en-US" altLang="zh-CN" i="1" dirty="0"/>
              <a:t>R</a:t>
            </a:r>
            <a:r>
              <a:rPr lang="zh-CN" altLang="en-US" dirty="0"/>
              <a:t>： </a:t>
            </a:r>
            <a:r>
              <a:rPr lang="en-US" altLang="zh-CN" dirty="0">
                <a:solidFill>
                  <a:srgbClr val="FF0000"/>
                </a:solidFill>
              </a:rPr>
              <a:t>&lt;</a:t>
            </a:r>
            <a:r>
              <a:rPr lang="en-US" altLang="zh-CN" dirty="0"/>
              <a:t>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&gt;,&lt;</a:t>
            </a:r>
            <a:r>
              <a:rPr lang="en-US" altLang="zh-CN" i="1" dirty="0" err="1"/>
              <a:t>u</a:t>
            </a:r>
            <a:r>
              <a:rPr lang="en-US" altLang="zh-CN" dirty="0" err="1"/>
              <a:t>,</a:t>
            </a:r>
            <a:r>
              <a:rPr lang="en-US" altLang="zh-CN" i="1" dirty="0" err="1"/>
              <a:t>v</a:t>
            </a:r>
            <a:r>
              <a:rPr lang="en-US" altLang="zh-CN" dirty="0"/>
              <a:t>&gt;</a:t>
            </a:r>
            <a:r>
              <a:rPr lang="en-US" altLang="zh-CN" dirty="0">
                <a:solidFill>
                  <a:srgbClr val="FF0000"/>
                </a:solidFill>
              </a:rPr>
              <a:t>&gt;</a:t>
            </a:r>
            <a:r>
              <a:rPr lang="en-US" altLang="zh-CN" dirty="0">
                <a:sym typeface="Symbol" panose="05050102010706020507" pitchFamily="18" charset="2"/>
              </a:rPr>
              <a:t></a:t>
            </a:r>
            <a:r>
              <a:rPr lang="en-US" altLang="zh-CN" i="1" dirty="0"/>
              <a:t>R </a:t>
            </a:r>
            <a:r>
              <a:rPr lang="en-US" altLang="zh-CN" dirty="0">
                <a:sym typeface="Symbol" panose="05050102010706020507" pitchFamily="18" charset="2"/>
              </a:rPr>
              <a:t></a:t>
            </a:r>
            <a:r>
              <a:rPr lang="en-US" altLang="zh-CN" dirty="0"/>
              <a:t> </a:t>
            </a:r>
            <a:r>
              <a:rPr lang="en-US" altLang="zh-CN" i="1" dirty="0" err="1"/>
              <a:t>x+y</a:t>
            </a:r>
            <a:r>
              <a:rPr lang="en-US" altLang="zh-CN" dirty="0"/>
              <a:t> = </a:t>
            </a:r>
            <a:r>
              <a:rPr lang="en-US" altLang="zh-CN" i="1" dirty="0" err="1"/>
              <a:t>u+v</a:t>
            </a:r>
            <a:r>
              <a:rPr lang="zh-CN" altLang="en-US" dirty="0"/>
              <a:t>，求</a:t>
            </a:r>
            <a:r>
              <a:rPr lang="en-US" altLang="zh-CN" i="1" dirty="0"/>
              <a:t>R</a:t>
            </a:r>
            <a:r>
              <a:rPr lang="zh-CN" altLang="en-US" dirty="0"/>
              <a:t>导出的划分</a:t>
            </a:r>
            <a:r>
              <a:rPr lang="en-US" altLang="zh-CN" dirty="0"/>
              <a:t>.  </a:t>
            </a:r>
          </a:p>
        </p:txBody>
      </p:sp>
      <p:sp>
        <p:nvSpPr>
          <p:cNvPr id="165892" name="灯片编号占位符 5">
            <a:extLst>
              <a:ext uri="{FF2B5EF4-FFF2-40B4-BE49-F238E27FC236}">
                <a16:creationId xmlns:a16="http://schemas.microsoft.com/office/drawing/2014/main" id="{679DC423-F43E-42E8-AF86-A43DA56E5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68B2F65-DBC7-4FF8-AE67-A0420C279C1D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68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54668" name="Rectangle 12">
            <a:extLst>
              <a:ext uri="{FF2B5EF4-FFF2-40B4-BE49-F238E27FC236}">
                <a16:creationId xmlns:a16="http://schemas.microsoft.com/office/drawing/2014/main" id="{9AFF34FD-EA61-487C-B10C-F5248675D5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352" y="1916832"/>
            <a:ext cx="11665296" cy="960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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={&lt;1,1&gt;, &lt;1,2&gt;, &lt;1,3&gt;, &lt;1,4&gt;, &lt;2,1&gt;, &lt;2,2&gt;, &lt;2,3&gt;, &lt;2,4&gt;,&lt;3,1&gt;, &lt;3,2&gt;, &lt;3,3&gt;, &lt;3,4&gt;, &lt;4,1&gt;, &lt;4,2&gt;, &lt;4,3&gt;, &lt;4,4&gt;}</a:t>
            </a:r>
          </a:p>
        </p:txBody>
      </p:sp>
      <p:sp>
        <p:nvSpPr>
          <p:cNvPr id="454669" name="Rectangle 13">
            <a:extLst>
              <a:ext uri="{FF2B5EF4-FFF2-40B4-BE49-F238E27FC236}">
                <a16:creationId xmlns:a16="http://schemas.microsoft.com/office/drawing/2014/main" id="{B181CB0B-F017-4947-A3BE-0408849F0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565" y="3023875"/>
            <a:ext cx="11521280" cy="1421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根据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x,y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中的 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sz="2000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 2, 3, 4, 5, 6, 7, 8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将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划分成等价类：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/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R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</a:t>
            </a:r>
            <a:r>
              <a:rPr lang="en-US" altLang="zh-CN" sz="2000" dirty="0">
                <a:solidFill>
                  <a:srgbClr val="69B3F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{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{&lt;1,1&gt;}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{&lt;1,2&gt;,&lt;2,1&gt;},  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{&lt;1,3&gt;, &lt;2,2&gt;, &lt;3,1&gt;}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{&lt;1,4&gt;, &lt;2,3&gt;, &lt;3,2&gt;, &lt;4,1&gt;}, 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{&lt;2,4&gt;, &lt;3,3&gt;, &lt;4,2&gt;}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{&lt;3,4&gt;, &lt;4,3&gt;}, 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{&lt;4,4&gt;}</a:t>
            </a:r>
            <a:r>
              <a:rPr lang="en-US" altLang="zh-CN" sz="2000" dirty="0">
                <a:solidFill>
                  <a:srgbClr val="69B3F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}</a:t>
            </a:r>
            <a:r>
              <a:rPr lang="en-US" altLang="zh-CN" sz="2000" b="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</a:t>
            </a:r>
          </a:p>
        </p:txBody>
      </p:sp>
      <p:sp>
        <p:nvSpPr>
          <p:cNvPr id="7" name="Rectangle 13">
            <a:extLst>
              <a:ext uri="{FF2B5EF4-FFF2-40B4-BE49-F238E27FC236}">
                <a16:creationId xmlns:a16="http://schemas.microsoft.com/office/drawing/2014/main" id="{58C0E077-C319-4E32-9A2D-962A732590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344" y="4648178"/>
            <a:ext cx="11521280" cy="1335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将其中一个划分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{&lt;1,3&gt;, &lt;2,2&gt;, &lt;3,1&gt;}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写出完整的关系表达式：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8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[{&lt;1,3&gt;, &lt;2,2&gt;, &lt;3,1&gt;}]={ &lt;&lt;1,3&gt;,&lt;1,3&gt;&gt;, </a:t>
            </a:r>
            <a:r>
              <a:rPr lang="en-US" altLang="zh-CN" sz="18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&lt;&lt;2,2&gt;,&lt;2,2&gt;&gt;</a:t>
            </a:r>
            <a:r>
              <a:rPr lang="en-US" altLang="zh-CN" sz="18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&lt;&lt;3,1&gt;,&lt;3,1&gt;&gt;, </a:t>
            </a:r>
            <a:r>
              <a:rPr lang="en-US" altLang="zh-CN" sz="18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&lt;&lt;1,3&gt;,&lt;2,2&gt;&gt;, </a:t>
            </a:r>
            <a:r>
              <a:rPr lang="en-US" altLang="zh-CN" sz="18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&lt;&lt;1,3&gt;,&lt;3,1&gt;&gt;, </a:t>
            </a:r>
            <a:r>
              <a:rPr lang="en-US" altLang="zh-CN" sz="18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&lt;&lt;2,2&gt;,&lt;3,1&gt;&gt;, </a:t>
            </a:r>
            <a:r>
              <a:rPr lang="en-US" altLang="zh-CN" sz="18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&lt;&lt;3,1&gt;,&lt;2,2&gt;&gt;, </a:t>
            </a:r>
            <a:r>
              <a:rPr lang="en-US" altLang="zh-CN" sz="18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&lt;&lt;3,1&gt;,&lt;1,3</a:t>
            </a:r>
            <a:r>
              <a:rPr lang="en-US" altLang="zh-CN" sz="18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&gt;&gt;, &lt;&lt;2,2&gt;,&lt;1,3&gt;&gt;}</a:t>
            </a:r>
          </a:p>
        </p:txBody>
      </p:sp>
    </p:spTree>
    <p:extLst>
      <p:ext uri="{BB962C8B-B14F-4D97-AF65-F5344CB8AC3E}">
        <p14:creationId xmlns:p14="http://schemas.microsoft.com/office/powerpoint/2010/main" val="27181837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4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4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4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4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4668" grpId="0"/>
      <p:bldP spid="454669" grpId="0"/>
      <p:bldP spid="7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灯片编号占位符 3">
            <a:extLst>
              <a:ext uri="{FF2B5EF4-FFF2-40B4-BE49-F238E27FC236}">
                <a16:creationId xmlns:a16="http://schemas.microsoft.com/office/drawing/2014/main" id="{E3037F5B-5C06-45A6-ABC4-5DA4E2AAF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739DB-06F9-4B61-B829-2CD9BD48234B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69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7939" name="Rectangle 9">
            <a:extLst>
              <a:ext uri="{FF2B5EF4-FFF2-40B4-BE49-F238E27FC236}">
                <a16:creationId xmlns:a16="http://schemas.microsoft.com/office/drawing/2014/main" id="{C7EFA45D-1647-43DC-88E3-5D1FA46767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087438"/>
            <a:ext cx="82804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上的模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n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等价关系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即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i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     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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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mod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),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试给出由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R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确定的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Z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的划分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</p:txBody>
      </p:sp>
      <p:sp>
        <p:nvSpPr>
          <p:cNvPr id="167940" name="Rectangle 11">
            <a:extLst>
              <a:ext uri="{FF2B5EF4-FFF2-40B4-BE49-F238E27FC236}">
                <a16:creationId xmlns:a16="http://schemas.microsoft.com/office/drawing/2014/main" id="{D3C4571C-D339-426F-BB52-1FD09DEE54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等价类与划分</a:t>
            </a:r>
            <a:endParaRPr lang="en-US" altLang="zh-CN" sz="3200" dirty="0">
              <a:solidFill>
                <a:schemeClr val="tx2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56716" name="Rectangle 12">
            <a:extLst>
              <a:ext uri="{FF2B5EF4-FFF2-40B4-BE49-F238E27FC236}">
                <a16:creationId xmlns:a16="http://schemas.microsoft.com/office/drawing/2014/main" id="{E1FA38DB-976F-4D75-8991-1A3CE65D4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424" y="3121999"/>
            <a:ext cx="9937923" cy="2484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</a:rPr>
              <a:t>解   设除以 </a:t>
            </a:r>
            <a:r>
              <a:rPr lang="en-US" altLang="zh-CN" sz="36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n </a:t>
            </a:r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</a:rPr>
              <a:t>余数为 </a:t>
            </a:r>
            <a:r>
              <a:rPr lang="en-US" altLang="zh-CN" sz="36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 </a:t>
            </a:r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</a:rPr>
              <a:t>的整数构成等价类 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</a:rPr>
              <a:t>[</a:t>
            </a:r>
            <a:r>
              <a:rPr lang="en-US" altLang="zh-CN" sz="36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</a:rPr>
              <a:t>]</a:t>
            </a:r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</a:rPr>
              <a:t>，则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</a:rPr>
              <a:t>[</a:t>
            </a:r>
            <a:r>
              <a:rPr lang="en-US" altLang="zh-CN" sz="36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</a:rPr>
              <a:t>] ={ </a:t>
            </a:r>
            <a:r>
              <a:rPr lang="en-US" altLang="zh-CN" sz="36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kn</a:t>
            </a:r>
            <a:r>
              <a:rPr lang="en-US" altLang="zh-CN" sz="36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sz="36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</a:rPr>
              <a:t> | </a:t>
            </a:r>
            <a:r>
              <a:rPr lang="en-US" altLang="zh-CN" sz="36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 sz="3600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sz="36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},  </a:t>
            </a:r>
            <a:r>
              <a:rPr lang="en-US" altLang="zh-CN" sz="3600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r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= 0, 1, …, </a:t>
            </a:r>
            <a:r>
              <a:rPr lang="en-US" altLang="zh-CN" sz="3600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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</a:rPr>
              <a:t> = { [</a:t>
            </a:r>
            <a:r>
              <a:rPr lang="en-US" altLang="zh-CN" sz="3600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r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] | </a:t>
            </a:r>
            <a:r>
              <a:rPr lang="en-US" altLang="zh-CN" sz="3600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r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= 0, 1, …, </a:t>
            </a:r>
            <a:r>
              <a:rPr lang="en-US" altLang="zh-CN" sz="3600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</a:rPr>
              <a:t>1}</a:t>
            </a:r>
            <a:r>
              <a:rPr lang="en-US" altLang="zh-CN" sz="3600" b="0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6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6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67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BEAFBD32-3727-4DD5-96CA-38772D89DB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7.2</a:t>
            </a:r>
            <a:r>
              <a:rPr lang="en-US" altLang="zh-CN">
                <a:latin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</a:rPr>
              <a:t>二元关系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E5FAB52B-34FC-4D77-9116-AA475DBBD17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5361" y="1166813"/>
            <a:ext cx="11593288" cy="4999037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7.3</a:t>
            </a:r>
            <a:r>
              <a:rPr lang="en-US" altLang="zh-CN" dirty="0"/>
              <a:t>  </a:t>
            </a:r>
            <a:r>
              <a:rPr lang="zh-CN" altLang="en-US" dirty="0"/>
              <a:t>如果一个集合满足以下条件之一：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dirty="0"/>
              <a:t>(1) </a:t>
            </a:r>
            <a:r>
              <a:rPr lang="zh-CN" altLang="en-US" dirty="0"/>
              <a:t>集合非空</a:t>
            </a:r>
            <a:r>
              <a:rPr lang="en-US" altLang="zh-CN" dirty="0"/>
              <a:t>, </a:t>
            </a:r>
            <a:r>
              <a:rPr lang="zh-CN" altLang="en-US" dirty="0"/>
              <a:t>且它的元素都是有序对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dirty="0"/>
              <a:t>(2) </a:t>
            </a:r>
            <a:r>
              <a:rPr lang="zh-CN" altLang="en-US" dirty="0"/>
              <a:t>集合是空集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dirty="0"/>
              <a:t>则称该集合为一个</a:t>
            </a:r>
            <a:r>
              <a:rPr lang="zh-CN" altLang="en-US" dirty="0">
                <a:solidFill>
                  <a:srgbClr val="A50021"/>
                </a:solidFill>
              </a:rPr>
              <a:t>二元关系</a:t>
            </a:r>
            <a:r>
              <a:rPr lang="en-US" altLang="zh-CN" dirty="0"/>
              <a:t>, </a:t>
            </a:r>
            <a:r>
              <a:rPr lang="zh-CN" altLang="en-US" dirty="0"/>
              <a:t>简称为关系，记作</a:t>
            </a:r>
            <a:r>
              <a:rPr lang="en-US" altLang="zh-CN" i="1" dirty="0"/>
              <a:t>R</a:t>
            </a:r>
            <a:r>
              <a:rPr lang="en-US" altLang="zh-CN" dirty="0"/>
              <a:t>.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dirty="0"/>
              <a:t>如果</a:t>
            </a:r>
            <a:r>
              <a:rPr lang="en-US" altLang="zh-CN" dirty="0"/>
              <a:t>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&gt;∈</a:t>
            </a:r>
            <a:r>
              <a:rPr lang="en-US" altLang="zh-CN" i="1" dirty="0"/>
              <a:t>R</a:t>
            </a:r>
            <a:r>
              <a:rPr lang="en-US" altLang="zh-CN" dirty="0"/>
              <a:t>, </a:t>
            </a:r>
            <a:r>
              <a:rPr lang="zh-CN" altLang="en-US" dirty="0"/>
              <a:t>可记作</a:t>
            </a:r>
            <a:r>
              <a:rPr lang="en-US" altLang="zh-CN" i="1" dirty="0" err="1"/>
              <a:t>xRy</a:t>
            </a:r>
            <a:r>
              <a:rPr lang="zh-CN" altLang="en-US" dirty="0"/>
              <a:t>；如果</a:t>
            </a:r>
            <a:r>
              <a:rPr lang="en-US" altLang="zh-CN" dirty="0"/>
              <a:t>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</a:t>
            </a:r>
            <a:r>
              <a:rPr lang="en-US" altLang="zh-CN" dirty="0">
                <a:sym typeface="Symbol" panose="05050102010706020507" pitchFamily="18" charset="2"/>
              </a:rPr>
              <a:t></a:t>
            </a:r>
            <a:r>
              <a:rPr lang="en-US" altLang="zh-CN" i="1" dirty="0"/>
              <a:t>R</a:t>
            </a:r>
            <a:r>
              <a:rPr lang="en-US" altLang="zh-CN" dirty="0"/>
              <a:t>, </a:t>
            </a:r>
            <a:r>
              <a:rPr lang="zh-CN" altLang="en-US" dirty="0"/>
              <a:t>则记作</a:t>
            </a:r>
            <a:r>
              <a:rPr lang="en-US" altLang="zh-CN" i="1" dirty="0"/>
              <a:t>x  </a:t>
            </a:r>
            <a:r>
              <a:rPr lang="en-US" altLang="zh-CN" dirty="0"/>
              <a:t>  </a:t>
            </a:r>
            <a:r>
              <a:rPr lang="en-US" altLang="zh-CN" i="1" dirty="0"/>
              <a:t>y</a:t>
            </a:r>
            <a:endParaRPr lang="en-US" altLang="zh-CN" dirty="0"/>
          </a:p>
          <a:p>
            <a:pPr eaLnBrk="1" hangingPunct="1">
              <a:lnSpc>
                <a:spcPct val="130000"/>
              </a:lnSpc>
              <a:spcBef>
                <a:spcPct val="70000"/>
              </a:spcBef>
            </a:pPr>
            <a:r>
              <a:rPr lang="zh-CN" altLang="en-US" dirty="0"/>
              <a:t>实例：</a:t>
            </a:r>
            <a:r>
              <a:rPr lang="en-US" altLang="zh-CN" i="1" dirty="0"/>
              <a:t>R</a:t>
            </a:r>
            <a:r>
              <a:rPr lang="en-US" altLang="zh-CN" dirty="0"/>
              <a:t>={&lt;1,2&gt;,&lt;</a:t>
            </a:r>
            <a:r>
              <a:rPr lang="en-US" altLang="zh-CN" i="1" dirty="0" err="1"/>
              <a:t>a</a:t>
            </a:r>
            <a:r>
              <a:rPr lang="en-US" altLang="zh-CN" dirty="0" err="1"/>
              <a:t>,</a:t>
            </a:r>
            <a:r>
              <a:rPr lang="en-US" altLang="zh-CN" i="1" dirty="0" err="1"/>
              <a:t>b</a:t>
            </a:r>
            <a:r>
              <a:rPr lang="en-US" altLang="zh-CN" dirty="0"/>
              <a:t>&gt;}, </a:t>
            </a:r>
            <a:r>
              <a:rPr lang="en-US" altLang="zh-CN" i="1" dirty="0"/>
              <a:t>S</a:t>
            </a:r>
            <a:r>
              <a:rPr lang="en-US" altLang="zh-CN" dirty="0"/>
              <a:t>={&lt;1,2&gt;,</a:t>
            </a:r>
            <a:r>
              <a:rPr lang="en-US" altLang="zh-CN" i="1" dirty="0" err="1"/>
              <a:t>a</a:t>
            </a:r>
            <a:r>
              <a:rPr lang="en-US" altLang="zh-CN" dirty="0" err="1"/>
              <a:t>,</a:t>
            </a:r>
            <a:r>
              <a:rPr lang="en-US" altLang="zh-CN" i="1" dirty="0" err="1"/>
              <a:t>b</a:t>
            </a:r>
            <a:r>
              <a:rPr lang="en-US" altLang="zh-CN" dirty="0"/>
              <a:t>}. </a:t>
            </a:r>
            <a:endParaRPr lang="en-US" altLang="zh-CN" i="1" dirty="0"/>
          </a:p>
          <a:p>
            <a:pPr eaLnBrk="1" hangingPunct="1">
              <a:lnSpc>
                <a:spcPct val="130000"/>
              </a:lnSpc>
            </a:pPr>
            <a:r>
              <a:rPr lang="en-US" altLang="zh-CN" i="1" dirty="0"/>
              <a:t>R</a:t>
            </a:r>
            <a:r>
              <a:rPr lang="zh-CN" altLang="en-US" dirty="0"/>
              <a:t>是二元关系</a:t>
            </a:r>
            <a:r>
              <a:rPr lang="en-US" altLang="zh-CN" dirty="0"/>
              <a:t>, </a:t>
            </a:r>
            <a:r>
              <a:rPr lang="zh-CN" altLang="en-US" dirty="0"/>
              <a:t>当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en-US" altLang="zh-CN" i="1" dirty="0"/>
              <a:t>b</a:t>
            </a:r>
            <a:r>
              <a:rPr lang="zh-CN" altLang="en-US" dirty="0"/>
              <a:t>不是有序对时，</a:t>
            </a:r>
            <a:r>
              <a:rPr lang="en-US" altLang="zh-CN" i="1" dirty="0"/>
              <a:t>S</a:t>
            </a:r>
            <a:r>
              <a:rPr lang="zh-CN" altLang="en-US" dirty="0"/>
              <a:t>不是二元关系，根据上面的记法，可以写</a:t>
            </a:r>
            <a:r>
              <a:rPr lang="en-US" altLang="zh-CN" dirty="0"/>
              <a:t>1</a:t>
            </a:r>
            <a:r>
              <a:rPr lang="en-US" altLang="zh-CN" i="1" dirty="0"/>
              <a:t>R</a:t>
            </a:r>
            <a:r>
              <a:rPr lang="en-US" altLang="zh-CN" dirty="0"/>
              <a:t>2, </a:t>
            </a:r>
            <a:r>
              <a:rPr lang="en-US" altLang="zh-CN" i="1" dirty="0" err="1"/>
              <a:t>aRb</a:t>
            </a:r>
            <a:r>
              <a:rPr lang="en-US" altLang="zh-CN" dirty="0"/>
              <a:t>, </a:t>
            </a:r>
            <a:r>
              <a:rPr lang="en-US" altLang="zh-CN" i="1" dirty="0"/>
              <a:t>a </a:t>
            </a:r>
            <a:r>
              <a:rPr lang="en-US" altLang="zh-CN" dirty="0"/>
              <a:t> </a:t>
            </a:r>
            <a:r>
              <a:rPr lang="en-US" altLang="zh-CN" i="1" dirty="0"/>
              <a:t>c</a:t>
            </a:r>
            <a:r>
              <a:rPr lang="zh-CN" altLang="en-US" dirty="0"/>
              <a:t>等</a:t>
            </a:r>
            <a:r>
              <a:rPr lang="en-US" altLang="zh-CN" dirty="0"/>
              <a:t>. </a:t>
            </a:r>
          </a:p>
        </p:txBody>
      </p:sp>
      <p:sp>
        <p:nvSpPr>
          <p:cNvPr id="20484" name="灯片编号占位符 5">
            <a:extLst>
              <a:ext uri="{FF2B5EF4-FFF2-40B4-BE49-F238E27FC236}">
                <a16:creationId xmlns:a16="http://schemas.microsoft.com/office/drawing/2014/main" id="{92E30C0D-71B3-4018-973F-FEBABB525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B21FD7F-91AD-466C-87EF-8130BF2A16C5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D646A47-9CFF-CAC4-27B0-07FC6865C0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2" y="3488561"/>
            <a:ext cx="299402" cy="35554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06BF62A-8D4C-509C-012F-7C0DE4F129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5229200"/>
            <a:ext cx="299402" cy="35554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7" name="Rectangle 3">
            <a:extLst>
              <a:ext uri="{FF2B5EF4-FFF2-40B4-BE49-F238E27FC236}">
                <a16:creationId xmlns:a16="http://schemas.microsoft.com/office/drawing/2014/main" id="{C389BCCD-E6FF-4FB3-87F8-219C7012EB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7.7 </a:t>
            </a:r>
            <a:r>
              <a:rPr lang="zh-CN" altLang="en-US">
                <a:latin typeface="华文中宋" panose="02010600040101010101" pitchFamily="2" charset="-122"/>
              </a:rPr>
              <a:t>偏序关系</a:t>
            </a:r>
            <a:r>
              <a:rPr lang="zh-CN" altLang="en-US"/>
              <a:t> </a:t>
            </a:r>
          </a:p>
        </p:txBody>
      </p:sp>
      <p:sp>
        <p:nvSpPr>
          <p:cNvPr id="137219" name="Rectangle 11">
            <a:extLst>
              <a:ext uri="{FF2B5EF4-FFF2-40B4-BE49-F238E27FC236}">
                <a16:creationId xmlns:a16="http://schemas.microsoft.com/office/drawing/2014/main" id="{937C80B0-0643-4E3C-9A1F-07062EB03CC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9288" y="1268413"/>
            <a:ext cx="8229600" cy="4525962"/>
          </a:xfrm>
        </p:spPr>
        <p:txBody>
          <a:bodyPr/>
          <a:lstStyle/>
          <a:p>
            <a:pPr eaLnBrk="1" hangingPunct="1"/>
            <a:r>
              <a:rPr lang="zh-CN" altLang="en-US"/>
              <a:t>主要内容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偏序关系</a:t>
            </a:r>
          </a:p>
          <a:p>
            <a:pPr eaLnBrk="1" hangingPunct="1">
              <a:buClr>
                <a:srgbClr val="FF9900"/>
              </a:buClr>
            </a:pPr>
            <a:r>
              <a:rPr lang="zh-CN" altLang="en-US"/>
              <a:t>     偏序关系的定义</a:t>
            </a:r>
          </a:p>
          <a:p>
            <a:pPr eaLnBrk="1" hangingPunct="1">
              <a:buClr>
                <a:srgbClr val="FF9900"/>
              </a:buClr>
            </a:pPr>
            <a:r>
              <a:rPr lang="zh-CN" altLang="en-US"/>
              <a:t>     偏序关系的实例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偏序集与哈斯图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偏序集中的特殊元素及其性质</a:t>
            </a:r>
          </a:p>
          <a:p>
            <a:pPr eaLnBrk="1" hangingPunct="1"/>
            <a:r>
              <a:rPr lang="zh-CN" altLang="en-US"/>
              <a:t>     极大元、极小元、最大元、最小元</a:t>
            </a:r>
          </a:p>
          <a:p>
            <a:pPr eaLnBrk="1" hangingPunct="1"/>
            <a:r>
              <a:rPr lang="zh-CN" altLang="en-US"/>
              <a:t>     上界、下界、最小上界、最大下界</a:t>
            </a:r>
          </a:p>
        </p:txBody>
      </p:sp>
      <p:sp>
        <p:nvSpPr>
          <p:cNvPr id="137220" name="灯片编号占位符 5">
            <a:extLst>
              <a:ext uri="{FF2B5EF4-FFF2-40B4-BE49-F238E27FC236}">
                <a16:creationId xmlns:a16="http://schemas.microsoft.com/office/drawing/2014/main" id="{FEA65B47-170B-4A89-B488-00B93CCD4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57BC1CE-945C-431B-994F-8C9DAF0FD27B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70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25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25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5987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>
            <a:extLst>
              <a:ext uri="{FF2B5EF4-FFF2-40B4-BE49-F238E27FC236}">
                <a16:creationId xmlns:a16="http://schemas.microsoft.com/office/drawing/2014/main" id="{1F0D8DB8-2ADC-42A2-9C39-C0AAA288A5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定义与实例</a:t>
            </a:r>
          </a:p>
        </p:txBody>
      </p:sp>
      <p:sp>
        <p:nvSpPr>
          <p:cNvPr id="139267" name="Rectangle 8">
            <a:extLst>
              <a:ext uri="{FF2B5EF4-FFF2-40B4-BE49-F238E27FC236}">
                <a16:creationId xmlns:a16="http://schemas.microsoft.com/office/drawing/2014/main" id="{9F755997-A37E-48E4-B467-7CF4DAAE065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07988" y="1268413"/>
            <a:ext cx="11520487" cy="4525962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定义</a:t>
            </a:r>
            <a:r>
              <a:rPr lang="en-US" altLang="zh-CN">
                <a:solidFill>
                  <a:srgbClr val="A50021"/>
                </a:solidFill>
              </a:rPr>
              <a:t>7.19  </a:t>
            </a:r>
          </a:p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偏序关系</a:t>
            </a:r>
            <a:r>
              <a:rPr lang="zh-CN" altLang="en-US"/>
              <a:t>：非空集合</a:t>
            </a:r>
            <a:r>
              <a:rPr lang="en-US" altLang="zh-CN" i="1"/>
              <a:t>A</a:t>
            </a:r>
            <a:r>
              <a:rPr lang="zh-CN" altLang="en-US"/>
              <a:t>上的自反、</a:t>
            </a:r>
            <a:r>
              <a:rPr lang="zh-CN" altLang="en-US">
                <a:solidFill>
                  <a:srgbClr val="FF0000"/>
                </a:solidFill>
              </a:rPr>
              <a:t>反对称</a:t>
            </a:r>
            <a:r>
              <a:rPr lang="zh-CN" altLang="en-US"/>
              <a:t>和传递的关系，记作≼</a:t>
            </a:r>
            <a:r>
              <a:rPr lang="en-US" altLang="zh-CN"/>
              <a:t>. </a:t>
            </a:r>
            <a:r>
              <a:rPr lang="zh-CN" altLang="en-US"/>
              <a:t>设≼为偏序关系</a:t>
            </a:r>
            <a:r>
              <a:rPr lang="en-US" altLang="zh-CN"/>
              <a:t>, </a:t>
            </a:r>
            <a:r>
              <a:rPr lang="zh-CN" altLang="en-US"/>
              <a:t>如果 </a:t>
            </a:r>
            <a:r>
              <a:rPr lang="en-US" altLang="zh-CN"/>
              <a:t>&lt;</a:t>
            </a:r>
            <a:r>
              <a:rPr lang="en-US" altLang="zh-CN" i="1"/>
              <a:t>x</a:t>
            </a:r>
            <a:r>
              <a:rPr lang="en-US" altLang="zh-CN"/>
              <a:t>, </a:t>
            </a:r>
            <a:r>
              <a:rPr lang="en-US" altLang="zh-CN" i="1"/>
              <a:t>y</a:t>
            </a:r>
            <a:r>
              <a:rPr lang="en-US" altLang="zh-CN"/>
              <a:t>&gt; ∈≼, </a:t>
            </a:r>
            <a:r>
              <a:rPr lang="zh-CN" altLang="en-US"/>
              <a:t>则记作 </a:t>
            </a:r>
            <a:r>
              <a:rPr lang="en-US" altLang="zh-CN" i="1"/>
              <a:t>x </a:t>
            </a:r>
            <a:r>
              <a:rPr lang="en-US" altLang="zh-CN"/>
              <a:t>≼ </a:t>
            </a:r>
            <a:r>
              <a:rPr lang="en-US" altLang="zh-CN" i="1"/>
              <a:t>y</a:t>
            </a:r>
            <a:r>
              <a:rPr lang="en-US" altLang="zh-CN"/>
              <a:t>, </a:t>
            </a:r>
            <a:r>
              <a:rPr lang="zh-CN" altLang="en-US"/>
              <a:t>读作：</a:t>
            </a:r>
            <a:r>
              <a:rPr lang="en-US" altLang="zh-CN" i="1"/>
              <a:t>x</a:t>
            </a:r>
            <a:r>
              <a:rPr lang="en-US" altLang="zh-CN"/>
              <a:t>“</a:t>
            </a:r>
            <a:r>
              <a:rPr lang="zh-CN" altLang="en-US"/>
              <a:t>小于或等于”</a:t>
            </a:r>
            <a:r>
              <a:rPr lang="en-US" altLang="zh-CN" i="1"/>
              <a:t>y</a:t>
            </a:r>
            <a:r>
              <a:rPr lang="en-US" altLang="zh-CN"/>
              <a:t>.  </a:t>
            </a:r>
          </a:p>
          <a:p>
            <a:pPr eaLnBrk="1" hangingPunct="1"/>
            <a:endParaRPr lang="en-US" altLang="zh-CN"/>
          </a:p>
          <a:p>
            <a:pPr eaLnBrk="1" hangingPunct="1"/>
            <a:r>
              <a:rPr lang="zh-CN" altLang="en-US"/>
              <a:t>实例</a:t>
            </a:r>
          </a:p>
          <a:p>
            <a:pPr eaLnBrk="1" hangingPunct="1"/>
            <a:r>
              <a:rPr lang="zh-CN" altLang="en-US"/>
              <a:t>集合</a:t>
            </a:r>
            <a:r>
              <a:rPr lang="en-US" altLang="zh-CN" i="1"/>
              <a:t>A</a:t>
            </a:r>
            <a:r>
              <a:rPr lang="zh-CN" altLang="en-US"/>
              <a:t>上的恒等关系 </a:t>
            </a:r>
            <a:r>
              <a:rPr lang="en-US" altLang="zh-CN" i="1"/>
              <a:t>I</a:t>
            </a:r>
            <a:r>
              <a:rPr lang="en-US" altLang="zh-CN" i="1" baseline="-25000"/>
              <a:t>A</a:t>
            </a:r>
            <a:r>
              <a:rPr lang="zh-CN" altLang="en-US"/>
              <a:t>是 </a:t>
            </a:r>
            <a:r>
              <a:rPr lang="en-US" altLang="zh-CN" i="1"/>
              <a:t>A</a:t>
            </a:r>
            <a:r>
              <a:rPr lang="zh-CN" altLang="en-US"/>
              <a:t>上的偏序关系</a:t>
            </a:r>
            <a:r>
              <a:rPr lang="en-US" altLang="zh-CN"/>
              <a:t>. </a:t>
            </a:r>
          </a:p>
          <a:p>
            <a:pPr eaLnBrk="1" hangingPunct="1"/>
            <a:r>
              <a:rPr lang="zh-CN" altLang="en-US"/>
              <a:t>小于或等于关系</a:t>
            </a:r>
            <a:r>
              <a:rPr lang="en-US" altLang="zh-CN"/>
              <a:t>, </a:t>
            </a:r>
            <a:r>
              <a:rPr lang="zh-CN" altLang="en-US"/>
              <a:t>整除关系和包含关系也是相应集合上的偏序关系</a:t>
            </a:r>
            <a:r>
              <a:rPr lang="en-US" altLang="zh-CN"/>
              <a:t>. </a:t>
            </a:r>
          </a:p>
        </p:txBody>
      </p:sp>
      <p:sp>
        <p:nvSpPr>
          <p:cNvPr id="139268" name="灯片编号占位符 5">
            <a:extLst>
              <a:ext uri="{FF2B5EF4-FFF2-40B4-BE49-F238E27FC236}">
                <a16:creationId xmlns:a16="http://schemas.microsoft.com/office/drawing/2014/main" id="{4AA6C755-11E0-455D-89A0-5ED8C2BAB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3E42821-B0A1-4D5F-9451-9D8FCF7D64E6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71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>
            <a:extLst>
              <a:ext uri="{FF2B5EF4-FFF2-40B4-BE49-F238E27FC236}">
                <a16:creationId xmlns:a16="http://schemas.microsoft.com/office/drawing/2014/main" id="{6D605556-E46A-472A-8F43-50B112E769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相关概念</a:t>
            </a:r>
          </a:p>
        </p:txBody>
      </p:sp>
      <p:sp>
        <p:nvSpPr>
          <p:cNvPr id="148484" name="Rectangle 8">
            <a:extLst>
              <a:ext uri="{FF2B5EF4-FFF2-40B4-BE49-F238E27FC236}">
                <a16:creationId xmlns:a16="http://schemas.microsoft.com/office/drawing/2014/main" id="{FEAA090E-E65E-4082-940D-A27CBF0706B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054100"/>
            <a:ext cx="11449050" cy="1727200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7.20 </a:t>
            </a:r>
            <a:r>
              <a:rPr lang="en-US" altLang="zh-CN" dirty="0"/>
              <a:t> </a:t>
            </a:r>
            <a:r>
              <a:rPr lang="zh-CN" altLang="en-US" dirty="0"/>
              <a:t>设 </a:t>
            </a:r>
            <a:r>
              <a:rPr lang="en-US" altLang="zh-CN" i="1" dirty="0"/>
              <a:t>R </a:t>
            </a:r>
            <a:r>
              <a:rPr lang="zh-CN" altLang="en-US" dirty="0"/>
              <a:t>为非空集合</a:t>
            </a:r>
            <a:r>
              <a:rPr lang="en-US" altLang="zh-CN" i="1" dirty="0"/>
              <a:t>A</a:t>
            </a:r>
            <a:r>
              <a:rPr lang="zh-CN" altLang="en-US" dirty="0"/>
              <a:t>上的偏序关系</a:t>
            </a:r>
            <a:r>
              <a:rPr lang="en-US" altLang="zh-CN" dirty="0"/>
              <a:t>, </a:t>
            </a:r>
          </a:p>
          <a:p>
            <a:pPr eaLnBrk="1" hangingPunct="1">
              <a:defRPr/>
            </a:pPr>
            <a:r>
              <a:rPr lang="en-US" altLang="zh-CN" dirty="0"/>
              <a:t>(1)  </a:t>
            </a:r>
            <a:r>
              <a:rPr lang="en-US" altLang="zh-CN" i="1" dirty="0"/>
              <a:t>x</a:t>
            </a:r>
            <a:r>
              <a:rPr lang="en-US" altLang="zh-CN" dirty="0"/>
              <a:t>, </a:t>
            </a:r>
            <a:r>
              <a:rPr lang="en-US" altLang="zh-CN" i="1" dirty="0" err="1"/>
              <a:t>y</a:t>
            </a:r>
            <a:r>
              <a:rPr lang="en-US" altLang="zh-CN" dirty="0" err="1"/>
              <a:t>∈</a:t>
            </a:r>
            <a:r>
              <a:rPr lang="en-US" altLang="zh-CN" i="1" dirty="0" err="1"/>
              <a:t>A</a:t>
            </a:r>
            <a:r>
              <a:rPr lang="en-US" altLang="zh-CN" dirty="0"/>
              <a:t>,  </a:t>
            </a:r>
            <a:r>
              <a:rPr lang="en-US" altLang="zh-CN" i="1" dirty="0"/>
              <a:t>x</a:t>
            </a:r>
            <a:r>
              <a:rPr lang="zh-CN" altLang="en-US" dirty="0"/>
              <a:t>与</a:t>
            </a:r>
            <a:r>
              <a:rPr lang="en-US" altLang="zh-CN" i="1" dirty="0"/>
              <a:t>y</a:t>
            </a:r>
            <a:r>
              <a:rPr lang="zh-CN" altLang="en-US" dirty="0">
                <a:solidFill>
                  <a:srgbClr val="A50021"/>
                </a:solidFill>
              </a:rPr>
              <a:t>可比</a:t>
            </a:r>
            <a:r>
              <a:rPr lang="zh-CN" altLang="en-US" dirty="0"/>
              <a:t> </a:t>
            </a:r>
            <a:r>
              <a:rPr lang="zh-CN" altLang="en-US" dirty="0">
                <a:sym typeface="Symbol" panose="05050102010706020507" pitchFamily="18" charset="2"/>
              </a:rPr>
              <a:t></a:t>
            </a:r>
            <a:r>
              <a:rPr lang="zh-CN" altLang="en-US" dirty="0"/>
              <a:t>  </a:t>
            </a:r>
            <a:r>
              <a:rPr lang="en-US" altLang="zh-CN" i="1" dirty="0"/>
              <a:t>x </a:t>
            </a:r>
            <a:r>
              <a:rPr lang="en-US" altLang="zh-CN" dirty="0"/>
              <a:t>≼ </a:t>
            </a:r>
            <a:r>
              <a:rPr lang="en-US" altLang="zh-CN" i="1" dirty="0" err="1"/>
              <a:t>y</a:t>
            </a:r>
            <a:r>
              <a:rPr lang="en-US" altLang="zh-CN" dirty="0" err="1"/>
              <a:t>∨</a:t>
            </a:r>
            <a:r>
              <a:rPr lang="en-US" altLang="zh-CN" i="1" dirty="0" err="1"/>
              <a:t>y</a:t>
            </a:r>
            <a:r>
              <a:rPr lang="en-US" altLang="zh-CN" i="1" dirty="0"/>
              <a:t> </a:t>
            </a:r>
            <a:r>
              <a:rPr lang="en-US" altLang="zh-CN" dirty="0"/>
              <a:t>≼ </a:t>
            </a:r>
            <a:r>
              <a:rPr lang="en-US" altLang="zh-CN" i="1" dirty="0"/>
              <a:t>x  </a:t>
            </a:r>
          </a:p>
          <a:p>
            <a:pPr eaLnBrk="1" hangingPunct="1">
              <a:defRPr/>
            </a:pPr>
            <a:r>
              <a:rPr lang="en-US" altLang="zh-CN" dirty="0"/>
              <a:t>(2) </a:t>
            </a:r>
            <a:r>
              <a:rPr lang="zh-CN" altLang="en-US" dirty="0"/>
              <a:t>任取元素 </a:t>
            </a:r>
            <a:r>
              <a:rPr lang="en-US" altLang="zh-CN" i="1" dirty="0"/>
              <a:t>x </a:t>
            </a:r>
            <a:r>
              <a:rPr lang="zh-CN" altLang="en-US" dirty="0"/>
              <a:t>和 </a:t>
            </a:r>
            <a:r>
              <a:rPr lang="en-US" altLang="zh-CN" i="1" dirty="0"/>
              <a:t>y</a:t>
            </a:r>
            <a:r>
              <a:rPr lang="en-US" altLang="zh-CN" dirty="0"/>
              <a:t>, </a:t>
            </a:r>
            <a:r>
              <a:rPr lang="zh-CN" altLang="en-US" dirty="0"/>
              <a:t>可能有下述几种情况发生：   </a:t>
            </a:r>
            <a:r>
              <a:rPr lang="en-US" altLang="zh-CN" i="1" dirty="0"/>
              <a:t>x </a:t>
            </a:r>
            <a:r>
              <a:rPr lang="en-US" altLang="zh-CN" dirty="0"/>
              <a:t>≺ </a:t>
            </a:r>
            <a:r>
              <a:rPr lang="en-US" altLang="zh-CN" i="1" dirty="0"/>
              <a:t>y </a:t>
            </a:r>
            <a:r>
              <a:rPr lang="en-US" altLang="zh-CN" dirty="0"/>
              <a:t>(</a:t>
            </a:r>
            <a:r>
              <a:rPr lang="zh-CN" altLang="en-US" dirty="0"/>
              <a:t>或 </a:t>
            </a:r>
            <a:r>
              <a:rPr lang="en-US" altLang="zh-CN" i="1" dirty="0"/>
              <a:t>y </a:t>
            </a:r>
            <a:r>
              <a:rPr lang="en-US" altLang="zh-CN" dirty="0"/>
              <a:t>≺ </a:t>
            </a:r>
            <a:r>
              <a:rPr lang="en-US" altLang="zh-CN" i="1" dirty="0"/>
              <a:t>x</a:t>
            </a:r>
            <a:r>
              <a:rPr lang="en-US" altLang="zh-CN" dirty="0"/>
              <a:t>),    </a:t>
            </a:r>
            <a:r>
              <a:rPr lang="en-US" altLang="zh-CN" i="1" dirty="0"/>
              <a:t>x</a:t>
            </a:r>
            <a:r>
              <a:rPr lang="zh-CN" altLang="en-US" dirty="0"/>
              <a:t>＝</a:t>
            </a:r>
            <a:r>
              <a:rPr lang="en-US" altLang="zh-CN" i="1" dirty="0"/>
              <a:t>y</a:t>
            </a:r>
            <a:r>
              <a:rPr lang="en-US" altLang="zh-CN" dirty="0"/>
              <a:t>,    </a:t>
            </a:r>
            <a:r>
              <a:rPr lang="en-US" altLang="zh-CN" i="1" dirty="0"/>
              <a:t>x</a:t>
            </a:r>
            <a:r>
              <a:rPr lang="zh-CN" altLang="en-US" dirty="0"/>
              <a:t>与</a:t>
            </a:r>
            <a:r>
              <a:rPr lang="en-US" altLang="zh-CN" i="1" dirty="0"/>
              <a:t>y</a:t>
            </a:r>
            <a:r>
              <a:rPr lang="zh-CN" altLang="en-US" dirty="0"/>
              <a:t>不是可比的</a:t>
            </a:r>
          </a:p>
        </p:txBody>
      </p:sp>
      <p:sp>
        <p:nvSpPr>
          <p:cNvPr id="141316" name="灯片编号占位符 5">
            <a:extLst>
              <a:ext uri="{FF2B5EF4-FFF2-40B4-BE49-F238E27FC236}">
                <a16:creationId xmlns:a16="http://schemas.microsoft.com/office/drawing/2014/main" id="{1023C65E-A0F4-4934-9F9F-C21D432E5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CA3AEE4-8D7A-4AE6-9724-CAE98AEC4BB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72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1317" name="Rectangle 9">
            <a:extLst>
              <a:ext uri="{FF2B5EF4-FFF2-40B4-BE49-F238E27FC236}">
                <a16:creationId xmlns:a16="http://schemas.microsoft.com/office/drawing/2014/main" id="{76272782-5C1E-49A0-ADE2-35FCDEE419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025" y="2644775"/>
            <a:ext cx="1144905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定义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7.21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为非空集合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上的偏序关系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都是可比的，则称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</a:t>
            </a: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全序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（或线序）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实例：数集上的小于或等于关系是全序关系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整除关系不是正整数集合上的全序关系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1318" name="Rectangle 10">
            <a:extLst>
              <a:ext uri="{FF2B5EF4-FFF2-40B4-BE49-F238E27FC236}">
                <a16:creationId xmlns:a16="http://schemas.microsoft.com/office/drawing/2014/main" id="{9B370A02-51CE-4891-B5A2-0945BA58D3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538" y="4889500"/>
            <a:ext cx="11102975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定义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7.22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如果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≺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且不存在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使得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≺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≺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则称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覆盖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例如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{1,2,4,6}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集合上整除关系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2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覆盖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1, 4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覆盖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2, 4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不覆盖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7" grpId="0"/>
      <p:bldP spid="141318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10">
            <a:extLst>
              <a:ext uri="{FF2B5EF4-FFF2-40B4-BE49-F238E27FC236}">
                <a16:creationId xmlns:a16="http://schemas.microsoft.com/office/drawing/2014/main" id="{E8804470-1B7C-45BF-BEEA-5228EB153C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偏序集与哈斯图</a:t>
            </a:r>
          </a:p>
        </p:txBody>
      </p:sp>
      <p:sp>
        <p:nvSpPr>
          <p:cNvPr id="143363" name="Rectangle 11">
            <a:extLst>
              <a:ext uri="{FF2B5EF4-FFF2-40B4-BE49-F238E27FC236}">
                <a16:creationId xmlns:a16="http://schemas.microsoft.com/office/drawing/2014/main" id="{ECFFF2C0-BA28-4350-B966-890C9C99BDB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0863" y="1268413"/>
            <a:ext cx="9505950" cy="1512887"/>
          </a:xfrm>
        </p:spPr>
        <p:txBody>
          <a:bodyPr/>
          <a:lstStyle/>
          <a:p>
            <a:pPr eaLnBrk="1" hangingPunct="1"/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7.23</a:t>
            </a:r>
            <a:r>
              <a:rPr lang="en-US" altLang="zh-CN" dirty="0"/>
              <a:t> </a:t>
            </a:r>
            <a:r>
              <a:rPr lang="zh-CN" altLang="en-US" dirty="0"/>
              <a:t>集合</a:t>
            </a:r>
            <a:r>
              <a:rPr lang="en-US" altLang="zh-CN" i="1" dirty="0"/>
              <a:t>A</a:t>
            </a:r>
            <a:r>
              <a:rPr lang="zh-CN" altLang="en-US" dirty="0"/>
              <a:t>和</a:t>
            </a:r>
            <a:r>
              <a:rPr lang="en-US" altLang="zh-CN" i="1" dirty="0"/>
              <a:t>A</a:t>
            </a:r>
            <a:r>
              <a:rPr lang="zh-CN" altLang="en-US" dirty="0"/>
              <a:t>上的偏序关系≼一起叫做</a:t>
            </a:r>
            <a:r>
              <a:rPr lang="zh-CN" altLang="en-US" dirty="0">
                <a:solidFill>
                  <a:srgbClr val="A50021"/>
                </a:solidFill>
              </a:rPr>
              <a:t>偏序集</a:t>
            </a:r>
            <a:r>
              <a:rPr lang="en-US" altLang="zh-CN" dirty="0"/>
              <a:t>, </a:t>
            </a:r>
            <a:r>
              <a:rPr lang="zh-CN" altLang="en-US" dirty="0"/>
              <a:t>记作</a:t>
            </a:r>
            <a:r>
              <a:rPr lang="en-US" altLang="zh-CN" dirty="0"/>
              <a:t>&lt;</a:t>
            </a:r>
            <a:r>
              <a:rPr lang="en-US" altLang="zh-CN" i="1" dirty="0"/>
              <a:t>A</a:t>
            </a:r>
            <a:r>
              <a:rPr lang="en-US" altLang="zh-CN" dirty="0"/>
              <a:t>,≼&gt;.  </a:t>
            </a:r>
          </a:p>
          <a:p>
            <a:pPr eaLnBrk="1" hangingPunct="1">
              <a:spcBef>
                <a:spcPct val="60000"/>
              </a:spcBef>
            </a:pPr>
            <a:r>
              <a:rPr lang="zh-CN" altLang="en-US" dirty="0"/>
              <a:t>实例</a:t>
            </a:r>
            <a:r>
              <a:rPr lang="en-US" altLang="zh-CN" dirty="0"/>
              <a:t>:   &lt;Z,≤&gt;, &lt;</a:t>
            </a:r>
            <a:r>
              <a:rPr lang="en-US" altLang="zh-CN" i="1" dirty="0"/>
              <a:t>P</a:t>
            </a:r>
            <a:r>
              <a:rPr lang="en-US" altLang="zh-CN" dirty="0"/>
              <a:t>(</a:t>
            </a:r>
            <a:r>
              <a:rPr lang="en-US" altLang="zh-CN" i="1" dirty="0"/>
              <a:t>A</a:t>
            </a:r>
            <a:r>
              <a:rPr lang="en-US" altLang="zh-CN" dirty="0"/>
              <a:t>),</a:t>
            </a:r>
            <a:r>
              <a:rPr lang="en-US" altLang="zh-CN" i="1" dirty="0"/>
              <a:t>R</a:t>
            </a:r>
            <a:r>
              <a:rPr lang="en-US" altLang="zh-CN" baseline="-25000" dirty="0">
                <a:sym typeface="Symbol" panose="05050102010706020507" pitchFamily="18" charset="2"/>
              </a:rPr>
              <a:t></a:t>
            </a:r>
            <a:r>
              <a:rPr lang="en-US" altLang="zh-CN" dirty="0"/>
              <a:t>&gt; </a:t>
            </a:r>
          </a:p>
        </p:txBody>
      </p:sp>
      <p:sp>
        <p:nvSpPr>
          <p:cNvPr id="143364" name="灯片编号占位符 5">
            <a:extLst>
              <a:ext uri="{FF2B5EF4-FFF2-40B4-BE49-F238E27FC236}">
                <a16:creationId xmlns:a16="http://schemas.microsoft.com/office/drawing/2014/main" id="{832844DF-8AEF-42D4-AD96-A0398C99D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A4CCA15-E3A6-40FF-AC7D-F3A2601DC46D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73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365" name="Rectangle 12">
            <a:extLst>
              <a:ext uri="{FF2B5EF4-FFF2-40B4-BE49-F238E27FC236}">
                <a16:creationId xmlns:a16="http://schemas.microsoft.com/office/drawing/2014/main" id="{1FCCB0F6-E10F-4A45-9BDF-D1B8EF99BA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2708275"/>
            <a:ext cx="11652250" cy="3421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60000"/>
              </a:spcBef>
            </a:pP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哈斯图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利用偏序关系的自反、反对称、传递性进行简化的关系图</a:t>
            </a:r>
          </a:p>
          <a:p>
            <a:pPr eaLnBrk="1" hangingPunct="1">
              <a:lnSpc>
                <a:spcPct val="150000"/>
              </a:lnSpc>
              <a:spcBef>
                <a:spcPct val="5500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特点：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每个结点没有环	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两个连通的结点之间的序关系通过结点位置的高低表示，位置低的元素的顺序在前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(3)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具有覆盖关系的两个结点之间连边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5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9">
            <a:extLst>
              <a:ext uri="{FF2B5EF4-FFF2-40B4-BE49-F238E27FC236}">
                <a16:creationId xmlns:a16="http://schemas.microsoft.com/office/drawing/2014/main" id="{3541AA70-4A7D-4DB8-A0FC-64F937A969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145411" name="Rectangle 10">
            <a:extLst>
              <a:ext uri="{FF2B5EF4-FFF2-40B4-BE49-F238E27FC236}">
                <a16:creationId xmlns:a16="http://schemas.microsoft.com/office/drawing/2014/main" id="{816672BA-B1BC-4B3E-8CB3-17985DDA46D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00150" y="1268413"/>
            <a:ext cx="9791700" cy="8143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>
                <a:solidFill>
                  <a:srgbClr val="A50021"/>
                </a:solidFill>
              </a:rPr>
              <a:t>例</a:t>
            </a:r>
            <a:r>
              <a:rPr lang="en-US" altLang="zh-CN">
                <a:solidFill>
                  <a:srgbClr val="A50021"/>
                </a:solidFill>
              </a:rPr>
              <a:t>12</a:t>
            </a:r>
            <a:r>
              <a:rPr lang="en-US" altLang="zh-CN"/>
              <a:t>  </a:t>
            </a:r>
            <a:r>
              <a:rPr lang="zh-CN" altLang="en-US"/>
              <a:t>偏序集</a:t>
            </a:r>
            <a:r>
              <a:rPr lang="en-US" altLang="zh-CN"/>
              <a:t>&lt;{1,2,3,4,5,6,7,8,9}, </a:t>
            </a:r>
            <a:r>
              <a:rPr lang="en-US" altLang="zh-CN" i="1"/>
              <a:t>R</a:t>
            </a:r>
            <a:r>
              <a:rPr lang="zh-CN" altLang="en-US"/>
              <a:t>整除</a:t>
            </a:r>
            <a:r>
              <a:rPr lang="en-US" altLang="zh-CN"/>
              <a:t>&gt;</a:t>
            </a:r>
            <a:r>
              <a:rPr lang="zh-CN" altLang="en-US"/>
              <a:t>和</a:t>
            </a:r>
            <a:r>
              <a:rPr lang="en-US" altLang="zh-CN"/>
              <a:t>&lt;</a:t>
            </a:r>
            <a:r>
              <a:rPr lang="en-US" altLang="zh-CN" i="1"/>
              <a:t>P</a:t>
            </a:r>
            <a:r>
              <a:rPr lang="en-US" altLang="zh-CN"/>
              <a:t>({</a:t>
            </a:r>
            <a:r>
              <a:rPr lang="en-US" altLang="zh-CN" i="1"/>
              <a:t>a</a:t>
            </a:r>
            <a:r>
              <a:rPr lang="en-US" altLang="zh-CN"/>
              <a:t>,</a:t>
            </a:r>
            <a:r>
              <a:rPr lang="en-US" altLang="zh-CN" i="1"/>
              <a:t>b</a:t>
            </a:r>
            <a:r>
              <a:rPr lang="en-US" altLang="zh-CN"/>
              <a:t>,</a:t>
            </a:r>
            <a:r>
              <a:rPr lang="en-US" altLang="zh-CN" i="1"/>
              <a:t>c</a:t>
            </a:r>
            <a:r>
              <a:rPr lang="en-US" altLang="zh-CN"/>
              <a:t>}),</a:t>
            </a:r>
            <a:r>
              <a:rPr lang="en-US" altLang="zh-CN" i="1"/>
              <a:t>R</a:t>
            </a:r>
            <a:r>
              <a:rPr lang="en-US" altLang="zh-CN" baseline="-25000">
                <a:sym typeface="Symbol" panose="05050102010706020507" pitchFamily="18" charset="2"/>
              </a:rPr>
              <a:t></a:t>
            </a:r>
            <a:r>
              <a:rPr lang="en-US" altLang="zh-CN"/>
              <a:t>&gt;</a:t>
            </a:r>
            <a:r>
              <a:rPr lang="zh-CN" altLang="en-US"/>
              <a:t>的哈斯图</a:t>
            </a:r>
            <a:r>
              <a:rPr lang="en-US" altLang="zh-CN"/>
              <a:t>.</a:t>
            </a:r>
            <a:br>
              <a:rPr lang="en-US" altLang="zh-CN"/>
            </a:br>
            <a:endParaRPr lang="en-US" altLang="zh-CN"/>
          </a:p>
        </p:txBody>
      </p:sp>
      <p:sp>
        <p:nvSpPr>
          <p:cNvPr id="145412" name="灯片编号占位符 5">
            <a:extLst>
              <a:ext uri="{FF2B5EF4-FFF2-40B4-BE49-F238E27FC236}">
                <a16:creationId xmlns:a16="http://schemas.microsoft.com/office/drawing/2014/main" id="{D83849CF-DAC8-4DEF-AF7B-7C8A03966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E6CF96E-46DF-4DEA-A76A-D6E36354BFD3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74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45413" name="Picture 12">
            <a:extLst>
              <a:ext uri="{FF2B5EF4-FFF2-40B4-BE49-F238E27FC236}">
                <a16:creationId xmlns:a16="http://schemas.microsoft.com/office/drawing/2014/main" id="{35B0082A-B669-4E13-AD5E-765F2C6832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99" t="6117" r="-2565" b="8000"/>
          <a:stretch>
            <a:fillRect/>
          </a:stretch>
        </p:blipFill>
        <p:spPr bwMode="auto">
          <a:xfrm>
            <a:off x="2279650" y="2420938"/>
            <a:ext cx="7632700" cy="34861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12">
            <a:extLst>
              <a:ext uri="{FF2B5EF4-FFF2-40B4-BE49-F238E27FC236}">
                <a16:creationId xmlns:a16="http://schemas.microsoft.com/office/drawing/2014/main" id="{426B5674-2559-4723-9DE6-4B8585FAD5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147459" name="Rectangle 9">
            <a:extLst>
              <a:ext uri="{FF2B5EF4-FFF2-40B4-BE49-F238E27FC236}">
                <a16:creationId xmlns:a16="http://schemas.microsoft.com/office/drawing/2014/main" id="{1C514F24-1CE7-47BD-840B-FDB0EA72D39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0863" y="1341438"/>
            <a:ext cx="11090275" cy="1008062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例</a:t>
            </a:r>
            <a:r>
              <a:rPr lang="en-US" altLang="zh-CN">
                <a:solidFill>
                  <a:srgbClr val="A50021"/>
                </a:solidFill>
              </a:rPr>
              <a:t>13</a:t>
            </a:r>
            <a:r>
              <a:rPr lang="en-US" altLang="zh-CN"/>
              <a:t>  </a:t>
            </a:r>
            <a:r>
              <a:rPr lang="zh-CN" altLang="en-US"/>
              <a:t>已知偏序集</a:t>
            </a:r>
            <a:r>
              <a:rPr lang="en-US" altLang="zh-CN"/>
              <a:t>&lt;</a:t>
            </a:r>
            <a:r>
              <a:rPr lang="en-US" altLang="zh-CN" i="1"/>
              <a:t>A</a:t>
            </a:r>
            <a:r>
              <a:rPr lang="en-US" altLang="zh-CN"/>
              <a:t>,</a:t>
            </a:r>
            <a:r>
              <a:rPr lang="en-US" altLang="zh-CN" i="1"/>
              <a:t>R</a:t>
            </a:r>
            <a:r>
              <a:rPr lang="en-US" altLang="zh-CN"/>
              <a:t>&gt;</a:t>
            </a:r>
            <a:r>
              <a:rPr lang="zh-CN" altLang="en-US"/>
              <a:t>的哈斯图如下图所示</a:t>
            </a:r>
            <a:r>
              <a:rPr lang="en-US" altLang="zh-CN"/>
              <a:t>, </a:t>
            </a:r>
            <a:r>
              <a:rPr lang="zh-CN" altLang="en-US"/>
              <a:t>试求出集合</a:t>
            </a:r>
            <a:r>
              <a:rPr lang="en-US" altLang="zh-CN" i="1"/>
              <a:t>A</a:t>
            </a:r>
            <a:r>
              <a:rPr lang="zh-CN" altLang="en-US"/>
              <a:t>和关系</a:t>
            </a:r>
            <a:r>
              <a:rPr lang="en-US" altLang="zh-CN" i="1"/>
              <a:t>R</a:t>
            </a:r>
            <a:r>
              <a:rPr lang="zh-CN" altLang="en-US"/>
              <a:t>的表达式</a:t>
            </a:r>
            <a:r>
              <a:rPr lang="en-US" altLang="zh-CN"/>
              <a:t>. </a:t>
            </a:r>
          </a:p>
        </p:txBody>
      </p:sp>
      <p:sp>
        <p:nvSpPr>
          <p:cNvPr id="147460" name="灯片编号占位符 5">
            <a:extLst>
              <a:ext uri="{FF2B5EF4-FFF2-40B4-BE49-F238E27FC236}">
                <a16:creationId xmlns:a16="http://schemas.microsoft.com/office/drawing/2014/main" id="{80D3DBC7-A71E-44BD-9E3C-4F3530EBC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7ACC8B8-87BA-434E-AB1C-718AD9EAF706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75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36234" name="Rectangle 10">
            <a:extLst>
              <a:ext uri="{FF2B5EF4-FFF2-40B4-BE49-F238E27FC236}">
                <a16:creationId xmlns:a16="http://schemas.microsoft.com/office/drawing/2014/main" id="{0AE7CEA9-7702-4460-AF8D-6A9D7E6899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7728" y="3013075"/>
            <a:ext cx="8316912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解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={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  <a:endParaRPr lang="en-US" altLang="zh-CN" i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={&lt;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&gt;,&lt;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&gt;}∪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endParaRPr lang="en-US" altLang="zh-CN" baseline="-250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47462" name="Picture 11">
            <a:extLst>
              <a:ext uri="{FF2B5EF4-FFF2-40B4-BE49-F238E27FC236}">
                <a16:creationId xmlns:a16="http://schemas.microsoft.com/office/drawing/2014/main" id="{D2DBFD67-947B-4A34-B3B1-A22322467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90" b="16397"/>
          <a:stretch>
            <a:fillRect/>
          </a:stretch>
        </p:blipFill>
        <p:spPr bwMode="auto">
          <a:xfrm>
            <a:off x="263352" y="2276872"/>
            <a:ext cx="3960813" cy="273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6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6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6234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11">
            <a:extLst>
              <a:ext uri="{FF2B5EF4-FFF2-40B4-BE49-F238E27FC236}">
                <a16:creationId xmlns:a16="http://schemas.microsoft.com/office/drawing/2014/main" id="{C2F072AE-AA65-40C7-AFC3-710F82660D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偏序集中的特殊元素 </a:t>
            </a:r>
          </a:p>
        </p:txBody>
      </p:sp>
      <p:sp>
        <p:nvSpPr>
          <p:cNvPr id="156676" name="Rectangle 12">
            <a:extLst>
              <a:ext uri="{FF2B5EF4-FFF2-40B4-BE49-F238E27FC236}">
                <a16:creationId xmlns:a16="http://schemas.microsoft.com/office/drawing/2014/main" id="{5855586F-82F7-47F3-B1D4-8FD9EEE6231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9288" y="1195388"/>
            <a:ext cx="8229600" cy="2233612"/>
          </a:xfrm>
        </p:spPr>
        <p:txBody>
          <a:bodyPr>
            <a:normAutofit fontScale="92500" lnSpcReduction="10000"/>
          </a:bodyPr>
          <a:lstStyle/>
          <a:p>
            <a:pPr marL="457200" indent="-457200" eaLnBrk="1" hangingPunct="1">
              <a:defRPr/>
            </a:pPr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7.24</a:t>
            </a:r>
            <a:r>
              <a:rPr lang="en-US" altLang="zh-CN" dirty="0"/>
              <a:t>  </a:t>
            </a:r>
            <a:r>
              <a:rPr lang="zh-CN" altLang="en-US" dirty="0"/>
              <a:t>设</a:t>
            </a:r>
            <a:r>
              <a:rPr lang="en-US" altLang="zh-CN" dirty="0"/>
              <a:t>&lt;</a:t>
            </a:r>
            <a:r>
              <a:rPr lang="en-US" altLang="zh-CN" i="1" dirty="0"/>
              <a:t>A</a:t>
            </a:r>
            <a:r>
              <a:rPr lang="en-US" altLang="zh-CN" dirty="0"/>
              <a:t>,≼&gt;</a:t>
            </a:r>
            <a:r>
              <a:rPr lang="zh-CN" altLang="en-US" dirty="0"/>
              <a:t>为偏序集</a:t>
            </a:r>
            <a:r>
              <a:rPr lang="en-US" altLang="zh-CN" dirty="0"/>
              <a:t>, </a:t>
            </a:r>
            <a:r>
              <a:rPr lang="en-US" altLang="zh-CN" i="1" dirty="0"/>
              <a:t>B</a:t>
            </a:r>
            <a:r>
              <a:rPr lang="en-US" altLang="zh-CN" dirty="0">
                <a:sym typeface="Symbol" panose="05050102010706020507" pitchFamily="18" charset="2"/>
              </a:rPr>
              <a:t>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en-US" altLang="zh-CN" i="1" dirty="0" err="1"/>
              <a:t>y</a:t>
            </a:r>
            <a:r>
              <a:rPr lang="en-US" altLang="zh-CN" dirty="0" err="1"/>
              <a:t>∈</a:t>
            </a:r>
            <a:r>
              <a:rPr lang="en-US" altLang="zh-CN" i="1" dirty="0" err="1"/>
              <a:t>B</a:t>
            </a:r>
            <a:endParaRPr lang="en-US" altLang="zh-CN" i="1" dirty="0"/>
          </a:p>
          <a:p>
            <a:pPr marL="457200" indent="-457200" eaLnBrk="1" hangingPunct="1">
              <a:defRPr/>
            </a:pPr>
            <a:r>
              <a:rPr lang="en-US" altLang="zh-CN" dirty="0"/>
              <a:t>(1) </a:t>
            </a:r>
            <a:r>
              <a:rPr lang="zh-CN" altLang="en-US" dirty="0"/>
              <a:t>若</a:t>
            </a:r>
            <a:r>
              <a:rPr lang="zh-CN" altLang="en-US" dirty="0">
                <a:sym typeface="Symbol" panose="05050102010706020507" pitchFamily="18" charset="2"/>
              </a:rPr>
              <a:t></a:t>
            </a:r>
            <a:r>
              <a:rPr lang="en-US" altLang="zh-CN" i="1" dirty="0"/>
              <a:t>x</a:t>
            </a:r>
            <a:r>
              <a:rPr lang="en-US" altLang="zh-CN" dirty="0"/>
              <a:t>(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B</a:t>
            </a:r>
            <a:r>
              <a:rPr lang="en-US" altLang="zh-CN" dirty="0" err="1"/>
              <a:t>→</a:t>
            </a:r>
            <a:r>
              <a:rPr lang="en-US" altLang="zh-CN" i="1" dirty="0" err="1"/>
              <a:t>y</a:t>
            </a:r>
            <a:r>
              <a:rPr lang="en-US" altLang="zh-CN" dirty="0" err="1"/>
              <a:t>≼</a:t>
            </a:r>
            <a:r>
              <a:rPr lang="en-US" altLang="zh-CN" i="1" dirty="0" err="1"/>
              <a:t>x</a:t>
            </a:r>
            <a:r>
              <a:rPr lang="en-US" altLang="zh-CN" dirty="0"/>
              <a:t>)</a:t>
            </a:r>
            <a:r>
              <a:rPr lang="zh-CN" altLang="en-US" dirty="0"/>
              <a:t>成立</a:t>
            </a:r>
            <a:r>
              <a:rPr lang="en-US" altLang="zh-CN" dirty="0"/>
              <a:t>, </a:t>
            </a:r>
            <a:r>
              <a:rPr lang="zh-CN" altLang="en-US" dirty="0"/>
              <a:t>则称 </a:t>
            </a:r>
            <a:r>
              <a:rPr lang="en-US" altLang="zh-CN" i="1" dirty="0"/>
              <a:t>y </a:t>
            </a:r>
            <a:r>
              <a:rPr lang="zh-CN" altLang="en-US" dirty="0"/>
              <a:t>为</a:t>
            </a:r>
            <a:r>
              <a:rPr lang="en-US" altLang="zh-CN" i="1" dirty="0"/>
              <a:t>B</a:t>
            </a:r>
            <a:r>
              <a:rPr lang="zh-CN" altLang="en-US" dirty="0"/>
              <a:t>的</a:t>
            </a:r>
            <a:r>
              <a:rPr lang="zh-CN" altLang="en-US" dirty="0">
                <a:solidFill>
                  <a:srgbClr val="A50021"/>
                </a:solidFill>
              </a:rPr>
              <a:t>最小元</a:t>
            </a:r>
          </a:p>
          <a:p>
            <a:pPr marL="457200" indent="-457200" eaLnBrk="1" hangingPunct="1">
              <a:defRPr/>
            </a:pPr>
            <a:r>
              <a:rPr lang="en-US" altLang="zh-CN" dirty="0"/>
              <a:t>(2) </a:t>
            </a:r>
            <a:r>
              <a:rPr lang="zh-CN" altLang="en-US" dirty="0"/>
              <a:t>若</a:t>
            </a:r>
            <a:r>
              <a:rPr lang="zh-CN" altLang="en-US" dirty="0">
                <a:sym typeface="Symbol" panose="05050102010706020507" pitchFamily="18" charset="2"/>
              </a:rPr>
              <a:t></a:t>
            </a:r>
            <a:r>
              <a:rPr lang="en-US" altLang="zh-CN" i="1" dirty="0"/>
              <a:t>x</a:t>
            </a:r>
            <a:r>
              <a:rPr lang="en-US" altLang="zh-CN" dirty="0"/>
              <a:t>(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B</a:t>
            </a:r>
            <a:r>
              <a:rPr lang="en-US" altLang="zh-CN" dirty="0" err="1"/>
              <a:t>→</a:t>
            </a:r>
            <a:r>
              <a:rPr lang="en-US" altLang="zh-CN" i="1" dirty="0" err="1"/>
              <a:t>x</a:t>
            </a:r>
            <a:r>
              <a:rPr lang="en-US" altLang="zh-CN" dirty="0" err="1"/>
              <a:t>≼</a:t>
            </a:r>
            <a:r>
              <a:rPr lang="en-US" altLang="zh-CN" i="1" dirty="0" err="1"/>
              <a:t>y</a:t>
            </a:r>
            <a:r>
              <a:rPr lang="en-US" altLang="zh-CN" dirty="0"/>
              <a:t>)</a:t>
            </a:r>
            <a:r>
              <a:rPr lang="zh-CN" altLang="en-US" dirty="0"/>
              <a:t>成立</a:t>
            </a:r>
            <a:r>
              <a:rPr lang="en-US" altLang="zh-CN" dirty="0"/>
              <a:t>, </a:t>
            </a:r>
            <a:r>
              <a:rPr lang="zh-CN" altLang="en-US" dirty="0"/>
              <a:t>则称 </a:t>
            </a:r>
            <a:r>
              <a:rPr lang="en-US" altLang="zh-CN" i="1" dirty="0"/>
              <a:t>y </a:t>
            </a:r>
            <a:r>
              <a:rPr lang="zh-CN" altLang="en-US" dirty="0"/>
              <a:t>为</a:t>
            </a:r>
            <a:r>
              <a:rPr lang="en-US" altLang="zh-CN" i="1" dirty="0"/>
              <a:t>B</a:t>
            </a:r>
            <a:r>
              <a:rPr lang="zh-CN" altLang="en-US" dirty="0"/>
              <a:t>的</a:t>
            </a:r>
            <a:r>
              <a:rPr lang="zh-CN" altLang="en-US" dirty="0">
                <a:solidFill>
                  <a:srgbClr val="A50021"/>
                </a:solidFill>
              </a:rPr>
              <a:t>最大元</a:t>
            </a:r>
          </a:p>
          <a:p>
            <a:pPr marL="457200" indent="-457200" eaLnBrk="1" hangingPunct="1">
              <a:defRPr/>
            </a:pPr>
            <a:r>
              <a:rPr lang="en-US" altLang="zh-CN" dirty="0"/>
              <a:t>(3) </a:t>
            </a:r>
            <a:r>
              <a:rPr lang="zh-CN" altLang="en-US" dirty="0"/>
              <a:t>若</a:t>
            </a:r>
            <a:r>
              <a:rPr lang="zh-CN" altLang="en-US" dirty="0">
                <a:sym typeface="Symbol" panose="05050102010706020507" pitchFamily="18" charset="2"/>
              </a:rPr>
              <a:t></a:t>
            </a:r>
            <a:r>
              <a:rPr lang="en-US" altLang="zh-CN" i="1" dirty="0"/>
              <a:t>x</a:t>
            </a:r>
            <a:r>
              <a:rPr lang="en-US" altLang="zh-CN" dirty="0"/>
              <a:t>(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B</a:t>
            </a:r>
            <a:r>
              <a:rPr lang="en-US" altLang="zh-CN" dirty="0" err="1"/>
              <a:t>∧</a:t>
            </a:r>
            <a:r>
              <a:rPr lang="en-US" altLang="zh-CN" i="1" dirty="0" err="1"/>
              <a:t>x</a:t>
            </a:r>
            <a:r>
              <a:rPr lang="en-US" altLang="zh-CN" dirty="0" err="1"/>
              <a:t>≼</a:t>
            </a:r>
            <a:r>
              <a:rPr lang="en-US" altLang="zh-CN" i="1" dirty="0" err="1"/>
              <a:t>y</a:t>
            </a:r>
            <a:r>
              <a:rPr lang="en-US" altLang="zh-CN" dirty="0" err="1"/>
              <a:t>→</a:t>
            </a:r>
            <a:r>
              <a:rPr lang="en-US" altLang="zh-CN" i="1" dirty="0" err="1"/>
              <a:t>x</a:t>
            </a:r>
            <a:r>
              <a:rPr lang="en-US" altLang="zh-CN" dirty="0"/>
              <a:t>=</a:t>
            </a:r>
            <a:r>
              <a:rPr lang="en-US" altLang="zh-CN" i="1" dirty="0"/>
              <a:t>y</a:t>
            </a:r>
            <a:r>
              <a:rPr lang="en-US" altLang="zh-CN" dirty="0"/>
              <a:t>)</a:t>
            </a:r>
            <a:r>
              <a:rPr lang="zh-CN" altLang="en-US" dirty="0"/>
              <a:t>成立</a:t>
            </a:r>
            <a:r>
              <a:rPr lang="en-US" altLang="zh-CN" dirty="0"/>
              <a:t>, </a:t>
            </a:r>
            <a:r>
              <a:rPr lang="zh-CN" altLang="en-US" dirty="0"/>
              <a:t>则称 </a:t>
            </a:r>
            <a:r>
              <a:rPr lang="en-US" altLang="zh-CN" i="1" dirty="0"/>
              <a:t>y </a:t>
            </a:r>
            <a:r>
              <a:rPr lang="zh-CN" altLang="en-US" dirty="0"/>
              <a:t>为</a:t>
            </a:r>
            <a:r>
              <a:rPr lang="en-US" altLang="zh-CN" i="1" dirty="0"/>
              <a:t>B</a:t>
            </a:r>
            <a:r>
              <a:rPr lang="zh-CN" altLang="en-US" dirty="0"/>
              <a:t>的</a:t>
            </a:r>
            <a:r>
              <a:rPr lang="zh-CN" altLang="en-US" dirty="0">
                <a:solidFill>
                  <a:srgbClr val="A50021"/>
                </a:solidFill>
              </a:rPr>
              <a:t>极小元</a:t>
            </a:r>
          </a:p>
          <a:p>
            <a:pPr marL="457200" indent="-457200" eaLnBrk="1" hangingPunct="1">
              <a:defRPr/>
            </a:pPr>
            <a:r>
              <a:rPr lang="en-US" altLang="zh-CN" dirty="0"/>
              <a:t>(4) </a:t>
            </a:r>
            <a:r>
              <a:rPr lang="zh-CN" altLang="en-US" dirty="0"/>
              <a:t>若</a:t>
            </a:r>
            <a:r>
              <a:rPr lang="zh-CN" altLang="en-US" dirty="0">
                <a:sym typeface="Symbol" panose="05050102010706020507" pitchFamily="18" charset="2"/>
              </a:rPr>
              <a:t></a:t>
            </a:r>
            <a:r>
              <a:rPr lang="en-US" altLang="zh-CN" i="1" dirty="0"/>
              <a:t>x</a:t>
            </a:r>
            <a:r>
              <a:rPr lang="en-US" altLang="zh-CN" dirty="0"/>
              <a:t>(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B</a:t>
            </a:r>
            <a:r>
              <a:rPr lang="en-US" altLang="zh-CN" dirty="0" err="1"/>
              <a:t>∧</a:t>
            </a:r>
            <a:r>
              <a:rPr lang="en-US" altLang="zh-CN" i="1" dirty="0" err="1"/>
              <a:t>y</a:t>
            </a:r>
            <a:r>
              <a:rPr lang="en-US" altLang="zh-CN" dirty="0" err="1"/>
              <a:t>≼</a:t>
            </a:r>
            <a:r>
              <a:rPr lang="en-US" altLang="zh-CN" i="1" dirty="0" err="1"/>
              <a:t>x</a:t>
            </a:r>
            <a:r>
              <a:rPr lang="en-US" altLang="zh-CN" dirty="0" err="1"/>
              <a:t>→</a:t>
            </a:r>
            <a:r>
              <a:rPr lang="en-US" altLang="zh-CN" i="1" dirty="0" err="1"/>
              <a:t>x</a:t>
            </a:r>
            <a:r>
              <a:rPr lang="en-US" altLang="zh-CN" dirty="0"/>
              <a:t>=</a:t>
            </a:r>
            <a:r>
              <a:rPr lang="en-US" altLang="zh-CN" i="1" dirty="0"/>
              <a:t>y</a:t>
            </a:r>
            <a:r>
              <a:rPr lang="en-US" altLang="zh-CN" dirty="0"/>
              <a:t>)</a:t>
            </a:r>
            <a:r>
              <a:rPr lang="zh-CN" altLang="en-US" dirty="0"/>
              <a:t>成立</a:t>
            </a:r>
            <a:r>
              <a:rPr lang="en-US" altLang="zh-CN" dirty="0"/>
              <a:t>, </a:t>
            </a:r>
            <a:r>
              <a:rPr lang="zh-CN" altLang="en-US" dirty="0"/>
              <a:t>则称 </a:t>
            </a:r>
            <a:r>
              <a:rPr lang="en-US" altLang="zh-CN" i="1" dirty="0"/>
              <a:t>y </a:t>
            </a:r>
            <a:r>
              <a:rPr lang="zh-CN" altLang="en-US" dirty="0"/>
              <a:t>为</a:t>
            </a:r>
            <a:r>
              <a:rPr lang="en-US" altLang="zh-CN" i="1" dirty="0"/>
              <a:t>B</a:t>
            </a:r>
            <a:r>
              <a:rPr lang="zh-CN" altLang="en-US" dirty="0"/>
              <a:t>的</a:t>
            </a:r>
            <a:r>
              <a:rPr lang="zh-CN" altLang="en-US" dirty="0">
                <a:solidFill>
                  <a:srgbClr val="A50021"/>
                </a:solidFill>
              </a:rPr>
              <a:t>极大元</a:t>
            </a:r>
            <a:endParaRPr lang="zh-CN" altLang="en-US" dirty="0"/>
          </a:p>
        </p:txBody>
      </p:sp>
      <p:sp>
        <p:nvSpPr>
          <p:cNvPr id="149508" name="灯片编号占位符 5">
            <a:extLst>
              <a:ext uri="{FF2B5EF4-FFF2-40B4-BE49-F238E27FC236}">
                <a16:creationId xmlns:a16="http://schemas.microsoft.com/office/drawing/2014/main" id="{85B70455-26F0-419B-A373-60E5E2C73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0532ACD-D08F-4F97-93A0-FD3E89AC31BF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76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9509" name="Rectangle 14">
            <a:extLst>
              <a:ext uri="{FF2B5EF4-FFF2-40B4-BE49-F238E27FC236}">
                <a16:creationId xmlns:a16="http://schemas.microsoft.com/office/drawing/2014/main" id="{EF509977-A93C-46F2-8B30-2C167B64CC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8" y="3716338"/>
            <a:ext cx="8208962" cy="230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57200" indent="-4572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76300" indent="-4191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333500" indent="-4191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790700" indent="-4191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247900" indent="-4191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7051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31623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6195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40767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4000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性质： 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对于有穷集，极小元和极大元一定存在，可能存在多个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最小元和最大元不一定存在，如果存在一定唯一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(3)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最小元一定是极小元；最大元一定是极大元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(4)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孤立结点既是极小元，也是极大元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9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13">
            <a:extLst>
              <a:ext uri="{FF2B5EF4-FFF2-40B4-BE49-F238E27FC236}">
                <a16:creationId xmlns:a16="http://schemas.microsoft.com/office/drawing/2014/main" id="{DB53121E-AE9B-4497-864C-AD1C9D32A9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偏序集中的特殊元素 </a:t>
            </a:r>
          </a:p>
        </p:txBody>
      </p:sp>
      <p:sp>
        <p:nvSpPr>
          <p:cNvPr id="158723" name="Rectangle 12">
            <a:extLst>
              <a:ext uri="{FF2B5EF4-FFF2-40B4-BE49-F238E27FC236}">
                <a16:creationId xmlns:a16="http://schemas.microsoft.com/office/drawing/2014/main" id="{7EF6B84F-ACD5-4C16-A84D-825244B897C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47850" y="1125538"/>
            <a:ext cx="8569325" cy="2374900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7.25</a:t>
            </a:r>
            <a:r>
              <a:rPr lang="en-US" altLang="zh-CN" dirty="0"/>
              <a:t>  </a:t>
            </a:r>
            <a:r>
              <a:rPr lang="zh-CN" altLang="en-US" dirty="0"/>
              <a:t>设</a:t>
            </a:r>
            <a:r>
              <a:rPr lang="en-US" altLang="zh-CN" dirty="0"/>
              <a:t>&lt;</a:t>
            </a:r>
            <a:r>
              <a:rPr lang="en-US" altLang="zh-CN" i="1" dirty="0"/>
              <a:t>A</a:t>
            </a:r>
            <a:r>
              <a:rPr lang="en-US" altLang="zh-CN" dirty="0"/>
              <a:t>, ≼&gt;</a:t>
            </a:r>
            <a:r>
              <a:rPr lang="zh-CN" altLang="en-US" dirty="0"/>
              <a:t>为偏序集</a:t>
            </a:r>
            <a:r>
              <a:rPr lang="en-US" altLang="zh-CN" dirty="0"/>
              <a:t>, </a:t>
            </a:r>
            <a:r>
              <a:rPr lang="en-US" altLang="zh-CN" i="1" dirty="0"/>
              <a:t>B</a:t>
            </a:r>
            <a:r>
              <a:rPr lang="en-US" altLang="zh-CN" dirty="0">
                <a:sym typeface="Symbol" panose="05050102010706020507" pitchFamily="18" charset="2"/>
              </a:rPr>
              <a:t>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en-US" altLang="zh-CN" i="1" dirty="0" err="1"/>
              <a:t>y</a:t>
            </a:r>
            <a:r>
              <a:rPr lang="en-US" altLang="zh-CN" dirty="0" err="1"/>
              <a:t>∈</a:t>
            </a:r>
            <a:r>
              <a:rPr lang="en-US" altLang="zh-CN" i="1" dirty="0" err="1"/>
              <a:t>A</a:t>
            </a:r>
            <a:endParaRPr lang="en-US" altLang="zh-CN" dirty="0"/>
          </a:p>
          <a:p>
            <a:pPr eaLnBrk="1" hangingPunct="1">
              <a:defRPr/>
            </a:pPr>
            <a:r>
              <a:rPr lang="en-US" altLang="zh-CN" dirty="0"/>
              <a:t>(1) </a:t>
            </a:r>
            <a:r>
              <a:rPr lang="zh-CN" altLang="en-US" dirty="0"/>
              <a:t>若</a:t>
            </a:r>
            <a:r>
              <a:rPr lang="zh-CN" altLang="en-US" dirty="0">
                <a:sym typeface="Symbol" panose="05050102010706020507" pitchFamily="18" charset="2"/>
              </a:rPr>
              <a:t></a:t>
            </a:r>
            <a:r>
              <a:rPr lang="en-US" altLang="zh-CN" i="1" dirty="0"/>
              <a:t>x</a:t>
            </a:r>
            <a:r>
              <a:rPr lang="en-US" altLang="zh-CN" dirty="0"/>
              <a:t>(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B</a:t>
            </a:r>
            <a:r>
              <a:rPr lang="en-US" altLang="zh-CN" dirty="0" err="1"/>
              <a:t>→</a:t>
            </a:r>
            <a:r>
              <a:rPr lang="en-US" altLang="zh-CN" i="1" dirty="0" err="1"/>
              <a:t>x</a:t>
            </a:r>
            <a:r>
              <a:rPr lang="en-US" altLang="zh-CN" dirty="0" err="1"/>
              <a:t>≼</a:t>
            </a:r>
            <a:r>
              <a:rPr lang="en-US" altLang="zh-CN" i="1" dirty="0" err="1"/>
              <a:t>y</a:t>
            </a:r>
            <a:r>
              <a:rPr lang="en-US" altLang="zh-CN" dirty="0"/>
              <a:t>)</a:t>
            </a:r>
            <a:r>
              <a:rPr lang="zh-CN" altLang="en-US" dirty="0"/>
              <a:t>成立</a:t>
            </a:r>
            <a:r>
              <a:rPr lang="en-US" altLang="zh-CN" dirty="0"/>
              <a:t>, </a:t>
            </a:r>
            <a:r>
              <a:rPr lang="zh-CN" altLang="en-US" dirty="0"/>
              <a:t>则称</a:t>
            </a:r>
            <a:r>
              <a:rPr lang="en-US" altLang="zh-CN" i="1" dirty="0"/>
              <a:t>y</a:t>
            </a:r>
            <a:r>
              <a:rPr lang="zh-CN" altLang="en-US" dirty="0"/>
              <a:t>为</a:t>
            </a:r>
            <a:r>
              <a:rPr lang="en-US" altLang="zh-CN" i="1" dirty="0"/>
              <a:t>B</a:t>
            </a:r>
            <a:r>
              <a:rPr lang="zh-CN" altLang="en-US" dirty="0"/>
              <a:t>的</a:t>
            </a:r>
            <a:r>
              <a:rPr lang="zh-CN" altLang="en-US" dirty="0">
                <a:solidFill>
                  <a:srgbClr val="A50021"/>
                </a:solidFill>
              </a:rPr>
              <a:t>上界</a:t>
            </a:r>
            <a:r>
              <a:rPr lang="zh-CN" altLang="en-US" dirty="0"/>
              <a:t> </a:t>
            </a:r>
          </a:p>
          <a:p>
            <a:pPr eaLnBrk="1" hangingPunct="1">
              <a:defRPr/>
            </a:pPr>
            <a:r>
              <a:rPr lang="en-US" altLang="zh-CN" dirty="0"/>
              <a:t>(2) </a:t>
            </a:r>
            <a:r>
              <a:rPr lang="zh-CN" altLang="en-US" dirty="0"/>
              <a:t>若</a:t>
            </a:r>
            <a:r>
              <a:rPr lang="zh-CN" altLang="en-US" dirty="0">
                <a:sym typeface="Symbol" panose="05050102010706020507" pitchFamily="18" charset="2"/>
              </a:rPr>
              <a:t></a:t>
            </a:r>
            <a:r>
              <a:rPr lang="en-US" altLang="zh-CN" i="1" dirty="0"/>
              <a:t>x</a:t>
            </a:r>
            <a:r>
              <a:rPr lang="en-US" altLang="zh-CN" dirty="0"/>
              <a:t>(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B</a:t>
            </a:r>
            <a:r>
              <a:rPr lang="en-US" altLang="zh-CN" dirty="0" err="1"/>
              <a:t>→</a:t>
            </a:r>
            <a:r>
              <a:rPr lang="en-US" altLang="zh-CN" i="1" dirty="0" err="1"/>
              <a:t>y</a:t>
            </a:r>
            <a:r>
              <a:rPr lang="en-US" altLang="zh-CN" dirty="0" err="1"/>
              <a:t>≼</a:t>
            </a:r>
            <a:r>
              <a:rPr lang="en-US" altLang="zh-CN" i="1" dirty="0" err="1"/>
              <a:t>x</a:t>
            </a:r>
            <a:r>
              <a:rPr lang="en-US" altLang="zh-CN" dirty="0"/>
              <a:t>)</a:t>
            </a:r>
            <a:r>
              <a:rPr lang="zh-CN" altLang="en-US" dirty="0"/>
              <a:t>成立</a:t>
            </a:r>
            <a:r>
              <a:rPr lang="en-US" altLang="zh-CN" dirty="0"/>
              <a:t>, </a:t>
            </a:r>
            <a:r>
              <a:rPr lang="zh-CN" altLang="en-US" dirty="0"/>
              <a:t>则称</a:t>
            </a:r>
            <a:r>
              <a:rPr lang="en-US" altLang="zh-CN" i="1" dirty="0"/>
              <a:t>y</a:t>
            </a:r>
            <a:r>
              <a:rPr lang="zh-CN" altLang="en-US" dirty="0"/>
              <a:t>为</a:t>
            </a:r>
            <a:r>
              <a:rPr lang="en-US" altLang="zh-CN" i="1" dirty="0"/>
              <a:t>B</a:t>
            </a:r>
            <a:r>
              <a:rPr lang="zh-CN" altLang="en-US" dirty="0"/>
              <a:t>的</a:t>
            </a:r>
            <a:r>
              <a:rPr lang="zh-CN" altLang="en-US" dirty="0">
                <a:solidFill>
                  <a:srgbClr val="A50021"/>
                </a:solidFill>
              </a:rPr>
              <a:t>下界</a:t>
            </a:r>
            <a:r>
              <a:rPr lang="zh-CN" altLang="en-US" dirty="0"/>
              <a:t> </a:t>
            </a:r>
          </a:p>
          <a:p>
            <a:pPr eaLnBrk="1" hangingPunct="1">
              <a:defRPr/>
            </a:pPr>
            <a:r>
              <a:rPr lang="en-US" altLang="zh-CN" dirty="0"/>
              <a:t>(3) </a:t>
            </a:r>
            <a:r>
              <a:rPr lang="zh-CN" altLang="en-US" dirty="0"/>
              <a:t>令</a:t>
            </a:r>
            <a:r>
              <a:rPr lang="en-US" altLang="zh-CN" i="1" dirty="0"/>
              <a:t>C</a:t>
            </a:r>
            <a:r>
              <a:rPr lang="zh-CN" altLang="en-US" dirty="0"/>
              <a:t>＝</a:t>
            </a:r>
            <a:r>
              <a:rPr lang="en-US" altLang="zh-CN" dirty="0"/>
              <a:t>{</a:t>
            </a:r>
            <a:r>
              <a:rPr lang="en-US" altLang="zh-CN" i="1" dirty="0"/>
              <a:t>y</a:t>
            </a:r>
            <a:r>
              <a:rPr lang="en-US" altLang="zh-CN" dirty="0"/>
              <a:t>| </a:t>
            </a:r>
            <a:r>
              <a:rPr lang="en-US" altLang="zh-CN" i="1" dirty="0"/>
              <a:t>y</a:t>
            </a:r>
            <a:r>
              <a:rPr lang="zh-CN" altLang="en-US" dirty="0"/>
              <a:t>为</a:t>
            </a:r>
            <a:r>
              <a:rPr lang="en-US" altLang="zh-CN" i="1" dirty="0"/>
              <a:t>B</a:t>
            </a:r>
            <a:r>
              <a:rPr lang="zh-CN" altLang="en-US" dirty="0"/>
              <a:t>的上界</a:t>
            </a:r>
            <a:r>
              <a:rPr lang="en-US" altLang="zh-CN" dirty="0"/>
              <a:t>}, </a:t>
            </a:r>
            <a:r>
              <a:rPr lang="en-US" altLang="zh-CN" i="1" dirty="0"/>
              <a:t>C</a:t>
            </a:r>
            <a:r>
              <a:rPr lang="zh-CN" altLang="en-US" dirty="0"/>
              <a:t>的最小元为</a:t>
            </a:r>
            <a:r>
              <a:rPr lang="en-US" altLang="zh-CN" i="1" dirty="0"/>
              <a:t>B</a:t>
            </a:r>
            <a:r>
              <a:rPr lang="zh-CN" altLang="en-US" dirty="0"/>
              <a:t>的</a:t>
            </a:r>
            <a:r>
              <a:rPr lang="zh-CN" altLang="en-US" dirty="0">
                <a:solidFill>
                  <a:srgbClr val="A50021"/>
                </a:solidFill>
              </a:rPr>
              <a:t>最小上界</a:t>
            </a:r>
            <a:r>
              <a:rPr lang="zh-CN" altLang="en-US" dirty="0"/>
              <a:t>或</a:t>
            </a:r>
            <a:r>
              <a:rPr lang="zh-CN" altLang="en-US" dirty="0">
                <a:solidFill>
                  <a:srgbClr val="A50021"/>
                </a:solidFill>
              </a:rPr>
              <a:t>上确界</a:t>
            </a:r>
            <a:r>
              <a:rPr lang="zh-CN" altLang="en-US" dirty="0"/>
              <a:t> </a:t>
            </a:r>
          </a:p>
          <a:p>
            <a:pPr eaLnBrk="1" hangingPunct="1">
              <a:defRPr/>
            </a:pPr>
            <a:r>
              <a:rPr lang="en-US" altLang="zh-CN" dirty="0"/>
              <a:t>(4) </a:t>
            </a:r>
            <a:r>
              <a:rPr lang="zh-CN" altLang="en-US" dirty="0"/>
              <a:t>令</a:t>
            </a:r>
            <a:r>
              <a:rPr lang="en-US" altLang="zh-CN" i="1" dirty="0"/>
              <a:t>D</a:t>
            </a:r>
            <a:r>
              <a:rPr lang="zh-CN" altLang="en-US" dirty="0"/>
              <a:t>＝</a:t>
            </a:r>
            <a:r>
              <a:rPr lang="en-US" altLang="zh-CN" dirty="0"/>
              <a:t>{</a:t>
            </a:r>
            <a:r>
              <a:rPr lang="en-US" altLang="zh-CN" i="1" dirty="0"/>
              <a:t>y</a:t>
            </a:r>
            <a:r>
              <a:rPr lang="en-US" altLang="zh-CN" dirty="0"/>
              <a:t>| </a:t>
            </a:r>
            <a:r>
              <a:rPr lang="en-US" altLang="zh-CN" i="1" dirty="0"/>
              <a:t>y</a:t>
            </a:r>
            <a:r>
              <a:rPr lang="zh-CN" altLang="en-US" dirty="0"/>
              <a:t>为</a:t>
            </a:r>
            <a:r>
              <a:rPr lang="en-US" altLang="zh-CN" i="1" dirty="0"/>
              <a:t>B</a:t>
            </a:r>
            <a:r>
              <a:rPr lang="zh-CN" altLang="en-US" dirty="0"/>
              <a:t>的下界</a:t>
            </a:r>
            <a:r>
              <a:rPr lang="en-US" altLang="zh-CN" dirty="0"/>
              <a:t>}, </a:t>
            </a:r>
            <a:r>
              <a:rPr lang="en-US" altLang="zh-CN" i="1" dirty="0"/>
              <a:t>D</a:t>
            </a:r>
            <a:r>
              <a:rPr lang="zh-CN" altLang="en-US" dirty="0"/>
              <a:t>的最大元为</a:t>
            </a:r>
            <a:r>
              <a:rPr lang="en-US" altLang="zh-CN" i="1" dirty="0"/>
              <a:t>B</a:t>
            </a:r>
            <a:r>
              <a:rPr lang="zh-CN" altLang="en-US" dirty="0"/>
              <a:t>的</a:t>
            </a:r>
            <a:r>
              <a:rPr lang="zh-CN" altLang="en-US" dirty="0">
                <a:solidFill>
                  <a:srgbClr val="A50021"/>
                </a:solidFill>
              </a:rPr>
              <a:t>最大下界</a:t>
            </a:r>
            <a:r>
              <a:rPr lang="zh-CN" altLang="en-US" dirty="0"/>
              <a:t>或</a:t>
            </a:r>
            <a:r>
              <a:rPr lang="zh-CN" altLang="en-US" dirty="0">
                <a:solidFill>
                  <a:srgbClr val="A50021"/>
                </a:solidFill>
              </a:rPr>
              <a:t>下确界</a:t>
            </a:r>
          </a:p>
          <a:p>
            <a:pPr eaLnBrk="1" hangingPunct="1">
              <a:defRPr/>
            </a:pPr>
            <a:endParaRPr lang="en-US" altLang="zh-CN" dirty="0"/>
          </a:p>
        </p:txBody>
      </p:sp>
      <p:sp>
        <p:nvSpPr>
          <p:cNvPr id="151556" name="灯片编号占位符 5">
            <a:extLst>
              <a:ext uri="{FF2B5EF4-FFF2-40B4-BE49-F238E27FC236}">
                <a16:creationId xmlns:a16="http://schemas.microsoft.com/office/drawing/2014/main" id="{57E4DC66-F977-49B7-97BA-E5CA99DFC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BC3DB44-7120-4C91-B53B-7EBE59A8A17C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77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1557" name="Rectangle 14">
            <a:extLst>
              <a:ext uri="{FF2B5EF4-FFF2-40B4-BE49-F238E27FC236}">
                <a16:creationId xmlns:a16="http://schemas.microsoft.com/office/drawing/2014/main" id="{C45A01FC-52F3-4BBC-B47C-494AA21380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3690938"/>
            <a:ext cx="8820150" cy="2259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性质：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下界、上界、下确界、上确界不一定存在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下界、上界存在不一定唯一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(3)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下确界、上确界如果存在，则唯一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(4)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集合的最小元是其下确界，最大元是其上确界；反之不对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7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8">
            <a:extLst>
              <a:ext uri="{FF2B5EF4-FFF2-40B4-BE49-F238E27FC236}">
                <a16:creationId xmlns:a16="http://schemas.microsoft.com/office/drawing/2014/main" id="{E86684D7-CDDD-4DF9-B08E-FA85C9C086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153603" name="Rectangle 9">
            <a:extLst>
              <a:ext uri="{FF2B5EF4-FFF2-40B4-BE49-F238E27FC236}">
                <a16:creationId xmlns:a16="http://schemas.microsoft.com/office/drawing/2014/main" id="{1B9691E8-3DFD-40FA-9ECB-97601B2EEF1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07988" y="1125538"/>
            <a:ext cx="11017250" cy="8651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>
                <a:solidFill>
                  <a:srgbClr val="A50021"/>
                </a:solidFill>
              </a:rPr>
              <a:t>例</a:t>
            </a:r>
            <a:r>
              <a:rPr lang="en-US" altLang="zh-CN">
                <a:solidFill>
                  <a:srgbClr val="A50021"/>
                </a:solidFill>
              </a:rPr>
              <a:t>14</a:t>
            </a:r>
            <a:r>
              <a:rPr lang="en-US" altLang="zh-CN"/>
              <a:t>   </a:t>
            </a:r>
            <a:r>
              <a:rPr lang="zh-CN" altLang="en-US"/>
              <a:t>设偏序集</a:t>
            </a:r>
            <a:r>
              <a:rPr lang="en-US" altLang="zh-CN"/>
              <a:t>&lt;</a:t>
            </a:r>
            <a:r>
              <a:rPr lang="en-US" altLang="zh-CN" i="1"/>
              <a:t>A</a:t>
            </a:r>
            <a:r>
              <a:rPr lang="en-US" altLang="zh-CN"/>
              <a:t>,≼&gt;</a:t>
            </a:r>
            <a:r>
              <a:rPr lang="zh-CN" altLang="en-US"/>
              <a:t>，求</a:t>
            </a:r>
            <a:r>
              <a:rPr lang="en-US" altLang="zh-CN" i="1"/>
              <a:t>A</a:t>
            </a:r>
            <a:r>
              <a:rPr lang="zh-CN" altLang="en-US"/>
              <a:t>的极小元、最小元、极大元、最大元，设</a:t>
            </a:r>
            <a:r>
              <a:rPr lang="en-US" altLang="zh-CN" i="1"/>
              <a:t>B</a:t>
            </a:r>
            <a:r>
              <a:rPr lang="zh-CN" altLang="en-US"/>
              <a:t>＝</a:t>
            </a:r>
            <a:r>
              <a:rPr lang="en-US" altLang="zh-CN"/>
              <a:t>{ </a:t>
            </a:r>
            <a:r>
              <a:rPr lang="en-US" altLang="zh-CN" i="1"/>
              <a:t>b</a:t>
            </a:r>
            <a:r>
              <a:rPr lang="en-US" altLang="zh-CN"/>
              <a:t>,</a:t>
            </a:r>
            <a:r>
              <a:rPr lang="en-US" altLang="zh-CN" i="1"/>
              <a:t>c</a:t>
            </a:r>
            <a:r>
              <a:rPr lang="en-US" altLang="zh-CN"/>
              <a:t>,</a:t>
            </a:r>
            <a:r>
              <a:rPr lang="en-US" altLang="zh-CN" i="1"/>
              <a:t>d </a:t>
            </a:r>
            <a:r>
              <a:rPr lang="en-US" altLang="zh-CN"/>
              <a:t>}, </a:t>
            </a:r>
            <a:r>
              <a:rPr lang="zh-CN" altLang="en-US"/>
              <a:t>求</a:t>
            </a:r>
            <a:r>
              <a:rPr lang="en-US" altLang="zh-CN" i="1"/>
              <a:t>B</a:t>
            </a:r>
            <a:r>
              <a:rPr lang="zh-CN" altLang="en-US"/>
              <a:t>的下界、上界、下确界、上确界</a:t>
            </a:r>
            <a:r>
              <a:rPr lang="en-US" altLang="zh-CN"/>
              <a:t>. </a:t>
            </a:r>
          </a:p>
        </p:txBody>
      </p:sp>
      <p:sp>
        <p:nvSpPr>
          <p:cNvPr id="153604" name="灯片编号占位符 5">
            <a:extLst>
              <a:ext uri="{FF2B5EF4-FFF2-40B4-BE49-F238E27FC236}">
                <a16:creationId xmlns:a16="http://schemas.microsoft.com/office/drawing/2014/main" id="{42F59DA6-4FD3-474A-9356-456FE6BD8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53DB40B-E470-459F-991E-C990277A5D0C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78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42378" name="Rectangle 10">
            <a:extLst>
              <a:ext uri="{FF2B5EF4-FFF2-40B4-BE49-F238E27FC236}">
                <a16:creationId xmlns:a16="http://schemas.microsoft.com/office/drawing/2014/main" id="{9A460819-F896-48A0-81C6-AC403DEB2A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0" y="2349500"/>
            <a:ext cx="4572000" cy="349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</a:p>
          <a:p>
            <a:pPr eaLnBrk="1" hangingPunct="1"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极小元：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；  </a:t>
            </a:r>
          </a:p>
          <a:p>
            <a:pPr eaLnBrk="1" hangingPunct="1"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极大元：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；</a:t>
            </a:r>
          </a:p>
          <a:p>
            <a:pPr eaLnBrk="1" hangingPunct="1"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没有最小元与最大元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endParaRPr lang="en-US" altLang="zh-CN" i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buClrTx/>
              <a:buFontTx/>
              <a:buNone/>
            </a:pP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的下界和最大下界都不存在；</a:t>
            </a:r>
          </a:p>
          <a:p>
            <a:pPr eaLnBrk="1" hangingPunct="1"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上界有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d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和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</a:p>
          <a:p>
            <a:pPr eaLnBrk="1" hangingPunct="1"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最小上界为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b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</a:b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</p:txBody>
      </p:sp>
      <p:pic>
        <p:nvPicPr>
          <p:cNvPr id="153606" name="Picture 11">
            <a:extLst>
              <a:ext uri="{FF2B5EF4-FFF2-40B4-BE49-F238E27FC236}">
                <a16:creationId xmlns:a16="http://schemas.microsoft.com/office/drawing/2014/main" id="{E051E5E2-7E82-463D-9004-5CB09FC4F0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6" r="22261" b="20337"/>
          <a:stretch>
            <a:fillRect/>
          </a:stretch>
        </p:blipFill>
        <p:spPr bwMode="auto">
          <a:xfrm>
            <a:off x="7175500" y="2728913"/>
            <a:ext cx="3097213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2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2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2378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>
            <a:extLst>
              <a:ext uri="{FF2B5EF4-FFF2-40B4-BE49-F238E27FC236}">
                <a16:creationId xmlns:a16="http://schemas.microsoft.com/office/drawing/2014/main" id="{DBCCD692-FCCD-4DCA-B7DF-85C63C9DE2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155651" name="Rectangle 8">
            <a:extLst>
              <a:ext uri="{FF2B5EF4-FFF2-40B4-BE49-F238E27FC236}">
                <a16:creationId xmlns:a16="http://schemas.microsoft.com/office/drawing/2014/main" id="{40A0CD8F-D637-447A-8FAF-4A2F8964324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6763" y="1052513"/>
            <a:ext cx="10442575" cy="2592387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例</a:t>
            </a:r>
            <a:r>
              <a:rPr lang="en-US" altLang="zh-CN">
                <a:solidFill>
                  <a:srgbClr val="A50021"/>
                </a:solidFill>
              </a:rPr>
              <a:t>15</a:t>
            </a:r>
            <a:r>
              <a:rPr lang="en-US" altLang="zh-CN"/>
              <a:t>  </a:t>
            </a:r>
            <a:r>
              <a:rPr lang="zh-CN" altLang="en-US"/>
              <a:t>设</a:t>
            </a:r>
            <a:r>
              <a:rPr lang="en-US" altLang="zh-CN" i="1"/>
              <a:t>X</a:t>
            </a:r>
            <a:r>
              <a:rPr lang="zh-CN" altLang="en-US"/>
              <a:t>为集合</a:t>
            </a:r>
            <a:r>
              <a:rPr lang="en-US" altLang="zh-CN"/>
              <a:t>, </a:t>
            </a:r>
            <a:r>
              <a:rPr lang="en-US" altLang="zh-CN" i="1"/>
              <a:t>A</a:t>
            </a:r>
            <a:r>
              <a:rPr lang="zh-CN" altLang="en-US"/>
              <a:t>＝</a:t>
            </a:r>
            <a:r>
              <a:rPr lang="en-US" altLang="zh-CN" i="1"/>
              <a:t>P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)</a:t>
            </a:r>
            <a:r>
              <a:rPr lang="zh-CN" altLang="en-US"/>
              <a:t>－</a:t>
            </a:r>
            <a:r>
              <a:rPr lang="en-US" altLang="zh-CN"/>
              <a:t>{</a:t>
            </a:r>
            <a:r>
              <a:rPr lang="en-US" altLang="zh-CN">
                <a:sym typeface="Symbol" panose="05050102010706020507" pitchFamily="18" charset="2"/>
              </a:rPr>
              <a:t></a:t>
            </a:r>
            <a:r>
              <a:rPr lang="en-US" altLang="zh-CN"/>
              <a:t>}</a:t>
            </a:r>
            <a:r>
              <a:rPr lang="zh-CN" altLang="en-US"/>
              <a:t>－</a:t>
            </a:r>
            <a:r>
              <a:rPr lang="en-US" altLang="zh-CN"/>
              <a:t>{</a:t>
            </a:r>
            <a:r>
              <a:rPr lang="en-US" altLang="zh-CN" i="1"/>
              <a:t>X</a:t>
            </a:r>
            <a:r>
              <a:rPr lang="en-US" altLang="zh-CN"/>
              <a:t>}, </a:t>
            </a:r>
            <a:r>
              <a:rPr lang="zh-CN" altLang="en-US"/>
              <a:t>且</a:t>
            </a:r>
            <a:r>
              <a:rPr lang="en-US" altLang="zh-CN" i="1"/>
              <a:t>A</a:t>
            </a:r>
            <a:r>
              <a:rPr lang="en-US" altLang="zh-CN"/>
              <a:t>≠</a:t>
            </a:r>
            <a:r>
              <a:rPr lang="en-US" altLang="zh-CN">
                <a:sym typeface="Symbol" panose="05050102010706020507" pitchFamily="18" charset="2"/>
              </a:rPr>
              <a:t></a:t>
            </a:r>
            <a:r>
              <a:rPr lang="en-US" altLang="zh-CN"/>
              <a:t>. </a:t>
            </a:r>
            <a:r>
              <a:rPr lang="zh-CN" altLang="en-US"/>
              <a:t>若</a:t>
            </a:r>
            <a:r>
              <a:rPr lang="en-US" altLang="zh-CN"/>
              <a:t>|</a:t>
            </a:r>
            <a:r>
              <a:rPr lang="en-US" altLang="zh-CN" i="1"/>
              <a:t>X</a:t>
            </a:r>
            <a:r>
              <a:rPr lang="en-US" altLang="zh-CN"/>
              <a:t>|=</a:t>
            </a:r>
            <a:r>
              <a:rPr lang="en-US" altLang="zh-CN" i="1"/>
              <a:t>n</a:t>
            </a:r>
            <a:r>
              <a:rPr lang="en-US" altLang="zh-CN"/>
              <a:t>, </a:t>
            </a:r>
            <a:r>
              <a:rPr lang="en-US" altLang="zh-CN" i="1"/>
              <a:t>n</a:t>
            </a:r>
            <a:r>
              <a:rPr lang="en-US" altLang="zh-CN"/>
              <a:t>≥2. </a:t>
            </a:r>
            <a:r>
              <a:rPr lang="zh-CN" altLang="en-US"/>
              <a:t>问： </a:t>
            </a:r>
          </a:p>
          <a:p>
            <a:pPr eaLnBrk="1" hangingPunct="1"/>
            <a:r>
              <a:rPr lang="en-US" altLang="zh-CN"/>
              <a:t>(1)  </a:t>
            </a:r>
            <a:r>
              <a:rPr lang="zh-CN" altLang="en-US"/>
              <a:t>偏序集 </a:t>
            </a:r>
            <a:r>
              <a:rPr lang="en-US" altLang="zh-CN"/>
              <a:t>&lt;</a:t>
            </a:r>
            <a:r>
              <a:rPr lang="en-US" altLang="zh-CN" i="1"/>
              <a:t>A</a:t>
            </a:r>
            <a:r>
              <a:rPr lang="en-US" altLang="zh-CN"/>
              <a:t>, </a:t>
            </a:r>
            <a:r>
              <a:rPr lang="en-US" altLang="zh-CN" i="1"/>
              <a:t>R</a:t>
            </a:r>
            <a:r>
              <a:rPr lang="en-US" altLang="zh-CN" baseline="-25000">
                <a:sym typeface="Symbol" panose="05050102010706020507" pitchFamily="18" charset="2"/>
              </a:rPr>
              <a:t></a:t>
            </a:r>
            <a:r>
              <a:rPr lang="en-US" altLang="zh-CN"/>
              <a:t>&gt; </a:t>
            </a:r>
            <a:r>
              <a:rPr lang="zh-CN" altLang="en-US"/>
              <a:t>是否存在最大元？ </a:t>
            </a:r>
          </a:p>
          <a:p>
            <a:pPr eaLnBrk="1" hangingPunct="1"/>
            <a:r>
              <a:rPr lang="en-US" altLang="zh-CN"/>
              <a:t>(2)  </a:t>
            </a:r>
            <a:r>
              <a:rPr lang="zh-CN" altLang="en-US"/>
              <a:t>偏序集 </a:t>
            </a:r>
            <a:r>
              <a:rPr lang="en-US" altLang="zh-CN"/>
              <a:t>&lt;</a:t>
            </a:r>
            <a:r>
              <a:rPr lang="en-US" altLang="zh-CN" i="1"/>
              <a:t>A</a:t>
            </a:r>
            <a:r>
              <a:rPr lang="en-US" altLang="zh-CN"/>
              <a:t>, </a:t>
            </a:r>
            <a:r>
              <a:rPr lang="en-US" altLang="zh-CN" i="1"/>
              <a:t>R</a:t>
            </a:r>
            <a:r>
              <a:rPr lang="en-US" altLang="zh-CN" baseline="-25000">
                <a:sym typeface="Symbol" panose="05050102010706020507" pitchFamily="18" charset="2"/>
              </a:rPr>
              <a:t></a:t>
            </a:r>
            <a:r>
              <a:rPr lang="en-US" altLang="zh-CN"/>
              <a:t>&gt; </a:t>
            </a:r>
            <a:r>
              <a:rPr lang="zh-CN" altLang="en-US"/>
              <a:t>是否存在最小元？ </a:t>
            </a:r>
          </a:p>
          <a:p>
            <a:pPr eaLnBrk="1" hangingPunct="1"/>
            <a:r>
              <a:rPr lang="en-US" altLang="zh-CN"/>
              <a:t>(3)  </a:t>
            </a:r>
            <a:r>
              <a:rPr lang="zh-CN" altLang="en-US"/>
              <a:t>偏序集 </a:t>
            </a:r>
            <a:r>
              <a:rPr lang="en-US" altLang="zh-CN"/>
              <a:t>&lt;</a:t>
            </a:r>
            <a:r>
              <a:rPr lang="en-US" altLang="zh-CN" i="1"/>
              <a:t>A</a:t>
            </a:r>
            <a:r>
              <a:rPr lang="en-US" altLang="zh-CN"/>
              <a:t>, </a:t>
            </a:r>
            <a:r>
              <a:rPr lang="en-US" altLang="zh-CN" i="1"/>
              <a:t>R</a:t>
            </a:r>
            <a:r>
              <a:rPr lang="en-US" altLang="zh-CN" baseline="-25000">
                <a:sym typeface="Symbol" panose="05050102010706020507" pitchFamily="18" charset="2"/>
              </a:rPr>
              <a:t></a:t>
            </a:r>
            <a:r>
              <a:rPr lang="en-US" altLang="zh-CN"/>
              <a:t>&gt; </a:t>
            </a:r>
            <a:r>
              <a:rPr lang="zh-CN" altLang="en-US"/>
              <a:t>中极大元和极小元的一般形式是什么？ 并说明理由</a:t>
            </a:r>
            <a:r>
              <a:rPr lang="en-US" altLang="zh-CN"/>
              <a:t>. </a:t>
            </a:r>
          </a:p>
        </p:txBody>
      </p:sp>
      <p:sp>
        <p:nvSpPr>
          <p:cNvPr id="155652" name="灯片编号占位符 5">
            <a:extLst>
              <a:ext uri="{FF2B5EF4-FFF2-40B4-BE49-F238E27FC236}">
                <a16:creationId xmlns:a16="http://schemas.microsoft.com/office/drawing/2014/main" id="{FEBF924E-FF5D-4DCC-B80C-006E5806E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AA7A46B-B3DB-4EE6-8716-8CCEC4BB802B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79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44425" name="Rectangle 9">
            <a:extLst>
              <a:ext uri="{FF2B5EF4-FFF2-40B4-BE49-F238E27FC236}">
                <a16:creationId xmlns:a16="http://schemas.microsoft.com/office/drawing/2014/main" id="{50ECCBFD-E312-4060-B0EA-BD4B0361E3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225" y="3654425"/>
            <a:ext cx="9217025" cy="1868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500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不存在最小元和最大元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≥2.</a:t>
            </a:r>
          </a:p>
          <a:p>
            <a:pPr eaLnBrk="1" hangingPunct="1">
              <a:lnSpc>
                <a:spcPct val="150000"/>
              </a:lnSpc>
              <a:spcBef>
                <a:spcPct val="2500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的极小元就是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的所有单元集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即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>
              <a:lnSpc>
                <a:spcPct val="150000"/>
              </a:lnSpc>
              <a:spcBef>
                <a:spcPct val="2500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(3)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的极大元恰好比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少一个元素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即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4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4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44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>
            <a:extLst>
              <a:ext uri="{FF2B5EF4-FFF2-40B4-BE49-F238E27FC236}">
                <a16:creationId xmlns:a16="http://schemas.microsoft.com/office/drawing/2014/main" id="{6DCD80E0-7EA9-488A-8663-51BD4CF734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40013" y="260350"/>
            <a:ext cx="8161337" cy="41751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i="1">
                <a:latin typeface="Times New Roman" panose="02020603050405020304" pitchFamily="18" charset="0"/>
              </a:rPr>
              <a:t>A</a:t>
            </a:r>
            <a:r>
              <a:rPr lang="zh-CN" altLang="en-US">
                <a:latin typeface="Times New Roman" panose="02020603050405020304" pitchFamily="18" charset="0"/>
              </a:rPr>
              <a:t>到</a:t>
            </a:r>
            <a:r>
              <a:rPr lang="en-US" altLang="zh-CN" i="1">
                <a:latin typeface="Times New Roman" panose="02020603050405020304" pitchFamily="18" charset="0"/>
              </a:rPr>
              <a:t>B</a:t>
            </a:r>
            <a:r>
              <a:rPr lang="zh-CN" altLang="en-US">
                <a:latin typeface="Times New Roman" panose="02020603050405020304" pitchFamily="18" charset="0"/>
              </a:rPr>
              <a:t>的关系与</a:t>
            </a:r>
            <a:r>
              <a:rPr lang="en-US" altLang="zh-CN" i="1">
                <a:latin typeface="Times New Roman" panose="02020603050405020304" pitchFamily="18" charset="0"/>
              </a:rPr>
              <a:t>A</a:t>
            </a:r>
            <a:r>
              <a:rPr lang="zh-CN" altLang="en-US">
                <a:latin typeface="Times New Roman" panose="02020603050405020304" pitchFamily="18" charset="0"/>
              </a:rPr>
              <a:t>上的关系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DE15CEA6-0A40-4FC6-B77C-ED8AFCEE149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07988" y="1088851"/>
            <a:ext cx="11592668" cy="1439862"/>
          </a:xfrm>
        </p:spPr>
        <p:txBody>
          <a:bodyPr/>
          <a:lstStyle/>
          <a:p>
            <a:pPr marL="715963" indent="-715963"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定义</a:t>
            </a:r>
            <a:r>
              <a:rPr lang="en-US" altLang="zh-CN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7.4 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为集合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的任何子集所定义的二元关系叫做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从</a:t>
            </a:r>
            <a:r>
              <a:rPr lang="en-US" altLang="zh-CN" i="1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到</a:t>
            </a:r>
            <a:r>
              <a:rPr lang="en-US" altLang="zh-CN" i="1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的二元关系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当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时则叫做</a:t>
            </a:r>
            <a:r>
              <a:rPr lang="en-US" altLang="zh-CN" i="1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上的二元关系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22532" name="灯片编号占位符 6">
            <a:extLst>
              <a:ext uri="{FF2B5EF4-FFF2-40B4-BE49-F238E27FC236}">
                <a16:creationId xmlns:a16="http://schemas.microsoft.com/office/drawing/2014/main" id="{BE35EBFE-A623-4205-9867-3FFB51CD3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689A6EB-5D81-4C60-9659-EE98127B61B2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US" altLang="zh-CN" sz="1400" b="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2533" name="Group 7">
            <a:extLst>
              <a:ext uri="{FF2B5EF4-FFF2-40B4-BE49-F238E27FC236}">
                <a16:creationId xmlns:a16="http://schemas.microsoft.com/office/drawing/2014/main" id="{BF26B294-48B7-48D7-8311-47ACFBCC93C7}"/>
              </a:ext>
            </a:extLst>
          </p:cNvPr>
          <p:cNvGrpSpPr>
            <a:grpSpLocks/>
          </p:cNvGrpSpPr>
          <p:nvPr/>
        </p:nvGrpSpPr>
        <p:grpSpPr bwMode="auto">
          <a:xfrm>
            <a:off x="466726" y="2589214"/>
            <a:ext cx="11174412" cy="3311525"/>
            <a:chOff x="385" y="1752"/>
            <a:chExt cx="5171" cy="2086"/>
          </a:xfrm>
        </p:grpSpPr>
        <p:graphicFrame>
          <p:nvGraphicFramePr>
            <p:cNvPr id="22535" name="Object 4">
              <a:extLst>
                <a:ext uri="{FF2B5EF4-FFF2-40B4-BE49-F238E27FC236}">
                  <a16:creationId xmlns:a16="http://schemas.microsoft.com/office/drawing/2014/main" id="{B180E44D-E335-42ED-8E8A-EF40668804F6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878" y="2907"/>
            <a:ext cx="317" cy="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3" imgW="228501" imgH="215806" progId="Equation.3">
                    <p:embed/>
                  </p:oleObj>
                </mc:Choice>
                <mc:Fallback>
                  <p:oleObj name="公式" r:id="rId3" imgW="228501" imgH="215806" progId="Equation.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78" y="2907"/>
                          <a:ext cx="317" cy="3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536" name="Rectangle 6">
              <a:extLst>
                <a:ext uri="{FF2B5EF4-FFF2-40B4-BE49-F238E27FC236}">
                  <a16:creationId xmlns:a16="http://schemas.microsoft.com/office/drawing/2014/main" id="{77484D4B-3417-49A0-B653-E2644C4D5E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" y="1752"/>
              <a:ext cx="5171" cy="20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715963" indent="-715963"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1181100" indent="-28575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589088" indent="-228600"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997075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405063" indent="-22860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862263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3319463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776663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4233863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60000"/>
                </a:spcBef>
              </a:pPr>
              <a:r>
                <a:rPr lang="zh-CN" altLang="en-US" dirty="0">
                  <a:solidFill>
                    <a:srgbClr val="A50021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例</a:t>
              </a:r>
              <a:r>
                <a:rPr lang="en-US" altLang="zh-CN" dirty="0">
                  <a:solidFill>
                    <a:srgbClr val="A50021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    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={0,1}, 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B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={1,2,3}, 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那么</a:t>
              </a:r>
            </a:p>
            <a:p>
              <a:pPr eaLnBrk="1" hangingPunct="1"/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      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R</a:t>
              </a:r>
              <a:r>
                <a:rPr lang="en-US" altLang="zh-CN" baseline="-250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={&lt;0,2&gt;},   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R</a:t>
              </a:r>
              <a:r>
                <a:rPr lang="en-US" altLang="zh-CN" baseline="-250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×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B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,   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R</a:t>
              </a:r>
              <a:r>
                <a:rPr lang="en-US" altLang="zh-CN" baseline="-250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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,   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R</a:t>
              </a:r>
              <a:r>
                <a:rPr lang="en-US" altLang="zh-CN" baseline="-250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={&lt;0,1&gt;}</a:t>
              </a:r>
            </a:p>
            <a:p>
              <a:pPr eaLnBrk="1" hangingPunct="1"/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R</a:t>
              </a:r>
              <a:r>
                <a:rPr lang="en-US" altLang="zh-CN" baseline="-250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, 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R</a:t>
              </a:r>
              <a:r>
                <a:rPr lang="en-US" altLang="zh-CN" baseline="-250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, 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R</a:t>
              </a:r>
              <a:r>
                <a:rPr lang="en-US" altLang="zh-CN" baseline="-250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, 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R</a:t>
              </a:r>
              <a:r>
                <a:rPr lang="en-US" altLang="zh-CN" baseline="-250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是从 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 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到 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B 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的二元关系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, </a:t>
              </a:r>
              <a:endPara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eaLnBrk="1" hangingPunct="1"/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R</a:t>
              </a:r>
              <a:r>
                <a:rPr lang="en-US" altLang="zh-CN" baseline="-250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3 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和 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R</a:t>
              </a:r>
              <a:r>
                <a:rPr lang="en-US" altLang="zh-CN" baseline="-250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4 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也是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上的二元关系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. </a:t>
              </a:r>
            </a:p>
            <a:p>
              <a:pPr eaLnBrk="1" hangingPunct="1">
                <a:spcBef>
                  <a:spcPct val="60000"/>
                </a:spcBef>
              </a:pP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计数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:  |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|=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n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, |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×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|=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n</a:t>
              </a:r>
              <a:r>
                <a:rPr lang="en-US" altLang="zh-CN" baseline="300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, 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×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的子集有     个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. 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所以 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上有       个不同的二元关系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. </a:t>
              </a:r>
            </a:p>
            <a:p>
              <a:pPr eaLnBrk="1" hangingPunct="1"/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例如 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|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| = 3,  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则 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上有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=512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个不同的二元关系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. </a:t>
              </a:r>
            </a:p>
          </p:txBody>
        </p:sp>
      </p:grpSp>
      <p:graphicFrame>
        <p:nvGraphicFramePr>
          <p:cNvPr id="22534" name="Object 4">
            <a:extLst>
              <a:ext uri="{FF2B5EF4-FFF2-40B4-BE49-F238E27FC236}">
                <a16:creationId xmlns:a16="http://schemas.microsoft.com/office/drawing/2014/main" id="{AB11DCFB-A426-4912-98D5-BD602545D0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1343525"/>
              </p:ext>
            </p:extLst>
          </p:nvPr>
        </p:nvGraphicFramePr>
        <p:xfrm>
          <a:off x="5593904" y="4509120"/>
          <a:ext cx="646112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5" imgW="228501" imgH="215806" progId="Equation.3">
                  <p:embed/>
                </p:oleObj>
              </mc:Choice>
              <mc:Fallback>
                <p:oleObj name="公式" r:id="rId5" imgW="228501" imgH="215806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3904" y="4509120"/>
                        <a:ext cx="646112" cy="611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9B12DE-2953-9B5E-D4E2-ECE8B94C5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偏序关系中的调度问题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686D47-5348-1540-1260-0FF47EF1D0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124745"/>
            <a:ext cx="11809312" cy="5596730"/>
          </a:xfrm>
        </p:spPr>
        <p:txBody>
          <a:bodyPr/>
          <a:lstStyle/>
          <a:p>
            <a:pPr marL="0">
              <a:lnSpc>
                <a:spcPct val="150000"/>
              </a:lnSpc>
            </a:pPr>
            <a:r>
              <a:rPr lang="zh-CN" altLang="en-US" dirty="0"/>
              <a:t>在制造业中，车间调度问题（</a:t>
            </a:r>
            <a:r>
              <a:rPr lang="en-US" altLang="zh-CN" dirty="0"/>
              <a:t>Job-shop  Problems</a:t>
            </a:r>
            <a:r>
              <a:rPr lang="zh-CN" altLang="en-US" dirty="0"/>
              <a:t>，简称</a:t>
            </a:r>
            <a:r>
              <a:rPr lang="en-US" altLang="zh-CN" dirty="0"/>
              <a:t>JSP</a:t>
            </a:r>
            <a:r>
              <a:rPr lang="zh-CN" altLang="en-US" dirty="0"/>
              <a:t>）可以描述为：</a:t>
            </a:r>
            <a:endParaRPr lang="en-US" altLang="zh-CN" dirty="0"/>
          </a:p>
          <a:p>
            <a:pPr marL="0">
              <a:lnSpc>
                <a:spcPct val="150000"/>
              </a:lnSpc>
            </a:pPr>
            <a:r>
              <a:rPr lang="en-US" altLang="zh-CN" dirty="0">
                <a:cs typeface="Times New Roman" panose="02020603050405020304" pitchFamily="18" charset="0"/>
              </a:rPr>
              <a:t>1</a:t>
            </a:r>
            <a:r>
              <a:rPr lang="zh-CN" altLang="en-US" dirty="0">
                <a:cs typeface="Times New Roman" panose="02020603050405020304" pitchFamily="18" charset="0"/>
              </a:rPr>
              <a:t>、</a:t>
            </a:r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ｎ</a:t>
            </a:r>
            <a:r>
              <a:rPr lang="zh-CN" altLang="en-US" dirty="0"/>
              <a:t>个工件在</a:t>
            </a:r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ｍ</a:t>
            </a:r>
            <a:r>
              <a:rPr lang="zh-CN" altLang="en-US" dirty="0"/>
              <a:t>台机器上加工；</a:t>
            </a:r>
            <a:endParaRPr lang="en-US" altLang="zh-CN" dirty="0"/>
          </a:p>
          <a:p>
            <a:pPr marL="0"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en-US" dirty="0"/>
              <a:t>、一个工件有多道工序，每道工序可以在若干台机器上加工，并且必须按一些可行的工艺次序进行加工；</a:t>
            </a:r>
            <a:endParaRPr lang="en-US" altLang="zh-CN" dirty="0"/>
          </a:p>
          <a:p>
            <a:pPr marL="0"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en-US" dirty="0"/>
              <a:t>、每台机器可以加工工件的若干工序，并且在不同的机器上加工的工序集可以不同。</a:t>
            </a:r>
            <a:endParaRPr lang="en-US" altLang="zh-CN" dirty="0"/>
          </a:p>
          <a:p>
            <a:pPr marL="0">
              <a:lnSpc>
                <a:spcPct val="150000"/>
              </a:lnSpc>
            </a:pPr>
            <a:r>
              <a:rPr lang="zh-CN" altLang="en-US" dirty="0"/>
              <a:t>调度的目标是将工件合理地安排到各机器，并合理地安排工件的加工次序和加工开始时间，使约束条件被满足，同时优化一些性能指标。在实际制造系统中，还要考虑刀具、托盘和物料搬运系统的调度问题。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FC9D17E-6ACD-58AF-F90F-B677C82B2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BF3B5F-0122-4B7A-A31E-5F1F33D36BC8}" type="slidenum">
              <a:rPr lang="en-US" altLang="zh-CN" smtClean="0"/>
              <a:pPr>
                <a:defRPr/>
              </a:pPr>
              <a:t>80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95169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9A9DF9-2603-AD89-E233-33F5D68E5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偏序关系中的调度问题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FCD80BEC-A769-479B-F59A-FEE2C09FFD3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91344" y="1124745"/>
                <a:ext cx="11881320" cy="5544615"/>
              </a:xfrm>
            </p:spPr>
            <p:txBody>
              <a:bodyPr/>
              <a:lstStyle/>
              <a:p>
                <a:pPr marL="0">
                  <a:lnSpc>
                    <a:spcPct val="150000"/>
                  </a:lnSpc>
                </a:pPr>
                <a:r>
                  <a:rPr lang="zh-CN" altLang="en-US" dirty="0"/>
                  <a:t>给定有穷的任务集</a:t>
                </a:r>
                <a:r>
                  <a:rPr lang="en-US" altLang="zh-CN" dirty="0"/>
                  <a:t>T</a:t>
                </a:r>
                <a:r>
                  <a:rPr lang="zh-CN" altLang="en-US" dirty="0"/>
                  <a:t>和</a:t>
                </a:r>
                <a:r>
                  <a:rPr lang="en-US" altLang="zh-CN" dirty="0"/>
                  <a:t>m</a:t>
                </a:r>
                <a:r>
                  <a:rPr lang="zh-CN" altLang="en-US" dirty="0"/>
                  <a:t>台相同的机器，</a:t>
                </a:r>
                <a:r>
                  <a:rPr lang="en-US" altLang="zh-CN" dirty="0"/>
                  <a:t>T</a:t>
                </a:r>
                <a:r>
                  <a:rPr lang="zh-CN" altLang="en-US" dirty="0"/>
                  <a:t>上存在偏序关系</a:t>
                </a:r>
                <a:r>
                  <a:rPr lang="en-US" altLang="zh-CN" dirty="0"/>
                  <a:t>≼</a:t>
                </a:r>
                <a:r>
                  <a:rPr lang="zh-CN" altLang="en-US" dirty="0"/>
                  <a:t>：</a:t>
                </a:r>
                <a:endParaRPr lang="en-US" altLang="zh-CN" dirty="0"/>
              </a:p>
              <a:p>
                <a:pPr marL="0">
                  <a:lnSpc>
                    <a:spcPct val="150000"/>
                  </a:lnSpc>
                </a:pPr>
                <a:r>
                  <a:rPr lang="en-US" altLang="zh-CN" dirty="0"/>
                  <a:t>t</a:t>
                </a:r>
                <a:r>
                  <a:rPr lang="en-US" altLang="zh-CN" baseline="-25000" dirty="0"/>
                  <a:t>1</a:t>
                </a:r>
                <a:r>
                  <a:rPr lang="en-US" altLang="zh-CN" dirty="0"/>
                  <a:t> ≺t</a:t>
                </a:r>
                <a:r>
                  <a:rPr lang="en-US" altLang="zh-CN" baseline="-25000" dirty="0"/>
                  <a:t>2</a:t>
                </a:r>
                <a:r>
                  <a:rPr lang="zh-CN" altLang="en-US" dirty="0"/>
                  <a:t>，则任务</a:t>
                </a:r>
                <a:r>
                  <a:rPr lang="en-US" altLang="zh-CN" dirty="0"/>
                  <a:t>t</a:t>
                </a:r>
                <a:r>
                  <a:rPr lang="en-US" altLang="zh-CN" baseline="-25000" dirty="0"/>
                  <a:t>1</a:t>
                </a:r>
                <a:r>
                  <a:rPr lang="zh-CN" altLang="en-US" dirty="0"/>
                  <a:t>完成以后，</a:t>
                </a:r>
                <a:r>
                  <a:rPr lang="en-US" altLang="zh-CN" dirty="0"/>
                  <a:t>t</a:t>
                </a:r>
                <a:r>
                  <a:rPr lang="en-US" altLang="zh-CN" baseline="-25000" dirty="0"/>
                  <a:t>2</a:t>
                </a:r>
                <a:r>
                  <a:rPr lang="zh-CN" altLang="en-US" dirty="0"/>
                  <a:t>才能开始工作。</a:t>
                </a:r>
                <a:endParaRPr lang="en-US" altLang="zh-CN" dirty="0"/>
              </a:p>
              <a:p>
                <a:pPr marL="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zh-CN" altLang="en-US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𝝈</m:t>
                    </m:r>
                    <m:d>
                      <m:dPr>
                        <m:ctrlPr>
                          <a:rPr lang="en-US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𝒕</m:t>
                        </m:r>
                      </m:e>
                    </m:d>
                  </m:oMath>
                </a14:m>
                <a:r>
                  <a:rPr lang="zh-CN" altLang="en-US" dirty="0"/>
                  <a:t>表示任务</a:t>
                </a:r>
                <a:r>
                  <a:rPr lang="en-US" altLang="zh-CN" dirty="0"/>
                  <a:t>t</a:t>
                </a:r>
                <a:r>
                  <a:rPr lang="zh-CN" altLang="en-US" dirty="0"/>
                  <a:t>的开始时间，</a:t>
                </a:r>
                <a14:m>
                  <m:oMath xmlns:m="http://schemas.openxmlformats.org/officeDocument/2006/math">
                    <m:r>
                      <a:rPr lang="en-US" altLang="zh-CN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𝒍</m:t>
                    </m:r>
                    <m:r>
                      <a:rPr lang="en-US" altLang="zh-CN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𝒕</m:t>
                    </m:r>
                    <m:r>
                      <a:rPr lang="en-US" altLang="zh-CN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dirty="0"/>
                  <a:t>表示完成任务</a:t>
                </a:r>
                <a:r>
                  <a:rPr lang="en-US" altLang="zh-CN" dirty="0"/>
                  <a:t>t</a:t>
                </a:r>
                <a:r>
                  <a:rPr lang="zh-CN" altLang="en-US" dirty="0"/>
                  <a:t>所需要的时间，</a:t>
                </a:r>
                <a:r>
                  <a:rPr lang="en-US" altLang="zh-CN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𝒅</m:t>
                    </m:r>
                    <m:r>
                      <a:rPr lang="en-US" altLang="zh-CN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𝒕</m:t>
                    </m:r>
                    <m:r>
                      <a:rPr lang="en-US" altLang="zh-CN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dirty="0"/>
                  <a:t>表示任务</a:t>
                </a:r>
                <a:r>
                  <a:rPr lang="en-US" altLang="zh-CN" dirty="0"/>
                  <a:t>t</a:t>
                </a:r>
                <a:r>
                  <a:rPr lang="zh-CN" altLang="en-US" dirty="0"/>
                  <a:t>的截止时间，</a:t>
                </a:r>
                <a:r>
                  <a:rPr lang="en-US" altLang="zh-CN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D</a:t>
                </a:r>
                <a:r>
                  <a:rPr lang="zh-CN" altLang="en-US" dirty="0"/>
                  <a:t>表示完成所有任务的最终时间。</a:t>
                </a:r>
                <a:endParaRPr lang="en-US" altLang="zh-CN" dirty="0"/>
              </a:p>
              <a:p>
                <a:pPr marL="0">
                  <a:lnSpc>
                    <a:spcPct val="150000"/>
                  </a:lnSpc>
                </a:pPr>
                <a:r>
                  <a:rPr lang="en-US" altLang="zh-CN" dirty="0"/>
                  <a:t>1</a:t>
                </a:r>
                <a:r>
                  <a:rPr lang="zh-CN" altLang="en-US" dirty="0"/>
                  <a:t>、</a:t>
                </a:r>
                <a:r>
                  <a:rPr lang="zh-CN" altLang="en-US" dirty="0"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zh-CN" altLang="en-US" i="1" smtClean="0">
                        <a:latin typeface="Cambria Math" panose="02040503050406030204" pitchFamily="18" charset="0"/>
                      </a:rPr>
                      <m:t>∀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</a:rPr>
                      <m:t>𝒕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𝑻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, </m:t>
                    </m:r>
                    <m:r>
                      <a:rPr lang="zh-CN" alt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𝝈</m:t>
                    </m:r>
                    <m:d>
                      <m:dPr>
                        <m:ctrlPr>
                          <a:rPr lang="en-US" altLang="zh-CN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𝒕</m:t>
                        </m:r>
                      </m:e>
                    </m:d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𝒍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𝒕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)≤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𝒅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𝒕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  <m:r>
                      <a:rPr lang="zh-CN" alt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：</m:t>
                    </m:r>
                  </m:oMath>
                </a14:m>
                <a:r>
                  <a:rPr lang="zh-CN" altLang="en-US" sz="1800" dirty="0"/>
                  <a:t>每项任务都要在截止期之前完成；</a:t>
                </a:r>
                <a:endParaRPr lang="en-US" altLang="zh-CN" sz="1800" dirty="0"/>
              </a:p>
              <a:p>
                <a:pPr marL="0">
                  <a:lnSpc>
                    <a:spcPct val="150000"/>
                  </a:lnSpc>
                </a:pPr>
                <a:r>
                  <a:rPr lang="en-US" altLang="zh-CN" dirty="0"/>
                  <a:t>2</a:t>
                </a:r>
                <a:r>
                  <a:rPr lang="zh-CN" altLang="en-US" dirty="0"/>
                  <a:t>、</a:t>
                </a:r>
                <a14:m>
                  <m:oMath xmlns:m="http://schemas.openxmlformats.org/officeDocument/2006/math">
                    <m:r>
                      <a:rPr lang="zh-CN" altLang="en-US" i="1" smtClean="0">
                        <a:latin typeface="Cambria Math" panose="02040503050406030204" pitchFamily="18" charset="0"/>
                      </a:rPr>
                      <m:t>∀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</a:rPr>
                      <m:t>𝒊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𝒊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𝑫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,</m:t>
                    </m:r>
                    <m:d>
                      <m:dPr>
                        <m:begChr m:val="|"/>
                        <m:endChr m:val="|"/>
                        <m:ctrlPr>
                          <a:rPr lang="en-US" altLang="zh-CN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altLang="zh-CN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𝒕</m:t>
                            </m:r>
                            <m:r>
                              <a:rPr lang="en-US" altLang="zh-CN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∈</m:t>
                            </m:r>
                            <m:r>
                              <a:rPr lang="en-US" altLang="zh-CN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𝑻</m:t>
                            </m:r>
                            <m:d>
                              <m:dPr>
                                <m:begChr m:val="|"/>
                                <m:endChr m:val="|"/>
                                <m:ctrlPr>
                                  <a:rPr lang="en-US" altLang="zh-CN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CN" altLang="en-US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𝝈</m:t>
                                </m:r>
                                <m:d>
                                  <m:dPr>
                                    <m:ctrlPr>
                                      <a:rPr lang="en-US" altLang="zh-CN" b="1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b="1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𝒕</m:t>
                                    </m:r>
                                  </m:e>
                                </m:d>
                                <m:r>
                                  <a:rPr lang="en-US" altLang="zh-CN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a:rPr lang="en-US" altLang="zh-CN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𝒊</m:t>
                                </m:r>
                                <m:r>
                                  <a:rPr lang="en-US" altLang="zh-CN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a:rPr lang="zh-CN" altLang="en-US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𝝈</m:t>
                                </m:r>
                                <m:d>
                                  <m:dPr>
                                    <m:ctrlPr>
                                      <a:rPr lang="en-US" altLang="zh-CN" b="1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b="1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𝒕</m:t>
                                    </m:r>
                                  </m:e>
                                </m:d>
                                <m:r>
                                  <a:rPr lang="en-US" altLang="zh-CN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altLang="zh-CN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𝒍</m:t>
                                </m:r>
                                <m:r>
                                  <a:rPr lang="en-US" altLang="zh-CN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altLang="zh-CN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𝒕</m:t>
                                </m:r>
                                <m:r>
                                  <a:rPr lang="en-US" altLang="zh-CN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d>
                          </m:e>
                        </m:d>
                      </m:e>
                    </m:d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𝒎</m:t>
                    </m:r>
                  </m:oMath>
                </a14:m>
                <a:r>
                  <a:rPr lang="zh-CN" altLang="en-US" dirty="0"/>
                  <a:t>：</a:t>
                </a:r>
                <a:r>
                  <a:rPr lang="zh-CN" altLang="en-US" sz="1800" dirty="0"/>
                  <a:t>任何时刻，同时工作的机器台数不超过</a:t>
                </a:r>
                <a:r>
                  <a:rPr lang="en-US" altLang="zh-CN" sz="1800" dirty="0"/>
                  <a:t>m</a:t>
                </a:r>
                <a:endParaRPr lang="en-US" altLang="zh-CN" dirty="0"/>
              </a:p>
              <a:p>
                <a:pPr marL="0">
                  <a:lnSpc>
                    <a:spcPct val="150000"/>
                  </a:lnSpc>
                </a:pPr>
                <a:r>
                  <a:rPr lang="en-US" altLang="zh-CN" dirty="0"/>
                  <a:t>3</a:t>
                </a:r>
                <a:r>
                  <a:rPr lang="zh-CN" altLang="en-US" dirty="0"/>
                  <a:t>、</a:t>
                </a:r>
                <a14:m>
                  <m:oMath xmlns:m="http://schemas.openxmlformats.org/officeDocument/2006/math">
                    <m:r>
                      <a:rPr lang="zh-CN" altLang="en-US" i="1" smtClean="0">
                        <a:latin typeface="Cambria Math" panose="02040503050406030204" pitchFamily="18" charset="0"/>
                      </a:rPr>
                      <m:t>∀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</a:rPr>
                      <m:t>𝒕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</a:rPr>
                      <m:t>,</m:t>
                    </m:r>
                    <m:sSup>
                      <m:sSupPr>
                        <m:ctrlPr>
                          <a:rPr lang="en-US" altLang="zh-CN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1" i="1" smtClean="0"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  <m:sup>
                        <m:r>
                          <a:rPr lang="en-US" altLang="zh-CN" b="1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𝑻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, 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𝒕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≺</m:t>
                    </m:r>
                    <m:sSup>
                      <m:sSupPr>
                        <m:ctrlPr>
                          <a:rPr lang="en-US" altLang="zh-CN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𝒕</m:t>
                        </m:r>
                      </m:e>
                      <m:sup>
                        <m:r>
                          <a:rPr lang="en-US" altLang="zh-CN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r>
                      <a:rPr lang="zh-CN" alt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𝝈</m:t>
                    </m:r>
                    <m:d>
                      <m:dPr>
                        <m:ctrlPr>
                          <a:rPr lang="en-US" altLang="zh-CN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𝒕</m:t>
                        </m:r>
                      </m:e>
                    </m:d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𝒍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𝒕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)≤</m:t>
                    </m:r>
                    <m:r>
                      <a:rPr lang="zh-CN" alt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𝝈</m:t>
                    </m:r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altLang="zh-CN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𝒕</m:t>
                        </m:r>
                      </m:e>
                      <m:sup>
                        <m:r>
                          <a:rPr lang="en-US" altLang="zh-CN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altLang="zh-CN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dirty="0"/>
                  <a:t>：</a:t>
                </a:r>
                <a:r>
                  <a:rPr lang="zh-CN" altLang="en-US" sz="1800" dirty="0"/>
                  <a:t>任务安排满足任务集的偏序约束</a:t>
                </a:r>
                <a:endParaRPr lang="en-US" altLang="zh-CN" sz="1800" dirty="0"/>
              </a:p>
              <a:p>
                <a:pPr marL="0">
                  <a:lnSpc>
                    <a:spcPct val="150000"/>
                  </a:lnSpc>
                </a:pPr>
                <a:r>
                  <a:rPr lang="zh-CN" altLang="en-US" sz="1800" dirty="0"/>
                  <a:t>若无时间限制，则通过拓扑排序，寻求一个特殊的偏序集：全序集来实现。</a:t>
                </a:r>
                <a:endParaRPr lang="en-US" altLang="zh-CN" sz="1800" dirty="0"/>
              </a:p>
              <a:p>
                <a:pPr marL="0">
                  <a:lnSpc>
                    <a:spcPct val="150000"/>
                  </a:lnSpc>
                </a:pPr>
                <a:r>
                  <a:rPr lang="zh-CN" altLang="en-US" sz="3200" dirty="0"/>
                  <a:t>目前还没有找到好的算法，解决调度问题。</a:t>
                </a:r>
                <a:endParaRPr lang="en-US" altLang="zh-CN" sz="3200" dirty="0"/>
              </a:p>
            </p:txBody>
          </p:sp>
        </mc:Choice>
        <mc:Fallback xmlns=""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FCD80BEC-A769-479B-F59A-FEE2C09FFD3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1344" y="1124745"/>
                <a:ext cx="11881320" cy="5544615"/>
              </a:xfrm>
              <a:blipFill>
                <a:blip r:embed="rId2"/>
                <a:stretch>
                  <a:fillRect l="-1283" r="-410" b="-25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D6A6AF5-C897-9DDE-B79E-0C0C8072D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BF3B5F-0122-4B7A-A31E-5F1F33D36BC8}" type="slidenum">
              <a:rPr lang="en-US" altLang="zh-CN" smtClean="0"/>
              <a:pPr>
                <a:defRPr/>
              </a:pPr>
              <a:t>81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01296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85378D-118D-293D-8F7D-5DB946483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算法（</a:t>
            </a:r>
            <a:r>
              <a:rPr lang="en-US" altLang="zh-CN" dirty="0"/>
              <a:t>Algorithm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7D11FA5-095A-5FE7-1737-17554A53BE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052736"/>
            <a:ext cx="11737304" cy="5544914"/>
          </a:xfrm>
        </p:spPr>
        <p:txBody>
          <a:bodyPr>
            <a:normAutofit fontScale="92500"/>
          </a:bodyPr>
          <a:lstStyle/>
          <a:p>
            <a:pPr marL="0">
              <a:lnSpc>
                <a:spcPct val="150000"/>
              </a:lnSpc>
            </a:pPr>
            <a:r>
              <a:rPr lang="zh-CN" altLang="en-US" dirty="0"/>
              <a:t>算法（</a:t>
            </a:r>
            <a:r>
              <a:rPr lang="en-US" altLang="zh-CN" dirty="0"/>
              <a:t>Algorithm</a:t>
            </a:r>
            <a:r>
              <a:rPr lang="zh-CN" altLang="en-US" dirty="0"/>
              <a:t>）是指解题方案的准确而完整的描述，是一系列解决问题的清晰指令，算法代表着用系统的方法描述解决问题的策略机制。</a:t>
            </a:r>
            <a:endParaRPr lang="en-US" altLang="zh-CN" dirty="0"/>
          </a:p>
          <a:p>
            <a:pPr marL="0">
              <a:lnSpc>
                <a:spcPct val="150000"/>
              </a:lnSpc>
            </a:pPr>
            <a:r>
              <a:rPr lang="zh-CN" altLang="en-US" dirty="0"/>
              <a:t>一个算法的优劣可以用</a:t>
            </a:r>
            <a:r>
              <a:rPr lang="zh-CN" altLang="en-US" dirty="0">
                <a:solidFill>
                  <a:srgbClr val="FF0000"/>
                </a:solidFill>
              </a:rPr>
              <a:t>空间复杂度</a:t>
            </a:r>
            <a:r>
              <a:rPr lang="zh-CN" altLang="en-US" dirty="0"/>
              <a:t>与</a:t>
            </a:r>
            <a:r>
              <a:rPr lang="zh-CN" altLang="en-US" dirty="0">
                <a:solidFill>
                  <a:srgbClr val="FF0000"/>
                </a:solidFill>
              </a:rPr>
              <a:t>时间复杂度</a:t>
            </a:r>
            <a:r>
              <a:rPr lang="zh-CN" altLang="en-US" dirty="0"/>
              <a:t>来衡量。</a:t>
            </a:r>
            <a:endParaRPr lang="en-US" altLang="zh-CN" dirty="0"/>
          </a:p>
          <a:p>
            <a:pPr marL="0"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en-US" dirty="0"/>
              <a:t>、有限性（</a:t>
            </a:r>
            <a:r>
              <a:rPr lang="en-US" altLang="zh-CN" dirty="0"/>
              <a:t>Finiteness</a:t>
            </a:r>
            <a:r>
              <a:rPr lang="zh-CN" altLang="en-US" dirty="0"/>
              <a:t>）：一个算法必须保证执行有限步之后结束。</a:t>
            </a:r>
            <a:endParaRPr lang="en-US" altLang="zh-CN" dirty="0"/>
          </a:p>
          <a:p>
            <a:pPr marL="0"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en-US" dirty="0"/>
              <a:t>、确切性（</a:t>
            </a:r>
            <a:r>
              <a:rPr lang="en-US" altLang="zh-CN" dirty="0"/>
              <a:t>Definiteness</a:t>
            </a:r>
            <a:r>
              <a:rPr lang="zh-CN" altLang="en-US" dirty="0"/>
              <a:t>）： 一个算法的每一步骤必须有确切的定义。</a:t>
            </a:r>
            <a:endParaRPr lang="en-US" altLang="zh-CN" dirty="0"/>
          </a:p>
          <a:p>
            <a:pPr marL="0"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en-US" dirty="0"/>
              <a:t>、输入（</a:t>
            </a:r>
            <a:r>
              <a:rPr lang="en-US" altLang="zh-CN" dirty="0"/>
              <a:t>Input</a:t>
            </a:r>
            <a:r>
              <a:rPr lang="zh-CN" altLang="en-US" dirty="0"/>
              <a:t>）：一个算法有零个或多个输入，以刻画运算对象的初始情况，所谓零个输入是指算法本身给定了初始条件。</a:t>
            </a:r>
            <a:endParaRPr lang="en-US" altLang="zh-CN" dirty="0"/>
          </a:p>
          <a:p>
            <a:pPr marL="0">
              <a:lnSpc>
                <a:spcPct val="150000"/>
              </a:lnSpc>
            </a:pPr>
            <a:r>
              <a:rPr lang="en-US" altLang="zh-CN" dirty="0"/>
              <a:t>4</a:t>
            </a:r>
            <a:r>
              <a:rPr lang="zh-CN" altLang="en-US" dirty="0"/>
              <a:t>、输出（</a:t>
            </a:r>
            <a:r>
              <a:rPr lang="en-US" altLang="zh-CN" dirty="0"/>
              <a:t>Output</a:t>
            </a:r>
            <a:r>
              <a:rPr lang="zh-CN" altLang="en-US" dirty="0"/>
              <a:t>）：一个算法有一个或多个输出。没有输出的算法毫无意义。</a:t>
            </a:r>
            <a:endParaRPr lang="en-US" altLang="zh-CN" dirty="0"/>
          </a:p>
          <a:p>
            <a:pPr marL="0">
              <a:lnSpc>
                <a:spcPct val="150000"/>
              </a:lnSpc>
            </a:pPr>
            <a:r>
              <a:rPr lang="en-US" altLang="zh-CN" dirty="0"/>
              <a:t>5</a:t>
            </a:r>
            <a:r>
              <a:rPr lang="zh-CN" altLang="en-US" dirty="0"/>
              <a:t>、可行性（</a:t>
            </a:r>
            <a:r>
              <a:rPr lang="en-US" altLang="zh-CN" dirty="0"/>
              <a:t>Effectiveness</a:t>
            </a:r>
            <a:r>
              <a:rPr lang="zh-CN" altLang="en-US" dirty="0"/>
              <a:t>）： 一个算法的任何计算步骤都是可以被分解为基本可执行的操作，每个操作都能够在有限时间内完成。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AF02778-7852-A9D1-47D0-2C71C9B5D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BF3B5F-0122-4B7A-A31E-5F1F33D36BC8}" type="slidenum">
              <a:rPr lang="en-US" altLang="zh-CN" smtClean="0"/>
              <a:pPr>
                <a:defRPr/>
              </a:pPr>
              <a:t>82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13830288"/>
      </p:ext>
    </p:extLst>
  </p:cSld>
  <p:clrMapOvr>
    <a:masterClrMapping/>
  </p:clrMapOvr>
  <p:transition spd="slow">
    <p:fad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CD3E0E-4BF0-17E4-A778-CA4C634D5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算法的时间复杂度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A06254-9CAE-ABB2-E9E4-164EAAD70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BF3B5F-0122-4B7A-A31E-5F1F33D36BC8}" type="slidenum">
              <a:rPr lang="en-US" altLang="zh-CN" smtClean="0"/>
              <a:pPr>
                <a:defRPr/>
              </a:pPr>
              <a:t>83</a:t>
            </a:fld>
            <a:endParaRPr lang="en-US" altLang="zh-CN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47D6A66-06EC-0FD5-8A1E-FECD7387BF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696" y="1456549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5274509"/>
      </p:ext>
    </p:extLst>
  </p:cSld>
  <p:clrMapOvr>
    <a:masterClrMapping/>
  </p:clrMapOvr>
  <p:transition spd="slow">
    <p:fad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607F8C-8641-0E02-5A5A-9E186D0F0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</a:t>
            </a:r>
            <a:r>
              <a:rPr lang="zh-CN" altLang="en-US" dirty="0"/>
              <a:t>与</a:t>
            </a:r>
            <a:r>
              <a:rPr lang="en-US" altLang="zh-CN" dirty="0"/>
              <a:t>NP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A2E8DD-0639-7DE9-1F35-ED204D9FD9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344" y="1124745"/>
            <a:ext cx="11881320" cy="5256583"/>
          </a:xfrm>
        </p:spPr>
        <p:txBody>
          <a:bodyPr>
            <a:normAutofit fontScale="77500" lnSpcReduction="20000"/>
          </a:bodyPr>
          <a:lstStyle/>
          <a:p>
            <a:pPr marL="0">
              <a:lnSpc>
                <a:spcPct val="200000"/>
              </a:lnSpc>
            </a:pPr>
            <a:r>
              <a:rPr lang="zh-CN" altLang="en-US" dirty="0"/>
              <a:t>以图灵机（</a:t>
            </a:r>
            <a:r>
              <a:rPr lang="en-US" altLang="zh-CN" dirty="0"/>
              <a:t>Turning Machine</a:t>
            </a:r>
            <a:r>
              <a:rPr lang="zh-CN" altLang="en-US" dirty="0"/>
              <a:t>）为模型，引出</a:t>
            </a:r>
            <a:r>
              <a:rPr lang="en-US" altLang="zh-CN" dirty="0"/>
              <a:t>P</a:t>
            </a:r>
            <a:r>
              <a:rPr lang="zh-CN" altLang="en-US" dirty="0"/>
              <a:t>与</a:t>
            </a:r>
            <a:r>
              <a:rPr lang="en-US" altLang="zh-CN" dirty="0"/>
              <a:t>NP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>
              <a:lnSpc>
                <a:spcPct val="200000"/>
              </a:lnSpc>
            </a:pPr>
            <a:r>
              <a:rPr lang="en-US" altLang="zh-CN" dirty="0"/>
              <a:t>P</a:t>
            </a:r>
            <a:r>
              <a:rPr lang="zh-CN" altLang="en-US" dirty="0"/>
              <a:t>（</a:t>
            </a:r>
            <a:r>
              <a:rPr lang="en-US" altLang="zh-CN" dirty="0"/>
              <a:t> Polynomial</a:t>
            </a:r>
            <a:r>
              <a:rPr lang="zh-CN" altLang="en-US" dirty="0"/>
              <a:t>）问题：能够在多项式时间内解决的问题。</a:t>
            </a:r>
          </a:p>
          <a:p>
            <a:pPr marL="0">
              <a:lnSpc>
                <a:spcPct val="200000"/>
              </a:lnSpc>
            </a:pPr>
            <a:r>
              <a:rPr lang="en-US" altLang="zh-CN" dirty="0"/>
              <a:t>NP</a:t>
            </a:r>
            <a:r>
              <a:rPr lang="zh-CN" altLang="en-US" dirty="0"/>
              <a:t>（</a:t>
            </a:r>
            <a:r>
              <a:rPr lang="en-US" altLang="zh-CN" dirty="0"/>
              <a:t>Nondeterministic Polynomial </a:t>
            </a:r>
            <a:r>
              <a:rPr lang="zh-CN" altLang="en-US" dirty="0"/>
              <a:t>非确定性多项式问题）：能够在多项式时间内验证（是否正确）的问题。</a:t>
            </a:r>
            <a:endParaRPr lang="en-US" altLang="zh-CN" dirty="0"/>
          </a:p>
          <a:p>
            <a:pPr marL="0">
              <a:lnSpc>
                <a:spcPct val="200000"/>
              </a:lnSpc>
            </a:pPr>
            <a:r>
              <a:rPr lang="en-US" altLang="zh-CN" dirty="0"/>
              <a:t>NPC </a:t>
            </a:r>
            <a:r>
              <a:rPr lang="zh-CN" altLang="en-US" dirty="0"/>
              <a:t>（</a:t>
            </a:r>
            <a:r>
              <a:rPr lang="en-US" altLang="zh-CN" dirty="0"/>
              <a:t>NP-Complete </a:t>
            </a:r>
            <a:r>
              <a:rPr lang="zh-CN" altLang="en-US" dirty="0"/>
              <a:t>）问题：可以将一类</a:t>
            </a:r>
            <a:r>
              <a:rPr lang="en-US" altLang="zh-CN" dirty="0"/>
              <a:t>NP</a:t>
            </a:r>
            <a:r>
              <a:rPr lang="zh-CN" altLang="en-US" dirty="0"/>
              <a:t>问题，规约到某一个问题，由此，解决这一个问题即解决一类问题。</a:t>
            </a:r>
          </a:p>
          <a:p>
            <a:pPr marL="0">
              <a:lnSpc>
                <a:spcPct val="200000"/>
              </a:lnSpc>
            </a:pPr>
            <a:r>
              <a:rPr lang="en-US" altLang="zh-CN" dirty="0"/>
              <a:t>NPH</a:t>
            </a:r>
            <a:r>
              <a:rPr lang="zh-CN" altLang="en-US" dirty="0"/>
              <a:t>（</a:t>
            </a:r>
            <a:r>
              <a:rPr lang="en-US" altLang="zh-CN" dirty="0"/>
              <a:t> NP-Hard</a:t>
            </a:r>
            <a:r>
              <a:rPr lang="zh-CN" altLang="en-US" dirty="0"/>
              <a:t>）难题：对于计算复杂度至少是</a:t>
            </a:r>
            <a:r>
              <a:rPr lang="en-US" altLang="zh-CN" dirty="0"/>
              <a:t>NP</a:t>
            </a:r>
            <a:r>
              <a:rPr lang="zh-CN" altLang="en-US" dirty="0"/>
              <a:t>完全（</a:t>
            </a:r>
            <a:r>
              <a:rPr lang="en-US" altLang="zh-CN" dirty="0"/>
              <a:t>NP-Complete</a:t>
            </a:r>
            <a:r>
              <a:rPr lang="zh-CN" altLang="en-US" dirty="0"/>
              <a:t>）甚至更大的问题</a:t>
            </a:r>
          </a:p>
          <a:p>
            <a:pPr marL="0">
              <a:lnSpc>
                <a:spcPct val="200000"/>
              </a:lnSpc>
            </a:pPr>
            <a:r>
              <a:rPr lang="en-US" altLang="zh-CN" dirty="0"/>
              <a:t>P</a:t>
            </a:r>
            <a:r>
              <a:rPr lang="zh-CN" altLang="en-US" dirty="0"/>
              <a:t>与</a:t>
            </a:r>
            <a:r>
              <a:rPr lang="en-US" altLang="zh-CN" dirty="0"/>
              <a:t>NP</a:t>
            </a:r>
            <a:r>
              <a:rPr lang="zh-CN" altLang="en-US" dirty="0"/>
              <a:t>的关系</a:t>
            </a:r>
          </a:p>
          <a:p>
            <a:pPr marL="0">
              <a:lnSpc>
                <a:spcPct val="200000"/>
              </a:lnSpc>
            </a:pPr>
            <a:r>
              <a:rPr lang="zh-CN" altLang="en-US" dirty="0"/>
              <a:t>是否相等，能否转化（规约），目前为止，倾向于认为不相等。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55D77C8-3AE2-7E94-A0A6-64EEB57E0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BF3B5F-0122-4B7A-A31E-5F1F33D36BC8}" type="slidenum">
              <a:rPr lang="en-US" altLang="zh-CN" smtClean="0"/>
              <a:pPr>
                <a:defRPr/>
              </a:pPr>
              <a:t>84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1295413"/>
      </p:ext>
    </p:extLst>
  </p:cSld>
  <p:clrMapOvr>
    <a:masterClrMapping/>
  </p:clrMapOvr>
  <p:transition spd="slow">
    <p:fad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D47B70-66D0-47AC-A30C-84C63EAA0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其他常见集合关系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11806CB-1ED3-AC2E-425C-51FF4BAD5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BF3B5F-0122-4B7A-A31E-5F1F33D36BC8}" type="slidenum">
              <a:rPr lang="en-US" altLang="zh-CN" smtClean="0"/>
              <a:pPr>
                <a:defRPr/>
              </a:pPr>
              <a:t>85</a:t>
            </a:fld>
            <a:endParaRPr lang="en-US" altLang="zh-CN"/>
          </a:p>
        </p:txBody>
      </p:sp>
      <p:graphicFrame>
        <p:nvGraphicFramePr>
          <p:cNvPr id="5" name="Group 228">
            <a:extLst>
              <a:ext uri="{FF2B5EF4-FFF2-40B4-BE49-F238E27FC236}">
                <a16:creationId xmlns:a16="http://schemas.microsoft.com/office/drawing/2014/main" id="{E3C14BC0-3F5E-7567-7E29-7D7012D5DA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114418"/>
              </p:ext>
            </p:extLst>
          </p:nvPr>
        </p:nvGraphicFramePr>
        <p:xfrm>
          <a:off x="1343472" y="1844824"/>
          <a:ext cx="8929242" cy="3681020"/>
        </p:xfrm>
        <a:graphic>
          <a:graphicData uri="http://schemas.openxmlformats.org/drawingml/2006/table">
            <a:tbl>
              <a:tblPr/>
              <a:tblGrid>
                <a:gridCol w="1450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8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34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03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6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503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001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9B3F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            性质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9B3F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9B3F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关系名称</a:t>
                      </a:r>
                      <a:endParaRPr kumimoji="0" lang="zh-CN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自反性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反自反性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对称性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反对称性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传递性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4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等价关系</a:t>
                      </a:r>
                      <a:endParaRPr kumimoji="0" lang="en-US" altLang="zh-CN" sz="2400" b="1" i="0" u="none" strike="noStrike" cap="none" normalizeH="0" baseline="3000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4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偏序关系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4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相容关系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4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拟序关系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anose="05000000000000000000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√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CF36D4D-EE00-18D9-9720-3E5AF981F3D5}"/>
              </a:ext>
            </a:extLst>
          </p:cNvPr>
          <p:cNvCxnSpPr>
            <a:cxnSpLocks/>
          </p:cNvCxnSpPr>
          <p:nvPr/>
        </p:nvCxnSpPr>
        <p:spPr>
          <a:xfrm>
            <a:off x="1343472" y="1844824"/>
            <a:ext cx="1440160" cy="13681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5312427"/>
      </p:ext>
    </p:extLst>
  </p:cSld>
  <p:clrMapOvr>
    <a:masterClrMapping/>
  </p:clrMapOvr>
  <p:transition spd="slow">
    <p:fad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467" name="Rectangle 3">
            <a:extLst>
              <a:ext uri="{FF2B5EF4-FFF2-40B4-BE49-F238E27FC236}">
                <a16:creationId xmlns:a16="http://schemas.microsoft.com/office/drawing/2014/main" id="{9F098660-5101-47C2-8245-91DDF4DD2D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latin typeface="华文中宋" panose="02010600040101010101" pitchFamily="2" charset="-122"/>
              </a:rPr>
              <a:t>第七章  习题课</a:t>
            </a:r>
            <a:r>
              <a:rPr lang="zh-CN" altLang="en-US"/>
              <a:t> </a:t>
            </a:r>
          </a:p>
        </p:txBody>
      </p:sp>
      <p:sp>
        <p:nvSpPr>
          <p:cNvPr id="157699" name="Rectangle 17">
            <a:extLst>
              <a:ext uri="{FF2B5EF4-FFF2-40B4-BE49-F238E27FC236}">
                <a16:creationId xmlns:a16="http://schemas.microsoft.com/office/drawing/2014/main" id="{A8E4F0BA-D081-4939-8705-AACAADD6C69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9288" y="1125538"/>
            <a:ext cx="8229600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/>
              <a:t>主要内容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有序对与笛卡儿积的定义与性质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二元关系、从</a:t>
            </a:r>
            <a:r>
              <a:rPr lang="en-US" altLang="zh-CN" i="1"/>
              <a:t>A</a:t>
            </a:r>
            <a:r>
              <a:rPr lang="zh-CN" altLang="en-US"/>
              <a:t>到</a:t>
            </a:r>
            <a:r>
              <a:rPr lang="en-US" altLang="zh-CN" i="1"/>
              <a:t>B</a:t>
            </a:r>
            <a:r>
              <a:rPr lang="zh-CN" altLang="en-US"/>
              <a:t>的关系、</a:t>
            </a:r>
            <a:r>
              <a:rPr lang="en-US" altLang="zh-CN" i="1"/>
              <a:t>A</a:t>
            </a:r>
            <a:r>
              <a:rPr lang="zh-CN" altLang="en-US"/>
              <a:t>上的关系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关系的表示法：关系表达式、关系矩阵、关系图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关系的运算：定义域、值域、域、逆、合成、限制、像、幂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关系运算的性质</a:t>
            </a:r>
            <a:r>
              <a:rPr lang="en-US" altLang="zh-CN"/>
              <a:t>: </a:t>
            </a:r>
            <a:r>
              <a:rPr lang="en-US" altLang="zh-CN" i="1"/>
              <a:t>A</a:t>
            </a:r>
            <a:r>
              <a:rPr lang="zh-CN" altLang="en-US"/>
              <a:t>上关系的自反、反自反、对称、反对称、传递的性质</a:t>
            </a:r>
            <a:endParaRPr lang="zh-CN" altLang="en-US" i="1"/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en-US" altLang="zh-CN" i="1"/>
              <a:t>A</a:t>
            </a:r>
            <a:r>
              <a:rPr lang="zh-CN" altLang="en-US"/>
              <a:t>上关系的自反、对称、传递闭包</a:t>
            </a:r>
            <a:endParaRPr lang="zh-CN" altLang="en-US" i="1"/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en-US" altLang="zh-CN" i="1"/>
              <a:t>A</a:t>
            </a:r>
            <a:r>
              <a:rPr lang="zh-CN" altLang="en-US"/>
              <a:t>上的等价关系、等价类、商集与</a:t>
            </a:r>
            <a:r>
              <a:rPr lang="en-US" altLang="zh-CN" i="1"/>
              <a:t>A</a:t>
            </a:r>
            <a:r>
              <a:rPr lang="zh-CN" altLang="en-US"/>
              <a:t>的划分</a:t>
            </a:r>
            <a:endParaRPr lang="zh-CN" altLang="en-US" i="1"/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en-US" altLang="zh-CN" i="1"/>
              <a:t>A</a:t>
            </a:r>
            <a:r>
              <a:rPr lang="zh-CN" altLang="en-US"/>
              <a:t>上的偏序关系与偏序集</a:t>
            </a:r>
          </a:p>
        </p:txBody>
      </p:sp>
      <p:sp>
        <p:nvSpPr>
          <p:cNvPr id="157700" name="灯片编号占位符 5">
            <a:extLst>
              <a:ext uri="{FF2B5EF4-FFF2-40B4-BE49-F238E27FC236}">
                <a16:creationId xmlns:a16="http://schemas.microsoft.com/office/drawing/2014/main" id="{ADBF38F9-829B-440B-97AB-529946891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DB8E8BE-4CD9-438B-9E0A-6BD0C1568E5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86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46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46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6467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10">
            <a:extLst>
              <a:ext uri="{FF2B5EF4-FFF2-40B4-BE49-F238E27FC236}">
                <a16:creationId xmlns:a16="http://schemas.microsoft.com/office/drawing/2014/main" id="{D853E184-BAB6-4A97-899D-180B239D0C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基本要求</a:t>
            </a:r>
          </a:p>
        </p:txBody>
      </p:sp>
      <p:sp>
        <p:nvSpPr>
          <p:cNvPr id="159747" name="Rectangle 11">
            <a:extLst>
              <a:ext uri="{FF2B5EF4-FFF2-40B4-BE49-F238E27FC236}">
                <a16:creationId xmlns:a16="http://schemas.microsoft.com/office/drawing/2014/main" id="{93015FC0-16B2-4687-A1BB-30AAAC5F784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9288" y="1196975"/>
            <a:ext cx="8353425" cy="5184775"/>
          </a:xfrm>
        </p:spPr>
        <p:txBody>
          <a:bodyPr/>
          <a:lstStyle/>
          <a:p>
            <a:pPr eaLnBrk="1" hangingPunct="1">
              <a:lnSpc>
                <a:spcPct val="105000"/>
              </a:lnSpc>
              <a:spcBef>
                <a:spcPct val="0"/>
              </a:spcBef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熟练掌握关系的三种表示法 </a:t>
            </a:r>
            <a:endParaRPr lang="en-US" altLang="zh-CN"/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计算</a:t>
            </a:r>
            <a:r>
              <a:rPr lang="en-US" altLang="zh-CN" i="1"/>
              <a:t>A</a:t>
            </a:r>
            <a:r>
              <a:rPr lang="en-US" altLang="zh-CN">
                <a:sym typeface="Symbol" panose="05050102010706020507" pitchFamily="18" charset="2"/>
              </a:rPr>
              <a:t></a:t>
            </a:r>
            <a:r>
              <a:rPr lang="en-US" altLang="zh-CN" i="1"/>
              <a:t>B</a:t>
            </a:r>
            <a:r>
              <a:rPr lang="en-US" altLang="zh-CN"/>
              <a:t>, dom </a:t>
            </a:r>
            <a:r>
              <a:rPr lang="en-US" altLang="zh-CN" i="1"/>
              <a:t>R</a:t>
            </a:r>
            <a:r>
              <a:rPr lang="en-US" altLang="zh-CN"/>
              <a:t>, ran</a:t>
            </a:r>
            <a:r>
              <a:rPr lang="en-US" altLang="zh-CN" i="1"/>
              <a:t>R</a:t>
            </a:r>
            <a:r>
              <a:rPr lang="en-US" altLang="zh-CN"/>
              <a:t>, fld</a:t>
            </a:r>
            <a:r>
              <a:rPr lang="en-US" altLang="zh-CN" i="1"/>
              <a:t>R</a:t>
            </a:r>
            <a:r>
              <a:rPr lang="en-US" altLang="zh-CN"/>
              <a:t>, </a:t>
            </a:r>
            <a:r>
              <a:rPr lang="en-US" altLang="zh-CN" i="1"/>
              <a:t>R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r>
              <a:rPr lang="en-US" altLang="zh-CN"/>
              <a:t>, </a:t>
            </a:r>
            <a:r>
              <a:rPr lang="en-US" altLang="zh-CN" i="1"/>
              <a:t>R</a:t>
            </a:r>
            <a:r>
              <a:rPr lang="en-US" altLang="zh-CN" sz="3200" baseline="-16000">
                <a:solidFill>
                  <a:srgbClr val="000000"/>
                </a:solidFill>
                <a:sym typeface="Symbol" panose="05050102010706020507" pitchFamily="18" charset="2"/>
              </a:rPr>
              <a:t></a:t>
            </a:r>
            <a:r>
              <a:rPr lang="en-US" altLang="zh-CN" i="1"/>
              <a:t>S</a:t>
            </a:r>
            <a:r>
              <a:rPr lang="en-US" altLang="zh-CN"/>
              <a:t> , </a:t>
            </a:r>
            <a:r>
              <a:rPr lang="en-US" altLang="zh-CN" i="1"/>
              <a:t>R</a:t>
            </a:r>
            <a:r>
              <a:rPr lang="en-US" altLang="zh-CN" i="1" baseline="30000"/>
              <a:t>n</a:t>
            </a:r>
            <a:r>
              <a:rPr lang="en-US" altLang="zh-CN"/>
              <a:t> , </a:t>
            </a:r>
            <a:r>
              <a:rPr lang="en-US" altLang="zh-CN" i="1"/>
              <a:t>r</a:t>
            </a:r>
            <a:r>
              <a:rPr lang="en-US" altLang="zh-CN"/>
              <a:t>(</a:t>
            </a:r>
            <a:r>
              <a:rPr lang="en-US" altLang="zh-CN" i="1"/>
              <a:t>R</a:t>
            </a:r>
            <a:r>
              <a:rPr lang="en-US" altLang="zh-CN"/>
              <a:t>), </a:t>
            </a:r>
            <a:r>
              <a:rPr lang="en-US" altLang="zh-CN" i="1"/>
              <a:t>s</a:t>
            </a:r>
            <a:r>
              <a:rPr lang="en-US" altLang="zh-CN"/>
              <a:t>(</a:t>
            </a:r>
            <a:r>
              <a:rPr lang="en-US" altLang="zh-CN" i="1"/>
              <a:t>R</a:t>
            </a:r>
            <a:r>
              <a:rPr lang="en-US" altLang="zh-CN"/>
              <a:t>), </a:t>
            </a:r>
            <a:r>
              <a:rPr lang="en-US" altLang="zh-CN" i="1"/>
              <a:t>t</a:t>
            </a:r>
            <a:r>
              <a:rPr lang="en-US" altLang="zh-CN"/>
              <a:t>(</a:t>
            </a:r>
            <a:r>
              <a:rPr lang="en-US" altLang="zh-CN" i="1"/>
              <a:t>R</a:t>
            </a:r>
            <a:r>
              <a:rPr lang="en-US" altLang="zh-CN"/>
              <a:t>)</a:t>
            </a:r>
            <a:endParaRPr lang="zh-CN" altLang="en-US"/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能够判定关系的性质（等价关系或偏序关系）</a:t>
            </a: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掌握等价关系、等价类、商集</a:t>
            </a:r>
            <a:r>
              <a:rPr lang="en-US" altLang="zh-CN" i="1"/>
              <a:t>A</a:t>
            </a:r>
            <a:r>
              <a:rPr lang="en-US" altLang="zh-CN"/>
              <a:t>/</a:t>
            </a:r>
            <a:r>
              <a:rPr lang="en-US" altLang="zh-CN" i="1"/>
              <a:t>R</a:t>
            </a:r>
            <a:r>
              <a:rPr lang="zh-CN" altLang="en-US" i="1"/>
              <a:t>、</a:t>
            </a:r>
            <a:r>
              <a:rPr lang="zh-CN" altLang="en-US"/>
              <a:t>划分（给定</a:t>
            </a:r>
            <a:r>
              <a:rPr lang="en-US" altLang="zh-CN" i="1"/>
              <a:t>A</a:t>
            </a:r>
            <a:r>
              <a:rPr lang="zh-CN" altLang="en-US"/>
              <a:t>的划分</a:t>
            </a:r>
            <a:r>
              <a:rPr lang="zh-CN" altLang="en-US" i="1">
                <a:sym typeface="Symbol" panose="05050102010706020507" pitchFamily="18" charset="2"/>
              </a:rPr>
              <a:t></a:t>
            </a:r>
            <a:r>
              <a:rPr lang="zh-CN" altLang="en-US"/>
              <a:t>，求出</a:t>
            </a:r>
            <a:r>
              <a:rPr lang="zh-CN" altLang="en-US" i="1">
                <a:sym typeface="Symbol" panose="05050102010706020507" pitchFamily="18" charset="2"/>
              </a:rPr>
              <a:t> </a:t>
            </a:r>
            <a:r>
              <a:rPr lang="zh-CN" altLang="en-US"/>
              <a:t>所对应的等价关系）</a:t>
            </a:r>
            <a:endParaRPr lang="en-US" altLang="zh-CN"/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哈斯图、偏序集等概念</a:t>
            </a: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求偏序集中的极大元、极小元、最大元、最小元、上界、下界、上确界、下确界</a:t>
            </a: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掌握基本的证明方法</a:t>
            </a: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Clr>
                <a:srgbClr val="FF9900"/>
              </a:buClr>
            </a:pPr>
            <a:r>
              <a:rPr lang="zh-CN" altLang="en-US"/>
              <a:t>     证明涉及关系运算的集合等式</a:t>
            </a: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Clr>
                <a:srgbClr val="FF9900"/>
              </a:buClr>
            </a:pPr>
            <a:r>
              <a:rPr lang="zh-CN" altLang="en-US"/>
              <a:t>     证明关系的性质、证明关系是等价关系或偏序关系</a:t>
            </a:r>
          </a:p>
        </p:txBody>
      </p:sp>
      <p:sp>
        <p:nvSpPr>
          <p:cNvPr id="159748" name="灯片编号占位符 5">
            <a:extLst>
              <a:ext uri="{FF2B5EF4-FFF2-40B4-BE49-F238E27FC236}">
                <a16:creationId xmlns:a16="http://schemas.microsoft.com/office/drawing/2014/main" id="{52AAE5CE-38A9-4732-BB31-E1D03C771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4A2B702-5B79-4D47-B217-C67811ED79FF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87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11">
            <a:extLst>
              <a:ext uri="{FF2B5EF4-FFF2-40B4-BE49-F238E27FC236}">
                <a16:creationId xmlns:a16="http://schemas.microsoft.com/office/drawing/2014/main" id="{537445EB-D715-49B6-9CED-7AA2E2739B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练习</a:t>
            </a:r>
            <a:r>
              <a:rPr lang="en-US" altLang="zh-CN" dirty="0"/>
              <a:t>1</a:t>
            </a:r>
          </a:p>
        </p:txBody>
      </p:sp>
      <p:sp>
        <p:nvSpPr>
          <p:cNvPr id="177156" name="Rectangle 12">
            <a:extLst>
              <a:ext uri="{FF2B5EF4-FFF2-40B4-BE49-F238E27FC236}">
                <a16:creationId xmlns:a16="http://schemas.microsoft.com/office/drawing/2014/main" id="{F4446CB3-C16D-4107-A8A2-627B9DA1B31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63750" y="1052513"/>
            <a:ext cx="8229600" cy="1439862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altLang="zh-CN" dirty="0"/>
              <a:t>1</a:t>
            </a:r>
            <a:r>
              <a:rPr lang="zh-CN" altLang="en-US" dirty="0"/>
              <a:t>．设偏序集 </a:t>
            </a:r>
            <a:r>
              <a:rPr lang="en-US" altLang="zh-CN" dirty="0"/>
              <a:t>&lt;</a:t>
            </a:r>
            <a:r>
              <a:rPr lang="en-US" altLang="zh-CN" i="1" dirty="0"/>
              <a:t>A</a:t>
            </a:r>
            <a:r>
              <a:rPr lang="en-US" altLang="zh-CN" dirty="0"/>
              <a:t>, </a:t>
            </a:r>
            <a:r>
              <a:rPr lang="en-US" altLang="zh-CN" i="1" dirty="0"/>
              <a:t>R</a:t>
            </a:r>
            <a:r>
              <a:rPr lang="en-US" altLang="zh-CN" dirty="0"/>
              <a:t>&gt; </a:t>
            </a:r>
            <a:r>
              <a:rPr lang="zh-CN" altLang="en-US" dirty="0"/>
              <a:t>的哈斯图如图所示</a:t>
            </a:r>
            <a:r>
              <a:rPr lang="en-US" altLang="zh-CN" dirty="0"/>
              <a:t>. </a:t>
            </a:r>
          </a:p>
          <a:p>
            <a:pPr eaLnBrk="1" hangingPunct="1">
              <a:defRPr/>
            </a:pPr>
            <a:r>
              <a:rPr lang="en-US" altLang="zh-CN" dirty="0"/>
              <a:t>(1) </a:t>
            </a:r>
            <a:r>
              <a:rPr lang="zh-CN" altLang="en-US" dirty="0"/>
              <a:t>写出</a:t>
            </a:r>
            <a:r>
              <a:rPr lang="en-US" altLang="zh-CN" i="1" dirty="0"/>
              <a:t>A</a:t>
            </a:r>
            <a:r>
              <a:rPr lang="zh-CN" altLang="en-US" dirty="0"/>
              <a:t>和</a:t>
            </a:r>
            <a:r>
              <a:rPr lang="en-US" altLang="zh-CN" i="1" dirty="0"/>
              <a:t>R</a:t>
            </a:r>
            <a:r>
              <a:rPr lang="zh-CN" altLang="en-US" dirty="0"/>
              <a:t>的集合表达式</a:t>
            </a:r>
          </a:p>
          <a:p>
            <a:pPr eaLnBrk="1" hangingPunct="1">
              <a:defRPr/>
            </a:pPr>
            <a:r>
              <a:rPr lang="en-US" altLang="zh-CN" dirty="0"/>
              <a:t>(2) </a:t>
            </a:r>
            <a:r>
              <a:rPr lang="zh-CN" altLang="en-US" dirty="0"/>
              <a:t>求该偏序集中的极大元、极小元、最大元、最小元</a:t>
            </a:r>
          </a:p>
        </p:txBody>
      </p:sp>
      <p:sp>
        <p:nvSpPr>
          <p:cNvPr id="169988" name="灯片编号占位符 5">
            <a:extLst>
              <a:ext uri="{FF2B5EF4-FFF2-40B4-BE49-F238E27FC236}">
                <a16:creationId xmlns:a16="http://schemas.microsoft.com/office/drawing/2014/main" id="{FD00E904-9B83-44E7-9C85-EAC80E431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B875D61-E11E-4F6F-B908-0BA1F1BEC525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88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9989" name="Rectangle 15">
            <a:extLst>
              <a:ext uri="{FF2B5EF4-FFF2-40B4-BE49-F238E27FC236}">
                <a16:creationId xmlns:a16="http://schemas.microsoft.com/office/drawing/2014/main" id="{A509D53C-6546-4CFC-8D9D-519D8815CB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-230188"/>
            <a:ext cx="184150" cy="46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58768" name="Rectangle 16">
            <a:extLst>
              <a:ext uri="{FF2B5EF4-FFF2-40B4-BE49-F238E27FC236}">
                <a16:creationId xmlns:a16="http://schemas.microsoft.com/office/drawing/2014/main" id="{D7E2F093-7F8D-4A79-9D32-80B7DEA6EB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8213" y="2781300"/>
            <a:ext cx="4572000" cy="321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= 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      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= {&lt;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&gt;,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&gt;,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&gt;,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         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&gt;,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&gt;,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&gt;,             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         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&gt;}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</a:p>
          <a:p>
            <a:pPr eaLnBrk="1" hangingPunct="1">
              <a:spcBef>
                <a:spcPct val="4500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(2)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极大元和最大元是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极小元是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d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e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；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没有最小元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</a:t>
            </a:r>
          </a:p>
        </p:txBody>
      </p:sp>
      <p:grpSp>
        <p:nvGrpSpPr>
          <p:cNvPr id="169991" name="Group 34">
            <a:extLst>
              <a:ext uri="{FF2B5EF4-FFF2-40B4-BE49-F238E27FC236}">
                <a16:creationId xmlns:a16="http://schemas.microsoft.com/office/drawing/2014/main" id="{7B7DA6A6-923A-4FA7-8C04-B2A1FF2ED200}"/>
              </a:ext>
            </a:extLst>
          </p:cNvPr>
          <p:cNvGrpSpPr>
            <a:grpSpLocks/>
          </p:cNvGrpSpPr>
          <p:nvPr/>
        </p:nvGrpSpPr>
        <p:grpSpPr bwMode="auto">
          <a:xfrm>
            <a:off x="6527800" y="2854325"/>
            <a:ext cx="3600450" cy="2951163"/>
            <a:chOff x="3016" y="1616"/>
            <a:chExt cx="2268" cy="1859"/>
          </a:xfrm>
        </p:grpSpPr>
        <p:sp>
          <p:nvSpPr>
            <p:cNvPr id="169992" name="Line 22">
              <a:extLst>
                <a:ext uri="{FF2B5EF4-FFF2-40B4-BE49-F238E27FC236}">
                  <a16:creationId xmlns:a16="http://schemas.microsoft.com/office/drawing/2014/main" id="{D16E47C7-F811-4E28-BC01-4459BBAB57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3" y="2024"/>
              <a:ext cx="1180" cy="108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9993" name="Group 33">
              <a:extLst>
                <a:ext uri="{FF2B5EF4-FFF2-40B4-BE49-F238E27FC236}">
                  <a16:creationId xmlns:a16="http://schemas.microsoft.com/office/drawing/2014/main" id="{05359CCB-2C62-4E33-B9EF-6B337D0C37C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16" y="1616"/>
              <a:ext cx="2268" cy="1859"/>
              <a:chOff x="3016" y="1616"/>
              <a:chExt cx="2268" cy="1859"/>
            </a:xfrm>
          </p:grpSpPr>
          <p:grpSp>
            <p:nvGrpSpPr>
              <p:cNvPr id="169995" name="Group 26">
                <a:extLst>
                  <a:ext uri="{FF2B5EF4-FFF2-40B4-BE49-F238E27FC236}">
                    <a16:creationId xmlns:a16="http://schemas.microsoft.com/office/drawing/2014/main" id="{F44520FF-D8B7-4A5A-91CD-F51E04E9B86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88" y="1933"/>
                <a:ext cx="1860" cy="1225"/>
                <a:chOff x="3288" y="1933"/>
                <a:chExt cx="1860" cy="1225"/>
              </a:xfrm>
            </p:grpSpPr>
            <p:sp>
              <p:nvSpPr>
                <p:cNvPr id="170001" name="Oval 17">
                  <a:extLst>
                    <a:ext uri="{FF2B5EF4-FFF2-40B4-BE49-F238E27FC236}">
                      <a16:creationId xmlns:a16="http://schemas.microsoft.com/office/drawing/2014/main" id="{11C05E7F-C06A-4735-8ADB-A96337D3BB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33" y="1933"/>
                  <a:ext cx="136" cy="136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lr>
                      <a:srgbClr val="69B3F1"/>
                    </a:buClr>
                    <a:buFont typeface="Wingdings" panose="05000000000000000000" pitchFamily="2" charset="2"/>
                    <a:defRPr sz="24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endParaRPr lang="zh-CN" altLang="en-US" b="0"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70002" name="Oval 20">
                  <a:extLst>
                    <a:ext uri="{FF2B5EF4-FFF2-40B4-BE49-F238E27FC236}">
                      <a16:creationId xmlns:a16="http://schemas.microsoft.com/office/drawing/2014/main" id="{1711C97E-C077-487F-B22D-682D1050D1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12" y="3022"/>
                  <a:ext cx="136" cy="136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lr>
                      <a:srgbClr val="69B3F1"/>
                    </a:buClr>
                    <a:buFont typeface="Wingdings" panose="05000000000000000000" pitchFamily="2" charset="2"/>
                    <a:defRPr sz="24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endParaRPr lang="zh-CN" altLang="en-US" b="0"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70003" name="Oval 21">
                  <a:extLst>
                    <a:ext uri="{FF2B5EF4-FFF2-40B4-BE49-F238E27FC236}">
                      <a16:creationId xmlns:a16="http://schemas.microsoft.com/office/drawing/2014/main" id="{FF9D8588-3FA7-41A8-B021-2FD3F1FAF3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22" y="2478"/>
                  <a:ext cx="136" cy="136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lr>
                      <a:srgbClr val="69B3F1"/>
                    </a:buClr>
                    <a:buFont typeface="Wingdings" panose="05000000000000000000" pitchFamily="2" charset="2"/>
                    <a:defRPr sz="24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endParaRPr lang="zh-CN" altLang="en-US" b="0"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70004" name="Line 23">
                  <a:extLst>
                    <a:ext uri="{FF2B5EF4-FFF2-40B4-BE49-F238E27FC236}">
                      <a16:creationId xmlns:a16="http://schemas.microsoft.com/office/drawing/2014/main" id="{C7E2B1AE-64F1-4749-B0DF-7575A1506A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425" y="2024"/>
                  <a:ext cx="408" cy="40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0005" name="Line 24">
                  <a:extLst>
                    <a:ext uri="{FF2B5EF4-FFF2-40B4-BE49-F238E27FC236}">
                      <a16:creationId xmlns:a16="http://schemas.microsoft.com/office/drawing/2014/main" id="{74DCD329-121E-44AA-A4F6-4931B625694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34" y="2523"/>
                  <a:ext cx="544" cy="5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0006" name="Line 25">
                  <a:extLst>
                    <a:ext uri="{FF2B5EF4-FFF2-40B4-BE49-F238E27FC236}">
                      <a16:creationId xmlns:a16="http://schemas.microsoft.com/office/drawing/2014/main" id="{9302A4C6-462F-4F3F-9C5C-B7B86F92E58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923" y="2568"/>
                  <a:ext cx="499" cy="499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0007" name="Oval 18">
                  <a:extLst>
                    <a:ext uri="{FF2B5EF4-FFF2-40B4-BE49-F238E27FC236}">
                      <a16:creationId xmlns:a16="http://schemas.microsoft.com/office/drawing/2014/main" id="{C95217AF-3111-48A4-B65F-8F661BEEFE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88" y="2432"/>
                  <a:ext cx="136" cy="136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lr>
                      <a:srgbClr val="69B3F1"/>
                    </a:buClr>
                    <a:buFont typeface="Wingdings" panose="05000000000000000000" pitchFamily="2" charset="2"/>
                    <a:defRPr sz="24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中宋" panose="0201060004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endParaRPr lang="zh-CN" altLang="en-US" b="0"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69996" name="Text Box 28">
                <a:extLst>
                  <a:ext uri="{FF2B5EF4-FFF2-40B4-BE49-F238E27FC236}">
                    <a16:creationId xmlns:a16="http://schemas.microsoft.com/office/drawing/2014/main" id="{687EF3D3-D984-4495-A930-A32F80FCC41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87" y="1616"/>
                <a:ext cx="228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69B3F1"/>
                  </a:buClr>
                  <a:buFont typeface="Wingdings" panose="05000000000000000000" pitchFamily="2" charset="2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2800" i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a</a:t>
                </a:r>
              </a:p>
            </p:txBody>
          </p:sp>
          <p:sp>
            <p:nvSpPr>
              <p:cNvPr id="169997" name="Text Box 29">
                <a:extLst>
                  <a:ext uri="{FF2B5EF4-FFF2-40B4-BE49-F238E27FC236}">
                    <a16:creationId xmlns:a16="http://schemas.microsoft.com/office/drawing/2014/main" id="{57EA77BF-02FC-4952-9AE0-7661C5C88CD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16" y="2332"/>
                <a:ext cx="227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69B3F1"/>
                  </a:buClr>
                  <a:buFont typeface="Wingdings" panose="05000000000000000000" pitchFamily="2" charset="2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2800" i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b</a:t>
                </a:r>
              </a:p>
            </p:txBody>
          </p:sp>
          <p:sp>
            <p:nvSpPr>
              <p:cNvPr id="169998" name="Text Box 30">
                <a:extLst>
                  <a:ext uri="{FF2B5EF4-FFF2-40B4-BE49-F238E27FC236}">
                    <a16:creationId xmlns:a16="http://schemas.microsoft.com/office/drawing/2014/main" id="{F6A8369C-647B-4BA6-B848-2B0523BD706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58" y="2332"/>
                <a:ext cx="215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69B3F1"/>
                  </a:buClr>
                  <a:buFont typeface="Wingdings" panose="05000000000000000000" pitchFamily="2" charset="2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2800" i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c</a:t>
                </a:r>
              </a:p>
            </p:txBody>
          </p:sp>
          <p:sp>
            <p:nvSpPr>
              <p:cNvPr id="169999" name="Text Box 31">
                <a:extLst>
                  <a:ext uri="{FF2B5EF4-FFF2-40B4-BE49-F238E27FC236}">
                    <a16:creationId xmlns:a16="http://schemas.microsoft.com/office/drawing/2014/main" id="{E4E13A7D-2452-4A09-A7C3-E0330A59EF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87" y="3148"/>
                <a:ext cx="273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69B3F1"/>
                  </a:buClr>
                  <a:buFont typeface="Wingdings" panose="05000000000000000000" pitchFamily="2" charset="2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2800" i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d</a:t>
                </a:r>
              </a:p>
            </p:txBody>
          </p:sp>
          <p:sp>
            <p:nvSpPr>
              <p:cNvPr id="170000" name="Text Box 32">
                <a:extLst>
                  <a:ext uri="{FF2B5EF4-FFF2-40B4-BE49-F238E27FC236}">
                    <a16:creationId xmlns:a16="http://schemas.microsoft.com/office/drawing/2014/main" id="{C6467C36-1137-4A83-951D-2306857AD6B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69" y="3067"/>
                <a:ext cx="215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69B3F1"/>
                  </a:buClr>
                  <a:buFont typeface="Wingdings" panose="05000000000000000000" pitchFamily="2" charset="2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2800" i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e</a:t>
                </a:r>
              </a:p>
            </p:txBody>
          </p:sp>
        </p:grpSp>
        <p:sp>
          <p:nvSpPr>
            <p:cNvPr id="169994" name="Oval 19">
              <a:extLst>
                <a:ext uri="{FF2B5EF4-FFF2-40B4-BE49-F238E27FC236}">
                  <a16:creationId xmlns:a16="http://schemas.microsoft.com/office/drawing/2014/main" id="{1CFA2B41-4BB4-431F-8C37-DE871B87B7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3" y="3022"/>
              <a:ext cx="136" cy="13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b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8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8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8768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10">
            <a:extLst>
              <a:ext uri="{FF2B5EF4-FFF2-40B4-BE49-F238E27FC236}">
                <a16:creationId xmlns:a16="http://schemas.microsoft.com/office/drawing/2014/main" id="{542FDED7-8EBE-4FAE-A062-580B3FBBCB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练习</a:t>
            </a:r>
            <a:r>
              <a:rPr lang="en-US" altLang="zh-CN" dirty="0"/>
              <a:t>2</a:t>
            </a:r>
          </a:p>
        </p:txBody>
      </p:sp>
      <p:sp>
        <p:nvSpPr>
          <p:cNvPr id="179204" name="Rectangle 11">
            <a:extLst>
              <a:ext uri="{FF2B5EF4-FFF2-40B4-BE49-F238E27FC236}">
                <a16:creationId xmlns:a16="http://schemas.microsoft.com/office/drawing/2014/main" id="{AD915E5F-B538-44B3-95A9-88D285FB048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9288" y="1052513"/>
            <a:ext cx="8229600" cy="1223962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zh-CN" dirty="0"/>
              <a:t>2</a:t>
            </a:r>
            <a:r>
              <a:rPr lang="zh-CN" altLang="en-US" dirty="0"/>
              <a:t>．设</a:t>
            </a:r>
            <a:r>
              <a:rPr lang="en-US" altLang="zh-CN" i="1" dirty="0"/>
              <a:t>R</a:t>
            </a:r>
            <a:r>
              <a:rPr lang="zh-CN" altLang="en-US" dirty="0"/>
              <a:t>是</a:t>
            </a:r>
            <a:r>
              <a:rPr lang="en-US" altLang="zh-CN" i="1" dirty="0"/>
              <a:t>A</a:t>
            </a:r>
            <a:r>
              <a:rPr lang="zh-CN" altLang="en-US" dirty="0"/>
              <a:t>上的二元关系， 设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i="1" dirty="0"/>
              <a:t>               </a:t>
            </a:r>
            <a:r>
              <a:rPr lang="en-US" altLang="zh-CN" i="1" dirty="0"/>
              <a:t>S</a:t>
            </a:r>
            <a:r>
              <a:rPr lang="en-US" altLang="zh-CN" dirty="0"/>
              <a:t> = {&lt;</a:t>
            </a:r>
            <a:r>
              <a:rPr lang="en-US" altLang="zh-CN" i="1" dirty="0" err="1"/>
              <a:t>a</a:t>
            </a:r>
            <a:r>
              <a:rPr lang="en-US" altLang="zh-CN" dirty="0" err="1"/>
              <a:t>,</a:t>
            </a:r>
            <a:r>
              <a:rPr lang="en-US" altLang="zh-CN" i="1" dirty="0" err="1"/>
              <a:t>b</a:t>
            </a:r>
            <a:r>
              <a:rPr lang="en-US" altLang="zh-CN" dirty="0"/>
              <a:t>&gt; | </a:t>
            </a:r>
            <a:r>
              <a:rPr lang="en-US" altLang="zh-CN" dirty="0">
                <a:sym typeface="Symbol" panose="05050102010706020507" pitchFamily="18" charset="2"/>
              </a:rPr>
              <a:t></a:t>
            </a:r>
            <a:r>
              <a:rPr lang="en-US" altLang="zh-CN" i="1" dirty="0"/>
              <a:t>c</a:t>
            </a:r>
            <a:r>
              <a:rPr lang="en-US" altLang="zh-CN" dirty="0"/>
              <a:t>(&lt;</a:t>
            </a:r>
            <a:r>
              <a:rPr lang="en-US" altLang="zh-CN" i="1" dirty="0" err="1"/>
              <a:t>a</a:t>
            </a:r>
            <a:r>
              <a:rPr lang="en-US" altLang="zh-CN" dirty="0" err="1"/>
              <a:t>,</a:t>
            </a:r>
            <a:r>
              <a:rPr lang="en-US" altLang="zh-CN" i="1" dirty="0" err="1"/>
              <a:t>c</a:t>
            </a:r>
            <a:r>
              <a:rPr lang="en-US" altLang="zh-CN" dirty="0"/>
              <a:t>&gt;</a:t>
            </a:r>
            <a:r>
              <a:rPr lang="en-US" altLang="zh-CN" dirty="0">
                <a:sym typeface="Symbol" panose="05050102010706020507" pitchFamily="18" charset="2"/>
              </a:rPr>
              <a:t></a:t>
            </a:r>
            <a:r>
              <a:rPr lang="en-US" altLang="zh-CN" i="1" dirty="0"/>
              <a:t>R</a:t>
            </a:r>
            <a:r>
              <a:rPr lang="en-US" altLang="zh-CN" dirty="0">
                <a:sym typeface="Symbol" panose="05050102010706020507" pitchFamily="18" charset="2"/>
              </a:rPr>
              <a:t></a:t>
            </a:r>
            <a:r>
              <a:rPr lang="en-US" altLang="zh-CN" dirty="0"/>
              <a:t>&lt;</a:t>
            </a:r>
            <a:r>
              <a:rPr lang="en-US" altLang="zh-CN" i="1" dirty="0" err="1"/>
              <a:t>c</a:t>
            </a:r>
            <a:r>
              <a:rPr lang="en-US" altLang="zh-CN" dirty="0" err="1"/>
              <a:t>,</a:t>
            </a:r>
            <a:r>
              <a:rPr lang="en-US" altLang="zh-CN" i="1" dirty="0" err="1"/>
              <a:t>b</a:t>
            </a:r>
            <a:r>
              <a:rPr lang="en-US" altLang="zh-CN" dirty="0"/>
              <a:t>&gt;</a:t>
            </a:r>
            <a:r>
              <a:rPr lang="en-US" altLang="zh-CN" dirty="0">
                <a:sym typeface="Symbol" panose="05050102010706020507" pitchFamily="18" charset="2"/>
              </a:rPr>
              <a:t></a:t>
            </a:r>
            <a:r>
              <a:rPr lang="en-US" altLang="zh-CN" i="1" dirty="0"/>
              <a:t>R</a:t>
            </a:r>
            <a:r>
              <a:rPr lang="en-US" altLang="zh-CN" dirty="0"/>
              <a:t>)}.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dirty="0"/>
              <a:t>证明如果</a:t>
            </a:r>
            <a:r>
              <a:rPr lang="en-US" altLang="zh-CN" i="1" dirty="0"/>
              <a:t>R</a:t>
            </a:r>
            <a:r>
              <a:rPr lang="zh-CN" altLang="en-US" dirty="0"/>
              <a:t>是等价关系，则</a:t>
            </a:r>
            <a:r>
              <a:rPr lang="en-US" altLang="zh-CN" i="1" dirty="0"/>
              <a:t>S</a:t>
            </a:r>
            <a:r>
              <a:rPr lang="zh-CN" altLang="en-US" dirty="0"/>
              <a:t>也是等价关系。</a:t>
            </a:r>
          </a:p>
        </p:txBody>
      </p:sp>
      <p:sp>
        <p:nvSpPr>
          <p:cNvPr id="172036" name="灯片编号占位符 5">
            <a:extLst>
              <a:ext uri="{FF2B5EF4-FFF2-40B4-BE49-F238E27FC236}">
                <a16:creationId xmlns:a16="http://schemas.microsoft.com/office/drawing/2014/main" id="{57765874-AB5F-4413-823B-29C62B3A4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EE7EE4D-E145-4AFD-9DEC-A21B5AA848A7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89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60812" name="Rectangle 12">
            <a:extLst>
              <a:ext uri="{FF2B5EF4-FFF2-40B4-BE49-F238E27FC236}">
                <a16:creationId xmlns:a16="http://schemas.microsoft.com/office/drawing/2014/main" id="{8A9B97C2-B25E-44BD-BAA9-A51CA93BF2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2565400"/>
            <a:ext cx="8135937" cy="378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上的等价关系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证自反    任取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       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(&lt;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(2)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证对称   任取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&gt;,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(&lt;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(3)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证传递   任取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&gt;,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z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&gt;,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z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(&lt;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(&lt;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d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d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z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z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z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666B2D9D-58E7-4AFB-AFA2-7DC999E441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i="1"/>
              <a:t>A</a:t>
            </a:r>
            <a:r>
              <a:rPr lang="zh-CN" altLang="en-US"/>
              <a:t>上重要关系的实例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1944123D-896A-4A92-815C-04CDCE349BB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3392" y="1155700"/>
            <a:ext cx="9587408" cy="4937596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</a:rPr>
              <a:t>定义</a:t>
            </a:r>
            <a:r>
              <a:rPr lang="en-US" altLang="zh-CN" dirty="0">
                <a:solidFill>
                  <a:srgbClr val="A50021"/>
                </a:solidFill>
              </a:rPr>
              <a:t>7.5 </a:t>
            </a:r>
            <a:r>
              <a:rPr lang="en-US" altLang="zh-CN" dirty="0"/>
              <a:t> </a:t>
            </a:r>
            <a:r>
              <a:rPr lang="zh-CN" altLang="en-US" dirty="0"/>
              <a:t>设 </a:t>
            </a:r>
            <a:r>
              <a:rPr lang="en-US" altLang="zh-CN" i="1" dirty="0"/>
              <a:t>A </a:t>
            </a:r>
            <a:r>
              <a:rPr lang="zh-CN" altLang="en-US" dirty="0"/>
              <a:t>为集合</a:t>
            </a:r>
            <a:r>
              <a:rPr lang="en-US" altLang="zh-CN" dirty="0"/>
              <a:t>, </a:t>
            </a:r>
            <a:endParaRPr lang="en-US" altLang="zh-CN" dirty="0">
              <a:sym typeface="Symbol" panose="05050102010706020507" pitchFamily="18" charset="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sym typeface="Symbol" panose="05050102010706020507" pitchFamily="18" charset="2"/>
              </a:rPr>
              <a:t>(1)  </a:t>
            </a:r>
            <a:r>
              <a:rPr lang="zh-CN" altLang="en-US" dirty="0"/>
              <a:t>是</a:t>
            </a:r>
            <a:r>
              <a:rPr lang="en-US" altLang="zh-CN" i="1" dirty="0"/>
              <a:t>A</a:t>
            </a:r>
            <a:r>
              <a:rPr lang="zh-CN" altLang="en-US" dirty="0"/>
              <a:t>上的关系，称为</a:t>
            </a:r>
            <a:r>
              <a:rPr lang="zh-CN" altLang="en-US" dirty="0">
                <a:solidFill>
                  <a:srgbClr val="A50021"/>
                </a:solidFill>
              </a:rPr>
              <a:t>空关系</a:t>
            </a:r>
            <a:endParaRPr lang="zh-CN" altLang="en-US" i="1" dirty="0">
              <a:solidFill>
                <a:srgbClr val="A50021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(2)</a:t>
            </a:r>
            <a:r>
              <a:rPr lang="en-US" altLang="zh-CN" i="1" dirty="0"/>
              <a:t> </a:t>
            </a:r>
            <a:r>
              <a:rPr lang="zh-CN" altLang="en-US" dirty="0">
                <a:solidFill>
                  <a:srgbClr val="A50021"/>
                </a:solidFill>
              </a:rPr>
              <a:t>全域关系</a:t>
            </a:r>
            <a:r>
              <a:rPr lang="zh-CN" altLang="en-US" dirty="0"/>
              <a:t>  </a:t>
            </a:r>
            <a:r>
              <a:rPr lang="en-US" altLang="zh-CN" i="1" dirty="0"/>
              <a:t>E</a:t>
            </a:r>
            <a:r>
              <a:rPr lang="en-US" altLang="zh-CN" i="1" baseline="-25000" dirty="0"/>
              <a:t>A </a:t>
            </a:r>
            <a:r>
              <a:rPr lang="en-US" altLang="zh-CN" dirty="0"/>
              <a:t>= {&lt;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&gt;| 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A</a:t>
            </a:r>
            <a:r>
              <a:rPr lang="en-US" altLang="zh-CN" dirty="0" err="1"/>
              <a:t>∧</a:t>
            </a:r>
            <a:r>
              <a:rPr lang="en-US" altLang="zh-CN" i="1" dirty="0" err="1"/>
              <a:t>y</a:t>
            </a:r>
            <a:r>
              <a:rPr lang="en-US" altLang="zh-CN" dirty="0" err="1"/>
              <a:t>∈</a:t>
            </a:r>
            <a:r>
              <a:rPr lang="en-US" altLang="zh-CN" i="1" dirty="0" err="1"/>
              <a:t>A</a:t>
            </a:r>
            <a:r>
              <a:rPr lang="en-US" altLang="zh-CN" dirty="0"/>
              <a:t>} = </a:t>
            </a:r>
            <a:r>
              <a:rPr lang="en-US" altLang="zh-CN" i="1" dirty="0"/>
              <a:t>A</a:t>
            </a:r>
            <a:r>
              <a:rPr lang="en-US" altLang="zh-CN" dirty="0"/>
              <a:t>×</a:t>
            </a:r>
            <a:r>
              <a:rPr lang="en-US" altLang="zh-CN" i="1" dirty="0"/>
              <a:t>A 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solidFill>
                  <a:srgbClr val="A50021"/>
                </a:solidFill>
              </a:rPr>
              <a:t>      </a:t>
            </a:r>
            <a:r>
              <a:rPr lang="zh-CN" altLang="en-US" dirty="0">
                <a:solidFill>
                  <a:srgbClr val="A50021"/>
                </a:solidFill>
              </a:rPr>
              <a:t>恒等关系 </a:t>
            </a:r>
            <a:r>
              <a:rPr lang="en-US" altLang="zh-CN" i="1" dirty="0"/>
              <a:t>I</a:t>
            </a:r>
            <a:r>
              <a:rPr lang="en-US" altLang="zh-CN" i="1" baseline="-25000" dirty="0"/>
              <a:t>A</a:t>
            </a:r>
            <a:r>
              <a:rPr lang="en-US" altLang="zh-CN" i="1" dirty="0"/>
              <a:t> </a:t>
            </a:r>
            <a:r>
              <a:rPr lang="en-US" altLang="zh-CN" dirty="0"/>
              <a:t>= {&lt;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x</a:t>
            </a:r>
            <a:r>
              <a:rPr lang="en-US" altLang="zh-CN" dirty="0"/>
              <a:t>&gt;| </a:t>
            </a:r>
            <a:r>
              <a:rPr lang="en-US" altLang="zh-CN" i="1" dirty="0" err="1"/>
              <a:t>x</a:t>
            </a:r>
            <a:r>
              <a:rPr lang="en-US" altLang="zh-CN" dirty="0" err="1"/>
              <a:t>∈</a:t>
            </a:r>
            <a:r>
              <a:rPr lang="en-US" altLang="zh-CN" i="1" dirty="0" err="1"/>
              <a:t>A</a:t>
            </a:r>
            <a:r>
              <a:rPr lang="en-US" altLang="zh-CN" dirty="0"/>
              <a:t>}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solidFill>
                  <a:srgbClr val="A50021"/>
                </a:solidFill>
              </a:rPr>
              <a:t>      </a:t>
            </a:r>
            <a:r>
              <a:rPr lang="zh-CN" altLang="en-US" dirty="0">
                <a:solidFill>
                  <a:srgbClr val="A50021"/>
                </a:solidFill>
              </a:rPr>
              <a:t>小于等于关系</a:t>
            </a:r>
            <a:r>
              <a:rPr lang="zh-CN" altLang="en-US" i="1" dirty="0"/>
              <a:t> </a:t>
            </a:r>
            <a:r>
              <a:rPr lang="en-US" altLang="zh-CN" i="1" dirty="0"/>
              <a:t>L</a:t>
            </a:r>
            <a:r>
              <a:rPr lang="en-US" altLang="zh-CN" i="1" baseline="-25000" dirty="0"/>
              <a:t>A</a:t>
            </a:r>
            <a:r>
              <a:rPr lang="en-US" altLang="zh-CN" i="1" dirty="0"/>
              <a:t> </a:t>
            </a:r>
            <a:r>
              <a:rPr lang="en-US" altLang="zh-CN" dirty="0"/>
              <a:t>= {&lt;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&gt;| 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 err="1"/>
              <a:t>∈</a:t>
            </a:r>
            <a:r>
              <a:rPr lang="en-US" altLang="zh-CN" i="1" dirty="0" err="1"/>
              <a:t>A</a:t>
            </a:r>
            <a:r>
              <a:rPr lang="en-US" altLang="zh-CN" dirty="0" err="1"/>
              <a:t>∧</a:t>
            </a:r>
            <a:r>
              <a:rPr lang="en-US" altLang="zh-CN" i="1" dirty="0" err="1"/>
              <a:t>x</a:t>
            </a:r>
            <a:r>
              <a:rPr lang="en-US" altLang="zh-CN" dirty="0" err="1"/>
              <a:t>≤</a:t>
            </a:r>
            <a:r>
              <a:rPr lang="en-US" altLang="zh-CN" i="1" dirty="0" err="1"/>
              <a:t>y</a:t>
            </a:r>
            <a:r>
              <a:rPr lang="en-US" altLang="zh-CN" dirty="0"/>
              <a:t>}, </a:t>
            </a:r>
            <a:r>
              <a:rPr lang="en-US" altLang="zh-CN" i="1" dirty="0"/>
              <a:t>A</a:t>
            </a:r>
            <a:r>
              <a:rPr lang="zh-CN" altLang="en-US" dirty="0"/>
              <a:t>为实数子集 </a:t>
            </a:r>
            <a:endParaRPr lang="zh-CN" altLang="en-US" i="1" dirty="0"/>
          </a:p>
          <a:p>
            <a:pPr eaLnBrk="1" hangingPunct="1">
              <a:lnSpc>
                <a:spcPct val="150000"/>
              </a:lnSpc>
            </a:pPr>
            <a:r>
              <a:rPr lang="zh-CN" altLang="en-US" i="1" dirty="0"/>
              <a:t>      </a:t>
            </a:r>
            <a:r>
              <a:rPr lang="zh-CN" altLang="en-US" dirty="0">
                <a:solidFill>
                  <a:srgbClr val="A50021"/>
                </a:solidFill>
              </a:rPr>
              <a:t>整除关系 </a:t>
            </a:r>
            <a:r>
              <a:rPr lang="en-US" altLang="zh-CN" i="1" dirty="0"/>
              <a:t>D</a:t>
            </a:r>
            <a:r>
              <a:rPr lang="en-US" altLang="zh-CN" i="1" baseline="-25000" dirty="0"/>
              <a:t>B </a:t>
            </a:r>
            <a:r>
              <a:rPr lang="en-US" altLang="zh-CN" dirty="0"/>
              <a:t>= {&lt;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&gt;| 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 err="1"/>
              <a:t>∈</a:t>
            </a:r>
            <a:r>
              <a:rPr lang="en-US" altLang="zh-CN" i="1" dirty="0" err="1"/>
              <a:t>B</a:t>
            </a:r>
            <a:r>
              <a:rPr lang="en-US" altLang="zh-CN" dirty="0" err="1"/>
              <a:t>∧</a:t>
            </a:r>
            <a:r>
              <a:rPr lang="en-US" altLang="zh-CN" i="1" dirty="0" err="1"/>
              <a:t>x</a:t>
            </a:r>
            <a:r>
              <a:rPr lang="zh-CN" altLang="en-US" dirty="0"/>
              <a:t>整除</a:t>
            </a:r>
            <a:r>
              <a:rPr lang="en-US" altLang="zh-CN" i="1" dirty="0"/>
              <a:t>y</a:t>
            </a:r>
            <a:r>
              <a:rPr lang="en-US" altLang="zh-CN" dirty="0"/>
              <a:t>}, </a:t>
            </a:r>
            <a:r>
              <a:rPr lang="en-US" altLang="zh-CN" i="1" dirty="0"/>
              <a:t>A</a:t>
            </a:r>
            <a:r>
              <a:rPr lang="zh-CN" altLang="en-US" dirty="0"/>
              <a:t>为非</a:t>
            </a:r>
            <a:r>
              <a:rPr lang="en-US" altLang="zh-CN" dirty="0"/>
              <a:t>0</a:t>
            </a:r>
            <a:r>
              <a:rPr lang="zh-CN" altLang="en-US" dirty="0"/>
              <a:t>整数子集    </a:t>
            </a:r>
            <a:endParaRPr lang="zh-CN" altLang="en-US" i="1" dirty="0"/>
          </a:p>
          <a:p>
            <a:pPr eaLnBrk="1" hangingPunct="1">
              <a:lnSpc>
                <a:spcPct val="150000"/>
              </a:lnSpc>
            </a:pPr>
            <a:r>
              <a:rPr lang="zh-CN" altLang="en-US" i="1" dirty="0"/>
              <a:t>      </a:t>
            </a:r>
            <a:r>
              <a:rPr lang="zh-CN" altLang="en-US" dirty="0">
                <a:solidFill>
                  <a:srgbClr val="A50021"/>
                </a:solidFill>
              </a:rPr>
              <a:t>包含关系</a:t>
            </a:r>
            <a:r>
              <a:rPr lang="zh-CN" altLang="en-US" i="1" dirty="0"/>
              <a:t> </a:t>
            </a:r>
            <a:r>
              <a:rPr lang="en-US" altLang="zh-CN" i="1" dirty="0"/>
              <a:t>R</a:t>
            </a:r>
            <a:r>
              <a:rPr lang="en-US" altLang="zh-CN" baseline="-25000" dirty="0">
                <a:sym typeface="Symbol" panose="05050102010706020507" pitchFamily="18" charset="2"/>
              </a:rPr>
              <a:t></a:t>
            </a:r>
            <a:r>
              <a:rPr lang="en-US" altLang="zh-CN" dirty="0"/>
              <a:t> = {&lt;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/>
              <a:t>&gt;| </a:t>
            </a:r>
            <a:r>
              <a:rPr lang="en-US" altLang="zh-CN" i="1" dirty="0" err="1"/>
              <a:t>x</a:t>
            </a:r>
            <a:r>
              <a:rPr lang="en-US" altLang="zh-CN" dirty="0" err="1"/>
              <a:t>,</a:t>
            </a:r>
            <a:r>
              <a:rPr lang="en-US" altLang="zh-CN" i="1" dirty="0" err="1"/>
              <a:t>y</a:t>
            </a:r>
            <a:r>
              <a:rPr lang="en-US" altLang="zh-CN" dirty="0" err="1"/>
              <a:t>∈</a:t>
            </a:r>
            <a:r>
              <a:rPr lang="en-US" altLang="zh-CN" i="1" dirty="0" err="1"/>
              <a:t>A</a:t>
            </a:r>
            <a:r>
              <a:rPr lang="en-US" altLang="zh-CN" dirty="0" err="1"/>
              <a:t>∧</a:t>
            </a:r>
            <a:r>
              <a:rPr lang="en-US" altLang="zh-CN" i="1" dirty="0" err="1"/>
              <a:t>x</a:t>
            </a:r>
            <a:r>
              <a:rPr lang="en-US" altLang="zh-CN" dirty="0" err="1">
                <a:sym typeface="Symbol" panose="05050102010706020507" pitchFamily="18" charset="2"/>
              </a:rPr>
              <a:t></a:t>
            </a:r>
            <a:r>
              <a:rPr lang="en-US" altLang="zh-CN" i="1" dirty="0" err="1"/>
              <a:t>y</a:t>
            </a:r>
            <a:r>
              <a:rPr lang="en-US" altLang="zh-CN" dirty="0"/>
              <a:t>}, </a:t>
            </a:r>
            <a:r>
              <a:rPr lang="en-US" altLang="zh-CN" i="1" dirty="0"/>
              <a:t>A</a:t>
            </a:r>
            <a:r>
              <a:rPr lang="zh-CN" altLang="en-US" dirty="0"/>
              <a:t>是集合族</a:t>
            </a:r>
            <a:r>
              <a:rPr lang="en-US" altLang="zh-CN" dirty="0"/>
              <a:t>.</a:t>
            </a:r>
          </a:p>
        </p:txBody>
      </p:sp>
      <p:sp>
        <p:nvSpPr>
          <p:cNvPr id="24580" name="灯片编号占位符 5">
            <a:extLst>
              <a:ext uri="{FF2B5EF4-FFF2-40B4-BE49-F238E27FC236}">
                <a16:creationId xmlns:a16="http://schemas.microsoft.com/office/drawing/2014/main" id="{C6CBEFC8-F300-4D83-9F32-6CFDEA15B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C6B90EB-2ACD-4A27-9079-2DD7552C59E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灯片编号占位符 3">
            <a:extLst>
              <a:ext uri="{FF2B5EF4-FFF2-40B4-BE49-F238E27FC236}">
                <a16:creationId xmlns:a16="http://schemas.microsoft.com/office/drawing/2014/main" id="{0B132F7C-415E-4199-8EBF-B2BC3FA4E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065209B-6BBC-4002-8924-2C2A56BB1EF7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90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4083" name="Rectangle 9">
            <a:extLst>
              <a:ext uri="{FF2B5EF4-FFF2-40B4-BE49-F238E27FC236}">
                <a16:creationId xmlns:a16="http://schemas.microsoft.com/office/drawing/2014/main" id="{33C3ABA5-5194-46E5-9265-7DF324837E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475" y="1223963"/>
            <a:ext cx="11449050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230188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．设偏序集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，定义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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上二元关系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:      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 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xRu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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ySv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证明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为偏序关系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</a:t>
            </a:r>
          </a:p>
        </p:txBody>
      </p:sp>
      <p:sp>
        <p:nvSpPr>
          <p:cNvPr id="174084" name="Rectangle 11">
            <a:extLst>
              <a:ext uri="{FF2B5EF4-FFF2-40B4-BE49-F238E27FC236}">
                <a16:creationId xmlns:a16="http://schemas.microsoft.com/office/drawing/2014/main" id="{1D9EAD6A-8335-43DE-B395-D9DA98E587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</a:p>
        </p:txBody>
      </p:sp>
      <p:sp>
        <p:nvSpPr>
          <p:cNvPr id="462860" name="Rectangle 12">
            <a:extLst>
              <a:ext uri="{FF2B5EF4-FFF2-40B4-BE49-F238E27FC236}">
                <a16:creationId xmlns:a16="http://schemas.microsoft.com/office/drawing/2014/main" id="{8DB53321-2A81-4F45-8F18-1EB77968AB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2565400"/>
            <a:ext cx="8316912" cy="378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 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自反性  任取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&gt;,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 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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xRx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ySy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(2)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反对称性   任取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&gt;,&lt;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 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 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xRu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ySv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uRx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vSy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xRu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uRx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ySv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vSy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&gt;=&lt;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(3)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传递性  任取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&gt;,&lt;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&gt;,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w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w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 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xRu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ySv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uRw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vSt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xRu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uRw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ySv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vSt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xRw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ySt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w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</a:t>
            </a:r>
            <a:r>
              <a:rPr lang="en-US" altLang="zh-CN" b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2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2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2860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9">
            <a:extLst>
              <a:ext uri="{FF2B5EF4-FFF2-40B4-BE49-F238E27FC236}">
                <a16:creationId xmlns:a16="http://schemas.microsoft.com/office/drawing/2014/main" id="{3CD68A55-139F-471C-90E2-CD97D6D3C3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关系性质的证明方法</a:t>
            </a:r>
          </a:p>
        </p:txBody>
      </p:sp>
      <p:sp>
        <p:nvSpPr>
          <p:cNvPr id="176131" name="Rectangle 10">
            <a:extLst>
              <a:ext uri="{FF2B5EF4-FFF2-40B4-BE49-F238E27FC236}">
                <a16:creationId xmlns:a16="http://schemas.microsoft.com/office/drawing/2014/main" id="{EFBE7604-B804-4211-BBE4-BCE3FBE2CBE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268413"/>
            <a:ext cx="8229600" cy="4525962"/>
          </a:xfrm>
        </p:spPr>
        <p:txBody>
          <a:bodyPr/>
          <a:lstStyle/>
          <a:p>
            <a:pPr eaLnBrk="1" hangingPunct="1"/>
            <a:r>
              <a:rPr lang="en-US" altLang="zh-CN"/>
              <a:t>1.  </a:t>
            </a:r>
            <a:r>
              <a:rPr lang="zh-CN" altLang="en-US"/>
              <a:t>证明</a:t>
            </a:r>
            <a:r>
              <a:rPr lang="en-US" altLang="zh-CN" i="1"/>
              <a:t>R</a:t>
            </a:r>
            <a:r>
              <a:rPr lang="zh-CN" altLang="en-US"/>
              <a:t>在</a:t>
            </a:r>
            <a:r>
              <a:rPr lang="en-US" altLang="zh-CN" i="1"/>
              <a:t>A</a:t>
            </a:r>
            <a:r>
              <a:rPr lang="zh-CN" altLang="en-US"/>
              <a:t>上自反</a:t>
            </a:r>
          </a:p>
          <a:p>
            <a:pPr eaLnBrk="1" hangingPunct="1"/>
            <a:r>
              <a:rPr lang="zh-CN" altLang="en-US"/>
              <a:t>      任取</a:t>
            </a:r>
            <a:r>
              <a:rPr lang="en-US" altLang="zh-CN" i="1"/>
              <a:t>x</a:t>
            </a:r>
            <a:r>
              <a:rPr lang="en-US" altLang="zh-CN"/>
              <a:t>, </a:t>
            </a:r>
            <a:endParaRPr lang="en-US" altLang="zh-CN" i="1"/>
          </a:p>
          <a:p>
            <a:pPr eaLnBrk="1" hangingPunct="1"/>
            <a:r>
              <a:rPr lang="en-US" altLang="zh-CN" i="1"/>
              <a:t>          x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A</a:t>
            </a:r>
            <a:r>
              <a:rPr lang="en-US" altLang="zh-CN"/>
              <a:t> 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en-US" altLang="zh-CN"/>
              <a:t>  ……………………..….……. 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en-US" altLang="zh-CN"/>
              <a:t> 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x</a:t>
            </a:r>
            <a:r>
              <a:rPr lang="en-US" altLang="zh-CN"/>
              <a:t>&gt;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R</a:t>
            </a:r>
            <a:endParaRPr lang="en-US" altLang="zh-CN"/>
          </a:p>
          <a:p>
            <a:pPr eaLnBrk="1" hangingPunct="1"/>
            <a:r>
              <a:rPr lang="en-US" altLang="zh-CN"/>
              <a:t>          </a:t>
            </a:r>
            <a:r>
              <a:rPr lang="zh-CN" altLang="en-US"/>
              <a:t>前提                     推理过程                            结论</a:t>
            </a:r>
          </a:p>
          <a:p>
            <a:pPr eaLnBrk="1" hangingPunct="1">
              <a:spcBef>
                <a:spcPct val="65000"/>
              </a:spcBef>
            </a:pPr>
            <a:r>
              <a:rPr lang="en-US" altLang="zh-CN"/>
              <a:t>2.  </a:t>
            </a:r>
            <a:r>
              <a:rPr lang="zh-CN" altLang="en-US"/>
              <a:t>证明</a:t>
            </a:r>
            <a:r>
              <a:rPr lang="en-US" altLang="zh-CN" i="1"/>
              <a:t>R</a:t>
            </a:r>
            <a:r>
              <a:rPr lang="zh-CN" altLang="en-US"/>
              <a:t>在</a:t>
            </a:r>
            <a:r>
              <a:rPr lang="en-US" altLang="zh-CN" i="1"/>
              <a:t>A</a:t>
            </a:r>
            <a:r>
              <a:rPr lang="zh-CN" altLang="en-US"/>
              <a:t>上对称</a:t>
            </a:r>
          </a:p>
          <a:p>
            <a:pPr eaLnBrk="1" hangingPunct="1"/>
            <a:r>
              <a:rPr lang="zh-CN" altLang="en-US"/>
              <a:t>     任取</a:t>
            </a:r>
            <a:r>
              <a:rPr lang="en-US" altLang="zh-CN"/>
              <a:t>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</a:t>
            </a:r>
            <a:r>
              <a:rPr lang="zh-CN" altLang="en-US"/>
              <a:t>，</a:t>
            </a:r>
          </a:p>
          <a:p>
            <a:pPr eaLnBrk="1" hangingPunct="1"/>
            <a:r>
              <a:rPr lang="zh-CN" altLang="en-US"/>
              <a:t>       </a:t>
            </a:r>
            <a:r>
              <a:rPr lang="fr-FR" altLang="zh-CN"/>
              <a:t>&lt;</a:t>
            </a:r>
            <a:r>
              <a:rPr lang="fr-FR" altLang="zh-CN" i="1"/>
              <a:t>x</a:t>
            </a:r>
            <a:r>
              <a:rPr lang="fr-FR" altLang="zh-CN"/>
              <a:t>,</a:t>
            </a:r>
            <a:r>
              <a:rPr lang="fr-FR" altLang="zh-CN" i="1"/>
              <a:t>y</a:t>
            </a:r>
            <a:r>
              <a:rPr lang="fr-FR" altLang="zh-CN"/>
              <a:t>&gt; 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fr-FR" altLang="zh-CN" i="1"/>
              <a:t>R</a:t>
            </a:r>
            <a:r>
              <a:rPr lang="fr-FR" altLang="zh-CN"/>
              <a:t>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fr-FR" altLang="zh-CN"/>
              <a:t> ……………………………….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fr-FR" altLang="zh-CN"/>
              <a:t> &lt;</a:t>
            </a:r>
            <a:r>
              <a:rPr lang="fr-FR" altLang="zh-CN" i="1"/>
              <a:t>y</a:t>
            </a:r>
            <a:r>
              <a:rPr lang="fr-FR" altLang="zh-CN"/>
              <a:t>,</a:t>
            </a:r>
            <a:r>
              <a:rPr lang="fr-FR" altLang="zh-CN" i="1"/>
              <a:t>x</a:t>
            </a:r>
            <a:r>
              <a:rPr lang="fr-FR" altLang="zh-CN"/>
              <a:t>&gt;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fr-FR" altLang="zh-CN" i="1"/>
              <a:t>R</a:t>
            </a:r>
            <a:endParaRPr lang="fr-FR" altLang="zh-CN"/>
          </a:p>
          <a:p>
            <a:pPr eaLnBrk="1" hangingPunct="1"/>
            <a:r>
              <a:rPr lang="fr-FR" altLang="zh-CN"/>
              <a:t>           </a:t>
            </a:r>
            <a:r>
              <a:rPr lang="zh-CN" altLang="fr-FR"/>
              <a:t>前提</a:t>
            </a:r>
            <a:r>
              <a:rPr lang="zh-CN" altLang="en-US"/>
              <a:t>                      推理过程                             结论</a:t>
            </a:r>
          </a:p>
        </p:txBody>
      </p:sp>
      <p:sp>
        <p:nvSpPr>
          <p:cNvPr id="176132" name="灯片编号占位符 5">
            <a:extLst>
              <a:ext uri="{FF2B5EF4-FFF2-40B4-BE49-F238E27FC236}">
                <a16:creationId xmlns:a16="http://schemas.microsoft.com/office/drawing/2014/main" id="{56B747A1-CCBA-48E6-A48F-E586D6421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EA70171-4185-4F04-873A-9CD4B69E71FF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91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11">
            <a:extLst>
              <a:ext uri="{FF2B5EF4-FFF2-40B4-BE49-F238E27FC236}">
                <a16:creationId xmlns:a16="http://schemas.microsoft.com/office/drawing/2014/main" id="{314F48C3-FC7B-4B74-AE7C-09AF307D92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关系性质的证明方法</a:t>
            </a:r>
          </a:p>
        </p:txBody>
      </p:sp>
      <p:sp>
        <p:nvSpPr>
          <p:cNvPr id="178179" name="Rectangle 10">
            <a:extLst>
              <a:ext uri="{FF2B5EF4-FFF2-40B4-BE49-F238E27FC236}">
                <a16:creationId xmlns:a16="http://schemas.microsoft.com/office/drawing/2014/main" id="{10068D7D-AF62-438D-8B22-E559F049741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268413"/>
            <a:ext cx="8229600" cy="4525962"/>
          </a:xfrm>
        </p:spPr>
        <p:txBody>
          <a:bodyPr/>
          <a:lstStyle/>
          <a:p>
            <a:pPr eaLnBrk="1" hangingPunct="1"/>
            <a:r>
              <a:rPr lang="en-US" altLang="zh-CN"/>
              <a:t>3.  </a:t>
            </a:r>
            <a:r>
              <a:rPr lang="zh-CN" altLang="en-US"/>
              <a:t>证明</a:t>
            </a:r>
            <a:r>
              <a:rPr lang="en-US" altLang="zh-CN" i="1"/>
              <a:t>R</a:t>
            </a:r>
            <a:r>
              <a:rPr lang="zh-CN" altLang="en-US"/>
              <a:t>在</a:t>
            </a:r>
            <a:r>
              <a:rPr lang="en-US" altLang="zh-CN" i="1"/>
              <a:t>A</a:t>
            </a:r>
            <a:r>
              <a:rPr lang="zh-CN" altLang="en-US"/>
              <a:t>上反对称</a:t>
            </a:r>
          </a:p>
          <a:p>
            <a:pPr eaLnBrk="1" hangingPunct="1"/>
            <a:r>
              <a:rPr lang="zh-CN" altLang="en-US"/>
              <a:t>     任取</a:t>
            </a:r>
            <a:r>
              <a:rPr lang="en-US" altLang="zh-CN"/>
              <a:t>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</a:t>
            </a:r>
            <a:r>
              <a:rPr lang="zh-CN" altLang="en-US"/>
              <a:t>，</a:t>
            </a:r>
          </a:p>
          <a:p>
            <a:pPr eaLnBrk="1" hangingPunct="1"/>
            <a:r>
              <a:rPr lang="zh-CN" altLang="en-US"/>
              <a:t>             </a:t>
            </a:r>
            <a:r>
              <a:rPr lang="en-US" altLang="zh-CN"/>
              <a:t>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R</a:t>
            </a:r>
            <a:r>
              <a:rPr lang="en-US" altLang="zh-CN">
                <a:sym typeface="Symbol" panose="05050102010706020507" pitchFamily="18" charset="2"/>
              </a:rPr>
              <a:t></a:t>
            </a:r>
            <a:r>
              <a:rPr lang="en-US" altLang="zh-CN"/>
              <a:t>&lt;</a:t>
            </a:r>
            <a:r>
              <a:rPr lang="en-US" altLang="zh-CN" i="1"/>
              <a:t>y</a:t>
            </a:r>
            <a:r>
              <a:rPr lang="en-US" altLang="zh-CN"/>
              <a:t>,</a:t>
            </a:r>
            <a:r>
              <a:rPr lang="en-US" altLang="zh-CN" i="1"/>
              <a:t>x</a:t>
            </a:r>
            <a:r>
              <a:rPr lang="en-US" altLang="zh-CN"/>
              <a:t>&gt;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R</a:t>
            </a:r>
            <a:r>
              <a:rPr lang="en-US" altLang="zh-CN"/>
              <a:t>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en-US" altLang="zh-CN"/>
              <a:t> ……………………..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en-US" altLang="zh-CN"/>
              <a:t> </a:t>
            </a:r>
            <a:r>
              <a:rPr lang="en-US" altLang="zh-CN" i="1"/>
              <a:t>x</a:t>
            </a:r>
            <a:r>
              <a:rPr lang="en-US" altLang="zh-CN"/>
              <a:t> = </a:t>
            </a:r>
            <a:r>
              <a:rPr lang="en-US" altLang="zh-CN" i="1"/>
              <a:t>y</a:t>
            </a:r>
            <a:r>
              <a:rPr lang="en-US" altLang="zh-CN"/>
              <a:t> </a:t>
            </a:r>
          </a:p>
          <a:p>
            <a:pPr eaLnBrk="1" hangingPunct="1"/>
            <a:r>
              <a:rPr lang="en-US" altLang="zh-CN"/>
              <a:t>                        </a:t>
            </a:r>
            <a:r>
              <a:rPr lang="zh-CN" altLang="en-US"/>
              <a:t>前提                               推理过程            结论</a:t>
            </a:r>
          </a:p>
          <a:p>
            <a:pPr eaLnBrk="1" hangingPunct="1">
              <a:spcBef>
                <a:spcPct val="65000"/>
              </a:spcBef>
            </a:pPr>
            <a:r>
              <a:rPr lang="en-US" altLang="zh-CN"/>
              <a:t>4.  </a:t>
            </a:r>
            <a:r>
              <a:rPr lang="zh-CN" altLang="en-US"/>
              <a:t>证明</a:t>
            </a:r>
            <a:r>
              <a:rPr lang="en-US" altLang="zh-CN" i="1"/>
              <a:t>R</a:t>
            </a:r>
            <a:r>
              <a:rPr lang="zh-CN" altLang="en-US"/>
              <a:t>在</a:t>
            </a:r>
            <a:r>
              <a:rPr lang="en-US" altLang="zh-CN" i="1"/>
              <a:t>A</a:t>
            </a:r>
            <a:r>
              <a:rPr lang="zh-CN" altLang="en-US"/>
              <a:t>上传递</a:t>
            </a:r>
          </a:p>
          <a:p>
            <a:pPr eaLnBrk="1" hangingPunct="1"/>
            <a:r>
              <a:rPr lang="zh-CN" altLang="en-US"/>
              <a:t>     任取</a:t>
            </a:r>
            <a:r>
              <a:rPr lang="en-US" altLang="zh-CN"/>
              <a:t>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&gt;,&lt;</a:t>
            </a:r>
            <a:r>
              <a:rPr lang="en-US" altLang="zh-CN" i="1"/>
              <a:t>y</a:t>
            </a:r>
            <a:r>
              <a:rPr lang="en-US" altLang="zh-CN"/>
              <a:t>,</a:t>
            </a:r>
            <a:r>
              <a:rPr lang="en-US" altLang="zh-CN" i="1"/>
              <a:t>z</a:t>
            </a:r>
            <a:r>
              <a:rPr lang="en-US" altLang="zh-CN"/>
              <a:t>&gt;</a:t>
            </a:r>
            <a:r>
              <a:rPr lang="zh-CN" altLang="en-US"/>
              <a:t>，</a:t>
            </a:r>
            <a:endParaRPr lang="zh-CN" altLang="fr-FR"/>
          </a:p>
          <a:p>
            <a:pPr eaLnBrk="1" hangingPunct="1"/>
            <a:r>
              <a:rPr lang="fr-FR" altLang="zh-CN"/>
              <a:t>       &lt;</a:t>
            </a:r>
            <a:r>
              <a:rPr lang="fr-FR" altLang="zh-CN" i="1"/>
              <a:t>x</a:t>
            </a:r>
            <a:r>
              <a:rPr lang="fr-FR" altLang="zh-CN"/>
              <a:t>,</a:t>
            </a:r>
            <a:r>
              <a:rPr lang="fr-FR" altLang="zh-CN" i="1"/>
              <a:t>y</a:t>
            </a:r>
            <a:r>
              <a:rPr lang="fr-FR" altLang="zh-CN"/>
              <a:t>&gt;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fr-FR" altLang="zh-CN" i="1"/>
              <a:t>R</a:t>
            </a:r>
            <a:r>
              <a:rPr lang="en-US" altLang="zh-CN">
                <a:sym typeface="Symbol" panose="05050102010706020507" pitchFamily="18" charset="2"/>
              </a:rPr>
              <a:t></a:t>
            </a:r>
            <a:r>
              <a:rPr lang="fr-FR" altLang="zh-CN"/>
              <a:t>&lt;</a:t>
            </a:r>
            <a:r>
              <a:rPr lang="fr-FR" altLang="zh-CN" i="1"/>
              <a:t>y</a:t>
            </a:r>
            <a:r>
              <a:rPr lang="fr-FR" altLang="zh-CN"/>
              <a:t>,</a:t>
            </a:r>
            <a:r>
              <a:rPr lang="fr-FR" altLang="zh-CN" i="1"/>
              <a:t>z</a:t>
            </a:r>
            <a:r>
              <a:rPr lang="fr-FR" altLang="zh-CN"/>
              <a:t>&gt;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fr-FR" altLang="zh-CN" i="1"/>
              <a:t>R</a:t>
            </a:r>
            <a:r>
              <a:rPr lang="fr-FR" altLang="zh-CN"/>
              <a:t>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fr-FR" altLang="zh-CN"/>
              <a:t> …………………….. </a:t>
            </a:r>
            <a:r>
              <a:rPr lang="en-US" altLang="zh-CN">
                <a:sym typeface="Symbol" panose="05050102010706020507" pitchFamily="18" charset="2"/>
              </a:rPr>
              <a:t></a:t>
            </a:r>
            <a:r>
              <a:rPr lang="en-US" altLang="zh-CN"/>
              <a:t> &lt;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z</a:t>
            </a:r>
            <a:r>
              <a:rPr lang="en-US" altLang="zh-CN"/>
              <a:t>&gt;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R</a:t>
            </a:r>
            <a:r>
              <a:rPr lang="en-US" altLang="zh-CN"/>
              <a:t> </a:t>
            </a:r>
          </a:p>
          <a:p>
            <a:pPr eaLnBrk="1" hangingPunct="1"/>
            <a:r>
              <a:rPr lang="en-US" altLang="zh-CN"/>
              <a:t>                   </a:t>
            </a:r>
            <a:r>
              <a:rPr lang="zh-CN" altLang="en-US"/>
              <a:t>前提                           推理过程                     结论</a:t>
            </a:r>
          </a:p>
        </p:txBody>
      </p:sp>
      <p:sp>
        <p:nvSpPr>
          <p:cNvPr id="178180" name="灯片编号占位符 5">
            <a:extLst>
              <a:ext uri="{FF2B5EF4-FFF2-40B4-BE49-F238E27FC236}">
                <a16:creationId xmlns:a16="http://schemas.microsoft.com/office/drawing/2014/main" id="{1C78BFAA-A955-48DF-90D4-8A81F076A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EDA0884-6A70-4E6C-9CE8-C18893EF0788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92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灯片编号占位符 3">
            <a:extLst>
              <a:ext uri="{FF2B5EF4-FFF2-40B4-BE49-F238E27FC236}">
                <a16:creationId xmlns:a16="http://schemas.microsoft.com/office/drawing/2014/main" id="{9E523D65-7662-473E-A006-B076955EF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EE2C4F-4FD9-455C-988C-60FC6612316D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93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0227" name="Rectangle 10">
            <a:extLst>
              <a:ext uri="{FF2B5EF4-FFF2-40B4-BE49-F238E27FC236}">
                <a16:creationId xmlns:a16="http://schemas.microsoft.com/office/drawing/2014/main" id="{F29B4904-E1E2-4F9C-9020-DE7D40480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3388" y="1308100"/>
            <a:ext cx="7750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55613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上的关系，证明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S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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S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</a:t>
            </a:r>
          </a:p>
        </p:txBody>
      </p:sp>
      <p:sp>
        <p:nvSpPr>
          <p:cNvPr id="180228" name="Rectangle 12">
            <a:extLst>
              <a:ext uri="{FF2B5EF4-FFF2-40B4-BE49-F238E27FC236}">
                <a16:creationId xmlns:a16="http://schemas.microsoft.com/office/drawing/2014/main" id="{3912FE35-080B-4FC4-87C3-40C1F1B642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</a:p>
        </p:txBody>
      </p:sp>
      <p:sp>
        <p:nvSpPr>
          <p:cNvPr id="469005" name="Rectangle 13">
            <a:extLst>
              <a:ext uri="{FF2B5EF4-FFF2-40B4-BE49-F238E27FC236}">
                <a16:creationId xmlns:a16="http://schemas.microsoft.com/office/drawing/2014/main" id="{6532BBCD-E006-4297-82CF-E464FC053C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8213" y="2060575"/>
            <a:ext cx="7685087" cy="400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    只需证明对于任意正整数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</a:rPr>
              <a:t>n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对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归纳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</a:t>
            </a:r>
          </a:p>
          <a:p>
            <a:pPr eaLnBrk="1" hangingPunct="1">
              <a:buClrTx/>
              <a:buFontTx/>
              <a:buNone/>
            </a:pP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=1,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显然为真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</a:t>
            </a:r>
          </a:p>
          <a:p>
            <a:pPr eaLnBrk="1" hangingPunct="1"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假设对于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，命题为真，任取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</a:t>
            </a:r>
          </a:p>
          <a:p>
            <a:pPr eaLnBrk="1" hangingPunct="1"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         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+1 </a:t>
            </a:r>
          </a:p>
          <a:p>
            <a:pPr eaLnBrk="1" hangingPunct="1"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      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R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      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t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</a:t>
            </a:r>
          </a:p>
          <a:p>
            <a:pPr eaLnBrk="1" hangingPunct="1"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      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t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t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</a:t>
            </a:r>
          </a:p>
          <a:p>
            <a:pPr eaLnBrk="1" hangingPunct="1"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      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S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</a:p>
          <a:p>
            <a:pPr eaLnBrk="1" hangingPunct="1"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        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&gt;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i="1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n</a:t>
            </a:r>
            <a:r>
              <a:rPr lang="en-US" altLang="zh-CN" baseline="30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+1</a:t>
            </a:r>
            <a:r>
              <a:rPr lang="en-US" altLang="zh-CN" b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9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9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9005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10">
            <a:extLst>
              <a:ext uri="{FF2B5EF4-FFF2-40B4-BE49-F238E27FC236}">
                <a16:creationId xmlns:a16="http://schemas.microsoft.com/office/drawing/2014/main" id="{E95C623A-FB15-47B0-B651-21C04ADDB37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268413"/>
            <a:ext cx="8229600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数学归纳法（主要用于幂运算）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证明中用到关系运算的定义和公式</a:t>
            </a:r>
            <a:r>
              <a:rPr lang="en-US" altLang="zh-CN"/>
              <a:t>, </a:t>
            </a:r>
            <a:r>
              <a:rPr lang="zh-CN" altLang="en-US"/>
              <a:t>如：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/>
              <a:t>      </a:t>
            </a:r>
            <a:r>
              <a:rPr lang="en-US" altLang="zh-CN" i="1"/>
              <a:t>x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/>
              <a:t>dom</a:t>
            </a:r>
            <a:r>
              <a:rPr lang="en-US" altLang="zh-CN" i="1"/>
              <a:t>R </a:t>
            </a:r>
            <a:r>
              <a:rPr lang="en-US" altLang="zh-CN">
                <a:sym typeface="Symbol" panose="05050102010706020507" pitchFamily="18" charset="2"/>
              </a:rPr>
              <a:t></a:t>
            </a:r>
            <a:r>
              <a:rPr lang="en-US" altLang="zh-CN"/>
              <a:t> </a:t>
            </a:r>
            <a:r>
              <a:rPr lang="en-US" altLang="zh-CN">
                <a:sym typeface="Symbol" panose="05050102010706020507" pitchFamily="18" charset="2"/>
              </a:rPr>
              <a:t></a:t>
            </a:r>
            <a:r>
              <a:rPr lang="en-US" altLang="zh-CN" i="1"/>
              <a:t>y</a:t>
            </a:r>
            <a:r>
              <a:rPr lang="en-US" altLang="zh-CN"/>
              <a:t>(</a:t>
            </a:r>
            <a:r>
              <a:rPr lang="en-US" altLang="zh-CN" i="1"/>
              <a:t>&lt;x,y&gt;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R</a:t>
            </a:r>
            <a:r>
              <a:rPr lang="en-US" altLang="zh-CN"/>
              <a:t>) </a:t>
            </a:r>
            <a:endParaRPr lang="en-US" altLang="zh-CN" i="1"/>
          </a:p>
          <a:p>
            <a:pPr eaLnBrk="1" hangingPunct="1">
              <a:lnSpc>
                <a:spcPct val="90000"/>
              </a:lnSpc>
            </a:pPr>
            <a:r>
              <a:rPr lang="en-US" altLang="zh-CN" i="1"/>
              <a:t>      y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/>
              <a:t>ran</a:t>
            </a:r>
            <a:r>
              <a:rPr lang="en-US" altLang="zh-CN" i="1"/>
              <a:t>R </a:t>
            </a:r>
            <a:r>
              <a:rPr lang="en-US" altLang="zh-CN">
                <a:sym typeface="Symbol" panose="05050102010706020507" pitchFamily="18" charset="2"/>
              </a:rPr>
              <a:t></a:t>
            </a:r>
            <a:r>
              <a:rPr lang="en-US" altLang="zh-CN"/>
              <a:t> </a:t>
            </a:r>
            <a:r>
              <a:rPr lang="en-US" altLang="zh-CN">
                <a:sym typeface="Symbol" panose="05050102010706020507" pitchFamily="18" charset="2"/>
              </a:rPr>
              <a:t></a:t>
            </a:r>
            <a:r>
              <a:rPr lang="en-US" altLang="zh-CN" i="1"/>
              <a:t>x</a:t>
            </a:r>
            <a:r>
              <a:rPr lang="en-US" altLang="zh-CN"/>
              <a:t>(</a:t>
            </a:r>
            <a:r>
              <a:rPr lang="en-US" altLang="zh-CN" i="1"/>
              <a:t>&lt;x,y&gt;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R</a:t>
            </a:r>
            <a:r>
              <a:rPr lang="en-US" altLang="zh-CN"/>
              <a:t>)</a:t>
            </a:r>
            <a:endParaRPr lang="en-US" altLang="zh-CN" i="1"/>
          </a:p>
          <a:p>
            <a:pPr eaLnBrk="1" hangingPunct="1">
              <a:lnSpc>
                <a:spcPct val="90000"/>
              </a:lnSpc>
            </a:pPr>
            <a:r>
              <a:rPr lang="en-US" altLang="zh-CN" i="1"/>
              <a:t>      &lt;x,y&gt;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R </a:t>
            </a:r>
            <a:r>
              <a:rPr lang="en-US" altLang="zh-CN">
                <a:sym typeface="Symbol" panose="05050102010706020507" pitchFamily="18" charset="2"/>
              </a:rPr>
              <a:t></a:t>
            </a:r>
            <a:r>
              <a:rPr lang="en-US" altLang="zh-CN"/>
              <a:t> </a:t>
            </a:r>
            <a:r>
              <a:rPr lang="en-US" altLang="zh-CN" i="1"/>
              <a:t>&lt;y,x&gt;</a:t>
            </a:r>
            <a:r>
              <a:rPr lang="en-US" altLang="zh-CN" i="1">
                <a:sym typeface="Symbol" panose="05050102010706020507" pitchFamily="18" charset="2"/>
              </a:rPr>
              <a:t></a:t>
            </a:r>
            <a:r>
              <a:rPr lang="en-US" altLang="zh-CN" i="1"/>
              <a:t>R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endParaRPr lang="en-US" altLang="zh-CN" i="1" baseline="30000"/>
          </a:p>
          <a:p>
            <a:pPr eaLnBrk="1" hangingPunct="1">
              <a:lnSpc>
                <a:spcPct val="90000"/>
              </a:lnSpc>
            </a:pPr>
            <a:r>
              <a:rPr lang="en-US" altLang="zh-CN" i="1"/>
              <a:t>      &lt;x,y&gt;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R</a:t>
            </a:r>
            <a:r>
              <a:rPr lang="en-US" altLang="zh-CN"/>
              <a:t>∘</a:t>
            </a:r>
            <a:r>
              <a:rPr lang="en-US" altLang="zh-CN" i="1"/>
              <a:t>S </a:t>
            </a:r>
            <a:r>
              <a:rPr lang="en-US" altLang="zh-CN">
                <a:sym typeface="Symbol" panose="05050102010706020507" pitchFamily="18" charset="2"/>
              </a:rPr>
              <a:t></a:t>
            </a:r>
            <a:r>
              <a:rPr lang="en-US" altLang="zh-CN"/>
              <a:t> </a:t>
            </a:r>
            <a:r>
              <a:rPr lang="en-US" altLang="zh-CN">
                <a:sym typeface="Symbol" panose="05050102010706020507" pitchFamily="18" charset="2"/>
              </a:rPr>
              <a:t></a:t>
            </a:r>
            <a:r>
              <a:rPr lang="en-US" altLang="zh-CN" i="1"/>
              <a:t>t </a:t>
            </a:r>
            <a:r>
              <a:rPr lang="en-US" altLang="zh-CN"/>
              <a:t>(&lt;</a:t>
            </a:r>
            <a:r>
              <a:rPr lang="en-US" altLang="zh-CN" i="1"/>
              <a:t>x,t&gt;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R</a:t>
            </a:r>
            <a:r>
              <a:rPr lang="en-US" altLang="zh-CN" i="1">
                <a:sym typeface="Symbol" panose="05050102010706020507" pitchFamily="18" charset="2"/>
              </a:rPr>
              <a:t></a:t>
            </a:r>
            <a:r>
              <a:rPr lang="en-US" altLang="zh-CN" i="1"/>
              <a:t>&lt;t,y&gt;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S</a:t>
            </a:r>
            <a:r>
              <a:rPr lang="en-US" altLang="zh-CN"/>
              <a:t>) </a:t>
            </a:r>
            <a:endParaRPr lang="en-US" altLang="zh-CN" i="1"/>
          </a:p>
          <a:p>
            <a:pPr eaLnBrk="1" hangingPunct="1">
              <a:lnSpc>
                <a:spcPct val="90000"/>
              </a:lnSpc>
            </a:pPr>
            <a:r>
              <a:rPr lang="en-US" altLang="zh-CN" i="1"/>
              <a:t>      &lt;x,y&gt;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R</a:t>
            </a:r>
            <a:r>
              <a:rPr lang="en-US" altLang="zh-CN" sz="2800"/>
              <a:t>↾</a:t>
            </a:r>
            <a:r>
              <a:rPr lang="en-US" altLang="zh-CN" i="1"/>
              <a:t>A </a:t>
            </a:r>
            <a:r>
              <a:rPr lang="en-US" altLang="zh-CN">
                <a:sym typeface="Symbol" panose="05050102010706020507" pitchFamily="18" charset="2"/>
              </a:rPr>
              <a:t></a:t>
            </a:r>
            <a:r>
              <a:rPr lang="en-US" altLang="zh-CN"/>
              <a:t> </a:t>
            </a:r>
            <a:r>
              <a:rPr lang="en-US" altLang="zh-CN" i="1"/>
              <a:t>x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A </a:t>
            </a:r>
            <a:r>
              <a:rPr lang="en-US" altLang="zh-CN">
                <a:sym typeface="Symbol" panose="05050102010706020507" pitchFamily="18" charset="2"/>
              </a:rPr>
              <a:t> </a:t>
            </a:r>
            <a:r>
              <a:rPr lang="en-US" altLang="zh-CN"/>
              <a:t>&lt;</a:t>
            </a:r>
            <a:r>
              <a:rPr lang="en-US" altLang="zh-CN" i="1"/>
              <a:t>x,y&gt;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i="1"/>
              <a:t>       y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R</a:t>
            </a:r>
            <a:r>
              <a:rPr lang="en-US" altLang="zh-CN">
                <a:sym typeface="Symbol" panose="05050102010706020507" pitchFamily="18" charset="2"/>
              </a:rPr>
              <a:t></a:t>
            </a:r>
            <a:r>
              <a:rPr lang="en-US" altLang="zh-CN" i="1"/>
              <a:t>A</a:t>
            </a:r>
            <a:r>
              <a:rPr lang="en-US" altLang="zh-CN"/>
              <a:t>] </a:t>
            </a:r>
            <a:r>
              <a:rPr lang="en-US" altLang="zh-CN">
                <a:sym typeface="Symbol" panose="05050102010706020507" pitchFamily="18" charset="2"/>
              </a:rPr>
              <a:t></a:t>
            </a:r>
            <a:r>
              <a:rPr lang="en-US" altLang="zh-CN"/>
              <a:t> </a:t>
            </a:r>
            <a:r>
              <a:rPr lang="en-US" altLang="zh-CN">
                <a:sym typeface="Symbol" panose="05050102010706020507" pitchFamily="18" charset="2"/>
              </a:rPr>
              <a:t></a:t>
            </a:r>
            <a:r>
              <a:rPr lang="en-US" altLang="zh-CN" i="1"/>
              <a:t>x 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A </a:t>
            </a:r>
            <a:r>
              <a:rPr lang="en-US" altLang="zh-CN">
                <a:sym typeface="Symbol" panose="05050102010706020507" pitchFamily="18" charset="2"/>
              </a:rPr>
              <a:t> </a:t>
            </a:r>
            <a:r>
              <a:rPr lang="en-US" altLang="zh-CN"/>
              <a:t>&lt;</a:t>
            </a:r>
            <a:r>
              <a:rPr lang="en-US" altLang="zh-CN" i="1"/>
              <a:t>x,y&gt;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R</a:t>
            </a:r>
            <a:r>
              <a:rPr lang="en-US" altLang="zh-CN"/>
              <a:t>)</a:t>
            </a:r>
            <a:endParaRPr lang="en-US" altLang="zh-CN" i="1"/>
          </a:p>
          <a:p>
            <a:pPr eaLnBrk="1" hangingPunct="1">
              <a:lnSpc>
                <a:spcPct val="90000"/>
              </a:lnSpc>
            </a:pPr>
            <a:r>
              <a:rPr lang="en-US" altLang="zh-CN" i="1"/>
              <a:t>       r</a:t>
            </a:r>
            <a:r>
              <a:rPr lang="en-US" altLang="zh-CN"/>
              <a:t>(</a:t>
            </a:r>
            <a:r>
              <a:rPr lang="en-US" altLang="zh-CN" i="1"/>
              <a:t>R</a:t>
            </a:r>
            <a:r>
              <a:rPr lang="en-US" altLang="zh-CN"/>
              <a:t>) </a:t>
            </a:r>
            <a:r>
              <a:rPr lang="en-US" altLang="zh-CN" i="1"/>
              <a:t>= R</a:t>
            </a:r>
            <a:r>
              <a:rPr lang="en-US" altLang="zh-CN">
                <a:sym typeface="Symbol" panose="05050102010706020507" pitchFamily="18" charset="2"/>
              </a:rPr>
              <a:t></a:t>
            </a:r>
            <a:r>
              <a:rPr lang="en-US" altLang="zh-CN" i="1"/>
              <a:t>I</a:t>
            </a:r>
            <a:r>
              <a:rPr lang="en-US" altLang="zh-CN" i="1" baseline="-25000"/>
              <a:t>A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i="1"/>
              <a:t>       s</a:t>
            </a:r>
            <a:r>
              <a:rPr lang="en-US" altLang="zh-CN"/>
              <a:t>(</a:t>
            </a:r>
            <a:r>
              <a:rPr lang="en-US" altLang="zh-CN" i="1"/>
              <a:t>R</a:t>
            </a:r>
            <a:r>
              <a:rPr lang="en-US" altLang="zh-CN"/>
              <a:t>) </a:t>
            </a:r>
            <a:r>
              <a:rPr lang="en-US" altLang="zh-CN" i="1"/>
              <a:t>= R</a:t>
            </a:r>
            <a:r>
              <a:rPr lang="en-US" altLang="zh-CN">
                <a:sym typeface="Symbol" panose="05050102010706020507" pitchFamily="18" charset="2"/>
              </a:rPr>
              <a:t></a:t>
            </a:r>
            <a:r>
              <a:rPr lang="en-US" altLang="zh-CN" i="1"/>
              <a:t>R</a:t>
            </a:r>
            <a:r>
              <a:rPr lang="en-US" altLang="zh-CN" baseline="30000">
                <a:sym typeface="Symbol" panose="05050102010706020507" pitchFamily="18" charset="2"/>
              </a:rPr>
              <a:t></a:t>
            </a:r>
            <a:r>
              <a:rPr lang="en-US" altLang="zh-CN" baseline="30000"/>
              <a:t>1</a:t>
            </a:r>
            <a:endParaRPr lang="en-US" altLang="zh-CN" i="1" baseline="30000"/>
          </a:p>
          <a:p>
            <a:pPr eaLnBrk="1" hangingPunct="1">
              <a:lnSpc>
                <a:spcPct val="90000"/>
              </a:lnSpc>
            </a:pPr>
            <a:r>
              <a:rPr lang="en-US" altLang="zh-CN" i="1"/>
              <a:t>       t</a:t>
            </a:r>
            <a:r>
              <a:rPr lang="en-US" altLang="zh-CN"/>
              <a:t>(</a:t>
            </a:r>
            <a:r>
              <a:rPr lang="en-US" altLang="zh-CN" i="1"/>
              <a:t>R</a:t>
            </a:r>
            <a:r>
              <a:rPr lang="en-US" altLang="zh-CN"/>
              <a:t>) </a:t>
            </a:r>
            <a:r>
              <a:rPr lang="en-US" altLang="zh-CN" i="1"/>
              <a:t>= R</a:t>
            </a:r>
            <a:r>
              <a:rPr lang="en-US" altLang="zh-CN">
                <a:sym typeface="Symbol" panose="05050102010706020507" pitchFamily="18" charset="2"/>
              </a:rPr>
              <a:t></a:t>
            </a:r>
            <a:r>
              <a:rPr lang="en-US" altLang="zh-CN" i="1"/>
              <a:t>R</a:t>
            </a:r>
            <a:r>
              <a:rPr lang="en-US" altLang="zh-CN" baseline="30000"/>
              <a:t>2</a:t>
            </a:r>
            <a:r>
              <a:rPr lang="en-US" altLang="zh-CN">
                <a:sym typeface="Symbol" panose="05050102010706020507" pitchFamily="18" charset="2"/>
              </a:rPr>
              <a:t></a:t>
            </a:r>
            <a:r>
              <a:rPr lang="en-US" altLang="zh-CN" i="1"/>
              <a:t>…</a:t>
            </a:r>
          </a:p>
        </p:txBody>
      </p:sp>
      <p:sp>
        <p:nvSpPr>
          <p:cNvPr id="182275" name="灯片编号占位符 5">
            <a:extLst>
              <a:ext uri="{FF2B5EF4-FFF2-40B4-BE49-F238E27FC236}">
                <a16:creationId xmlns:a16="http://schemas.microsoft.com/office/drawing/2014/main" id="{60EC1BD1-F9C6-4A3A-9F5D-12ABB4A58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502DA1B-8843-45B7-A3F6-990A3D6EA62D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94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2276" name="Rectangle 12">
            <a:extLst>
              <a:ext uri="{FF2B5EF4-FFF2-40B4-BE49-F238E27FC236}">
                <a16:creationId xmlns:a16="http://schemas.microsoft.com/office/drawing/2014/main" id="{91680E96-AD54-4708-A938-57B518C271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关系等式或包含式的证明方法</a:t>
            </a:r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宽屏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new-ch2[兼容模式]" id="{7B428236-F5B7-4B97-9614-C45015C684B4}" vid="{9870D769-E0CF-48B2-9862-9D8179489115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宽屏模板</Template>
  <TotalTime>3060</TotalTime>
  <Words>13152</Words>
  <Application>Microsoft Office PowerPoint</Application>
  <PresentationFormat>宽屏</PresentationFormat>
  <Paragraphs>1037</Paragraphs>
  <Slides>94</Slides>
  <Notes>82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94</vt:i4>
      </vt:variant>
    </vt:vector>
  </HeadingPairs>
  <TitlesOfParts>
    <vt:vector size="106" baseType="lpstr">
      <vt:lpstr>仿宋</vt:lpstr>
      <vt:lpstr>华光楷体_CNKI</vt:lpstr>
      <vt:lpstr>华文中宋</vt:lpstr>
      <vt:lpstr>楷体</vt:lpstr>
      <vt:lpstr>宋体</vt:lpstr>
      <vt:lpstr>Arial</vt:lpstr>
      <vt:lpstr>Cambria Math</vt:lpstr>
      <vt:lpstr>Symbol</vt:lpstr>
      <vt:lpstr>Times New Roman</vt:lpstr>
      <vt:lpstr>Wingdings</vt:lpstr>
      <vt:lpstr>宽屏模板</vt:lpstr>
      <vt:lpstr>公式</vt:lpstr>
      <vt:lpstr>第七章 二元关系</vt:lpstr>
      <vt:lpstr>7.1 有序对与笛卡儿积</vt:lpstr>
      <vt:lpstr>笛卡儿积</vt:lpstr>
      <vt:lpstr>笛卡儿积的性质</vt:lpstr>
      <vt:lpstr>性质证明</vt:lpstr>
      <vt:lpstr>实例</vt:lpstr>
      <vt:lpstr>7.2 二元关系</vt:lpstr>
      <vt:lpstr>A到B的关系与A上的关系</vt:lpstr>
      <vt:lpstr>A上重要关系的实例</vt:lpstr>
      <vt:lpstr>实例</vt:lpstr>
      <vt:lpstr>关系的表示</vt:lpstr>
      <vt:lpstr>实例</vt:lpstr>
      <vt:lpstr>7.3 关系的运算</vt:lpstr>
      <vt:lpstr>关系运算(逆与复合)</vt:lpstr>
      <vt:lpstr>关系运算(限制与像)</vt:lpstr>
      <vt:lpstr>实例</vt:lpstr>
      <vt:lpstr>关系7种运算的总结：注意表达方式</vt:lpstr>
      <vt:lpstr>关系运算的性质——域、逆运算</vt:lpstr>
      <vt:lpstr>关系运算的性质——复合运算</vt:lpstr>
      <vt:lpstr>证明</vt:lpstr>
      <vt:lpstr>关系运算的性质——复合运算</vt:lpstr>
      <vt:lpstr>关系运算的性质——复合运算</vt:lpstr>
      <vt:lpstr>推广</vt:lpstr>
      <vt:lpstr>关系运算的性质——限制和像</vt:lpstr>
      <vt:lpstr>关系运算的性质——限制和像</vt:lpstr>
      <vt:lpstr>关系复合运算的拓展——幂运算</vt:lpstr>
      <vt:lpstr> </vt:lpstr>
      <vt:lpstr>幂的求法</vt:lpstr>
      <vt:lpstr>关系图</vt:lpstr>
      <vt:lpstr>幂运算的性质</vt:lpstr>
      <vt:lpstr>幂运算的性质</vt:lpstr>
      <vt:lpstr>证明</vt:lpstr>
      <vt:lpstr>幂运算的性质</vt:lpstr>
      <vt:lpstr>幂运算的性质：证明</vt:lpstr>
      <vt:lpstr>幂运算的性质：证明</vt:lpstr>
      <vt:lpstr>7.4 关系的性质</vt:lpstr>
      <vt:lpstr>对称性与反对称性</vt:lpstr>
      <vt:lpstr>传递性</vt:lpstr>
      <vt:lpstr>关系性质成立的充要条件</vt:lpstr>
      <vt:lpstr>证明</vt:lpstr>
      <vt:lpstr>证明</vt:lpstr>
      <vt:lpstr>证明</vt:lpstr>
      <vt:lpstr>证明</vt:lpstr>
      <vt:lpstr>PowerPoint 演示文稿</vt:lpstr>
      <vt:lpstr>PowerPoint 演示文稿</vt:lpstr>
      <vt:lpstr>7.5 关系的闭包 </vt:lpstr>
      <vt:lpstr>闭包定义</vt:lpstr>
      <vt:lpstr>闭包定义</vt:lpstr>
      <vt:lpstr>证明（自反闭包）</vt:lpstr>
      <vt:lpstr>证明（传递闭包）</vt:lpstr>
      <vt:lpstr>闭包的矩阵表示和图表示</vt:lpstr>
      <vt:lpstr>实例</vt:lpstr>
      <vt:lpstr>闭包的性质</vt:lpstr>
      <vt:lpstr>闭包的性质</vt:lpstr>
      <vt:lpstr>闭包运算练习</vt:lpstr>
      <vt:lpstr>解答</vt:lpstr>
      <vt:lpstr>Warshall算法概述</vt:lpstr>
      <vt:lpstr>7.6 等价关系与划分 </vt:lpstr>
      <vt:lpstr>等价关系的定义与实例</vt:lpstr>
      <vt:lpstr>PowerPoint 演示文稿</vt:lpstr>
      <vt:lpstr>等价类定义 </vt:lpstr>
      <vt:lpstr>等价类的性质</vt:lpstr>
      <vt:lpstr>证明</vt:lpstr>
      <vt:lpstr>商集与划分</vt:lpstr>
      <vt:lpstr>划分实例</vt:lpstr>
      <vt:lpstr>PowerPoint 演示文稿</vt:lpstr>
      <vt:lpstr>等价关系的相关证明：P142</vt:lpstr>
      <vt:lpstr>等价关系练习</vt:lpstr>
      <vt:lpstr>PowerPoint 演示文稿</vt:lpstr>
      <vt:lpstr>7.7 偏序关系 </vt:lpstr>
      <vt:lpstr>定义与实例</vt:lpstr>
      <vt:lpstr>相关概念</vt:lpstr>
      <vt:lpstr>偏序集与哈斯图</vt:lpstr>
      <vt:lpstr>实例</vt:lpstr>
      <vt:lpstr>实例</vt:lpstr>
      <vt:lpstr>偏序集中的特殊元素 </vt:lpstr>
      <vt:lpstr>偏序集中的特殊元素 </vt:lpstr>
      <vt:lpstr>实例</vt:lpstr>
      <vt:lpstr>实例</vt:lpstr>
      <vt:lpstr>偏序关系中的调度问题</vt:lpstr>
      <vt:lpstr>偏序关系中的调度问题</vt:lpstr>
      <vt:lpstr>算法（Algorithm）</vt:lpstr>
      <vt:lpstr>算法的时间复杂度</vt:lpstr>
      <vt:lpstr>P与NP</vt:lpstr>
      <vt:lpstr>其他常见集合关系</vt:lpstr>
      <vt:lpstr>第七章  习题课 </vt:lpstr>
      <vt:lpstr>基本要求</vt:lpstr>
      <vt:lpstr>练习1</vt:lpstr>
      <vt:lpstr>练习2</vt:lpstr>
      <vt:lpstr>PowerPoint 演示文稿</vt:lpstr>
      <vt:lpstr>关系性质的证明方法</vt:lpstr>
      <vt:lpstr>关系性质的证明方法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朱旭东</dc:creator>
  <cp:lastModifiedBy>旭东 朱</cp:lastModifiedBy>
  <cp:revision>534</cp:revision>
  <dcterms:created xsi:type="dcterms:W3CDTF">2007-11-19T20:33:53Z</dcterms:created>
  <dcterms:modified xsi:type="dcterms:W3CDTF">2024-04-18T03:15:03Z</dcterms:modified>
</cp:coreProperties>
</file>