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7"/>
  </p:notesMasterIdLst>
  <p:handoutMasterIdLst>
    <p:handoutMasterId r:id="rId68"/>
  </p:handoutMasterIdLst>
  <p:sldIdLst>
    <p:sldId id="275" r:id="rId3"/>
    <p:sldId id="277" r:id="rId4"/>
    <p:sldId id="287" r:id="rId5"/>
    <p:sldId id="329" r:id="rId6"/>
    <p:sldId id="290" r:id="rId7"/>
    <p:sldId id="354" r:id="rId8"/>
    <p:sldId id="355" r:id="rId9"/>
    <p:sldId id="356" r:id="rId10"/>
    <p:sldId id="308" r:id="rId11"/>
    <p:sldId id="310" r:id="rId12"/>
    <p:sldId id="357" r:id="rId13"/>
    <p:sldId id="358" r:id="rId14"/>
    <p:sldId id="291" r:id="rId15"/>
    <p:sldId id="339" r:id="rId16"/>
    <p:sldId id="298" r:id="rId17"/>
    <p:sldId id="359" r:id="rId18"/>
    <p:sldId id="311" r:id="rId19"/>
    <p:sldId id="341" r:id="rId20"/>
    <p:sldId id="360" r:id="rId21"/>
    <p:sldId id="317" r:id="rId22"/>
    <p:sldId id="319" r:id="rId23"/>
    <p:sldId id="332" r:id="rId24"/>
    <p:sldId id="361" r:id="rId25"/>
    <p:sldId id="321" r:id="rId26"/>
    <p:sldId id="362" r:id="rId27"/>
    <p:sldId id="344" r:id="rId28"/>
    <p:sldId id="292" r:id="rId29"/>
    <p:sldId id="295" r:id="rId30"/>
    <p:sldId id="293" r:id="rId31"/>
    <p:sldId id="294" r:id="rId32"/>
    <p:sldId id="296" r:id="rId33"/>
    <p:sldId id="345" r:id="rId34"/>
    <p:sldId id="304" r:id="rId35"/>
    <p:sldId id="305" r:id="rId36"/>
    <p:sldId id="306" r:id="rId37"/>
    <p:sldId id="307" r:id="rId38"/>
    <p:sldId id="363" r:id="rId39"/>
    <p:sldId id="309" r:id="rId40"/>
    <p:sldId id="312" r:id="rId41"/>
    <p:sldId id="313" r:id="rId42"/>
    <p:sldId id="314" r:id="rId43"/>
    <p:sldId id="315" r:id="rId44"/>
    <p:sldId id="316" r:id="rId45"/>
    <p:sldId id="318" r:id="rId46"/>
    <p:sldId id="300" r:id="rId47"/>
    <p:sldId id="328" r:id="rId48"/>
    <p:sldId id="301" r:id="rId49"/>
    <p:sldId id="302" r:id="rId50"/>
    <p:sldId id="289" r:id="rId51"/>
    <p:sldId id="351" r:id="rId52"/>
    <p:sldId id="333" r:id="rId53"/>
    <p:sldId id="353" r:id="rId54"/>
    <p:sldId id="334" r:id="rId55"/>
    <p:sldId id="335" r:id="rId56"/>
    <p:sldId id="336" r:id="rId57"/>
    <p:sldId id="337" r:id="rId58"/>
    <p:sldId id="338" r:id="rId59"/>
    <p:sldId id="340" r:id="rId60"/>
    <p:sldId id="342" r:id="rId61"/>
    <p:sldId id="343" r:id="rId62"/>
    <p:sldId id="256" r:id="rId63"/>
    <p:sldId id="257" r:id="rId64"/>
    <p:sldId id="258" r:id="rId65"/>
    <p:sldId id="260" r:id="rId66"/>
  </p:sldIdLst>
  <p:sldSz cx="9144000" cy="6858000" type="screen4x3"/>
  <p:notesSz cx="6858000" cy="9144000"/>
  <p:custDataLst>
    <p:tags r:id="rId7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YOUBIN1967" initials="Sy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68" d="100"/>
          <a:sy n="68" d="100"/>
        </p:scale>
        <p:origin x="125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3" Type="http://schemas.openxmlformats.org/officeDocument/2006/relationships/tags" Target="tags/tag1.xml"/><Relationship Id="rId72" Type="http://schemas.openxmlformats.org/officeDocument/2006/relationships/commentAuthors" Target="commentAuthors.xml"/><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 Target="slides/slide5.xml"/><Relationship Id="rId69" Type="http://schemas.openxmlformats.org/officeDocument/2006/relationships/presProps" Target="presProps.xml"/><Relationship Id="rId68" Type="http://schemas.openxmlformats.org/officeDocument/2006/relationships/handoutMaster" Target="handoutMasters/handoutMaster1.xml"/><Relationship Id="rId67" Type="http://schemas.openxmlformats.org/officeDocument/2006/relationships/notesMaster" Target="notesMasters/notesMaster1.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7AA031-4134-4099-8B13-9C9327D31161}"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02CFF3-8FB9-4C63-9638-1A7306664F2B}"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FBC8A-510D-4A98-AE8C-DFB1A0E505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458B5D-C1AB-4A9A-AE88-CB1973520363}"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矩形 6"/>
          <p:cNvSpPr/>
          <p:nvPr userDrawn="1"/>
        </p:nvSpPr>
        <p:spPr bwMode="auto">
          <a:xfrm>
            <a:off x="2411761" y="11485"/>
            <a:ext cx="6624736" cy="533400"/>
          </a:xfrm>
          <a:prstGeom prst="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t" anchorCtr="0" compatLnSpc="1"/>
          <a:lstStyle/>
          <a:p>
            <a:pPr marL="0" marR="0" indent="0" algn="l" defTabSz="685800" rtl="0" eaLnBrk="1" fontAlgn="base" latinLnBrk="0" hangingPunct="1">
              <a:lnSpc>
                <a:spcPct val="100000"/>
              </a:lnSpc>
              <a:spcBef>
                <a:spcPct val="0"/>
              </a:spcBef>
              <a:spcAft>
                <a:spcPct val="0"/>
              </a:spcAft>
              <a:buClrTx/>
              <a:buSzTx/>
              <a:buFontTx/>
              <a:buNone/>
            </a:pPr>
            <a:endParaRPr kumimoji="1" lang="zh-CN" altLang="en-US" sz="18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 name="Text Box 10"/>
          <p:cNvSpPr txBox="1">
            <a:spLocks noChangeArrowheads="1"/>
          </p:cNvSpPr>
          <p:nvPr userDrawn="1"/>
        </p:nvSpPr>
        <p:spPr bwMode="auto">
          <a:xfrm>
            <a:off x="2699792" y="124296"/>
            <a:ext cx="29523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rgbClr val="CC0000"/>
                </a:solidFill>
                <a:latin typeface="宋体" panose="02010600030101010101" pitchFamily="2" charset="-122"/>
                <a:ea typeface="宋体" panose="02010600030101010101" pitchFamily="2" charset="-122"/>
              </a:defRPr>
            </a:lvl1pPr>
            <a:lvl2pPr marL="742950" indent="-285750">
              <a:defRPr kumimoji="1" sz="2400" b="1">
                <a:solidFill>
                  <a:srgbClr val="CC0000"/>
                </a:solidFill>
                <a:latin typeface="宋体" panose="02010600030101010101" pitchFamily="2" charset="-122"/>
                <a:ea typeface="宋体" panose="02010600030101010101" pitchFamily="2" charset="-122"/>
              </a:defRPr>
            </a:lvl2pPr>
            <a:lvl3pPr marL="1143000" indent="-228600">
              <a:defRPr kumimoji="1" sz="2400" b="1">
                <a:solidFill>
                  <a:srgbClr val="CC0000"/>
                </a:solidFill>
                <a:latin typeface="宋体" panose="02010600030101010101" pitchFamily="2" charset="-122"/>
                <a:ea typeface="宋体" panose="02010600030101010101" pitchFamily="2" charset="-122"/>
              </a:defRPr>
            </a:lvl3pPr>
            <a:lvl4pPr marL="1600200" indent="-228600">
              <a:defRPr kumimoji="1" sz="2400" b="1">
                <a:solidFill>
                  <a:srgbClr val="CC0000"/>
                </a:solidFill>
                <a:latin typeface="宋体" panose="02010600030101010101" pitchFamily="2" charset="-122"/>
                <a:ea typeface="宋体" panose="02010600030101010101" pitchFamily="2" charset="-122"/>
              </a:defRPr>
            </a:lvl4pPr>
            <a:lvl5pPr marL="2057400" indent="-228600">
              <a:defRPr kumimoji="1"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9pPr>
          </a:lstStyle>
          <a:p>
            <a:pPr eaLnBrk="1" hangingPunct="1">
              <a:defRPr/>
            </a:pPr>
            <a:r>
              <a:rPr lang="zh-CN" altLang="en-US" sz="900" dirty="0">
                <a:solidFill>
                  <a:schemeClr val="bg1"/>
                </a:solidFill>
                <a:latin typeface="Times New Roman" panose="02020603050405020304" pitchFamily="18" charset="0"/>
              </a:rPr>
              <a:t>“十三五”普通高等教育本科规划教材</a:t>
            </a:r>
            <a:endParaRPr lang="zh-CN" altLang="en-US" sz="825" dirty="0">
              <a:solidFill>
                <a:schemeClr val="bg1"/>
              </a:solidFill>
              <a:latin typeface="Times New Roman" panose="02020603050405020304" pitchFamily="18" charset="0"/>
            </a:endParaRPr>
          </a:p>
        </p:txBody>
      </p:sp>
      <p:sp>
        <p:nvSpPr>
          <p:cNvPr id="1034" name="Text Box 10"/>
          <p:cNvSpPr txBox="1">
            <a:spLocks noChangeArrowheads="1"/>
          </p:cNvSpPr>
          <p:nvPr/>
        </p:nvSpPr>
        <p:spPr bwMode="auto">
          <a:xfrm>
            <a:off x="5903388" y="35881"/>
            <a:ext cx="31331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rgbClr val="CC0000"/>
                </a:solidFill>
                <a:latin typeface="宋体" panose="02010600030101010101" pitchFamily="2" charset="-122"/>
                <a:ea typeface="宋体" panose="02010600030101010101" pitchFamily="2" charset="-122"/>
              </a:defRPr>
            </a:lvl1pPr>
            <a:lvl2pPr marL="742950" indent="-285750">
              <a:defRPr kumimoji="1" sz="2400" b="1">
                <a:solidFill>
                  <a:srgbClr val="CC0000"/>
                </a:solidFill>
                <a:latin typeface="宋体" panose="02010600030101010101" pitchFamily="2" charset="-122"/>
                <a:ea typeface="宋体" panose="02010600030101010101" pitchFamily="2" charset="-122"/>
              </a:defRPr>
            </a:lvl2pPr>
            <a:lvl3pPr marL="1143000" indent="-228600">
              <a:defRPr kumimoji="1" sz="2400" b="1">
                <a:solidFill>
                  <a:srgbClr val="CC0000"/>
                </a:solidFill>
                <a:latin typeface="宋体" panose="02010600030101010101" pitchFamily="2" charset="-122"/>
                <a:ea typeface="宋体" panose="02010600030101010101" pitchFamily="2" charset="-122"/>
              </a:defRPr>
            </a:lvl3pPr>
            <a:lvl4pPr marL="1600200" indent="-228600">
              <a:defRPr kumimoji="1" sz="2400" b="1">
                <a:solidFill>
                  <a:srgbClr val="CC0000"/>
                </a:solidFill>
                <a:latin typeface="宋体" panose="02010600030101010101" pitchFamily="2" charset="-122"/>
                <a:ea typeface="宋体" panose="02010600030101010101" pitchFamily="2" charset="-122"/>
              </a:defRPr>
            </a:lvl4pPr>
            <a:lvl5pPr marL="2057400" indent="-228600">
              <a:defRPr kumimoji="1"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9pPr>
          </a:lstStyle>
          <a:p>
            <a:pPr eaLnBrk="1" hangingPunct="1">
              <a:defRPr/>
            </a:pPr>
            <a:r>
              <a:rPr lang="zh-CN" altLang="en-US" sz="1800" dirty="0">
                <a:solidFill>
                  <a:schemeClr val="bg1"/>
                </a:solidFill>
                <a:latin typeface="Times New Roman" panose="02020603050405020304" pitchFamily="18" charset="0"/>
              </a:rPr>
              <a:t>大学物理学配套幻灯片</a:t>
            </a:r>
            <a:endParaRPr lang="zh-CN" altLang="en-US" sz="1500" dirty="0">
              <a:solidFill>
                <a:schemeClr val="bg1"/>
              </a:solidFill>
              <a:latin typeface="Times New Roman" panose="02020603050405020304" pitchFamily="18" charset="0"/>
            </a:endParaRPr>
          </a:p>
        </p:txBody>
      </p:sp>
      <p:grpSp>
        <p:nvGrpSpPr>
          <p:cNvPr id="9" name="组合 8"/>
          <p:cNvGrpSpPr/>
          <p:nvPr userDrawn="1"/>
        </p:nvGrpSpPr>
        <p:grpSpPr>
          <a:xfrm>
            <a:off x="146807" y="18024"/>
            <a:ext cx="2160000" cy="533400"/>
            <a:chOff x="251760" y="724446"/>
            <a:chExt cx="2160000" cy="533400"/>
          </a:xfrm>
        </p:grpSpPr>
        <p:pic>
          <p:nvPicPr>
            <p:cNvPr id="5" name="图片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43" y="836712"/>
              <a:ext cx="1741490" cy="308868"/>
            </a:xfrm>
            <a:prstGeom prst="rect">
              <a:avLst/>
            </a:prstGeom>
          </p:spPr>
        </p:pic>
        <p:sp>
          <p:nvSpPr>
            <p:cNvPr id="8" name="矩形 7"/>
            <p:cNvSpPr/>
            <p:nvPr userDrawn="1"/>
          </p:nvSpPr>
          <p:spPr bwMode="auto">
            <a:xfrm>
              <a:off x="251760" y="724446"/>
              <a:ext cx="2160000" cy="533400"/>
            </a:xfrm>
            <a:prstGeom prst="rect">
              <a:avLst/>
            </a:prstGeom>
            <a:noFill/>
            <a:ln w="25400" cap="flat" cmpd="sng" algn="ctr">
              <a:solidFill>
                <a:srgbClr val="7030A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685800" rtl="0" eaLnBrk="1" fontAlgn="base" latinLnBrk="0" hangingPunct="1">
                <a:lnSpc>
                  <a:spcPct val="100000"/>
                </a:lnSpc>
                <a:spcBef>
                  <a:spcPct val="0"/>
                </a:spcBef>
                <a:spcAft>
                  <a:spcPct val="0"/>
                </a:spcAft>
                <a:buClrTx/>
                <a:buSzTx/>
                <a:buFontTx/>
                <a:buNone/>
              </a:pPr>
              <a:endParaRPr kumimoji="1" lang="zh-CN" altLang="en-US" sz="18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3" name="组合 12"/>
          <p:cNvGrpSpPr/>
          <p:nvPr userDrawn="1"/>
        </p:nvGrpSpPr>
        <p:grpSpPr>
          <a:xfrm>
            <a:off x="107505" y="6479812"/>
            <a:ext cx="8928992" cy="360040"/>
            <a:chOff x="107504" y="6479812"/>
            <a:chExt cx="8928992" cy="360040"/>
          </a:xfrm>
        </p:grpSpPr>
        <p:sp>
          <p:nvSpPr>
            <p:cNvPr id="10" name="矩形 9"/>
            <p:cNvSpPr/>
            <p:nvPr userDrawn="1"/>
          </p:nvSpPr>
          <p:spPr bwMode="auto">
            <a:xfrm>
              <a:off x="107504" y="6479812"/>
              <a:ext cx="8928992" cy="360040"/>
            </a:xfrm>
            <a:prstGeom prst="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685800" rtl="0" eaLnBrk="1" fontAlgn="base" latinLnBrk="0" hangingPunct="1">
                <a:lnSpc>
                  <a:spcPct val="100000"/>
                </a:lnSpc>
                <a:spcBef>
                  <a:spcPct val="0"/>
                </a:spcBef>
                <a:spcAft>
                  <a:spcPct val="0"/>
                </a:spcAft>
                <a:buClrTx/>
                <a:buSzTx/>
                <a:buFontTx/>
                <a:buNone/>
              </a:pPr>
              <a:endParaRPr kumimoji="1" lang="zh-CN" altLang="en-US" sz="18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 name="Text Box 10"/>
            <p:cNvSpPr txBox="1">
              <a:spLocks noChangeArrowheads="1"/>
            </p:cNvSpPr>
            <p:nvPr userDrawn="1"/>
          </p:nvSpPr>
          <p:spPr bwMode="auto">
            <a:xfrm>
              <a:off x="3543786" y="6528599"/>
              <a:ext cx="23596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rgbClr val="CC0000"/>
                  </a:solidFill>
                  <a:latin typeface="宋体" panose="02010600030101010101" pitchFamily="2" charset="-122"/>
                  <a:ea typeface="宋体" panose="02010600030101010101" pitchFamily="2" charset="-122"/>
                </a:defRPr>
              </a:lvl1pPr>
              <a:lvl2pPr marL="742950" indent="-285750">
                <a:defRPr kumimoji="1" sz="2400" b="1">
                  <a:solidFill>
                    <a:srgbClr val="CC0000"/>
                  </a:solidFill>
                  <a:latin typeface="宋体" panose="02010600030101010101" pitchFamily="2" charset="-122"/>
                  <a:ea typeface="宋体" panose="02010600030101010101" pitchFamily="2" charset="-122"/>
                </a:defRPr>
              </a:lvl2pPr>
              <a:lvl3pPr marL="1143000" indent="-228600">
                <a:defRPr kumimoji="1" sz="2400" b="1">
                  <a:solidFill>
                    <a:srgbClr val="CC0000"/>
                  </a:solidFill>
                  <a:latin typeface="宋体" panose="02010600030101010101" pitchFamily="2" charset="-122"/>
                  <a:ea typeface="宋体" panose="02010600030101010101" pitchFamily="2" charset="-122"/>
                </a:defRPr>
              </a:lvl3pPr>
              <a:lvl4pPr marL="1600200" indent="-228600">
                <a:defRPr kumimoji="1" sz="2400" b="1">
                  <a:solidFill>
                    <a:srgbClr val="CC0000"/>
                  </a:solidFill>
                  <a:latin typeface="宋体" panose="02010600030101010101" pitchFamily="2" charset="-122"/>
                  <a:ea typeface="宋体" panose="02010600030101010101" pitchFamily="2" charset="-122"/>
                </a:defRPr>
              </a:lvl4pPr>
              <a:lvl5pPr marL="2057400" indent="-228600">
                <a:defRPr kumimoji="1"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b="1">
                  <a:solidFill>
                    <a:srgbClr val="CC0000"/>
                  </a:solidFill>
                  <a:latin typeface="宋体" panose="02010600030101010101" pitchFamily="2" charset="-122"/>
                  <a:ea typeface="宋体" panose="02010600030101010101" pitchFamily="2" charset="-122"/>
                </a:defRPr>
              </a:lvl9pPr>
            </a:lstStyle>
            <a:p>
              <a:pPr eaLnBrk="1" hangingPunct="1">
                <a:defRPr/>
              </a:pPr>
              <a:r>
                <a:rPr lang="zh-CN" altLang="en-US" sz="900" dirty="0">
                  <a:solidFill>
                    <a:schemeClr val="bg1"/>
                  </a:solidFill>
                  <a:latin typeface="Times New Roman" panose="02020603050405020304" pitchFamily="18" charset="0"/>
                </a:rPr>
                <a:t>广东海洋大学大学物理编写组</a:t>
              </a:r>
              <a:endParaRPr lang="zh-CN" altLang="en-US" sz="825" dirty="0">
                <a:solidFill>
                  <a:schemeClr val="bg1"/>
                </a:solidFill>
                <a:latin typeface="Times New Roman" panose="02020603050405020304" pitchFamily="18" charset="0"/>
              </a:endParaRPr>
            </a:p>
          </p:txBody>
        </p:sp>
      </p:gr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Verdana" panose="020B0604030504040204" pitchFamily="34" charset="0"/>
        </a:defRPr>
      </a:lvl2pPr>
      <a:lvl3pPr algn="l" rtl="0" eaLnBrk="1" fontAlgn="base" hangingPunct="1">
        <a:spcBef>
          <a:spcPct val="0"/>
        </a:spcBef>
        <a:spcAft>
          <a:spcPct val="0"/>
        </a:spcAft>
        <a:defRPr sz="2400">
          <a:solidFill>
            <a:schemeClr val="bg1"/>
          </a:solidFill>
          <a:latin typeface="Verdana" panose="020B0604030504040204" pitchFamily="34" charset="0"/>
        </a:defRPr>
      </a:lvl3pPr>
      <a:lvl4pPr algn="l" rtl="0" eaLnBrk="1" fontAlgn="base" hangingPunct="1">
        <a:spcBef>
          <a:spcPct val="0"/>
        </a:spcBef>
        <a:spcAft>
          <a:spcPct val="0"/>
        </a:spcAft>
        <a:defRPr sz="2400">
          <a:solidFill>
            <a:schemeClr val="bg1"/>
          </a:solidFill>
          <a:latin typeface="Verdana" panose="020B0604030504040204" pitchFamily="34" charset="0"/>
        </a:defRPr>
      </a:lvl4pPr>
      <a:lvl5pPr algn="l" rtl="0" eaLnBrk="1" fontAlgn="base" hangingPunct="1">
        <a:spcBef>
          <a:spcPct val="0"/>
        </a:spcBef>
        <a:spcAft>
          <a:spcPct val="0"/>
        </a:spcAft>
        <a:defRPr sz="2400">
          <a:solidFill>
            <a:schemeClr val="bg1"/>
          </a:solidFill>
          <a:latin typeface="Verdana" panose="020B0604030504040204" pitchFamily="34" charset="0"/>
        </a:defRPr>
      </a:lvl5pPr>
      <a:lvl6pPr marL="342900" algn="l" rtl="0" eaLnBrk="1" fontAlgn="base" hangingPunct="1">
        <a:spcBef>
          <a:spcPct val="0"/>
        </a:spcBef>
        <a:spcAft>
          <a:spcPct val="0"/>
        </a:spcAft>
        <a:defRPr sz="2400">
          <a:solidFill>
            <a:schemeClr val="bg1"/>
          </a:solidFill>
          <a:latin typeface="Verdana" panose="020B0604030504040204" pitchFamily="34" charset="0"/>
        </a:defRPr>
      </a:lvl6pPr>
      <a:lvl7pPr marL="685800" algn="l" rtl="0" eaLnBrk="1" fontAlgn="base" hangingPunct="1">
        <a:spcBef>
          <a:spcPct val="0"/>
        </a:spcBef>
        <a:spcAft>
          <a:spcPct val="0"/>
        </a:spcAft>
        <a:defRPr sz="2400">
          <a:solidFill>
            <a:schemeClr val="bg1"/>
          </a:solidFill>
          <a:latin typeface="Verdana" panose="020B0604030504040204" pitchFamily="34" charset="0"/>
        </a:defRPr>
      </a:lvl7pPr>
      <a:lvl8pPr marL="1028700" algn="l" rtl="0" eaLnBrk="1" fontAlgn="base" hangingPunct="1">
        <a:spcBef>
          <a:spcPct val="0"/>
        </a:spcBef>
        <a:spcAft>
          <a:spcPct val="0"/>
        </a:spcAft>
        <a:defRPr sz="2400">
          <a:solidFill>
            <a:schemeClr val="bg1"/>
          </a:solidFill>
          <a:latin typeface="Verdana" panose="020B0604030504040204" pitchFamily="34" charset="0"/>
        </a:defRPr>
      </a:lvl8pPr>
      <a:lvl9pPr marL="1371600" algn="l" rtl="0" eaLnBrk="1" fontAlgn="base" hangingPunct="1">
        <a:spcBef>
          <a:spcPct val="0"/>
        </a:spcBef>
        <a:spcAft>
          <a:spcPct val="0"/>
        </a:spcAft>
        <a:defRPr sz="2400">
          <a:solidFill>
            <a:schemeClr val="bg1"/>
          </a:solidFill>
          <a:latin typeface="Verdana" panose="020B0604030504040204" pitchFamily="34" charset="0"/>
        </a:defRPr>
      </a:lvl9pPr>
    </p:titleStyle>
    <p:bodyStyle>
      <a:lvl1pPr marL="257175" indent="-257175" algn="l" rtl="0" eaLnBrk="1" fontAlgn="base" hangingPunct="1">
        <a:spcBef>
          <a:spcPct val="20000"/>
        </a:spcBef>
        <a:spcAft>
          <a:spcPct val="0"/>
        </a:spcAft>
        <a:buClr>
          <a:schemeClr val="hlink"/>
        </a:buClr>
        <a:buFont typeface="Wingdings" panose="05000000000000000000" pitchFamily="2" charset="2"/>
        <a:buChar char="v"/>
        <a:defRPr sz="2100" b="1">
          <a:solidFill>
            <a:schemeClr val="accent1"/>
          </a:solidFill>
          <a:latin typeface="+mn-lt"/>
          <a:ea typeface="+mn-ea"/>
          <a:cs typeface="+mn-cs"/>
        </a:defRPr>
      </a:lvl1pPr>
      <a:lvl2pPr marL="557530" indent="-214630" algn="l" rtl="0" eaLnBrk="1" fontAlgn="base" hangingPunct="1">
        <a:spcBef>
          <a:spcPct val="20000"/>
        </a:spcBef>
        <a:spcAft>
          <a:spcPct val="0"/>
        </a:spcAft>
        <a:buClr>
          <a:schemeClr val="accent1"/>
        </a:buClr>
        <a:buFont typeface="Wingdings" panose="05000000000000000000" pitchFamily="2" charset="2"/>
        <a:buChar char="§"/>
        <a:defRPr sz="2100">
          <a:solidFill>
            <a:schemeClr val="tx1"/>
          </a:solidFill>
          <a:latin typeface="Arial" panose="020B0604020202020204" pitchFamily="34" charset="0"/>
        </a:defRPr>
      </a:lvl2pPr>
      <a:lvl3pPr marL="857250" indent="-171450" algn="l" rtl="0" eaLnBrk="1" fontAlgn="base" hangingPunct="1">
        <a:spcBef>
          <a:spcPct val="20000"/>
        </a:spcBef>
        <a:spcAft>
          <a:spcPct val="0"/>
        </a:spcAft>
        <a:buClr>
          <a:schemeClr val="tx1"/>
        </a:buClr>
        <a:buChar char="•"/>
        <a:defRPr sz="1800">
          <a:solidFill>
            <a:schemeClr val="tx1"/>
          </a:solidFill>
          <a:latin typeface="Arial" panose="020B0604020202020204" pitchFamily="34" charset="0"/>
        </a:defRPr>
      </a:lvl3pPr>
      <a:lvl4pPr marL="1200150" indent="-171450" algn="l" rtl="0" eaLnBrk="1" fontAlgn="base" hangingPunct="1">
        <a:spcBef>
          <a:spcPct val="20000"/>
        </a:spcBef>
        <a:spcAft>
          <a:spcPct val="0"/>
        </a:spcAft>
        <a:buChar char="–"/>
        <a:defRPr sz="1500">
          <a:solidFill>
            <a:schemeClr val="tx1"/>
          </a:solidFill>
          <a:latin typeface="Arial" panose="020B0604020202020204" pitchFamily="34" charset="0"/>
        </a:defRPr>
      </a:lvl4pPr>
      <a:lvl5pPr marL="1543050" indent="-171450" algn="l" rtl="0" eaLnBrk="1" fontAlgn="base" hangingPunct="1">
        <a:spcBef>
          <a:spcPct val="20000"/>
        </a:spcBef>
        <a:spcAft>
          <a:spcPct val="0"/>
        </a:spcAft>
        <a:buChar char="»"/>
        <a:defRPr sz="1500">
          <a:solidFill>
            <a:schemeClr val="tx1"/>
          </a:solidFill>
          <a:latin typeface="Arial" panose="020B0604020202020204" pitchFamily="34" charset="0"/>
        </a:defRPr>
      </a:lvl5pPr>
      <a:lvl6pPr marL="1885950" indent="-171450" algn="l" rtl="0" eaLnBrk="1" fontAlgn="base" hangingPunct="1">
        <a:spcBef>
          <a:spcPct val="20000"/>
        </a:spcBef>
        <a:spcAft>
          <a:spcPct val="0"/>
        </a:spcAft>
        <a:buChar char="»"/>
        <a:defRPr sz="1500">
          <a:solidFill>
            <a:schemeClr val="tx1"/>
          </a:solidFill>
          <a:latin typeface="Arial" panose="020B0604020202020204" pitchFamily="34" charset="0"/>
        </a:defRPr>
      </a:lvl6pPr>
      <a:lvl7pPr marL="2228850" indent="-171450" algn="l" rtl="0" eaLnBrk="1" fontAlgn="base" hangingPunct="1">
        <a:spcBef>
          <a:spcPct val="20000"/>
        </a:spcBef>
        <a:spcAft>
          <a:spcPct val="0"/>
        </a:spcAft>
        <a:buChar char="»"/>
        <a:defRPr sz="1500">
          <a:solidFill>
            <a:schemeClr val="tx1"/>
          </a:solidFill>
          <a:latin typeface="Arial" panose="020B0604020202020204" pitchFamily="34" charset="0"/>
        </a:defRPr>
      </a:lvl7pPr>
      <a:lvl8pPr marL="2571750" indent="-171450" algn="l" rtl="0" eaLnBrk="1" fontAlgn="base" hangingPunct="1">
        <a:spcBef>
          <a:spcPct val="20000"/>
        </a:spcBef>
        <a:spcAft>
          <a:spcPct val="0"/>
        </a:spcAft>
        <a:buChar char="»"/>
        <a:defRPr sz="1500">
          <a:solidFill>
            <a:schemeClr val="tx1"/>
          </a:solidFill>
          <a:latin typeface="Arial" panose="020B0604020202020204" pitchFamily="34" charset="0"/>
        </a:defRPr>
      </a:lvl8pPr>
      <a:lvl9pPr marL="2914650" indent="-171450" algn="l" rtl="0" eaLnBrk="1" fontAlgn="base" hangingPunct="1">
        <a:spcBef>
          <a:spcPct val="20000"/>
        </a:spcBef>
        <a:spcAft>
          <a:spcPct val="0"/>
        </a:spcAft>
        <a:buChar char="»"/>
        <a:defRPr sz="1500">
          <a:solidFill>
            <a:schemeClr val="tx1"/>
          </a:solidFill>
          <a:latin typeface="Arial" panose="020B0604020202020204"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9" Type="http://schemas.openxmlformats.org/officeDocument/2006/relationships/image" Target="../media/image106.png"/><Relationship Id="rId8" Type="http://schemas.openxmlformats.org/officeDocument/2006/relationships/image" Target="../media/image105.png"/><Relationship Id="rId7" Type="http://schemas.openxmlformats.org/officeDocument/2006/relationships/image" Target="../media/image104.png"/><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 Id="rId3" Type="http://schemas.openxmlformats.org/officeDocument/2006/relationships/image" Target="../media/image100.png"/><Relationship Id="rId2" Type="http://schemas.openxmlformats.org/officeDocument/2006/relationships/image" Target="../media/image99.png"/><Relationship Id="rId15" Type="http://schemas.openxmlformats.org/officeDocument/2006/relationships/slideLayout" Target="../slideLayouts/slideLayout1.xml"/><Relationship Id="rId14" Type="http://schemas.openxmlformats.org/officeDocument/2006/relationships/image" Target="../media/image111.png"/><Relationship Id="rId13" Type="http://schemas.openxmlformats.org/officeDocument/2006/relationships/image" Target="../media/image110.png"/><Relationship Id="rId12" Type="http://schemas.openxmlformats.org/officeDocument/2006/relationships/image" Target="../media/image109.png"/><Relationship Id="rId11" Type="http://schemas.openxmlformats.org/officeDocument/2006/relationships/image" Target="../media/image108.png"/><Relationship Id="rId10" Type="http://schemas.openxmlformats.org/officeDocument/2006/relationships/image" Target="../media/image107.png"/><Relationship Id="rId1" Type="http://schemas.openxmlformats.org/officeDocument/2006/relationships/image" Target="../media/image98.png"/></Relationships>
</file>

<file path=ppt/slides/_rels/slide11.xml.rels><?xml version="1.0" encoding="UTF-8" standalone="yes"?>
<Relationships xmlns="http://schemas.openxmlformats.org/package/2006/relationships"><Relationship Id="rId9" Type="http://schemas.openxmlformats.org/officeDocument/2006/relationships/image" Target="../media/image95.png"/><Relationship Id="rId8" Type="http://schemas.openxmlformats.org/officeDocument/2006/relationships/image" Target="../media/image119.png"/><Relationship Id="rId7" Type="http://schemas.openxmlformats.org/officeDocument/2006/relationships/image" Target="../media/image118.png"/><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 Id="rId3" Type="http://schemas.openxmlformats.org/officeDocument/2006/relationships/image" Target="../media/image114.png"/><Relationship Id="rId2" Type="http://schemas.openxmlformats.org/officeDocument/2006/relationships/image" Target="../media/image113.png"/><Relationship Id="rId15" Type="http://schemas.openxmlformats.org/officeDocument/2006/relationships/slideLayout" Target="../slideLayouts/slideLayout1.xml"/><Relationship Id="rId14" Type="http://schemas.openxmlformats.org/officeDocument/2006/relationships/image" Target="../media/image121.png"/><Relationship Id="rId13" Type="http://schemas.openxmlformats.org/officeDocument/2006/relationships/image" Target="../media/image93.png"/><Relationship Id="rId12" Type="http://schemas.openxmlformats.org/officeDocument/2006/relationships/image" Target="../media/image120.png"/><Relationship Id="rId11" Type="http://schemas.openxmlformats.org/officeDocument/2006/relationships/image" Target="../media/image97.png"/><Relationship Id="rId10" Type="http://schemas.openxmlformats.org/officeDocument/2006/relationships/image" Target="../media/image96.png"/><Relationship Id="rId1" Type="http://schemas.openxmlformats.org/officeDocument/2006/relationships/image" Target="../media/image112.png"/></Relationships>
</file>

<file path=ppt/slides/_rels/slide12.xml.rels><?xml version="1.0" encoding="UTF-8" standalone="yes"?>
<Relationships xmlns="http://schemas.openxmlformats.org/package/2006/relationships"><Relationship Id="rId9" Type="http://schemas.openxmlformats.org/officeDocument/2006/relationships/image" Target="../media/image95.png"/><Relationship Id="rId8" Type="http://schemas.openxmlformats.org/officeDocument/2006/relationships/image" Target="../media/image129.png"/><Relationship Id="rId7" Type="http://schemas.openxmlformats.org/officeDocument/2006/relationships/image" Target="../media/image128.png"/><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 Id="rId3" Type="http://schemas.openxmlformats.org/officeDocument/2006/relationships/image" Target="../media/image124.png"/><Relationship Id="rId2" Type="http://schemas.openxmlformats.org/officeDocument/2006/relationships/image" Target="../media/image123.png"/><Relationship Id="rId14" Type="http://schemas.openxmlformats.org/officeDocument/2006/relationships/slideLayout" Target="../slideLayouts/slideLayout1.xml"/><Relationship Id="rId13" Type="http://schemas.openxmlformats.org/officeDocument/2006/relationships/image" Target="../media/image133.png"/><Relationship Id="rId12" Type="http://schemas.openxmlformats.org/officeDocument/2006/relationships/image" Target="../media/image132.png"/><Relationship Id="rId11" Type="http://schemas.openxmlformats.org/officeDocument/2006/relationships/image" Target="../media/image131.png"/><Relationship Id="rId10" Type="http://schemas.openxmlformats.org/officeDocument/2006/relationships/image" Target="../media/image130.png"/><Relationship Id="rId1" Type="http://schemas.openxmlformats.org/officeDocument/2006/relationships/image" Target="../media/image122.png"/></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41.png"/><Relationship Id="rId7" Type="http://schemas.openxmlformats.org/officeDocument/2006/relationships/image" Target="../media/image140.png"/><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image" Target="../media/image134.png"/></Relationships>
</file>

<file path=ppt/slides/_rels/slide14.xml.rels><?xml version="1.0" encoding="UTF-8" standalone="yes"?>
<Relationships xmlns="http://schemas.openxmlformats.org/package/2006/relationships"><Relationship Id="rId9" Type="http://schemas.openxmlformats.org/officeDocument/2006/relationships/image" Target="../media/image150.png"/><Relationship Id="rId8" Type="http://schemas.openxmlformats.org/officeDocument/2006/relationships/image" Target="../media/image149.png"/><Relationship Id="rId7" Type="http://schemas.openxmlformats.org/officeDocument/2006/relationships/image" Target="../media/image148.png"/><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 Id="rId3" Type="http://schemas.openxmlformats.org/officeDocument/2006/relationships/image" Target="../media/image144.png"/><Relationship Id="rId2" Type="http://schemas.openxmlformats.org/officeDocument/2006/relationships/image" Target="../media/image143.png"/><Relationship Id="rId14" Type="http://schemas.openxmlformats.org/officeDocument/2006/relationships/slideLayout" Target="../slideLayouts/slideLayout1.xml"/><Relationship Id="rId13" Type="http://schemas.openxmlformats.org/officeDocument/2006/relationships/image" Target="../media/image154.png"/><Relationship Id="rId12" Type="http://schemas.openxmlformats.org/officeDocument/2006/relationships/image" Target="../media/image153.png"/><Relationship Id="rId11" Type="http://schemas.openxmlformats.org/officeDocument/2006/relationships/image" Target="../media/image152.png"/><Relationship Id="rId10" Type="http://schemas.openxmlformats.org/officeDocument/2006/relationships/image" Target="../media/image151.png"/><Relationship Id="rId1" Type="http://schemas.openxmlformats.org/officeDocument/2006/relationships/image" Target="../media/image142.png"/></Relationships>
</file>

<file path=ppt/slides/_rels/slide15.xml.rels><?xml version="1.0" encoding="UTF-8" standalone="yes"?>
<Relationships xmlns="http://schemas.openxmlformats.org/package/2006/relationships"><Relationship Id="rId9" Type="http://schemas.openxmlformats.org/officeDocument/2006/relationships/image" Target="../media/image163.png"/><Relationship Id="rId8" Type="http://schemas.openxmlformats.org/officeDocument/2006/relationships/image" Target="../media/image162.png"/><Relationship Id="rId7" Type="http://schemas.openxmlformats.org/officeDocument/2006/relationships/image" Target="../media/image161.png"/><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 Id="rId3" Type="http://schemas.openxmlformats.org/officeDocument/2006/relationships/image" Target="../media/image157.png"/><Relationship Id="rId2" Type="http://schemas.openxmlformats.org/officeDocument/2006/relationships/image" Target="../media/image156.png"/><Relationship Id="rId18" Type="http://schemas.openxmlformats.org/officeDocument/2006/relationships/slideLayout" Target="../slideLayouts/slideLayout1.xml"/><Relationship Id="rId17" Type="http://schemas.openxmlformats.org/officeDocument/2006/relationships/image" Target="../media/image171.png"/><Relationship Id="rId16" Type="http://schemas.openxmlformats.org/officeDocument/2006/relationships/image" Target="../media/image170.png"/><Relationship Id="rId15" Type="http://schemas.openxmlformats.org/officeDocument/2006/relationships/image" Target="../media/image169.png"/><Relationship Id="rId14" Type="http://schemas.openxmlformats.org/officeDocument/2006/relationships/image" Target="../media/image168.png"/><Relationship Id="rId13" Type="http://schemas.openxmlformats.org/officeDocument/2006/relationships/image" Target="../media/image167.png"/><Relationship Id="rId12" Type="http://schemas.openxmlformats.org/officeDocument/2006/relationships/image" Target="../media/image166.png"/><Relationship Id="rId11" Type="http://schemas.openxmlformats.org/officeDocument/2006/relationships/image" Target="../media/image165.png"/><Relationship Id="rId10" Type="http://schemas.openxmlformats.org/officeDocument/2006/relationships/image" Target="../media/image164.png"/><Relationship Id="rId1" Type="http://schemas.openxmlformats.org/officeDocument/2006/relationships/image" Target="../media/image155.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78.png"/><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image" Target="../media/image172.png"/></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86.png"/><Relationship Id="rId7" Type="http://schemas.openxmlformats.org/officeDocument/2006/relationships/image" Target="../media/image185.png"/><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82.png"/><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image" Target="../media/image179.png"/></Relationships>
</file>

<file path=ppt/slides/_rels/slide18.xml.rels><?xml version="1.0" encoding="UTF-8" standalone="yes"?>
<Relationships xmlns="http://schemas.openxmlformats.org/package/2006/relationships"><Relationship Id="rId9" Type="http://schemas.openxmlformats.org/officeDocument/2006/relationships/image" Target="../media/image195.png"/><Relationship Id="rId8" Type="http://schemas.openxmlformats.org/officeDocument/2006/relationships/image" Target="../media/image194.png"/><Relationship Id="rId7" Type="http://schemas.openxmlformats.org/officeDocument/2006/relationships/image" Target="../media/image193.png"/><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 Id="rId3" Type="http://schemas.openxmlformats.org/officeDocument/2006/relationships/image" Target="../media/image189.png"/><Relationship Id="rId2" Type="http://schemas.openxmlformats.org/officeDocument/2006/relationships/image" Target="../media/image188.png"/><Relationship Id="rId11" Type="http://schemas.openxmlformats.org/officeDocument/2006/relationships/slideLayout" Target="../slideLayouts/slideLayout1.xml"/><Relationship Id="rId10" Type="http://schemas.openxmlformats.org/officeDocument/2006/relationships/image" Target="../media/image196.png"/><Relationship Id="rId1" Type="http://schemas.openxmlformats.org/officeDocument/2006/relationships/image" Target="../media/image187.png"/></Relationships>
</file>

<file path=ppt/slides/_rels/slide19.xml.rels><?xml version="1.0" encoding="UTF-8" standalone="yes"?>
<Relationships xmlns="http://schemas.openxmlformats.org/package/2006/relationships"><Relationship Id="rId9" Type="http://schemas.openxmlformats.org/officeDocument/2006/relationships/image" Target="../media/image205.png"/><Relationship Id="rId8" Type="http://schemas.openxmlformats.org/officeDocument/2006/relationships/image" Target="../media/image204.png"/><Relationship Id="rId7" Type="http://schemas.openxmlformats.org/officeDocument/2006/relationships/image" Target="../media/image203.png"/><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png"/><Relationship Id="rId3" Type="http://schemas.openxmlformats.org/officeDocument/2006/relationships/image" Target="../media/image199.png"/><Relationship Id="rId2" Type="http://schemas.openxmlformats.org/officeDocument/2006/relationships/image" Target="../media/image198.png"/><Relationship Id="rId11" Type="http://schemas.openxmlformats.org/officeDocument/2006/relationships/slideLayout" Target="../slideLayouts/slideLayout1.xml"/><Relationship Id="rId10" Type="http://schemas.openxmlformats.org/officeDocument/2006/relationships/image" Target="../media/image206.png"/><Relationship Id="rId1" Type="http://schemas.openxmlformats.org/officeDocument/2006/relationships/image" Target="../media/image197.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9" Type="http://schemas.openxmlformats.org/officeDocument/2006/relationships/image" Target="../media/image215.png"/><Relationship Id="rId8" Type="http://schemas.openxmlformats.org/officeDocument/2006/relationships/image" Target="../media/image214.png"/><Relationship Id="rId7" Type="http://schemas.openxmlformats.org/officeDocument/2006/relationships/image" Target="../media/image213.png"/><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210.png"/><Relationship Id="rId3" Type="http://schemas.openxmlformats.org/officeDocument/2006/relationships/image" Target="../media/image209.png"/><Relationship Id="rId2" Type="http://schemas.openxmlformats.org/officeDocument/2006/relationships/image" Target="../media/image208.png"/><Relationship Id="rId15" Type="http://schemas.openxmlformats.org/officeDocument/2006/relationships/slideLayout" Target="../slideLayouts/slideLayout1.xml"/><Relationship Id="rId14" Type="http://schemas.openxmlformats.org/officeDocument/2006/relationships/image" Target="../media/image220.png"/><Relationship Id="rId13" Type="http://schemas.openxmlformats.org/officeDocument/2006/relationships/image" Target="../media/image219.png"/><Relationship Id="rId12" Type="http://schemas.openxmlformats.org/officeDocument/2006/relationships/image" Target="../media/image218.png"/><Relationship Id="rId11" Type="http://schemas.openxmlformats.org/officeDocument/2006/relationships/image" Target="../media/image217.png"/><Relationship Id="rId10" Type="http://schemas.openxmlformats.org/officeDocument/2006/relationships/image" Target="../media/image216.png"/><Relationship Id="rId1" Type="http://schemas.openxmlformats.org/officeDocument/2006/relationships/image" Target="../media/image207.png"/></Relationships>
</file>

<file path=ppt/slides/_rels/slide21.xml.rels><?xml version="1.0" encoding="UTF-8" standalone="yes"?>
<Relationships xmlns="http://schemas.openxmlformats.org/package/2006/relationships"><Relationship Id="rId9" Type="http://schemas.openxmlformats.org/officeDocument/2006/relationships/image" Target="../media/image229.png"/><Relationship Id="rId8" Type="http://schemas.openxmlformats.org/officeDocument/2006/relationships/image" Target="../media/image228.png"/><Relationship Id="rId7" Type="http://schemas.openxmlformats.org/officeDocument/2006/relationships/image" Target="../media/image227.png"/><Relationship Id="rId6" Type="http://schemas.openxmlformats.org/officeDocument/2006/relationships/image" Target="../media/image226.png"/><Relationship Id="rId5" Type="http://schemas.openxmlformats.org/officeDocument/2006/relationships/image" Target="../media/image225.png"/><Relationship Id="rId4" Type="http://schemas.openxmlformats.org/officeDocument/2006/relationships/image" Target="../media/image224.png"/><Relationship Id="rId3" Type="http://schemas.openxmlformats.org/officeDocument/2006/relationships/image" Target="../media/image223.png"/><Relationship Id="rId2" Type="http://schemas.openxmlformats.org/officeDocument/2006/relationships/image" Target="../media/image222.png"/><Relationship Id="rId12" Type="http://schemas.openxmlformats.org/officeDocument/2006/relationships/slideLayout" Target="../slideLayouts/slideLayout1.xml"/><Relationship Id="rId11" Type="http://schemas.openxmlformats.org/officeDocument/2006/relationships/image" Target="../media/image231.png"/><Relationship Id="rId10" Type="http://schemas.openxmlformats.org/officeDocument/2006/relationships/image" Target="../media/image230.png"/><Relationship Id="rId1" Type="http://schemas.openxmlformats.org/officeDocument/2006/relationships/image" Target="../media/image221.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36.png"/><Relationship Id="rId4" Type="http://schemas.openxmlformats.org/officeDocument/2006/relationships/image" Target="../media/image235.png"/><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image" Target="../media/image232.png"/></Relationships>
</file>

<file path=ppt/slides/_rels/slide23.xml.rels><?xml version="1.0" encoding="UTF-8" standalone="yes"?>
<Relationships xmlns="http://schemas.openxmlformats.org/package/2006/relationships"><Relationship Id="rId9" Type="http://schemas.openxmlformats.org/officeDocument/2006/relationships/image" Target="../media/image245.png"/><Relationship Id="rId8" Type="http://schemas.openxmlformats.org/officeDocument/2006/relationships/image" Target="../media/image244.png"/><Relationship Id="rId7" Type="http://schemas.openxmlformats.org/officeDocument/2006/relationships/image" Target="../media/image243.png"/><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 Id="rId3" Type="http://schemas.openxmlformats.org/officeDocument/2006/relationships/image" Target="../media/image239.png"/><Relationship Id="rId2" Type="http://schemas.openxmlformats.org/officeDocument/2006/relationships/image" Target="../media/image238.png"/><Relationship Id="rId14" Type="http://schemas.openxmlformats.org/officeDocument/2006/relationships/slideLayout" Target="../slideLayouts/slideLayout1.xml"/><Relationship Id="rId13" Type="http://schemas.openxmlformats.org/officeDocument/2006/relationships/image" Target="../media/image249.png"/><Relationship Id="rId12" Type="http://schemas.openxmlformats.org/officeDocument/2006/relationships/image" Target="../media/image248.png"/><Relationship Id="rId11" Type="http://schemas.openxmlformats.org/officeDocument/2006/relationships/image" Target="../media/image247.png"/><Relationship Id="rId10" Type="http://schemas.openxmlformats.org/officeDocument/2006/relationships/image" Target="../media/image246.png"/><Relationship Id="rId1" Type="http://schemas.openxmlformats.org/officeDocument/2006/relationships/image" Target="../media/image23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50.png"/></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257.png"/><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image" Target="../media/image251.pn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62.png"/><Relationship Id="rId4" Type="http://schemas.openxmlformats.org/officeDocument/2006/relationships/image" Target="../media/image261.png"/><Relationship Id="rId3" Type="http://schemas.openxmlformats.org/officeDocument/2006/relationships/image" Target="../media/image260.png"/><Relationship Id="rId2" Type="http://schemas.openxmlformats.org/officeDocument/2006/relationships/image" Target="../media/image259.png"/><Relationship Id="rId1" Type="http://schemas.openxmlformats.org/officeDocument/2006/relationships/image" Target="../media/image258.png"/></Relationships>
</file>

<file path=ppt/slides/_rels/slide27.xml.rels><?xml version="1.0" encoding="UTF-8" standalone="yes"?>
<Relationships xmlns="http://schemas.openxmlformats.org/package/2006/relationships"><Relationship Id="rId9" Type="http://schemas.openxmlformats.org/officeDocument/2006/relationships/image" Target="../media/image271.png"/><Relationship Id="rId8" Type="http://schemas.openxmlformats.org/officeDocument/2006/relationships/image" Target="../media/image270.png"/><Relationship Id="rId7" Type="http://schemas.openxmlformats.org/officeDocument/2006/relationships/image" Target="../media/image269.png"/><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 Id="rId3" Type="http://schemas.openxmlformats.org/officeDocument/2006/relationships/image" Target="../media/image265.png"/><Relationship Id="rId2" Type="http://schemas.openxmlformats.org/officeDocument/2006/relationships/image" Target="../media/image264.png"/><Relationship Id="rId13" Type="http://schemas.openxmlformats.org/officeDocument/2006/relationships/slideLayout" Target="../slideLayouts/slideLayout1.xml"/><Relationship Id="rId12" Type="http://schemas.openxmlformats.org/officeDocument/2006/relationships/image" Target="../media/image274.png"/><Relationship Id="rId11" Type="http://schemas.openxmlformats.org/officeDocument/2006/relationships/image" Target="../media/image273.png"/><Relationship Id="rId10" Type="http://schemas.openxmlformats.org/officeDocument/2006/relationships/image" Target="../media/image272.png"/><Relationship Id="rId1" Type="http://schemas.openxmlformats.org/officeDocument/2006/relationships/image" Target="../media/image263.png"/></Relationships>
</file>

<file path=ppt/slides/_rels/slide28.xml.rels><?xml version="1.0" encoding="UTF-8" standalone="yes"?>
<Relationships xmlns="http://schemas.openxmlformats.org/package/2006/relationships"><Relationship Id="rId9" Type="http://schemas.openxmlformats.org/officeDocument/2006/relationships/image" Target="../media/image283.png"/><Relationship Id="rId8" Type="http://schemas.openxmlformats.org/officeDocument/2006/relationships/image" Target="../media/image282.png"/><Relationship Id="rId7" Type="http://schemas.openxmlformats.org/officeDocument/2006/relationships/image" Target="../media/image281.png"/><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278.png"/><Relationship Id="rId3" Type="http://schemas.openxmlformats.org/officeDocument/2006/relationships/image" Target="../media/image277.png"/><Relationship Id="rId2" Type="http://schemas.openxmlformats.org/officeDocument/2006/relationships/image" Target="../media/image276.png"/><Relationship Id="rId11" Type="http://schemas.openxmlformats.org/officeDocument/2006/relationships/slideLayout" Target="../slideLayouts/slideLayout1.xml"/><Relationship Id="rId10" Type="http://schemas.openxmlformats.org/officeDocument/2006/relationships/image" Target="../media/image284.png"/><Relationship Id="rId1" Type="http://schemas.openxmlformats.org/officeDocument/2006/relationships/image" Target="../media/image275.png"/></Relationships>
</file>

<file path=ppt/slides/_rels/slide29.xml.rels><?xml version="1.0" encoding="UTF-8" standalone="yes"?>
<Relationships xmlns="http://schemas.openxmlformats.org/package/2006/relationships"><Relationship Id="rId9" Type="http://schemas.openxmlformats.org/officeDocument/2006/relationships/image" Target="../media/image293.png"/><Relationship Id="rId8" Type="http://schemas.openxmlformats.org/officeDocument/2006/relationships/image" Target="../media/image292.png"/><Relationship Id="rId7" Type="http://schemas.openxmlformats.org/officeDocument/2006/relationships/image" Target="../media/image291.png"/><Relationship Id="rId6" Type="http://schemas.openxmlformats.org/officeDocument/2006/relationships/image" Target="../media/image290.png"/><Relationship Id="rId5" Type="http://schemas.openxmlformats.org/officeDocument/2006/relationships/image" Target="../media/image289.png"/><Relationship Id="rId4" Type="http://schemas.openxmlformats.org/officeDocument/2006/relationships/image" Target="../media/image288.png"/><Relationship Id="rId3" Type="http://schemas.openxmlformats.org/officeDocument/2006/relationships/image" Target="../media/image287.png"/><Relationship Id="rId2" Type="http://schemas.openxmlformats.org/officeDocument/2006/relationships/image" Target="../media/image286.png"/><Relationship Id="rId18" Type="http://schemas.openxmlformats.org/officeDocument/2006/relationships/slideLayout" Target="../slideLayouts/slideLayout1.xml"/><Relationship Id="rId17" Type="http://schemas.openxmlformats.org/officeDocument/2006/relationships/image" Target="../media/image301.png"/><Relationship Id="rId16" Type="http://schemas.openxmlformats.org/officeDocument/2006/relationships/image" Target="../media/image300.png"/><Relationship Id="rId15" Type="http://schemas.openxmlformats.org/officeDocument/2006/relationships/image" Target="../media/image299.png"/><Relationship Id="rId14" Type="http://schemas.openxmlformats.org/officeDocument/2006/relationships/image" Target="../media/image298.png"/><Relationship Id="rId13" Type="http://schemas.openxmlformats.org/officeDocument/2006/relationships/image" Target="../media/image297.png"/><Relationship Id="rId12" Type="http://schemas.openxmlformats.org/officeDocument/2006/relationships/image" Target="../media/image296.png"/><Relationship Id="rId11" Type="http://schemas.openxmlformats.org/officeDocument/2006/relationships/image" Target="../media/image295.png"/><Relationship Id="rId10" Type="http://schemas.openxmlformats.org/officeDocument/2006/relationships/image" Target="../media/image294.png"/><Relationship Id="rId1" Type="http://schemas.openxmlformats.org/officeDocument/2006/relationships/image" Target="../media/image285.png"/></Relationships>
</file>

<file path=ppt/slides/_rels/slide3.xml.rels><?xml version="1.0" encoding="UTF-8" standalone="yes"?>
<Relationships xmlns="http://schemas.openxmlformats.org/package/2006/relationships"><Relationship Id="rId9" Type="http://schemas.openxmlformats.org/officeDocument/2006/relationships/image" Target="../media/image24.png"/><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7" Type="http://schemas.openxmlformats.org/officeDocument/2006/relationships/slideLayout" Target="../slideLayouts/slideLayout1.xml"/><Relationship Id="rId16" Type="http://schemas.openxmlformats.org/officeDocument/2006/relationships/image" Target="../media/image31.png"/><Relationship Id="rId15" Type="http://schemas.openxmlformats.org/officeDocument/2006/relationships/image" Target="../media/image30.png"/><Relationship Id="rId14" Type="http://schemas.openxmlformats.org/officeDocument/2006/relationships/image" Target="../media/image29.png"/><Relationship Id="rId13" Type="http://schemas.openxmlformats.org/officeDocument/2006/relationships/image" Target="../media/image28.png"/><Relationship Id="rId12" Type="http://schemas.openxmlformats.org/officeDocument/2006/relationships/image" Target="../media/image27.png"/><Relationship Id="rId11" Type="http://schemas.openxmlformats.org/officeDocument/2006/relationships/image" Target="../media/image26.png"/><Relationship Id="rId10" Type="http://schemas.openxmlformats.org/officeDocument/2006/relationships/image" Target="../media/image25.png"/><Relationship Id="rId1"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308.png"/><Relationship Id="rId6" Type="http://schemas.openxmlformats.org/officeDocument/2006/relationships/image" Target="../media/image307.png"/><Relationship Id="rId5" Type="http://schemas.openxmlformats.org/officeDocument/2006/relationships/image" Target="../media/image306.png"/><Relationship Id="rId4" Type="http://schemas.openxmlformats.org/officeDocument/2006/relationships/image" Target="../media/image305.png"/><Relationship Id="rId3" Type="http://schemas.openxmlformats.org/officeDocument/2006/relationships/image" Target="../media/image304.png"/><Relationship Id="rId2" Type="http://schemas.openxmlformats.org/officeDocument/2006/relationships/image" Target="../media/image303.png"/><Relationship Id="rId1" Type="http://schemas.openxmlformats.org/officeDocument/2006/relationships/image" Target="../media/image302.png"/></Relationships>
</file>

<file path=ppt/slides/_rels/slide31.xml.rels><?xml version="1.0" encoding="UTF-8" standalone="yes"?>
<Relationships xmlns="http://schemas.openxmlformats.org/package/2006/relationships"><Relationship Id="rId9" Type="http://schemas.openxmlformats.org/officeDocument/2006/relationships/image" Target="../media/image317.png"/><Relationship Id="rId8" Type="http://schemas.openxmlformats.org/officeDocument/2006/relationships/image" Target="../media/image316.png"/><Relationship Id="rId7" Type="http://schemas.openxmlformats.org/officeDocument/2006/relationships/image" Target="../media/image315.png"/><Relationship Id="rId6" Type="http://schemas.openxmlformats.org/officeDocument/2006/relationships/image" Target="../media/image314.png"/><Relationship Id="rId5" Type="http://schemas.openxmlformats.org/officeDocument/2006/relationships/image" Target="../media/image313.png"/><Relationship Id="rId4" Type="http://schemas.openxmlformats.org/officeDocument/2006/relationships/image" Target="../media/image312.png"/><Relationship Id="rId3" Type="http://schemas.openxmlformats.org/officeDocument/2006/relationships/image" Target="../media/image311.png"/><Relationship Id="rId2" Type="http://schemas.openxmlformats.org/officeDocument/2006/relationships/image" Target="../media/image310.png"/><Relationship Id="rId14" Type="http://schemas.openxmlformats.org/officeDocument/2006/relationships/slideLayout" Target="../slideLayouts/slideLayout1.xml"/><Relationship Id="rId13" Type="http://schemas.openxmlformats.org/officeDocument/2006/relationships/image" Target="../media/image321.png"/><Relationship Id="rId12" Type="http://schemas.openxmlformats.org/officeDocument/2006/relationships/image" Target="../media/image320.png"/><Relationship Id="rId11" Type="http://schemas.openxmlformats.org/officeDocument/2006/relationships/image" Target="../media/image319.png"/><Relationship Id="rId10" Type="http://schemas.openxmlformats.org/officeDocument/2006/relationships/image" Target="../media/image318.png"/><Relationship Id="rId1" Type="http://schemas.openxmlformats.org/officeDocument/2006/relationships/image" Target="../media/image30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23.png"/><Relationship Id="rId1" Type="http://schemas.openxmlformats.org/officeDocument/2006/relationships/image" Target="../media/image322.png"/></Relationships>
</file>

<file path=ppt/slides/_rels/slide33.xml.rels><?xml version="1.0" encoding="UTF-8" standalone="yes"?>
<Relationships xmlns="http://schemas.openxmlformats.org/package/2006/relationships"><Relationship Id="rId9" Type="http://schemas.openxmlformats.org/officeDocument/2006/relationships/image" Target="../media/image332.png"/><Relationship Id="rId8" Type="http://schemas.openxmlformats.org/officeDocument/2006/relationships/image" Target="../media/image331.jpeg"/><Relationship Id="rId7" Type="http://schemas.openxmlformats.org/officeDocument/2006/relationships/image" Target="../media/image330.png"/><Relationship Id="rId6" Type="http://schemas.openxmlformats.org/officeDocument/2006/relationships/image" Target="../media/image329.png"/><Relationship Id="rId5" Type="http://schemas.openxmlformats.org/officeDocument/2006/relationships/image" Target="../media/image328.png"/><Relationship Id="rId4" Type="http://schemas.openxmlformats.org/officeDocument/2006/relationships/image" Target="../media/image327.png"/><Relationship Id="rId3" Type="http://schemas.openxmlformats.org/officeDocument/2006/relationships/image" Target="../media/image326.png"/><Relationship Id="rId22" Type="http://schemas.openxmlformats.org/officeDocument/2006/relationships/slideLayout" Target="../slideLayouts/slideLayout1.xml"/><Relationship Id="rId21" Type="http://schemas.openxmlformats.org/officeDocument/2006/relationships/image" Target="../media/image344.png"/><Relationship Id="rId20" Type="http://schemas.openxmlformats.org/officeDocument/2006/relationships/image" Target="../media/image343.png"/><Relationship Id="rId2" Type="http://schemas.openxmlformats.org/officeDocument/2006/relationships/image" Target="../media/image325.png"/><Relationship Id="rId19" Type="http://schemas.openxmlformats.org/officeDocument/2006/relationships/image" Target="../media/image342.png"/><Relationship Id="rId18" Type="http://schemas.openxmlformats.org/officeDocument/2006/relationships/image" Target="../media/image341.png"/><Relationship Id="rId17" Type="http://schemas.openxmlformats.org/officeDocument/2006/relationships/image" Target="../media/image340.png"/><Relationship Id="rId16" Type="http://schemas.openxmlformats.org/officeDocument/2006/relationships/image" Target="../media/image339.png"/><Relationship Id="rId15" Type="http://schemas.openxmlformats.org/officeDocument/2006/relationships/image" Target="../media/image338.png"/><Relationship Id="rId14" Type="http://schemas.openxmlformats.org/officeDocument/2006/relationships/image" Target="../media/image337.png"/><Relationship Id="rId13" Type="http://schemas.openxmlformats.org/officeDocument/2006/relationships/image" Target="../media/image336.png"/><Relationship Id="rId12" Type="http://schemas.openxmlformats.org/officeDocument/2006/relationships/image" Target="../media/image335.png"/><Relationship Id="rId11" Type="http://schemas.openxmlformats.org/officeDocument/2006/relationships/image" Target="../media/image334.png"/><Relationship Id="rId10" Type="http://schemas.openxmlformats.org/officeDocument/2006/relationships/image" Target="../media/image333.png"/><Relationship Id="rId1" Type="http://schemas.openxmlformats.org/officeDocument/2006/relationships/image" Target="../media/image324.png"/></Relationships>
</file>

<file path=ppt/slides/_rels/slide34.xml.rels><?xml version="1.0" encoding="UTF-8" standalone="yes"?>
<Relationships xmlns="http://schemas.openxmlformats.org/package/2006/relationships"><Relationship Id="rId9" Type="http://schemas.openxmlformats.org/officeDocument/2006/relationships/image" Target="../media/image353.png"/><Relationship Id="rId8" Type="http://schemas.openxmlformats.org/officeDocument/2006/relationships/image" Target="../media/image352.png"/><Relationship Id="rId7" Type="http://schemas.openxmlformats.org/officeDocument/2006/relationships/image" Target="../media/image351.png"/><Relationship Id="rId6" Type="http://schemas.openxmlformats.org/officeDocument/2006/relationships/image" Target="../media/image350.png"/><Relationship Id="rId5" Type="http://schemas.openxmlformats.org/officeDocument/2006/relationships/image" Target="../media/image349.png"/><Relationship Id="rId4" Type="http://schemas.openxmlformats.org/officeDocument/2006/relationships/image" Target="../media/image348.png"/><Relationship Id="rId3" Type="http://schemas.openxmlformats.org/officeDocument/2006/relationships/image" Target="../media/image347.png"/><Relationship Id="rId21" Type="http://schemas.openxmlformats.org/officeDocument/2006/relationships/slideLayout" Target="../slideLayouts/slideLayout1.xml"/><Relationship Id="rId20" Type="http://schemas.openxmlformats.org/officeDocument/2006/relationships/image" Target="../media/image364.png"/><Relationship Id="rId2" Type="http://schemas.openxmlformats.org/officeDocument/2006/relationships/image" Target="../media/image346.png"/><Relationship Id="rId19" Type="http://schemas.openxmlformats.org/officeDocument/2006/relationships/image" Target="../media/image363.png"/><Relationship Id="rId18" Type="http://schemas.openxmlformats.org/officeDocument/2006/relationships/image" Target="../media/image362.png"/><Relationship Id="rId17" Type="http://schemas.openxmlformats.org/officeDocument/2006/relationships/image" Target="../media/image361.png"/><Relationship Id="rId16" Type="http://schemas.openxmlformats.org/officeDocument/2006/relationships/image" Target="../media/image360.png"/><Relationship Id="rId15" Type="http://schemas.openxmlformats.org/officeDocument/2006/relationships/image" Target="../media/image359.png"/><Relationship Id="rId14" Type="http://schemas.openxmlformats.org/officeDocument/2006/relationships/image" Target="../media/image358.png"/><Relationship Id="rId13" Type="http://schemas.openxmlformats.org/officeDocument/2006/relationships/image" Target="../media/image357.png"/><Relationship Id="rId12" Type="http://schemas.openxmlformats.org/officeDocument/2006/relationships/image" Target="../media/image356.png"/><Relationship Id="rId11" Type="http://schemas.openxmlformats.org/officeDocument/2006/relationships/image" Target="../media/image355.png"/><Relationship Id="rId10" Type="http://schemas.openxmlformats.org/officeDocument/2006/relationships/image" Target="../media/image354.png"/><Relationship Id="rId1" Type="http://schemas.openxmlformats.org/officeDocument/2006/relationships/image" Target="../media/image345.png"/></Relationships>
</file>

<file path=ppt/slides/_rels/slide35.xml.rels><?xml version="1.0" encoding="UTF-8" standalone="yes"?>
<Relationships xmlns="http://schemas.openxmlformats.org/package/2006/relationships"><Relationship Id="rId9" Type="http://schemas.openxmlformats.org/officeDocument/2006/relationships/image" Target="../media/image370.png"/><Relationship Id="rId8" Type="http://schemas.openxmlformats.org/officeDocument/2006/relationships/image" Target="../media/image351.png"/><Relationship Id="rId7" Type="http://schemas.openxmlformats.org/officeDocument/2006/relationships/image" Target="../media/image369.png"/><Relationship Id="rId6" Type="http://schemas.openxmlformats.org/officeDocument/2006/relationships/image" Target="../media/image347.png"/><Relationship Id="rId5" Type="http://schemas.openxmlformats.org/officeDocument/2006/relationships/image" Target="../media/image348.png"/><Relationship Id="rId4" Type="http://schemas.openxmlformats.org/officeDocument/2006/relationships/image" Target="../media/image368.png"/><Relationship Id="rId3" Type="http://schemas.openxmlformats.org/officeDocument/2006/relationships/image" Target="../media/image367.png"/><Relationship Id="rId20" Type="http://schemas.openxmlformats.org/officeDocument/2006/relationships/slideLayout" Target="../slideLayouts/slideLayout1.xml"/><Relationship Id="rId2" Type="http://schemas.openxmlformats.org/officeDocument/2006/relationships/image" Target="../media/image366.png"/><Relationship Id="rId19" Type="http://schemas.openxmlformats.org/officeDocument/2006/relationships/image" Target="../media/image377.png"/><Relationship Id="rId18" Type="http://schemas.openxmlformats.org/officeDocument/2006/relationships/image" Target="../media/image376.png"/><Relationship Id="rId17" Type="http://schemas.openxmlformats.org/officeDocument/2006/relationships/image" Target="../media/image375.png"/><Relationship Id="rId16" Type="http://schemas.openxmlformats.org/officeDocument/2006/relationships/image" Target="../media/image374.png"/><Relationship Id="rId15" Type="http://schemas.openxmlformats.org/officeDocument/2006/relationships/image" Target="../media/image373.png"/><Relationship Id="rId14" Type="http://schemas.openxmlformats.org/officeDocument/2006/relationships/image" Target="../media/image372.png"/><Relationship Id="rId13" Type="http://schemas.openxmlformats.org/officeDocument/2006/relationships/image" Target="../media/image362.png"/><Relationship Id="rId12" Type="http://schemas.openxmlformats.org/officeDocument/2006/relationships/image" Target="../media/image361.png"/><Relationship Id="rId11" Type="http://schemas.openxmlformats.org/officeDocument/2006/relationships/image" Target="../media/image371.png"/><Relationship Id="rId10" Type="http://schemas.openxmlformats.org/officeDocument/2006/relationships/image" Target="../media/image360.png"/><Relationship Id="rId1" Type="http://schemas.openxmlformats.org/officeDocument/2006/relationships/image" Target="../media/image365.png"/></Relationships>
</file>

<file path=ppt/slides/_rels/slide36.xml.rels><?xml version="1.0" encoding="UTF-8" standalone="yes"?>
<Relationships xmlns="http://schemas.openxmlformats.org/package/2006/relationships"><Relationship Id="rId9" Type="http://schemas.openxmlformats.org/officeDocument/2006/relationships/image" Target="../media/image386.png"/><Relationship Id="rId8" Type="http://schemas.openxmlformats.org/officeDocument/2006/relationships/image" Target="../media/image385.png"/><Relationship Id="rId7" Type="http://schemas.openxmlformats.org/officeDocument/2006/relationships/image" Target="../media/image384.png"/><Relationship Id="rId6" Type="http://schemas.openxmlformats.org/officeDocument/2006/relationships/image" Target="../media/image383.png"/><Relationship Id="rId5" Type="http://schemas.openxmlformats.org/officeDocument/2006/relationships/image" Target="../media/image382.png"/><Relationship Id="rId4" Type="http://schemas.openxmlformats.org/officeDocument/2006/relationships/image" Target="../media/image381.png"/><Relationship Id="rId3" Type="http://schemas.openxmlformats.org/officeDocument/2006/relationships/image" Target="../media/image380.png"/><Relationship Id="rId20" Type="http://schemas.openxmlformats.org/officeDocument/2006/relationships/slideLayout" Target="../slideLayouts/slideLayout1.xml"/><Relationship Id="rId2" Type="http://schemas.openxmlformats.org/officeDocument/2006/relationships/image" Target="../media/image379.png"/><Relationship Id="rId19" Type="http://schemas.openxmlformats.org/officeDocument/2006/relationships/image" Target="../media/image394.png"/><Relationship Id="rId18" Type="http://schemas.openxmlformats.org/officeDocument/2006/relationships/image" Target="../media/image393.png"/><Relationship Id="rId17" Type="http://schemas.openxmlformats.org/officeDocument/2006/relationships/image" Target="../media/image392.png"/><Relationship Id="rId16" Type="http://schemas.openxmlformats.org/officeDocument/2006/relationships/image" Target="../media/image391.png"/><Relationship Id="rId15" Type="http://schemas.openxmlformats.org/officeDocument/2006/relationships/image" Target="../media/image361.png"/><Relationship Id="rId14" Type="http://schemas.openxmlformats.org/officeDocument/2006/relationships/image" Target="../media/image362.png"/><Relationship Id="rId13" Type="http://schemas.openxmlformats.org/officeDocument/2006/relationships/image" Target="../media/image390.png"/><Relationship Id="rId12" Type="http://schemas.openxmlformats.org/officeDocument/2006/relationships/image" Target="../media/image389.png"/><Relationship Id="rId11" Type="http://schemas.openxmlformats.org/officeDocument/2006/relationships/image" Target="../media/image388.png"/><Relationship Id="rId10" Type="http://schemas.openxmlformats.org/officeDocument/2006/relationships/image" Target="../media/image387.png"/><Relationship Id="rId1" Type="http://schemas.openxmlformats.org/officeDocument/2006/relationships/image" Target="../media/image378.png"/></Relationships>
</file>

<file path=ppt/slides/_rels/slide37.xml.rels><?xml version="1.0" encoding="UTF-8" standalone="yes"?>
<Relationships xmlns="http://schemas.openxmlformats.org/package/2006/relationships"><Relationship Id="rId9" Type="http://schemas.openxmlformats.org/officeDocument/2006/relationships/image" Target="../media/image403.png"/><Relationship Id="rId8" Type="http://schemas.openxmlformats.org/officeDocument/2006/relationships/image" Target="../media/image402.png"/><Relationship Id="rId7" Type="http://schemas.openxmlformats.org/officeDocument/2006/relationships/image" Target="../media/image401.png"/><Relationship Id="rId6" Type="http://schemas.openxmlformats.org/officeDocument/2006/relationships/image" Target="../media/image400.png"/><Relationship Id="rId5" Type="http://schemas.openxmlformats.org/officeDocument/2006/relationships/image" Target="../media/image399.png"/><Relationship Id="rId4" Type="http://schemas.openxmlformats.org/officeDocument/2006/relationships/image" Target="../media/image398.png"/><Relationship Id="rId3" Type="http://schemas.openxmlformats.org/officeDocument/2006/relationships/image" Target="../media/image397.png"/><Relationship Id="rId21" Type="http://schemas.openxmlformats.org/officeDocument/2006/relationships/slideLayout" Target="../slideLayouts/slideLayout1.xml"/><Relationship Id="rId20" Type="http://schemas.openxmlformats.org/officeDocument/2006/relationships/image" Target="../media/image414.png"/><Relationship Id="rId2" Type="http://schemas.openxmlformats.org/officeDocument/2006/relationships/image" Target="../media/image396.png"/><Relationship Id="rId19" Type="http://schemas.openxmlformats.org/officeDocument/2006/relationships/image" Target="../media/image413.png"/><Relationship Id="rId18" Type="http://schemas.openxmlformats.org/officeDocument/2006/relationships/image" Target="../media/image412.png"/><Relationship Id="rId17" Type="http://schemas.openxmlformats.org/officeDocument/2006/relationships/image" Target="../media/image411.png"/><Relationship Id="rId16" Type="http://schemas.openxmlformats.org/officeDocument/2006/relationships/image" Target="../media/image410.png"/><Relationship Id="rId15" Type="http://schemas.openxmlformats.org/officeDocument/2006/relationships/image" Target="../media/image409.png"/><Relationship Id="rId14" Type="http://schemas.openxmlformats.org/officeDocument/2006/relationships/image" Target="../media/image408.png"/><Relationship Id="rId13" Type="http://schemas.openxmlformats.org/officeDocument/2006/relationships/image" Target="../media/image407.png"/><Relationship Id="rId12" Type="http://schemas.openxmlformats.org/officeDocument/2006/relationships/image" Target="../media/image406.png"/><Relationship Id="rId11" Type="http://schemas.openxmlformats.org/officeDocument/2006/relationships/image" Target="../media/image405.png"/><Relationship Id="rId10" Type="http://schemas.openxmlformats.org/officeDocument/2006/relationships/image" Target="../media/image404.png"/><Relationship Id="rId1" Type="http://schemas.openxmlformats.org/officeDocument/2006/relationships/image" Target="../media/image395.png"/></Relationships>
</file>

<file path=ppt/slides/_rels/slide38.xml.rels><?xml version="1.0" encoding="UTF-8" standalone="yes"?>
<Relationships xmlns="http://schemas.openxmlformats.org/package/2006/relationships"><Relationship Id="rId9" Type="http://schemas.openxmlformats.org/officeDocument/2006/relationships/image" Target="../media/image421.png"/><Relationship Id="rId8" Type="http://schemas.openxmlformats.org/officeDocument/2006/relationships/image" Target="../media/image420.png"/><Relationship Id="rId7" Type="http://schemas.openxmlformats.org/officeDocument/2006/relationships/image" Target="../media/image419.png"/><Relationship Id="rId6" Type="http://schemas.openxmlformats.org/officeDocument/2006/relationships/image" Target="../media/image418.png"/><Relationship Id="rId5" Type="http://schemas.openxmlformats.org/officeDocument/2006/relationships/image" Target="../media/image417.png"/><Relationship Id="rId4" Type="http://schemas.openxmlformats.org/officeDocument/2006/relationships/image" Target="../media/image416.png"/><Relationship Id="rId3" Type="http://schemas.openxmlformats.org/officeDocument/2006/relationships/image" Target="../media/image415.png"/><Relationship Id="rId20" Type="http://schemas.openxmlformats.org/officeDocument/2006/relationships/slideLayout" Target="../slideLayouts/slideLayout1.xml"/><Relationship Id="rId2" Type="http://schemas.openxmlformats.org/officeDocument/2006/relationships/image" Target="../media/image361.png"/><Relationship Id="rId19" Type="http://schemas.openxmlformats.org/officeDocument/2006/relationships/image" Target="../media/image431.png"/><Relationship Id="rId18" Type="http://schemas.openxmlformats.org/officeDocument/2006/relationships/image" Target="../media/image430.png"/><Relationship Id="rId17" Type="http://schemas.openxmlformats.org/officeDocument/2006/relationships/image" Target="../media/image429.png"/><Relationship Id="rId16" Type="http://schemas.openxmlformats.org/officeDocument/2006/relationships/image" Target="../media/image428.png"/><Relationship Id="rId15" Type="http://schemas.openxmlformats.org/officeDocument/2006/relationships/image" Target="../media/image427.png"/><Relationship Id="rId14" Type="http://schemas.openxmlformats.org/officeDocument/2006/relationships/image" Target="../media/image426.png"/><Relationship Id="rId13" Type="http://schemas.openxmlformats.org/officeDocument/2006/relationships/image" Target="../media/image425.png"/><Relationship Id="rId12" Type="http://schemas.openxmlformats.org/officeDocument/2006/relationships/image" Target="../media/image424.png"/><Relationship Id="rId11" Type="http://schemas.openxmlformats.org/officeDocument/2006/relationships/image" Target="../media/image423.png"/><Relationship Id="rId10" Type="http://schemas.openxmlformats.org/officeDocument/2006/relationships/image" Target="../media/image422.png"/><Relationship Id="rId1" Type="http://schemas.openxmlformats.org/officeDocument/2006/relationships/image" Target="../media/image362.png"/></Relationships>
</file>

<file path=ppt/slides/_rels/slide39.xml.rels><?xml version="1.0" encoding="UTF-8" standalone="yes"?>
<Relationships xmlns="http://schemas.openxmlformats.org/package/2006/relationships"><Relationship Id="rId9" Type="http://schemas.openxmlformats.org/officeDocument/2006/relationships/image" Target="../media/image440.png"/><Relationship Id="rId8" Type="http://schemas.openxmlformats.org/officeDocument/2006/relationships/image" Target="../media/image439.png"/><Relationship Id="rId7" Type="http://schemas.openxmlformats.org/officeDocument/2006/relationships/image" Target="../media/image438.png"/><Relationship Id="rId6" Type="http://schemas.openxmlformats.org/officeDocument/2006/relationships/image" Target="../media/image437.png"/><Relationship Id="rId5" Type="http://schemas.openxmlformats.org/officeDocument/2006/relationships/image" Target="../media/image436.png"/><Relationship Id="rId4" Type="http://schemas.openxmlformats.org/officeDocument/2006/relationships/image" Target="../media/image435.png"/><Relationship Id="rId3" Type="http://schemas.openxmlformats.org/officeDocument/2006/relationships/image" Target="../media/image434.png"/><Relationship Id="rId20" Type="http://schemas.openxmlformats.org/officeDocument/2006/relationships/slideLayout" Target="../slideLayouts/slideLayout1.xml"/><Relationship Id="rId2" Type="http://schemas.openxmlformats.org/officeDocument/2006/relationships/image" Target="../media/image433.png"/><Relationship Id="rId19" Type="http://schemas.openxmlformats.org/officeDocument/2006/relationships/image" Target="../media/image419.png"/><Relationship Id="rId18" Type="http://schemas.openxmlformats.org/officeDocument/2006/relationships/image" Target="../media/image449.png"/><Relationship Id="rId17" Type="http://schemas.openxmlformats.org/officeDocument/2006/relationships/image" Target="../media/image448.png"/><Relationship Id="rId16" Type="http://schemas.openxmlformats.org/officeDocument/2006/relationships/image" Target="../media/image447.png"/><Relationship Id="rId15" Type="http://schemas.openxmlformats.org/officeDocument/2006/relationships/image" Target="../media/image446.png"/><Relationship Id="rId14" Type="http://schemas.openxmlformats.org/officeDocument/2006/relationships/image" Target="../media/image445.png"/><Relationship Id="rId13" Type="http://schemas.openxmlformats.org/officeDocument/2006/relationships/image" Target="../media/image444.png"/><Relationship Id="rId12" Type="http://schemas.openxmlformats.org/officeDocument/2006/relationships/image" Target="../media/image443.png"/><Relationship Id="rId11" Type="http://schemas.openxmlformats.org/officeDocument/2006/relationships/image" Target="../media/image442.png"/><Relationship Id="rId10" Type="http://schemas.openxmlformats.org/officeDocument/2006/relationships/image" Target="../media/image441.png"/><Relationship Id="rId1" Type="http://schemas.openxmlformats.org/officeDocument/2006/relationships/image" Target="../media/image432.png"/></Relationships>
</file>

<file path=ppt/slides/_rels/slide4.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8" Type="http://schemas.openxmlformats.org/officeDocument/2006/relationships/slideLayout" Target="../slideLayouts/slideLayout1.xml"/><Relationship Id="rId17" Type="http://schemas.openxmlformats.org/officeDocument/2006/relationships/image" Target="../media/image48.png"/><Relationship Id="rId16" Type="http://schemas.openxmlformats.org/officeDocument/2006/relationships/image" Target="../media/image47.png"/><Relationship Id="rId15" Type="http://schemas.openxmlformats.org/officeDocument/2006/relationships/image" Target="../media/image46.png"/><Relationship Id="rId14" Type="http://schemas.openxmlformats.org/officeDocument/2006/relationships/image" Target="../media/image45.png"/><Relationship Id="rId13" Type="http://schemas.openxmlformats.org/officeDocument/2006/relationships/image" Target="../media/image44.png"/><Relationship Id="rId12" Type="http://schemas.openxmlformats.org/officeDocument/2006/relationships/image" Target="../media/image43.png"/><Relationship Id="rId11" Type="http://schemas.openxmlformats.org/officeDocument/2006/relationships/image" Target="../media/image42.png"/><Relationship Id="rId10" Type="http://schemas.openxmlformats.org/officeDocument/2006/relationships/image" Target="../media/image41.png"/><Relationship Id="rId1" Type="http://schemas.openxmlformats.org/officeDocument/2006/relationships/image" Target="../media/image32.png"/></Relationships>
</file>

<file path=ppt/slides/_rels/slide40.xml.rels><?xml version="1.0" encoding="UTF-8" standalone="yes"?>
<Relationships xmlns="http://schemas.openxmlformats.org/package/2006/relationships"><Relationship Id="rId9" Type="http://schemas.openxmlformats.org/officeDocument/2006/relationships/image" Target="../media/image457.png"/><Relationship Id="rId8" Type="http://schemas.openxmlformats.org/officeDocument/2006/relationships/image" Target="../media/image456.png"/><Relationship Id="rId7" Type="http://schemas.openxmlformats.org/officeDocument/2006/relationships/image" Target="../media/image434.png"/><Relationship Id="rId6" Type="http://schemas.openxmlformats.org/officeDocument/2006/relationships/image" Target="../media/image455.png"/><Relationship Id="rId5" Type="http://schemas.openxmlformats.org/officeDocument/2006/relationships/image" Target="../media/image454.png"/><Relationship Id="rId4" Type="http://schemas.openxmlformats.org/officeDocument/2006/relationships/image" Target="../media/image453.png"/><Relationship Id="rId3" Type="http://schemas.openxmlformats.org/officeDocument/2006/relationships/image" Target="../media/image452.png"/><Relationship Id="rId26" Type="http://schemas.openxmlformats.org/officeDocument/2006/relationships/slideLayout" Target="../slideLayouts/slideLayout1.xml"/><Relationship Id="rId25" Type="http://schemas.openxmlformats.org/officeDocument/2006/relationships/image" Target="../media/image471.png"/><Relationship Id="rId24" Type="http://schemas.openxmlformats.org/officeDocument/2006/relationships/image" Target="../media/image470.png"/><Relationship Id="rId23" Type="http://schemas.openxmlformats.org/officeDocument/2006/relationships/image" Target="../media/image361.png"/><Relationship Id="rId22" Type="http://schemas.openxmlformats.org/officeDocument/2006/relationships/image" Target="../media/image362.png"/><Relationship Id="rId21" Type="http://schemas.openxmlformats.org/officeDocument/2006/relationships/image" Target="../media/image469.png"/><Relationship Id="rId20" Type="http://schemas.openxmlformats.org/officeDocument/2006/relationships/image" Target="../media/image468.png"/><Relationship Id="rId2" Type="http://schemas.openxmlformats.org/officeDocument/2006/relationships/image" Target="../media/image451.png"/><Relationship Id="rId19" Type="http://schemas.openxmlformats.org/officeDocument/2006/relationships/image" Target="../media/image467.png"/><Relationship Id="rId18" Type="http://schemas.openxmlformats.org/officeDocument/2006/relationships/image" Target="../media/image466.png"/><Relationship Id="rId17" Type="http://schemas.openxmlformats.org/officeDocument/2006/relationships/image" Target="../media/image465.png"/><Relationship Id="rId16" Type="http://schemas.openxmlformats.org/officeDocument/2006/relationships/image" Target="../media/image464.png"/><Relationship Id="rId15" Type="http://schemas.openxmlformats.org/officeDocument/2006/relationships/image" Target="../media/image463.png"/><Relationship Id="rId14" Type="http://schemas.openxmlformats.org/officeDocument/2006/relationships/image" Target="../media/image462.png"/><Relationship Id="rId13" Type="http://schemas.openxmlformats.org/officeDocument/2006/relationships/image" Target="../media/image461.png"/><Relationship Id="rId12" Type="http://schemas.openxmlformats.org/officeDocument/2006/relationships/image" Target="../media/image460.png"/><Relationship Id="rId11" Type="http://schemas.openxmlformats.org/officeDocument/2006/relationships/image" Target="../media/image459.png"/><Relationship Id="rId10" Type="http://schemas.openxmlformats.org/officeDocument/2006/relationships/image" Target="../media/image458.png"/><Relationship Id="rId1" Type="http://schemas.openxmlformats.org/officeDocument/2006/relationships/image" Target="../media/image450.png"/></Relationships>
</file>

<file path=ppt/slides/_rels/slide41.xml.rels><?xml version="1.0" encoding="UTF-8" standalone="yes"?>
<Relationships xmlns="http://schemas.openxmlformats.org/package/2006/relationships"><Relationship Id="rId9" Type="http://schemas.openxmlformats.org/officeDocument/2006/relationships/image" Target="../media/image480.png"/><Relationship Id="rId8" Type="http://schemas.openxmlformats.org/officeDocument/2006/relationships/image" Target="../media/image479.png"/><Relationship Id="rId7" Type="http://schemas.openxmlformats.org/officeDocument/2006/relationships/image" Target="../media/image478.png"/><Relationship Id="rId6" Type="http://schemas.openxmlformats.org/officeDocument/2006/relationships/image" Target="../media/image477.png"/><Relationship Id="rId5" Type="http://schemas.openxmlformats.org/officeDocument/2006/relationships/image" Target="../media/image476.png"/><Relationship Id="rId4" Type="http://schemas.openxmlformats.org/officeDocument/2006/relationships/image" Target="../media/image475.png"/><Relationship Id="rId3" Type="http://schemas.openxmlformats.org/officeDocument/2006/relationships/image" Target="../media/image474.png"/><Relationship Id="rId25" Type="http://schemas.openxmlformats.org/officeDocument/2006/relationships/slideLayout" Target="../slideLayouts/slideLayout1.xml"/><Relationship Id="rId24" Type="http://schemas.openxmlformats.org/officeDocument/2006/relationships/image" Target="../media/image495.png"/><Relationship Id="rId23" Type="http://schemas.openxmlformats.org/officeDocument/2006/relationships/image" Target="../media/image494.png"/><Relationship Id="rId22" Type="http://schemas.openxmlformats.org/officeDocument/2006/relationships/image" Target="../media/image493.png"/><Relationship Id="rId21" Type="http://schemas.openxmlformats.org/officeDocument/2006/relationships/image" Target="../media/image492.png"/><Relationship Id="rId20" Type="http://schemas.openxmlformats.org/officeDocument/2006/relationships/image" Target="../media/image491.png"/><Relationship Id="rId2" Type="http://schemas.openxmlformats.org/officeDocument/2006/relationships/image" Target="../media/image473.png"/><Relationship Id="rId19" Type="http://schemas.openxmlformats.org/officeDocument/2006/relationships/image" Target="../media/image490.png"/><Relationship Id="rId18" Type="http://schemas.openxmlformats.org/officeDocument/2006/relationships/image" Target="../media/image489.png"/><Relationship Id="rId17" Type="http://schemas.openxmlformats.org/officeDocument/2006/relationships/image" Target="../media/image488.png"/><Relationship Id="rId16" Type="http://schemas.openxmlformats.org/officeDocument/2006/relationships/image" Target="../media/image487.png"/><Relationship Id="rId15" Type="http://schemas.openxmlformats.org/officeDocument/2006/relationships/image" Target="../media/image486.png"/><Relationship Id="rId14" Type="http://schemas.openxmlformats.org/officeDocument/2006/relationships/image" Target="../media/image485.png"/><Relationship Id="rId13" Type="http://schemas.openxmlformats.org/officeDocument/2006/relationships/image" Target="../media/image484.png"/><Relationship Id="rId12" Type="http://schemas.openxmlformats.org/officeDocument/2006/relationships/image" Target="../media/image483.png"/><Relationship Id="rId11" Type="http://schemas.openxmlformats.org/officeDocument/2006/relationships/image" Target="../media/image482.png"/><Relationship Id="rId10" Type="http://schemas.openxmlformats.org/officeDocument/2006/relationships/image" Target="../media/image481.png"/><Relationship Id="rId1" Type="http://schemas.openxmlformats.org/officeDocument/2006/relationships/image" Target="../media/image472.png"/></Relationships>
</file>

<file path=ppt/slides/_rels/slide42.xml.rels><?xml version="1.0" encoding="UTF-8" standalone="yes"?>
<Relationships xmlns="http://schemas.openxmlformats.org/package/2006/relationships"><Relationship Id="rId9" Type="http://schemas.openxmlformats.org/officeDocument/2006/relationships/image" Target="../media/image504.png"/><Relationship Id="rId8" Type="http://schemas.openxmlformats.org/officeDocument/2006/relationships/image" Target="../media/image503.png"/><Relationship Id="rId7" Type="http://schemas.openxmlformats.org/officeDocument/2006/relationships/image" Target="../media/image502.png"/><Relationship Id="rId6" Type="http://schemas.openxmlformats.org/officeDocument/2006/relationships/image" Target="../media/image501.png"/><Relationship Id="rId5" Type="http://schemas.openxmlformats.org/officeDocument/2006/relationships/image" Target="../media/image500.png"/><Relationship Id="rId4" Type="http://schemas.openxmlformats.org/officeDocument/2006/relationships/image" Target="../media/image499.png"/><Relationship Id="rId3" Type="http://schemas.openxmlformats.org/officeDocument/2006/relationships/image" Target="../media/image498.png"/><Relationship Id="rId2" Type="http://schemas.openxmlformats.org/officeDocument/2006/relationships/image" Target="../media/image497.png"/><Relationship Id="rId18" Type="http://schemas.openxmlformats.org/officeDocument/2006/relationships/slideLayout" Target="../slideLayouts/slideLayout1.xml"/><Relationship Id="rId17" Type="http://schemas.openxmlformats.org/officeDocument/2006/relationships/image" Target="../media/image512.png"/><Relationship Id="rId16" Type="http://schemas.openxmlformats.org/officeDocument/2006/relationships/image" Target="../media/image511.png"/><Relationship Id="rId15" Type="http://schemas.openxmlformats.org/officeDocument/2006/relationships/image" Target="../media/image510.png"/><Relationship Id="rId14" Type="http://schemas.openxmlformats.org/officeDocument/2006/relationships/image" Target="../media/image509.png"/><Relationship Id="rId13" Type="http://schemas.openxmlformats.org/officeDocument/2006/relationships/image" Target="../media/image508.png"/><Relationship Id="rId12" Type="http://schemas.openxmlformats.org/officeDocument/2006/relationships/image" Target="../media/image507.png"/><Relationship Id="rId11" Type="http://schemas.openxmlformats.org/officeDocument/2006/relationships/image" Target="../media/image506.png"/><Relationship Id="rId10" Type="http://schemas.openxmlformats.org/officeDocument/2006/relationships/image" Target="../media/image505.png"/><Relationship Id="rId1" Type="http://schemas.openxmlformats.org/officeDocument/2006/relationships/image" Target="../media/image496.png"/></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520.png"/><Relationship Id="rId7" Type="http://schemas.openxmlformats.org/officeDocument/2006/relationships/image" Target="../media/image519.png"/><Relationship Id="rId6" Type="http://schemas.openxmlformats.org/officeDocument/2006/relationships/image" Target="../media/image518.png"/><Relationship Id="rId5" Type="http://schemas.openxmlformats.org/officeDocument/2006/relationships/image" Target="../media/image517.png"/><Relationship Id="rId4" Type="http://schemas.openxmlformats.org/officeDocument/2006/relationships/image" Target="../media/image516.png"/><Relationship Id="rId3" Type="http://schemas.openxmlformats.org/officeDocument/2006/relationships/image" Target="../media/image515.png"/><Relationship Id="rId2" Type="http://schemas.openxmlformats.org/officeDocument/2006/relationships/image" Target="../media/image514.png"/><Relationship Id="rId1" Type="http://schemas.openxmlformats.org/officeDocument/2006/relationships/image" Target="../media/image513.png"/></Relationships>
</file>

<file path=ppt/slides/_rels/slide44.xml.rels><?xml version="1.0" encoding="UTF-8" standalone="yes"?>
<Relationships xmlns="http://schemas.openxmlformats.org/package/2006/relationships"><Relationship Id="rId9" Type="http://schemas.openxmlformats.org/officeDocument/2006/relationships/image" Target="../media/image528.png"/><Relationship Id="rId8" Type="http://schemas.openxmlformats.org/officeDocument/2006/relationships/image" Target="../media/image527.png"/><Relationship Id="rId7" Type="http://schemas.openxmlformats.org/officeDocument/2006/relationships/image" Target="../media/image526.png"/><Relationship Id="rId6" Type="http://schemas.openxmlformats.org/officeDocument/2006/relationships/image" Target="../media/image525.png"/><Relationship Id="rId5" Type="http://schemas.openxmlformats.org/officeDocument/2006/relationships/image" Target="../media/image524.png"/><Relationship Id="rId4" Type="http://schemas.openxmlformats.org/officeDocument/2006/relationships/image" Target="../media/image509.png"/><Relationship Id="rId3" Type="http://schemas.openxmlformats.org/officeDocument/2006/relationships/image" Target="../media/image523.png"/><Relationship Id="rId21" Type="http://schemas.openxmlformats.org/officeDocument/2006/relationships/slideLayout" Target="../slideLayouts/slideLayout1.xml"/><Relationship Id="rId20" Type="http://schemas.openxmlformats.org/officeDocument/2006/relationships/image" Target="../media/image539.png"/><Relationship Id="rId2" Type="http://schemas.openxmlformats.org/officeDocument/2006/relationships/image" Target="../media/image522.png"/><Relationship Id="rId19" Type="http://schemas.openxmlformats.org/officeDocument/2006/relationships/image" Target="../media/image538.png"/><Relationship Id="rId18" Type="http://schemas.openxmlformats.org/officeDocument/2006/relationships/image" Target="../media/image537.png"/><Relationship Id="rId17" Type="http://schemas.openxmlformats.org/officeDocument/2006/relationships/image" Target="../media/image536.png"/><Relationship Id="rId16" Type="http://schemas.openxmlformats.org/officeDocument/2006/relationships/image" Target="../media/image535.png"/><Relationship Id="rId15" Type="http://schemas.openxmlformats.org/officeDocument/2006/relationships/image" Target="../media/image534.png"/><Relationship Id="rId14" Type="http://schemas.openxmlformats.org/officeDocument/2006/relationships/image" Target="../media/image533.png"/><Relationship Id="rId13" Type="http://schemas.openxmlformats.org/officeDocument/2006/relationships/image" Target="../media/image532.png"/><Relationship Id="rId12" Type="http://schemas.openxmlformats.org/officeDocument/2006/relationships/image" Target="../media/image531.png"/><Relationship Id="rId11" Type="http://schemas.openxmlformats.org/officeDocument/2006/relationships/image" Target="../media/image530.png"/><Relationship Id="rId10" Type="http://schemas.openxmlformats.org/officeDocument/2006/relationships/image" Target="../media/image529.png"/><Relationship Id="rId1" Type="http://schemas.openxmlformats.org/officeDocument/2006/relationships/image" Target="../media/image521.png"/></Relationships>
</file>

<file path=ppt/slides/_rels/slide45.xml.rels><?xml version="1.0" encoding="UTF-8" standalone="yes"?>
<Relationships xmlns="http://schemas.openxmlformats.org/package/2006/relationships"><Relationship Id="rId9" Type="http://schemas.openxmlformats.org/officeDocument/2006/relationships/image" Target="../media/image548.png"/><Relationship Id="rId8" Type="http://schemas.openxmlformats.org/officeDocument/2006/relationships/image" Target="../media/image547.png"/><Relationship Id="rId7" Type="http://schemas.openxmlformats.org/officeDocument/2006/relationships/image" Target="../media/image546.png"/><Relationship Id="rId6" Type="http://schemas.openxmlformats.org/officeDocument/2006/relationships/image" Target="../media/image545.png"/><Relationship Id="rId5" Type="http://schemas.openxmlformats.org/officeDocument/2006/relationships/image" Target="../media/image544.png"/><Relationship Id="rId4" Type="http://schemas.openxmlformats.org/officeDocument/2006/relationships/image" Target="../media/image543.png"/><Relationship Id="rId3" Type="http://schemas.openxmlformats.org/officeDocument/2006/relationships/image" Target="../media/image542.png"/><Relationship Id="rId21" Type="http://schemas.openxmlformats.org/officeDocument/2006/relationships/slideLayout" Target="../slideLayouts/slideLayout1.xml"/><Relationship Id="rId20" Type="http://schemas.openxmlformats.org/officeDocument/2006/relationships/image" Target="../media/image556.png"/><Relationship Id="rId2" Type="http://schemas.openxmlformats.org/officeDocument/2006/relationships/image" Target="../media/image541.png"/><Relationship Id="rId19" Type="http://schemas.openxmlformats.org/officeDocument/2006/relationships/image" Target="../media/image555.png"/><Relationship Id="rId18" Type="http://schemas.openxmlformats.org/officeDocument/2006/relationships/image" Target="../media/image554.png"/><Relationship Id="rId17" Type="http://schemas.openxmlformats.org/officeDocument/2006/relationships/image" Target="../media/image553.png"/><Relationship Id="rId16" Type="http://schemas.openxmlformats.org/officeDocument/2006/relationships/image" Target="../media/image477.png"/><Relationship Id="rId15" Type="http://schemas.openxmlformats.org/officeDocument/2006/relationships/image" Target="../media/image476.png"/><Relationship Id="rId14" Type="http://schemas.openxmlformats.org/officeDocument/2006/relationships/image" Target="../media/image475.png"/><Relationship Id="rId13" Type="http://schemas.openxmlformats.org/officeDocument/2006/relationships/image" Target="../media/image552.png"/><Relationship Id="rId12" Type="http://schemas.openxmlformats.org/officeDocument/2006/relationships/image" Target="../media/image551.png"/><Relationship Id="rId11" Type="http://schemas.openxmlformats.org/officeDocument/2006/relationships/image" Target="../media/image550.png"/><Relationship Id="rId10" Type="http://schemas.openxmlformats.org/officeDocument/2006/relationships/image" Target="../media/image549.png"/><Relationship Id="rId1" Type="http://schemas.openxmlformats.org/officeDocument/2006/relationships/image" Target="../media/image540.png"/></Relationships>
</file>

<file path=ppt/slides/_rels/slide46.xml.rels><?xml version="1.0" encoding="UTF-8" standalone="yes"?>
<Relationships xmlns="http://schemas.openxmlformats.org/package/2006/relationships"><Relationship Id="rId9" Type="http://schemas.openxmlformats.org/officeDocument/2006/relationships/image" Target="../media/image477.png"/><Relationship Id="rId8" Type="http://schemas.openxmlformats.org/officeDocument/2006/relationships/image" Target="../media/image476.png"/><Relationship Id="rId7" Type="http://schemas.openxmlformats.org/officeDocument/2006/relationships/image" Target="../media/image563.png"/><Relationship Id="rId6" Type="http://schemas.openxmlformats.org/officeDocument/2006/relationships/image" Target="../media/image562.png"/><Relationship Id="rId5" Type="http://schemas.openxmlformats.org/officeDocument/2006/relationships/image" Target="../media/image561.png"/><Relationship Id="rId4" Type="http://schemas.openxmlformats.org/officeDocument/2006/relationships/image" Target="../media/image560.png"/><Relationship Id="rId3" Type="http://schemas.openxmlformats.org/officeDocument/2006/relationships/image" Target="../media/image559.png"/><Relationship Id="rId2" Type="http://schemas.openxmlformats.org/officeDocument/2006/relationships/image" Target="../media/image558.png"/><Relationship Id="rId15" Type="http://schemas.openxmlformats.org/officeDocument/2006/relationships/slideLayout" Target="../slideLayouts/slideLayout1.xml"/><Relationship Id="rId14" Type="http://schemas.openxmlformats.org/officeDocument/2006/relationships/image" Target="../media/image568.png"/><Relationship Id="rId13" Type="http://schemas.openxmlformats.org/officeDocument/2006/relationships/image" Target="../media/image567.png"/><Relationship Id="rId12" Type="http://schemas.openxmlformats.org/officeDocument/2006/relationships/image" Target="../media/image566.png"/><Relationship Id="rId11" Type="http://schemas.openxmlformats.org/officeDocument/2006/relationships/image" Target="../media/image565.png"/><Relationship Id="rId10" Type="http://schemas.openxmlformats.org/officeDocument/2006/relationships/image" Target="../media/image564.png"/><Relationship Id="rId1" Type="http://schemas.openxmlformats.org/officeDocument/2006/relationships/image" Target="../media/image557.png"/></Relationships>
</file>

<file path=ppt/slides/_rels/slide47.xml.rels><?xml version="1.0" encoding="UTF-8" standalone="yes"?>
<Relationships xmlns="http://schemas.openxmlformats.org/package/2006/relationships"><Relationship Id="rId9" Type="http://schemas.openxmlformats.org/officeDocument/2006/relationships/image" Target="../media/image577.png"/><Relationship Id="rId8" Type="http://schemas.openxmlformats.org/officeDocument/2006/relationships/image" Target="../media/image576.png"/><Relationship Id="rId7" Type="http://schemas.openxmlformats.org/officeDocument/2006/relationships/image" Target="../media/image575.png"/><Relationship Id="rId6" Type="http://schemas.openxmlformats.org/officeDocument/2006/relationships/image" Target="../media/image574.png"/><Relationship Id="rId5" Type="http://schemas.openxmlformats.org/officeDocument/2006/relationships/image" Target="../media/image573.png"/><Relationship Id="rId4" Type="http://schemas.openxmlformats.org/officeDocument/2006/relationships/image" Target="../media/image572.png"/><Relationship Id="rId3" Type="http://schemas.openxmlformats.org/officeDocument/2006/relationships/image" Target="../media/image571.png"/><Relationship Id="rId2" Type="http://schemas.openxmlformats.org/officeDocument/2006/relationships/image" Target="../media/image570.png"/><Relationship Id="rId12" Type="http://schemas.openxmlformats.org/officeDocument/2006/relationships/slideLayout" Target="../slideLayouts/slideLayout1.xml"/><Relationship Id="rId11" Type="http://schemas.openxmlformats.org/officeDocument/2006/relationships/image" Target="../media/image579.png"/><Relationship Id="rId10" Type="http://schemas.openxmlformats.org/officeDocument/2006/relationships/image" Target="../media/image578.png"/><Relationship Id="rId1" Type="http://schemas.openxmlformats.org/officeDocument/2006/relationships/image" Target="../media/image569.png"/></Relationships>
</file>

<file path=ppt/slides/_rels/slide48.xml.rels><?xml version="1.0" encoding="UTF-8" standalone="yes"?>
<Relationships xmlns="http://schemas.openxmlformats.org/package/2006/relationships"><Relationship Id="rId9" Type="http://schemas.openxmlformats.org/officeDocument/2006/relationships/image" Target="../media/image588.png"/><Relationship Id="rId8" Type="http://schemas.openxmlformats.org/officeDocument/2006/relationships/image" Target="../media/image587.png"/><Relationship Id="rId7" Type="http://schemas.openxmlformats.org/officeDocument/2006/relationships/image" Target="../media/image586.png"/><Relationship Id="rId6" Type="http://schemas.openxmlformats.org/officeDocument/2006/relationships/image" Target="../media/image585.png"/><Relationship Id="rId5" Type="http://schemas.openxmlformats.org/officeDocument/2006/relationships/image" Target="../media/image584.png"/><Relationship Id="rId4" Type="http://schemas.openxmlformats.org/officeDocument/2006/relationships/image" Target="../media/image583.png"/><Relationship Id="rId3" Type="http://schemas.openxmlformats.org/officeDocument/2006/relationships/image" Target="../media/image582.png"/><Relationship Id="rId20" Type="http://schemas.openxmlformats.org/officeDocument/2006/relationships/slideLayout" Target="../slideLayouts/slideLayout1.xml"/><Relationship Id="rId2" Type="http://schemas.openxmlformats.org/officeDocument/2006/relationships/image" Target="../media/image581.png"/><Relationship Id="rId19" Type="http://schemas.openxmlformats.org/officeDocument/2006/relationships/image" Target="../media/image598.png"/><Relationship Id="rId18" Type="http://schemas.openxmlformats.org/officeDocument/2006/relationships/image" Target="../media/image597.png"/><Relationship Id="rId17" Type="http://schemas.openxmlformats.org/officeDocument/2006/relationships/image" Target="../media/image596.png"/><Relationship Id="rId16" Type="http://schemas.openxmlformats.org/officeDocument/2006/relationships/image" Target="../media/image595.png"/><Relationship Id="rId15" Type="http://schemas.openxmlformats.org/officeDocument/2006/relationships/image" Target="../media/image594.png"/><Relationship Id="rId14" Type="http://schemas.openxmlformats.org/officeDocument/2006/relationships/image" Target="../media/image593.png"/><Relationship Id="rId13" Type="http://schemas.openxmlformats.org/officeDocument/2006/relationships/image" Target="../media/image592.png"/><Relationship Id="rId12" Type="http://schemas.openxmlformats.org/officeDocument/2006/relationships/image" Target="../media/image591.png"/><Relationship Id="rId11" Type="http://schemas.openxmlformats.org/officeDocument/2006/relationships/image" Target="../media/image590.png"/><Relationship Id="rId10" Type="http://schemas.openxmlformats.org/officeDocument/2006/relationships/image" Target="../media/image589.png"/><Relationship Id="rId1" Type="http://schemas.openxmlformats.org/officeDocument/2006/relationships/image" Target="../media/image580.png"/></Relationships>
</file>

<file path=ppt/slides/_rels/slide49.xml.rels><?xml version="1.0" encoding="UTF-8" standalone="yes"?>
<Relationships xmlns="http://schemas.openxmlformats.org/package/2006/relationships"><Relationship Id="rId9" Type="http://schemas.openxmlformats.org/officeDocument/2006/relationships/image" Target="../media/image607.png"/><Relationship Id="rId8" Type="http://schemas.openxmlformats.org/officeDocument/2006/relationships/image" Target="../media/image606.png"/><Relationship Id="rId7" Type="http://schemas.openxmlformats.org/officeDocument/2006/relationships/image" Target="../media/image605.png"/><Relationship Id="rId6" Type="http://schemas.openxmlformats.org/officeDocument/2006/relationships/image" Target="../media/image604.png"/><Relationship Id="rId5" Type="http://schemas.openxmlformats.org/officeDocument/2006/relationships/image" Target="../media/image603.png"/><Relationship Id="rId4" Type="http://schemas.openxmlformats.org/officeDocument/2006/relationships/image" Target="../media/image602.png"/><Relationship Id="rId3" Type="http://schemas.openxmlformats.org/officeDocument/2006/relationships/image" Target="../media/image601.png"/><Relationship Id="rId2" Type="http://schemas.openxmlformats.org/officeDocument/2006/relationships/image" Target="../media/image600.png"/><Relationship Id="rId16" Type="http://schemas.openxmlformats.org/officeDocument/2006/relationships/slideLayout" Target="../slideLayouts/slideLayout1.xml"/><Relationship Id="rId15" Type="http://schemas.openxmlformats.org/officeDocument/2006/relationships/image" Target="../media/image613.png"/><Relationship Id="rId14" Type="http://schemas.openxmlformats.org/officeDocument/2006/relationships/image" Target="../media/image612.png"/><Relationship Id="rId13" Type="http://schemas.openxmlformats.org/officeDocument/2006/relationships/image" Target="../media/image611.png"/><Relationship Id="rId12" Type="http://schemas.openxmlformats.org/officeDocument/2006/relationships/image" Target="../media/image610.png"/><Relationship Id="rId11" Type="http://schemas.openxmlformats.org/officeDocument/2006/relationships/image" Target="../media/image609.png"/><Relationship Id="rId10" Type="http://schemas.openxmlformats.org/officeDocument/2006/relationships/image" Target="../media/image608.png"/><Relationship Id="rId1" Type="http://schemas.openxmlformats.org/officeDocument/2006/relationships/image" Target="../media/image599.png"/></Relationships>
</file>

<file path=ppt/slides/_rels/slide5.xml.rels><?xml version="1.0" encoding="UTF-8" standalone="yes"?>
<Relationships xmlns="http://schemas.openxmlformats.org/package/2006/relationships"><Relationship Id="rId9" Type="http://schemas.openxmlformats.org/officeDocument/2006/relationships/image" Target="../media/image57.png"/><Relationship Id="rId8" Type="http://schemas.openxmlformats.org/officeDocument/2006/relationships/image" Target="../media/image56.png"/><Relationship Id="rId7" Type="http://schemas.openxmlformats.org/officeDocument/2006/relationships/image" Target="../media/image55.png"/><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1" Type="http://schemas.openxmlformats.org/officeDocument/2006/relationships/slideLayout" Target="../slideLayouts/slideLayout1.xml"/><Relationship Id="rId10" Type="http://schemas.openxmlformats.org/officeDocument/2006/relationships/image" Target="../media/image58.png"/><Relationship Id="rId1" Type="http://schemas.openxmlformats.org/officeDocument/2006/relationships/image" Target="../media/image49.png"/></Relationships>
</file>

<file path=ppt/slides/_rels/slide50.xml.rels><?xml version="1.0" encoding="UTF-8" standalone="yes"?>
<Relationships xmlns="http://schemas.openxmlformats.org/package/2006/relationships"><Relationship Id="rId9" Type="http://schemas.openxmlformats.org/officeDocument/2006/relationships/image" Target="../media/image617.png"/><Relationship Id="rId8" Type="http://schemas.openxmlformats.org/officeDocument/2006/relationships/image" Target="../media/image616.png"/><Relationship Id="rId7" Type="http://schemas.openxmlformats.org/officeDocument/2006/relationships/image" Target="../media/image615.png"/><Relationship Id="rId6" Type="http://schemas.openxmlformats.org/officeDocument/2006/relationships/image" Target="../media/image614.png"/><Relationship Id="rId5" Type="http://schemas.openxmlformats.org/officeDocument/2006/relationships/image" Target="../media/image607.png"/><Relationship Id="rId4" Type="http://schemas.openxmlformats.org/officeDocument/2006/relationships/image" Target="../media/image606.png"/><Relationship Id="rId3" Type="http://schemas.openxmlformats.org/officeDocument/2006/relationships/image" Target="../media/image605.png"/><Relationship Id="rId2" Type="http://schemas.openxmlformats.org/officeDocument/2006/relationships/image" Target="../media/image608.png"/><Relationship Id="rId13" Type="http://schemas.openxmlformats.org/officeDocument/2006/relationships/slideLayout" Target="../slideLayouts/slideLayout1.xml"/><Relationship Id="rId12" Type="http://schemas.openxmlformats.org/officeDocument/2006/relationships/image" Target="../media/image620.png"/><Relationship Id="rId11" Type="http://schemas.openxmlformats.org/officeDocument/2006/relationships/image" Target="../media/image619.png"/><Relationship Id="rId10" Type="http://schemas.openxmlformats.org/officeDocument/2006/relationships/image" Target="../media/image618.png"/><Relationship Id="rId1" Type="http://schemas.openxmlformats.org/officeDocument/2006/relationships/image" Target="../media/image604.png"/></Relationships>
</file>

<file path=ppt/slides/_rels/slide51.xml.rels><?xml version="1.0" encoding="UTF-8" standalone="yes"?>
<Relationships xmlns="http://schemas.openxmlformats.org/package/2006/relationships"><Relationship Id="rId9" Type="http://schemas.openxmlformats.org/officeDocument/2006/relationships/image" Target="../media/image629.png"/><Relationship Id="rId8" Type="http://schemas.openxmlformats.org/officeDocument/2006/relationships/image" Target="../media/image628.png"/><Relationship Id="rId7" Type="http://schemas.openxmlformats.org/officeDocument/2006/relationships/image" Target="../media/image627.png"/><Relationship Id="rId6" Type="http://schemas.openxmlformats.org/officeDocument/2006/relationships/image" Target="../media/image626.png"/><Relationship Id="rId5" Type="http://schemas.openxmlformats.org/officeDocument/2006/relationships/image" Target="../media/image625.png"/><Relationship Id="rId4" Type="http://schemas.openxmlformats.org/officeDocument/2006/relationships/image" Target="../media/image624.png"/><Relationship Id="rId3" Type="http://schemas.openxmlformats.org/officeDocument/2006/relationships/image" Target="../media/image623.png"/><Relationship Id="rId23" Type="http://schemas.openxmlformats.org/officeDocument/2006/relationships/slideLayout" Target="../slideLayouts/slideLayout1.xml"/><Relationship Id="rId22" Type="http://schemas.openxmlformats.org/officeDocument/2006/relationships/image" Target="../media/image642.png"/><Relationship Id="rId21" Type="http://schemas.openxmlformats.org/officeDocument/2006/relationships/image" Target="../media/image641.png"/><Relationship Id="rId20" Type="http://schemas.openxmlformats.org/officeDocument/2006/relationships/image" Target="../media/image640.png"/><Relationship Id="rId2" Type="http://schemas.openxmlformats.org/officeDocument/2006/relationships/image" Target="../media/image622.png"/><Relationship Id="rId19" Type="http://schemas.openxmlformats.org/officeDocument/2006/relationships/image" Target="../media/image639.png"/><Relationship Id="rId18" Type="http://schemas.openxmlformats.org/officeDocument/2006/relationships/image" Target="../media/image638.png"/><Relationship Id="rId17" Type="http://schemas.openxmlformats.org/officeDocument/2006/relationships/image" Target="../media/image637.png"/><Relationship Id="rId16" Type="http://schemas.openxmlformats.org/officeDocument/2006/relationships/image" Target="../media/image636.png"/><Relationship Id="rId15" Type="http://schemas.openxmlformats.org/officeDocument/2006/relationships/image" Target="../media/image635.png"/><Relationship Id="rId14" Type="http://schemas.openxmlformats.org/officeDocument/2006/relationships/image" Target="../media/image634.png"/><Relationship Id="rId13" Type="http://schemas.openxmlformats.org/officeDocument/2006/relationships/image" Target="../media/image633.png"/><Relationship Id="rId12" Type="http://schemas.openxmlformats.org/officeDocument/2006/relationships/image" Target="../media/image632.png"/><Relationship Id="rId11" Type="http://schemas.openxmlformats.org/officeDocument/2006/relationships/image" Target="../media/image631.png"/><Relationship Id="rId10" Type="http://schemas.openxmlformats.org/officeDocument/2006/relationships/image" Target="../media/image630.png"/><Relationship Id="rId1" Type="http://schemas.openxmlformats.org/officeDocument/2006/relationships/image" Target="../media/image621.png"/></Relationships>
</file>

<file path=ppt/slides/_rels/slide52.xml.rels><?xml version="1.0" encoding="UTF-8" standalone="yes"?>
<Relationships xmlns="http://schemas.openxmlformats.org/package/2006/relationships"><Relationship Id="rId9" Type="http://schemas.openxmlformats.org/officeDocument/2006/relationships/image" Target="../media/image645.png"/><Relationship Id="rId8" Type="http://schemas.openxmlformats.org/officeDocument/2006/relationships/image" Target="../media/image644.png"/><Relationship Id="rId7" Type="http://schemas.openxmlformats.org/officeDocument/2006/relationships/image" Target="../media/image639.png"/><Relationship Id="rId6" Type="http://schemas.openxmlformats.org/officeDocument/2006/relationships/image" Target="../media/image638.png"/><Relationship Id="rId5" Type="http://schemas.openxmlformats.org/officeDocument/2006/relationships/image" Target="../media/image632.png"/><Relationship Id="rId4" Type="http://schemas.openxmlformats.org/officeDocument/2006/relationships/image" Target="../media/image630.png"/><Relationship Id="rId3" Type="http://schemas.openxmlformats.org/officeDocument/2006/relationships/image" Target="../media/image629.png"/><Relationship Id="rId2" Type="http://schemas.openxmlformats.org/officeDocument/2006/relationships/image" Target="../media/image631.png"/><Relationship Id="rId17" Type="http://schemas.openxmlformats.org/officeDocument/2006/relationships/slideLayout" Target="../slideLayouts/slideLayout1.xml"/><Relationship Id="rId16" Type="http://schemas.openxmlformats.org/officeDocument/2006/relationships/image" Target="../media/image652.png"/><Relationship Id="rId15" Type="http://schemas.openxmlformats.org/officeDocument/2006/relationships/image" Target="../media/image651.png"/><Relationship Id="rId14" Type="http://schemas.openxmlformats.org/officeDocument/2006/relationships/image" Target="../media/image650.png"/><Relationship Id="rId13" Type="http://schemas.openxmlformats.org/officeDocument/2006/relationships/image" Target="../media/image649.png"/><Relationship Id="rId12" Type="http://schemas.openxmlformats.org/officeDocument/2006/relationships/image" Target="../media/image648.png"/><Relationship Id="rId11" Type="http://schemas.openxmlformats.org/officeDocument/2006/relationships/image" Target="../media/image647.png"/><Relationship Id="rId10" Type="http://schemas.openxmlformats.org/officeDocument/2006/relationships/image" Target="../media/image646.png"/><Relationship Id="rId1" Type="http://schemas.openxmlformats.org/officeDocument/2006/relationships/image" Target="../media/image643.png"/></Relationships>
</file>

<file path=ppt/slides/_rels/slide53.xml.rels><?xml version="1.0" encoding="UTF-8" standalone="yes"?>
<Relationships xmlns="http://schemas.openxmlformats.org/package/2006/relationships"><Relationship Id="rId9" Type="http://schemas.openxmlformats.org/officeDocument/2006/relationships/image" Target="../media/image661.png"/><Relationship Id="rId8" Type="http://schemas.openxmlformats.org/officeDocument/2006/relationships/image" Target="../media/image660.png"/><Relationship Id="rId7" Type="http://schemas.openxmlformats.org/officeDocument/2006/relationships/image" Target="../media/image659.png"/><Relationship Id="rId6" Type="http://schemas.openxmlformats.org/officeDocument/2006/relationships/image" Target="../media/image658.png"/><Relationship Id="rId5" Type="http://schemas.openxmlformats.org/officeDocument/2006/relationships/image" Target="../media/image657.png"/><Relationship Id="rId4" Type="http://schemas.openxmlformats.org/officeDocument/2006/relationships/image" Target="../media/image656.png"/><Relationship Id="rId3" Type="http://schemas.openxmlformats.org/officeDocument/2006/relationships/image" Target="../media/image655.png"/><Relationship Id="rId2" Type="http://schemas.openxmlformats.org/officeDocument/2006/relationships/image" Target="../media/image654.png"/><Relationship Id="rId16" Type="http://schemas.openxmlformats.org/officeDocument/2006/relationships/slideLayout" Target="../slideLayouts/slideLayout1.xml"/><Relationship Id="rId15" Type="http://schemas.openxmlformats.org/officeDocument/2006/relationships/image" Target="../media/image667.png"/><Relationship Id="rId14" Type="http://schemas.openxmlformats.org/officeDocument/2006/relationships/image" Target="../media/image666.png"/><Relationship Id="rId13" Type="http://schemas.openxmlformats.org/officeDocument/2006/relationships/image" Target="../media/image665.png"/><Relationship Id="rId12" Type="http://schemas.openxmlformats.org/officeDocument/2006/relationships/image" Target="../media/image664.png"/><Relationship Id="rId11" Type="http://schemas.openxmlformats.org/officeDocument/2006/relationships/image" Target="../media/image663.png"/><Relationship Id="rId10" Type="http://schemas.openxmlformats.org/officeDocument/2006/relationships/image" Target="../media/image662.png"/><Relationship Id="rId1" Type="http://schemas.openxmlformats.org/officeDocument/2006/relationships/image" Target="../media/image653.png"/></Relationships>
</file>

<file path=ppt/slides/_rels/slide54.xml.rels><?xml version="1.0" encoding="UTF-8" standalone="yes"?>
<Relationships xmlns="http://schemas.openxmlformats.org/package/2006/relationships"><Relationship Id="rId9" Type="http://schemas.openxmlformats.org/officeDocument/2006/relationships/image" Target="../media/image676.png"/><Relationship Id="rId8" Type="http://schemas.openxmlformats.org/officeDocument/2006/relationships/image" Target="../media/image675.png"/><Relationship Id="rId7" Type="http://schemas.openxmlformats.org/officeDocument/2006/relationships/image" Target="../media/image674.png"/><Relationship Id="rId6" Type="http://schemas.openxmlformats.org/officeDocument/2006/relationships/image" Target="../media/image673.png"/><Relationship Id="rId5" Type="http://schemas.openxmlformats.org/officeDocument/2006/relationships/image" Target="../media/image672.png"/><Relationship Id="rId4" Type="http://schemas.openxmlformats.org/officeDocument/2006/relationships/image" Target="../media/image671.png"/><Relationship Id="rId3" Type="http://schemas.openxmlformats.org/officeDocument/2006/relationships/image" Target="../media/image670.png"/><Relationship Id="rId2" Type="http://schemas.openxmlformats.org/officeDocument/2006/relationships/image" Target="../media/image669.png"/><Relationship Id="rId17" Type="http://schemas.openxmlformats.org/officeDocument/2006/relationships/slideLayout" Target="../slideLayouts/slideLayout1.xml"/><Relationship Id="rId16" Type="http://schemas.openxmlformats.org/officeDocument/2006/relationships/image" Target="../media/image683.png"/><Relationship Id="rId15" Type="http://schemas.openxmlformats.org/officeDocument/2006/relationships/image" Target="../media/image682.png"/><Relationship Id="rId14" Type="http://schemas.openxmlformats.org/officeDocument/2006/relationships/image" Target="../media/image681.png"/><Relationship Id="rId13" Type="http://schemas.openxmlformats.org/officeDocument/2006/relationships/image" Target="../media/image680.png"/><Relationship Id="rId12" Type="http://schemas.openxmlformats.org/officeDocument/2006/relationships/image" Target="../media/image679.png"/><Relationship Id="rId11" Type="http://schemas.openxmlformats.org/officeDocument/2006/relationships/image" Target="../media/image678.png"/><Relationship Id="rId10" Type="http://schemas.openxmlformats.org/officeDocument/2006/relationships/image" Target="../media/image677.png"/><Relationship Id="rId1" Type="http://schemas.openxmlformats.org/officeDocument/2006/relationships/image" Target="../media/image668.png"/></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89.png"/><Relationship Id="rId5" Type="http://schemas.openxmlformats.org/officeDocument/2006/relationships/image" Target="../media/image688.png"/><Relationship Id="rId4" Type="http://schemas.openxmlformats.org/officeDocument/2006/relationships/image" Target="../media/image687.png"/><Relationship Id="rId3" Type="http://schemas.openxmlformats.org/officeDocument/2006/relationships/image" Target="../media/image686.png"/><Relationship Id="rId2" Type="http://schemas.openxmlformats.org/officeDocument/2006/relationships/image" Target="../media/image685.png"/><Relationship Id="rId1" Type="http://schemas.openxmlformats.org/officeDocument/2006/relationships/image" Target="../media/image684.png"/></Relationships>
</file>

<file path=ppt/slides/_rels/slide56.xml.rels><?xml version="1.0" encoding="UTF-8" standalone="yes"?>
<Relationships xmlns="http://schemas.openxmlformats.org/package/2006/relationships"><Relationship Id="rId9" Type="http://schemas.openxmlformats.org/officeDocument/2006/relationships/image" Target="../media/image697.png"/><Relationship Id="rId8" Type="http://schemas.openxmlformats.org/officeDocument/2006/relationships/image" Target="../media/image696.png"/><Relationship Id="rId7" Type="http://schemas.openxmlformats.org/officeDocument/2006/relationships/image" Target="../media/image686.png"/><Relationship Id="rId6" Type="http://schemas.openxmlformats.org/officeDocument/2006/relationships/image" Target="../media/image695.png"/><Relationship Id="rId5" Type="http://schemas.openxmlformats.org/officeDocument/2006/relationships/image" Target="../media/image694.png"/><Relationship Id="rId4" Type="http://schemas.openxmlformats.org/officeDocument/2006/relationships/image" Target="../media/image693.png"/><Relationship Id="rId3" Type="http://schemas.openxmlformats.org/officeDocument/2006/relationships/image" Target="../media/image692.png"/><Relationship Id="rId2" Type="http://schemas.openxmlformats.org/officeDocument/2006/relationships/image" Target="../media/image691.png"/><Relationship Id="rId12" Type="http://schemas.openxmlformats.org/officeDocument/2006/relationships/slideLayout" Target="../slideLayouts/slideLayout1.xml"/><Relationship Id="rId11" Type="http://schemas.openxmlformats.org/officeDocument/2006/relationships/image" Target="../media/image699.png"/><Relationship Id="rId10" Type="http://schemas.openxmlformats.org/officeDocument/2006/relationships/image" Target="../media/image698.png"/><Relationship Id="rId1" Type="http://schemas.openxmlformats.org/officeDocument/2006/relationships/image" Target="../media/image690.png"/></Relationships>
</file>

<file path=ppt/slides/_rels/slide57.xml.rels><?xml version="1.0" encoding="UTF-8" standalone="yes"?>
<Relationships xmlns="http://schemas.openxmlformats.org/package/2006/relationships"><Relationship Id="rId9" Type="http://schemas.openxmlformats.org/officeDocument/2006/relationships/image" Target="../media/image708.png"/><Relationship Id="rId8" Type="http://schemas.openxmlformats.org/officeDocument/2006/relationships/image" Target="../media/image707.png"/><Relationship Id="rId7" Type="http://schemas.openxmlformats.org/officeDocument/2006/relationships/image" Target="../media/image706.png"/><Relationship Id="rId6" Type="http://schemas.openxmlformats.org/officeDocument/2006/relationships/image" Target="../media/image705.png"/><Relationship Id="rId5" Type="http://schemas.openxmlformats.org/officeDocument/2006/relationships/image" Target="../media/image704.png"/><Relationship Id="rId4" Type="http://schemas.openxmlformats.org/officeDocument/2006/relationships/image" Target="../media/image703.png"/><Relationship Id="rId3" Type="http://schemas.openxmlformats.org/officeDocument/2006/relationships/image" Target="../media/image702.png"/><Relationship Id="rId2" Type="http://schemas.openxmlformats.org/officeDocument/2006/relationships/image" Target="../media/image701.png"/><Relationship Id="rId17" Type="http://schemas.openxmlformats.org/officeDocument/2006/relationships/slideLayout" Target="../slideLayouts/slideLayout1.xml"/><Relationship Id="rId16" Type="http://schemas.openxmlformats.org/officeDocument/2006/relationships/image" Target="../media/image715.png"/><Relationship Id="rId15" Type="http://schemas.openxmlformats.org/officeDocument/2006/relationships/image" Target="../media/image714.png"/><Relationship Id="rId14" Type="http://schemas.openxmlformats.org/officeDocument/2006/relationships/image" Target="../media/image713.png"/><Relationship Id="rId13" Type="http://schemas.openxmlformats.org/officeDocument/2006/relationships/image" Target="../media/image712.png"/><Relationship Id="rId12" Type="http://schemas.openxmlformats.org/officeDocument/2006/relationships/image" Target="../media/image711.png"/><Relationship Id="rId11" Type="http://schemas.openxmlformats.org/officeDocument/2006/relationships/image" Target="../media/image710.png"/><Relationship Id="rId10" Type="http://schemas.openxmlformats.org/officeDocument/2006/relationships/image" Target="../media/image709.png"/><Relationship Id="rId1" Type="http://schemas.openxmlformats.org/officeDocument/2006/relationships/image" Target="../media/image700.png"/></Relationships>
</file>

<file path=ppt/slides/_rels/slide58.xml.rels><?xml version="1.0" encoding="UTF-8" standalone="yes"?>
<Relationships xmlns="http://schemas.openxmlformats.org/package/2006/relationships"><Relationship Id="rId9" Type="http://schemas.openxmlformats.org/officeDocument/2006/relationships/image" Target="../media/image720.png"/><Relationship Id="rId8" Type="http://schemas.openxmlformats.org/officeDocument/2006/relationships/image" Target="../media/image719.png"/><Relationship Id="rId7" Type="http://schemas.openxmlformats.org/officeDocument/2006/relationships/image" Target="../media/image718.png"/><Relationship Id="rId6" Type="http://schemas.openxmlformats.org/officeDocument/2006/relationships/image" Target="../media/image717.png"/><Relationship Id="rId5" Type="http://schemas.openxmlformats.org/officeDocument/2006/relationships/image" Target="../media/image604.png"/><Relationship Id="rId4" Type="http://schemas.openxmlformats.org/officeDocument/2006/relationships/image" Target="../media/image606.png"/><Relationship Id="rId3" Type="http://schemas.openxmlformats.org/officeDocument/2006/relationships/image" Target="../media/image605.png"/><Relationship Id="rId21" Type="http://schemas.openxmlformats.org/officeDocument/2006/relationships/slideLayout" Target="../slideLayouts/slideLayout1.xml"/><Relationship Id="rId20" Type="http://schemas.openxmlformats.org/officeDocument/2006/relationships/image" Target="../media/image731.png"/><Relationship Id="rId2" Type="http://schemas.openxmlformats.org/officeDocument/2006/relationships/image" Target="../media/image608.png"/><Relationship Id="rId19" Type="http://schemas.openxmlformats.org/officeDocument/2006/relationships/image" Target="../media/image730.png"/><Relationship Id="rId18" Type="http://schemas.openxmlformats.org/officeDocument/2006/relationships/image" Target="../media/image729.png"/><Relationship Id="rId17" Type="http://schemas.openxmlformats.org/officeDocument/2006/relationships/image" Target="../media/image728.png"/><Relationship Id="rId16" Type="http://schemas.openxmlformats.org/officeDocument/2006/relationships/image" Target="../media/image727.png"/><Relationship Id="rId15" Type="http://schemas.openxmlformats.org/officeDocument/2006/relationships/image" Target="../media/image726.png"/><Relationship Id="rId14" Type="http://schemas.openxmlformats.org/officeDocument/2006/relationships/image" Target="../media/image725.jpeg"/><Relationship Id="rId13" Type="http://schemas.openxmlformats.org/officeDocument/2006/relationships/image" Target="../media/image724.png"/><Relationship Id="rId12" Type="http://schemas.openxmlformats.org/officeDocument/2006/relationships/image" Target="../media/image723.png"/><Relationship Id="rId11" Type="http://schemas.openxmlformats.org/officeDocument/2006/relationships/image" Target="../media/image722.png"/><Relationship Id="rId10" Type="http://schemas.openxmlformats.org/officeDocument/2006/relationships/image" Target="../media/image721.png"/><Relationship Id="rId1" Type="http://schemas.openxmlformats.org/officeDocument/2006/relationships/image" Target="../media/image716.png"/></Relationships>
</file>

<file path=ppt/slides/_rels/slide5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734.png"/><Relationship Id="rId3" Type="http://schemas.openxmlformats.org/officeDocument/2006/relationships/image" Target="../media/image733.png"/><Relationship Id="rId2" Type="http://schemas.openxmlformats.org/officeDocument/2006/relationships/image" Target="../media/image732.png"/><Relationship Id="rId1" Type="http://schemas.openxmlformats.org/officeDocument/2006/relationships/image" Target="../media/image725.jpe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s>
</file>

<file path=ppt/slides/_rels/slide60.xml.rels><?xml version="1.0" encoding="UTF-8" standalone="yes"?>
<Relationships xmlns="http://schemas.openxmlformats.org/package/2006/relationships"><Relationship Id="rId9" Type="http://schemas.openxmlformats.org/officeDocument/2006/relationships/image" Target="../media/image743.png"/><Relationship Id="rId8" Type="http://schemas.openxmlformats.org/officeDocument/2006/relationships/image" Target="../media/image742.png"/><Relationship Id="rId7" Type="http://schemas.openxmlformats.org/officeDocument/2006/relationships/image" Target="../media/image741.png"/><Relationship Id="rId6" Type="http://schemas.openxmlformats.org/officeDocument/2006/relationships/image" Target="../media/image740.png"/><Relationship Id="rId5" Type="http://schemas.openxmlformats.org/officeDocument/2006/relationships/image" Target="../media/image739.png"/><Relationship Id="rId4" Type="http://schemas.openxmlformats.org/officeDocument/2006/relationships/image" Target="../media/image738.png"/><Relationship Id="rId3" Type="http://schemas.openxmlformats.org/officeDocument/2006/relationships/image" Target="../media/image737.png"/><Relationship Id="rId2" Type="http://schemas.openxmlformats.org/officeDocument/2006/relationships/image" Target="../media/image736.png"/><Relationship Id="rId16" Type="http://schemas.openxmlformats.org/officeDocument/2006/relationships/slideLayout" Target="../slideLayouts/slideLayout1.xml"/><Relationship Id="rId15" Type="http://schemas.openxmlformats.org/officeDocument/2006/relationships/image" Target="../media/image749.png"/><Relationship Id="rId14" Type="http://schemas.openxmlformats.org/officeDocument/2006/relationships/image" Target="../media/image748.png"/><Relationship Id="rId13" Type="http://schemas.openxmlformats.org/officeDocument/2006/relationships/image" Target="../media/image747.png"/><Relationship Id="rId12" Type="http://schemas.openxmlformats.org/officeDocument/2006/relationships/image" Target="../media/image746.png"/><Relationship Id="rId11" Type="http://schemas.openxmlformats.org/officeDocument/2006/relationships/image" Target="../media/image745.png"/><Relationship Id="rId10" Type="http://schemas.openxmlformats.org/officeDocument/2006/relationships/image" Target="../media/image744.png"/><Relationship Id="rId1" Type="http://schemas.openxmlformats.org/officeDocument/2006/relationships/image" Target="../media/image735.png"/></Relationships>
</file>

<file path=ppt/slides/_rels/slide61.xml.rels><?xml version="1.0" encoding="UTF-8" standalone="yes"?>
<Relationships xmlns="http://schemas.openxmlformats.org/package/2006/relationships"><Relationship Id="rId9" Type="http://schemas.openxmlformats.org/officeDocument/2006/relationships/image" Target="../media/image723.png"/><Relationship Id="rId8" Type="http://schemas.openxmlformats.org/officeDocument/2006/relationships/image" Target="../media/image719.png"/><Relationship Id="rId7" Type="http://schemas.openxmlformats.org/officeDocument/2006/relationships/image" Target="../media/image718.png"/><Relationship Id="rId6" Type="http://schemas.openxmlformats.org/officeDocument/2006/relationships/image" Target="../media/image717.png"/><Relationship Id="rId5" Type="http://schemas.openxmlformats.org/officeDocument/2006/relationships/image" Target="../media/image754.png"/><Relationship Id="rId4" Type="http://schemas.openxmlformats.org/officeDocument/2006/relationships/image" Target="../media/image753.png"/><Relationship Id="rId3" Type="http://schemas.openxmlformats.org/officeDocument/2006/relationships/image" Target="../media/image752.png"/><Relationship Id="rId20" Type="http://schemas.openxmlformats.org/officeDocument/2006/relationships/slideLayout" Target="../slideLayouts/slideLayout1.xml"/><Relationship Id="rId2" Type="http://schemas.openxmlformats.org/officeDocument/2006/relationships/image" Target="../media/image751.png"/><Relationship Id="rId19" Type="http://schemas.openxmlformats.org/officeDocument/2006/relationships/image" Target="../media/image762.png"/><Relationship Id="rId18" Type="http://schemas.openxmlformats.org/officeDocument/2006/relationships/image" Target="../media/image761.png"/><Relationship Id="rId17" Type="http://schemas.openxmlformats.org/officeDocument/2006/relationships/image" Target="../media/image760.png"/><Relationship Id="rId16" Type="http://schemas.openxmlformats.org/officeDocument/2006/relationships/image" Target="../media/image759.png"/><Relationship Id="rId15" Type="http://schemas.openxmlformats.org/officeDocument/2006/relationships/image" Target="../media/image758.png"/><Relationship Id="rId14" Type="http://schemas.openxmlformats.org/officeDocument/2006/relationships/image" Target="../media/image757.png"/><Relationship Id="rId13" Type="http://schemas.openxmlformats.org/officeDocument/2006/relationships/image" Target="../media/image756.png"/><Relationship Id="rId12" Type="http://schemas.openxmlformats.org/officeDocument/2006/relationships/image" Target="../media/image755.png"/><Relationship Id="rId11" Type="http://schemas.openxmlformats.org/officeDocument/2006/relationships/image" Target="../media/image606.png"/><Relationship Id="rId10" Type="http://schemas.openxmlformats.org/officeDocument/2006/relationships/image" Target="../media/image605.png"/><Relationship Id="rId1" Type="http://schemas.openxmlformats.org/officeDocument/2006/relationships/image" Target="../media/image750.png"/></Relationships>
</file>

<file path=ppt/slides/_rels/slide62.xml.rels><?xml version="1.0" encoding="UTF-8" standalone="yes"?>
<Relationships xmlns="http://schemas.openxmlformats.org/package/2006/relationships"><Relationship Id="rId9" Type="http://schemas.openxmlformats.org/officeDocument/2006/relationships/image" Target="../media/image630.png"/><Relationship Id="rId8" Type="http://schemas.openxmlformats.org/officeDocument/2006/relationships/image" Target="../media/image629.png"/><Relationship Id="rId7" Type="http://schemas.openxmlformats.org/officeDocument/2006/relationships/image" Target="../media/image449.png"/><Relationship Id="rId6" Type="http://schemas.openxmlformats.org/officeDocument/2006/relationships/image" Target="../media/image768.png"/><Relationship Id="rId5" Type="http://schemas.openxmlformats.org/officeDocument/2006/relationships/image" Target="../media/image767.png"/><Relationship Id="rId4" Type="http://schemas.openxmlformats.org/officeDocument/2006/relationships/image" Target="../media/image766.png"/><Relationship Id="rId3" Type="http://schemas.openxmlformats.org/officeDocument/2006/relationships/image" Target="../media/image765.png"/><Relationship Id="rId2" Type="http://schemas.openxmlformats.org/officeDocument/2006/relationships/image" Target="../media/image764.png"/><Relationship Id="rId19" Type="http://schemas.openxmlformats.org/officeDocument/2006/relationships/slideLayout" Target="../slideLayouts/slideLayout1.xml"/><Relationship Id="rId18" Type="http://schemas.openxmlformats.org/officeDocument/2006/relationships/image" Target="../media/image773.png"/><Relationship Id="rId17" Type="http://schemas.openxmlformats.org/officeDocument/2006/relationships/image" Target="../media/image772.png"/><Relationship Id="rId16" Type="http://schemas.openxmlformats.org/officeDocument/2006/relationships/image" Target="../media/image771.png"/><Relationship Id="rId15" Type="http://schemas.openxmlformats.org/officeDocument/2006/relationships/image" Target="../media/image649.png"/><Relationship Id="rId14" Type="http://schemas.openxmlformats.org/officeDocument/2006/relationships/image" Target="../media/image770.png"/><Relationship Id="rId13" Type="http://schemas.openxmlformats.org/officeDocument/2006/relationships/image" Target="../media/image769.png"/><Relationship Id="rId12" Type="http://schemas.openxmlformats.org/officeDocument/2006/relationships/image" Target="../media/image639.png"/><Relationship Id="rId11" Type="http://schemas.openxmlformats.org/officeDocument/2006/relationships/image" Target="../media/image638.png"/><Relationship Id="rId10" Type="http://schemas.openxmlformats.org/officeDocument/2006/relationships/image" Target="../media/image632.png"/><Relationship Id="rId1" Type="http://schemas.openxmlformats.org/officeDocument/2006/relationships/image" Target="../media/image763.png"/></Relationships>
</file>

<file path=ppt/slides/_rels/slide63.xml.rels><?xml version="1.0" encoding="UTF-8" standalone="yes"?>
<Relationships xmlns="http://schemas.openxmlformats.org/package/2006/relationships"><Relationship Id="rId9" Type="http://schemas.openxmlformats.org/officeDocument/2006/relationships/image" Target="../media/image781.png"/><Relationship Id="rId8" Type="http://schemas.openxmlformats.org/officeDocument/2006/relationships/image" Target="../media/image780.png"/><Relationship Id="rId7" Type="http://schemas.openxmlformats.org/officeDocument/2006/relationships/image" Target="../media/image779.png"/><Relationship Id="rId6" Type="http://schemas.openxmlformats.org/officeDocument/2006/relationships/image" Target="../media/image778.png"/><Relationship Id="rId5" Type="http://schemas.openxmlformats.org/officeDocument/2006/relationships/image" Target="../media/image777.png"/><Relationship Id="rId4" Type="http://schemas.openxmlformats.org/officeDocument/2006/relationships/image" Target="../media/image725.jpeg"/><Relationship Id="rId3" Type="http://schemas.openxmlformats.org/officeDocument/2006/relationships/image" Target="../media/image776.png"/><Relationship Id="rId22" Type="http://schemas.openxmlformats.org/officeDocument/2006/relationships/slideLayout" Target="../slideLayouts/slideLayout1.xml"/><Relationship Id="rId21" Type="http://schemas.openxmlformats.org/officeDocument/2006/relationships/image" Target="../media/image793.png"/><Relationship Id="rId20" Type="http://schemas.openxmlformats.org/officeDocument/2006/relationships/image" Target="../media/image792.png"/><Relationship Id="rId2" Type="http://schemas.openxmlformats.org/officeDocument/2006/relationships/image" Target="../media/image775.png"/><Relationship Id="rId19" Type="http://schemas.openxmlformats.org/officeDocument/2006/relationships/image" Target="../media/image791.png"/><Relationship Id="rId18" Type="http://schemas.openxmlformats.org/officeDocument/2006/relationships/image" Target="../media/image790.png"/><Relationship Id="rId17" Type="http://schemas.openxmlformats.org/officeDocument/2006/relationships/image" Target="../media/image789.png"/><Relationship Id="rId16" Type="http://schemas.openxmlformats.org/officeDocument/2006/relationships/image" Target="../media/image788.png"/><Relationship Id="rId15" Type="http://schemas.openxmlformats.org/officeDocument/2006/relationships/image" Target="../media/image787.png"/><Relationship Id="rId14" Type="http://schemas.openxmlformats.org/officeDocument/2006/relationships/image" Target="../media/image786.png"/><Relationship Id="rId13" Type="http://schemas.openxmlformats.org/officeDocument/2006/relationships/image" Target="../media/image785.png"/><Relationship Id="rId12" Type="http://schemas.openxmlformats.org/officeDocument/2006/relationships/image" Target="../media/image784.png"/><Relationship Id="rId11" Type="http://schemas.openxmlformats.org/officeDocument/2006/relationships/image" Target="../media/image783.png"/><Relationship Id="rId10" Type="http://schemas.openxmlformats.org/officeDocument/2006/relationships/image" Target="../media/image782.png"/><Relationship Id="rId1" Type="http://schemas.openxmlformats.org/officeDocument/2006/relationships/image" Target="../media/image774.png"/></Relationships>
</file>

<file path=ppt/slides/_rels/slide64.xml.rels><?xml version="1.0" encoding="UTF-8" standalone="yes"?>
<Relationships xmlns="http://schemas.openxmlformats.org/package/2006/relationships"><Relationship Id="rId9" Type="http://schemas.openxmlformats.org/officeDocument/2006/relationships/image" Target="../media/image802.png"/><Relationship Id="rId8" Type="http://schemas.openxmlformats.org/officeDocument/2006/relationships/image" Target="../media/image801.png"/><Relationship Id="rId7" Type="http://schemas.openxmlformats.org/officeDocument/2006/relationships/image" Target="../media/image800.png"/><Relationship Id="rId6" Type="http://schemas.openxmlformats.org/officeDocument/2006/relationships/image" Target="../media/image799.png"/><Relationship Id="rId5" Type="http://schemas.openxmlformats.org/officeDocument/2006/relationships/image" Target="../media/image798.png"/><Relationship Id="rId4" Type="http://schemas.openxmlformats.org/officeDocument/2006/relationships/image" Target="../media/image797.png"/><Relationship Id="rId3" Type="http://schemas.openxmlformats.org/officeDocument/2006/relationships/image" Target="../media/image796.png"/><Relationship Id="rId20" Type="http://schemas.openxmlformats.org/officeDocument/2006/relationships/slideLayout" Target="../slideLayouts/slideLayout1.xml"/><Relationship Id="rId2" Type="http://schemas.openxmlformats.org/officeDocument/2006/relationships/image" Target="../media/image795.png"/><Relationship Id="rId19" Type="http://schemas.openxmlformats.org/officeDocument/2006/relationships/image" Target="../media/image811.png"/><Relationship Id="rId18" Type="http://schemas.openxmlformats.org/officeDocument/2006/relationships/image" Target="../media/image749.png"/><Relationship Id="rId17" Type="http://schemas.openxmlformats.org/officeDocument/2006/relationships/image" Target="../media/image810.png"/><Relationship Id="rId16" Type="http://schemas.openxmlformats.org/officeDocument/2006/relationships/image" Target="../media/image809.png"/><Relationship Id="rId15" Type="http://schemas.openxmlformats.org/officeDocument/2006/relationships/image" Target="../media/image808.png"/><Relationship Id="rId14" Type="http://schemas.openxmlformats.org/officeDocument/2006/relationships/image" Target="../media/image807.png"/><Relationship Id="rId13" Type="http://schemas.openxmlformats.org/officeDocument/2006/relationships/image" Target="../media/image806.png"/><Relationship Id="rId12" Type="http://schemas.openxmlformats.org/officeDocument/2006/relationships/image" Target="../media/image805.png"/><Relationship Id="rId11" Type="http://schemas.openxmlformats.org/officeDocument/2006/relationships/image" Target="../media/image804.png"/><Relationship Id="rId10" Type="http://schemas.openxmlformats.org/officeDocument/2006/relationships/image" Target="../media/image803.png"/><Relationship Id="rId1" Type="http://schemas.openxmlformats.org/officeDocument/2006/relationships/image" Target="../media/image794.png"/></Relationships>
</file>

<file path=ppt/slides/_rels/slide7.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1" Type="http://schemas.openxmlformats.org/officeDocument/2006/relationships/slideLayout" Target="../slideLayouts/slideLayout1.xml"/><Relationship Id="rId10" Type="http://schemas.openxmlformats.org/officeDocument/2006/relationships/image" Target="../media/image74.png"/><Relationship Id="rId1" Type="http://schemas.openxmlformats.org/officeDocument/2006/relationships/image" Target="../media/image65.png"/></Relationships>
</file>

<file path=ppt/slides/_rels/slide8.xml.rels><?xml version="1.0" encoding="UTF-8" standalone="yes"?>
<Relationships xmlns="http://schemas.openxmlformats.org/package/2006/relationships"><Relationship Id="rId9" Type="http://schemas.openxmlformats.org/officeDocument/2006/relationships/image" Target="../media/image83.png"/><Relationship Id="rId8" Type="http://schemas.openxmlformats.org/officeDocument/2006/relationships/image" Target="../media/image82.png"/><Relationship Id="rId7" Type="http://schemas.openxmlformats.org/officeDocument/2006/relationships/image" Target="../media/image81.png"/><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2" Type="http://schemas.openxmlformats.org/officeDocument/2006/relationships/slideLayout" Target="../slideLayouts/slideLayout1.xml"/><Relationship Id="rId11" Type="http://schemas.openxmlformats.org/officeDocument/2006/relationships/image" Target="../media/image85.png"/><Relationship Id="rId10" Type="http://schemas.openxmlformats.org/officeDocument/2006/relationships/image" Target="../media/image84.png"/><Relationship Id="rId1" Type="http://schemas.openxmlformats.org/officeDocument/2006/relationships/image" Target="../media/image75.png"/></Relationships>
</file>

<file path=ppt/slides/_rels/slide9.xml.rels><?xml version="1.0" encoding="UTF-8" standalone="yes"?>
<Relationships xmlns="http://schemas.openxmlformats.org/package/2006/relationships"><Relationship Id="rId9" Type="http://schemas.openxmlformats.org/officeDocument/2006/relationships/image" Target="../media/image94.png"/><Relationship Id="rId8" Type="http://schemas.openxmlformats.org/officeDocument/2006/relationships/image" Target="../media/image93.png"/><Relationship Id="rId7" Type="http://schemas.openxmlformats.org/officeDocument/2006/relationships/image" Target="../media/image92.png"/><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3" Type="http://schemas.openxmlformats.org/officeDocument/2006/relationships/image" Target="../media/image88.png"/><Relationship Id="rId2" Type="http://schemas.openxmlformats.org/officeDocument/2006/relationships/image" Target="../media/image87.png"/><Relationship Id="rId13" Type="http://schemas.openxmlformats.org/officeDocument/2006/relationships/slideLayout" Target="../slideLayouts/slideLayout1.xml"/><Relationship Id="rId12" Type="http://schemas.openxmlformats.org/officeDocument/2006/relationships/image" Target="../media/image97.png"/><Relationship Id="rId11" Type="http://schemas.openxmlformats.org/officeDocument/2006/relationships/image" Target="../media/image96.png"/><Relationship Id="rId10" Type="http://schemas.openxmlformats.org/officeDocument/2006/relationships/image" Target="../media/image95.png"/><Relationship Id="rId1"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60254" y="692185"/>
            <a:ext cx="640080"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246185" y="618167"/>
                <a:ext cx="8651630" cy="963597"/>
              </a:xfrm>
              <a:prstGeom prst="rect">
                <a:avLst/>
              </a:prstGeom>
              <a:noFill/>
            </p:spPr>
            <p:txBody>
              <a:bodyPr wrap="square">
                <a:spAutoFit/>
              </a:bodyPr>
              <a:lstStyle/>
              <a:p>
                <a:pPr algn="just">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一质点沿</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轴运动，其加速度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与位置坐标的关系为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(SI)</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。如果质点在原点处的速度为零，试求其在任意位置处的速度。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246185" y="618167"/>
                <a:ext cx="8651630" cy="963597"/>
              </a:xfrm>
              <a:prstGeom prst="rect">
                <a:avLst/>
              </a:prstGeom>
              <a:blipFill rotWithShape="1">
                <a:blip r:embed="rId1"/>
                <a:stretch>
                  <a:fillRect l="-5" t="-32" r="2" b="-1716"/>
                </a:stretch>
              </a:blipFill>
            </p:spPr>
            <p:txBody>
              <a:bodyPr/>
              <a:lstStyle/>
              <a:p>
                <a:r>
                  <a:rPr lang="zh-CN" altLang="en-US">
                    <a:noFill/>
                  </a:rPr>
                  <a:t> </a:t>
                </a:r>
              </a:p>
            </p:txBody>
          </p:sp>
        </mc:Fallback>
      </mc:AlternateContent>
      <p:sp>
        <p:nvSpPr>
          <p:cNvPr id="9" name="文本框 8"/>
          <p:cNvSpPr txBox="1"/>
          <p:nvPr/>
        </p:nvSpPr>
        <p:spPr>
          <a:xfrm>
            <a:off x="773723" y="1681530"/>
            <a:ext cx="879231"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1" name="文本框 10"/>
          <p:cNvSpPr txBox="1"/>
          <p:nvPr/>
        </p:nvSpPr>
        <p:spPr>
          <a:xfrm>
            <a:off x="1649436" y="1610162"/>
            <a:ext cx="6267157"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一维运动，用正负号替代矢量。根据加速度定义可知：</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2810022" y="2110717"/>
                <a:ext cx="2887394" cy="96904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2810022" y="2110717"/>
                <a:ext cx="2887394" cy="969048"/>
              </a:xfrm>
              <a:prstGeom prst="rect">
                <a:avLst/>
              </a:prstGeom>
              <a:blipFill rotWithShape="1">
                <a:blip r:embed="rId2"/>
                <a:stretch>
                  <a:fillRect l="-5" t="-63" r="7"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780757" y="3099319"/>
                <a:ext cx="4572000" cy="543931"/>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又因为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，联立上式，可得：</a:t>
                </a:r>
                <a:endParaRPr lang="zh-CN" altLang="en-US" sz="2000" dirty="0"/>
              </a:p>
            </p:txBody>
          </p:sp>
        </mc:Choice>
        <mc:Fallback>
          <p:sp>
            <p:nvSpPr>
              <p:cNvPr id="15" name="文本框 14"/>
              <p:cNvSpPr txBox="1">
                <a:spLocks noRot="1" noChangeAspect="1" noMove="1" noResize="1" noEditPoints="1" noAdjustHandles="1" noChangeArrowheads="1" noChangeShapeType="1" noTextEdit="1"/>
              </p:cNvSpPr>
              <p:nvPr/>
            </p:nvSpPr>
            <p:spPr>
              <a:xfrm>
                <a:off x="780757" y="3099319"/>
                <a:ext cx="4572000" cy="543931"/>
              </a:xfrm>
              <a:prstGeom prst="rect">
                <a:avLst/>
              </a:prstGeom>
              <a:blipFill rotWithShape="1">
                <a:blip r:embed="rId3"/>
                <a:stretch>
                  <a:fillRect l="-7" t="-95" r="7" b="4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 name="文本框 16"/>
              <p:cNvSpPr txBox="1"/>
              <p:nvPr/>
            </p:nvSpPr>
            <p:spPr>
              <a:xfrm>
                <a:off x="3017520" y="3749382"/>
                <a:ext cx="3108960" cy="67685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17" name="文本框 16"/>
              <p:cNvSpPr txBox="1">
                <a:spLocks noRot="1" noChangeAspect="1" noMove="1" noResize="1" noEditPoints="1" noAdjustHandles="1" noChangeArrowheads="1" noChangeShapeType="1" noTextEdit="1"/>
              </p:cNvSpPr>
              <p:nvPr/>
            </p:nvSpPr>
            <p:spPr>
              <a:xfrm>
                <a:off x="3017520" y="3749382"/>
                <a:ext cx="3108960" cy="676852"/>
              </a:xfrm>
              <a:prstGeom prst="rect">
                <a:avLst/>
              </a:prstGeom>
              <a:blipFill rotWithShape="1">
                <a:blip r:embed="rId4"/>
                <a:stretch>
                  <a:fillRect t="-51" b="4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9" name="文本框 18"/>
              <p:cNvSpPr txBox="1"/>
              <p:nvPr/>
            </p:nvSpPr>
            <p:spPr>
              <a:xfrm>
                <a:off x="2708031" y="4457630"/>
                <a:ext cx="3418449" cy="109292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nary>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2708031" y="4457630"/>
                <a:ext cx="3418449" cy="1092928"/>
              </a:xfrm>
              <a:prstGeom prst="rect">
                <a:avLst/>
              </a:prstGeom>
              <a:blipFill rotWithShape="1">
                <a:blip r:embed="rId5"/>
                <a:stretch>
                  <a:fillRect l="-11" t="-52" b="2"/>
                </a:stretch>
              </a:blipFill>
            </p:spPr>
            <p:txBody>
              <a:bodyPr/>
              <a:lstStyle/>
              <a:p>
                <a:r>
                  <a:rPr lang="zh-CN" altLang="en-US">
                    <a:noFill/>
                  </a:rPr>
                  <a:t> </a:t>
                </a:r>
              </a:p>
            </p:txBody>
          </p:sp>
        </mc:Fallback>
      </mc:AlternateContent>
      <p:sp>
        <p:nvSpPr>
          <p:cNvPr id="21" name="文本框 20"/>
          <p:cNvSpPr txBox="1"/>
          <p:nvPr/>
        </p:nvSpPr>
        <p:spPr>
          <a:xfrm>
            <a:off x="844062" y="4921476"/>
            <a:ext cx="98473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易得：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
        <p:nvSpPr>
          <p:cNvPr id="23" name="文本框 22"/>
          <p:cNvSpPr txBox="1"/>
          <p:nvPr/>
        </p:nvSpPr>
        <p:spPr>
          <a:xfrm>
            <a:off x="780757" y="5815207"/>
            <a:ext cx="175142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积分，得到：</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5" name="文本框 24"/>
              <p:cNvSpPr txBox="1"/>
              <p:nvPr/>
            </p:nvSpPr>
            <p:spPr>
              <a:xfrm>
                <a:off x="2437229" y="5403313"/>
                <a:ext cx="2820572" cy="956609"/>
              </a:xfrm>
              <a:prstGeom prst="rect">
                <a:avLst/>
              </a:prstGeom>
              <a:noFill/>
            </p:spPr>
            <p:txBody>
              <a:bodyPr wrap="square">
                <a:spAutoFit/>
              </a:bodyPr>
              <a:lstStyle/>
              <a:p>
                <a:pPr algn="just">
                  <a:lnSpc>
                    <a:spcPct val="150000"/>
                  </a:lnSpc>
                </a:pPr>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zh-CN" altLang="en-US"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5" name="文本框 24"/>
              <p:cNvSpPr txBox="1">
                <a:spLocks noRot="1" noChangeAspect="1" noMove="1" noResize="1" noEditPoints="1" noAdjustHandles="1" noChangeArrowheads="1" noChangeShapeType="1" noTextEdit="1"/>
              </p:cNvSpPr>
              <p:nvPr/>
            </p:nvSpPr>
            <p:spPr>
              <a:xfrm>
                <a:off x="2437229" y="5403313"/>
                <a:ext cx="2820572" cy="956609"/>
              </a:xfrm>
              <a:prstGeom prst="rect">
                <a:avLst/>
              </a:prstGeom>
              <a:blipFill rotWithShape="1">
                <a:blip r:embed="rId6"/>
                <a:stretch>
                  <a:fillRect l="-4" t="-10" b="42"/>
                </a:stretch>
              </a:blipFill>
            </p:spPr>
            <p:txBody>
              <a:bodyPr/>
              <a:lstStyle/>
              <a:p>
                <a:r>
                  <a:rPr lang="zh-CN" altLang="en-US">
                    <a:noFill/>
                  </a:rPr>
                  <a:t> </a:t>
                </a:r>
              </a:p>
            </p:txBody>
          </p:sp>
        </mc:Fallback>
      </mc:AlternateContent>
      <p:sp>
        <p:nvSpPr>
          <p:cNvPr id="26" name="箭头: 右 25"/>
          <p:cNvSpPr/>
          <p:nvPr/>
        </p:nvSpPr>
        <p:spPr bwMode="auto">
          <a:xfrm>
            <a:off x="5352757" y="5881618"/>
            <a:ext cx="457200" cy="28003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8" name="文本框 27"/>
              <p:cNvSpPr txBox="1"/>
              <p:nvPr/>
            </p:nvSpPr>
            <p:spPr>
              <a:xfrm>
                <a:off x="5697416" y="5692871"/>
                <a:ext cx="2602522" cy="47359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e>
                      </m:rad>
                    </m:oMath>
                  </m:oMathPara>
                </a14:m>
                <a:endParaRPr lang="zh-CN" altLang="en-US" sz="2000" dirty="0"/>
              </a:p>
            </p:txBody>
          </p:sp>
        </mc:Choice>
        <mc:Fallback>
          <p:sp>
            <p:nvSpPr>
              <p:cNvPr id="28" name="文本框 27"/>
              <p:cNvSpPr txBox="1">
                <a:spLocks noRot="1" noChangeAspect="1" noMove="1" noResize="1" noEditPoints="1" noAdjustHandles="1" noChangeArrowheads="1" noChangeShapeType="1" noTextEdit="1"/>
              </p:cNvSpPr>
              <p:nvPr/>
            </p:nvSpPr>
            <p:spPr>
              <a:xfrm>
                <a:off x="5697416" y="5692871"/>
                <a:ext cx="2602522" cy="473591"/>
              </a:xfrm>
              <a:prstGeom prst="rect">
                <a:avLst/>
              </a:prstGeom>
              <a:blipFill rotWithShape="1">
                <a:blip r:embed="rId7"/>
                <a:stretch>
                  <a:fillRect l="-8" t="-20" r="19" b="129"/>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500"/>
                                        <p:tgtEl>
                                          <p:spTgt spid="1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500"/>
                                        <p:tgtEl>
                                          <p:spTgt spid="1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
                                            <p:txEl>
                                              <p:pRg st="0" end="0"/>
                                            </p:txEl>
                                          </p:spTgt>
                                        </p:tgtEl>
                                        <p:attrNameLst>
                                          <p:attrName>style.visibility</p:attrName>
                                        </p:attrNameLst>
                                      </p:cBhvr>
                                      <p:to>
                                        <p:strVal val="visible"/>
                                      </p:to>
                                    </p:set>
                                    <p:animEffect transition="in" filter="fade">
                                      <p:cBhvr>
                                        <p:cTn id="5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5" grpId="0"/>
      <p:bldP spid="17" grpId="0"/>
      <p:bldP spid="19" grpId="0"/>
      <p:bldP spid="21" grpId="0"/>
      <p:bldP spid="23" grpId="0"/>
      <p:bldP spid="25" grpId="0"/>
      <p:bldP spid="2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4775981" y="1483537"/>
                <a:ext cx="3594295"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时，力的瞬时功率。</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4775981" y="1483537"/>
                <a:ext cx="3594295" cy="501932"/>
              </a:xfrm>
              <a:prstGeom prst="rect">
                <a:avLst/>
              </a:prstGeom>
              <a:blipFill rotWithShape="1">
                <a:blip r:embed="rId1"/>
                <a:stretch>
                  <a:fillRect l="-4" t="-35" r="-415" b="-16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文本框 4"/>
              <p:cNvSpPr txBox="1"/>
              <p:nvPr/>
            </p:nvSpPr>
            <p:spPr>
              <a:xfrm>
                <a:off x="2843432" y="6014283"/>
                <a:ext cx="2662312"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W</m:t>
                          </m:r>
                        </m:e>
                      </m:d>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2843432" y="6014283"/>
                <a:ext cx="2662312" cy="400110"/>
              </a:xfrm>
              <a:prstGeom prst="rect">
                <a:avLst/>
              </a:prstGeom>
              <a:blipFill rotWithShape="1">
                <a:blip r:embed="rId2"/>
                <a:stretch>
                  <a:fillRect l="-20" t="-49" r="11" b="64"/>
                </a:stretch>
              </a:blipFill>
            </p:spPr>
            <p:txBody>
              <a:bodyPr/>
              <a:lstStyle/>
              <a:p>
                <a:r>
                  <a:rPr lang="zh-CN" altLang="en-US">
                    <a:noFill/>
                  </a:rPr>
                  <a:t> </a:t>
                </a:r>
              </a:p>
            </p:txBody>
          </p:sp>
        </mc:Fallback>
      </mc:AlternateContent>
      <p:sp>
        <p:nvSpPr>
          <p:cNvPr id="4" name="文本框 3"/>
          <p:cNvSpPr txBox="1"/>
          <p:nvPr/>
        </p:nvSpPr>
        <p:spPr>
          <a:xfrm>
            <a:off x="182880" y="603125"/>
            <a:ext cx="801858"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2-39</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851095" y="603125"/>
                <a:ext cx="5922499"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沿</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轴正向的力作用在一质量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的质点上。</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851095" y="603125"/>
                <a:ext cx="5922499" cy="493148"/>
              </a:xfrm>
              <a:prstGeom prst="rect">
                <a:avLst/>
              </a:prstGeom>
              <a:blipFill rotWithShape="1">
                <a:blip r:embed="rId3"/>
                <a:stretch>
                  <a:fillRect l="-3" t="-103" r="1" b="-187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175846" y="584788"/>
                <a:ext cx="8785274" cy="951735"/>
              </a:xfrm>
              <a:prstGeom prst="rect">
                <a:avLst/>
              </a:prstGeom>
              <a:noFill/>
            </p:spPr>
            <p:txBody>
              <a:bodyPr wrap="square">
                <a:spAutoFit/>
              </a:bodyPr>
              <a:lstStyle/>
              <a:p>
                <a:pPr>
                  <a:lnSpc>
                    <a:spcPct val="150000"/>
                  </a:lnSpc>
                </a:pPr>
                <a:r>
                  <a:rPr lang="en-US" altLang="zh-CN" sz="20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已知质点运动方程为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，这里</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以</a:t>
                </a:r>
                <a14:m>
                  <m:oMath xmlns:m="http://schemas.openxmlformats.org/officeDocument/2006/math">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以</a:t>
                </a:r>
                <a14:m>
                  <m:oMath xmlns:m="http://schemas.openxmlformats.org/officeDocument/2006/math">
                    <m:r>
                      <m:rPr>
                        <m:sty m:val="p"/>
                      </m:rPr>
                      <a:rPr lang="en-US" altLang="zh-CN" sz="2000" i="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为单位。</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175846" y="584788"/>
                <a:ext cx="8785274" cy="951735"/>
              </a:xfrm>
              <a:prstGeom prst="rect">
                <a:avLst/>
              </a:prstGeom>
              <a:blipFill rotWithShape="1">
                <a:blip r:embed="rId4"/>
                <a:stretch>
                  <a:fillRect l="-7" t="-62" b="-2954"/>
                </a:stretch>
              </a:blipFill>
            </p:spPr>
            <p:txBody>
              <a:bodyPr/>
              <a:lstStyle/>
              <a:p>
                <a:r>
                  <a:rPr lang="zh-CN" altLang="en-US">
                    <a:noFill/>
                  </a:rPr>
                  <a:t> </a:t>
                </a:r>
              </a:p>
            </p:txBody>
          </p:sp>
        </mc:Fallback>
      </mc:AlternateContent>
      <p:sp>
        <p:nvSpPr>
          <p:cNvPr id="11" name="文本框 10"/>
          <p:cNvSpPr txBox="1"/>
          <p:nvPr/>
        </p:nvSpPr>
        <p:spPr>
          <a:xfrm>
            <a:off x="851095" y="1518802"/>
            <a:ext cx="812408"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试求：</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1663503" y="1518802"/>
                <a:ext cx="3212709" cy="495585"/>
              </a:xfrm>
              <a:prstGeom prst="rect">
                <a:avLst/>
              </a:prstGeom>
              <a:noFill/>
            </p:spPr>
            <p:txBody>
              <a:bodyPr wrap="square">
                <a:spAutoFit/>
              </a:bodyPr>
              <a:lstStyle/>
              <a:p>
                <a:pPr>
                  <a:lnSpc>
                    <a:spcPct val="150000"/>
                  </a:lnSpc>
                </a:pPr>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力在最初</a:t>
                </a:r>
                <a14:m>
                  <m:oMath xmlns:m="http://schemas.openxmlformats.org/officeDocument/2006/math">
                    <m: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4</m:t>
                    </m:r>
                    <m: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内做的功；</a:t>
                </a:r>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1663503" y="1518802"/>
                <a:ext cx="3212709" cy="495585"/>
              </a:xfrm>
              <a:prstGeom prst="rect">
                <a:avLst/>
              </a:prstGeom>
              <a:blipFill rotWithShape="1">
                <a:blip r:embed="rId5"/>
                <a:stretch>
                  <a:fillRect l="-14" t="-104" r="1" b="-1376"/>
                </a:stretch>
              </a:blipFill>
            </p:spPr>
            <p:txBody>
              <a:bodyPr/>
              <a:lstStyle/>
              <a:p>
                <a:r>
                  <a:rPr lang="zh-CN" altLang="en-US">
                    <a:noFill/>
                  </a:rPr>
                  <a:t> </a:t>
                </a:r>
              </a:p>
            </p:txBody>
          </p:sp>
        </mc:Fallback>
      </mc:AlternateContent>
      <p:sp>
        <p:nvSpPr>
          <p:cNvPr id="15" name="文本框 14"/>
          <p:cNvSpPr txBox="1"/>
          <p:nvPr/>
        </p:nvSpPr>
        <p:spPr>
          <a:xfrm>
            <a:off x="851095" y="2011536"/>
            <a:ext cx="900333"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7" name="文本框 16"/>
              <p:cNvSpPr txBox="1"/>
              <p:nvPr/>
            </p:nvSpPr>
            <p:spPr>
              <a:xfrm>
                <a:off x="1663503" y="1884368"/>
                <a:ext cx="3400866" cy="713337"/>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根据速度定义式</a:t>
                </a:r>
                <a14:m>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Choice>
        <mc:Fallback>
          <p:sp>
            <p:nvSpPr>
              <p:cNvPr id="17" name="文本框 16"/>
              <p:cNvSpPr txBox="1">
                <a:spLocks noRot="1" noChangeAspect="1" noMove="1" noResize="1" noEditPoints="1" noAdjustHandles="1" noChangeArrowheads="1" noChangeShapeType="1" noTextEdit="1"/>
              </p:cNvSpPr>
              <p:nvPr/>
            </p:nvSpPr>
            <p:spPr>
              <a:xfrm>
                <a:off x="1663503" y="1884368"/>
                <a:ext cx="3400866" cy="713337"/>
              </a:xfrm>
              <a:prstGeom prst="rect">
                <a:avLst/>
              </a:prstGeom>
              <a:blipFill rotWithShape="1">
                <a:blip r:embed="rId6"/>
                <a:stretch>
                  <a:fillRect l="-13" t="-45" r="7" b="7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9" name="文本框 18"/>
              <p:cNvSpPr txBox="1"/>
              <p:nvPr/>
            </p:nvSpPr>
            <p:spPr>
              <a:xfrm>
                <a:off x="2429313" y="2556691"/>
                <a:ext cx="3400866" cy="676788"/>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2429313" y="2556691"/>
                <a:ext cx="3400866" cy="676788"/>
              </a:xfrm>
              <a:prstGeom prst="rect">
                <a:avLst/>
              </a:prstGeom>
              <a:blipFill rotWithShape="1">
                <a:blip r:embed="rId7"/>
                <a:stretch>
                  <a:fillRect l="-13" t="-27" r="7" b="9"/>
                </a:stretch>
              </a:blipFill>
            </p:spPr>
            <p:txBody>
              <a:bodyPr/>
              <a:lstStyle/>
              <a:p>
                <a:r>
                  <a:rPr lang="zh-CN" altLang="en-US">
                    <a:noFill/>
                  </a:rPr>
                  <a:t> </a:t>
                </a:r>
              </a:p>
            </p:txBody>
          </p:sp>
        </mc:Fallback>
      </mc:AlternateContent>
      <p:sp>
        <p:nvSpPr>
          <p:cNvPr id="20" name="箭头: 右 19"/>
          <p:cNvSpPr/>
          <p:nvPr/>
        </p:nvSpPr>
        <p:spPr bwMode="auto">
          <a:xfrm>
            <a:off x="2058719" y="2832276"/>
            <a:ext cx="443133" cy="25781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2" name="文本框 21"/>
          <p:cNvSpPr txBox="1"/>
          <p:nvPr/>
        </p:nvSpPr>
        <p:spPr>
          <a:xfrm>
            <a:off x="1282358" y="3271456"/>
            <a:ext cx="1307415" cy="501932"/>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可求得</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4" name="文本框 23"/>
              <p:cNvSpPr txBox="1"/>
              <p:nvPr/>
            </p:nvSpPr>
            <p:spPr>
              <a:xfrm>
                <a:off x="2390627" y="3333978"/>
                <a:ext cx="243898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e>
                      </m:d>
                    </m:oMath>
                  </m:oMathPara>
                </a14:m>
                <a:endParaRPr lang="zh-CN" altLang="en-US" dirty="0"/>
              </a:p>
            </p:txBody>
          </p:sp>
        </mc:Choice>
        <mc:Fallback>
          <p:sp>
            <p:nvSpPr>
              <p:cNvPr id="24" name="文本框 23"/>
              <p:cNvSpPr txBox="1">
                <a:spLocks noRot="1" noChangeAspect="1" noMove="1" noResize="1" noEditPoints="1" noAdjustHandles="1" noChangeArrowheads="1" noChangeShapeType="1" noTextEdit="1"/>
              </p:cNvSpPr>
              <p:nvPr/>
            </p:nvSpPr>
            <p:spPr>
              <a:xfrm>
                <a:off x="2390627" y="3333978"/>
                <a:ext cx="2438986" cy="400110"/>
              </a:xfrm>
              <a:prstGeom prst="rect">
                <a:avLst/>
              </a:prstGeom>
              <a:blipFill rotWithShape="1">
                <a:blip r:embed="rId8"/>
                <a:stretch>
                  <a:fillRect l="-20" t="-57" r="18" b="7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4642337" y="3298963"/>
                <a:ext cx="2565597"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19</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e>
                      </m:d>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4642337" y="3298963"/>
                <a:ext cx="2565597" cy="400110"/>
              </a:xfrm>
              <a:prstGeom prst="rect">
                <a:avLst/>
              </a:prstGeom>
              <a:blipFill rotWithShape="1">
                <a:blip r:embed="rId9"/>
                <a:stretch>
                  <a:fillRect l="-19" t="-34" r="2" b="49"/>
                </a:stretch>
              </a:blipFill>
            </p:spPr>
            <p:txBody>
              <a:bodyPr/>
              <a:lstStyle/>
              <a:p>
                <a:r>
                  <a:rPr lang="zh-CN" altLang="en-US">
                    <a:noFill/>
                  </a:rPr>
                  <a:t> </a:t>
                </a:r>
              </a:p>
            </p:txBody>
          </p:sp>
        </mc:Fallback>
      </mc:AlternateContent>
      <p:sp>
        <p:nvSpPr>
          <p:cNvPr id="28" name="文本框 27"/>
          <p:cNvSpPr txBox="1"/>
          <p:nvPr/>
        </p:nvSpPr>
        <p:spPr>
          <a:xfrm>
            <a:off x="1301261" y="3832035"/>
            <a:ext cx="2314136"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由功能原理，得：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0" name="文本框 29"/>
              <p:cNvSpPr txBox="1"/>
              <p:nvPr/>
            </p:nvSpPr>
            <p:spPr>
              <a:xfrm>
                <a:off x="3168749" y="3734088"/>
                <a:ext cx="4673990" cy="668516"/>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𝑊</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
                        <m:dPr>
                          <m:begChr m:val="["/>
                          <m:endChr m:val="]"/>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e>
                      </m: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528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J</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0" name="文本框 29"/>
              <p:cNvSpPr txBox="1">
                <a:spLocks noRot="1" noChangeAspect="1" noMove="1" noResize="1" noEditPoints="1" noAdjustHandles="1" noChangeArrowheads="1" noChangeShapeType="1" noTextEdit="1"/>
              </p:cNvSpPr>
              <p:nvPr/>
            </p:nvSpPr>
            <p:spPr>
              <a:xfrm>
                <a:off x="3168749" y="3734088"/>
                <a:ext cx="4673990" cy="668516"/>
              </a:xfrm>
              <a:prstGeom prst="rect">
                <a:avLst/>
              </a:prstGeom>
              <a:blipFill rotWithShape="1">
                <a:blip r:embed="rId10"/>
                <a:stretch>
                  <a:fillRect l="-2" t="-43" r="-370" b="22"/>
                </a:stretch>
              </a:blipFill>
            </p:spPr>
            <p:txBody>
              <a:bodyPr/>
              <a:lstStyle/>
              <a:p>
                <a:r>
                  <a:rPr lang="zh-CN" altLang="en-US">
                    <a:noFill/>
                  </a:rPr>
                  <a:t> </a:t>
                </a:r>
              </a:p>
            </p:txBody>
          </p:sp>
        </mc:Fallback>
      </mc:AlternateContent>
      <p:sp>
        <p:nvSpPr>
          <p:cNvPr id="32" name="文本框 31"/>
          <p:cNvSpPr txBox="1"/>
          <p:nvPr/>
        </p:nvSpPr>
        <p:spPr>
          <a:xfrm>
            <a:off x="1751428" y="4572117"/>
            <a:ext cx="3124784"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由加速度公式，得到：</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4" name="文本框 33"/>
              <p:cNvSpPr txBox="1"/>
              <p:nvPr/>
            </p:nvSpPr>
            <p:spPr>
              <a:xfrm>
                <a:off x="4572000" y="4378923"/>
                <a:ext cx="2868051" cy="67678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4" name="文本框 33"/>
              <p:cNvSpPr txBox="1">
                <a:spLocks noRot="1" noChangeAspect="1" noMove="1" noResize="1" noEditPoints="1" noAdjustHandles="1" noChangeArrowheads="1" noChangeShapeType="1" noTextEdit="1"/>
              </p:cNvSpPr>
              <p:nvPr/>
            </p:nvSpPr>
            <p:spPr>
              <a:xfrm>
                <a:off x="4572000" y="4378923"/>
                <a:ext cx="2868051" cy="676788"/>
              </a:xfrm>
              <a:prstGeom prst="rect">
                <a:avLst/>
              </a:prstGeom>
              <a:blipFill rotWithShape="1">
                <a:blip r:embed="rId11"/>
                <a:stretch>
                  <a:fillRect t="-88" r="14" b="7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6" name="文本框 35"/>
              <p:cNvSpPr txBox="1"/>
              <p:nvPr/>
            </p:nvSpPr>
            <p:spPr>
              <a:xfrm>
                <a:off x="1301261" y="5556053"/>
                <a:ext cx="169603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当</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a:t>
                </a:r>
                <a:endParaRPr lang="zh-CN" altLang="en-US" sz="2000" dirty="0"/>
              </a:p>
            </p:txBody>
          </p:sp>
        </mc:Choice>
        <mc:Fallback>
          <p:sp>
            <p:nvSpPr>
              <p:cNvPr id="36" name="文本框 35"/>
              <p:cNvSpPr txBox="1">
                <a:spLocks noRot="1" noChangeAspect="1" noMove="1" noResize="1" noEditPoints="1" noAdjustHandles="1" noChangeArrowheads="1" noChangeShapeType="1" noTextEdit="1"/>
              </p:cNvSpPr>
              <p:nvPr/>
            </p:nvSpPr>
            <p:spPr>
              <a:xfrm>
                <a:off x="1301261" y="5556053"/>
                <a:ext cx="1696037" cy="400110"/>
              </a:xfrm>
              <a:prstGeom prst="rect">
                <a:avLst/>
              </a:prstGeom>
              <a:blipFill rotWithShape="1">
                <a:blip r:embed="rId12"/>
                <a:stretch>
                  <a:fillRect l="-9" t="-109" r="6" b="12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8" name="文本框 37"/>
              <p:cNvSpPr txBox="1"/>
              <p:nvPr/>
            </p:nvSpPr>
            <p:spPr>
              <a:xfrm>
                <a:off x="2684290" y="5590645"/>
                <a:ext cx="467399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𝑚𝑎</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N</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38" name="文本框 37"/>
              <p:cNvSpPr txBox="1">
                <a:spLocks noRot="1" noChangeAspect="1" noMove="1" noResize="1" noEditPoints="1" noAdjustHandles="1" noChangeArrowheads="1" noChangeShapeType="1" noTextEdit="1"/>
              </p:cNvSpPr>
              <p:nvPr/>
            </p:nvSpPr>
            <p:spPr>
              <a:xfrm>
                <a:off x="2684290" y="5590645"/>
                <a:ext cx="4673990" cy="400110"/>
              </a:xfrm>
              <a:prstGeom prst="rect">
                <a:avLst/>
              </a:prstGeom>
              <a:blipFill rotWithShape="1">
                <a:blip r:embed="rId13"/>
                <a:stretch>
                  <a:fillRect l="-3" t="-26" r="11" b="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2684290" y="4984759"/>
                <a:ext cx="4267788"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0" name="文本框 39"/>
              <p:cNvSpPr txBox="1">
                <a:spLocks noRot="1" noChangeAspect="1" noMove="1" noResize="1" noEditPoints="1" noAdjustHandles="1" noChangeArrowheads="1" noChangeShapeType="1" noTextEdit="1"/>
              </p:cNvSpPr>
              <p:nvPr/>
            </p:nvSpPr>
            <p:spPr>
              <a:xfrm>
                <a:off x="2684290" y="4984759"/>
                <a:ext cx="4267788" cy="553998"/>
              </a:xfrm>
              <a:prstGeom prst="rect">
                <a:avLst/>
              </a:prstGeom>
              <a:blipFill rotWithShape="1">
                <a:blip r:embed="rId14"/>
                <a:stretch>
                  <a:fillRect l="-3" t="-2" r="2" b="52"/>
                </a:stretch>
              </a:blipFill>
            </p:spPr>
            <p:txBody>
              <a:bodyPr/>
              <a:lstStyle/>
              <a:p>
                <a:r>
                  <a:rPr lang="zh-CN" altLang="en-US">
                    <a:noFill/>
                  </a:rPr>
                  <a:t> </a:t>
                </a:r>
              </a:p>
            </p:txBody>
          </p:sp>
        </mc:Fallback>
      </mc:AlternateContent>
      <p:sp>
        <p:nvSpPr>
          <p:cNvPr id="42" name="文本框 41"/>
          <p:cNvSpPr txBox="1"/>
          <p:nvPr/>
        </p:nvSpPr>
        <p:spPr>
          <a:xfrm>
            <a:off x="1181686" y="6069689"/>
            <a:ext cx="176549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则瞬时功率：</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9">
                                            <p:txEl>
                                              <p:pRg st="0" end="0"/>
                                            </p:txEl>
                                          </p:spTgt>
                                        </p:tgtEl>
                                        <p:attrNameLst>
                                          <p:attrName>style.visibility</p:attrName>
                                        </p:attrNameLst>
                                      </p:cBhvr>
                                      <p:to>
                                        <p:strVal val="visible"/>
                                      </p:to>
                                    </p:set>
                                    <p:animEffect transition="in" filter="fade">
                                      <p:cBhvr>
                                        <p:cTn id="45" dur="500"/>
                                        <p:tgtEl>
                                          <p:spTgt spid="19">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24">
                                            <p:txEl>
                                              <p:pRg st="0" end="0"/>
                                            </p:txEl>
                                          </p:spTgt>
                                        </p:tgtEl>
                                        <p:attrNameLst>
                                          <p:attrName>style.visibility</p:attrName>
                                        </p:attrNameLst>
                                      </p:cBhvr>
                                      <p:to>
                                        <p:strVal val="visible"/>
                                      </p:to>
                                    </p:set>
                                    <p:animEffect transition="in" filter="fade">
                                      <p:cBhvr>
                                        <p:cTn id="54" dur="500"/>
                                        <p:tgtEl>
                                          <p:spTgt spid="24">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6">
                                            <p:txEl>
                                              <p:pRg st="0" end="0"/>
                                            </p:txEl>
                                          </p:spTgt>
                                        </p:tgtEl>
                                        <p:attrNameLst>
                                          <p:attrName>style.visibility</p:attrName>
                                        </p:attrNameLst>
                                      </p:cBhvr>
                                      <p:to>
                                        <p:strVal val="visible"/>
                                      </p:to>
                                    </p:set>
                                    <p:animEffect transition="in" filter="fade">
                                      <p:cBhvr>
                                        <p:cTn id="59" dur="500"/>
                                        <p:tgtEl>
                                          <p:spTgt spid="2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30">
                                            <p:txEl>
                                              <p:pRg st="0" end="0"/>
                                            </p:txEl>
                                          </p:spTgt>
                                        </p:tgtEl>
                                        <p:attrNameLst>
                                          <p:attrName>style.visibility</p:attrName>
                                        </p:attrNameLst>
                                      </p:cBhvr>
                                      <p:to>
                                        <p:strVal val="visible"/>
                                      </p:to>
                                    </p:set>
                                    <p:animEffect transition="in" filter="fade">
                                      <p:cBhvr>
                                        <p:cTn id="68" dur="500"/>
                                        <p:tgtEl>
                                          <p:spTgt spid="30">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34">
                                            <p:txEl>
                                              <p:pRg st="0" end="0"/>
                                            </p:txEl>
                                          </p:spTgt>
                                        </p:tgtEl>
                                        <p:attrNameLst>
                                          <p:attrName>style.visibility</p:attrName>
                                        </p:attrNameLst>
                                      </p:cBhvr>
                                      <p:to>
                                        <p:strVal val="visible"/>
                                      </p:to>
                                    </p:set>
                                    <p:animEffect transition="in" filter="fade">
                                      <p:cBhvr>
                                        <p:cTn id="77" dur="500"/>
                                        <p:tgtEl>
                                          <p:spTgt spid="3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fade">
                                      <p:cBhvr>
                                        <p:cTn id="87" dur="500"/>
                                        <p:tgtEl>
                                          <p:spTgt spid="36"/>
                                        </p:tgtEl>
                                      </p:cBhvr>
                                    </p:animEffect>
                                  </p:childTnLst>
                                </p:cTn>
                              </p:par>
                            </p:childTnLst>
                          </p:cTn>
                        </p:par>
                        <p:par>
                          <p:cTn id="88" fill="hold">
                            <p:stCondLst>
                              <p:cond delay="500"/>
                            </p:stCondLst>
                            <p:childTnLst>
                              <p:par>
                                <p:cTn id="89" presetID="10" presetClass="entr" presetSubtype="0" fill="hold" grpId="0" nodeType="after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500"/>
                                        <p:tgtEl>
                                          <p:spTgt spid="38"/>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fade">
                                      <p:cBhvr>
                                        <p:cTn id="96" dur="500"/>
                                        <p:tgtEl>
                                          <p:spTgt spid="42"/>
                                        </p:tgtEl>
                                      </p:cBhvr>
                                    </p:animEffect>
                                  </p:childTnLst>
                                </p:cTn>
                              </p:par>
                            </p:childTnLst>
                          </p:cTn>
                        </p:par>
                        <p:par>
                          <p:cTn id="97" fill="hold">
                            <p:stCondLst>
                              <p:cond delay="500"/>
                            </p:stCondLst>
                            <p:childTnLst>
                              <p:par>
                                <p:cTn id="98" presetID="10" presetClass="entr" presetSubtype="0" fill="hold" grpId="0" nodeType="afterEffect">
                                  <p:stCondLst>
                                    <p:cond delay="0"/>
                                  </p:stCondLst>
                                  <p:childTnLst>
                                    <p:set>
                                      <p:cBhvr>
                                        <p:cTn id="99" dur="1" fill="hold">
                                          <p:stCondLst>
                                            <p:cond delay="0"/>
                                          </p:stCondLst>
                                        </p:cTn>
                                        <p:tgtEl>
                                          <p:spTgt spid="5"/>
                                        </p:tgtEl>
                                        <p:attrNameLst>
                                          <p:attrName>style.visibility</p:attrName>
                                        </p:attrNameLst>
                                      </p:cBhvr>
                                      <p:to>
                                        <p:strVal val="visible"/>
                                      </p:to>
                                    </p:set>
                                    <p:animEffect transition="in" filter="fade">
                                      <p:cBhvr>
                                        <p:cTn id="10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3" grpId="0"/>
      <p:bldP spid="15" grpId="0"/>
      <p:bldP spid="20" grpId="0" animBg="1"/>
      <p:bldP spid="22" grpId="0"/>
      <p:bldP spid="28" grpId="0"/>
      <p:bldP spid="32" grpId="0"/>
      <p:bldP spid="36" grpId="0"/>
      <p:bldP spid="38" grpId="0"/>
      <p:bldP spid="40" grpId="0"/>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51971" y="715666"/>
            <a:ext cx="738275"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2-41</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935502" y="622628"/>
                <a:ext cx="5310554"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的木块静止在水平桌面上，</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935502" y="622628"/>
                <a:ext cx="5310554" cy="493148"/>
              </a:xfrm>
              <a:prstGeom prst="rect">
                <a:avLst/>
              </a:prstGeom>
              <a:blipFill rotWithShape="1">
                <a:blip r:embed="rId1"/>
                <a:stretch>
                  <a:fillRect l="-3" t="-67" r="4" b="-191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288387" y="639908"/>
                <a:ext cx="8567224"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的子弹沿水平方向射进木块。</a:t>
                </a:r>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288387" y="639908"/>
                <a:ext cx="8567224" cy="951735"/>
              </a:xfrm>
              <a:prstGeom prst="rect">
                <a:avLst/>
              </a:prstGeom>
              <a:blipFill rotWithShape="1">
                <a:blip r:embed="rId2"/>
                <a:stretch>
                  <a:fillRect l="-1" t="-49" r="6" b="-8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2358097" y="1098495"/>
                <a:ext cx="5562014"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两者合在一起，在桌面上滑动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25</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后停止。</a:t>
                </a:r>
                <a:endParaRPr lang="zh-CN" altLang="en-US" sz="2000" dirty="0"/>
              </a:p>
            </p:txBody>
          </p:sp>
        </mc:Choice>
        <mc:Fallback>
          <p:sp>
            <p:nvSpPr>
              <p:cNvPr id="10" name="文本框 9"/>
              <p:cNvSpPr txBox="1">
                <a:spLocks noRot="1" noChangeAspect="1" noMove="1" noResize="1" noEditPoints="1" noAdjustHandles="1" noChangeArrowheads="1" noChangeShapeType="1" noTextEdit="1"/>
              </p:cNvSpPr>
              <p:nvPr/>
            </p:nvSpPr>
            <p:spPr>
              <a:xfrm>
                <a:off x="2358097" y="1098495"/>
                <a:ext cx="5562014" cy="493148"/>
              </a:xfrm>
              <a:prstGeom prst="rect">
                <a:avLst/>
              </a:prstGeom>
              <a:blipFill rotWithShape="1">
                <a:blip r:embed="rId3"/>
                <a:stretch>
                  <a:fillRect l="-6" t="-118" r="7" b="-18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288387" y="1098495"/>
                <a:ext cx="8384344"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木块与桌面的摩擦系数</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20</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288387" y="1098495"/>
                <a:ext cx="8384344" cy="954813"/>
              </a:xfrm>
              <a:prstGeom prst="rect">
                <a:avLst/>
              </a:prstGeom>
              <a:blipFill rotWithShape="1">
                <a:blip r:embed="rId4"/>
                <a:stretch>
                  <a:fillRect l="-1" t="-61" r="6" b="-495"/>
                </a:stretch>
              </a:blipFill>
            </p:spPr>
            <p:txBody>
              <a:bodyPr/>
              <a:lstStyle/>
              <a:p>
                <a:r>
                  <a:rPr lang="zh-CN" altLang="en-US">
                    <a:noFill/>
                  </a:rPr>
                  <a:t> </a:t>
                </a:r>
              </a:p>
            </p:txBody>
          </p:sp>
        </mc:Fallback>
      </mc:AlternateContent>
      <p:sp>
        <p:nvSpPr>
          <p:cNvPr id="14" name="文本框 13"/>
          <p:cNvSpPr txBox="1"/>
          <p:nvPr/>
        </p:nvSpPr>
        <p:spPr>
          <a:xfrm>
            <a:off x="3040380" y="1548298"/>
            <a:ext cx="2600765"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试求子弹原来的速度。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6" name="文本框 15"/>
          <p:cNvSpPr txBox="1"/>
          <p:nvPr/>
        </p:nvSpPr>
        <p:spPr>
          <a:xfrm>
            <a:off x="347574" y="2112154"/>
            <a:ext cx="947811"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8" name="文本框 17"/>
          <p:cNvSpPr txBox="1"/>
          <p:nvPr/>
        </p:nvSpPr>
        <p:spPr>
          <a:xfrm>
            <a:off x="988394" y="2026032"/>
            <a:ext cx="7808032" cy="501932"/>
          </a:xfrm>
          <a:prstGeom prst="rect">
            <a:avLst/>
          </a:prstGeom>
          <a:noFill/>
        </p:spPr>
        <p:txBody>
          <a:bodyPr wrap="square">
            <a:spAutoFit/>
          </a:bodyPr>
          <a:lstStyle/>
          <a:p>
            <a:pPr algn="l">
              <a:lnSpc>
                <a:spcPct val="150000"/>
              </a:lnSpc>
            </a:pP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碰撞瞬间</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动量守恒、</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嵌入后摩擦力做功消耗</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动能</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，可用动能</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定理求解。</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20" name="文本框 19"/>
          <p:cNvSpPr txBox="1"/>
          <p:nvPr/>
        </p:nvSpPr>
        <p:spPr>
          <a:xfrm>
            <a:off x="233670" y="2543155"/>
            <a:ext cx="7624411"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在子弹沿水平方向射进木块的过程中，系统的动量守恒：</a:t>
            </a:r>
            <a:endParaRPr lang="zh-CN" altLang="en-US" sz="2000" dirty="0"/>
          </a:p>
        </p:txBody>
      </p:sp>
      <mc:AlternateContent xmlns:mc="http://schemas.openxmlformats.org/markup-compatibility/2006">
        <mc:Choice xmlns:a14="http://schemas.microsoft.com/office/drawing/2010/main" Requires="a14">
          <p:sp>
            <p:nvSpPr>
              <p:cNvPr id="22" name="文本框 21"/>
              <p:cNvSpPr txBox="1"/>
              <p:nvPr/>
            </p:nvSpPr>
            <p:spPr>
              <a:xfrm>
                <a:off x="2681653" y="3074016"/>
                <a:ext cx="2509325" cy="553998"/>
              </a:xfrm>
              <a:prstGeom prst="rect">
                <a:avLst/>
              </a:prstGeom>
              <a:noFill/>
            </p:spPr>
            <p:txBody>
              <a:bodyPr wrap="square">
                <a:spAutoFit/>
              </a:bodyPr>
              <a:lstStyle/>
              <a:p>
                <a:pPr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2681653" y="3074016"/>
                <a:ext cx="2509325" cy="553998"/>
              </a:xfrm>
              <a:prstGeom prst="rect">
                <a:avLst/>
              </a:prstGeom>
              <a:blipFill rotWithShape="1">
                <a:blip r:embed="rId5"/>
                <a:stretch>
                  <a:fillRect l="-2" t="-111" r="19" b="47"/>
                </a:stretch>
              </a:blipFill>
            </p:spPr>
            <p:txBody>
              <a:bodyPr/>
              <a:lstStyle/>
              <a:p>
                <a:r>
                  <a:rPr lang="zh-CN" altLang="en-US">
                    <a:noFill/>
                  </a:rPr>
                  <a:t> </a:t>
                </a:r>
              </a:p>
            </p:txBody>
          </p:sp>
        </mc:Fallback>
      </mc:AlternateContent>
      <p:sp>
        <p:nvSpPr>
          <p:cNvPr id="24" name="文本框 23"/>
          <p:cNvSpPr txBox="1"/>
          <p:nvPr/>
        </p:nvSpPr>
        <p:spPr>
          <a:xfrm>
            <a:off x="351971" y="3624421"/>
            <a:ext cx="4617720"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一起在桌面上滑动的过程中，由系统的动能定理有：</a:t>
            </a:r>
            <a:endParaRPr lang="zh-CN" altLang="en-US" sz="2000" dirty="0"/>
          </a:p>
        </p:txBody>
      </p:sp>
      <mc:AlternateContent xmlns:mc="http://schemas.openxmlformats.org/markup-compatibility/2006">
        <mc:Choice xmlns:a14="http://schemas.microsoft.com/office/drawing/2010/main" Requires="a14">
          <p:sp>
            <p:nvSpPr>
              <p:cNvPr id="26" name="文本框 25"/>
              <p:cNvSpPr txBox="1"/>
              <p:nvPr/>
            </p:nvSpPr>
            <p:spPr>
              <a:xfrm>
                <a:off x="2170961" y="4301821"/>
                <a:ext cx="3986432" cy="668516"/>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2170961" y="4301821"/>
                <a:ext cx="3986432" cy="668516"/>
              </a:xfrm>
              <a:prstGeom prst="rect">
                <a:avLst/>
              </a:prstGeom>
              <a:blipFill rotWithShape="1">
                <a:blip r:embed="rId6"/>
                <a:stretch>
                  <a:fillRect l="-13" t="-50" r="11"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2450835" y="5094785"/>
                <a:ext cx="283537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600</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e>
                      </m:d>
                    </m:oMath>
                  </m:oMathPara>
                </a14:m>
                <a:endParaRPr lang="zh-CN" altLang="en-US" dirty="0"/>
              </a:p>
            </p:txBody>
          </p:sp>
        </mc:Choice>
        <mc:Fallback>
          <p:sp>
            <p:nvSpPr>
              <p:cNvPr id="28" name="文本框 27"/>
              <p:cNvSpPr txBox="1">
                <a:spLocks noRot="1" noChangeAspect="1" noMove="1" noResize="1" noEditPoints="1" noAdjustHandles="1" noChangeArrowheads="1" noChangeShapeType="1" noTextEdit="1"/>
              </p:cNvSpPr>
              <p:nvPr/>
            </p:nvSpPr>
            <p:spPr>
              <a:xfrm>
                <a:off x="2450835" y="5094785"/>
                <a:ext cx="2835379" cy="400110"/>
              </a:xfrm>
              <a:prstGeom prst="rect">
                <a:avLst/>
              </a:prstGeom>
              <a:blipFill rotWithShape="1">
                <a:blip r:embed="rId7"/>
                <a:stretch>
                  <a:fillRect l="-13" t="-45" r="17" b="60"/>
                </a:stretch>
              </a:blipFill>
            </p:spPr>
            <p:txBody>
              <a:bodyPr/>
              <a:lstStyle/>
              <a:p>
                <a:r>
                  <a:rPr lang="zh-CN" altLang="en-US">
                    <a:noFill/>
                  </a:rPr>
                  <a:t> </a:t>
                </a:r>
              </a:p>
            </p:txBody>
          </p:sp>
        </mc:Fallback>
      </mc:AlternateContent>
      <p:sp>
        <p:nvSpPr>
          <p:cNvPr id="30" name="文本框 29"/>
          <p:cNvSpPr txBox="1"/>
          <p:nvPr/>
        </p:nvSpPr>
        <p:spPr>
          <a:xfrm>
            <a:off x="821480" y="5118355"/>
            <a:ext cx="191144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带入数据有：</a:t>
            </a:r>
            <a:endParaRPr lang="zh-CN" altLang="en-US" sz="2000" dirty="0"/>
          </a:p>
        </p:txBody>
      </p:sp>
      <p:sp>
        <p:nvSpPr>
          <p:cNvPr id="32" name="文本框 31"/>
          <p:cNvSpPr txBox="1"/>
          <p:nvPr/>
        </p:nvSpPr>
        <p:spPr>
          <a:xfrm>
            <a:off x="450166" y="5494895"/>
            <a:ext cx="8222565" cy="963597"/>
          </a:xfrm>
          <a:prstGeom prst="rect">
            <a:avLst/>
          </a:prstGeom>
          <a:noFill/>
        </p:spPr>
        <p:txBody>
          <a:bodyPr wrap="square">
            <a:spAutoFit/>
          </a:bodyPr>
          <a:lstStyle/>
          <a:p>
            <a:pPr indent="266700" algn="just">
              <a:lnSpc>
                <a:spcPct val="150000"/>
              </a:lnSpc>
              <a:tabLst>
                <a:tab pos="4686300" algn="l"/>
              </a:tabLst>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由于质量相差悬殊，故忽略子弹质量可粗略估计子弹速度，与上述结果接近。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2" name="组合 1"/>
          <p:cNvGrpSpPr/>
          <p:nvPr/>
        </p:nvGrpSpPr>
        <p:grpSpPr>
          <a:xfrm>
            <a:off x="7752919" y="3898889"/>
            <a:ext cx="604911" cy="316386"/>
            <a:chOff x="4170496" y="1453104"/>
            <a:chExt cx="604911" cy="316386"/>
          </a:xfrm>
        </p:grpSpPr>
        <p:sp>
          <p:nvSpPr>
            <p:cNvPr id="3" name="矩形 2"/>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 name="流程图: 终止 4"/>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 name="组合 6"/>
          <p:cNvGrpSpPr/>
          <p:nvPr/>
        </p:nvGrpSpPr>
        <p:grpSpPr>
          <a:xfrm>
            <a:off x="5919079" y="4224148"/>
            <a:ext cx="2802246" cy="917745"/>
            <a:chOff x="3930328" y="2981343"/>
            <a:chExt cx="2802246" cy="917745"/>
          </a:xfrm>
        </p:grpSpPr>
        <p:cxnSp>
          <p:nvCxnSpPr>
            <p:cNvPr id="9" name="直接连接符 8"/>
            <p:cNvCxnSpPr/>
            <p:nvPr/>
          </p:nvCxnSpPr>
          <p:spPr bwMode="auto">
            <a:xfrm>
              <a:off x="3930328" y="2981343"/>
              <a:ext cx="2802246"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1" name="文本框 10"/>
            <p:cNvSpPr txBox="1"/>
            <p:nvPr/>
          </p:nvSpPr>
          <p:spPr>
            <a:xfrm>
              <a:off x="4451189" y="3560534"/>
              <a:ext cx="1793907" cy="338554"/>
            </a:xfrm>
            <a:prstGeom prst="rect">
              <a:avLst/>
            </a:prstGeom>
            <a:noFill/>
          </p:spPr>
          <p:txBody>
            <a:bodyPr wrap="square">
              <a:spAutoFit/>
            </a:bodyPr>
            <a:lstStyle/>
            <a:p>
              <a:r>
                <a:rPr lang="zh-CN" alt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2-41</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sp>
        <p:nvSpPr>
          <p:cNvPr id="13" name="矩形 12"/>
          <p:cNvSpPr/>
          <p:nvPr/>
        </p:nvSpPr>
        <p:spPr bwMode="auto">
          <a:xfrm>
            <a:off x="6477358" y="3898889"/>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15" name="组合 14"/>
          <p:cNvGrpSpPr/>
          <p:nvPr/>
        </p:nvGrpSpPr>
        <p:grpSpPr>
          <a:xfrm>
            <a:off x="5341005" y="3401115"/>
            <a:ext cx="899031" cy="600218"/>
            <a:chOff x="3350985" y="2138863"/>
            <a:chExt cx="899031" cy="600218"/>
          </a:xfrm>
        </p:grpSpPr>
        <mc:AlternateContent xmlns:mc="http://schemas.openxmlformats.org/markup-compatibility/2006">
          <mc:Choice xmlns:a14="http://schemas.microsoft.com/office/drawing/2010/main" Requires="a14">
            <p:sp>
              <p:nvSpPr>
                <p:cNvPr id="17" name="文本框 16"/>
                <p:cNvSpPr txBox="1"/>
                <p:nvPr/>
              </p:nvSpPr>
              <p:spPr>
                <a:xfrm>
                  <a:off x="3356775" y="2138863"/>
                  <a:ext cx="89324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16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6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US" altLang="zh-CN" sz="16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6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dirty="0"/>
                </a:p>
              </p:txBody>
            </p:sp>
          </mc:Choice>
          <mc:Fallback>
            <p:sp>
              <p:nvSpPr>
                <p:cNvPr id="17" name="文本框 16"/>
                <p:cNvSpPr txBox="1">
                  <a:spLocks noRot="1" noChangeAspect="1" noMove="1" noResize="1" noEditPoints="1" noAdjustHandles="1" noChangeArrowheads="1" noChangeShapeType="1" noTextEdit="1"/>
                </p:cNvSpPr>
                <p:nvPr/>
              </p:nvSpPr>
              <p:spPr>
                <a:xfrm>
                  <a:off x="3356775" y="2138863"/>
                  <a:ext cx="893241" cy="338554"/>
                </a:xfrm>
                <a:prstGeom prst="rect">
                  <a:avLst/>
                </a:prstGeom>
                <a:blipFill rotWithShape="1">
                  <a:blip r:embed="rId8"/>
                </a:blipFill>
              </p:spPr>
              <p:txBody>
                <a:bodyPr/>
                <a:lstStyle/>
                <a:p>
                  <a:r>
                    <a:rPr lang="zh-CN" altLang="en-US">
                      <a:noFill/>
                    </a:rPr>
                    <a:t> </a:t>
                  </a:r>
                </a:p>
              </p:txBody>
            </p:sp>
          </mc:Fallback>
        </mc:AlternateContent>
        <p:grpSp>
          <p:nvGrpSpPr>
            <p:cNvPr id="19" name="组合 18"/>
            <p:cNvGrpSpPr/>
            <p:nvPr/>
          </p:nvGrpSpPr>
          <p:grpSpPr>
            <a:xfrm>
              <a:off x="3350985" y="2400527"/>
              <a:ext cx="676499" cy="338554"/>
              <a:chOff x="3227087" y="1401957"/>
              <a:chExt cx="676499" cy="338554"/>
            </a:xfrm>
          </p:grpSpPr>
          <mc:AlternateContent xmlns:mc="http://schemas.openxmlformats.org/markup-compatibility/2006">
            <mc:Choice xmlns:a14="http://schemas.microsoft.com/office/drawing/2010/main" Requires="a14">
              <p:sp>
                <p:nvSpPr>
                  <p:cNvPr id="21" name="文本框 20"/>
                  <p:cNvSpPr txBox="1"/>
                  <p:nvPr/>
                </p:nvSpPr>
                <p:spPr>
                  <a:xfrm>
                    <a:off x="3227087" y="1401957"/>
                    <a:ext cx="40993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sz="1600" dirty="0"/>
                  </a:p>
                </p:txBody>
              </p:sp>
            </mc:Choice>
            <mc:Fallback>
              <p:sp>
                <p:nvSpPr>
                  <p:cNvPr id="21" name="文本框 20"/>
                  <p:cNvSpPr txBox="1">
                    <a:spLocks noRot="1" noChangeAspect="1" noMove="1" noResize="1" noEditPoints="1" noAdjustHandles="1" noChangeArrowheads="1" noChangeShapeType="1" noTextEdit="1"/>
                  </p:cNvSpPr>
                  <p:nvPr/>
                </p:nvSpPr>
                <p:spPr>
                  <a:xfrm>
                    <a:off x="3227087" y="1401957"/>
                    <a:ext cx="409932" cy="338554"/>
                  </a:xfrm>
                  <a:prstGeom prst="rect">
                    <a:avLst/>
                  </a:prstGeom>
                  <a:blipFill rotWithShape="1">
                    <a:blip r:embed="rId9"/>
                  </a:blipFill>
                </p:spPr>
                <p:txBody>
                  <a:bodyPr/>
                  <a:lstStyle/>
                  <a:p>
                    <a:r>
                      <a:rPr lang="zh-CN" altLang="en-US">
                        <a:noFill/>
                      </a:rPr>
                      <a:t> </a:t>
                    </a:r>
                  </a:p>
                </p:txBody>
              </p:sp>
            </mc:Fallback>
          </mc:AlternateContent>
          <p:cxnSp>
            <p:nvCxnSpPr>
              <p:cNvPr id="23" name="直接箭头连接符 22"/>
              <p:cNvCxnSpPr/>
              <p:nvPr/>
            </p:nvCxnSpPr>
            <p:spPr bwMode="auto">
              <a:xfrm>
                <a:off x="3543586" y="1612590"/>
                <a:ext cx="360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grpSp>
      <p:sp>
        <p:nvSpPr>
          <p:cNvPr id="25" name="流程图: 终止 24"/>
          <p:cNvSpPr/>
          <p:nvPr/>
        </p:nvSpPr>
        <p:spPr bwMode="auto">
          <a:xfrm>
            <a:off x="5671527" y="4016045"/>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7" name="文本框 26"/>
              <p:cNvSpPr txBox="1"/>
              <p:nvPr/>
            </p:nvSpPr>
            <p:spPr>
              <a:xfrm>
                <a:off x="6260973" y="3391741"/>
                <a:ext cx="88895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altLang="en-US" sz="1600" dirty="0"/>
              </a:p>
            </p:txBody>
          </p:sp>
        </mc:Choice>
        <mc:Fallback>
          <p:sp>
            <p:nvSpPr>
              <p:cNvPr id="27" name="文本框 26"/>
              <p:cNvSpPr txBox="1">
                <a:spLocks noRot="1" noChangeAspect="1" noMove="1" noResize="1" noEditPoints="1" noAdjustHandles="1" noChangeArrowheads="1" noChangeShapeType="1" noTextEdit="1"/>
              </p:cNvSpPr>
              <p:nvPr/>
            </p:nvSpPr>
            <p:spPr>
              <a:xfrm>
                <a:off x="6260973" y="3391741"/>
                <a:ext cx="888959" cy="338554"/>
              </a:xfrm>
              <a:prstGeom prst="rect">
                <a:avLst/>
              </a:prstGeom>
              <a:blipFill rotWithShape="1">
                <a:blip r:embed="rId10"/>
                <a:stretch>
                  <a:fillRect l="-57" t="-61" r="53" b="90"/>
                </a:stretch>
              </a:blipFill>
            </p:spPr>
            <p:txBody>
              <a:bodyPr/>
              <a:lstStyle/>
              <a:p>
                <a:r>
                  <a:rPr lang="zh-CN" altLang="en-US">
                    <a:noFill/>
                  </a:rPr>
                  <a:t> </a:t>
                </a:r>
              </a:p>
            </p:txBody>
          </p:sp>
        </mc:Fallback>
      </mc:AlternateContent>
      <p:sp>
        <p:nvSpPr>
          <p:cNvPr id="29" name="流程图: 终止 28"/>
          <p:cNvSpPr/>
          <p:nvPr/>
        </p:nvSpPr>
        <p:spPr bwMode="auto">
          <a:xfrm>
            <a:off x="5735929"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1" name="流程图: 终止 30"/>
          <p:cNvSpPr/>
          <p:nvPr/>
        </p:nvSpPr>
        <p:spPr bwMode="auto">
          <a:xfrm>
            <a:off x="5817989"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3" name="流程图: 终止 32"/>
          <p:cNvSpPr/>
          <p:nvPr/>
        </p:nvSpPr>
        <p:spPr bwMode="auto">
          <a:xfrm>
            <a:off x="5907083"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6" name="流程图: 终止 35"/>
          <p:cNvSpPr/>
          <p:nvPr/>
        </p:nvSpPr>
        <p:spPr bwMode="auto">
          <a:xfrm>
            <a:off x="5996183"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9" name="流程图: 终止 38"/>
          <p:cNvSpPr/>
          <p:nvPr/>
        </p:nvSpPr>
        <p:spPr bwMode="auto">
          <a:xfrm>
            <a:off x="6092305"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2" name="流程图: 终止 41"/>
          <p:cNvSpPr/>
          <p:nvPr/>
        </p:nvSpPr>
        <p:spPr bwMode="auto">
          <a:xfrm>
            <a:off x="6174365" y="4014473"/>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45" name="组合 44"/>
          <p:cNvGrpSpPr/>
          <p:nvPr/>
        </p:nvGrpSpPr>
        <p:grpSpPr>
          <a:xfrm>
            <a:off x="6532577" y="3635497"/>
            <a:ext cx="554878" cy="338554"/>
            <a:chOff x="2342776" y="3423128"/>
            <a:chExt cx="554878" cy="338554"/>
          </a:xfrm>
        </p:grpSpPr>
        <mc:AlternateContent xmlns:mc="http://schemas.openxmlformats.org/markup-compatibility/2006">
          <mc:Choice xmlns:a14="http://schemas.microsoft.com/office/drawing/2010/main" Requires="a14">
            <p:sp>
              <p:nvSpPr>
                <p:cNvPr id="49" name="文本框 48"/>
                <p:cNvSpPr txBox="1"/>
                <p:nvPr/>
              </p:nvSpPr>
              <p:spPr>
                <a:xfrm>
                  <a:off x="2496725" y="3423128"/>
                  <a:ext cx="40092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m:oMathPara>
                  </a14:m>
                  <a:endParaRPr lang="zh-CN" altLang="en-US" sz="1600"/>
                </a:p>
              </p:txBody>
            </p:sp>
          </mc:Choice>
          <mc:Fallback>
            <p:sp>
              <p:nvSpPr>
                <p:cNvPr id="49" name="文本框 48"/>
                <p:cNvSpPr txBox="1">
                  <a:spLocks noRot="1" noChangeAspect="1" noMove="1" noResize="1" noEditPoints="1" noAdjustHandles="1" noChangeArrowheads="1" noChangeShapeType="1" noTextEdit="1"/>
                </p:cNvSpPr>
                <p:nvPr/>
              </p:nvSpPr>
              <p:spPr>
                <a:xfrm>
                  <a:off x="2496725" y="3423128"/>
                  <a:ext cx="400929" cy="338554"/>
                </a:xfrm>
                <a:prstGeom prst="rect">
                  <a:avLst/>
                </a:prstGeom>
                <a:blipFill rotWithShape="1">
                  <a:blip r:embed="rId11"/>
                </a:blipFill>
              </p:spPr>
              <p:txBody>
                <a:bodyPr/>
                <a:lstStyle/>
                <a:p>
                  <a:r>
                    <a:rPr lang="zh-CN" altLang="en-US">
                      <a:noFill/>
                    </a:rPr>
                    <a:t> </a:t>
                  </a:r>
                </a:p>
              </p:txBody>
            </p:sp>
          </mc:Fallback>
        </mc:AlternateContent>
        <p:cxnSp>
          <p:nvCxnSpPr>
            <p:cNvPr id="51" name="直接箭头连接符 50"/>
            <p:cNvCxnSpPr/>
            <p:nvPr/>
          </p:nvCxnSpPr>
          <p:spPr bwMode="auto">
            <a:xfrm>
              <a:off x="2342776" y="3628728"/>
              <a:ext cx="288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grpSp>
        <p:nvGrpSpPr>
          <p:cNvPr id="55" name="组合 54"/>
          <p:cNvGrpSpPr/>
          <p:nvPr/>
        </p:nvGrpSpPr>
        <p:grpSpPr>
          <a:xfrm>
            <a:off x="6477358" y="3898889"/>
            <a:ext cx="604911" cy="316386"/>
            <a:chOff x="4170496" y="1453104"/>
            <a:chExt cx="604911" cy="316386"/>
          </a:xfrm>
        </p:grpSpPr>
        <p:sp>
          <p:nvSpPr>
            <p:cNvPr id="58" name="矩形 57"/>
            <p:cNvSpPr/>
            <p:nvPr/>
          </p:nvSpPr>
          <p:spPr bwMode="auto">
            <a:xfrm>
              <a:off x="4170496" y="1453104"/>
              <a:ext cx="604911" cy="316386"/>
            </a:xfrm>
            <a:prstGeom prst="rect">
              <a:avLst/>
            </a:prstGeom>
            <a:noFill/>
            <a:ln w="19050" cap="flat" cmpd="sng" algn="ctr">
              <a:solidFill>
                <a:schemeClr val="bg1">
                  <a:lumMod val="65000"/>
                </a:schemeClr>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3" name="流程图: 终止 62"/>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6" name="组合 65"/>
          <p:cNvGrpSpPr/>
          <p:nvPr/>
        </p:nvGrpSpPr>
        <p:grpSpPr>
          <a:xfrm>
            <a:off x="6557929" y="3898889"/>
            <a:ext cx="604911" cy="316386"/>
            <a:chOff x="4170496" y="1453104"/>
            <a:chExt cx="604911" cy="316386"/>
          </a:xfrm>
        </p:grpSpPr>
        <p:sp>
          <p:nvSpPr>
            <p:cNvPr id="67" name="矩形 66"/>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8" name="流程图: 终止 67"/>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9" name="组合 68"/>
          <p:cNvGrpSpPr/>
          <p:nvPr/>
        </p:nvGrpSpPr>
        <p:grpSpPr>
          <a:xfrm>
            <a:off x="6643323" y="3898889"/>
            <a:ext cx="604911" cy="316386"/>
            <a:chOff x="4170496" y="1453104"/>
            <a:chExt cx="604911" cy="316386"/>
          </a:xfrm>
        </p:grpSpPr>
        <p:sp>
          <p:nvSpPr>
            <p:cNvPr id="70" name="矩形 69"/>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1" name="流程图: 终止 70"/>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2" name="组合 71"/>
          <p:cNvGrpSpPr/>
          <p:nvPr/>
        </p:nvGrpSpPr>
        <p:grpSpPr>
          <a:xfrm>
            <a:off x="6731983" y="3898889"/>
            <a:ext cx="604911" cy="316386"/>
            <a:chOff x="4170496" y="1453104"/>
            <a:chExt cx="604911" cy="316386"/>
          </a:xfrm>
        </p:grpSpPr>
        <p:sp>
          <p:nvSpPr>
            <p:cNvPr id="73" name="矩形 72"/>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4" name="流程图: 终止 73"/>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5" name="组合 74"/>
          <p:cNvGrpSpPr/>
          <p:nvPr/>
        </p:nvGrpSpPr>
        <p:grpSpPr>
          <a:xfrm>
            <a:off x="6814233" y="3898889"/>
            <a:ext cx="604911" cy="316386"/>
            <a:chOff x="4170496" y="1453104"/>
            <a:chExt cx="604911" cy="316386"/>
          </a:xfrm>
        </p:grpSpPr>
        <p:sp>
          <p:nvSpPr>
            <p:cNvPr id="76" name="矩形 75"/>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7" name="流程图: 终止 76"/>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8" name="组合 77"/>
          <p:cNvGrpSpPr/>
          <p:nvPr/>
        </p:nvGrpSpPr>
        <p:grpSpPr>
          <a:xfrm>
            <a:off x="6904142" y="3898889"/>
            <a:ext cx="604911" cy="316386"/>
            <a:chOff x="4170496" y="1453104"/>
            <a:chExt cx="604911" cy="316386"/>
          </a:xfrm>
        </p:grpSpPr>
        <p:sp>
          <p:nvSpPr>
            <p:cNvPr id="79" name="矩形 78"/>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0" name="流程图: 终止 79"/>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1" name="组合 80"/>
          <p:cNvGrpSpPr/>
          <p:nvPr/>
        </p:nvGrpSpPr>
        <p:grpSpPr>
          <a:xfrm>
            <a:off x="7000017" y="3898889"/>
            <a:ext cx="604911" cy="316386"/>
            <a:chOff x="4170496" y="1453104"/>
            <a:chExt cx="604911" cy="316386"/>
          </a:xfrm>
        </p:grpSpPr>
        <p:sp>
          <p:nvSpPr>
            <p:cNvPr id="82" name="矩形 81"/>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3" name="流程图: 终止 82"/>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4" name="组合 83"/>
          <p:cNvGrpSpPr/>
          <p:nvPr/>
        </p:nvGrpSpPr>
        <p:grpSpPr>
          <a:xfrm>
            <a:off x="7095892" y="3898889"/>
            <a:ext cx="604911" cy="316386"/>
            <a:chOff x="4170496" y="1453104"/>
            <a:chExt cx="604911" cy="316386"/>
          </a:xfrm>
        </p:grpSpPr>
        <p:sp>
          <p:nvSpPr>
            <p:cNvPr id="85" name="矩形 84"/>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6" name="流程图: 终止 85"/>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7" name="组合 86"/>
          <p:cNvGrpSpPr/>
          <p:nvPr/>
        </p:nvGrpSpPr>
        <p:grpSpPr>
          <a:xfrm>
            <a:off x="7185801" y="3898889"/>
            <a:ext cx="604911" cy="316386"/>
            <a:chOff x="4170496" y="1453104"/>
            <a:chExt cx="604911" cy="316386"/>
          </a:xfrm>
        </p:grpSpPr>
        <p:sp>
          <p:nvSpPr>
            <p:cNvPr id="88" name="矩形 87"/>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9" name="流程图: 终止 88"/>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0" name="组合 89"/>
          <p:cNvGrpSpPr/>
          <p:nvPr/>
        </p:nvGrpSpPr>
        <p:grpSpPr>
          <a:xfrm>
            <a:off x="7261344" y="3898889"/>
            <a:ext cx="604911" cy="316386"/>
            <a:chOff x="4170496" y="1453104"/>
            <a:chExt cx="604911" cy="316386"/>
          </a:xfrm>
        </p:grpSpPr>
        <p:sp>
          <p:nvSpPr>
            <p:cNvPr id="91" name="矩形 90"/>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2" name="流程图: 终止 91"/>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3" name="组合 92"/>
          <p:cNvGrpSpPr/>
          <p:nvPr/>
        </p:nvGrpSpPr>
        <p:grpSpPr>
          <a:xfrm>
            <a:off x="7325691" y="3898889"/>
            <a:ext cx="604911" cy="316386"/>
            <a:chOff x="4170496" y="1453104"/>
            <a:chExt cx="604911" cy="316386"/>
          </a:xfrm>
        </p:grpSpPr>
        <p:sp>
          <p:nvSpPr>
            <p:cNvPr id="94" name="矩形 93"/>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5" name="流程图: 终止 94"/>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6" name="组合 95"/>
          <p:cNvGrpSpPr/>
          <p:nvPr/>
        </p:nvGrpSpPr>
        <p:grpSpPr>
          <a:xfrm>
            <a:off x="7399994" y="3898889"/>
            <a:ext cx="604911" cy="316386"/>
            <a:chOff x="4170496" y="1453104"/>
            <a:chExt cx="604911" cy="316386"/>
          </a:xfrm>
        </p:grpSpPr>
        <p:sp>
          <p:nvSpPr>
            <p:cNvPr id="97" name="矩形 96"/>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8" name="流程图: 终止 97"/>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99" name="文本框 98"/>
              <p:cNvSpPr txBox="1"/>
              <p:nvPr/>
            </p:nvSpPr>
            <p:spPr>
              <a:xfrm>
                <a:off x="7838656" y="3561018"/>
                <a:ext cx="72419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a:p>
            </p:txBody>
          </p:sp>
        </mc:Choice>
        <mc:Fallback>
          <p:sp>
            <p:nvSpPr>
              <p:cNvPr id="99" name="文本框 98"/>
              <p:cNvSpPr txBox="1">
                <a:spLocks noRot="1" noChangeAspect="1" noMove="1" noResize="1" noEditPoints="1" noAdjustHandles="1" noChangeArrowheads="1" noChangeShapeType="1" noTextEdit="1"/>
              </p:cNvSpPr>
              <p:nvPr/>
            </p:nvSpPr>
            <p:spPr>
              <a:xfrm>
                <a:off x="7838656" y="3561018"/>
                <a:ext cx="724193" cy="338554"/>
              </a:xfrm>
              <a:prstGeom prst="rect">
                <a:avLst/>
              </a:prstGeom>
              <a:blipFill rotWithShape="1">
                <a:blip r:embed="rId12"/>
                <a:stretch>
                  <a:fillRect l="-30" t="-169" r="70" b="11"/>
                </a:stretch>
              </a:blipFill>
            </p:spPr>
            <p:txBody>
              <a:bodyPr/>
              <a:lstStyle/>
              <a:p>
                <a:r>
                  <a:rPr lang="zh-CN" altLang="en-US">
                    <a:noFill/>
                  </a:rPr>
                  <a:t> </a:t>
                </a:r>
              </a:p>
            </p:txBody>
          </p:sp>
        </mc:Fallback>
      </mc:AlternateContent>
      <p:grpSp>
        <p:nvGrpSpPr>
          <p:cNvPr id="100" name="组合 99"/>
          <p:cNvGrpSpPr/>
          <p:nvPr/>
        </p:nvGrpSpPr>
        <p:grpSpPr>
          <a:xfrm>
            <a:off x="7475139" y="3898889"/>
            <a:ext cx="604911" cy="316386"/>
            <a:chOff x="4170496" y="1453104"/>
            <a:chExt cx="604911" cy="316386"/>
          </a:xfrm>
        </p:grpSpPr>
        <p:sp>
          <p:nvSpPr>
            <p:cNvPr id="101" name="矩形 100"/>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2" name="流程图: 终止 101"/>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3" name="组合 102"/>
          <p:cNvGrpSpPr/>
          <p:nvPr/>
        </p:nvGrpSpPr>
        <p:grpSpPr>
          <a:xfrm>
            <a:off x="7536202" y="3898889"/>
            <a:ext cx="604911" cy="316386"/>
            <a:chOff x="4170496" y="1453104"/>
            <a:chExt cx="604911" cy="316386"/>
          </a:xfrm>
        </p:grpSpPr>
        <p:sp>
          <p:nvSpPr>
            <p:cNvPr id="104" name="矩形 103"/>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5" name="流程图: 终止 104"/>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6" name="组合 105"/>
          <p:cNvGrpSpPr/>
          <p:nvPr/>
        </p:nvGrpSpPr>
        <p:grpSpPr>
          <a:xfrm>
            <a:off x="7601947" y="3898889"/>
            <a:ext cx="604911" cy="316386"/>
            <a:chOff x="4170496" y="1453104"/>
            <a:chExt cx="604911" cy="316386"/>
          </a:xfrm>
        </p:grpSpPr>
        <p:sp>
          <p:nvSpPr>
            <p:cNvPr id="107" name="矩形 106"/>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8" name="流程图: 终止 107"/>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9" name="组合 108"/>
          <p:cNvGrpSpPr/>
          <p:nvPr/>
        </p:nvGrpSpPr>
        <p:grpSpPr>
          <a:xfrm>
            <a:off x="7677774" y="3898889"/>
            <a:ext cx="604911" cy="316386"/>
            <a:chOff x="4170496" y="1453104"/>
            <a:chExt cx="604911" cy="316386"/>
          </a:xfrm>
        </p:grpSpPr>
        <p:sp>
          <p:nvSpPr>
            <p:cNvPr id="110" name="矩形 109"/>
            <p:cNvSpPr/>
            <p:nvPr/>
          </p:nvSpPr>
          <p:spPr bwMode="auto">
            <a:xfrm>
              <a:off x="4170496" y="1453104"/>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1" name="流程图: 终止 110"/>
            <p:cNvSpPr/>
            <p:nvPr/>
          </p:nvSpPr>
          <p:spPr bwMode="auto">
            <a:xfrm>
              <a:off x="4321977" y="1577178"/>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112" name="文本框 111"/>
              <p:cNvSpPr txBox="1"/>
              <p:nvPr/>
            </p:nvSpPr>
            <p:spPr>
              <a:xfrm>
                <a:off x="6497029" y="3887805"/>
                <a:ext cx="4871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oMath>
                  </m:oMathPara>
                </a14:m>
                <a:endParaRPr lang="zh-CN" altLang="en-US" sz="1600" dirty="0"/>
              </a:p>
            </p:txBody>
          </p:sp>
        </mc:Choice>
        <mc:Fallback>
          <p:sp>
            <p:nvSpPr>
              <p:cNvPr id="112" name="文本框 111"/>
              <p:cNvSpPr txBox="1">
                <a:spLocks noRot="1" noChangeAspect="1" noMove="1" noResize="1" noEditPoints="1" noAdjustHandles="1" noChangeArrowheads="1" noChangeShapeType="1" noTextEdit="1"/>
              </p:cNvSpPr>
              <p:nvPr/>
            </p:nvSpPr>
            <p:spPr>
              <a:xfrm>
                <a:off x="6497029" y="3887805"/>
                <a:ext cx="487199" cy="338554"/>
              </a:xfrm>
              <a:prstGeom prst="rect">
                <a:avLst/>
              </a:prstGeom>
              <a:blipFill rotWithShape="1">
                <a:blip r:embed="rId13"/>
                <a:stretch>
                  <a:fillRect l="-71" t="-99" r="102" b="128"/>
                </a:stretch>
              </a:blipFill>
            </p:spPr>
            <p:txBody>
              <a:bodyPr/>
              <a:lstStyle/>
              <a:p>
                <a:r>
                  <a:rPr lang="zh-CN" altLang="en-US">
                    <a:noFill/>
                  </a:rPr>
                  <a:t> </a:t>
                </a:r>
              </a:p>
            </p:txBody>
          </p:sp>
        </mc:Fallback>
      </mc:AlternateContent>
      <p:grpSp>
        <p:nvGrpSpPr>
          <p:cNvPr id="113" name="组合 112"/>
          <p:cNvGrpSpPr/>
          <p:nvPr/>
        </p:nvGrpSpPr>
        <p:grpSpPr>
          <a:xfrm>
            <a:off x="6483346" y="4237443"/>
            <a:ext cx="1265077" cy="552602"/>
            <a:chOff x="6697237" y="4197266"/>
            <a:chExt cx="1265077" cy="591800"/>
          </a:xfrm>
        </p:grpSpPr>
        <p:cxnSp>
          <p:nvCxnSpPr>
            <p:cNvPr id="114" name="直接连接符 113"/>
            <p:cNvCxnSpPr/>
            <p:nvPr/>
          </p:nvCxnSpPr>
          <p:spPr bwMode="auto">
            <a:xfrm>
              <a:off x="6697237" y="4197266"/>
              <a:ext cx="0" cy="571656"/>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115" name="直接连接符 114"/>
            <p:cNvCxnSpPr/>
            <p:nvPr/>
          </p:nvCxnSpPr>
          <p:spPr bwMode="auto">
            <a:xfrm>
              <a:off x="7962314" y="4217410"/>
              <a:ext cx="0" cy="571656"/>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116" name="组合 115"/>
          <p:cNvGrpSpPr/>
          <p:nvPr/>
        </p:nvGrpSpPr>
        <p:grpSpPr>
          <a:xfrm>
            <a:off x="6546894" y="4432681"/>
            <a:ext cx="1167878" cy="338554"/>
            <a:chOff x="6732407" y="4454000"/>
            <a:chExt cx="1167878" cy="338554"/>
          </a:xfrm>
        </p:grpSpPr>
        <p:cxnSp>
          <p:nvCxnSpPr>
            <p:cNvPr id="117" name="直接箭头连接符 116"/>
            <p:cNvCxnSpPr/>
            <p:nvPr/>
          </p:nvCxnSpPr>
          <p:spPr bwMode="auto">
            <a:xfrm>
              <a:off x="6732407" y="4643403"/>
              <a:ext cx="360000"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cxnSp>
          <p:nvCxnSpPr>
            <p:cNvPr id="118" name="直接箭头连接符 117"/>
            <p:cNvCxnSpPr/>
            <p:nvPr/>
          </p:nvCxnSpPr>
          <p:spPr bwMode="auto">
            <a:xfrm>
              <a:off x="7540285" y="4643403"/>
              <a:ext cx="360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119" name="文本框 118"/>
                <p:cNvSpPr txBox="1"/>
                <p:nvPr/>
              </p:nvSpPr>
              <p:spPr>
                <a:xfrm>
                  <a:off x="6984237" y="4454000"/>
                  <a:ext cx="60916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25</m:t>
                        </m:r>
                        <m:r>
                          <m:rPr>
                            <m:sty m:val="p"/>
                          </m:rPr>
                          <a:rPr lang="en-US" altLang="zh-CN" sz="1600" b="0" i="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oMath>
                    </m:oMathPara>
                  </a14:m>
                  <a:endParaRPr lang="zh-CN" altLang="en-US" dirty="0"/>
                </a:p>
              </p:txBody>
            </p:sp>
          </mc:Choice>
          <mc:Fallback>
            <p:sp>
              <p:nvSpPr>
                <p:cNvPr id="119" name="文本框 118"/>
                <p:cNvSpPr txBox="1">
                  <a:spLocks noRot="1" noChangeAspect="1" noMove="1" noResize="1" noEditPoints="1" noAdjustHandles="1" noChangeArrowheads="1" noChangeShapeType="1" noTextEdit="1"/>
                </p:cNvSpPr>
                <p:nvPr/>
              </p:nvSpPr>
              <p:spPr>
                <a:xfrm>
                  <a:off x="6984237" y="4454000"/>
                  <a:ext cx="609169" cy="338554"/>
                </a:xfrm>
                <a:prstGeom prst="rect">
                  <a:avLst/>
                </a:prstGeom>
                <a:blipFill rotWithShape="1">
                  <a:blip r:embed="rId14"/>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
                                        <p:tgtEl>
                                          <p:spTgt spid="25"/>
                                        </p:tgtEl>
                                      </p:cBhvr>
                                    </p:animEffect>
                                  </p:childTnLst>
                                </p:cTn>
                              </p:par>
                            </p:childTnLst>
                          </p:cTn>
                        </p:par>
                        <p:par>
                          <p:cTn id="28" fill="hold">
                            <p:stCondLst>
                              <p:cond delay="1000"/>
                            </p:stCondLst>
                            <p:childTnLst>
                              <p:par>
                                <p:cTn id="29" presetID="2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25"/>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5"/>
                                        </p:tgtEl>
                                        <p:attrNameLst>
                                          <p:attrName>style.visibility</p:attrName>
                                        </p:attrNameLst>
                                      </p:cBhvr>
                                      <p:to>
                                        <p:strVal val="hidden"/>
                                      </p:to>
                                    </p:set>
                                  </p:childTnLst>
                                </p:cTn>
                              </p:par>
                            </p:childTnLst>
                          </p:cTn>
                        </p:par>
                        <p:par>
                          <p:cTn id="38" fill="hold">
                            <p:stCondLst>
                              <p:cond delay="0"/>
                            </p:stCondLst>
                            <p:childTnLst>
                              <p:par>
                                <p:cTn id="39" presetID="10" presetClass="entr" presetSubtype="0" fill="hold" grpId="0" nodeType="after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
                                        <p:tgtEl>
                                          <p:spTgt spid="29"/>
                                        </p:tgtEl>
                                      </p:cBhvr>
                                    </p:animEffect>
                                  </p:childTnLst>
                                  <p:subTnLst>
                                    <p:set>
                                      <p:cBhvr override="childStyle">
                                        <p:cTn dur="1" fill="hold" display="0" masterRel="sameClick" afterEffect="1">
                                          <p:stCondLst>
                                            <p:cond evt="end" delay="0">
                                              <p:tn val="39"/>
                                            </p:cond>
                                          </p:stCondLst>
                                        </p:cTn>
                                        <p:tgtEl>
                                          <p:spTgt spid="29"/>
                                        </p:tgtEl>
                                        <p:attrNameLst>
                                          <p:attrName>style.visibility</p:attrName>
                                        </p:attrNameLst>
                                      </p:cBhvr>
                                      <p:to>
                                        <p:strVal val="hidden"/>
                                      </p:to>
                                    </p:set>
                                  </p:sub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
                                        <p:tgtEl>
                                          <p:spTgt spid="31"/>
                                        </p:tgtEl>
                                      </p:cBhvr>
                                    </p:animEffect>
                                  </p:childTnLst>
                                  <p:subTnLst>
                                    <p:set>
                                      <p:cBhvr override="childStyle">
                                        <p:cTn dur="1" fill="hold" display="0" masterRel="sameClick" afterEffect="1">
                                          <p:stCondLst>
                                            <p:cond evt="end" delay="0">
                                              <p:tn val="43"/>
                                            </p:cond>
                                          </p:stCondLst>
                                        </p:cTn>
                                        <p:tgtEl>
                                          <p:spTgt spid="31"/>
                                        </p:tgtEl>
                                        <p:attrNameLst>
                                          <p:attrName>style.visibility</p:attrName>
                                        </p:attrNameLst>
                                      </p:cBhvr>
                                      <p:to>
                                        <p:strVal val="hidden"/>
                                      </p:to>
                                    </p:set>
                                  </p:sub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
                                        <p:tgtEl>
                                          <p:spTgt spid="33"/>
                                        </p:tgtEl>
                                      </p:cBhvr>
                                    </p:animEffect>
                                  </p:childTnLst>
                                  <p:subTnLst>
                                    <p:set>
                                      <p:cBhvr override="childStyle">
                                        <p:cTn dur="1" fill="hold" display="0" masterRel="sameClick" afterEffect="1">
                                          <p:stCondLst>
                                            <p:cond evt="end" delay="0">
                                              <p:tn val="47"/>
                                            </p:cond>
                                          </p:stCondLst>
                                        </p:cTn>
                                        <p:tgtEl>
                                          <p:spTgt spid="33"/>
                                        </p:tgtEl>
                                        <p:attrNameLst>
                                          <p:attrName>style.visibility</p:attrName>
                                        </p:attrNameLst>
                                      </p:cBhvr>
                                      <p:to>
                                        <p:strVal val="hidden"/>
                                      </p:to>
                                    </p:set>
                                  </p:sub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
                                        <p:tgtEl>
                                          <p:spTgt spid="36"/>
                                        </p:tgtEl>
                                      </p:cBhvr>
                                    </p:animEffect>
                                  </p:childTnLst>
                                  <p:subTnLst>
                                    <p:set>
                                      <p:cBhvr override="childStyle">
                                        <p:cTn dur="1" fill="hold" display="0" masterRel="sameClick" afterEffect="1">
                                          <p:stCondLst>
                                            <p:cond evt="end" delay="0">
                                              <p:tn val="51"/>
                                            </p:cond>
                                          </p:stCondLst>
                                        </p:cTn>
                                        <p:tgtEl>
                                          <p:spTgt spid="36"/>
                                        </p:tgtEl>
                                        <p:attrNameLst>
                                          <p:attrName>style.visibility</p:attrName>
                                        </p:attrNameLst>
                                      </p:cBhvr>
                                      <p:to>
                                        <p:strVal val="hidden"/>
                                      </p:to>
                                    </p:set>
                                  </p:sub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50"/>
                                        <p:tgtEl>
                                          <p:spTgt spid="39"/>
                                        </p:tgtEl>
                                      </p:cBhvr>
                                    </p:animEffect>
                                  </p:childTnLst>
                                  <p:subTnLst>
                                    <p:set>
                                      <p:cBhvr override="childStyle">
                                        <p:cTn dur="1" fill="hold" display="0" masterRel="sameClick" afterEffect="1">
                                          <p:stCondLst>
                                            <p:cond evt="end" delay="0">
                                              <p:tn val="55"/>
                                            </p:cond>
                                          </p:stCondLst>
                                        </p:cTn>
                                        <p:tgtEl>
                                          <p:spTgt spid="39"/>
                                        </p:tgtEl>
                                        <p:attrNameLst>
                                          <p:attrName>style.visibility</p:attrName>
                                        </p:attrNameLst>
                                      </p:cBhvr>
                                      <p:to>
                                        <p:strVal val="hidden"/>
                                      </p:to>
                                    </p:set>
                                  </p:subTnLst>
                                </p:cTn>
                              </p:par>
                            </p:childTnLst>
                          </p:cTn>
                        </p:par>
                        <p:par>
                          <p:cTn id="58" fill="hold">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50"/>
                                        <p:tgtEl>
                                          <p:spTgt spid="42"/>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42"/>
                                        </p:tgtEl>
                                        <p:attrNameLst>
                                          <p:attrName>style.visibility</p:attrName>
                                        </p:attrNameLst>
                                      </p:cBhvr>
                                      <p:to>
                                        <p:strVal val="hidden"/>
                                      </p:to>
                                    </p:set>
                                  </p:childTnLst>
                                </p:cTn>
                              </p:par>
                            </p:childTnLst>
                          </p:cTn>
                        </p:par>
                        <p:par>
                          <p:cTn id="66" fill="hold">
                            <p:stCondLst>
                              <p:cond delay="0"/>
                            </p:stCondLst>
                            <p:childTnLst>
                              <p:par>
                                <p:cTn id="67" presetID="10" presetClass="entr" presetSubtype="0" fill="hold" grpId="0" nodeType="after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22" presetClass="entr" presetSubtype="8" fill="hold" nodeType="with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wipe(left)">
                                      <p:cBhvr>
                                        <p:cTn id="72" dur="500"/>
                                        <p:tgtEl>
                                          <p:spTgt spid="4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500"/>
                                        <p:tgtEl>
                                          <p:spTgt spid="10"/>
                                        </p:tgtEl>
                                      </p:cBhvr>
                                    </p:animEffect>
                                  </p:childTnLst>
                                </p:cTn>
                              </p:par>
                            </p:childTnLst>
                          </p:cTn>
                        </p:par>
                        <p:par>
                          <p:cTn id="78" fill="hold">
                            <p:stCondLst>
                              <p:cond delay="500"/>
                            </p:stCondLst>
                            <p:childTnLst>
                              <p:par>
                                <p:cTn id="79" presetID="1" presetClass="exit" presetSubtype="0" fill="hold" grpId="1" nodeType="afterEffect">
                                  <p:stCondLst>
                                    <p:cond delay="0"/>
                                  </p:stCondLst>
                                  <p:childTnLst>
                                    <p:set>
                                      <p:cBhvr>
                                        <p:cTn id="80" dur="1" fill="hold">
                                          <p:stCondLst>
                                            <p:cond delay="0"/>
                                          </p:stCondLst>
                                        </p:cTn>
                                        <p:tgtEl>
                                          <p:spTgt spid="13"/>
                                        </p:tgtEl>
                                        <p:attrNameLst>
                                          <p:attrName>style.visibility</p:attrName>
                                        </p:attrNameLst>
                                      </p:cBhvr>
                                      <p:to>
                                        <p:strVal val="hidden"/>
                                      </p:to>
                                    </p:set>
                                  </p:childTnLst>
                                </p:cTn>
                              </p:par>
                            </p:childTnLst>
                          </p:cTn>
                        </p:par>
                        <p:par>
                          <p:cTn id="81" fill="hold">
                            <p:stCondLst>
                              <p:cond delay="500"/>
                            </p:stCondLst>
                            <p:childTnLst>
                              <p:par>
                                <p:cTn id="82" presetID="1" presetClass="exit" presetSubtype="0" fill="hold" grpId="1" nodeType="afterEffect">
                                  <p:stCondLst>
                                    <p:cond delay="0"/>
                                  </p:stCondLst>
                                  <p:childTnLst>
                                    <p:set>
                                      <p:cBhvr>
                                        <p:cTn id="83" dur="1" fill="hold">
                                          <p:stCondLst>
                                            <p:cond delay="0"/>
                                          </p:stCondLst>
                                        </p:cTn>
                                        <p:tgtEl>
                                          <p:spTgt spid="112"/>
                                        </p:tgtEl>
                                        <p:attrNameLst>
                                          <p:attrName>style.visibility</p:attrName>
                                        </p:attrNameLst>
                                      </p:cBhvr>
                                      <p:to>
                                        <p:strVal val="hidden"/>
                                      </p:to>
                                    </p:set>
                                  </p:childTnLst>
                                </p:cTn>
                              </p:par>
                            </p:childTnLst>
                          </p:cTn>
                        </p:par>
                        <p:par>
                          <p:cTn id="84" fill="hold">
                            <p:stCondLst>
                              <p:cond delay="500"/>
                            </p:stCondLst>
                            <p:childTnLst>
                              <p:par>
                                <p:cTn id="85" presetID="10" presetClass="entr" presetSubtype="0" fill="hold" nodeType="after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50"/>
                                        <p:tgtEl>
                                          <p:spTgt spid="55"/>
                                        </p:tgtEl>
                                      </p:cBhvr>
                                    </p:animEffect>
                                  </p:childTnLst>
                                </p:cTn>
                              </p:par>
                            </p:childTnLst>
                          </p:cTn>
                        </p:par>
                        <p:par>
                          <p:cTn id="88" fill="hold">
                            <p:stCondLst>
                              <p:cond delay="1000"/>
                            </p:stCondLst>
                            <p:childTnLst>
                              <p:par>
                                <p:cTn id="89" presetID="10" presetClass="entr" presetSubtype="0" fill="hold" nodeType="afterEffect">
                                  <p:stCondLst>
                                    <p:cond delay="0"/>
                                  </p:stCondLst>
                                  <p:childTnLst>
                                    <p:set>
                                      <p:cBhvr>
                                        <p:cTn id="90" dur="1" fill="hold">
                                          <p:stCondLst>
                                            <p:cond delay="0"/>
                                          </p:stCondLst>
                                        </p:cTn>
                                        <p:tgtEl>
                                          <p:spTgt spid="66"/>
                                        </p:tgtEl>
                                        <p:attrNameLst>
                                          <p:attrName>style.visibility</p:attrName>
                                        </p:attrNameLst>
                                      </p:cBhvr>
                                      <p:to>
                                        <p:strVal val="visible"/>
                                      </p:to>
                                    </p:set>
                                    <p:animEffect transition="in" filter="fade">
                                      <p:cBhvr>
                                        <p:cTn id="91" dur="50"/>
                                        <p:tgtEl>
                                          <p:spTgt spid="66"/>
                                        </p:tgtEl>
                                      </p:cBhvr>
                                    </p:animEffect>
                                  </p:childTnLst>
                                  <p:subTnLst>
                                    <p:set>
                                      <p:cBhvr override="childStyle">
                                        <p:cTn dur="1" fill="hold" display="0" masterRel="sameClick" afterEffect="1">
                                          <p:stCondLst>
                                            <p:cond evt="end" delay="0">
                                              <p:tn val="89"/>
                                            </p:cond>
                                          </p:stCondLst>
                                        </p:cTn>
                                        <p:tgtEl>
                                          <p:spTgt spid="66"/>
                                        </p:tgtEl>
                                        <p:attrNameLst>
                                          <p:attrName>style.visibility</p:attrName>
                                        </p:attrNameLst>
                                      </p:cBhvr>
                                      <p:to>
                                        <p:strVal val="hidden"/>
                                      </p:to>
                                    </p:set>
                                  </p:subTnLst>
                                </p:cTn>
                              </p:par>
                            </p:childTnLst>
                          </p:cTn>
                        </p:par>
                        <p:par>
                          <p:cTn id="92" fill="hold">
                            <p:stCondLst>
                              <p:cond delay="1500"/>
                            </p:stCondLst>
                            <p:childTnLst>
                              <p:par>
                                <p:cTn id="93" presetID="10" presetClass="entr" presetSubtype="0" fill="hold" nodeType="afterEffect">
                                  <p:stCondLst>
                                    <p:cond delay="0"/>
                                  </p:stCondLst>
                                  <p:childTnLst>
                                    <p:set>
                                      <p:cBhvr>
                                        <p:cTn id="94" dur="1" fill="hold">
                                          <p:stCondLst>
                                            <p:cond delay="0"/>
                                          </p:stCondLst>
                                        </p:cTn>
                                        <p:tgtEl>
                                          <p:spTgt spid="69"/>
                                        </p:tgtEl>
                                        <p:attrNameLst>
                                          <p:attrName>style.visibility</p:attrName>
                                        </p:attrNameLst>
                                      </p:cBhvr>
                                      <p:to>
                                        <p:strVal val="visible"/>
                                      </p:to>
                                    </p:set>
                                    <p:animEffect transition="in" filter="fade">
                                      <p:cBhvr>
                                        <p:cTn id="95" dur="50"/>
                                        <p:tgtEl>
                                          <p:spTgt spid="69"/>
                                        </p:tgtEl>
                                      </p:cBhvr>
                                    </p:animEffect>
                                  </p:childTnLst>
                                  <p:subTnLst>
                                    <p:set>
                                      <p:cBhvr override="childStyle">
                                        <p:cTn dur="1" fill="hold" display="0" masterRel="sameClick" afterEffect="1">
                                          <p:stCondLst>
                                            <p:cond evt="end" delay="0">
                                              <p:tn val="93"/>
                                            </p:cond>
                                          </p:stCondLst>
                                        </p:cTn>
                                        <p:tgtEl>
                                          <p:spTgt spid="69"/>
                                        </p:tgtEl>
                                        <p:attrNameLst>
                                          <p:attrName>style.visibility</p:attrName>
                                        </p:attrNameLst>
                                      </p:cBhvr>
                                      <p:to>
                                        <p:strVal val="hidden"/>
                                      </p:to>
                                    </p:set>
                                  </p:subTnLst>
                                </p:cTn>
                              </p:par>
                            </p:childTnLst>
                          </p:cTn>
                        </p:par>
                        <p:par>
                          <p:cTn id="96" fill="hold">
                            <p:stCondLst>
                              <p:cond delay="2000"/>
                            </p:stCondLst>
                            <p:childTnLst>
                              <p:par>
                                <p:cTn id="97" presetID="10" presetClass="entr" presetSubtype="0" fill="hold" nodeType="afterEffect">
                                  <p:stCondLst>
                                    <p:cond delay="0"/>
                                  </p:stCondLst>
                                  <p:childTnLst>
                                    <p:set>
                                      <p:cBhvr>
                                        <p:cTn id="98" dur="1" fill="hold">
                                          <p:stCondLst>
                                            <p:cond delay="0"/>
                                          </p:stCondLst>
                                        </p:cTn>
                                        <p:tgtEl>
                                          <p:spTgt spid="72"/>
                                        </p:tgtEl>
                                        <p:attrNameLst>
                                          <p:attrName>style.visibility</p:attrName>
                                        </p:attrNameLst>
                                      </p:cBhvr>
                                      <p:to>
                                        <p:strVal val="visible"/>
                                      </p:to>
                                    </p:set>
                                    <p:animEffect transition="in" filter="fade">
                                      <p:cBhvr>
                                        <p:cTn id="99" dur="50"/>
                                        <p:tgtEl>
                                          <p:spTgt spid="72"/>
                                        </p:tgtEl>
                                      </p:cBhvr>
                                    </p:animEffect>
                                  </p:childTnLst>
                                  <p:subTnLst>
                                    <p:set>
                                      <p:cBhvr override="childStyle">
                                        <p:cTn dur="1" fill="hold" display="0" masterRel="sameClick" afterEffect="1">
                                          <p:stCondLst>
                                            <p:cond evt="end" delay="0">
                                              <p:tn val="97"/>
                                            </p:cond>
                                          </p:stCondLst>
                                        </p:cTn>
                                        <p:tgtEl>
                                          <p:spTgt spid="72"/>
                                        </p:tgtEl>
                                        <p:attrNameLst>
                                          <p:attrName>style.visibility</p:attrName>
                                        </p:attrNameLst>
                                      </p:cBhvr>
                                      <p:to>
                                        <p:strVal val="hidden"/>
                                      </p:to>
                                    </p:set>
                                  </p:subTnLst>
                                </p:cTn>
                              </p:par>
                            </p:childTnLst>
                          </p:cTn>
                        </p:par>
                        <p:par>
                          <p:cTn id="100" fill="hold">
                            <p:stCondLst>
                              <p:cond delay="2500"/>
                            </p:stCondLst>
                            <p:childTnLst>
                              <p:par>
                                <p:cTn id="101" presetID="10" presetClass="entr" presetSubtype="0" fill="hold" nodeType="afterEffect">
                                  <p:stCondLst>
                                    <p:cond delay="0"/>
                                  </p:stCondLst>
                                  <p:childTnLst>
                                    <p:set>
                                      <p:cBhvr>
                                        <p:cTn id="102" dur="1" fill="hold">
                                          <p:stCondLst>
                                            <p:cond delay="0"/>
                                          </p:stCondLst>
                                        </p:cTn>
                                        <p:tgtEl>
                                          <p:spTgt spid="75"/>
                                        </p:tgtEl>
                                        <p:attrNameLst>
                                          <p:attrName>style.visibility</p:attrName>
                                        </p:attrNameLst>
                                      </p:cBhvr>
                                      <p:to>
                                        <p:strVal val="visible"/>
                                      </p:to>
                                    </p:set>
                                    <p:animEffect transition="in" filter="fade">
                                      <p:cBhvr>
                                        <p:cTn id="103" dur="50"/>
                                        <p:tgtEl>
                                          <p:spTgt spid="75"/>
                                        </p:tgtEl>
                                      </p:cBhvr>
                                    </p:animEffect>
                                  </p:childTnLst>
                                  <p:subTnLst>
                                    <p:set>
                                      <p:cBhvr override="childStyle">
                                        <p:cTn dur="1" fill="hold" display="0" masterRel="sameClick" afterEffect="1">
                                          <p:stCondLst>
                                            <p:cond evt="end" delay="0">
                                              <p:tn val="101"/>
                                            </p:cond>
                                          </p:stCondLst>
                                        </p:cTn>
                                        <p:tgtEl>
                                          <p:spTgt spid="75"/>
                                        </p:tgtEl>
                                        <p:attrNameLst>
                                          <p:attrName>style.visibility</p:attrName>
                                        </p:attrNameLst>
                                      </p:cBhvr>
                                      <p:to>
                                        <p:strVal val="hidden"/>
                                      </p:to>
                                    </p:set>
                                  </p:subTnLst>
                                </p:cTn>
                              </p:par>
                            </p:childTnLst>
                          </p:cTn>
                        </p:par>
                        <p:par>
                          <p:cTn id="104" fill="hold">
                            <p:stCondLst>
                              <p:cond delay="3000"/>
                            </p:stCondLst>
                            <p:childTnLst>
                              <p:par>
                                <p:cTn id="105" presetID="10" presetClass="entr" presetSubtype="0" fill="hold" nodeType="afterEffect">
                                  <p:stCondLst>
                                    <p:cond delay="0"/>
                                  </p:stCondLst>
                                  <p:childTnLst>
                                    <p:set>
                                      <p:cBhvr>
                                        <p:cTn id="106" dur="1" fill="hold">
                                          <p:stCondLst>
                                            <p:cond delay="0"/>
                                          </p:stCondLst>
                                        </p:cTn>
                                        <p:tgtEl>
                                          <p:spTgt spid="78"/>
                                        </p:tgtEl>
                                        <p:attrNameLst>
                                          <p:attrName>style.visibility</p:attrName>
                                        </p:attrNameLst>
                                      </p:cBhvr>
                                      <p:to>
                                        <p:strVal val="visible"/>
                                      </p:to>
                                    </p:set>
                                    <p:animEffect transition="in" filter="fade">
                                      <p:cBhvr>
                                        <p:cTn id="107" dur="50"/>
                                        <p:tgtEl>
                                          <p:spTgt spid="78"/>
                                        </p:tgtEl>
                                      </p:cBhvr>
                                    </p:animEffect>
                                  </p:childTnLst>
                                  <p:subTnLst>
                                    <p:set>
                                      <p:cBhvr override="childStyle">
                                        <p:cTn dur="1" fill="hold" display="0" masterRel="sameClick" afterEffect="1">
                                          <p:stCondLst>
                                            <p:cond evt="end" delay="0">
                                              <p:tn val="105"/>
                                            </p:cond>
                                          </p:stCondLst>
                                        </p:cTn>
                                        <p:tgtEl>
                                          <p:spTgt spid="78"/>
                                        </p:tgtEl>
                                        <p:attrNameLst>
                                          <p:attrName>style.visibility</p:attrName>
                                        </p:attrNameLst>
                                      </p:cBhvr>
                                      <p:to>
                                        <p:strVal val="hidden"/>
                                      </p:to>
                                    </p:set>
                                  </p:subTnLst>
                                </p:cTn>
                              </p:par>
                            </p:childTnLst>
                          </p:cTn>
                        </p:par>
                        <p:par>
                          <p:cTn id="108" fill="hold">
                            <p:stCondLst>
                              <p:cond delay="3500"/>
                            </p:stCondLst>
                            <p:childTnLst>
                              <p:par>
                                <p:cTn id="109" presetID="10" presetClass="entr" presetSubtype="0" fill="hold" nodeType="afterEffect">
                                  <p:stCondLst>
                                    <p:cond delay="0"/>
                                  </p:stCondLst>
                                  <p:childTnLst>
                                    <p:set>
                                      <p:cBhvr>
                                        <p:cTn id="110" dur="1" fill="hold">
                                          <p:stCondLst>
                                            <p:cond delay="0"/>
                                          </p:stCondLst>
                                        </p:cTn>
                                        <p:tgtEl>
                                          <p:spTgt spid="81"/>
                                        </p:tgtEl>
                                        <p:attrNameLst>
                                          <p:attrName>style.visibility</p:attrName>
                                        </p:attrNameLst>
                                      </p:cBhvr>
                                      <p:to>
                                        <p:strVal val="visible"/>
                                      </p:to>
                                    </p:set>
                                    <p:animEffect transition="in" filter="fade">
                                      <p:cBhvr>
                                        <p:cTn id="111" dur="60"/>
                                        <p:tgtEl>
                                          <p:spTgt spid="81"/>
                                        </p:tgtEl>
                                      </p:cBhvr>
                                    </p:animEffect>
                                  </p:childTnLst>
                                  <p:subTnLst>
                                    <p:set>
                                      <p:cBhvr override="childStyle">
                                        <p:cTn dur="1" fill="hold" display="0" masterRel="sameClick" afterEffect="1">
                                          <p:stCondLst>
                                            <p:cond evt="end" delay="0">
                                              <p:tn val="109"/>
                                            </p:cond>
                                          </p:stCondLst>
                                        </p:cTn>
                                        <p:tgtEl>
                                          <p:spTgt spid="81"/>
                                        </p:tgtEl>
                                        <p:attrNameLst>
                                          <p:attrName>style.visibility</p:attrName>
                                        </p:attrNameLst>
                                      </p:cBhvr>
                                      <p:to>
                                        <p:strVal val="hidden"/>
                                      </p:to>
                                    </p:set>
                                  </p:subTnLst>
                                </p:cTn>
                              </p:par>
                            </p:childTnLst>
                          </p:cTn>
                        </p:par>
                        <p:par>
                          <p:cTn id="112" fill="hold">
                            <p:stCondLst>
                              <p:cond delay="4000"/>
                            </p:stCondLst>
                            <p:childTnLst>
                              <p:par>
                                <p:cTn id="113" presetID="10" presetClass="entr" presetSubtype="0" fill="hold" nodeType="afterEffect">
                                  <p:stCondLst>
                                    <p:cond delay="0"/>
                                  </p:stCondLst>
                                  <p:childTnLst>
                                    <p:set>
                                      <p:cBhvr>
                                        <p:cTn id="114" dur="1" fill="hold">
                                          <p:stCondLst>
                                            <p:cond delay="0"/>
                                          </p:stCondLst>
                                        </p:cTn>
                                        <p:tgtEl>
                                          <p:spTgt spid="84"/>
                                        </p:tgtEl>
                                        <p:attrNameLst>
                                          <p:attrName>style.visibility</p:attrName>
                                        </p:attrNameLst>
                                      </p:cBhvr>
                                      <p:to>
                                        <p:strVal val="visible"/>
                                      </p:to>
                                    </p:set>
                                    <p:animEffect transition="in" filter="fade">
                                      <p:cBhvr>
                                        <p:cTn id="115" dur="70"/>
                                        <p:tgtEl>
                                          <p:spTgt spid="84"/>
                                        </p:tgtEl>
                                      </p:cBhvr>
                                    </p:animEffect>
                                  </p:childTnLst>
                                  <p:subTnLst>
                                    <p:set>
                                      <p:cBhvr override="childStyle">
                                        <p:cTn dur="1" fill="hold" display="0" masterRel="sameClick" afterEffect="1">
                                          <p:stCondLst>
                                            <p:cond evt="end" delay="0">
                                              <p:tn val="113"/>
                                            </p:cond>
                                          </p:stCondLst>
                                        </p:cTn>
                                        <p:tgtEl>
                                          <p:spTgt spid="84"/>
                                        </p:tgtEl>
                                        <p:attrNameLst>
                                          <p:attrName>style.visibility</p:attrName>
                                        </p:attrNameLst>
                                      </p:cBhvr>
                                      <p:to>
                                        <p:strVal val="hidden"/>
                                      </p:to>
                                    </p:set>
                                  </p:subTnLst>
                                </p:cTn>
                              </p:par>
                            </p:childTnLst>
                          </p:cTn>
                        </p:par>
                        <p:par>
                          <p:cTn id="116" fill="hold">
                            <p:stCondLst>
                              <p:cond delay="4500"/>
                            </p:stCondLst>
                            <p:childTnLst>
                              <p:par>
                                <p:cTn id="117" presetID="10" presetClass="entr" presetSubtype="0" fill="hold" nodeType="afterEffect">
                                  <p:stCondLst>
                                    <p:cond delay="0"/>
                                  </p:stCondLst>
                                  <p:childTnLst>
                                    <p:set>
                                      <p:cBhvr>
                                        <p:cTn id="118" dur="1" fill="hold">
                                          <p:stCondLst>
                                            <p:cond delay="0"/>
                                          </p:stCondLst>
                                        </p:cTn>
                                        <p:tgtEl>
                                          <p:spTgt spid="87"/>
                                        </p:tgtEl>
                                        <p:attrNameLst>
                                          <p:attrName>style.visibility</p:attrName>
                                        </p:attrNameLst>
                                      </p:cBhvr>
                                      <p:to>
                                        <p:strVal val="visible"/>
                                      </p:to>
                                    </p:set>
                                    <p:animEffect transition="in" filter="fade">
                                      <p:cBhvr>
                                        <p:cTn id="119" dur="80"/>
                                        <p:tgtEl>
                                          <p:spTgt spid="87"/>
                                        </p:tgtEl>
                                      </p:cBhvr>
                                    </p:animEffect>
                                  </p:childTnLst>
                                  <p:subTnLst>
                                    <p:set>
                                      <p:cBhvr override="childStyle">
                                        <p:cTn dur="1" fill="hold" display="0" masterRel="sameClick" afterEffect="1">
                                          <p:stCondLst>
                                            <p:cond evt="end" delay="0">
                                              <p:tn val="117"/>
                                            </p:cond>
                                          </p:stCondLst>
                                        </p:cTn>
                                        <p:tgtEl>
                                          <p:spTgt spid="87"/>
                                        </p:tgtEl>
                                        <p:attrNameLst>
                                          <p:attrName>style.visibility</p:attrName>
                                        </p:attrNameLst>
                                      </p:cBhvr>
                                      <p:to>
                                        <p:strVal val="hidden"/>
                                      </p:to>
                                    </p:set>
                                  </p:subTnLst>
                                </p:cTn>
                              </p:par>
                            </p:childTnLst>
                          </p:cTn>
                        </p:par>
                        <p:par>
                          <p:cTn id="120" fill="hold">
                            <p:stCondLst>
                              <p:cond delay="5000"/>
                            </p:stCondLst>
                            <p:childTnLst>
                              <p:par>
                                <p:cTn id="121" presetID="10" presetClass="entr" presetSubtype="0" fill="hold" nodeType="afterEffect">
                                  <p:stCondLst>
                                    <p:cond delay="0"/>
                                  </p:stCondLst>
                                  <p:childTnLst>
                                    <p:set>
                                      <p:cBhvr>
                                        <p:cTn id="122" dur="1" fill="hold">
                                          <p:stCondLst>
                                            <p:cond delay="0"/>
                                          </p:stCondLst>
                                        </p:cTn>
                                        <p:tgtEl>
                                          <p:spTgt spid="90"/>
                                        </p:tgtEl>
                                        <p:attrNameLst>
                                          <p:attrName>style.visibility</p:attrName>
                                        </p:attrNameLst>
                                      </p:cBhvr>
                                      <p:to>
                                        <p:strVal val="visible"/>
                                      </p:to>
                                    </p:set>
                                    <p:animEffect transition="in" filter="fade">
                                      <p:cBhvr>
                                        <p:cTn id="123" dur="90"/>
                                        <p:tgtEl>
                                          <p:spTgt spid="90"/>
                                        </p:tgtEl>
                                      </p:cBhvr>
                                    </p:animEffect>
                                  </p:childTnLst>
                                  <p:subTnLst>
                                    <p:set>
                                      <p:cBhvr override="childStyle">
                                        <p:cTn dur="1" fill="hold" display="0" masterRel="sameClick" afterEffect="1">
                                          <p:stCondLst>
                                            <p:cond evt="end" delay="0">
                                              <p:tn val="121"/>
                                            </p:cond>
                                          </p:stCondLst>
                                        </p:cTn>
                                        <p:tgtEl>
                                          <p:spTgt spid="90"/>
                                        </p:tgtEl>
                                        <p:attrNameLst>
                                          <p:attrName>style.visibility</p:attrName>
                                        </p:attrNameLst>
                                      </p:cBhvr>
                                      <p:to>
                                        <p:strVal val="hidden"/>
                                      </p:to>
                                    </p:set>
                                  </p:subTnLst>
                                </p:cTn>
                              </p:par>
                            </p:childTnLst>
                          </p:cTn>
                        </p:par>
                        <p:par>
                          <p:cTn id="124" fill="hold">
                            <p:stCondLst>
                              <p:cond delay="5500"/>
                            </p:stCondLst>
                            <p:childTnLst>
                              <p:par>
                                <p:cTn id="125" presetID="10" presetClass="entr" presetSubtype="0" fill="hold" nodeType="afterEffect">
                                  <p:stCondLst>
                                    <p:cond delay="0"/>
                                  </p:stCondLst>
                                  <p:childTnLst>
                                    <p:set>
                                      <p:cBhvr>
                                        <p:cTn id="126" dur="1" fill="hold">
                                          <p:stCondLst>
                                            <p:cond delay="0"/>
                                          </p:stCondLst>
                                        </p:cTn>
                                        <p:tgtEl>
                                          <p:spTgt spid="93"/>
                                        </p:tgtEl>
                                        <p:attrNameLst>
                                          <p:attrName>style.visibility</p:attrName>
                                        </p:attrNameLst>
                                      </p:cBhvr>
                                      <p:to>
                                        <p:strVal val="visible"/>
                                      </p:to>
                                    </p:set>
                                    <p:animEffect transition="in" filter="fade">
                                      <p:cBhvr>
                                        <p:cTn id="127" dur="100"/>
                                        <p:tgtEl>
                                          <p:spTgt spid="93"/>
                                        </p:tgtEl>
                                      </p:cBhvr>
                                    </p:animEffect>
                                  </p:childTnLst>
                                  <p:subTnLst>
                                    <p:set>
                                      <p:cBhvr override="childStyle">
                                        <p:cTn dur="1" fill="hold" display="0" masterRel="sameClick" afterEffect="1">
                                          <p:stCondLst>
                                            <p:cond evt="end" delay="0">
                                              <p:tn val="125"/>
                                            </p:cond>
                                          </p:stCondLst>
                                        </p:cTn>
                                        <p:tgtEl>
                                          <p:spTgt spid="93"/>
                                        </p:tgtEl>
                                        <p:attrNameLst>
                                          <p:attrName>style.visibility</p:attrName>
                                        </p:attrNameLst>
                                      </p:cBhvr>
                                      <p:to>
                                        <p:strVal val="hidden"/>
                                      </p:to>
                                    </p:set>
                                  </p:subTnLst>
                                </p:cTn>
                              </p:par>
                            </p:childTnLst>
                          </p:cTn>
                        </p:par>
                        <p:par>
                          <p:cTn id="128" fill="hold">
                            <p:stCondLst>
                              <p:cond delay="6000"/>
                            </p:stCondLst>
                            <p:childTnLst>
                              <p:par>
                                <p:cTn id="129" presetID="10" presetClass="entr" presetSubtype="0" fill="hold" nodeType="afterEffect">
                                  <p:stCondLst>
                                    <p:cond delay="0"/>
                                  </p:stCondLst>
                                  <p:childTnLst>
                                    <p:set>
                                      <p:cBhvr>
                                        <p:cTn id="130" dur="1" fill="hold">
                                          <p:stCondLst>
                                            <p:cond delay="0"/>
                                          </p:stCondLst>
                                        </p:cTn>
                                        <p:tgtEl>
                                          <p:spTgt spid="96"/>
                                        </p:tgtEl>
                                        <p:attrNameLst>
                                          <p:attrName>style.visibility</p:attrName>
                                        </p:attrNameLst>
                                      </p:cBhvr>
                                      <p:to>
                                        <p:strVal val="visible"/>
                                      </p:to>
                                    </p:set>
                                    <p:animEffect transition="in" filter="fade">
                                      <p:cBhvr>
                                        <p:cTn id="131" dur="110"/>
                                        <p:tgtEl>
                                          <p:spTgt spid="96"/>
                                        </p:tgtEl>
                                      </p:cBhvr>
                                    </p:animEffect>
                                  </p:childTnLst>
                                  <p:subTnLst>
                                    <p:set>
                                      <p:cBhvr override="childStyle">
                                        <p:cTn dur="1" fill="hold" display="0" masterRel="sameClick" afterEffect="1">
                                          <p:stCondLst>
                                            <p:cond evt="end" delay="0">
                                              <p:tn val="129"/>
                                            </p:cond>
                                          </p:stCondLst>
                                        </p:cTn>
                                        <p:tgtEl>
                                          <p:spTgt spid="96"/>
                                        </p:tgtEl>
                                        <p:attrNameLst>
                                          <p:attrName>style.visibility</p:attrName>
                                        </p:attrNameLst>
                                      </p:cBhvr>
                                      <p:to>
                                        <p:strVal val="hidden"/>
                                      </p:to>
                                    </p:set>
                                  </p:subTnLst>
                                </p:cTn>
                              </p:par>
                            </p:childTnLst>
                          </p:cTn>
                        </p:par>
                        <p:par>
                          <p:cTn id="132" fill="hold">
                            <p:stCondLst>
                              <p:cond delay="6500"/>
                            </p:stCondLst>
                            <p:childTnLst>
                              <p:par>
                                <p:cTn id="133" presetID="10" presetClass="entr" presetSubtype="0" fill="hold" nodeType="afterEffect">
                                  <p:stCondLst>
                                    <p:cond delay="0"/>
                                  </p:stCondLst>
                                  <p:childTnLst>
                                    <p:set>
                                      <p:cBhvr>
                                        <p:cTn id="134" dur="1" fill="hold">
                                          <p:stCondLst>
                                            <p:cond delay="0"/>
                                          </p:stCondLst>
                                        </p:cTn>
                                        <p:tgtEl>
                                          <p:spTgt spid="100"/>
                                        </p:tgtEl>
                                        <p:attrNameLst>
                                          <p:attrName>style.visibility</p:attrName>
                                        </p:attrNameLst>
                                      </p:cBhvr>
                                      <p:to>
                                        <p:strVal val="visible"/>
                                      </p:to>
                                    </p:set>
                                    <p:animEffect transition="in" filter="fade">
                                      <p:cBhvr>
                                        <p:cTn id="135" dur="130"/>
                                        <p:tgtEl>
                                          <p:spTgt spid="100"/>
                                        </p:tgtEl>
                                      </p:cBhvr>
                                    </p:animEffect>
                                  </p:childTnLst>
                                  <p:subTnLst>
                                    <p:set>
                                      <p:cBhvr override="childStyle">
                                        <p:cTn dur="1" fill="hold" display="0" masterRel="sameClick" afterEffect="1">
                                          <p:stCondLst>
                                            <p:cond evt="end" delay="0">
                                              <p:tn val="133"/>
                                            </p:cond>
                                          </p:stCondLst>
                                        </p:cTn>
                                        <p:tgtEl>
                                          <p:spTgt spid="100"/>
                                        </p:tgtEl>
                                        <p:attrNameLst>
                                          <p:attrName>style.visibility</p:attrName>
                                        </p:attrNameLst>
                                      </p:cBhvr>
                                      <p:to>
                                        <p:strVal val="hidden"/>
                                      </p:to>
                                    </p:set>
                                  </p:subTnLst>
                                </p:cTn>
                              </p:par>
                            </p:childTnLst>
                          </p:cTn>
                        </p:par>
                        <p:par>
                          <p:cTn id="136" fill="hold">
                            <p:stCondLst>
                              <p:cond delay="7000"/>
                            </p:stCondLst>
                            <p:childTnLst>
                              <p:par>
                                <p:cTn id="137" presetID="10" presetClass="entr" presetSubtype="0" fill="hold" nodeType="afterEffect">
                                  <p:stCondLst>
                                    <p:cond delay="0"/>
                                  </p:stCondLst>
                                  <p:childTnLst>
                                    <p:set>
                                      <p:cBhvr>
                                        <p:cTn id="138" dur="1" fill="hold">
                                          <p:stCondLst>
                                            <p:cond delay="0"/>
                                          </p:stCondLst>
                                        </p:cTn>
                                        <p:tgtEl>
                                          <p:spTgt spid="103"/>
                                        </p:tgtEl>
                                        <p:attrNameLst>
                                          <p:attrName>style.visibility</p:attrName>
                                        </p:attrNameLst>
                                      </p:cBhvr>
                                      <p:to>
                                        <p:strVal val="visible"/>
                                      </p:to>
                                    </p:set>
                                    <p:animEffect transition="in" filter="fade">
                                      <p:cBhvr>
                                        <p:cTn id="139" dur="160"/>
                                        <p:tgtEl>
                                          <p:spTgt spid="103"/>
                                        </p:tgtEl>
                                      </p:cBhvr>
                                    </p:animEffect>
                                  </p:childTnLst>
                                  <p:subTnLst>
                                    <p:set>
                                      <p:cBhvr override="childStyle">
                                        <p:cTn dur="1" fill="hold" display="0" masterRel="sameClick" afterEffect="1">
                                          <p:stCondLst>
                                            <p:cond evt="end" delay="0">
                                              <p:tn val="137"/>
                                            </p:cond>
                                          </p:stCondLst>
                                        </p:cTn>
                                        <p:tgtEl>
                                          <p:spTgt spid="103"/>
                                        </p:tgtEl>
                                        <p:attrNameLst>
                                          <p:attrName>style.visibility</p:attrName>
                                        </p:attrNameLst>
                                      </p:cBhvr>
                                      <p:to>
                                        <p:strVal val="hidden"/>
                                      </p:to>
                                    </p:set>
                                  </p:subTnLst>
                                </p:cTn>
                              </p:par>
                            </p:childTnLst>
                          </p:cTn>
                        </p:par>
                        <p:par>
                          <p:cTn id="140" fill="hold">
                            <p:stCondLst>
                              <p:cond delay="7500"/>
                            </p:stCondLst>
                            <p:childTnLst>
                              <p:par>
                                <p:cTn id="141" presetID="10" presetClass="entr" presetSubtype="0" fill="hold" nodeType="afterEffect">
                                  <p:stCondLst>
                                    <p:cond delay="0"/>
                                  </p:stCondLst>
                                  <p:childTnLst>
                                    <p:set>
                                      <p:cBhvr>
                                        <p:cTn id="142" dur="1" fill="hold">
                                          <p:stCondLst>
                                            <p:cond delay="0"/>
                                          </p:stCondLst>
                                        </p:cTn>
                                        <p:tgtEl>
                                          <p:spTgt spid="106"/>
                                        </p:tgtEl>
                                        <p:attrNameLst>
                                          <p:attrName>style.visibility</p:attrName>
                                        </p:attrNameLst>
                                      </p:cBhvr>
                                      <p:to>
                                        <p:strVal val="visible"/>
                                      </p:to>
                                    </p:set>
                                    <p:animEffect transition="in" filter="fade">
                                      <p:cBhvr>
                                        <p:cTn id="143" dur="200"/>
                                        <p:tgtEl>
                                          <p:spTgt spid="106"/>
                                        </p:tgtEl>
                                      </p:cBhvr>
                                    </p:animEffect>
                                  </p:childTnLst>
                                  <p:subTnLst>
                                    <p:set>
                                      <p:cBhvr override="childStyle">
                                        <p:cTn dur="1" fill="hold" display="0" masterRel="sameClick" afterEffect="1">
                                          <p:stCondLst>
                                            <p:cond evt="end" delay="0">
                                              <p:tn val="141"/>
                                            </p:cond>
                                          </p:stCondLst>
                                        </p:cTn>
                                        <p:tgtEl>
                                          <p:spTgt spid="106"/>
                                        </p:tgtEl>
                                        <p:attrNameLst>
                                          <p:attrName>style.visibility</p:attrName>
                                        </p:attrNameLst>
                                      </p:cBhvr>
                                      <p:to>
                                        <p:strVal val="hidden"/>
                                      </p:to>
                                    </p:set>
                                  </p:subTnLst>
                                </p:cTn>
                              </p:par>
                            </p:childTnLst>
                          </p:cTn>
                        </p:par>
                        <p:par>
                          <p:cTn id="144" fill="hold">
                            <p:stCondLst>
                              <p:cond delay="8000"/>
                            </p:stCondLst>
                            <p:childTnLst>
                              <p:par>
                                <p:cTn id="145" presetID="10" presetClass="entr" presetSubtype="0" fill="hold" nodeType="afterEffect">
                                  <p:stCondLst>
                                    <p:cond delay="0"/>
                                  </p:stCondLst>
                                  <p:childTnLst>
                                    <p:set>
                                      <p:cBhvr>
                                        <p:cTn id="146" dur="1" fill="hold">
                                          <p:stCondLst>
                                            <p:cond delay="0"/>
                                          </p:stCondLst>
                                        </p:cTn>
                                        <p:tgtEl>
                                          <p:spTgt spid="109"/>
                                        </p:tgtEl>
                                        <p:attrNameLst>
                                          <p:attrName>style.visibility</p:attrName>
                                        </p:attrNameLst>
                                      </p:cBhvr>
                                      <p:to>
                                        <p:strVal val="visible"/>
                                      </p:to>
                                    </p:set>
                                    <p:animEffect transition="in" filter="fade">
                                      <p:cBhvr>
                                        <p:cTn id="147" dur="250"/>
                                        <p:tgtEl>
                                          <p:spTgt spid="109"/>
                                        </p:tgtEl>
                                      </p:cBhvr>
                                    </p:animEffect>
                                  </p:childTnLst>
                                  <p:subTnLst>
                                    <p:set>
                                      <p:cBhvr override="childStyle">
                                        <p:cTn dur="1" fill="hold" display="0" masterRel="sameClick" afterEffect="1">
                                          <p:stCondLst>
                                            <p:cond evt="end" delay="0">
                                              <p:tn val="145"/>
                                            </p:cond>
                                          </p:stCondLst>
                                        </p:cTn>
                                        <p:tgtEl>
                                          <p:spTgt spid="109"/>
                                        </p:tgtEl>
                                        <p:attrNameLst>
                                          <p:attrName>style.visibility</p:attrName>
                                        </p:attrNameLst>
                                      </p:cBhvr>
                                      <p:to>
                                        <p:strVal val="hidden"/>
                                      </p:to>
                                    </p:set>
                                  </p:subTnLst>
                                </p:cTn>
                              </p:par>
                            </p:childTnLst>
                          </p:cTn>
                        </p:par>
                        <p:par>
                          <p:cTn id="148" fill="hold">
                            <p:stCondLst>
                              <p:cond delay="8500"/>
                            </p:stCondLst>
                            <p:childTnLst>
                              <p:par>
                                <p:cTn id="149" presetID="10" presetClass="entr" presetSubtype="0" fill="hold" nodeType="afterEffect">
                                  <p:stCondLst>
                                    <p:cond delay="0"/>
                                  </p:stCondLst>
                                  <p:childTnLst>
                                    <p:set>
                                      <p:cBhvr>
                                        <p:cTn id="150" dur="1" fill="hold">
                                          <p:stCondLst>
                                            <p:cond delay="0"/>
                                          </p:stCondLst>
                                        </p:cTn>
                                        <p:tgtEl>
                                          <p:spTgt spid="2"/>
                                        </p:tgtEl>
                                        <p:attrNameLst>
                                          <p:attrName>style.visibility</p:attrName>
                                        </p:attrNameLst>
                                      </p:cBhvr>
                                      <p:to>
                                        <p:strVal val="visible"/>
                                      </p:to>
                                    </p:set>
                                    <p:animEffect transition="in" filter="fade">
                                      <p:cBhvr>
                                        <p:cTn id="151" dur="300"/>
                                        <p:tgtEl>
                                          <p:spTgt spid="2"/>
                                        </p:tgtEl>
                                      </p:cBhvr>
                                    </p:animEffect>
                                  </p:childTnLst>
                                </p:cTn>
                              </p:par>
                            </p:childTnLst>
                          </p:cTn>
                        </p:par>
                        <p:par>
                          <p:cTn id="152" fill="hold">
                            <p:stCondLst>
                              <p:cond delay="9000"/>
                            </p:stCondLst>
                            <p:childTnLst>
                              <p:par>
                                <p:cTn id="153" presetID="10" presetClass="entr" presetSubtype="0" fill="hold" grpId="0" nodeType="afterEffect">
                                  <p:stCondLst>
                                    <p:cond delay="0"/>
                                  </p:stCondLst>
                                  <p:childTnLst>
                                    <p:set>
                                      <p:cBhvr>
                                        <p:cTn id="154" dur="1" fill="hold">
                                          <p:stCondLst>
                                            <p:cond delay="0"/>
                                          </p:stCondLst>
                                        </p:cTn>
                                        <p:tgtEl>
                                          <p:spTgt spid="99"/>
                                        </p:tgtEl>
                                        <p:attrNameLst>
                                          <p:attrName>style.visibility</p:attrName>
                                        </p:attrNameLst>
                                      </p:cBhvr>
                                      <p:to>
                                        <p:strVal val="visible"/>
                                      </p:to>
                                    </p:set>
                                    <p:animEffect transition="in" filter="fade">
                                      <p:cBhvr>
                                        <p:cTn id="155" dur="500"/>
                                        <p:tgtEl>
                                          <p:spTgt spid="99"/>
                                        </p:tgtEl>
                                      </p:cBhvr>
                                    </p:animEffect>
                                  </p:childTnLst>
                                </p:cTn>
                              </p:par>
                            </p:childTnLst>
                          </p:cTn>
                        </p:par>
                        <p:par>
                          <p:cTn id="156" fill="hold">
                            <p:stCondLst>
                              <p:cond delay="9500"/>
                            </p:stCondLst>
                            <p:childTnLst>
                              <p:par>
                                <p:cTn id="157" presetID="22" presetClass="entr" presetSubtype="1" fill="hold" nodeType="afterEffect">
                                  <p:stCondLst>
                                    <p:cond delay="0"/>
                                  </p:stCondLst>
                                  <p:childTnLst>
                                    <p:set>
                                      <p:cBhvr>
                                        <p:cTn id="158" dur="1" fill="hold">
                                          <p:stCondLst>
                                            <p:cond delay="0"/>
                                          </p:stCondLst>
                                        </p:cTn>
                                        <p:tgtEl>
                                          <p:spTgt spid="113"/>
                                        </p:tgtEl>
                                        <p:attrNameLst>
                                          <p:attrName>style.visibility</p:attrName>
                                        </p:attrNameLst>
                                      </p:cBhvr>
                                      <p:to>
                                        <p:strVal val="visible"/>
                                      </p:to>
                                    </p:set>
                                    <p:animEffect transition="in" filter="wipe(up)">
                                      <p:cBhvr>
                                        <p:cTn id="159" dur="500"/>
                                        <p:tgtEl>
                                          <p:spTgt spid="113"/>
                                        </p:tgtEl>
                                      </p:cBhvr>
                                    </p:animEffect>
                                  </p:childTnLst>
                                </p:cTn>
                              </p:par>
                            </p:childTnLst>
                          </p:cTn>
                        </p:par>
                        <p:par>
                          <p:cTn id="160" fill="hold">
                            <p:stCondLst>
                              <p:cond delay="10000"/>
                            </p:stCondLst>
                            <p:childTnLst>
                              <p:par>
                                <p:cTn id="161" presetID="16" presetClass="entr" presetSubtype="37" fill="hold" nodeType="afterEffect">
                                  <p:stCondLst>
                                    <p:cond delay="0"/>
                                  </p:stCondLst>
                                  <p:childTnLst>
                                    <p:set>
                                      <p:cBhvr>
                                        <p:cTn id="162" dur="1" fill="hold">
                                          <p:stCondLst>
                                            <p:cond delay="0"/>
                                          </p:stCondLst>
                                        </p:cTn>
                                        <p:tgtEl>
                                          <p:spTgt spid="116"/>
                                        </p:tgtEl>
                                        <p:attrNameLst>
                                          <p:attrName>style.visibility</p:attrName>
                                        </p:attrNameLst>
                                      </p:cBhvr>
                                      <p:to>
                                        <p:strVal val="visible"/>
                                      </p:to>
                                    </p:set>
                                    <p:animEffect transition="in" filter="barn(outVertical)">
                                      <p:cBhvr>
                                        <p:cTn id="163" dur="500"/>
                                        <p:tgtEl>
                                          <p:spTgt spid="116"/>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2"/>
                                        </p:tgtEl>
                                        <p:attrNameLst>
                                          <p:attrName>style.visibility</p:attrName>
                                        </p:attrNameLst>
                                      </p:cBhvr>
                                      <p:to>
                                        <p:strVal val="visible"/>
                                      </p:to>
                                    </p:set>
                                    <p:animEffect transition="in" filter="fade">
                                      <p:cBhvr>
                                        <p:cTn id="168" dur="500"/>
                                        <p:tgtEl>
                                          <p:spTgt spid="12"/>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14"/>
                                        </p:tgtEl>
                                        <p:attrNameLst>
                                          <p:attrName>style.visibility</p:attrName>
                                        </p:attrNameLst>
                                      </p:cBhvr>
                                      <p:to>
                                        <p:strVal val="visible"/>
                                      </p:to>
                                    </p:set>
                                    <p:animEffect transition="in" filter="fade">
                                      <p:cBhvr>
                                        <p:cTn id="173" dur="500"/>
                                        <p:tgtEl>
                                          <p:spTgt spid="14"/>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16"/>
                                        </p:tgtEl>
                                        <p:attrNameLst>
                                          <p:attrName>style.visibility</p:attrName>
                                        </p:attrNameLst>
                                      </p:cBhvr>
                                      <p:to>
                                        <p:strVal val="visible"/>
                                      </p:to>
                                    </p:set>
                                    <p:animEffect transition="in" filter="fade">
                                      <p:cBhvr>
                                        <p:cTn id="178" dur="500"/>
                                        <p:tgtEl>
                                          <p:spTgt spid="16"/>
                                        </p:tgtEl>
                                      </p:cBhvr>
                                    </p:animEffect>
                                  </p:childTnLst>
                                </p:cTn>
                              </p:par>
                            </p:childTnLst>
                          </p:cTn>
                        </p:par>
                        <p:par>
                          <p:cTn id="179" fill="hold">
                            <p:stCondLst>
                              <p:cond delay="500"/>
                            </p:stCondLst>
                            <p:childTnLst>
                              <p:par>
                                <p:cTn id="180" presetID="10" presetClass="entr" presetSubtype="0" fill="hold" grpId="0" nodeType="afterEffect">
                                  <p:stCondLst>
                                    <p:cond delay="0"/>
                                  </p:stCondLst>
                                  <p:childTnLst>
                                    <p:set>
                                      <p:cBhvr>
                                        <p:cTn id="181" dur="1" fill="hold">
                                          <p:stCondLst>
                                            <p:cond delay="0"/>
                                          </p:stCondLst>
                                        </p:cTn>
                                        <p:tgtEl>
                                          <p:spTgt spid="18"/>
                                        </p:tgtEl>
                                        <p:attrNameLst>
                                          <p:attrName>style.visibility</p:attrName>
                                        </p:attrNameLst>
                                      </p:cBhvr>
                                      <p:to>
                                        <p:strVal val="visible"/>
                                      </p:to>
                                    </p:set>
                                    <p:animEffect transition="in" filter="fade">
                                      <p:cBhvr>
                                        <p:cTn id="182" dur="500"/>
                                        <p:tgtEl>
                                          <p:spTgt spid="1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20"/>
                                        </p:tgtEl>
                                        <p:attrNameLst>
                                          <p:attrName>style.visibility</p:attrName>
                                        </p:attrNameLst>
                                      </p:cBhvr>
                                      <p:to>
                                        <p:strVal val="visible"/>
                                      </p:to>
                                    </p:set>
                                    <p:animEffect transition="in" filter="fade">
                                      <p:cBhvr>
                                        <p:cTn id="187" dur="500"/>
                                        <p:tgtEl>
                                          <p:spTgt spid="20"/>
                                        </p:tgtEl>
                                      </p:cBhvr>
                                    </p:animEffect>
                                  </p:childTnLst>
                                </p:cTn>
                              </p:par>
                            </p:childTnLst>
                          </p:cTn>
                        </p:par>
                        <p:par>
                          <p:cTn id="188" fill="hold">
                            <p:stCondLst>
                              <p:cond delay="500"/>
                            </p:stCondLst>
                            <p:childTnLst>
                              <p:par>
                                <p:cTn id="189" presetID="10" presetClass="entr" presetSubtype="0" fill="hold" grpId="0" nodeType="afterEffect">
                                  <p:stCondLst>
                                    <p:cond delay="0"/>
                                  </p:stCondLst>
                                  <p:childTnLst>
                                    <p:set>
                                      <p:cBhvr>
                                        <p:cTn id="190" dur="1" fill="hold">
                                          <p:stCondLst>
                                            <p:cond delay="0"/>
                                          </p:stCondLst>
                                        </p:cTn>
                                        <p:tgtEl>
                                          <p:spTgt spid="22"/>
                                        </p:tgtEl>
                                        <p:attrNameLst>
                                          <p:attrName>style.visibility</p:attrName>
                                        </p:attrNameLst>
                                      </p:cBhvr>
                                      <p:to>
                                        <p:strVal val="visible"/>
                                      </p:to>
                                    </p:set>
                                    <p:animEffect transition="in" filter="fade">
                                      <p:cBhvr>
                                        <p:cTn id="191" dur="500"/>
                                        <p:tgtEl>
                                          <p:spTgt spid="22"/>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24"/>
                                        </p:tgtEl>
                                        <p:attrNameLst>
                                          <p:attrName>style.visibility</p:attrName>
                                        </p:attrNameLst>
                                      </p:cBhvr>
                                      <p:to>
                                        <p:strVal val="visible"/>
                                      </p:to>
                                    </p:set>
                                    <p:animEffect transition="in" filter="fade">
                                      <p:cBhvr>
                                        <p:cTn id="196" dur="500"/>
                                        <p:tgtEl>
                                          <p:spTgt spid="24"/>
                                        </p:tgtEl>
                                      </p:cBhvr>
                                    </p:animEffect>
                                  </p:childTnLst>
                                </p:cTn>
                              </p:par>
                            </p:childTnLst>
                          </p:cTn>
                        </p:par>
                        <p:par>
                          <p:cTn id="197" fill="hold">
                            <p:stCondLst>
                              <p:cond delay="500"/>
                            </p:stCondLst>
                            <p:childTnLst>
                              <p:par>
                                <p:cTn id="198" presetID="10" presetClass="entr" presetSubtype="0" fill="hold" grpId="0" nodeType="afterEffect">
                                  <p:stCondLst>
                                    <p:cond delay="0"/>
                                  </p:stCondLst>
                                  <p:childTnLst>
                                    <p:set>
                                      <p:cBhvr>
                                        <p:cTn id="199" dur="1" fill="hold">
                                          <p:stCondLst>
                                            <p:cond delay="0"/>
                                          </p:stCondLst>
                                        </p:cTn>
                                        <p:tgtEl>
                                          <p:spTgt spid="26"/>
                                        </p:tgtEl>
                                        <p:attrNameLst>
                                          <p:attrName>style.visibility</p:attrName>
                                        </p:attrNameLst>
                                      </p:cBhvr>
                                      <p:to>
                                        <p:strVal val="visible"/>
                                      </p:to>
                                    </p:set>
                                    <p:animEffect transition="in" filter="fade">
                                      <p:cBhvr>
                                        <p:cTn id="200" dur="500"/>
                                        <p:tgtEl>
                                          <p:spTgt spid="26"/>
                                        </p:tgtEl>
                                      </p:cBhvr>
                                    </p:animEffec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childTnLst>
                                    <p:set>
                                      <p:cBhvr>
                                        <p:cTn id="204" dur="1" fill="hold">
                                          <p:stCondLst>
                                            <p:cond delay="0"/>
                                          </p:stCondLst>
                                        </p:cTn>
                                        <p:tgtEl>
                                          <p:spTgt spid="30"/>
                                        </p:tgtEl>
                                        <p:attrNameLst>
                                          <p:attrName>style.visibility</p:attrName>
                                        </p:attrNameLst>
                                      </p:cBhvr>
                                      <p:to>
                                        <p:strVal val="visible"/>
                                      </p:to>
                                    </p:set>
                                    <p:animEffect transition="in" filter="fade">
                                      <p:cBhvr>
                                        <p:cTn id="205" dur="500"/>
                                        <p:tgtEl>
                                          <p:spTgt spid="30"/>
                                        </p:tgtEl>
                                      </p:cBhvr>
                                    </p:animEffect>
                                  </p:childTnLst>
                                </p:cTn>
                              </p:par>
                            </p:childTnLst>
                          </p:cTn>
                        </p:par>
                        <p:par>
                          <p:cTn id="206" fill="hold">
                            <p:stCondLst>
                              <p:cond delay="500"/>
                            </p:stCondLst>
                            <p:childTnLst>
                              <p:par>
                                <p:cTn id="207" presetID="10" presetClass="entr" presetSubtype="0" fill="hold" grpId="0" nodeType="afterEffect">
                                  <p:stCondLst>
                                    <p:cond delay="0"/>
                                  </p:stCondLst>
                                  <p:childTnLst>
                                    <p:set>
                                      <p:cBhvr>
                                        <p:cTn id="208" dur="1" fill="hold">
                                          <p:stCondLst>
                                            <p:cond delay="0"/>
                                          </p:stCondLst>
                                        </p:cTn>
                                        <p:tgtEl>
                                          <p:spTgt spid="28"/>
                                        </p:tgtEl>
                                        <p:attrNameLst>
                                          <p:attrName>style.visibility</p:attrName>
                                        </p:attrNameLst>
                                      </p:cBhvr>
                                      <p:to>
                                        <p:strVal val="visible"/>
                                      </p:to>
                                    </p:set>
                                    <p:animEffect transition="in" filter="fade">
                                      <p:cBhvr>
                                        <p:cTn id="209" dur="500"/>
                                        <p:tgtEl>
                                          <p:spTgt spid="28"/>
                                        </p:tgtEl>
                                      </p:cBhvr>
                                    </p:animEffect>
                                  </p:childTnLst>
                                </p:cTn>
                              </p:par>
                            </p:childTnLst>
                          </p:cTn>
                        </p:par>
                      </p:childTnLst>
                    </p:cTn>
                  </p:par>
                  <p:par>
                    <p:cTn id="210" fill="hold">
                      <p:stCondLst>
                        <p:cond delay="indefinite"/>
                      </p:stCondLst>
                      <p:childTnLst>
                        <p:par>
                          <p:cTn id="211" fill="hold">
                            <p:stCondLst>
                              <p:cond delay="0"/>
                            </p:stCondLst>
                            <p:childTnLst>
                              <p:par>
                                <p:cTn id="212" presetID="10" presetClass="entr" presetSubtype="0" fill="hold" grpId="0" nodeType="clickEffect">
                                  <p:stCondLst>
                                    <p:cond delay="0"/>
                                  </p:stCondLst>
                                  <p:childTnLst>
                                    <p:set>
                                      <p:cBhvr>
                                        <p:cTn id="213" dur="1" fill="hold">
                                          <p:stCondLst>
                                            <p:cond delay="0"/>
                                          </p:stCondLst>
                                        </p:cTn>
                                        <p:tgtEl>
                                          <p:spTgt spid="32"/>
                                        </p:tgtEl>
                                        <p:attrNameLst>
                                          <p:attrName>style.visibility</p:attrName>
                                        </p:attrNameLst>
                                      </p:cBhvr>
                                      <p:to>
                                        <p:strVal val="visible"/>
                                      </p:to>
                                    </p:set>
                                    <p:animEffect transition="in" filter="fade">
                                      <p:cBhvr>
                                        <p:cTn id="2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26" grpId="0"/>
      <p:bldP spid="28" grpId="0"/>
      <p:bldP spid="30" grpId="0"/>
      <p:bldP spid="32" grpId="0"/>
      <p:bldP spid="13" grpId="0" animBg="1"/>
      <p:bldP spid="13" grpId="1" animBg="1"/>
      <p:bldP spid="25" grpId="0" animBg="1"/>
      <p:bldP spid="25" grpId="1" animBg="1"/>
      <p:bldP spid="27" grpId="0"/>
      <p:bldP spid="29" grpId="0" animBg="1"/>
      <p:bldP spid="31" grpId="0" animBg="1"/>
      <p:bldP spid="33" grpId="0" animBg="1"/>
      <p:bldP spid="36" grpId="0" animBg="1"/>
      <p:bldP spid="39" grpId="0" animBg="1"/>
      <p:bldP spid="42" grpId="0" animBg="1"/>
      <p:bldP spid="42" grpId="1" animBg="1"/>
      <p:bldP spid="99" grpId="0"/>
      <p:bldP spid="112" grpId="0"/>
      <p:bldP spid="11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318" y="444548"/>
            <a:ext cx="710420"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2-50</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274318" y="464006"/>
                <a:ext cx="8757139" cy="954813"/>
              </a:xfrm>
              <a:prstGeom prst="rect">
                <a:avLst/>
              </a:prstGeom>
              <a:noFill/>
            </p:spPr>
            <p:txBody>
              <a:bodyPr wrap="square">
                <a:spAutoFit/>
              </a:bodyPr>
              <a:lstStyle/>
              <a:p>
                <a:pPr>
                  <a:lnSpc>
                    <a:spcPct val="150000"/>
                  </a:lnSpc>
                </a:pPr>
                <a:r>
                  <a:rPr lang="en-US" altLang="zh-CN" sz="20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的子弹，击中质量为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的冲击摆，使摆在竖直方向升高</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，子弹嵌入其中，</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274318" y="464006"/>
                <a:ext cx="8757139" cy="954813"/>
              </a:xfrm>
              <a:prstGeom prst="rect">
                <a:avLst/>
              </a:prstGeom>
              <a:blipFill rotWithShape="1">
                <a:blip r:embed="rId1"/>
                <a:stretch>
                  <a:fillRect l="-7" t="-48" r="6" b="-4498"/>
                </a:stretch>
              </a:blipFill>
            </p:spPr>
            <p:txBody>
              <a:bodyPr/>
              <a:lstStyle/>
              <a:p>
                <a:r>
                  <a:rPr lang="zh-CN" altLang="en-US">
                    <a:noFill/>
                  </a:rPr>
                  <a:t> </a:t>
                </a:r>
              </a:p>
            </p:txBody>
          </p:sp>
        </mc:Fallback>
      </mc:AlternateContent>
      <p:sp>
        <p:nvSpPr>
          <p:cNvPr id="8" name="文本框 7"/>
          <p:cNvSpPr txBox="1"/>
          <p:nvPr/>
        </p:nvSpPr>
        <p:spPr>
          <a:xfrm>
            <a:off x="6013936" y="922190"/>
            <a:ext cx="661185"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问：</a:t>
            </a:r>
            <a:endParaRPr lang="zh-CN" altLang="en-US" sz="2000" dirty="0"/>
          </a:p>
        </p:txBody>
      </p:sp>
      <p:sp>
        <p:nvSpPr>
          <p:cNvPr id="10" name="文本框 9"/>
          <p:cNvSpPr txBox="1"/>
          <p:nvPr/>
        </p:nvSpPr>
        <p:spPr>
          <a:xfrm>
            <a:off x="1403251" y="1368513"/>
            <a:ext cx="6386732"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击中后的瞬间，系统的动能为子弹初动能的多少倍？</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2" name="文本框 11"/>
              <p:cNvSpPr txBox="1"/>
              <p:nvPr/>
            </p:nvSpPr>
            <p:spPr>
              <a:xfrm>
                <a:off x="274318" y="922190"/>
                <a:ext cx="8644599"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子弹的初速度</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是多少？</a:t>
                </a:r>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274318" y="922190"/>
                <a:ext cx="8644599" cy="951735"/>
              </a:xfrm>
              <a:prstGeom prst="rect">
                <a:avLst/>
              </a:prstGeom>
              <a:blipFill rotWithShape="1">
                <a:blip r:embed="rId2"/>
                <a:stretch>
                  <a:fillRect l="-7" t="-18" r="4" b="-863"/>
                </a:stretch>
              </a:blipFill>
            </p:spPr>
            <p:txBody>
              <a:bodyPr/>
              <a:lstStyle/>
              <a:p>
                <a:r>
                  <a:rPr lang="zh-CN" altLang="en-US">
                    <a:noFill/>
                  </a:rPr>
                  <a:t> </a:t>
                </a:r>
              </a:p>
            </p:txBody>
          </p:sp>
        </mc:Fallback>
      </mc:AlternateContent>
      <p:sp>
        <p:nvSpPr>
          <p:cNvPr id="14" name="文本框 13"/>
          <p:cNvSpPr txBox="1"/>
          <p:nvPr/>
        </p:nvSpPr>
        <p:spPr>
          <a:xfrm>
            <a:off x="786032" y="1911540"/>
            <a:ext cx="88802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8" name="文本框 17"/>
          <p:cNvSpPr txBox="1"/>
          <p:nvPr/>
        </p:nvSpPr>
        <p:spPr>
          <a:xfrm>
            <a:off x="274317" y="1801729"/>
            <a:ext cx="5366828" cy="963597"/>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选冲击摆最低位置为零势能点。由动量守恒及机械能守恒，可得：</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0" name="文本框 19"/>
              <p:cNvSpPr txBox="1"/>
              <p:nvPr/>
            </p:nvSpPr>
            <p:spPr>
              <a:xfrm>
                <a:off x="2063554" y="2793871"/>
                <a:ext cx="3019279" cy="400110"/>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0" name="文本框 19"/>
              <p:cNvSpPr txBox="1">
                <a:spLocks noRot="1" noChangeAspect="1" noMove="1" noResize="1" noEditPoints="1" noAdjustHandles="1" noChangeArrowheads="1" noChangeShapeType="1" noTextEdit="1"/>
              </p:cNvSpPr>
              <p:nvPr/>
            </p:nvSpPr>
            <p:spPr>
              <a:xfrm>
                <a:off x="2063554" y="2793871"/>
                <a:ext cx="3019279" cy="400110"/>
              </a:xfrm>
              <a:prstGeom prst="rect">
                <a:avLst/>
              </a:prstGeom>
              <a:blipFill rotWithShape="1">
                <a:blip r:embed="rId3"/>
                <a:stretch>
                  <a:fillRect l="-15" t="-126" r="10" b="1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2479379" y="3242009"/>
                <a:ext cx="4624754" cy="668516"/>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den>
                      </m:f>
                      <m:d>
                        <m:d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2479379" y="3242009"/>
                <a:ext cx="4624754" cy="668516"/>
              </a:xfrm>
              <a:prstGeom prst="rect">
                <a:avLst/>
              </a:prstGeom>
              <a:blipFill rotWithShape="1">
                <a:blip r:embed="rId4"/>
                <a:stretch>
                  <a:fillRect l="-7" t="-50" r="8" b="29"/>
                </a:stretch>
              </a:blipFill>
            </p:spPr>
            <p:txBody>
              <a:bodyPr/>
              <a:lstStyle/>
              <a:p>
                <a:r>
                  <a:rPr lang="zh-CN" altLang="en-US">
                    <a:noFill/>
                  </a:rPr>
                  <a:t> </a:t>
                </a:r>
              </a:p>
            </p:txBody>
          </p:sp>
        </mc:Fallback>
      </mc:AlternateContent>
      <p:sp>
        <p:nvSpPr>
          <p:cNvPr id="24" name="文本框 23"/>
          <p:cNvSpPr txBox="1"/>
          <p:nvPr/>
        </p:nvSpPr>
        <p:spPr>
          <a:xfrm>
            <a:off x="786032" y="3951247"/>
            <a:ext cx="289267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由上述两个方程可求得：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6" name="文本框 25"/>
              <p:cNvSpPr txBox="1"/>
              <p:nvPr/>
            </p:nvSpPr>
            <p:spPr>
              <a:xfrm>
                <a:off x="1403251" y="4428845"/>
                <a:ext cx="4624754" cy="73994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num>
                        <m:den>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den>
                      </m:f>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586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1403251" y="4428845"/>
                <a:ext cx="4624754" cy="739946"/>
              </a:xfrm>
              <a:prstGeom prst="rect">
                <a:avLst/>
              </a:prstGeom>
              <a:blipFill rotWithShape="1">
                <a:blip r:embed="rId5"/>
                <a:stretch>
                  <a:fillRect l="-12" t="-48" r="13" b="71"/>
                </a:stretch>
              </a:blipFill>
            </p:spPr>
            <p:txBody>
              <a:bodyPr/>
              <a:lstStyle/>
              <a:p>
                <a:r>
                  <a:rPr lang="zh-CN" altLang="en-US">
                    <a:noFill/>
                  </a:rPr>
                  <a:t> </a:t>
                </a:r>
              </a:p>
            </p:txBody>
          </p:sp>
        </mc:Fallback>
      </mc:AlternateContent>
      <p:sp>
        <p:nvSpPr>
          <p:cNvPr id="28" name="文本框 27"/>
          <p:cNvSpPr txBox="1"/>
          <p:nvPr/>
        </p:nvSpPr>
        <p:spPr>
          <a:xfrm>
            <a:off x="786032" y="5537278"/>
            <a:ext cx="2555045"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动能之比为：</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0" name="文本框 29"/>
              <p:cNvSpPr txBox="1"/>
              <p:nvPr/>
            </p:nvSpPr>
            <p:spPr>
              <a:xfrm>
                <a:off x="2770456" y="5168791"/>
                <a:ext cx="4624754" cy="111620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den>
                          </m:f>
                          <m:d>
                            <m:d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num>
                        <m:den>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num>
                        <m:den>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002</m:t>
                      </m:r>
                    </m:oMath>
                  </m:oMathPara>
                </a14:m>
                <a:endParaRPr lang="zh-CN" altLang="en-US" dirty="0"/>
              </a:p>
            </p:txBody>
          </p:sp>
        </mc:Choice>
        <mc:Fallback>
          <p:sp>
            <p:nvSpPr>
              <p:cNvPr id="30" name="文本框 29"/>
              <p:cNvSpPr txBox="1">
                <a:spLocks noRot="1" noChangeAspect="1" noMove="1" noResize="1" noEditPoints="1" noAdjustHandles="1" noChangeArrowheads="1" noChangeShapeType="1" noTextEdit="1"/>
              </p:cNvSpPr>
              <p:nvPr/>
            </p:nvSpPr>
            <p:spPr>
              <a:xfrm>
                <a:off x="2770456" y="5168791"/>
                <a:ext cx="4624754" cy="1116203"/>
              </a:xfrm>
              <a:prstGeom prst="rect">
                <a:avLst/>
              </a:prstGeom>
              <a:blipFill rotWithShape="1">
                <a:blip r:embed="rId6"/>
                <a:stretch>
                  <a:fillRect l="-13" t="-47" b="36"/>
                </a:stretch>
              </a:blipFill>
            </p:spPr>
            <p:txBody>
              <a:bodyPr/>
              <a:lstStyle/>
              <a:p>
                <a:r>
                  <a:rPr lang="zh-CN" altLang="en-US">
                    <a:noFill/>
                  </a:rPr>
                  <a:t> </a:t>
                </a:r>
              </a:p>
            </p:txBody>
          </p:sp>
        </mc:Fallback>
      </mc:AlternateContent>
      <p:grpSp>
        <p:nvGrpSpPr>
          <p:cNvPr id="97" name="组合 96"/>
          <p:cNvGrpSpPr/>
          <p:nvPr/>
        </p:nvGrpSpPr>
        <p:grpSpPr>
          <a:xfrm>
            <a:off x="6733142" y="2387550"/>
            <a:ext cx="1622181" cy="2338976"/>
            <a:chOff x="6733142" y="2387550"/>
            <a:chExt cx="1622181" cy="2338976"/>
          </a:xfrm>
        </p:grpSpPr>
        <p:grpSp>
          <p:nvGrpSpPr>
            <p:cNvPr id="96" name="组合 95"/>
            <p:cNvGrpSpPr/>
            <p:nvPr/>
          </p:nvGrpSpPr>
          <p:grpSpPr>
            <a:xfrm>
              <a:off x="7036218" y="2387550"/>
              <a:ext cx="717984" cy="1526261"/>
              <a:chOff x="7036218" y="2387550"/>
              <a:chExt cx="717984" cy="1526261"/>
            </a:xfrm>
          </p:grpSpPr>
          <p:grpSp>
            <p:nvGrpSpPr>
              <p:cNvPr id="33" name="组合 32"/>
              <p:cNvGrpSpPr/>
              <p:nvPr/>
            </p:nvGrpSpPr>
            <p:grpSpPr>
              <a:xfrm rot="10800000">
                <a:off x="7036218" y="2387550"/>
                <a:ext cx="717984" cy="86261"/>
                <a:chOff x="0" y="0"/>
                <a:chExt cx="1028700" cy="90170"/>
              </a:xfrm>
            </p:grpSpPr>
            <p:sp>
              <p:nvSpPr>
                <p:cNvPr id="34" name="矩形 33"/>
                <p:cNvSpPr/>
                <p:nvPr/>
              </p:nvSpPr>
              <p:spPr>
                <a:xfrm>
                  <a:off x="10161" y="9526"/>
                  <a:ext cx="1009649" cy="80644"/>
                </a:xfrm>
                <a:prstGeom prst="rect">
                  <a:avLst/>
                </a:prstGeom>
                <a:pattFill prst="lt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cxnSp>
              <p:nvCxnSpPr>
                <p:cNvPr id="35" name="直接连接符 34"/>
                <p:cNvCxnSpPr>
                  <a:cxnSpLocks noChangeAspect="1"/>
                </p:cNvCxnSpPr>
                <p:nvPr/>
              </p:nvCxnSpPr>
              <p:spPr>
                <a:xfrm>
                  <a:off x="0" y="0"/>
                  <a:ext cx="10287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0" name="直接连接符 59"/>
              <p:cNvCxnSpPr/>
              <p:nvPr/>
            </p:nvCxnSpPr>
            <p:spPr bwMode="auto">
              <a:xfrm>
                <a:off x="7394766" y="2473811"/>
                <a:ext cx="0" cy="144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sp>
          <p:nvSpPr>
            <p:cNvPr id="63" name="文本框 62"/>
            <p:cNvSpPr txBox="1"/>
            <p:nvPr/>
          </p:nvSpPr>
          <p:spPr>
            <a:xfrm>
              <a:off x="6733142" y="4387972"/>
              <a:ext cx="1622181" cy="338554"/>
            </a:xfrm>
            <a:prstGeom prst="rect">
              <a:avLst/>
            </a:prstGeom>
            <a:noFill/>
          </p:spPr>
          <p:txBody>
            <a:bodyPr wrap="square">
              <a:spAutoFit/>
            </a:bodyPr>
            <a:lstStyle/>
            <a:p>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2-50</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grpSp>
        <p:nvGrpSpPr>
          <p:cNvPr id="68" name="组合 67"/>
          <p:cNvGrpSpPr/>
          <p:nvPr/>
        </p:nvGrpSpPr>
        <p:grpSpPr>
          <a:xfrm>
            <a:off x="7180232" y="3913810"/>
            <a:ext cx="515842" cy="478049"/>
            <a:chOff x="7180232" y="3913810"/>
            <a:chExt cx="515842" cy="478049"/>
          </a:xfrm>
        </p:grpSpPr>
        <p:sp>
          <p:nvSpPr>
            <p:cNvPr id="61" name="矩形 60"/>
            <p:cNvSpPr/>
            <p:nvPr/>
          </p:nvSpPr>
          <p:spPr bwMode="auto">
            <a:xfrm>
              <a:off x="7180232" y="3913810"/>
              <a:ext cx="437421" cy="237109"/>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5" name="文本框 64"/>
                <p:cNvSpPr txBox="1"/>
                <p:nvPr/>
              </p:nvSpPr>
              <p:spPr>
                <a:xfrm>
                  <a:off x="7182604" y="4053305"/>
                  <a:ext cx="51347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65" name="文本框 64"/>
                <p:cNvSpPr txBox="1">
                  <a:spLocks noRot="1" noChangeAspect="1" noMove="1" noResize="1" noEditPoints="1" noAdjustHandles="1" noChangeArrowheads="1" noChangeShapeType="1" noTextEdit="1"/>
                </p:cNvSpPr>
                <p:nvPr/>
              </p:nvSpPr>
              <p:spPr>
                <a:xfrm>
                  <a:off x="7182604" y="4053305"/>
                  <a:ext cx="513470" cy="338554"/>
                </a:xfrm>
                <a:prstGeom prst="rect">
                  <a:avLst/>
                </a:prstGeom>
                <a:blipFill rotWithShape="1">
                  <a:blip r:embed="rId7"/>
                </a:blipFill>
              </p:spPr>
              <p:txBody>
                <a:bodyPr/>
                <a:lstStyle/>
                <a:p>
                  <a:r>
                    <a:rPr lang="zh-CN" altLang="en-US">
                      <a:noFill/>
                    </a:rPr>
                    <a:t> </a:t>
                  </a:r>
                </a:p>
              </p:txBody>
            </p:sp>
          </mc:Fallback>
        </mc:AlternateContent>
      </p:grpSp>
      <p:grpSp>
        <p:nvGrpSpPr>
          <p:cNvPr id="79" name="组合 78"/>
          <p:cNvGrpSpPr/>
          <p:nvPr/>
        </p:nvGrpSpPr>
        <p:grpSpPr>
          <a:xfrm>
            <a:off x="7190249" y="3577408"/>
            <a:ext cx="784713" cy="509529"/>
            <a:chOff x="6120325" y="3591775"/>
            <a:chExt cx="784713" cy="509529"/>
          </a:xfrm>
        </p:grpSpPr>
        <p:grpSp>
          <p:nvGrpSpPr>
            <p:cNvPr id="72" name="组合 71"/>
            <p:cNvGrpSpPr/>
            <p:nvPr/>
          </p:nvGrpSpPr>
          <p:grpSpPr>
            <a:xfrm>
              <a:off x="6120325" y="3591775"/>
              <a:ext cx="484454" cy="509529"/>
              <a:chOff x="6120325" y="3591775"/>
              <a:chExt cx="484454" cy="509529"/>
            </a:xfrm>
          </p:grpSpPr>
          <p:sp>
            <p:nvSpPr>
              <p:cNvPr id="69" name="流程图: 终止 68"/>
              <p:cNvSpPr/>
              <p:nvPr/>
            </p:nvSpPr>
            <p:spPr bwMode="auto">
              <a:xfrm>
                <a:off x="6202533" y="3995181"/>
                <a:ext cx="283990" cy="106123"/>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71" name="文本框 70"/>
                  <p:cNvSpPr txBox="1"/>
                  <p:nvPr/>
                </p:nvSpPr>
                <p:spPr>
                  <a:xfrm>
                    <a:off x="6120325" y="3591775"/>
                    <a:ext cx="484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71" name="文本框 70"/>
                  <p:cNvSpPr txBox="1">
                    <a:spLocks noRot="1" noChangeAspect="1" noMove="1" noResize="1" noEditPoints="1" noAdjustHandles="1" noChangeArrowheads="1" noChangeShapeType="1" noTextEdit="1"/>
                  </p:cNvSpPr>
                  <p:nvPr/>
                </p:nvSpPr>
                <p:spPr>
                  <a:xfrm>
                    <a:off x="6120325" y="3591775"/>
                    <a:ext cx="484454" cy="338554"/>
                  </a:xfrm>
                  <a:prstGeom prst="rect">
                    <a:avLst/>
                  </a:prstGeom>
                  <a:blipFill rotWithShape="1">
                    <a:blip r:embed="rId8"/>
                  </a:blipFill>
                </p:spPr>
                <p:txBody>
                  <a:bodyPr/>
                  <a:lstStyle/>
                  <a:p>
                    <a:r>
                      <a:rPr lang="zh-CN" altLang="en-US">
                        <a:noFill/>
                      </a:rPr>
                      <a:t> </a:t>
                    </a:r>
                  </a:p>
                </p:txBody>
              </p:sp>
            </mc:Fallback>
          </mc:AlternateContent>
        </p:grpSp>
        <p:grpSp>
          <p:nvGrpSpPr>
            <p:cNvPr id="77" name="组合 76"/>
            <p:cNvGrpSpPr/>
            <p:nvPr/>
          </p:nvGrpSpPr>
          <p:grpSpPr>
            <a:xfrm>
              <a:off x="6497075" y="3650117"/>
              <a:ext cx="407963" cy="398125"/>
              <a:chOff x="6497075" y="3650117"/>
              <a:chExt cx="407963" cy="398125"/>
            </a:xfrm>
          </p:grpSpPr>
          <mc:AlternateContent xmlns:mc="http://schemas.openxmlformats.org/markup-compatibility/2006">
            <mc:Choice xmlns:a14="http://schemas.microsoft.com/office/drawing/2010/main" Requires="a14">
              <p:sp>
                <p:nvSpPr>
                  <p:cNvPr id="74" name="文本框 73"/>
                  <p:cNvSpPr txBox="1"/>
                  <p:nvPr/>
                </p:nvSpPr>
                <p:spPr>
                  <a:xfrm>
                    <a:off x="6497075" y="3650117"/>
                    <a:ext cx="40796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dirty="0"/>
                  </a:p>
                </p:txBody>
              </p:sp>
            </mc:Choice>
            <mc:Fallback>
              <p:sp>
                <p:nvSpPr>
                  <p:cNvPr id="74" name="文本框 73"/>
                  <p:cNvSpPr txBox="1">
                    <a:spLocks noRot="1" noChangeAspect="1" noMove="1" noResize="1" noEditPoints="1" noAdjustHandles="1" noChangeArrowheads="1" noChangeShapeType="1" noTextEdit="1"/>
                  </p:cNvSpPr>
                  <p:nvPr/>
                </p:nvSpPr>
                <p:spPr>
                  <a:xfrm>
                    <a:off x="6497075" y="3650117"/>
                    <a:ext cx="407963" cy="338554"/>
                  </a:xfrm>
                  <a:prstGeom prst="rect">
                    <a:avLst/>
                  </a:prstGeom>
                  <a:blipFill rotWithShape="1">
                    <a:blip r:embed="rId9"/>
                  </a:blipFill>
                </p:spPr>
                <p:txBody>
                  <a:bodyPr/>
                  <a:lstStyle/>
                  <a:p>
                    <a:r>
                      <a:rPr lang="zh-CN" altLang="en-US">
                        <a:noFill/>
                      </a:rPr>
                      <a:t> </a:t>
                    </a:r>
                  </a:p>
                </p:txBody>
              </p:sp>
            </mc:Fallback>
          </mc:AlternateContent>
          <p:cxnSp>
            <p:nvCxnSpPr>
              <p:cNvPr id="76" name="直接箭头连接符 75"/>
              <p:cNvCxnSpPr/>
              <p:nvPr/>
            </p:nvCxnSpPr>
            <p:spPr bwMode="auto">
              <a:xfrm>
                <a:off x="6575767" y="4048242"/>
                <a:ext cx="250577"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grpSp>
      <p:sp>
        <p:nvSpPr>
          <p:cNvPr id="78" name="流程图: 终止 77"/>
          <p:cNvSpPr/>
          <p:nvPr/>
        </p:nvSpPr>
        <p:spPr bwMode="auto">
          <a:xfrm>
            <a:off x="7267277" y="3981582"/>
            <a:ext cx="283990" cy="106123"/>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105" name="组合 104"/>
          <p:cNvGrpSpPr/>
          <p:nvPr/>
        </p:nvGrpSpPr>
        <p:grpSpPr>
          <a:xfrm>
            <a:off x="7225177" y="2945922"/>
            <a:ext cx="1486086" cy="704195"/>
            <a:chOff x="7225177" y="2945922"/>
            <a:chExt cx="1486086" cy="704195"/>
          </a:xfrm>
        </p:grpSpPr>
        <p:cxnSp>
          <p:nvCxnSpPr>
            <p:cNvPr id="80" name="直接连接符 79"/>
            <p:cNvCxnSpPr/>
            <p:nvPr/>
          </p:nvCxnSpPr>
          <p:spPr bwMode="auto">
            <a:xfrm rot="-3000000">
              <a:off x="7945177" y="2225922"/>
              <a:ext cx="0" cy="144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82" name="矩形 81"/>
            <p:cNvSpPr/>
            <p:nvPr/>
          </p:nvSpPr>
          <p:spPr bwMode="auto">
            <a:xfrm>
              <a:off x="8273842" y="3413008"/>
              <a:ext cx="437421" cy="237109"/>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4" name="流程图: 终止 83"/>
            <p:cNvSpPr/>
            <p:nvPr/>
          </p:nvSpPr>
          <p:spPr bwMode="auto">
            <a:xfrm>
              <a:off x="8353853" y="3487814"/>
              <a:ext cx="283990" cy="106123"/>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86" name="文本框 85"/>
              <p:cNvSpPr txBox="1"/>
              <p:nvPr/>
            </p:nvSpPr>
            <p:spPr>
              <a:xfrm>
                <a:off x="8015499" y="3620055"/>
                <a:ext cx="101595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6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86" name="文本框 85"/>
              <p:cNvSpPr txBox="1">
                <a:spLocks noRot="1" noChangeAspect="1" noMove="1" noResize="1" noEditPoints="1" noAdjustHandles="1" noChangeArrowheads="1" noChangeShapeType="1" noTextEdit="1"/>
              </p:cNvSpPr>
              <p:nvPr/>
            </p:nvSpPr>
            <p:spPr>
              <a:xfrm>
                <a:off x="8015499" y="3620055"/>
                <a:ext cx="1015958" cy="338554"/>
              </a:xfrm>
              <a:prstGeom prst="rect">
                <a:avLst/>
              </a:prstGeom>
              <a:blipFill rotWithShape="1">
                <a:blip r:embed="rId10"/>
                <a:stretch>
                  <a:fillRect l="-52" t="-164" r="48" b="6"/>
                </a:stretch>
              </a:blipFill>
            </p:spPr>
            <p:txBody>
              <a:bodyPr/>
              <a:lstStyle/>
              <a:p>
                <a:r>
                  <a:rPr lang="zh-CN" altLang="en-US">
                    <a:noFill/>
                  </a:rPr>
                  <a:t> </a:t>
                </a:r>
              </a:p>
            </p:txBody>
          </p:sp>
        </mc:Fallback>
      </mc:AlternateContent>
      <p:cxnSp>
        <p:nvCxnSpPr>
          <p:cNvPr id="89" name="直接连接符 88"/>
          <p:cNvCxnSpPr/>
          <p:nvPr/>
        </p:nvCxnSpPr>
        <p:spPr bwMode="auto">
          <a:xfrm>
            <a:off x="7656026" y="3551041"/>
            <a:ext cx="578301"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95" name="组合 94"/>
          <p:cNvGrpSpPr/>
          <p:nvPr/>
        </p:nvGrpSpPr>
        <p:grpSpPr>
          <a:xfrm>
            <a:off x="7815868" y="3334450"/>
            <a:ext cx="358726" cy="908031"/>
            <a:chOff x="7667548" y="2803531"/>
            <a:chExt cx="358726" cy="908031"/>
          </a:xfrm>
        </p:grpSpPr>
        <p:cxnSp>
          <p:nvCxnSpPr>
            <p:cNvPr id="91" name="直接箭头连接符 90"/>
            <p:cNvCxnSpPr/>
            <p:nvPr/>
          </p:nvCxnSpPr>
          <p:spPr bwMode="auto">
            <a:xfrm flipV="1">
              <a:off x="7850052" y="3531562"/>
              <a:ext cx="0" cy="1800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92" name="直接箭头连接符 91"/>
            <p:cNvCxnSpPr/>
            <p:nvPr/>
          </p:nvCxnSpPr>
          <p:spPr bwMode="auto">
            <a:xfrm flipV="1">
              <a:off x="7856622" y="2803531"/>
              <a:ext cx="0" cy="1800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94" name="文本框 93"/>
                <p:cNvSpPr txBox="1"/>
                <p:nvPr/>
              </p:nvSpPr>
              <p:spPr>
                <a:xfrm>
                  <a:off x="7667548" y="3089239"/>
                  <a:ext cx="35872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en-US" sz="1600" dirty="0"/>
                </a:p>
              </p:txBody>
            </p:sp>
          </mc:Choice>
          <mc:Fallback>
            <p:sp>
              <p:nvSpPr>
                <p:cNvPr id="94" name="文本框 93"/>
                <p:cNvSpPr txBox="1">
                  <a:spLocks noRot="1" noChangeAspect="1" noMove="1" noResize="1" noEditPoints="1" noAdjustHandles="1" noChangeArrowheads="1" noChangeShapeType="1" noTextEdit="1"/>
                </p:cNvSpPr>
                <p:nvPr/>
              </p:nvSpPr>
              <p:spPr>
                <a:xfrm>
                  <a:off x="7667548" y="3089239"/>
                  <a:ext cx="358726" cy="338554"/>
                </a:xfrm>
                <a:prstGeom prst="rect">
                  <a:avLst/>
                </a:prstGeom>
                <a:blipFill rotWithShape="1">
                  <a:blip r:embed="rId11"/>
                </a:blipFill>
              </p:spPr>
              <p:txBody>
                <a:bodyPr/>
                <a:lstStyle/>
                <a:p>
                  <a:r>
                    <a:rPr lang="zh-CN" altLang="en-US">
                      <a:noFill/>
                    </a:rPr>
                    <a:t> </a:t>
                  </a:r>
                </a:p>
              </p:txBody>
            </p:sp>
          </mc:Fallback>
        </mc:AlternateContent>
      </p:grpSp>
      <p:cxnSp>
        <p:nvCxnSpPr>
          <p:cNvPr id="88" name="直接连接符 87"/>
          <p:cNvCxnSpPr/>
          <p:nvPr/>
        </p:nvCxnSpPr>
        <p:spPr bwMode="auto">
          <a:xfrm>
            <a:off x="7656026" y="4033448"/>
            <a:ext cx="578301" cy="0"/>
          </a:xfrm>
          <a:prstGeom prst="line">
            <a:avLst/>
          </a:prstGeom>
          <a:solidFill>
            <a:schemeClr val="accent1"/>
          </a:solidFill>
          <a:ln w="19050" cap="flat" cmpd="sng" algn="ctr">
            <a:solidFill>
              <a:srgbClr val="FF0000"/>
            </a:solidFill>
            <a:prstDash val="dash"/>
            <a:round/>
            <a:headEnd type="none" w="med" len="med"/>
            <a:tailEnd type="none" w="med" len="med"/>
          </a:ln>
          <a:effectLst/>
        </p:spPr>
      </p:cxnSp>
      <p:sp>
        <p:nvSpPr>
          <p:cNvPr id="110" name="文本框 109"/>
          <p:cNvSpPr txBox="1"/>
          <p:nvPr/>
        </p:nvSpPr>
        <p:spPr>
          <a:xfrm>
            <a:off x="762724" y="2853194"/>
            <a:ext cx="1300830" cy="369332"/>
          </a:xfrm>
          <a:prstGeom prst="rect">
            <a:avLst/>
          </a:prstGeom>
          <a:noFill/>
        </p:spPr>
        <p:txBody>
          <a:bodyPr wrap="square">
            <a:spAutoFit/>
          </a:bodyPr>
          <a:lstStyle/>
          <a:p>
            <a:r>
              <a:rPr lang="zh-CN" altLang="en-US"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碰撞瞬间</a:t>
            </a:r>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p:sp>
        <p:nvSpPr>
          <p:cNvPr id="111" name="文本框 110"/>
          <p:cNvSpPr txBox="1"/>
          <p:nvPr/>
        </p:nvSpPr>
        <p:spPr>
          <a:xfrm>
            <a:off x="752836" y="3420000"/>
            <a:ext cx="2074770" cy="369332"/>
          </a:xfrm>
          <a:prstGeom prst="rect">
            <a:avLst/>
          </a:prstGeom>
          <a:noFill/>
        </p:spPr>
        <p:txBody>
          <a:bodyPr wrap="square">
            <a:spAutoFit/>
          </a:bodyPr>
          <a:lstStyle/>
          <a:p>
            <a:r>
              <a:rPr lang="zh-CN" altLang="en-US"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碰撞后到最大高度</a:t>
            </a:r>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mc:AlternateContent xmlns:mc="http://schemas.openxmlformats.org/markup-compatibility/2006">
        <mc:Choice xmlns:a14="http://schemas.microsoft.com/office/drawing/2010/main" Requires="a14">
          <p:sp>
            <p:nvSpPr>
              <p:cNvPr id="112" name="文本框 111"/>
              <p:cNvSpPr txBox="1"/>
              <p:nvPr/>
            </p:nvSpPr>
            <p:spPr>
              <a:xfrm>
                <a:off x="8116127" y="3905733"/>
                <a:ext cx="998807"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b="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b="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𝑝</m:t>
                          </m:r>
                        </m:sub>
                      </m:s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dirty="0"/>
              </a:p>
            </p:txBody>
          </p:sp>
        </mc:Choice>
        <mc:Fallback>
          <p:sp>
            <p:nvSpPr>
              <p:cNvPr id="112" name="文本框 111"/>
              <p:cNvSpPr txBox="1">
                <a:spLocks noRot="1" noChangeAspect="1" noMove="1" noResize="1" noEditPoints="1" noAdjustHandles="1" noChangeArrowheads="1" noChangeShapeType="1" noTextEdit="1"/>
              </p:cNvSpPr>
              <p:nvPr/>
            </p:nvSpPr>
            <p:spPr>
              <a:xfrm>
                <a:off x="8116127" y="3905733"/>
                <a:ext cx="998807" cy="357534"/>
              </a:xfrm>
              <a:prstGeom prst="rect">
                <a:avLst/>
              </a:prstGeom>
              <a:blipFill rotWithShape="1">
                <a:blip r:embed="rId12"/>
                <a:stretch>
                  <a:fillRect l="-19" t="-135" r="14" b="143"/>
                </a:stretch>
              </a:blipFill>
            </p:spPr>
            <p:txBody>
              <a:bodyPr/>
              <a:lstStyle/>
              <a:p>
                <a:r>
                  <a:rPr lang="zh-CN" altLang="en-US">
                    <a:noFill/>
                  </a:rPr>
                  <a:t> </a:t>
                </a:r>
              </a:p>
            </p:txBody>
          </p:sp>
        </mc:Fallback>
      </mc:AlternateContent>
      <p:grpSp>
        <p:nvGrpSpPr>
          <p:cNvPr id="115" name="组合 114"/>
          <p:cNvGrpSpPr/>
          <p:nvPr/>
        </p:nvGrpSpPr>
        <p:grpSpPr>
          <a:xfrm>
            <a:off x="6393611" y="3813635"/>
            <a:ext cx="907560" cy="348099"/>
            <a:chOff x="6123964" y="3594014"/>
            <a:chExt cx="907560" cy="348099"/>
          </a:xfrm>
        </p:grpSpPr>
        <mc:AlternateContent xmlns:mc="http://schemas.openxmlformats.org/markup-compatibility/2006">
          <mc:Choice xmlns:a14="http://schemas.microsoft.com/office/drawing/2010/main" Requires="a14">
            <p:sp>
              <p:nvSpPr>
                <p:cNvPr id="116" name="文本框 115"/>
                <p:cNvSpPr txBox="1"/>
                <p:nvPr/>
              </p:nvSpPr>
              <p:spPr>
                <a:xfrm>
                  <a:off x="6123964" y="3594014"/>
                  <a:ext cx="90756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zh-CN" altLang="en-US" sz="16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zh-CN" altLang="en-US" dirty="0"/>
                </a:p>
              </p:txBody>
            </p:sp>
          </mc:Choice>
          <mc:Fallback>
            <p:sp>
              <p:nvSpPr>
                <p:cNvPr id="116" name="文本框 115"/>
                <p:cNvSpPr txBox="1">
                  <a:spLocks noRot="1" noChangeAspect="1" noMove="1" noResize="1" noEditPoints="1" noAdjustHandles="1" noChangeArrowheads="1" noChangeShapeType="1" noTextEdit="1"/>
                </p:cNvSpPr>
                <p:nvPr/>
              </p:nvSpPr>
              <p:spPr>
                <a:xfrm>
                  <a:off x="6123964" y="3594014"/>
                  <a:ext cx="907560" cy="338554"/>
                </a:xfrm>
                <a:prstGeom prst="rect">
                  <a:avLst/>
                </a:prstGeom>
                <a:blipFill rotWithShape="1">
                  <a:blip r:embed="rId13"/>
                </a:blipFill>
              </p:spPr>
              <p:txBody>
                <a:bodyPr/>
                <a:lstStyle/>
                <a:p>
                  <a:r>
                    <a:rPr lang="zh-CN" altLang="en-US">
                      <a:noFill/>
                    </a:rPr>
                    <a:t> </a:t>
                  </a:r>
                </a:p>
              </p:txBody>
            </p:sp>
          </mc:Fallback>
        </mc:AlternateContent>
        <p:cxnSp>
          <p:nvCxnSpPr>
            <p:cNvPr id="117" name="直接箭头连接符 116"/>
            <p:cNvCxnSpPr/>
            <p:nvPr/>
          </p:nvCxnSpPr>
          <p:spPr bwMode="auto">
            <a:xfrm>
              <a:off x="6388316" y="3942113"/>
              <a:ext cx="250577"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wipe(up)">
                                      <p:cBhvr>
                                        <p:cTn id="12" dur="500"/>
                                        <p:tgtEl>
                                          <p:spTgt spid="9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fade">
                                      <p:cBhvr>
                                        <p:cTn id="16" dur="500"/>
                                        <p:tgtEl>
                                          <p:spTgt spid="6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79"/>
                                        </p:tgtEl>
                                        <p:attrNameLst>
                                          <p:attrName>style.visibility</p:attrName>
                                        </p:attrNameLst>
                                      </p:cBhvr>
                                      <p:to>
                                        <p:strVal val="visible"/>
                                      </p:to>
                                    </p:set>
                                    <p:anim calcmode="lin" valueType="num">
                                      <p:cBhvr additive="base">
                                        <p:cTn id="21" dur="500" fill="hold"/>
                                        <p:tgtEl>
                                          <p:spTgt spid="79"/>
                                        </p:tgtEl>
                                        <p:attrNameLst>
                                          <p:attrName>ppt_x</p:attrName>
                                        </p:attrNameLst>
                                      </p:cBhvr>
                                      <p:tavLst>
                                        <p:tav tm="0">
                                          <p:val>
                                            <p:strVal val="0-#ppt_w/2"/>
                                          </p:val>
                                        </p:tav>
                                        <p:tav tm="100000">
                                          <p:val>
                                            <p:strVal val="#ppt_x"/>
                                          </p:val>
                                        </p:tav>
                                      </p:tavLst>
                                    </p:anim>
                                    <p:anim calcmode="lin" valueType="num">
                                      <p:cBhvr additive="base">
                                        <p:cTn id="22" dur="500" fill="hold"/>
                                        <p:tgtEl>
                                          <p:spTgt spid="7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79"/>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childTnLst>
                                </p:cTn>
                              </p:par>
                              <p:par>
                                <p:cTn id="27" presetID="22" presetClass="entr" presetSubtype="8" fill="hold" nodeType="withEffect">
                                  <p:stCondLst>
                                    <p:cond delay="0"/>
                                  </p:stCondLst>
                                  <p:childTnLst>
                                    <p:set>
                                      <p:cBhvr>
                                        <p:cTn id="28" dur="1" fill="hold">
                                          <p:stCondLst>
                                            <p:cond delay="0"/>
                                          </p:stCondLst>
                                        </p:cTn>
                                        <p:tgtEl>
                                          <p:spTgt spid="105"/>
                                        </p:tgtEl>
                                        <p:attrNameLst>
                                          <p:attrName>style.visibility</p:attrName>
                                        </p:attrNameLst>
                                      </p:cBhvr>
                                      <p:to>
                                        <p:strVal val="visible"/>
                                      </p:to>
                                    </p:set>
                                    <p:animEffect transition="in" filter="wipe(left)">
                                      <p:cBhvr>
                                        <p:cTn id="29" dur="500"/>
                                        <p:tgtEl>
                                          <p:spTgt spid="105"/>
                                        </p:tgtEl>
                                      </p:cBhvr>
                                    </p:animEffect>
                                  </p:childTnLst>
                                </p:cTn>
                              </p:par>
                            </p:childTnLst>
                          </p:cTn>
                        </p:par>
                        <p:par>
                          <p:cTn id="30" fill="hold">
                            <p:stCondLst>
                              <p:cond delay="0"/>
                            </p:stCondLst>
                            <p:childTnLst>
                              <p:par>
                                <p:cTn id="31" presetID="10" presetClass="entr" presetSubtype="0" fill="hold" grpId="0" nodeType="after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fade">
                                      <p:cBhvr>
                                        <p:cTn id="33" dur="500"/>
                                        <p:tgtEl>
                                          <p:spTgt spid="86"/>
                                        </p:tgtEl>
                                      </p:cBhvr>
                                    </p:animEffect>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89"/>
                                        </p:tgtEl>
                                        <p:attrNameLst>
                                          <p:attrName>style.visibility</p:attrName>
                                        </p:attrNameLst>
                                      </p:cBhvr>
                                      <p:to>
                                        <p:strVal val="visible"/>
                                      </p:to>
                                    </p:set>
                                    <p:animEffect transition="in" filter="wipe(right)">
                                      <p:cBhvr>
                                        <p:cTn id="37" dur="500"/>
                                        <p:tgtEl>
                                          <p:spTgt spid="89"/>
                                        </p:tgtEl>
                                      </p:cBhvr>
                                    </p:animEffect>
                                  </p:childTnLst>
                                </p:cTn>
                              </p:par>
                              <p:par>
                                <p:cTn id="38" presetID="22" presetClass="entr" presetSubtype="8" fill="hold" nodeType="with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wipe(left)">
                                      <p:cBhvr>
                                        <p:cTn id="40" dur="500"/>
                                        <p:tgtEl>
                                          <p:spTgt spid="88"/>
                                        </p:tgtEl>
                                      </p:cBhvr>
                                    </p:animEffect>
                                  </p:childTnLst>
                                </p:cTn>
                              </p:par>
                            </p:childTnLst>
                          </p:cTn>
                        </p:par>
                        <p:par>
                          <p:cTn id="41" fill="hold">
                            <p:stCondLst>
                              <p:cond delay="1000"/>
                            </p:stCondLst>
                            <p:childTnLst>
                              <p:par>
                                <p:cTn id="42" presetID="16" presetClass="entr" presetSubtype="26" fill="hold" nodeType="afterEffect">
                                  <p:stCondLst>
                                    <p:cond delay="0"/>
                                  </p:stCondLst>
                                  <p:childTnLst>
                                    <p:set>
                                      <p:cBhvr>
                                        <p:cTn id="43" dur="1" fill="hold">
                                          <p:stCondLst>
                                            <p:cond delay="0"/>
                                          </p:stCondLst>
                                        </p:cTn>
                                        <p:tgtEl>
                                          <p:spTgt spid="95"/>
                                        </p:tgtEl>
                                        <p:attrNameLst>
                                          <p:attrName>style.visibility</p:attrName>
                                        </p:attrNameLst>
                                      </p:cBhvr>
                                      <p:to>
                                        <p:strVal val="visible"/>
                                      </p:to>
                                    </p:set>
                                    <p:animEffect transition="in" filter="barn(inHorizontal)">
                                      <p:cBhvr>
                                        <p:cTn id="44" dur="500"/>
                                        <p:tgtEl>
                                          <p:spTgt spid="9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Effect transition="in" filter="fade">
                                      <p:cBhvr>
                                        <p:cTn id="49" dur="500"/>
                                        <p:tgtEl>
                                          <p:spTgt spid="8">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115"/>
                                        </p:tgtEl>
                                        <p:attrNameLst>
                                          <p:attrName>style.visibility</p:attrName>
                                        </p:attrNameLst>
                                      </p:cBhvr>
                                      <p:to>
                                        <p:strVal val="visible"/>
                                      </p:to>
                                    </p:set>
                                    <p:animEffect transition="in" filter="fade">
                                      <p:cBhvr>
                                        <p:cTn id="58" dur="500"/>
                                        <p:tgtEl>
                                          <p:spTgt spid="11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
                                            <p:txEl>
                                              <p:pRg st="0" end="0"/>
                                            </p:txEl>
                                          </p:spTgt>
                                        </p:tgtEl>
                                        <p:attrNameLst>
                                          <p:attrName>style.visibility</p:attrName>
                                        </p:attrNameLst>
                                      </p:cBhvr>
                                      <p:to>
                                        <p:strVal val="visible"/>
                                      </p:to>
                                    </p:set>
                                    <p:animEffect transition="in" filter="fade">
                                      <p:cBhvr>
                                        <p:cTn id="63" dur="500"/>
                                        <p:tgtEl>
                                          <p:spTgt spid="10">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112"/>
                                        </p:tgtEl>
                                        <p:attrNameLst>
                                          <p:attrName>style.visibility</p:attrName>
                                        </p:attrNameLst>
                                      </p:cBhvr>
                                      <p:to>
                                        <p:strVal val="visible"/>
                                      </p:to>
                                    </p:set>
                                    <p:animEffect transition="in" filter="fade">
                                      <p:cBhvr>
                                        <p:cTn id="77" dur="500"/>
                                        <p:tgtEl>
                                          <p:spTgt spid="11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10"/>
                                        </p:tgtEl>
                                        <p:attrNameLst>
                                          <p:attrName>style.visibility</p:attrName>
                                        </p:attrNameLst>
                                      </p:cBhvr>
                                      <p:to>
                                        <p:strVal val="visible"/>
                                      </p:to>
                                    </p:set>
                                    <p:animEffect transition="in" filter="fade">
                                      <p:cBhvr>
                                        <p:cTn id="82" dur="500"/>
                                        <p:tgtEl>
                                          <p:spTgt spid="110"/>
                                        </p:tgtEl>
                                      </p:cBhvr>
                                    </p:animEffect>
                                  </p:childTnLst>
                                </p:cTn>
                              </p:par>
                            </p:childTnLst>
                          </p:cTn>
                        </p:par>
                        <p:par>
                          <p:cTn id="83" fill="hold">
                            <p:stCondLst>
                              <p:cond delay="500"/>
                            </p:stCondLst>
                            <p:childTnLst>
                              <p:par>
                                <p:cTn id="84" presetID="10" presetClass="entr" presetSubtype="0" fill="hold" nodeType="after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animEffect transition="in" filter="fade">
                                      <p:cBhvr>
                                        <p:cTn id="86" dur="500"/>
                                        <p:tgtEl>
                                          <p:spTgt spid="20">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11"/>
                                        </p:tgtEl>
                                        <p:attrNameLst>
                                          <p:attrName>style.visibility</p:attrName>
                                        </p:attrNameLst>
                                      </p:cBhvr>
                                      <p:to>
                                        <p:strVal val="visible"/>
                                      </p:to>
                                    </p:set>
                                    <p:animEffect transition="in" filter="fade">
                                      <p:cBhvr>
                                        <p:cTn id="91" dur="500"/>
                                        <p:tgtEl>
                                          <p:spTgt spid="111"/>
                                        </p:tgtEl>
                                      </p:cBhvr>
                                    </p:animEffect>
                                  </p:childTnLst>
                                </p:cTn>
                              </p:par>
                            </p:childTnLst>
                          </p:cTn>
                        </p:par>
                        <p:par>
                          <p:cTn id="92" fill="hold">
                            <p:stCondLst>
                              <p:cond delay="500"/>
                            </p:stCondLst>
                            <p:childTnLst>
                              <p:par>
                                <p:cTn id="93" presetID="10" presetClass="entr" presetSubtype="0" fill="hold" grpId="0" nodeType="after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500"/>
                                        <p:tgtEl>
                                          <p:spTgt spid="22"/>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24"/>
                                        </p:tgtEl>
                                        <p:attrNameLst>
                                          <p:attrName>style.visibility</p:attrName>
                                        </p:attrNameLst>
                                      </p:cBhvr>
                                      <p:to>
                                        <p:strVal val="visible"/>
                                      </p:to>
                                    </p:set>
                                    <p:animEffect transition="in" filter="fade">
                                      <p:cBhvr>
                                        <p:cTn id="100" dur="500"/>
                                        <p:tgtEl>
                                          <p:spTgt spid="24"/>
                                        </p:tgtEl>
                                      </p:cBhvr>
                                    </p:animEffect>
                                  </p:childTnLst>
                                </p:cTn>
                              </p:par>
                            </p:childTnLst>
                          </p:cTn>
                        </p:par>
                        <p:par>
                          <p:cTn id="101" fill="hold">
                            <p:stCondLst>
                              <p:cond delay="500"/>
                            </p:stCondLst>
                            <p:childTnLst>
                              <p:par>
                                <p:cTn id="102" presetID="10" presetClass="entr" presetSubtype="0" fill="hold" grpId="0" nodeType="afterEffect">
                                  <p:stCondLst>
                                    <p:cond delay="0"/>
                                  </p:stCondLst>
                                  <p:childTnLst>
                                    <p:set>
                                      <p:cBhvr>
                                        <p:cTn id="103" dur="1" fill="hold">
                                          <p:stCondLst>
                                            <p:cond delay="0"/>
                                          </p:stCondLst>
                                        </p:cTn>
                                        <p:tgtEl>
                                          <p:spTgt spid="26"/>
                                        </p:tgtEl>
                                        <p:attrNameLst>
                                          <p:attrName>style.visibility</p:attrName>
                                        </p:attrNameLst>
                                      </p:cBhvr>
                                      <p:to>
                                        <p:strVal val="visible"/>
                                      </p:to>
                                    </p:set>
                                    <p:animEffect transition="in" filter="fade">
                                      <p:cBhvr>
                                        <p:cTn id="104" dur="500"/>
                                        <p:tgtEl>
                                          <p:spTgt spid="26"/>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8"/>
                                        </p:tgtEl>
                                        <p:attrNameLst>
                                          <p:attrName>style.visibility</p:attrName>
                                        </p:attrNameLst>
                                      </p:cBhvr>
                                      <p:to>
                                        <p:strVal val="visible"/>
                                      </p:to>
                                    </p:set>
                                    <p:animEffect transition="in" filter="fade">
                                      <p:cBhvr>
                                        <p:cTn id="109" dur="500"/>
                                        <p:tgtEl>
                                          <p:spTgt spid="28"/>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30"/>
                                        </p:tgtEl>
                                        <p:attrNameLst>
                                          <p:attrName>style.visibility</p:attrName>
                                        </p:attrNameLst>
                                      </p:cBhvr>
                                      <p:to>
                                        <p:strVal val="visible"/>
                                      </p:to>
                                    </p:set>
                                    <p:animEffect transition="in" filter="fade">
                                      <p:cBhvr>
                                        <p:cTn id="11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P spid="18" grpId="0"/>
      <p:bldP spid="22" grpId="0"/>
      <p:bldP spid="24" grpId="0"/>
      <p:bldP spid="26" grpId="0"/>
      <p:bldP spid="28" grpId="0"/>
      <p:bldP spid="30" grpId="0"/>
      <p:bldP spid="78" grpId="0" animBg="1"/>
      <p:bldP spid="86" grpId="0"/>
      <p:bldP spid="110" grpId="0"/>
      <p:bldP spid="111" grpId="0"/>
      <p:bldP spid="1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文本框 4"/>
              <p:cNvSpPr txBox="1"/>
              <p:nvPr/>
            </p:nvSpPr>
            <p:spPr>
              <a:xfrm>
                <a:off x="4445394" y="5877770"/>
                <a:ext cx="4304714"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𝑛</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4445394" y="5877770"/>
                <a:ext cx="4304714" cy="400110"/>
              </a:xfrm>
              <a:prstGeom prst="rect">
                <a:avLst/>
              </a:prstGeom>
              <a:blipFill rotWithShape="1">
                <a:blip r:embed="rId1"/>
                <a:stretch>
                  <a:fillRect l="-9" t="-52" r="10" b="67"/>
                </a:stretch>
              </a:blipFill>
            </p:spPr>
            <p:txBody>
              <a:bodyPr/>
              <a:lstStyle/>
              <a:p>
                <a:r>
                  <a:rPr lang="zh-CN" altLang="en-US">
                    <a:noFill/>
                  </a:rPr>
                  <a:t> </a:t>
                </a:r>
              </a:p>
            </p:txBody>
          </p:sp>
        </mc:Fallback>
      </mc:AlternateContent>
      <p:sp>
        <p:nvSpPr>
          <p:cNvPr id="3" name="文本框 2"/>
          <p:cNvSpPr txBox="1"/>
          <p:nvPr/>
        </p:nvSpPr>
        <p:spPr>
          <a:xfrm>
            <a:off x="337625" y="582022"/>
            <a:ext cx="689317" cy="497316"/>
          </a:xfrm>
          <a:prstGeom prst="rect">
            <a:avLst/>
          </a:prstGeom>
          <a:noFill/>
        </p:spPr>
        <p:txBody>
          <a:bodyPr wrap="square">
            <a:spAutoFit/>
          </a:bodyPr>
          <a:lstStyle/>
          <a:p>
            <a:pPr>
              <a:lnSpc>
                <a:spcPct val="150000"/>
              </a:lnSpc>
            </a:pPr>
            <a:r>
              <a:rPr lang="en-US" altLang="zh-CN" sz="2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3-3</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865161" y="630625"/>
                <a:ext cx="7941214" cy="400110"/>
              </a:xfrm>
              <a:prstGeom prst="rect">
                <a:avLst/>
              </a:prstGeom>
              <a:noFill/>
            </p:spPr>
            <p:txBody>
              <a:bodyPr wrap="square">
                <a:spAutoFit/>
              </a:bodyPr>
              <a:lstStyle/>
              <a:p>
                <a:r>
                  <a:rPr lang="zh-CN" altLang="zh-CN" sz="2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汽车发动机的转速在</a:t>
                </a:r>
                <a14:m>
                  <m:oMath xmlns:m="http://schemas.openxmlformats.org/officeDocument/2006/math">
                    <m:r>
                      <a:rPr lang="en-US" altLang="zh-CN" sz="2000" i="1">
                        <a:solidFill>
                          <a:srgbClr val="000000"/>
                        </a:solidFill>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a:solidFill>
                          <a:srgbClr val="000000"/>
                        </a:solidFill>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内由</a:t>
                </a:r>
                <a14:m>
                  <m:oMath xmlns:m="http://schemas.openxmlformats.org/officeDocument/2006/math">
                    <m:r>
                      <a:rPr lang="en-US" altLang="zh-CN" sz="2000" i="1"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200</m:t>
                    </m:r>
                    <m:r>
                      <m:rPr>
                        <m:sty m:val="p"/>
                      </m:rPr>
                      <a:rPr lang="en-US" altLang="zh-CN" sz="2000">
                        <a:solidFill>
                          <a:srgbClr val="FF0000"/>
                        </a:solidFill>
                        <a:latin typeface="Cambria Math" panose="02040503050406030204" pitchFamily="18" charset="0"/>
                        <a:ea typeface="宋体" panose="02010600030101010101" pitchFamily="2" charset="-122"/>
                        <a:cs typeface="Times New Roman" panose="02020603050405020304" pitchFamily="18" charset="0"/>
                      </a:rPr>
                      <m:t>r</m:t>
                    </m:r>
                    <m:r>
                      <a:rPr lang="en-US" altLang="zh-CN" sz="2000">
                        <a:solidFill>
                          <a:srgbClr val="FF0000"/>
                        </a:solidFill>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a:solidFill>
                              <a:srgbClr val="FF0000"/>
                            </a:solidFill>
                            <a:latin typeface="Cambria Math" panose="02040503050406030204" pitchFamily="18" charset="0"/>
                            <a:ea typeface="宋体" panose="02010600030101010101" pitchFamily="2" charset="-122"/>
                            <a:cs typeface="Times New Roman" panose="02020603050405020304" pitchFamily="18" charset="0"/>
                          </a:rPr>
                          <m:t>min</m:t>
                        </m:r>
                      </m:e>
                      <m:sup>
                        <m:r>
                          <a:rPr lang="en-US" altLang="zh-CN" sz="2000" i="1">
                            <a:solidFill>
                              <a:srgbClr val="FF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a:solidFill>
                              <a:srgbClr val="FF0000"/>
                            </a:solidFill>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均匀地增加到</a:t>
                </a:r>
                <a14:m>
                  <m:oMath xmlns:m="http://schemas.openxmlformats.org/officeDocument/2006/math">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3000</m:t>
                    </m:r>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r</m:t>
                    </m:r>
                    <m: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min</m:t>
                        </m:r>
                      </m:e>
                      <m:sup>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865161" y="630625"/>
                <a:ext cx="7941214" cy="400110"/>
              </a:xfrm>
              <a:prstGeom prst="rect">
                <a:avLst/>
              </a:prstGeom>
              <a:blipFill rotWithShape="1">
                <a:blip r:embed="rId2"/>
                <a:stretch>
                  <a:fillRect l="-4" t="-17" r="-949" b="32"/>
                </a:stretch>
              </a:blipFill>
            </p:spPr>
            <p:txBody>
              <a:bodyPr/>
              <a:lstStyle/>
              <a:p>
                <a:r>
                  <a:rPr lang="zh-CN" altLang="en-US">
                    <a:noFill/>
                  </a:rPr>
                  <a:t> </a:t>
                </a:r>
              </a:p>
            </p:txBody>
          </p:sp>
        </mc:Fallback>
      </mc:AlternateContent>
      <p:sp>
        <p:nvSpPr>
          <p:cNvPr id="8" name="文本框 7"/>
          <p:cNvSpPr txBox="1"/>
          <p:nvPr/>
        </p:nvSpPr>
        <p:spPr>
          <a:xfrm>
            <a:off x="337625" y="980230"/>
            <a:ext cx="6464105"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求在这段时间内的初角速度和末角速度以及角加速度；</a:t>
            </a:r>
            <a:endParaRPr lang="zh-CN" altLang="en-US" sz="2000" dirty="0"/>
          </a:p>
        </p:txBody>
      </p:sp>
      <p:sp>
        <p:nvSpPr>
          <p:cNvPr id="10" name="文本框 9"/>
          <p:cNvSpPr txBox="1"/>
          <p:nvPr/>
        </p:nvSpPr>
        <p:spPr>
          <a:xfrm>
            <a:off x="337625" y="980230"/>
            <a:ext cx="8532055"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求这段时间内转过的角度；</a:t>
            </a:r>
            <a:endParaRPr lang="zh-CN" altLang="en-US" sz="2000" dirty="0"/>
          </a:p>
        </p:txBody>
      </p:sp>
      <mc:AlternateContent xmlns:mc="http://schemas.openxmlformats.org/markup-compatibility/2006">
        <mc:Choice xmlns:a14="http://schemas.microsoft.com/office/drawing/2010/main" Requires="a14">
          <p:sp>
            <p:nvSpPr>
              <p:cNvPr id="12" name="文本框 11"/>
              <p:cNvSpPr txBox="1"/>
              <p:nvPr/>
            </p:nvSpPr>
            <p:spPr>
              <a:xfrm>
                <a:off x="337625" y="1428943"/>
                <a:ext cx="8609428" cy="963597"/>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发动机轴上装有一半径为</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的飞轮，求它边缘上一点在第</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末的切向加速度和法向加速度。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337625" y="1428943"/>
                <a:ext cx="8609428" cy="963597"/>
              </a:xfrm>
              <a:prstGeom prst="rect">
                <a:avLst/>
              </a:prstGeom>
              <a:blipFill rotWithShape="1">
                <a:blip r:embed="rId3"/>
                <a:stretch>
                  <a:fillRect l="-5" t="-20" r="6" b="51"/>
                </a:stretch>
              </a:blipFill>
            </p:spPr>
            <p:txBody>
              <a:bodyPr/>
              <a:lstStyle/>
              <a:p>
                <a:r>
                  <a:rPr lang="zh-CN" altLang="en-US">
                    <a:noFill/>
                  </a:rPr>
                  <a:t> </a:t>
                </a:r>
              </a:p>
            </p:txBody>
          </p:sp>
        </mc:Fallback>
      </mc:AlternateContent>
      <p:sp>
        <p:nvSpPr>
          <p:cNvPr id="14" name="文本框 13"/>
          <p:cNvSpPr txBox="1"/>
          <p:nvPr/>
        </p:nvSpPr>
        <p:spPr>
          <a:xfrm>
            <a:off x="865161" y="2339068"/>
            <a:ext cx="907368"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p:sp>
        <p:nvSpPr>
          <p:cNvPr id="16" name="文本框 15"/>
          <p:cNvSpPr txBox="1"/>
          <p:nvPr/>
        </p:nvSpPr>
        <p:spPr>
          <a:xfrm>
            <a:off x="1772529" y="2430311"/>
            <a:ext cx="1962443"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初角速度为：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18" name="文本框 17"/>
              <p:cNvSpPr txBox="1"/>
              <p:nvPr/>
            </p:nvSpPr>
            <p:spPr>
              <a:xfrm>
                <a:off x="3629469" y="2277141"/>
                <a:ext cx="4199204" cy="67056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𝜋</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200</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60</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rad</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8" name="文本框 17"/>
              <p:cNvSpPr txBox="1">
                <a:spLocks noRot="1" noChangeAspect="1" noMove="1" noResize="1" noEditPoints="1" noAdjustHandles="1" noChangeArrowheads="1" noChangeShapeType="1" noTextEdit="1"/>
              </p:cNvSpPr>
              <p:nvPr/>
            </p:nvSpPr>
            <p:spPr>
              <a:xfrm>
                <a:off x="3629469" y="2277141"/>
                <a:ext cx="4199204" cy="670568"/>
              </a:xfrm>
              <a:prstGeom prst="rect">
                <a:avLst/>
              </a:prstGeom>
              <a:blipFill rotWithShape="1">
                <a:blip r:embed="rId4"/>
                <a:stretch>
                  <a:fillRect l="-11" t="-5" r="-187" b="6"/>
                </a:stretch>
              </a:blipFill>
            </p:spPr>
            <p:txBody>
              <a:bodyPr/>
              <a:lstStyle/>
              <a:p>
                <a:r>
                  <a:rPr lang="zh-CN" altLang="en-US">
                    <a:noFill/>
                  </a:rPr>
                  <a:t> </a:t>
                </a:r>
              </a:p>
            </p:txBody>
          </p:sp>
        </mc:Fallback>
      </mc:AlternateContent>
      <p:sp>
        <p:nvSpPr>
          <p:cNvPr id="20" name="文本框 19"/>
          <p:cNvSpPr txBox="1"/>
          <p:nvPr/>
        </p:nvSpPr>
        <p:spPr>
          <a:xfrm>
            <a:off x="2140049" y="3146902"/>
            <a:ext cx="178483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末角速度为：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2" name="文本框 21"/>
              <p:cNvSpPr txBox="1"/>
              <p:nvPr/>
            </p:nvSpPr>
            <p:spPr>
              <a:xfrm>
                <a:off x="3680460" y="2985480"/>
                <a:ext cx="4253718" cy="67056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𝜋</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3000</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60</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314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rad</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3680460" y="2985480"/>
                <a:ext cx="4253718" cy="670568"/>
              </a:xfrm>
              <a:prstGeom prst="rect">
                <a:avLst/>
              </a:prstGeom>
              <a:blipFill rotWithShape="1">
                <a:blip r:embed="rId5"/>
                <a:stretch>
                  <a:fillRect t="-51" r="11" b="53"/>
                </a:stretch>
              </a:blipFill>
            </p:spPr>
            <p:txBody>
              <a:bodyPr/>
              <a:lstStyle/>
              <a:p>
                <a:r>
                  <a:rPr lang="zh-CN" altLang="en-US">
                    <a:noFill/>
                  </a:rPr>
                  <a:t> </a:t>
                </a:r>
              </a:p>
            </p:txBody>
          </p:sp>
        </mc:Fallback>
      </mc:AlternateContent>
      <p:sp>
        <p:nvSpPr>
          <p:cNvPr id="24" name="文本框 23"/>
          <p:cNvSpPr txBox="1"/>
          <p:nvPr/>
        </p:nvSpPr>
        <p:spPr>
          <a:xfrm>
            <a:off x="608428" y="3582962"/>
            <a:ext cx="7614137"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由于角速度均匀增加，所以是角加速度恒定的运动。角加速度为：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6" name="文本框 25"/>
              <p:cNvSpPr txBox="1"/>
              <p:nvPr/>
            </p:nvSpPr>
            <p:spPr>
              <a:xfrm>
                <a:off x="1318845" y="4100368"/>
                <a:ext cx="6397282" cy="670568"/>
              </a:xfrm>
              <a:prstGeom prst="rect">
                <a:avLst/>
              </a:prstGeom>
              <a:noFill/>
            </p:spPr>
            <p:txBody>
              <a:bodyPr wrap="square">
                <a:spAutoFit/>
              </a:bodyPr>
              <a:lstStyle/>
              <a:p>
                <a:pPr indent="861695"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314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rad</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1318845" y="4100368"/>
                <a:ext cx="6397282" cy="670568"/>
              </a:xfrm>
              <a:prstGeom prst="rect">
                <a:avLst/>
              </a:prstGeom>
              <a:blipFill rotWithShape="1">
                <a:blip r:embed="rId6"/>
                <a:stretch>
                  <a:fillRect l="-9" t="-26" r="-780" b="27"/>
                </a:stretch>
              </a:blipFill>
            </p:spPr>
            <p:txBody>
              <a:bodyPr/>
              <a:lstStyle/>
              <a:p>
                <a:r>
                  <a:rPr lang="zh-CN" altLang="en-US">
                    <a:noFill/>
                  </a:rPr>
                  <a:t> </a:t>
                </a:r>
              </a:p>
            </p:txBody>
          </p:sp>
        </mc:Fallback>
      </mc:AlternateContent>
      <p:sp>
        <p:nvSpPr>
          <p:cNvPr id="28" name="文本框 27"/>
          <p:cNvSpPr txBox="1"/>
          <p:nvPr/>
        </p:nvSpPr>
        <p:spPr>
          <a:xfrm>
            <a:off x="865161" y="4947586"/>
            <a:ext cx="2250833"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转过的角度为：</a:t>
            </a:r>
            <a:endParaRPr lang="zh-CN" altLang="en-US" sz="2000" dirty="0"/>
          </a:p>
        </p:txBody>
      </p:sp>
      <mc:AlternateContent xmlns:mc="http://schemas.openxmlformats.org/markup-compatibility/2006">
        <mc:Choice xmlns:a14="http://schemas.microsoft.com/office/drawing/2010/main" Requires="a14">
          <p:sp>
            <p:nvSpPr>
              <p:cNvPr id="32" name="文本框 31"/>
              <p:cNvSpPr txBox="1"/>
              <p:nvPr/>
            </p:nvSpPr>
            <p:spPr>
              <a:xfrm>
                <a:off x="2739685" y="4770936"/>
                <a:ext cx="6052625" cy="753411"/>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rad</m:t>
                              </m:r>
                            </m:e>
                          </m:d>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14</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rad</m:t>
                              </m:r>
                            </m:e>
                          </m:d>
                        </m:den>
                      </m:f>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186</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a:rPr lang="zh-CN"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圈</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2" name="文本框 31"/>
              <p:cNvSpPr txBox="1">
                <a:spLocks noRot="1" noChangeAspect="1" noMove="1" noResize="1" noEditPoints="1" noAdjustHandles="1" noChangeArrowheads="1" noChangeShapeType="1" noTextEdit="1"/>
              </p:cNvSpPr>
              <p:nvPr/>
            </p:nvSpPr>
            <p:spPr>
              <a:xfrm>
                <a:off x="2739685" y="4770936"/>
                <a:ext cx="6052625" cy="753411"/>
              </a:xfrm>
              <a:prstGeom prst="rect">
                <a:avLst/>
              </a:prstGeom>
              <a:blipFill rotWithShape="1">
                <a:blip r:embed="rId7"/>
                <a:stretch>
                  <a:fillRect l="-5" t="-24" r="2" b="64"/>
                </a:stretch>
              </a:blipFill>
            </p:spPr>
            <p:txBody>
              <a:bodyPr/>
              <a:lstStyle/>
              <a:p>
                <a:r>
                  <a:rPr lang="zh-CN" altLang="en-US">
                    <a:noFill/>
                  </a:rPr>
                  <a:t> </a:t>
                </a:r>
              </a:p>
            </p:txBody>
          </p:sp>
        </mc:Fallback>
      </mc:AlternateContent>
      <p:sp>
        <p:nvSpPr>
          <p:cNvPr id="34" name="文本框 33"/>
          <p:cNvSpPr txBox="1"/>
          <p:nvPr/>
        </p:nvSpPr>
        <p:spPr>
          <a:xfrm>
            <a:off x="865161" y="5461486"/>
            <a:ext cx="336042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切向</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、法向</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加速度为：</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6" name="文本框 35"/>
              <p:cNvSpPr txBox="1"/>
              <p:nvPr/>
            </p:nvSpPr>
            <p:spPr>
              <a:xfrm>
                <a:off x="1281918" y="5899657"/>
                <a:ext cx="3360421"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𝜏</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6" name="文本框 35"/>
              <p:cNvSpPr txBox="1">
                <a:spLocks noRot="1" noChangeAspect="1" noMove="1" noResize="1" noEditPoints="1" noAdjustHandles="1" noChangeArrowheads="1" noChangeShapeType="1" noTextEdit="1"/>
              </p:cNvSpPr>
              <p:nvPr/>
            </p:nvSpPr>
            <p:spPr>
              <a:xfrm>
                <a:off x="1281918" y="5899657"/>
                <a:ext cx="3360421" cy="400110"/>
              </a:xfrm>
              <a:prstGeom prst="rect">
                <a:avLst/>
              </a:prstGeom>
              <a:blipFill rotWithShape="1">
                <a:blip r:embed="rId8"/>
                <a:stretch>
                  <a:fillRect l="-15" t="-127" r="15" b="142"/>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500"/>
                                        <p:tgtEl>
                                          <p:spTgt spid="16">
                                            <p:txEl>
                                              <p:pRg st="0" end="0"/>
                                            </p:txEl>
                                          </p:spTgt>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500"/>
                                        <p:tgtEl>
                                          <p:spTgt spid="1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22">
                                            <p:txEl>
                                              <p:pRg st="0" end="0"/>
                                            </p:txEl>
                                          </p:spTgt>
                                        </p:tgtEl>
                                        <p:attrNameLst>
                                          <p:attrName>style.visibility</p:attrName>
                                        </p:attrNameLst>
                                      </p:cBhvr>
                                      <p:to>
                                        <p:strVal val="visible"/>
                                      </p:to>
                                    </p:set>
                                    <p:animEffect transition="in" filter="fade">
                                      <p:cBhvr>
                                        <p:cTn id="45" dur="500"/>
                                        <p:tgtEl>
                                          <p:spTgt spid="2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36">
                                            <p:txEl>
                                              <p:pRg st="0" end="0"/>
                                            </p:txEl>
                                          </p:spTgt>
                                        </p:tgtEl>
                                        <p:attrNameLst>
                                          <p:attrName>style.visibility</p:attrName>
                                        </p:attrNameLst>
                                      </p:cBhvr>
                                      <p:to>
                                        <p:strVal val="visible"/>
                                      </p:to>
                                    </p:set>
                                    <p:animEffect transition="in" filter="fade">
                                      <p:cBhvr>
                                        <p:cTn id="73" dur="500"/>
                                        <p:tgtEl>
                                          <p:spTgt spid="36">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5"/>
                                        </p:tgtEl>
                                        <p:attrNameLst>
                                          <p:attrName>style.visibility</p:attrName>
                                        </p:attrNameLst>
                                      </p:cBhvr>
                                      <p:to>
                                        <p:strVal val="visible"/>
                                      </p:to>
                                    </p:set>
                                    <p:animEffect transition="in" filter="fade">
                                      <p:cBhvr>
                                        <p:cTn id="7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2" grpId="0"/>
      <p:bldP spid="14" grpId="0"/>
      <p:bldP spid="20" grpId="0"/>
      <p:bldP spid="24" grpId="0"/>
      <p:bldP spid="26" grpId="0"/>
      <p:bldP spid="28" grpId="0"/>
      <p:bldP spid="32"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09969" y="5258927"/>
                <a:ext cx="3938093" cy="501932"/>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en-US" altLang="zh-CN" sz="20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oMath>
                </a14:m>
                <a:r>
                  <a:rPr lang="zh-CN" altLang="zh-CN" sz="20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到此轴垂直距离为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09969" y="5258927"/>
                <a:ext cx="3938093" cy="501932"/>
              </a:xfrm>
              <a:prstGeom prst="rect">
                <a:avLst/>
              </a:prstGeom>
              <a:blipFill rotWithShape="1">
                <a:blip r:embed="rId1"/>
                <a:stretch>
                  <a:fillRect l="-2" t="-98" r="14" b="-99"/>
                </a:stretch>
              </a:blipFill>
            </p:spPr>
            <p:txBody>
              <a:bodyPr/>
              <a:lstStyle/>
              <a:p>
                <a:r>
                  <a:rPr lang="zh-CN" altLang="en-US">
                    <a:noFill/>
                  </a:rPr>
                  <a:t> </a:t>
                </a:r>
              </a:p>
            </p:txBody>
          </p:sp>
        </mc:Fallback>
      </mc:AlternateContent>
      <p:cxnSp>
        <p:nvCxnSpPr>
          <p:cNvPr id="22" name="Line 9"/>
          <p:cNvCxnSpPr>
            <a:cxnSpLocks noChangeAspect="1"/>
          </p:cNvCxnSpPr>
          <p:nvPr/>
        </p:nvCxnSpPr>
        <p:spPr bwMode="auto">
          <a:xfrm>
            <a:off x="7074788" y="2836159"/>
            <a:ext cx="0" cy="1083432"/>
          </a:xfrm>
          <a:prstGeom prst="line">
            <a:avLst/>
          </a:prstGeom>
          <a:noFill/>
          <a:ln w="19050">
            <a:solidFill>
              <a:schemeClr val="bg1">
                <a:lumMod val="50000"/>
              </a:schemeClr>
            </a:solidFill>
            <a:round/>
            <a:tailEnd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8" name="弧形 27"/>
          <p:cNvSpPr/>
          <p:nvPr/>
        </p:nvSpPr>
        <p:spPr>
          <a:xfrm flipV="1">
            <a:off x="6877705" y="2761033"/>
            <a:ext cx="374072" cy="192685"/>
          </a:xfrm>
          <a:prstGeom prst="arc">
            <a:avLst>
              <a:gd name="adj1" fmla="val 11850830"/>
              <a:gd name="adj2" fmla="val 5900882"/>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 name="Rectangle 18"/>
          <p:cNvSpPr>
            <a:spLocks noChangeArrowheads="1"/>
          </p:cNvSpPr>
          <p:nvPr/>
        </p:nvSpPr>
        <p:spPr bwMode="auto">
          <a:xfrm>
            <a:off x="4960685" y="3368296"/>
            <a:ext cx="366427" cy="33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A</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0" name="Line 9"/>
          <p:cNvCxnSpPr>
            <a:cxnSpLocks noChangeAspect="1"/>
          </p:cNvCxnSpPr>
          <p:nvPr/>
        </p:nvCxnSpPr>
        <p:spPr bwMode="auto">
          <a:xfrm>
            <a:off x="5271520" y="2780120"/>
            <a:ext cx="0" cy="1186164"/>
          </a:xfrm>
          <a:prstGeom prst="line">
            <a:avLst/>
          </a:prstGeom>
          <a:noFill/>
          <a:ln w="19050">
            <a:solidFill>
              <a:schemeClr val="bg1">
                <a:lumMod val="50000"/>
              </a:schemeClr>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 name="Rectangle 18"/>
          <p:cNvSpPr>
            <a:spLocks noChangeArrowheads="1"/>
          </p:cNvSpPr>
          <p:nvPr/>
        </p:nvSpPr>
        <p:spPr bwMode="auto">
          <a:xfrm>
            <a:off x="5573497" y="3960997"/>
            <a:ext cx="428025" cy="3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B</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2" name="Rectangle 18"/>
          <p:cNvSpPr>
            <a:spLocks noChangeArrowheads="1"/>
          </p:cNvSpPr>
          <p:nvPr/>
        </p:nvSpPr>
        <p:spPr bwMode="auto">
          <a:xfrm>
            <a:off x="6197923" y="3401520"/>
            <a:ext cx="352746" cy="30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C</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3" name="Rectangle 18"/>
          <p:cNvSpPr>
            <a:spLocks noChangeArrowheads="1"/>
          </p:cNvSpPr>
          <p:nvPr/>
        </p:nvSpPr>
        <p:spPr bwMode="auto">
          <a:xfrm>
            <a:off x="5588485" y="2543597"/>
            <a:ext cx="418554" cy="28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D</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65" name="组合 64"/>
          <p:cNvGrpSpPr/>
          <p:nvPr/>
        </p:nvGrpSpPr>
        <p:grpSpPr>
          <a:xfrm>
            <a:off x="5226014" y="2785468"/>
            <a:ext cx="2612790" cy="1775533"/>
            <a:chOff x="5226014" y="2785468"/>
            <a:chExt cx="2612790" cy="1775533"/>
          </a:xfrm>
        </p:grpSpPr>
        <p:sp>
          <p:nvSpPr>
            <p:cNvPr id="5" name="文本框 92"/>
            <p:cNvSpPr txBox="1"/>
            <p:nvPr/>
          </p:nvSpPr>
          <p:spPr>
            <a:xfrm>
              <a:off x="5733507" y="4232046"/>
              <a:ext cx="2105297" cy="32895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宋体" panose="02010600030101010101" pitchFamily="2" charset="-122"/>
                  <a:cs typeface="宋体" panose="02010600030101010101" pitchFamily="2" charset="-122"/>
                </a:rPr>
                <a:t>3-4 </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宋体" panose="02010600030101010101" pitchFamily="2" charset="-122"/>
                  <a:cs typeface="宋体" panose="02010600030101010101" pitchFamily="2" charset="-122"/>
                </a:rPr>
                <a:t>3-8</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14" name="组合 13"/>
            <p:cNvGrpSpPr>
              <a:grpSpLocks noChangeAspect="1"/>
            </p:cNvGrpSpPr>
            <p:nvPr/>
          </p:nvGrpSpPr>
          <p:grpSpPr>
            <a:xfrm>
              <a:off x="5226014" y="2785468"/>
              <a:ext cx="1119624" cy="1125198"/>
              <a:chOff x="1594776" y="564442"/>
              <a:chExt cx="767572" cy="771796"/>
            </a:xfrm>
          </p:grpSpPr>
          <p:sp>
            <p:nvSpPr>
              <p:cNvPr id="16" name="矩形 15"/>
              <p:cNvSpPr/>
              <p:nvPr/>
            </p:nvSpPr>
            <p:spPr>
              <a:xfrm rot="2700000">
                <a:off x="1739965" y="705844"/>
                <a:ext cx="489600" cy="4896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 name="椭圆 17"/>
              <p:cNvSpPr>
                <a:spLocks noChangeAspect="1"/>
              </p:cNvSpPr>
              <p:nvPr/>
            </p:nvSpPr>
            <p:spPr>
              <a:xfrm>
                <a:off x="1948780" y="1262159"/>
                <a:ext cx="74078" cy="740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9" name="椭圆 18"/>
              <p:cNvSpPr>
                <a:spLocks noChangeAspect="1"/>
              </p:cNvSpPr>
              <p:nvPr/>
            </p:nvSpPr>
            <p:spPr>
              <a:xfrm>
                <a:off x="1594776" y="914373"/>
                <a:ext cx="74079" cy="740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20" name="椭圆 19"/>
              <p:cNvSpPr>
                <a:spLocks noChangeAspect="1"/>
              </p:cNvSpPr>
              <p:nvPr/>
            </p:nvSpPr>
            <p:spPr>
              <a:xfrm>
                <a:off x="2288270" y="920673"/>
                <a:ext cx="74078" cy="74079"/>
              </a:xfrm>
              <a:prstGeom prst="ellipse">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21" name="椭圆 20"/>
              <p:cNvSpPr>
                <a:spLocks noChangeAspect="1"/>
              </p:cNvSpPr>
              <p:nvPr/>
            </p:nvSpPr>
            <p:spPr>
              <a:xfrm>
                <a:off x="1953316" y="564442"/>
                <a:ext cx="74079" cy="740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sp>
        <p:nvSpPr>
          <p:cNvPr id="15" name="弧形 14"/>
          <p:cNvSpPr/>
          <p:nvPr/>
        </p:nvSpPr>
        <p:spPr>
          <a:xfrm flipV="1">
            <a:off x="5061273" y="2725246"/>
            <a:ext cx="373747" cy="191575"/>
          </a:xfrm>
          <a:prstGeom prst="arc">
            <a:avLst>
              <a:gd name="adj1" fmla="val 11850830"/>
              <a:gd name="adj2" fmla="val 5900882"/>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7" name="文本框 36"/>
          <p:cNvSpPr txBox="1"/>
          <p:nvPr/>
        </p:nvSpPr>
        <p:spPr>
          <a:xfrm>
            <a:off x="225083" y="610158"/>
            <a:ext cx="794825"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3-8</a:t>
            </a:r>
            <a:endParaRPr lang="zh-CN" altLang="en-US" sz="2000" dirty="0"/>
          </a:p>
        </p:txBody>
      </p:sp>
      <mc:AlternateContent xmlns:mc="http://schemas.openxmlformats.org/markup-compatibility/2006">
        <mc:Choice xmlns:a14="http://schemas.microsoft.com/office/drawing/2010/main" Requires="a14">
          <p:sp>
            <p:nvSpPr>
              <p:cNvPr id="39" name="文本框 38"/>
              <p:cNvSpPr txBox="1"/>
              <p:nvPr/>
            </p:nvSpPr>
            <p:spPr>
              <a:xfrm>
                <a:off x="225083" y="534400"/>
                <a:ext cx="8693834"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3-4</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所示，在边长为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的正方形的顶点上，分别有质量为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个质点，质点之间用轻质杆连接，</a:t>
                </a:r>
                <a:endParaRPr lang="zh-CN" altLang="en-US" sz="2000" dirty="0"/>
              </a:p>
            </p:txBody>
          </p:sp>
        </mc:Choice>
        <mc:Fallback>
          <p:sp>
            <p:nvSpPr>
              <p:cNvPr id="39" name="文本框 38"/>
              <p:cNvSpPr txBox="1">
                <a:spLocks noRot="1" noChangeAspect="1" noMove="1" noResize="1" noEditPoints="1" noAdjustHandles="1" noChangeArrowheads="1" noChangeShapeType="1" noTextEdit="1"/>
              </p:cNvSpPr>
              <p:nvPr/>
            </p:nvSpPr>
            <p:spPr>
              <a:xfrm>
                <a:off x="225083" y="534400"/>
                <a:ext cx="8693834" cy="951735"/>
              </a:xfrm>
              <a:prstGeom prst="rect">
                <a:avLst/>
              </a:prstGeom>
              <a:blipFill rotWithShape="1">
                <a:blip r:embed="rId2"/>
                <a:stretch>
                  <a:fillRect l="-3" t="-38" r="4" b="-843"/>
                </a:stretch>
              </a:blipFill>
            </p:spPr>
            <p:txBody>
              <a:bodyPr/>
              <a:lstStyle/>
              <a:p>
                <a:r>
                  <a:rPr lang="zh-CN" altLang="en-US">
                    <a:noFill/>
                  </a:rPr>
                  <a:t> </a:t>
                </a:r>
              </a:p>
            </p:txBody>
          </p:sp>
        </mc:Fallback>
      </mc:AlternateContent>
      <p:sp>
        <p:nvSpPr>
          <p:cNvPr id="41" name="文本框 40"/>
          <p:cNvSpPr txBox="1"/>
          <p:nvPr/>
        </p:nvSpPr>
        <p:spPr>
          <a:xfrm>
            <a:off x="3522396" y="968212"/>
            <a:ext cx="3936416"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求此系统绕下列转轴的转动惯量：</a:t>
            </a:r>
            <a:endParaRPr lang="zh-CN" altLang="en-US" sz="2000" dirty="0"/>
          </a:p>
        </p:txBody>
      </p:sp>
      <mc:AlternateContent xmlns:mc="http://schemas.openxmlformats.org/markup-compatibility/2006">
        <mc:Choice xmlns:a14="http://schemas.microsoft.com/office/drawing/2010/main" Requires="a14">
          <p:sp>
            <p:nvSpPr>
              <p:cNvPr id="43" name="文本框 42"/>
              <p:cNvSpPr txBox="1"/>
              <p:nvPr/>
            </p:nvSpPr>
            <p:spPr>
              <a:xfrm>
                <a:off x="225082" y="950376"/>
                <a:ext cx="8693833"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通过质点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，平行对角线</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𝐵𝐷</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的转轴；</a:t>
                </a:r>
                <a:endParaRPr lang="zh-CN" altLang="en-US" sz="2000" dirty="0"/>
              </a:p>
            </p:txBody>
          </p:sp>
        </mc:Choice>
        <mc:Fallback>
          <p:sp>
            <p:nvSpPr>
              <p:cNvPr id="43" name="文本框 42"/>
              <p:cNvSpPr txBox="1">
                <a:spLocks noRot="1" noChangeAspect="1" noMove="1" noResize="1" noEditPoints="1" noAdjustHandles="1" noChangeArrowheads="1" noChangeShapeType="1" noTextEdit="1"/>
              </p:cNvSpPr>
              <p:nvPr/>
            </p:nvSpPr>
            <p:spPr>
              <a:xfrm>
                <a:off x="225082" y="950376"/>
                <a:ext cx="8693833" cy="951735"/>
              </a:xfrm>
              <a:prstGeom prst="rect">
                <a:avLst/>
              </a:prstGeom>
              <a:blipFill rotWithShape="1">
                <a:blip r:embed="rId3"/>
                <a:stretch>
                  <a:fillRect l="-3" t="-44" r="4" b="-8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5" name="文本框 44"/>
              <p:cNvSpPr txBox="1"/>
              <p:nvPr/>
            </p:nvSpPr>
            <p:spPr>
              <a:xfrm>
                <a:off x="141644" y="1384465"/>
                <a:ext cx="8685831"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通过质点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并垂直于质点所在平面的转轴。</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5" name="文本框 44"/>
              <p:cNvSpPr txBox="1">
                <a:spLocks noRot="1" noChangeAspect="1" noMove="1" noResize="1" noEditPoints="1" noAdjustHandles="1" noChangeArrowheads="1" noChangeShapeType="1" noTextEdit="1"/>
              </p:cNvSpPr>
              <p:nvPr/>
            </p:nvSpPr>
            <p:spPr>
              <a:xfrm>
                <a:off x="141644" y="1384465"/>
                <a:ext cx="8685831" cy="501932"/>
              </a:xfrm>
              <a:prstGeom prst="rect">
                <a:avLst/>
              </a:prstGeom>
              <a:blipFill rotWithShape="1">
                <a:blip r:embed="rId4"/>
                <a:stretch>
                  <a:fillRect t="-33" r="4" b="-164"/>
                </a:stretch>
              </a:blipFill>
            </p:spPr>
            <p:txBody>
              <a:bodyPr/>
              <a:lstStyle/>
              <a:p>
                <a:r>
                  <a:rPr lang="zh-CN" altLang="en-US">
                    <a:noFill/>
                  </a:rPr>
                  <a:t> </a:t>
                </a:r>
              </a:p>
            </p:txBody>
          </p:sp>
        </mc:Fallback>
      </mc:AlternateContent>
      <p:sp>
        <p:nvSpPr>
          <p:cNvPr id="47" name="文本框 46"/>
          <p:cNvSpPr txBox="1"/>
          <p:nvPr/>
        </p:nvSpPr>
        <p:spPr>
          <a:xfrm>
            <a:off x="685800" y="1886397"/>
            <a:ext cx="868680"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49" name="文本框 48"/>
              <p:cNvSpPr txBox="1"/>
              <p:nvPr/>
            </p:nvSpPr>
            <p:spPr>
              <a:xfrm>
                <a:off x="1185520" y="1857886"/>
                <a:ext cx="5160118" cy="501932"/>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oMath>
                </a14:m>
                <a:r>
                  <a:rPr lang="zh-CN" altLang="zh-CN" sz="20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两位置质点到轴的垂直距离为：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9" name="文本框 48"/>
              <p:cNvSpPr txBox="1">
                <a:spLocks noRot="1" noChangeAspect="1" noMove="1" noResize="1" noEditPoints="1" noAdjustHandles="1" noChangeArrowheads="1" noChangeShapeType="1" noTextEdit="1"/>
              </p:cNvSpPr>
              <p:nvPr/>
            </p:nvSpPr>
            <p:spPr>
              <a:xfrm>
                <a:off x="1185520" y="1857886"/>
                <a:ext cx="5160118" cy="501932"/>
              </a:xfrm>
              <a:prstGeom prst="rect">
                <a:avLst/>
              </a:prstGeom>
              <a:blipFill rotWithShape="1">
                <a:blip r:embed="rId5"/>
                <a:stretch>
                  <a:fillRect l="-12" t="-102" r="2" b="-9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1525825" y="2422999"/>
                <a:ext cx="2722237" cy="738792"/>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func>
                        <m:funcPr>
                          <m:ctrlP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b="0" i="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45</m:t>
                          </m:r>
                          <m:r>
                            <a:rPr lang="en-US" altLang="zh-CN" sz="20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e>
                      </m:func>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1" name="文本框 50"/>
              <p:cNvSpPr txBox="1">
                <a:spLocks noRot="1" noChangeAspect="1" noMove="1" noResize="1" noEditPoints="1" noAdjustHandles="1" noChangeArrowheads="1" noChangeShapeType="1" noTextEdit="1"/>
              </p:cNvSpPr>
              <p:nvPr/>
            </p:nvSpPr>
            <p:spPr>
              <a:xfrm>
                <a:off x="1525825" y="2422999"/>
                <a:ext cx="2722237" cy="738792"/>
              </a:xfrm>
              <a:prstGeom prst="rect">
                <a:avLst/>
              </a:prstGeom>
              <a:blipFill rotWithShape="1">
                <a:blip r:embed="rId6"/>
                <a:stretch>
                  <a:fillRect l="-20" t="-64" r="20" b="1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3" name="文本框 52"/>
              <p:cNvSpPr txBox="1"/>
              <p:nvPr/>
            </p:nvSpPr>
            <p:spPr>
              <a:xfrm>
                <a:off x="767476" y="3194278"/>
                <a:ext cx="3514824" cy="501932"/>
              </a:xfrm>
              <a:prstGeom prst="rect">
                <a:avLst/>
              </a:prstGeom>
              <a:noFill/>
            </p:spPr>
            <p:txBody>
              <a:bodyPr wrap="square">
                <a:spAutoFit/>
              </a:bodyPr>
              <a:lstStyle/>
              <a:p>
                <a:pPr>
                  <a:lnSpc>
                    <a:spcPct val="150000"/>
                  </a:lnSpc>
                </a:pPr>
                <a14:m>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处质点到轴的垂直距离为：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Choice>
        <mc:Fallback>
          <p:sp>
            <p:nvSpPr>
              <p:cNvPr id="53" name="文本框 52"/>
              <p:cNvSpPr txBox="1">
                <a:spLocks noRot="1" noChangeAspect="1" noMove="1" noResize="1" noEditPoints="1" noAdjustHandles="1" noChangeArrowheads="1" noChangeShapeType="1" noTextEdit="1"/>
              </p:cNvSpPr>
              <p:nvPr/>
            </p:nvSpPr>
            <p:spPr>
              <a:xfrm>
                <a:off x="767476" y="3194278"/>
                <a:ext cx="3514824" cy="501932"/>
              </a:xfrm>
              <a:prstGeom prst="rect">
                <a:avLst/>
              </a:prstGeom>
              <a:blipFill rotWithShape="1">
                <a:blip r:embed="rId7"/>
                <a:stretch>
                  <a:fillRect l="-11" t="-45" r="14" b="-15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p:cNvSpPr txBox="1"/>
              <p:nvPr/>
            </p:nvSpPr>
            <p:spPr>
              <a:xfrm>
                <a:off x="1393082" y="3809173"/>
                <a:ext cx="2263612" cy="436402"/>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sSup>
                        <m:sSup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5" name="文本框 54"/>
              <p:cNvSpPr txBox="1">
                <a:spLocks noRot="1" noChangeAspect="1" noMove="1" noResize="1" noEditPoints="1" noAdjustHandles="1" noChangeArrowheads="1" noChangeShapeType="1" noTextEdit="1"/>
              </p:cNvSpPr>
              <p:nvPr/>
            </p:nvSpPr>
            <p:spPr>
              <a:xfrm>
                <a:off x="1393082" y="3809173"/>
                <a:ext cx="2263612" cy="436402"/>
              </a:xfrm>
              <a:prstGeom prst="rect">
                <a:avLst/>
              </a:prstGeom>
              <a:blipFill rotWithShape="1">
                <a:blip r:embed="rId8"/>
                <a:stretch>
                  <a:fillRect l="-23" t="-102" r="16" b="1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7" name="文本框 56"/>
              <p:cNvSpPr txBox="1"/>
              <p:nvPr/>
            </p:nvSpPr>
            <p:spPr>
              <a:xfrm>
                <a:off x="1019908" y="4351711"/>
                <a:ext cx="4806557" cy="738792"/>
              </a:xfrm>
              <a:prstGeom prst="rect">
                <a:avLst/>
              </a:prstGeom>
              <a:noFill/>
            </p:spPr>
            <p:txBody>
              <a:bodyPr wrap="square">
                <a:spAutoFit/>
              </a:bodyPr>
              <a:lstStyle/>
              <a:p>
                <a:pPr indent="733425"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7" name="文本框 56"/>
              <p:cNvSpPr txBox="1">
                <a:spLocks noRot="1" noChangeAspect="1" noMove="1" noResize="1" noEditPoints="1" noAdjustHandles="1" noChangeArrowheads="1" noChangeShapeType="1" noTextEdit="1"/>
              </p:cNvSpPr>
              <p:nvPr/>
            </p:nvSpPr>
            <p:spPr>
              <a:xfrm>
                <a:off x="1019908" y="4351711"/>
                <a:ext cx="4806557" cy="738792"/>
              </a:xfrm>
              <a:prstGeom prst="rect">
                <a:avLst/>
              </a:prstGeom>
              <a:blipFill rotWithShape="1">
                <a:blip r:embed="rId9"/>
                <a:stretch>
                  <a:fillRect l="-2" t="-8" r="-5608" b="4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1" name="文本框 60"/>
              <p:cNvSpPr txBox="1"/>
              <p:nvPr/>
            </p:nvSpPr>
            <p:spPr>
              <a:xfrm>
                <a:off x="1912109" y="5865633"/>
                <a:ext cx="4531489" cy="436402"/>
              </a:xfrm>
              <a:prstGeom prst="rect">
                <a:avLst/>
              </a:prstGeom>
              <a:noFill/>
            </p:spPr>
            <p:txBody>
              <a:bodyPr wrap="square">
                <a:spAutoFit/>
              </a:bodyPr>
              <a:lstStyle/>
              <a:p>
                <a:pPr indent="733425"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61" name="文本框 60"/>
              <p:cNvSpPr txBox="1">
                <a:spLocks noRot="1" noChangeAspect="1" noMove="1" noResize="1" noEditPoints="1" noAdjustHandles="1" noChangeArrowheads="1" noChangeShapeType="1" noTextEdit="1"/>
              </p:cNvSpPr>
              <p:nvPr/>
            </p:nvSpPr>
            <p:spPr>
              <a:xfrm>
                <a:off x="1912109" y="5865633"/>
                <a:ext cx="4531489" cy="436402"/>
              </a:xfrm>
              <a:prstGeom prst="rect">
                <a:avLst/>
              </a:prstGeom>
              <a:blipFill rotWithShape="1">
                <a:blip r:embed="rId10"/>
                <a:stretch>
                  <a:fillRect l="-3" t="-32" r="-2321" b="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3" name="文本框 62"/>
              <p:cNvSpPr txBox="1"/>
              <p:nvPr/>
            </p:nvSpPr>
            <p:spPr>
              <a:xfrm>
                <a:off x="5978808" y="2803658"/>
                <a:ext cx="3567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m:oMathPara>
                </a14:m>
                <a:endParaRPr lang="zh-CN" altLang="en-US" sz="1600" dirty="0"/>
              </a:p>
            </p:txBody>
          </p:sp>
        </mc:Choice>
        <mc:Fallback>
          <p:sp>
            <p:nvSpPr>
              <p:cNvPr id="63" name="文本框 62"/>
              <p:cNvSpPr txBox="1">
                <a:spLocks noRot="1" noChangeAspect="1" noMove="1" noResize="1" noEditPoints="1" noAdjustHandles="1" noChangeArrowheads="1" noChangeShapeType="1" noTextEdit="1"/>
              </p:cNvSpPr>
              <p:nvPr/>
            </p:nvSpPr>
            <p:spPr>
              <a:xfrm>
                <a:off x="5978808" y="2803658"/>
                <a:ext cx="356725" cy="338554"/>
              </a:xfrm>
              <a:prstGeom prst="rect">
                <a:avLst/>
              </a:prstGeom>
              <a:blipFill rotWithShape="1">
                <a:blip r:embed="rId11"/>
                <a:stretch>
                  <a:fillRect l="-79" t="-39" r="39" b="69"/>
                </a:stretch>
              </a:blipFill>
            </p:spPr>
            <p:txBody>
              <a:bodyPr/>
              <a:lstStyle/>
              <a:p>
                <a:r>
                  <a:rPr lang="zh-CN" altLang="en-US">
                    <a:noFill/>
                  </a:rPr>
                  <a:t> </a:t>
                </a:r>
              </a:p>
            </p:txBody>
          </p:sp>
        </mc:Fallback>
      </mc:AlternateContent>
      <p:grpSp>
        <p:nvGrpSpPr>
          <p:cNvPr id="68" name="组合 67"/>
          <p:cNvGrpSpPr/>
          <p:nvPr/>
        </p:nvGrpSpPr>
        <p:grpSpPr>
          <a:xfrm>
            <a:off x="6673242" y="2892935"/>
            <a:ext cx="1887773" cy="1057094"/>
            <a:chOff x="6673242" y="2892935"/>
            <a:chExt cx="1887773" cy="1057094"/>
          </a:xfrm>
        </p:grpSpPr>
        <p:grpSp>
          <p:nvGrpSpPr>
            <p:cNvPr id="67" name="组合 66"/>
            <p:cNvGrpSpPr/>
            <p:nvPr/>
          </p:nvGrpSpPr>
          <p:grpSpPr>
            <a:xfrm>
              <a:off x="6673242" y="2892935"/>
              <a:ext cx="1887773" cy="1057094"/>
              <a:chOff x="6673242" y="2892935"/>
              <a:chExt cx="1887773" cy="1057094"/>
            </a:xfrm>
          </p:grpSpPr>
          <p:grpSp>
            <p:nvGrpSpPr>
              <p:cNvPr id="23" name="组合 22"/>
              <p:cNvGrpSpPr>
                <a:grpSpLocks noChangeAspect="1"/>
              </p:cNvGrpSpPr>
              <p:nvPr/>
            </p:nvGrpSpPr>
            <p:grpSpPr>
              <a:xfrm rot="819299">
                <a:off x="7054602" y="3184838"/>
                <a:ext cx="1227304" cy="429477"/>
                <a:chOff x="3738565" y="786984"/>
                <a:chExt cx="873581" cy="305871"/>
              </a:xfrm>
            </p:grpSpPr>
            <p:cxnSp>
              <p:nvCxnSpPr>
                <p:cNvPr id="29" name="直接连接符 28"/>
                <p:cNvCxnSpPr>
                  <a:cxnSpLocks noChangeAspect="1"/>
                </p:cNvCxnSpPr>
                <p:nvPr/>
              </p:nvCxnSpPr>
              <p:spPr>
                <a:xfrm flipH="1">
                  <a:off x="3761212" y="837248"/>
                  <a:ext cx="354593" cy="2048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cxnSpLocks noChangeAspect="1"/>
                </p:cNvCxnSpPr>
                <p:nvPr/>
              </p:nvCxnSpPr>
              <p:spPr>
                <a:xfrm flipH="1">
                  <a:off x="4201389" y="833736"/>
                  <a:ext cx="374344" cy="2161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a:cxnSpLocks noChangeAspect="1"/>
                </p:cNvCxnSpPr>
                <p:nvPr/>
              </p:nvCxnSpPr>
              <p:spPr>
                <a:xfrm>
                  <a:off x="4125238" y="828453"/>
                  <a:ext cx="4550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a:cxnSpLocks noChangeAspect="1"/>
                </p:cNvCxnSpPr>
                <p:nvPr/>
              </p:nvCxnSpPr>
              <p:spPr>
                <a:xfrm>
                  <a:off x="3752917" y="1049857"/>
                  <a:ext cx="4546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椭圆 32"/>
                <p:cNvSpPr>
                  <a:spLocks noChangeAspect="1"/>
                </p:cNvSpPr>
                <p:nvPr/>
              </p:nvSpPr>
              <p:spPr>
                <a:xfrm>
                  <a:off x="4172629" y="1015938"/>
                  <a:ext cx="76917" cy="769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4" name="椭圆 33"/>
                <p:cNvSpPr>
                  <a:spLocks noChangeAspect="1"/>
                </p:cNvSpPr>
                <p:nvPr/>
              </p:nvSpPr>
              <p:spPr>
                <a:xfrm>
                  <a:off x="4097708" y="786984"/>
                  <a:ext cx="76916" cy="769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5" name="椭圆 34"/>
                <p:cNvSpPr>
                  <a:spLocks noChangeAspect="1"/>
                </p:cNvSpPr>
                <p:nvPr/>
              </p:nvSpPr>
              <p:spPr>
                <a:xfrm>
                  <a:off x="4535228" y="795071"/>
                  <a:ext cx="76918" cy="769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6" name="椭圆 35"/>
                <p:cNvSpPr>
                  <a:spLocks noChangeAspect="1"/>
                </p:cNvSpPr>
                <p:nvPr/>
              </p:nvSpPr>
              <p:spPr>
                <a:xfrm>
                  <a:off x="3738565" y="1008136"/>
                  <a:ext cx="76917" cy="769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24" name="Rectangle 18"/>
              <p:cNvSpPr>
                <a:spLocks noChangeArrowheads="1"/>
              </p:cNvSpPr>
              <p:nvPr/>
            </p:nvSpPr>
            <p:spPr bwMode="auto">
              <a:xfrm>
                <a:off x="8192613" y="3277121"/>
                <a:ext cx="368402" cy="255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C</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5" name="Rectangle 18"/>
              <p:cNvSpPr>
                <a:spLocks noChangeArrowheads="1"/>
              </p:cNvSpPr>
              <p:nvPr/>
            </p:nvSpPr>
            <p:spPr bwMode="auto">
              <a:xfrm>
                <a:off x="7513748" y="2892935"/>
                <a:ext cx="307785" cy="27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D</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6" name="Rectangle 18"/>
              <p:cNvSpPr>
                <a:spLocks noChangeArrowheads="1"/>
              </p:cNvSpPr>
              <p:nvPr/>
            </p:nvSpPr>
            <p:spPr bwMode="auto">
              <a:xfrm>
                <a:off x="6673242" y="3301494"/>
                <a:ext cx="374072" cy="32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A</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7" name="Rectangle 18"/>
              <p:cNvSpPr>
                <a:spLocks noChangeArrowheads="1"/>
              </p:cNvSpPr>
              <p:nvPr/>
            </p:nvSpPr>
            <p:spPr bwMode="auto">
              <a:xfrm>
                <a:off x="7511971" y="3629582"/>
                <a:ext cx="269170" cy="320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B</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mc:AlternateContent xmlns:mc="http://schemas.openxmlformats.org/markup-compatibility/2006">
          <mc:Choice xmlns:a14="http://schemas.microsoft.com/office/drawing/2010/main" Requires="a14">
            <p:sp>
              <p:nvSpPr>
                <p:cNvPr id="64" name="文本框 63"/>
                <p:cNvSpPr txBox="1"/>
                <p:nvPr/>
              </p:nvSpPr>
              <p:spPr>
                <a:xfrm>
                  <a:off x="7838804" y="3391796"/>
                  <a:ext cx="3567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m:oMathPara>
                  </a14:m>
                  <a:endParaRPr lang="zh-CN" altLang="en-US" sz="1600" dirty="0"/>
                </a:p>
              </p:txBody>
            </p:sp>
          </mc:Choice>
          <mc:Fallback>
            <p:sp>
              <p:nvSpPr>
                <p:cNvPr id="64" name="文本框 63"/>
                <p:cNvSpPr txBox="1">
                  <a:spLocks noRot="1" noChangeAspect="1" noMove="1" noResize="1" noEditPoints="1" noAdjustHandles="1" noChangeArrowheads="1" noChangeShapeType="1" noTextEdit="1"/>
                </p:cNvSpPr>
                <p:nvPr/>
              </p:nvSpPr>
              <p:spPr>
                <a:xfrm>
                  <a:off x="7838804" y="3391796"/>
                  <a:ext cx="356725" cy="338554"/>
                </a:xfrm>
                <a:prstGeom prst="rect">
                  <a:avLst/>
                </a:prstGeom>
                <a:blipFill rotWithShape="1">
                  <a:blip r:embed="rId11"/>
                </a:blipFill>
              </p:spPr>
              <p:txBody>
                <a:bodyPr/>
                <a:lstStyle/>
                <a:p>
                  <a:r>
                    <a:rPr lang="zh-CN" altLang="en-US">
                      <a:noFill/>
                    </a:rPr>
                    <a:t> </a:t>
                  </a:r>
                </a:p>
              </p:txBody>
            </p:sp>
          </mc:Fallback>
        </mc:AlternateContent>
      </p:grpSp>
      <p:cxnSp>
        <p:nvCxnSpPr>
          <p:cNvPr id="66" name="Line 9"/>
          <p:cNvCxnSpPr>
            <a:cxnSpLocks noChangeAspect="1"/>
          </p:cNvCxnSpPr>
          <p:nvPr/>
        </p:nvCxnSpPr>
        <p:spPr bwMode="auto">
          <a:xfrm>
            <a:off x="5794722" y="2865713"/>
            <a:ext cx="0" cy="960462"/>
          </a:xfrm>
          <a:prstGeom prst="line">
            <a:avLst/>
          </a:prstGeom>
          <a:noFill/>
          <a:ln w="19050">
            <a:solidFill>
              <a:schemeClr val="bg1">
                <a:lumMod val="50000"/>
              </a:schemeClr>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0" name="直接连接符 69"/>
          <p:cNvCxnSpPr/>
          <p:nvPr/>
        </p:nvCxnSpPr>
        <p:spPr bwMode="auto">
          <a:xfrm>
            <a:off x="7113389" y="3388745"/>
            <a:ext cx="800152" cy="0"/>
          </a:xfrm>
          <a:prstGeom prst="line">
            <a:avLst/>
          </a:prstGeom>
          <a:solidFill>
            <a:schemeClr val="accent1"/>
          </a:solidFill>
          <a:ln w="19050" cap="flat" cmpd="sng" algn="ctr">
            <a:solidFill>
              <a:schemeClr val="bg1">
                <a:lumMod val="75000"/>
              </a:schemeClr>
            </a:solidFill>
            <a:prstDash val="dash"/>
            <a:round/>
            <a:headEnd type="none" w="med" len="med"/>
            <a:tailEnd type="none" w="med" len="med"/>
          </a:ln>
          <a:effectLst/>
        </p:spPr>
      </p:cxnSp>
      <p:grpSp>
        <p:nvGrpSpPr>
          <p:cNvPr id="75" name="组合 74"/>
          <p:cNvGrpSpPr>
            <a:grpSpLocks noChangeAspect="1"/>
          </p:cNvGrpSpPr>
          <p:nvPr/>
        </p:nvGrpSpPr>
        <p:grpSpPr>
          <a:xfrm>
            <a:off x="7074500" y="3218520"/>
            <a:ext cx="177277" cy="160745"/>
            <a:chOff x="8312575" y="4721107"/>
            <a:chExt cx="332022" cy="301059"/>
          </a:xfrm>
        </p:grpSpPr>
        <p:cxnSp>
          <p:nvCxnSpPr>
            <p:cNvPr id="72" name="直接连接符 71"/>
            <p:cNvCxnSpPr/>
            <p:nvPr/>
          </p:nvCxnSpPr>
          <p:spPr bwMode="auto">
            <a:xfrm>
              <a:off x="8312575" y="4721107"/>
              <a:ext cx="324988"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74" name="直接连接符 73"/>
            <p:cNvCxnSpPr/>
            <p:nvPr/>
          </p:nvCxnSpPr>
          <p:spPr bwMode="auto">
            <a:xfrm>
              <a:off x="8644597" y="4721107"/>
              <a:ext cx="0" cy="301059"/>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84" name="组合 83"/>
          <p:cNvGrpSpPr/>
          <p:nvPr/>
        </p:nvGrpSpPr>
        <p:grpSpPr>
          <a:xfrm>
            <a:off x="4984169" y="3200709"/>
            <a:ext cx="1038465" cy="338554"/>
            <a:chOff x="4984169" y="3200709"/>
            <a:chExt cx="1038465" cy="338554"/>
          </a:xfrm>
        </p:grpSpPr>
        <p:grpSp>
          <p:nvGrpSpPr>
            <p:cNvPr id="81" name="组合 80"/>
            <p:cNvGrpSpPr/>
            <p:nvPr/>
          </p:nvGrpSpPr>
          <p:grpSpPr>
            <a:xfrm>
              <a:off x="4984169" y="3355733"/>
              <a:ext cx="1038465" cy="11840"/>
              <a:chOff x="4998595" y="3629582"/>
              <a:chExt cx="1038465" cy="11840"/>
            </a:xfrm>
          </p:grpSpPr>
          <p:cxnSp>
            <p:nvCxnSpPr>
              <p:cNvPr id="79" name="直接箭头连接符 78"/>
              <p:cNvCxnSpPr/>
              <p:nvPr/>
            </p:nvCxnSpPr>
            <p:spPr bwMode="auto">
              <a:xfrm>
                <a:off x="4998595" y="3629582"/>
                <a:ext cx="249551"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80" name="直接箭头连接符 79"/>
              <p:cNvCxnSpPr/>
              <p:nvPr/>
            </p:nvCxnSpPr>
            <p:spPr bwMode="auto">
              <a:xfrm>
                <a:off x="5787509" y="3641422"/>
                <a:ext cx="249551"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mc:AlternateContent xmlns:mc="http://schemas.openxmlformats.org/markup-compatibility/2006">
          <mc:Choice xmlns:a14="http://schemas.microsoft.com/office/drawing/2010/main" Requires="a14">
            <p:sp>
              <p:nvSpPr>
                <p:cNvPr id="83" name="文本框 82"/>
                <p:cNvSpPr txBox="1"/>
                <p:nvPr/>
              </p:nvSpPr>
              <p:spPr>
                <a:xfrm>
                  <a:off x="5411514" y="3200709"/>
                  <a:ext cx="37982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oMath>
                    </m:oMathPara>
                  </a14:m>
                  <a:endParaRPr lang="zh-CN" altLang="en-US" sz="1600" dirty="0"/>
                </a:p>
              </p:txBody>
            </p:sp>
          </mc:Choice>
          <mc:Fallback>
            <p:sp>
              <p:nvSpPr>
                <p:cNvPr id="83" name="文本框 82"/>
                <p:cNvSpPr txBox="1">
                  <a:spLocks noRot="1" noChangeAspect="1" noMove="1" noResize="1" noEditPoints="1" noAdjustHandles="1" noChangeArrowheads="1" noChangeShapeType="1" noTextEdit="1"/>
                </p:cNvSpPr>
                <p:nvPr/>
              </p:nvSpPr>
              <p:spPr>
                <a:xfrm>
                  <a:off x="5411514" y="3200709"/>
                  <a:ext cx="379827" cy="338554"/>
                </a:xfrm>
                <a:prstGeom prst="rect">
                  <a:avLst/>
                </a:prstGeom>
                <a:blipFill rotWithShape="1">
                  <a:blip r:embed="rId12"/>
                </a:blipFill>
              </p:spPr>
              <p:txBody>
                <a:bodyPr/>
                <a:lstStyle/>
                <a:p>
                  <a:r>
                    <a:rPr lang="zh-CN" altLang="en-US">
                      <a:noFill/>
                    </a:rPr>
                    <a:t> </a:t>
                  </a:r>
                </a:p>
              </p:txBody>
            </p:sp>
          </mc:Fallback>
        </mc:AlternateContent>
      </p:grpSp>
      <p:sp>
        <p:nvSpPr>
          <p:cNvPr id="85" name="箭头: 右 84"/>
          <p:cNvSpPr/>
          <p:nvPr/>
        </p:nvSpPr>
        <p:spPr bwMode="auto">
          <a:xfrm>
            <a:off x="1185520" y="4668514"/>
            <a:ext cx="509637" cy="2544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87" name="文本框 86"/>
              <p:cNvSpPr txBox="1"/>
              <p:nvPr/>
            </p:nvSpPr>
            <p:spPr>
              <a:xfrm>
                <a:off x="3953942" y="5342850"/>
                <a:ext cx="3294079" cy="396327"/>
              </a:xfrm>
              <a:prstGeom prst="rect">
                <a:avLst/>
              </a:prstGeom>
              <a:noFill/>
            </p:spPr>
            <p:txBody>
              <a:bodyPr wrap="square">
                <a:spAutoFit/>
              </a:bodyPr>
              <a:lstStyle/>
              <a:p>
                <a14:m>
                  <m:oMath xmlns:m="http://schemas.openxmlformats.org/officeDocument/2006/math">
                    <m:r>
                      <a:rPr lang="en-US" altLang="zh-CN" sz="18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处质点到此轴距离仍为</a:t>
                </a:r>
                <a14:m>
                  <m:oMath xmlns:m="http://schemas.openxmlformats.org/officeDocument/2006/math">
                    <m:rad>
                      <m:radPr>
                        <m:degHide m:val="on"/>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oMath>
                </a14:m>
                <a:endParaRPr lang="zh-CN" altLang="en-US" dirty="0"/>
              </a:p>
            </p:txBody>
          </p:sp>
        </mc:Choice>
        <mc:Fallback>
          <p:sp>
            <p:nvSpPr>
              <p:cNvPr id="87" name="文本框 86"/>
              <p:cNvSpPr txBox="1">
                <a:spLocks noRot="1" noChangeAspect="1" noMove="1" noResize="1" noEditPoints="1" noAdjustHandles="1" noChangeArrowheads="1" noChangeShapeType="1" noTextEdit="1"/>
              </p:cNvSpPr>
              <p:nvPr/>
            </p:nvSpPr>
            <p:spPr>
              <a:xfrm>
                <a:off x="3953942" y="5342850"/>
                <a:ext cx="3294079" cy="396327"/>
              </a:xfrm>
              <a:prstGeom prst="rect">
                <a:avLst/>
              </a:prstGeom>
              <a:blipFill rotWithShape="1">
                <a:blip r:embed="rId13"/>
                <a:stretch>
                  <a:fillRect l="-13" t="-150" r="4" b="12"/>
                </a:stretch>
              </a:blipFill>
            </p:spPr>
            <p:txBody>
              <a:bodyPr/>
              <a:lstStyle/>
              <a:p>
                <a:r>
                  <a:rPr lang="zh-CN" altLang="en-US">
                    <a:noFill/>
                  </a:rPr>
                  <a:t> </a:t>
                </a:r>
              </a:p>
            </p:txBody>
          </p:sp>
        </mc:Fallback>
      </mc:AlternateContent>
      <p:sp>
        <p:nvSpPr>
          <p:cNvPr id="90" name="箭头: 右 89"/>
          <p:cNvSpPr/>
          <p:nvPr/>
        </p:nvSpPr>
        <p:spPr bwMode="auto">
          <a:xfrm>
            <a:off x="1185520" y="5983042"/>
            <a:ext cx="509637" cy="2544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500"/>
                                        <p:tgtEl>
                                          <p:spTgt spid="6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childTnLst>
                          </p:cTn>
                        </p:par>
                        <p:par>
                          <p:cTn id="41" fill="hold">
                            <p:stCondLst>
                              <p:cond delay="1000"/>
                            </p:stCondLst>
                            <p:childTnLst>
                              <p:par>
                                <p:cTn id="42" presetID="22" presetClass="entr" presetSubtype="4" fill="hold" nodeType="afterEffect">
                                  <p:stCondLst>
                                    <p:cond delay="0"/>
                                  </p:stCondLst>
                                  <p:childTnLst>
                                    <p:set>
                                      <p:cBhvr>
                                        <p:cTn id="43" dur="1" fill="hold">
                                          <p:stCondLst>
                                            <p:cond delay="0"/>
                                          </p:stCondLst>
                                        </p:cTn>
                                        <p:tgtEl>
                                          <p:spTgt spid="66"/>
                                        </p:tgtEl>
                                        <p:attrNameLst>
                                          <p:attrName>style.visibility</p:attrName>
                                        </p:attrNameLst>
                                      </p:cBhvr>
                                      <p:to>
                                        <p:strVal val="visible"/>
                                      </p:to>
                                    </p:set>
                                    <p:animEffect transition="in" filter="wipe(down)">
                                      <p:cBhvr>
                                        <p:cTn id="44" dur="500"/>
                                        <p:tgtEl>
                                          <p:spTgt spid="66"/>
                                        </p:tgtEl>
                                      </p:cBhvr>
                                    </p:animEffect>
                                  </p:childTnLst>
                                </p:cTn>
                              </p:par>
                            </p:childTnLst>
                          </p:cTn>
                        </p:par>
                        <p:par>
                          <p:cTn id="45" fill="hold">
                            <p:stCondLst>
                              <p:cond delay="1500"/>
                            </p:stCondLst>
                            <p:childTnLst>
                              <p:par>
                                <p:cTn id="46" presetID="22" presetClass="entr" presetSubtype="4"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childTnLst>
                          </p:cTn>
                        </p:par>
                        <p:par>
                          <p:cTn id="49" fill="hold">
                            <p:stCondLst>
                              <p:cond delay="2000"/>
                            </p:stCondLst>
                            <p:childTnLst>
                              <p:par>
                                <p:cTn id="50" presetID="22" presetClass="entr" presetSubtype="4"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fade">
                                      <p:cBhvr>
                                        <p:cTn id="57" dur="500"/>
                                        <p:tgtEl>
                                          <p:spTgt spid="45"/>
                                        </p:tgtEl>
                                      </p:cBhvr>
                                    </p:animEffec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fade">
                                      <p:cBhvr>
                                        <p:cTn id="61" dur="500"/>
                                        <p:tgtEl>
                                          <p:spTgt spid="68"/>
                                        </p:tgtEl>
                                      </p:cBhvr>
                                    </p:animEffect>
                                  </p:childTnLst>
                                </p:cTn>
                              </p:par>
                            </p:childTnLst>
                          </p:cTn>
                        </p:par>
                        <p:par>
                          <p:cTn id="62" fill="hold">
                            <p:stCondLst>
                              <p:cond delay="1000"/>
                            </p:stCondLst>
                            <p:childTnLst>
                              <p:par>
                                <p:cTn id="63" presetID="22" presetClass="entr" presetSubtype="2" fill="hold" nodeType="afterEffect">
                                  <p:stCondLst>
                                    <p:cond delay="0"/>
                                  </p:stCondLst>
                                  <p:childTnLst>
                                    <p:set>
                                      <p:cBhvr>
                                        <p:cTn id="64" dur="1" fill="hold">
                                          <p:stCondLst>
                                            <p:cond delay="0"/>
                                          </p:stCondLst>
                                        </p:cTn>
                                        <p:tgtEl>
                                          <p:spTgt spid="70"/>
                                        </p:tgtEl>
                                        <p:attrNameLst>
                                          <p:attrName>style.visibility</p:attrName>
                                        </p:attrNameLst>
                                      </p:cBhvr>
                                      <p:to>
                                        <p:strVal val="visible"/>
                                      </p:to>
                                    </p:set>
                                    <p:animEffect transition="in" filter="wipe(right)">
                                      <p:cBhvr>
                                        <p:cTn id="65" dur="500"/>
                                        <p:tgtEl>
                                          <p:spTgt spid="70"/>
                                        </p:tgtEl>
                                      </p:cBhvr>
                                    </p:animEffect>
                                  </p:childTnLst>
                                </p:cTn>
                              </p:par>
                            </p:childTnLst>
                          </p:cTn>
                        </p:par>
                        <p:par>
                          <p:cTn id="66" fill="hold">
                            <p:stCondLst>
                              <p:cond delay="1500"/>
                            </p:stCondLst>
                            <p:childTnLst>
                              <p:par>
                                <p:cTn id="67" presetID="22" presetClass="entr" presetSubtype="4" fill="hold" nodeType="after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wipe(down)">
                                      <p:cBhvr>
                                        <p:cTn id="69" dur="500"/>
                                        <p:tgtEl>
                                          <p:spTgt spid="22"/>
                                        </p:tgtEl>
                                      </p:cBhvr>
                                    </p:animEffect>
                                  </p:childTnLst>
                                </p:cTn>
                              </p:par>
                            </p:childTnLst>
                          </p:cTn>
                        </p:par>
                        <p:par>
                          <p:cTn id="70" fill="hold">
                            <p:stCondLst>
                              <p:cond delay="2000"/>
                            </p:stCondLst>
                            <p:childTnLst>
                              <p:par>
                                <p:cTn id="71" presetID="10" presetClass="entr" presetSubtype="0" fill="hold" nodeType="afterEffect">
                                  <p:stCondLst>
                                    <p:cond delay="0"/>
                                  </p:stCondLst>
                                  <p:childTnLst>
                                    <p:set>
                                      <p:cBhvr>
                                        <p:cTn id="72" dur="1" fill="hold">
                                          <p:stCondLst>
                                            <p:cond delay="0"/>
                                          </p:stCondLst>
                                        </p:cTn>
                                        <p:tgtEl>
                                          <p:spTgt spid="75"/>
                                        </p:tgtEl>
                                        <p:attrNameLst>
                                          <p:attrName>style.visibility</p:attrName>
                                        </p:attrNameLst>
                                      </p:cBhvr>
                                      <p:to>
                                        <p:strVal val="visible"/>
                                      </p:to>
                                    </p:set>
                                    <p:animEffect transition="in" filter="fade">
                                      <p:cBhvr>
                                        <p:cTn id="73" dur="500"/>
                                        <p:tgtEl>
                                          <p:spTgt spid="75"/>
                                        </p:tgtEl>
                                      </p:cBhvr>
                                    </p:animEffect>
                                  </p:childTnLst>
                                </p:cTn>
                              </p:par>
                            </p:childTnLst>
                          </p:cTn>
                        </p:par>
                        <p:par>
                          <p:cTn id="74" fill="hold">
                            <p:stCondLst>
                              <p:cond delay="2500"/>
                            </p:stCondLst>
                            <p:childTnLst>
                              <p:par>
                                <p:cTn id="75" presetID="22" presetClass="entr" presetSubtype="4" fill="hold" grpId="0"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ipe(down)">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7">
                                            <p:txEl>
                                              <p:pRg st="0" end="0"/>
                                            </p:txEl>
                                          </p:spTgt>
                                        </p:tgtEl>
                                        <p:attrNameLst>
                                          <p:attrName>style.visibility</p:attrName>
                                        </p:attrNameLst>
                                      </p:cBhvr>
                                      <p:to>
                                        <p:strVal val="visible"/>
                                      </p:to>
                                    </p:set>
                                    <p:animEffect transition="in" filter="fade">
                                      <p:cBhvr>
                                        <p:cTn id="82" dur="500"/>
                                        <p:tgtEl>
                                          <p:spTgt spid="47">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par>
                          <p:cTn id="88" fill="hold">
                            <p:stCondLst>
                              <p:cond delay="500"/>
                            </p:stCondLst>
                            <p:childTnLst>
                              <p:par>
                                <p:cTn id="89" presetID="16" presetClass="entr" presetSubtype="21" fill="hold" nodeType="afterEffect">
                                  <p:stCondLst>
                                    <p:cond delay="0"/>
                                  </p:stCondLst>
                                  <p:childTnLst>
                                    <p:set>
                                      <p:cBhvr>
                                        <p:cTn id="90" dur="1" fill="hold">
                                          <p:stCondLst>
                                            <p:cond delay="0"/>
                                          </p:stCondLst>
                                        </p:cTn>
                                        <p:tgtEl>
                                          <p:spTgt spid="84"/>
                                        </p:tgtEl>
                                        <p:attrNameLst>
                                          <p:attrName>style.visibility</p:attrName>
                                        </p:attrNameLst>
                                      </p:cBhvr>
                                      <p:to>
                                        <p:strVal val="visible"/>
                                      </p:to>
                                    </p:set>
                                    <p:animEffect transition="in" filter="barn(inVertical)">
                                      <p:cBhvr>
                                        <p:cTn id="91" dur="500"/>
                                        <p:tgtEl>
                                          <p:spTgt spid="84"/>
                                        </p:tgtEl>
                                      </p:cBhvr>
                                    </p:animEffect>
                                  </p:childTnLst>
                                </p:cTn>
                              </p:par>
                            </p:childTnLst>
                          </p:cTn>
                        </p:par>
                        <p:par>
                          <p:cTn id="92" fill="hold">
                            <p:stCondLst>
                              <p:cond delay="1000"/>
                            </p:stCondLst>
                            <p:childTnLst>
                              <p:par>
                                <p:cTn id="93" presetID="10" presetClass="entr" presetSubtype="0" fill="hold" grpId="0" nodeType="after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500"/>
                                        <p:tgtEl>
                                          <p:spTgt spid="51"/>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53"/>
                                        </p:tgtEl>
                                        <p:attrNameLst>
                                          <p:attrName>style.visibility</p:attrName>
                                        </p:attrNameLst>
                                      </p:cBhvr>
                                      <p:to>
                                        <p:strVal val="visible"/>
                                      </p:to>
                                    </p:set>
                                    <p:animEffect transition="in" filter="fade">
                                      <p:cBhvr>
                                        <p:cTn id="100" dur="500"/>
                                        <p:tgtEl>
                                          <p:spTgt spid="53"/>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55">
                                            <p:txEl>
                                              <p:pRg st="0" end="0"/>
                                            </p:txEl>
                                          </p:spTgt>
                                        </p:tgtEl>
                                        <p:attrNameLst>
                                          <p:attrName>style.visibility</p:attrName>
                                        </p:attrNameLst>
                                      </p:cBhvr>
                                      <p:to>
                                        <p:strVal val="visible"/>
                                      </p:to>
                                    </p:set>
                                    <p:animEffect transition="in" filter="fade">
                                      <p:cBhvr>
                                        <p:cTn id="104" dur="500"/>
                                        <p:tgtEl>
                                          <p:spTgt spid="55">
                                            <p:txEl>
                                              <p:pRg st="0" end="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wipe(left)">
                                      <p:cBhvr>
                                        <p:cTn id="109" dur="500"/>
                                        <p:tgtEl>
                                          <p:spTgt spid="85"/>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57"/>
                                        </p:tgtEl>
                                        <p:attrNameLst>
                                          <p:attrName>style.visibility</p:attrName>
                                        </p:attrNameLst>
                                      </p:cBhvr>
                                      <p:to>
                                        <p:strVal val="visible"/>
                                      </p:to>
                                    </p:set>
                                    <p:animEffect transition="in" filter="fade">
                                      <p:cBhvr>
                                        <p:cTn id="114" dur="500"/>
                                        <p:tgtEl>
                                          <p:spTgt spid="57"/>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
                                        </p:tgtEl>
                                        <p:attrNameLst>
                                          <p:attrName>style.visibility</p:attrName>
                                        </p:attrNameLst>
                                      </p:cBhvr>
                                      <p:to>
                                        <p:strVal val="visible"/>
                                      </p:to>
                                    </p:set>
                                    <p:animEffect transition="in" filter="fade">
                                      <p:cBhvr>
                                        <p:cTn id="119" dur="500"/>
                                        <p:tgtEl>
                                          <p:spTgt spid="3"/>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87"/>
                                        </p:tgtEl>
                                        <p:attrNameLst>
                                          <p:attrName>style.visibility</p:attrName>
                                        </p:attrNameLst>
                                      </p:cBhvr>
                                      <p:to>
                                        <p:strVal val="visible"/>
                                      </p:to>
                                    </p:set>
                                    <p:animEffect transition="in" filter="fade">
                                      <p:cBhvr>
                                        <p:cTn id="124" dur="500"/>
                                        <p:tgtEl>
                                          <p:spTgt spid="87"/>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90"/>
                                        </p:tgtEl>
                                        <p:attrNameLst>
                                          <p:attrName>style.visibility</p:attrName>
                                        </p:attrNameLst>
                                      </p:cBhvr>
                                      <p:to>
                                        <p:strVal val="visible"/>
                                      </p:to>
                                    </p:set>
                                    <p:animEffect transition="in" filter="wipe(left)">
                                      <p:cBhvr>
                                        <p:cTn id="129" dur="500"/>
                                        <p:tgtEl>
                                          <p:spTgt spid="90"/>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61"/>
                                        </p:tgtEl>
                                        <p:attrNameLst>
                                          <p:attrName>style.visibility</p:attrName>
                                        </p:attrNameLst>
                                      </p:cBhvr>
                                      <p:to>
                                        <p:strVal val="visible"/>
                                      </p:to>
                                    </p:set>
                                    <p:animEffect transition="in" filter="fade">
                                      <p:cBhvr>
                                        <p:cTn id="13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animBg="1"/>
      <p:bldP spid="9" grpId="0"/>
      <p:bldP spid="11" grpId="0"/>
      <p:bldP spid="12" grpId="0"/>
      <p:bldP spid="13" grpId="0"/>
      <p:bldP spid="15" grpId="0" animBg="1"/>
      <p:bldP spid="39" grpId="0"/>
      <p:bldP spid="41" grpId="0"/>
      <p:bldP spid="43" grpId="0"/>
      <p:bldP spid="45" grpId="0"/>
      <p:bldP spid="49" grpId="0"/>
      <p:bldP spid="51" grpId="0"/>
      <p:bldP spid="53" grpId="0"/>
      <p:bldP spid="57" grpId="0"/>
      <p:bldP spid="61" grpId="0"/>
      <p:bldP spid="63" grpId="0"/>
      <p:bldP spid="85" grpId="0" animBg="1"/>
      <p:bldP spid="87" grpId="0"/>
      <p:bldP spid="9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a:off x="5971435" y="1451814"/>
            <a:ext cx="2230576" cy="1549557"/>
            <a:chOff x="6422879" y="1684020"/>
            <a:chExt cx="2230576" cy="1549557"/>
          </a:xfrm>
        </p:grpSpPr>
        <p:sp>
          <p:nvSpPr>
            <p:cNvPr id="5" name="矩形 4"/>
            <p:cNvSpPr/>
            <p:nvPr/>
          </p:nvSpPr>
          <p:spPr>
            <a:xfrm>
              <a:off x="6422879" y="1828251"/>
              <a:ext cx="2230576" cy="14053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mc:AlternateContent xmlns:mc="http://schemas.openxmlformats.org/markup-compatibility/2006">
          <mc:Choice xmlns:a14="http://schemas.microsoft.com/office/drawing/2010/main" Requires="a14">
            <p:sp>
              <p:nvSpPr>
                <p:cNvPr id="18" name="Text Box 20"/>
                <p:cNvSpPr txBox="1">
                  <a:spLocks noChangeArrowheads="1"/>
                </p:cNvSpPr>
                <p:nvPr/>
              </p:nvSpPr>
              <p:spPr bwMode="auto">
                <a:xfrm>
                  <a:off x="7529673" y="1684020"/>
                  <a:ext cx="841513" cy="365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14:m>
                    <m:oMathPara xmlns:m="http://schemas.openxmlformats.org/officeDocument/2006/math">
                      <m:oMathParaPr>
                        <m:jc m:val="centerGroup"/>
                      </m:oMathParaPr>
                      <m:oMath xmlns:m="http://schemas.openxmlformats.org/officeDocument/2006/math">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𝑜</m:t>
                        </m:r>
                        <m:r>
                          <a:rPr lang="en-US" altLang="zh-CN" sz="160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𝑥𝑦</m:t>
                        </m:r>
                      </m:oMath>
                    </m:oMathPara>
                  </a14:m>
                  <a:endParaRPr lang="zh-CN" altLang="en-US" sz="1600" dirty="0"/>
                </a:p>
              </p:txBody>
            </p:sp>
          </mc:Choice>
          <mc:Fallback>
            <p:sp>
              <p:nvSpPr>
                <p:cNvPr id="18" name="Text Box 20"/>
                <p:cNvSpPr txBox="1">
                  <a:spLocks noRot="1" noChangeAspect="1" noMove="1" noResize="1" noEditPoints="1" noAdjustHandles="1" noChangeArrowheads="1" noChangeShapeType="1" noTextEdit="1"/>
                </p:cNvSpPr>
                <p:nvPr/>
              </p:nvSpPr>
              <p:spPr bwMode="auto">
                <a:xfrm>
                  <a:off x="7529673" y="1684020"/>
                  <a:ext cx="841513" cy="365052"/>
                </a:xfrm>
                <a:prstGeom prst="rect">
                  <a:avLst/>
                </a:prstGeom>
                <a:blipFill rotWithShape="1">
                  <a:blip r:embed="rId1"/>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3" name="文本框 2"/>
              <p:cNvSpPr txBox="1"/>
              <p:nvPr/>
            </p:nvSpPr>
            <p:spPr>
              <a:xfrm>
                <a:off x="668215" y="5230496"/>
                <a:ext cx="5456928" cy="501932"/>
              </a:xfrm>
              <a:prstGeom prst="rect">
                <a:avLst/>
              </a:prstGeom>
              <a:noFill/>
            </p:spPr>
            <p:txBody>
              <a:bodyPr wrap="square">
                <a:spAutoFit/>
              </a:bodyPr>
              <a:lstStyle/>
              <a:p>
                <a:pPr indent="266700">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 </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𝑜</m:t>
                    </m:r>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𝑧</m:t>
                    </m:r>
                  </m:oMath>
                </a14:m>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轴</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为转轴，细长杆中轴转动惯量公式：</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668215" y="5230496"/>
                <a:ext cx="5456928" cy="501932"/>
              </a:xfrm>
              <a:prstGeom prst="rect">
                <a:avLst/>
              </a:prstGeom>
              <a:blipFill rotWithShape="1">
                <a:blip r:embed="rId2"/>
                <a:stretch>
                  <a:fillRect l="-4" r="10" b="-197"/>
                </a:stretch>
              </a:blipFill>
            </p:spPr>
            <p:txBody>
              <a:bodyPr/>
              <a:lstStyle/>
              <a:p>
                <a:r>
                  <a:rPr lang="zh-CN" altLang="en-US">
                    <a:noFill/>
                  </a:rPr>
                  <a:t> </a:t>
                </a:r>
              </a:p>
            </p:txBody>
          </p:sp>
        </mc:Fallback>
      </mc:AlternateContent>
      <p:sp>
        <p:nvSpPr>
          <p:cNvPr id="6" name="矩形 5"/>
          <p:cNvSpPr/>
          <p:nvPr/>
        </p:nvSpPr>
        <p:spPr>
          <a:xfrm>
            <a:off x="6083635" y="1258258"/>
            <a:ext cx="2542348" cy="2135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cxnSp>
        <p:nvCxnSpPr>
          <p:cNvPr id="15" name="直接连接符 14"/>
          <p:cNvCxnSpPr/>
          <p:nvPr/>
        </p:nvCxnSpPr>
        <p:spPr>
          <a:xfrm flipH="1" flipV="1">
            <a:off x="6598655" y="1900696"/>
            <a:ext cx="439184" cy="7915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9" name="组合 38"/>
          <p:cNvGrpSpPr/>
          <p:nvPr/>
        </p:nvGrpSpPr>
        <p:grpSpPr>
          <a:xfrm>
            <a:off x="6664862" y="2276879"/>
            <a:ext cx="919118" cy="732141"/>
            <a:chOff x="7116306" y="2509085"/>
            <a:chExt cx="919118" cy="732141"/>
          </a:xfrm>
        </p:grpSpPr>
        <p:sp>
          <p:nvSpPr>
            <p:cNvPr id="8" name="Rectangle 18"/>
            <p:cNvSpPr>
              <a:spLocks noChangeArrowheads="1"/>
            </p:cNvSpPr>
            <p:nvPr/>
          </p:nvSpPr>
          <p:spPr bwMode="auto">
            <a:xfrm>
              <a:off x="7538621" y="2509085"/>
              <a:ext cx="496803" cy="33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fontAlgn="base"/>
              <a:r>
                <a:rPr lang="en-US" sz="1600" kern="1200" dirty="0">
                  <a:effectLst/>
                  <a:latin typeface="Times New Roman" panose="02020603050405020304" pitchFamily="18" charset="0"/>
                  <a:ea typeface="宋体" panose="02010600030101010101" pitchFamily="2" charset="-122"/>
                  <a:cs typeface="宋体" panose="02010600030101010101" pitchFamily="2" charset="-122"/>
                </a:rPr>
                <a:t>120</a:t>
              </a:r>
              <a:r>
                <a:rPr lang="en-US" sz="1600" kern="1200" baseline="30000" dirty="0">
                  <a:effectLst/>
                  <a:latin typeface="Times New Roman" panose="02020603050405020304" pitchFamily="18" charset="0"/>
                  <a:ea typeface="宋体" panose="02010600030101010101" pitchFamily="2" charset="-122"/>
                  <a:cs typeface="宋体" panose="02010600030101010101" pitchFamily="2" charset="-122"/>
                </a:rPr>
                <a:t>0</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6" name="弧形 15"/>
            <p:cNvSpPr/>
            <p:nvPr/>
          </p:nvSpPr>
          <p:spPr>
            <a:xfrm rot="20938211">
              <a:off x="7116306" y="2686090"/>
              <a:ext cx="555072" cy="555136"/>
            </a:xfrm>
            <a:prstGeom prst="arc">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49" name="组合 48"/>
          <p:cNvGrpSpPr/>
          <p:nvPr/>
        </p:nvGrpSpPr>
        <p:grpSpPr>
          <a:xfrm>
            <a:off x="6030808" y="1442299"/>
            <a:ext cx="2272289" cy="1801246"/>
            <a:chOff x="6482252" y="1674505"/>
            <a:chExt cx="2272289" cy="1801246"/>
          </a:xfrm>
        </p:grpSpPr>
        <p:sp>
          <p:nvSpPr>
            <p:cNvPr id="12" name="Rectangle 18"/>
            <p:cNvSpPr>
              <a:spLocks noChangeArrowheads="1"/>
            </p:cNvSpPr>
            <p:nvPr/>
          </p:nvSpPr>
          <p:spPr bwMode="auto">
            <a:xfrm>
              <a:off x="7395029" y="2869293"/>
              <a:ext cx="403960" cy="30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o</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48" name="组合 47"/>
            <p:cNvGrpSpPr/>
            <p:nvPr/>
          </p:nvGrpSpPr>
          <p:grpSpPr>
            <a:xfrm>
              <a:off x="6482252" y="1674505"/>
              <a:ext cx="2272289" cy="1801246"/>
              <a:chOff x="6482252" y="1674505"/>
              <a:chExt cx="2272289" cy="1801246"/>
            </a:xfrm>
          </p:grpSpPr>
          <p:grpSp>
            <p:nvGrpSpPr>
              <p:cNvPr id="47" name="组合 46"/>
              <p:cNvGrpSpPr/>
              <p:nvPr/>
            </p:nvGrpSpPr>
            <p:grpSpPr>
              <a:xfrm>
                <a:off x="7120596" y="1674505"/>
                <a:ext cx="365760" cy="1534370"/>
                <a:chOff x="7120596" y="1674505"/>
                <a:chExt cx="365760" cy="1534370"/>
              </a:xfrm>
            </p:grpSpPr>
            <p:cxnSp>
              <p:nvCxnSpPr>
                <p:cNvPr id="9" name="Line 9"/>
                <p:cNvCxnSpPr>
                  <a:cxnSpLocks noChangeAspect="1"/>
                </p:cNvCxnSpPr>
                <p:nvPr/>
              </p:nvCxnSpPr>
              <p:spPr bwMode="auto">
                <a:xfrm>
                  <a:off x="7486356" y="1768875"/>
                  <a:ext cx="0" cy="1440000"/>
                </a:xfrm>
                <a:prstGeom prst="line">
                  <a:avLst/>
                </a:prstGeom>
                <a:noFill/>
                <a:ln w="19050">
                  <a:solidFill>
                    <a:schemeClr val="tx1"/>
                  </a:solidFill>
                  <a:round/>
                  <a:headEnd type="stealth" w="med" len="lg"/>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 name="Rectangle 18"/>
                <p:cNvSpPr>
                  <a:spLocks noChangeArrowheads="1"/>
                </p:cNvSpPr>
                <p:nvPr/>
              </p:nvSpPr>
              <p:spPr bwMode="auto">
                <a:xfrm>
                  <a:off x="7120596" y="1674505"/>
                  <a:ext cx="359023" cy="359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y</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6" name="组合 45"/>
              <p:cNvGrpSpPr/>
              <p:nvPr/>
            </p:nvGrpSpPr>
            <p:grpSpPr>
              <a:xfrm>
                <a:off x="6482252" y="2917800"/>
                <a:ext cx="2272289" cy="388475"/>
                <a:chOff x="6482252" y="2917800"/>
                <a:chExt cx="2272289" cy="388475"/>
              </a:xfrm>
            </p:grpSpPr>
            <p:sp>
              <p:nvSpPr>
                <p:cNvPr id="7" name="Text Box 20"/>
                <p:cNvSpPr txBox="1">
                  <a:spLocks noChangeArrowheads="1"/>
                </p:cNvSpPr>
                <p:nvPr/>
              </p:nvSpPr>
              <p:spPr bwMode="auto">
                <a:xfrm>
                  <a:off x="8456451" y="2917800"/>
                  <a:ext cx="298090" cy="38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x</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4" name="直接连接符 13"/>
                <p:cNvCxnSpPr>
                  <a:cxnSpLocks noChangeAspect="1"/>
                </p:cNvCxnSpPr>
                <p:nvPr/>
              </p:nvCxnSpPr>
              <p:spPr>
                <a:xfrm>
                  <a:off x="6482252" y="2927666"/>
                  <a:ext cx="2195009" cy="0"/>
                </a:xfrm>
                <a:prstGeom prst="line">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grpSp>
          <p:grpSp>
            <p:nvGrpSpPr>
              <p:cNvPr id="45" name="组合 44"/>
              <p:cNvGrpSpPr/>
              <p:nvPr/>
            </p:nvGrpSpPr>
            <p:grpSpPr>
              <a:xfrm>
                <a:off x="6671378" y="2709244"/>
                <a:ext cx="1047972" cy="766507"/>
                <a:chOff x="6671378" y="2709244"/>
                <a:chExt cx="1047972" cy="766507"/>
              </a:xfrm>
            </p:grpSpPr>
            <p:sp>
              <p:nvSpPr>
                <p:cNvPr id="11" name="Rectangle 18"/>
                <p:cNvSpPr>
                  <a:spLocks noChangeArrowheads="1"/>
                </p:cNvSpPr>
                <p:nvPr/>
              </p:nvSpPr>
              <p:spPr bwMode="auto">
                <a:xfrm>
                  <a:off x="6671378" y="3160775"/>
                  <a:ext cx="362327" cy="31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z</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7" name="直接箭头连接符 16"/>
                <p:cNvCxnSpPr>
                  <a:cxnSpLocks noChangeAspect="1"/>
                </p:cNvCxnSpPr>
                <p:nvPr/>
              </p:nvCxnSpPr>
              <p:spPr>
                <a:xfrm flipH="1">
                  <a:off x="6926366" y="2709244"/>
                  <a:ext cx="792984" cy="766507"/>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grpSp>
        </p:grpSp>
      </p:grpSp>
      <p:sp>
        <p:nvSpPr>
          <p:cNvPr id="20" name="文本框 19"/>
          <p:cNvSpPr txBox="1"/>
          <p:nvPr/>
        </p:nvSpPr>
        <p:spPr>
          <a:xfrm>
            <a:off x="337625" y="572978"/>
            <a:ext cx="661181"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3-9 </a:t>
            </a:r>
            <a:endParaRPr lang="zh-CN" altLang="en-US" sz="2000" dirty="0"/>
          </a:p>
        </p:txBody>
      </p:sp>
      <mc:AlternateContent xmlns:mc="http://schemas.openxmlformats.org/markup-compatibility/2006">
        <mc:Choice xmlns:a14="http://schemas.microsoft.com/office/drawing/2010/main" Requires="a14">
          <p:sp>
            <p:nvSpPr>
              <p:cNvPr id="22" name="文本框 21"/>
              <p:cNvSpPr txBox="1"/>
              <p:nvPr/>
            </p:nvSpPr>
            <p:spPr>
              <a:xfrm>
                <a:off x="849651" y="552009"/>
                <a:ext cx="6604783"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3-5</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所示，一根均匀细铁丝，质量为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，长度为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22" name="文本框 21"/>
              <p:cNvSpPr txBox="1">
                <a:spLocks noRot="1" noChangeAspect="1" noMove="1" noResize="1" noEditPoints="1" noAdjustHandles="1" noChangeArrowheads="1" noChangeShapeType="1" noTextEdit="1"/>
              </p:cNvSpPr>
              <p:nvPr/>
            </p:nvSpPr>
            <p:spPr>
              <a:xfrm>
                <a:off x="849651" y="552009"/>
                <a:ext cx="6604783" cy="495585"/>
              </a:xfrm>
              <a:prstGeom prst="rect">
                <a:avLst/>
              </a:prstGeom>
              <a:blipFill rotWithShape="1">
                <a:blip r:embed="rId3"/>
                <a:stretch>
                  <a:fillRect t="-39" r="3" b="-14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文本框 23"/>
              <p:cNvSpPr txBox="1"/>
              <p:nvPr/>
            </p:nvSpPr>
            <p:spPr>
              <a:xfrm>
                <a:off x="295421" y="553031"/>
                <a:ext cx="8553157"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在其中点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处弯成</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角，放在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r>
                      <a:rPr lang="en-US" altLang="zh-CN" sz="200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𝑥𝑦</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平面内</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24" name="文本框 23"/>
              <p:cNvSpPr txBox="1">
                <a:spLocks noRot="1" noChangeAspect="1" noMove="1" noResize="1" noEditPoints="1" noAdjustHandles="1" noChangeArrowheads="1" noChangeShapeType="1" noTextEdit="1"/>
              </p:cNvSpPr>
              <p:nvPr/>
            </p:nvSpPr>
            <p:spPr>
              <a:xfrm>
                <a:off x="295421" y="553031"/>
                <a:ext cx="8553157" cy="951735"/>
              </a:xfrm>
              <a:prstGeom prst="rect">
                <a:avLst/>
              </a:prstGeom>
              <a:blipFill rotWithShape="1">
                <a:blip r:embed="rId4"/>
                <a:stretch>
                  <a:fillRect l="-2" t="-61" r="6" b="-8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4571999" y="978784"/>
                <a:ext cx="4318783"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求铁丝对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𝑜𝑦</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𝑜𝑧</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轴的转动惯量。</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4571999" y="978784"/>
                <a:ext cx="4318783" cy="501932"/>
              </a:xfrm>
              <a:prstGeom prst="rect">
                <a:avLst/>
              </a:prstGeom>
              <a:blipFill rotWithShape="1">
                <a:blip r:embed="rId5"/>
                <a:stretch>
                  <a:fillRect l="-15" t="-50" r="3" b="-147"/>
                </a:stretch>
              </a:blipFill>
            </p:spPr>
            <p:txBody>
              <a:bodyPr/>
              <a:lstStyle/>
              <a:p>
                <a:r>
                  <a:rPr lang="zh-CN" altLang="en-US">
                    <a:noFill/>
                  </a:rPr>
                  <a:t> </a:t>
                </a:r>
              </a:p>
            </p:txBody>
          </p:sp>
        </mc:Fallback>
      </mc:AlternateContent>
      <p:sp>
        <p:nvSpPr>
          <p:cNvPr id="28" name="文本框 27"/>
          <p:cNvSpPr txBox="1"/>
          <p:nvPr/>
        </p:nvSpPr>
        <p:spPr>
          <a:xfrm>
            <a:off x="780757" y="1524713"/>
            <a:ext cx="865163"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30" name="文本框 29"/>
              <p:cNvSpPr txBox="1"/>
              <p:nvPr/>
            </p:nvSpPr>
            <p:spPr>
              <a:xfrm>
                <a:off x="1306569" y="1504766"/>
                <a:ext cx="2426677" cy="501932"/>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14:m>
                  <m:oMath xmlns:m="http://schemas.openxmlformats.org/officeDocument/2006/math">
                    <m:r>
                      <m:rPr>
                        <m:sty m:val="p"/>
                      </m:rPr>
                      <a:rPr lang="en-US" altLang="zh-CN" sz="2000" b="0" i="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o</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为转轴：</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0" name="文本框 29"/>
              <p:cNvSpPr txBox="1">
                <a:spLocks noRot="1" noChangeAspect="1" noMove="1" noResize="1" noEditPoints="1" noAdjustHandles="1" noChangeArrowheads="1" noChangeShapeType="1" noTextEdit="1"/>
              </p:cNvSpPr>
              <p:nvPr/>
            </p:nvSpPr>
            <p:spPr>
              <a:xfrm>
                <a:off x="1306569" y="1504766"/>
                <a:ext cx="2426677" cy="501932"/>
              </a:xfrm>
              <a:prstGeom prst="rect">
                <a:avLst/>
              </a:prstGeom>
              <a:blipFill rotWithShape="1">
                <a:blip r:embed="rId6"/>
                <a:stretch>
                  <a:fillRect l="-15" t="-90" r="3" b="-10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2" name="文本框 31"/>
              <p:cNvSpPr txBox="1"/>
              <p:nvPr/>
            </p:nvSpPr>
            <p:spPr>
              <a:xfrm>
                <a:off x="218973" y="1915188"/>
                <a:ext cx="5676313" cy="894284"/>
              </a:xfrm>
              <a:prstGeom prst="rect">
                <a:avLst/>
              </a:prstGeom>
              <a:noFill/>
            </p:spPr>
            <p:txBody>
              <a:bodyPr wrap="square">
                <a:spAutoFit/>
              </a:bodyPr>
              <a:lstStyle/>
              <a:p>
                <a:pPr indent="533400" algn="l"/>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subHide m:val="on"/>
                          <m:sup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up/>
                        <m:e>
                          <m:sSup>
                            <m:sSup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𝑙</m:t>
                              </m:r>
                              <m:func>
                                <m:func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sin</m:t>
                                  </m:r>
                                </m:fName>
                                <m:e>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60</m:t>
                                      </m:r>
                                    </m:e>
                                    <m:sup>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o</m:t>
                                      </m:r>
                                    </m:sup>
                                  </m:sSup>
                                </m:e>
                              </m:func>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nary>
                        </m:e>
                      </m:nary>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den>
                      </m:f>
                      <m:r>
                        <m:rPr>
                          <m:sty m:val="p"/>
                        </m:rPr>
                        <a:rPr lang="en-US" altLang="zh-CN" sz="2000"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2" name="文本框 31"/>
              <p:cNvSpPr txBox="1">
                <a:spLocks noRot="1" noChangeAspect="1" noMove="1" noResize="1" noEditPoints="1" noAdjustHandles="1" noChangeArrowheads="1" noChangeShapeType="1" noTextEdit="1"/>
              </p:cNvSpPr>
              <p:nvPr/>
            </p:nvSpPr>
            <p:spPr>
              <a:xfrm>
                <a:off x="218973" y="1915188"/>
                <a:ext cx="5676313" cy="894284"/>
              </a:xfrm>
              <a:prstGeom prst="rect">
                <a:avLst/>
              </a:prstGeom>
              <a:blipFill rotWithShape="1">
                <a:blip r:embed="rId7"/>
                <a:stretch>
                  <a:fillRect l="-9" t="-3" r="10" b="2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4" name="文本框 33"/>
              <p:cNvSpPr txBox="1"/>
              <p:nvPr/>
            </p:nvSpPr>
            <p:spPr>
              <a:xfrm>
                <a:off x="376801" y="3371847"/>
                <a:ext cx="2701430"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(2) </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𝑜𝑦</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为转轴：</a:t>
                </a:r>
                <a:endParaRPr lang="zh-CN" altLang="en-US" sz="2000" dirty="0"/>
              </a:p>
            </p:txBody>
          </p:sp>
        </mc:Choice>
        <mc:Fallback>
          <p:sp>
            <p:nvSpPr>
              <p:cNvPr id="34" name="文本框 33"/>
              <p:cNvSpPr txBox="1">
                <a:spLocks noRot="1" noChangeAspect="1" noMove="1" noResize="1" noEditPoints="1" noAdjustHandles="1" noChangeArrowheads="1" noChangeShapeType="1" noTextEdit="1"/>
              </p:cNvSpPr>
              <p:nvPr/>
            </p:nvSpPr>
            <p:spPr>
              <a:xfrm>
                <a:off x="376801" y="3371847"/>
                <a:ext cx="2701430" cy="495585"/>
              </a:xfrm>
              <a:prstGeom prst="rect">
                <a:avLst/>
              </a:prstGeom>
              <a:blipFill rotWithShape="1">
                <a:blip r:embed="rId8"/>
                <a:stretch>
                  <a:fillRect l="-9" t="-128" r="14" b="-13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6" name="文本框 35"/>
              <p:cNvSpPr txBox="1"/>
              <p:nvPr/>
            </p:nvSpPr>
            <p:spPr>
              <a:xfrm>
                <a:off x="1292188" y="3846973"/>
                <a:ext cx="1347084"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36" name="文本框 35"/>
              <p:cNvSpPr txBox="1">
                <a:spLocks noRot="1" noChangeAspect="1" noMove="1" noResize="1" noEditPoints="1" noAdjustHandles="1" noChangeArrowheads="1" noChangeShapeType="1" noTextEdit="1"/>
              </p:cNvSpPr>
              <p:nvPr/>
            </p:nvSpPr>
            <p:spPr>
              <a:xfrm>
                <a:off x="1292188" y="3846973"/>
                <a:ext cx="1347084" cy="670568"/>
              </a:xfrm>
              <a:prstGeom prst="rect">
                <a:avLst/>
              </a:prstGeom>
              <a:blipFill rotWithShape="1">
                <a:blip r:embed="rId9"/>
                <a:stretch>
                  <a:fillRect l="-44" t="-21" r="16" b="2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8" name="文本框 37"/>
              <p:cNvSpPr txBox="1"/>
              <p:nvPr/>
            </p:nvSpPr>
            <p:spPr>
              <a:xfrm>
                <a:off x="668489" y="5689453"/>
                <a:ext cx="3594022"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𝑧</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38" name="文本框 37"/>
              <p:cNvSpPr txBox="1">
                <a:spLocks noRot="1" noChangeAspect="1" noMove="1" noResize="1" noEditPoints="1" noAdjustHandles="1" noChangeArrowheads="1" noChangeShapeType="1" noTextEdit="1"/>
              </p:cNvSpPr>
              <p:nvPr/>
            </p:nvSpPr>
            <p:spPr>
              <a:xfrm>
                <a:off x="668489" y="5689453"/>
                <a:ext cx="3594022" cy="670568"/>
              </a:xfrm>
              <a:prstGeom prst="rect">
                <a:avLst/>
              </a:prstGeom>
              <a:blipFill rotWithShape="1">
                <a:blip r:embed="rId10"/>
                <a:stretch>
                  <a:fillRect l="-13" t="-73" r="11" b="74"/>
                </a:stretch>
              </a:blipFill>
            </p:spPr>
            <p:txBody>
              <a:bodyPr/>
              <a:lstStyle/>
              <a:p>
                <a:r>
                  <a:rPr lang="zh-CN" altLang="en-US">
                    <a:noFill/>
                  </a:rPr>
                  <a:t> </a:t>
                </a:r>
              </a:p>
            </p:txBody>
          </p:sp>
        </mc:Fallback>
      </mc:AlternateContent>
      <p:sp>
        <p:nvSpPr>
          <p:cNvPr id="13" name="文本框 92"/>
          <p:cNvSpPr txBox="1"/>
          <p:nvPr/>
        </p:nvSpPr>
        <p:spPr>
          <a:xfrm>
            <a:off x="6203410" y="3302113"/>
            <a:ext cx="1884309" cy="283264"/>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宋体" panose="02010600030101010101" pitchFamily="2" charset="-122"/>
                <a:cs typeface="宋体" panose="02010600030101010101" pitchFamily="2" charset="-122"/>
              </a:rPr>
              <a:t>3-5 </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宋体" panose="02010600030101010101" pitchFamily="2" charset="-122"/>
                <a:cs typeface="宋体" panose="02010600030101010101" pitchFamily="2" charset="-122"/>
              </a:rPr>
              <a:t>3-9</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9" name="直接连接符 18"/>
          <p:cNvCxnSpPr/>
          <p:nvPr/>
        </p:nvCxnSpPr>
        <p:spPr>
          <a:xfrm flipV="1">
            <a:off x="7041231" y="2692585"/>
            <a:ext cx="91423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6125144" y="2690343"/>
            <a:ext cx="91423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 name="文本框 3"/>
              <p:cNvSpPr txBox="1"/>
              <p:nvPr/>
            </p:nvSpPr>
            <p:spPr>
              <a:xfrm>
                <a:off x="817718" y="2760987"/>
                <a:ext cx="1702190"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4" name="文本框 3"/>
              <p:cNvSpPr txBox="1">
                <a:spLocks noRot="1" noChangeAspect="1" noMove="1" noResize="1" noEditPoints="1" noAdjustHandles="1" noChangeArrowheads="1" noChangeShapeType="1" noTextEdit="1"/>
              </p:cNvSpPr>
              <p:nvPr/>
            </p:nvSpPr>
            <p:spPr>
              <a:xfrm>
                <a:off x="817718" y="2760987"/>
                <a:ext cx="1702190" cy="670568"/>
              </a:xfrm>
              <a:prstGeom prst="rect">
                <a:avLst/>
              </a:prstGeom>
              <a:blipFill rotWithShape="1">
                <a:blip r:embed="rId11"/>
                <a:stretch>
                  <a:fillRect l="-28" t="-1" r="13"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3" name="文本框 22"/>
              <p:cNvSpPr txBox="1"/>
              <p:nvPr/>
            </p:nvSpPr>
            <p:spPr>
              <a:xfrm>
                <a:off x="1053974" y="4657349"/>
                <a:ext cx="1347084" cy="67685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num>
                        <m:den>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96</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23" name="文本框 22"/>
              <p:cNvSpPr txBox="1">
                <a:spLocks noRot="1" noChangeAspect="1" noMove="1" noResize="1" noEditPoints="1" noAdjustHandles="1" noChangeArrowheads="1" noChangeShapeType="1" noTextEdit="1"/>
              </p:cNvSpPr>
              <p:nvPr/>
            </p:nvSpPr>
            <p:spPr>
              <a:xfrm>
                <a:off x="1053974" y="4657349"/>
                <a:ext cx="1347084" cy="676852"/>
              </a:xfrm>
              <a:prstGeom prst="rect">
                <a:avLst/>
              </a:prstGeom>
              <a:blipFill rotWithShape="1">
                <a:blip r:embed="rId12"/>
                <a:stretch>
                  <a:fillRect l="-38" t="-38" r="9" b="30"/>
                </a:stretch>
              </a:blipFill>
            </p:spPr>
            <p:txBody>
              <a:bodyPr/>
              <a:lstStyle/>
              <a:p>
                <a:r>
                  <a:rPr lang="zh-CN" altLang="en-US">
                    <a:noFill/>
                  </a:rPr>
                  <a:t> </a:t>
                </a:r>
              </a:p>
            </p:txBody>
          </p:sp>
        </mc:Fallback>
      </mc:AlternateContent>
      <p:cxnSp>
        <p:nvCxnSpPr>
          <p:cNvPr id="27" name="直接连接符 26"/>
          <p:cNvCxnSpPr/>
          <p:nvPr/>
        </p:nvCxnSpPr>
        <p:spPr>
          <a:xfrm flipH="1" flipV="1">
            <a:off x="5523777" y="3927487"/>
            <a:ext cx="409845" cy="738694"/>
          </a:xfrm>
          <a:prstGeom prst="line">
            <a:avLst/>
          </a:prstGeom>
          <a:ln w="25400">
            <a:solidFill>
              <a:srgbClr val="FF0000">
                <a:alpha val="59000"/>
              </a:srgbClr>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nvGrpSpPr>
        <p:grpSpPr>
          <a:xfrm>
            <a:off x="5281246" y="4661578"/>
            <a:ext cx="1881336" cy="390886"/>
            <a:chOff x="5281246" y="4661578"/>
            <a:chExt cx="1881336" cy="390886"/>
          </a:xfrm>
        </p:grpSpPr>
        <p:sp>
          <p:nvSpPr>
            <p:cNvPr id="31" name="Rectangle 18"/>
            <p:cNvSpPr>
              <a:spLocks noChangeArrowheads="1"/>
            </p:cNvSpPr>
            <p:nvPr/>
          </p:nvSpPr>
          <p:spPr bwMode="auto">
            <a:xfrm>
              <a:off x="5832389" y="4714526"/>
              <a:ext cx="413315" cy="33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o</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33" name="组合 32"/>
            <p:cNvGrpSpPr/>
            <p:nvPr/>
          </p:nvGrpSpPr>
          <p:grpSpPr>
            <a:xfrm>
              <a:off x="5281246" y="4661578"/>
              <a:ext cx="1881336" cy="362524"/>
              <a:chOff x="6738534" y="2917800"/>
              <a:chExt cx="2016007" cy="388475"/>
            </a:xfrm>
          </p:grpSpPr>
          <p:sp>
            <p:nvSpPr>
              <p:cNvPr id="37" name="Text Box 20"/>
              <p:cNvSpPr txBox="1">
                <a:spLocks noChangeArrowheads="1"/>
              </p:cNvSpPr>
              <p:nvPr/>
            </p:nvSpPr>
            <p:spPr bwMode="auto">
              <a:xfrm>
                <a:off x="8456451" y="2917800"/>
                <a:ext cx="298090" cy="38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x</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41" name="直接连接符 40"/>
              <p:cNvCxnSpPr>
                <a:cxnSpLocks noChangeAspect="1"/>
              </p:cNvCxnSpPr>
              <p:nvPr/>
            </p:nvCxnSpPr>
            <p:spPr>
              <a:xfrm>
                <a:off x="6738534" y="2927666"/>
                <a:ext cx="1809264" cy="0"/>
              </a:xfrm>
              <a:prstGeom prst="line">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grpSp>
      </p:grpSp>
      <p:cxnSp>
        <p:nvCxnSpPr>
          <p:cNvPr id="35" name="直接连接符 34"/>
          <p:cNvCxnSpPr/>
          <p:nvPr/>
        </p:nvCxnSpPr>
        <p:spPr>
          <a:xfrm flipV="1">
            <a:off x="5933622" y="4670785"/>
            <a:ext cx="85316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bwMode="auto">
          <a:xfrm>
            <a:off x="5260621" y="4231818"/>
            <a:ext cx="4176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75" name="组合 74"/>
          <p:cNvGrpSpPr/>
          <p:nvPr/>
        </p:nvGrpSpPr>
        <p:grpSpPr>
          <a:xfrm>
            <a:off x="5102318" y="4013416"/>
            <a:ext cx="488896" cy="896531"/>
            <a:chOff x="5102318" y="4013416"/>
            <a:chExt cx="488896" cy="896531"/>
          </a:xfrm>
        </p:grpSpPr>
        <p:cxnSp>
          <p:nvCxnSpPr>
            <p:cNvPr id="71" name="直接箭头连接符 70"/>
            <p:cNvCxnSpPr/>
            <p:nvPr/>
          </p:nvCxnSpPr>
          <p:spPr bwMode="auto">
            <a:xfrm flipV="1">
              <a:off x="5335025" y="4691545"/>
              <a:ext cx="0" cy="218402"/>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72" name="直接箭头连接符 71"/>
            <p:cNvCxnSpPr/>
            <p:nvPr/>
          </p:nvCxnSpPr>
          <p:spPr bwMode="auto">
            <a:xfrm flipV="1">
              <a:off x="5339202" y="4013416"/>
              <a:ext cx="0" cy="218402"/>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74" name="文本框 73"/>
                <p:cNvSpPr txBox="1"/>
                <p:nvPr/>
              </p:nvSpPr>
              <p:spPr>
                <a:xfrm>
                  <a:off x="5102318" y="4282408"/>
                  <a:ext cx="48889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𝑟</m:t>
                        </m:r>
                      </m:oMath>
                    </m:oMathPara>
                  </a14:m>
                  <a:endParaRPr lang="zh-CN" altLang="en-US" sz="1600" dirty="0">
                    <a:solidFill>
                      <a:srgbClr val="00B0F0"/>
                    </a:solidFill>
                  </a:endParaRPr>
                </a:p>
              </p:txBody>
            </p:sp>
          </mc:Choice>
          <mc:Fallback>
            <p:sp>
              <p:nvSpPr>
                <p:cNvPr id="74" name="文本框 73"/>
                <p:cNvSpPr txBox="1">
                  <a:spLocks noRot="1" noChangeAspect="1" noMove="1" noResize="1" noEditPoints="1" noAdjustHandles="1" noChangeArrowheads="1" noChangeShapeType="1" noTextEdit="1"/>
                </p:cNvSpPr>
                <p:nvPr/>
              </p:nvSpPr>
              <p:spPr>
                <a:xfrm>
                  <a:off x="5102318" y="4282408"/>
                  <a:ext cx="488896" cy="338554"/>
                </a:xfrm>
                <a:prstGeom prst="rect">
                  <a:avLst/>
                </a:prstGeom>
                <a:blipFill rotWithShape="1">
                  <a:blip r:embed="rId13"/>
                </a:blipFill>
              </p:spPr>
              <p:txBody>
                <a:bodyPr/>
                <a:lstStyle/>
                <a:p>
                  <a:r>
                    <a:rPr lang="zh-CN" altLang="en-US">
                      <a:noFill/>
                    </a:rPr>
                    <a:t> </a:t>
                  </a:r>
                </a:p>
              </p:txBody>
            </p:sp>
          </mc:Fallback>
        </mc:AlternateContent>
      </p:grpSp>
      <p:grpSp>
        <p:nvGrpSpPr>
          <p:cNvPr id="78" name="组合 77"/>
          <p:cNvGrpSpPr/>
          <p:nvPr/>
        </p:nvGrpSpPr>
        <p:grpSpPr>
          <a:xfrm>
            <a:off x="5607813" y="3887846"/>
            <a:ext cx="386987" cy="377702"/>
            <a:chOff x="5607486" y="3887789"/>
            <a:chExt cx="386987" cy="377702"/>
          </a:xfrm>
        </p:grpSpPr>
        <p:cxnSp>
          <p:nvCxnSpPr>
            <p:cNvPr id="66" name="直接连接符 65"/>
            <p:cNvCxnSpPr>
              <a:cxnSpLocks noChangeAspect="1"/>
            </p:cNvCxnSpPr>
            <p:nvPr/>
          </p:nvCxnSpPr>
          <p:spPr>
            <a:xfrm flipH="1" flipV="1">
              <a:off x="5637064" y="4129999"/>
              <a:ext cx="75174" cy="135492"/>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7" name="文本框 76"/>
                <p:cNvSpPr txBox="1"/>
                <p:nvPr/>
              </p:nvSpPr>
              <p:spPr>
                <a:xfrm>
                  <a:off x="5607486" y="3887789"/>
                  <a:ext cx="38698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altLang="zh-CN" sz="1600"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600" b="0" i="1"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7030A0"/>
                    </a:solidFill>
                  </a:endParaRPr>
                </a:p>
              </p:txBody>
            </p:sp>
          </mc:Choice>
          <mc:Fallback>
            <p:sp>
              <p:nvSpPr>
                <p:cNvPr id="77" name="文本框 76"/>
                <p:cNvSpPr txBox="1">
                  <a:spLocks noRot="1" noChangeAspect="1" noMove="1" noResize="1" noEditPoints="1" noAdjustHandles="1" noChangeArrowheads="1" noChangeShapeType="1" noTextEdit="1"/>
                </p:cNvSpPr>
                <p:nvPr/>
              </p:nvSpPr>
              <p:spPr>
                <a:xfrm>
                  <a:off x="5607486" y="3887789"/>
                  <a:ext cx="386987" cy="338554"/>
                </a:xfrm>
                <a:prstGeom prst="rect">
                  <a:avLst/>
                </a:prstGeom>
                <a:blipFill rotWithShape="1">
                  <a:blip r:embed="rId14"/>
                </a:blipFill>
              </p:spPr>
              <p:txBody>
                <a:bodyPr/>
                <a:lstStyle/>
                <a:p>
                  <a:r>
                    <a:rPr lang="zh-CN" altLang="en-US">
                      <a:noFill/>
                    </a:rPr>
                    <a:t> </a:t>
                  </a:r>
                </a:p>
              </p:txBody>
            </p:sp>
          </mc:Fallback>
        </mc:AlternateContent>
      </p:grpSp>
      <p:grpSp>
        <p:nvGrpSpPr>
          <p:cNvPr id="81" name="组合 80"/>
          <p:cNvGrpSpPr/>
          <p:nvPr/>
        </p:nvGrpSpPr>
        <p:grpSpPr>
          <a:xfrm>
            <a:off x="5708035" y="4251501"/>
            <a:ext cx="434524" cy="404448"/>
            <a:chOff x="5708035" y="4251501"/>
            <a:chExt cx="434524" cy="404448"/>
          </a:xfrm>
        </p:grpSpPr>
        <p:cxnSp>
          <p:nvCxnSpPr>
            <p:cNvPr id="63" name="直接连接符 62"/>
            <p:cNvCxnSpPr>
              <a:cxnSpLocks noChangeAspect="1"/>
            </p:cNvCxnSpPr>
            <p:nvPr/>
          </p:nvCxnSpPr>
          <p:spPr>
            <a:xfrm flipH="1" flipV="1">
              <a:off x="5708035" y="4272260"/>
              <a:ext cx="212880" cy="383689"/>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0" name="文本框 79"/>
                <p:cNvSpPr txBox="1"/>
                <p:nvPr/>
              </p:nvSpPr>
              <p:spPr>
                <a:xfrm>
                  <a:off x="5772352" y="4251501"/>
                  <a:ext cx="37020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00B0F0"/>
                    </a:solidFill>
                  </a:endParaRPr>
                </a:p>
              </p:txBody>
            </p:sp>
          </mc:Choice>
          <mc:Fallback>
            <p:sp>
              <p:nvSpPr>
                <p:cNvPr id="80" name="文本框 79"/>
                <p:cNvSpPr txBox="1">
                  <a:spLocks noRot="1" noChangeAspect="1" noMove="1" noResize="1" noEditPoints="1" noAdjustHandles="1" noChangeArrowheads="1" noChangeShapeType="1" noTextEdit="1"/>
                </p:cNvSpPr>
                <p:nvPr/>
              </p:nvSpPr>
              <p:spPr>
                <a:xfrm>
                  <a:off x="5772352" y="4251501"/>
                  <a:ext cx="370207" cy="338554"/>
                </a:xfrm>
                <a:prstGeom prst="rect">
                  <a:avLst/>
                </a:prstGeom>
                <a:blipFill rotWithShape="1">
                  <a:blip r:embed="rId15"/>
                </a:blipFill>
              </p:spPr>
              <p:txBody>
                <a:bodyPr/>
                <a:lstStyle/>
                <a:p>
                  <a:r>
                    <a:rPr lang="zh-CN" altLang="en-US">
                      <a:noFill/>
                    </a:rPr>
                    <a:t> </a:t>
                  </a:r>
                </a:p>
              </p:txBody>
            </p:sp>
          </mc:Fallback>
        </mc:AlternateContent>
      </p:grpSp>
      <p:grpSp>
        <p:nvGrpSpPr>
          <p:cNvPr id="82" name="组合 81"/>
          <p:cNvGrpSpPr/>
          <p:nvPr/>
        </p:nvGrpSpPr>
        <p:grpSpPr>
          <a:xfrm>
            <a:off x="7900540" y="3777832"/>
            <a:ext cx="408043" cy="1476175"/>
            <a:chOff x="2154332" y="1235540"/>
            <a:chExt cx="408043" cy="1476175"/>
          </a:xfrm>
        </p:grpSpPr>
        <p:grpSp>
          <p:nvGrpSpPr>
            <p:cNvPr id="83" name="组合 82"/>
            <p:cNvGrpSpPr/>
            <p:nvPr/>
          </p:nvGrpSpPr>
          <p:grpSpPr>
            <a:xfrm>
              <a:off x="2203352" y="1235540"/>
              <a:ext cx="359023" cy="1476175"/>
              <a:chOff x="7417286" y="1344468"/>
              <a:chExt cx="359023" cy="1476175"/>
            </a:xfrm>
          </p:grpSpPr>
          <p:cxnSp>
            <p:nvCxnSpPr>
              <p:cNvPr id="85" name="Line 9"/>
              <p:cNvCxnSpPr>
                <a:cxnSpLocks noChangeAspect="1"/>
              </p:cNvCxnSpPr>
              <p:nvPr/>
            </p:nvCxnSpPr>
            <p:spPr bwMode="auto">
              <a:xfrm>
                <a:off x="7486393" y="1384243"/>
                <a:ext cx="0" cy="1436400"/>
              </a:xfrm>
              <a:prstGeom prst="line">
                <a:avLst/>
              </a:prstGeom>
              <a:noFill/>
              <a:ln w="19050">
                <a:solidFill>
                  <a:schemeClr val="tx1"/>
                </a:solidFill>
                <a:round/>
                <a:headEnd type="stealth" w="med" len="lg"/>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86" name="Rectangle 18"/>
              <p:cNvSpPr>
                <a:spLocks noChangeArrowheads="1"/>
              </p:cNvSpPr>
              <p:nvPr/>
            </p:nvSpPr>
            <p:spPr bwMode="auto">
              <a:xfrm>
                <a:off x="7417286" y="1344468"/>
                <a:ext cx="359023" cy="359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y</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sp>
          <p:nvSpPr>
            <p:cNvPr id="84" name="Rectangle 18"/>
            <p:cNvSpPr>
              <a:spLocks noChangeArrowheads="1"/>
            </p:cNvSpPr>
            <p:nvPr/>
          </p:nvSpPr>
          <p:spPr bwMode="auto">
            <a:xfrm>
              <a:off x="2154332" y="2257165"/>
              <a:ext cx="403960" cy="30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o</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cxnSp>
        <p:nvCxnSpPr>
          <p:cNvPr id="89" name="直接连接符 88"/>
          <p:cNvCxnSpPr>
            <a:cxnSpLocks noChangeAspect="1"/>
          </p:cNvCxnSpPr>
          <p:nvPr/>
        </p:nvCxnSpPr>
        <p:spPr>
          <a:xfrm>
            <a:off x="7416474" y="4875269"/>
            <a:ext cx="1434469" cy="0"/>
          </a:xfrm>
          <a:prstGeom prst="line">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p:grpSp>
        <p:nvGrpSpPr>
          <p:cNvPr id="134" name="组合 133"/>
          <p:cNvGrpSpPr/>
          <p:nvPr/>
        </p:nvGrpSpPr>
        <p:grpSpPr>
          <a:xfrm>
            <a:off x="7579483" y="4081863"/>
            <a:ext cx="1353419" cy="796507"/>
            <a:chOff x="7579483" y="4081863"/>
            <a:chExt cx="1353419" cy="796507"/>
          </a:xfrm>
        </p:grpSpPr>
        <p:cxnSp>
          <p:nvCxnSpPr>
            <p:cNvPr id="87" name="直接连接符 86"/>
            <p:cNvCxnSpPr/>
            <p:nvPr/>
          </p:nvCxnSpPr>
          <p:spPr>
            <a:xfrm flipH="1" flipV="1">
              <a:off x="7579483" y="4081863"/>
              <a:ext cx="439184" cy="791574"/>
            </a:xfrm>
            <a:prstGeom prst="line">
              <a:avLst/>
            </a:prstGeom>
            <a:ln w="25400">
              <a:solidFill>
                <a:srgbClr val="FF0000">
                  <a:alpha val="49000"/>
                </a:srgb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V="1">
              <a:off x="8018667" y="4878370"/>
              <a:ext cx="914235" cy="0"/>
            </a:xfrm>
            <a:prstGeom prst="line">
              <a:avLst/>
            </a:prstGeom>
            <a:ln w="25400">
              <a:solidFill>
                <a:srgbClr val="FF0000">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97" name="组合 96"/>
          <p:cNvGrpSpPr/>
          <p:nvPr/>
        </p:nvGrpSpPr>
        <p:grpSpPr>
          <a:xfrm>
            <a:off x="8525181" y="4542917"/>
            <a:ext cx="386987" cy="338554"/>
            <a:chOff x="8020165" y="5472973"/>
            <a:chExt cx="386987" cy="338554"/>
          </a:xfrm>
        </p:grpSpPr>
        <mc:AlternateContent xmlns:mc="http://schemas.openxmlformats.org/markup-compatibility/2006">
          <mc:Choice xmlns:a14="http://schemas.microsoft.com/office/drawing/2010/main" Requires="a14">
            <p:sp>
              <p:nvSpPr>
                <p:cNvPr id="93" name="文本框 92"/>
                <p:cNvSpPr txBox="1"/>
                <p:nvPr/>
              </p:nvSpPr>
              <p:spPr>
                <a:xfrm>
                  <a:off x="8020165" y="5472973"/>
                  <a:ext cx="38698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altLang="zh-CN" sz="1600"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600" b="0" i="1"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7030A0"/>
                    </a:solidFill>
                  </a:endParaRPr>
                </a:p>
              </p:txBody>
            </p:sp>
          </mc:Choice>
          <mc:Fallback>
            <p:sp>
              <p:nvSpPr>
                <p:cNvPr id="93" name="文本框 92"/>
                <p:cNvSpPr txBox="1">
                  <a:spLocks noRot="1" noChangeAspect="1" noMove="1" noResize="1" noEditPoints="1" noAdjustHandles="1" noChangeArrowheads="1" noChangeShapeType="1" noTextEdit="1"/>
                </p:cNvSpPr>
                <p:nvPr/>
              </p:nvSpPr>
              <p:spPr>
                <a:xfrm>
                  <a:off x="8020165" y="5472973"/>
                  <a:ext cx="386987" cy="338554"/>
                </a:xfrm>
                <a:prstGeom prst="rect">
                  <a:avLst/>
                </a:prstGeom>
                <a:blipFill rotWithShape="1">
                  <a:blip r:embed="rId14"/>
                </a:blipFill>
              </p:spPr>
              <p:txBody>
                <a:bodyPr/>
                <a:lstStyle/>
                <a:p>
                  <a:r>
                    <a:rPr lang="zh-CN" altLang="en-US">
                      <a:noFill/>
                    </a:rPr>
                    <a:t> </a:t>
                  </a:r>
                </a:p>
              </p:txBody>
            </p:sp>
          </mc:Fallback>
        </mc:AlternateContent>
        <p:cxnSp>
          <p:nvCxnSpPr>
            <p:cNvPr id="95" name="直接连接符 94"/>
            <p:cNvCxnSpPr/>
            <p:nvPr/>
          </p:nvCxnSpPr>
          <p:spPr>
            <a:xfrm>
              <a:off x="8083108" y="5811527"/>
              <a:ext cx="198586"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00" name="组合 99"/>
          <p:cNvGrpSpPr/>
          <p:nvPr/>
        </p:nvGrpSpPr>
        <p:grpSpPr>
          <a:xfrm>
            <a:off x="8030124" y="4544941"/>
            <a:ext cx="558000" cy="338554"/>
            <a:chOff x="8030124" y="4544941"/>
            <a:chExt cx="558000" cy="338554"/>
          </a:xfrm>
        </p:grpSpPr>
        <mc:AlternateContent xmlns:mc="http://schemas.openxmlformats.org/markup-compatibility/2006">
          <mc:Choice xmlns:a14="http://schemas.microsoft.com/office/drawing/2010/main" Requires="a14">
            <p:sp>
              <p:nvSpPr>
                <p:cNvPr id="94" name="文本框 93"/>
                <p:cNvSpPr txBox="1"/>
                <p:nvPr/>
              </p:nvSpPr>
              <p:spPr>
                <a:xfrm>
                  <a:off x="8202232" y="4544941"/>
                  <a:ext cx="37020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00B0F0"/>
                    </a:solidFill>
                  </a:endParaRPr>
                </a:p>
              </p:txBody>
            </p:sp>
          </mc:Choice>
          <mc:Fallback>
            <p:sp>
              <p:nvSpPr>
                <p:cNvPr id="94" name="文本框 93"/>
                <p:cNvSpPr txBox="1">
                  <a:spLocks noRot="1" noChangeAspect="1" noMove="1" noResize="1" noEditPoints="1" noAdjustHandles="1" noChangeArrowheads="1" noChangeShapeType="1" noTextEdit="1"/>
                </p:cNvSpPr>
                <p:nvPr/>
              </p:nvSpPr>
              <p:spPr>
                <a:xfrm>
                  <a:off x="8202232" y="4544941"/>
                  <a:ext cx="370207" cy="338554"/>
                </a:xfrm>
                <a:prstGeom prst="rect">
                  <a:avLst/>
                </a:prstGeom>
                <a:blipFill rotWithShape="1">
                  <a:blip r:embed="rId15"/>
                </a:blipFill>
              </p:spPr>
              <p:txBody>
                <a:bodyPr/>
                <a:lstStyle/>
                <a:p>
                  <a:r>
                    <a:rPr lang="zh-CN" altLang="en-US">
                      <a:noFill/>
                    </a:rPr>
                    <a:t> </a:t>
                  </a:r>
                </a:p>
              </p:txBody>
            </p:sp>
          </mc:Fallback>
        </mc:AlternateContent>
        <p:cxnSp>
          <p:nvCxnSpPr>
            <p:cNvPr id="98" name="直接连接符 97"/>
            <p:cNvCxnSpPr/>
            <p:nvPr/>
          </p:nvCxnSpPr>
          <p:spPr>
            <a:xfrm>
              <a:off x="8030124" y="4881471"/>
              <a:ext cx="558000"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01" name="组合 100"/>
          <p:cNvGrpSpPr/>
          <p:nvPr/>
        </p:nvGrpSpPr>
        <p:grpSpPr>
          <a:xfrm>
            <a:off x="7643767" y="4053958"/>
            <a:ext cx="386987" cy="398782"/>
            <a:chOff x="5561619" y="3866709"/>
            <a:chExt cx="386987" cy="398782"/>
          </a:xfrm>
        </p:grpSpPr>
        <p:cxnSp>
          <p:nvCxnSpPr>
            <p:cNvPr id="102" name="直接连接符 101"/>
            <p:cNvCxnSpPr>
              <a:cxnSpLocks noChangeAspect="1"/>
            </p:cNvCxnSpPr>
            <p:nvPr/>
          </p:nvCxnSpPr>
          <p:spPr>
            <a:xfrm flipH="1" flipV="1">
              <a:off x="5637064" y="4129999"/>
              <a:ext cx="75174" cy="135492"/>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03" name="文本框 102"/>
                <p:cNvSpPr txBox="1"/>
                <p:nvPr/>
              </p:nvSpPr>
              <p:spPr>
                <a:xfrm>
                  <a:off x="5561619" y="3866709"/>
                  <a:ext cx="38698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altLang="zh-CN" sz="1600"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600" b="0" i="1"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7030A0"/>
                    </a:solidFill>
                  </a:endParaRPr>
                </a:p>
              </p:txBody>
            </p:sp>
          </mc:Choice>
          <mc:Fallback>
            <p:sp>
              <p:nvSpPr>
                <p:cNvPr id="103" name="文本框 102"/>
                <p:cNvSpPr txBox="1">
                  <a:spLocks noRot="1" noChangeAspect="1" noMove="1" noResize="1" noEditPoints="1" noAdjustHandles="1" noChangeArrowheads="1" noChangeShapeType="1" noTextEdit="1"/>
                </p:cNvSpPr>
                <p:nvPr/>
              </p:nvSpPr>
              <p:spPr>
                <a:xfrm>
                  <a:off x="5561619" y="3866709"/>
                  <a:ext cx="386987" cy="338554"/>
                </a:xfrm>
                <a:prstGeom prst="rect">
                  <a:avLst/>
                </a:prstGeom>
                <a:blipFill rotWithShape="1">
                  <a:blip r:embed="rId14"/>
                </a:blipFill>
              </p:spPr>
              <p:txBody>
                <a:bodyPr/>
                <a:lstStyle/>
                <a:p>
                  <a:r>
                    <a:rPr lang="zh-CN" altLang="en-US">
                      <a:noFill/>
                    </a:rPr>
                    <a:t> </a:t>
                  </a:r>
                </a:p>
              </p:txBody>
            </p:sp>
          </mc:Fallback>
        </mc:AlternateContent>
      </p:grpSp>
      <p:grpSp>
        <p:nvGrpSpPr>
          <p:cNvPr id="104" name="组合 103"/>
          <p:cNvGrpSpPr/>
          <p:nvPr/>
        </p:nvGrpSpPr>
        <p:grpSpPr>
          <a:xfrm>
            <a:off x="7743158" y="4330762"/>
            <a:ext cx="370207" cy="512436"/>
            <a:chOff x="5661010" y="4143513"/>
            <a:chExt cx="370207" cy="512436"/>
          </a:xfrm>
        </p:grpSpPr>
        <p:cxnSp>
          <p:nvCxnSpPr>
            <p:cNvPr id="105" name="直接连接符 104"/>
            <p:cNvCxnSpPr>
              <a:cxnSpLocks noChangeAspect="1"/>
            </p:cNvCxnSpPr>
            <p:nvPr/>
          </p:nvCxnSpPr>
          <p:spPr>
            <a:xfrm flipH="1" flipV="1">
              <a:off x="5708035" y="4272260"/>
              <a:ext cx="212880" cy="383689"/>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06" name="文本框 105"/>
                <p:cNvSpPr txBox="1"/>
                <p:nvPr/>
              </p:nvSpPr>
              <p:spPr>
                <a:xfrm>
                  <a:off x="5661010" y="4143513"/>
                  <a:ext cx="37020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en-US" sz="1600" dirty="0">
                    <a:solidFill>
                      <a:srgbClr val="00B0F0"/>
                    </a:solidFill>
                  </a:endParaRPr>
                </a:p>
              </p:txBody>
            </p:sp>
          </mc:Choice>
          <mc:Fallback>
            <p:sp>
              <p:nvSpPr>
                <p:cNvPr id="106" name="文本框 105"/>
                <p:cNvSpPr txBox="1">
                  <a:spLocks noRot="1" noChangeAspect="1" noMove="1" noResize="1" noEditPoints="1" noAdjustHandles="1" noChangeArrowheads="1" noChangeShapeType="1" noTextEdit="1"/>
                </p:cNvSpPr>
                <p:nvPr/>
              </p:nvSpPr>
              <p:spPr>
                <a:xfrm>
                  <a:off x="5661010" y="4143513"/>
                  <a:ext cx="370207" cy="338554"/>
                </a:xfrm>
                <a:prstGeom prst="rect">
                  <a:avLst/>
                </a:prstGeom>
                <a:blipFill rotWithShape="1">
                  <a:blip r:embed="rId15"/>
                </a:blipFill>
              </p:spPr>
              <p:txBody>
                <a:bodyPr/>
                <a:lstStyle/>
                <a:p>
                  <a:r>
                    <a:rPr lang="zh-CN" altLang="en-US">
                      <a:noFill/>
                    </a:rPr>
                    <a:t> </a:t>
                  </a:r>
                </a:p>
              </p:txBody>
            </p:sp>
          </mc:Fallback>
        </mc:AlternateContent>
      </p:grpSp>
      <p:cxnSp>
        <p:nvCxnSpPr>
          <p:cNvPr id="108" name="直接连接符 107"/>
          <p:cNvCxnSpPr/>
          <p:nvPr/>
        </p:nvCxnSpPr>
        <p:spPr bwMode="auto">
          <a:xfrm>
            <a:off x="7723242" y="4371185"/>
            <a:ext cx="0" cy="963016"/>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16" name="组合 115"/>
          <p:cNvGrpSpPr/>
          <p:nvPr/>
        </p:nvGrpSpPr>
        <p:grpSpPr>
          <a:xfrm>
            <a:off x="7470282" y="4983393"/>
            <a:ext cx="752315" cy="338554"/>
            <a:chOff x="7470282" y="4983393"/>
            <a:chExt cx="752315" cy="338554"/>
          </a:xfrm>
        </p:grpSpPr>
        <p:cxnSp>
          <p:nvCxnSpPr>
            <p:cNvPr id="111" name="直接箭头连接符 110"/>
            <p:cNvCxnSpPr/>
            <p:nvPr/>
          </p:nvCxnSpPr>
          <p:spPr bwMode="auto">
            <a:xfrm rot="5400000" flipV="1">
              <a:off x="7579483" y="5035021"/>
              <a:ext cx="0" cy="218402"/>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12" name="直接箭头连接符 111"/>
            <p:cNvCxnSpPr/>
            <p:nvPr/>
          </p:nvCxnSpPr>
          <p:spPr bwMode="auto">
            <a:xfrm rot="5400000" flipV="1">
              <a:off x="8113396" y="5038465"/>
              <a:ext cx="0" cy="218402"/>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15" name="文本框 114"/>
                <p:cNvSpPr txBox="1"/>
                <p:nvPr/>
              </p:nvSpPr>
              <p:spPr>
                <a:xfrm>
                  <a:off x="7640023" y="4983393"/>
                  <a:ext cx="48889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𝑟</m:t>
                        </m:r>
                      </m:oMath>
                    </m:oMathPara>
                  </a14:m>
                  <a:endParaRPr lang="zh-CN" altLang="en-US" sz="1600" dirty="0">
                    <a:solidFill>
                      <a:srgbClr val="00B0F0"/>
                    </a:solidFill>
                  </a:endParaRPr>
                </a:p>
              </p:txBody>
            </p:sp>
          </mc:Choice>
          <mc:Fallback>
            <p:sp>
              <p:nvSpPr>
                <p:cNvPr id="115" name="文本框 114"/>
                <p:cNvSpPr txBox="1">
                  <a:spLocks noRot="1" noChangeAspect="1" noMove="1" noResize="1" noEditPoints="1" noAdjustHandles="1" noChangeArrowheads="1" noChangeShapeType="1" noTextEdit="1"/>
                </p:cNvSpPr>
                <p:nvPr/>
              </p:nvSpPr>
              <p:spPr>
                <a:xfrm>
                  <a:off x="7640023" y="4983393"/>
                  <a:ext cx="488896" cy="338554"/>
                </a:xfrm>
                <a:prstGeom prst="rect">
                  <a:avLst/>
                </a:prstGeom>
                <a:blipFill rotWithShape="1">
                  <a:blip r:embed="rId13"/>
                </a:blipFill>
              </p:spPr>
              <p:txBody>
                <a:bodyPr/>
                <a:lstStyle/>
                <a:p>
                  <a:r>
                    <a:rPr lang="zh-CN" altLang="en-US">
                      <a:noFill/>
                    </a:rPr>
                    <a:t> </a:t>
                  </a:r>
                </a:p>
              </p:txBody>
            </p:sp>
          </mc:Fallback>
        </mc:AlternateContent>
      </p:grpSp>
      <p:grpSp>
        <p:nvGrpSpPr>
          <p:cNvPr id="117" name="组合 116"/>
          <p:cNvGrpSpPr/>
          <p:nvPr/>
        </p:nvGrpSpPr>
        <p:grpSpPr>
          <a:xfrm>
            <a:off x="6215808" y="5807343"/>
            <a:ext cx="819104" cy="647081"/>
            <a:chOff x="2436759" y="5055497"/>
            <a:chExt cx="819104" cy="647081"/>
          </a:xfrm>
        </p:grpSpPr>
        <p:grpSp>
          <p:nvGrpSpPr>
            <p:cNvPr id="118" name="组合 117"/>
            <p:cNvGrpSpPr/>
            <p:nvPr/>
          </p:nvGrpSpPr>
          <p:grpSpPr>
            <a:xfrm>
              <a:off x="2436759" y="5055497"/>
              <a:ext cx="819104" cy="647081"/>
              <a:chOff x="6713420" y="2889832"/>
              <a:chExt cx="819104" cy="647081"/>
            </a:xfrm>
          </p:grpSpPr>
          <p:sp>
            <p:nvSpPr>
              <p:cNvPr id="120" name="Rectangle 18"/>
              <p:cNvSpPr>
                <a:spLocks noChangeArrowheads="1"/>
              </p:cNvSpPr>
              <p:nvPr/>
            </p:nvSpPr>
            <p:spPr bwMode="auto">
              <a:xfrm>
                <a:off x="6713420" y="3223722"/>
                <a:ext cx="362327" cy="31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z</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21" name="直接箭头连接符 120"/>
              <p:cNvCxnSpPr>
                <a:cxnSpLocks noChangeAspect="1"/>
              </p:cNvCxnSpPr>
              <p:nvPr/>
            </p:nvCxnSpPr>
            <p:spPr>
              <a:xfrm flipH="1">
                <a:off x="6926366" y="2889832"/>
                <a:ext cx="606158" cy="58591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grpSp>
        <p:sp>
          <p:nvSpPr>
            <p:cNvPr id="119" name="Rectangle 18"/>
            <p:cNvSpPr>
              <a:spLocks noChangeArrowheads="1"/>
            </p:cNvSpPr>
            <p:nvPr/>
          </p:nvSpPr>
          <p:spPr bwMode="auto">
            <a:xfrm>
              <a:off x="2810052" y="5276864"/>
              <a:ext cx="403960" cy="30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dist" fontAlgn="base"/>
              <a:r>
                <a:rPr lang="en-US" sz="1600" i="1" kern="1200" dirty="0">
                  <a:effectLst/>
                  <a:latin typeface="Times New Roman" panose="02020603050405020304" pitchFamily="18" charset="0"/>
                  <a:ea typeface="宋体" panose="02010600030101010101" pitchFamily="2" charset="-122"/>
                  <a:cs typeface="宋体" panose="02010600030101010101" pitchFamily="2" charset="-122"/>
                </a:rPr>
                <a:t>o</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cxnSp>
        <p:nvCxnSpPr>
          <p:cNvPr id="122" name="直接连接符 121"/>
          <p:cNvCxnSpPr/>
          <p:nvPr/>
        </p:nvCxnSpPr>
        <p:spPr>
          <a:xfrm flipH="1" flipV="1">
            <a:off x="6332145" y="5269043"/>
            <a:ext cx="439184" cy="7915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flipV="1">
            <a:off x="6771329" y="6065550"/>
            <a:ext cx="91423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30" name="组合 129"/>
          <p:cNvGrpSpPr/>
          <p:nvPr/>
        </p:nvGrpSpPr>
        <p:grpSpPr>
          <a:xfrm>
            <a:off x="6650693" y="5666629"/>
            <a:ext cx="281875" cy="232977"/>
            <a:chOff x="6090900" y="5548739"/>
            <a:chExt cx="281875" cy="232977"/>
          </a:xfrm>
        </p:grpSpPr>
        <p:cxnSp>
          <p:nvCxnSpPr>
            <p:cNvPr id="125" name="直接箭头连接符 124"/>
            <p:cNvCxnSpPr>
              <a:cxnSpLocks noChangeAspect="1"/>
            </p:cNvCxnSpPr>
            <p:nvPr/>
          </p:nvCxnSpPr>
          <p:spPr>
            <a:xfrm flipH="1">
              <a:off x="6090900" y="5561482"/>
              <a:ext cx="128822" cy="124521"/>
            </a:xfrm>
            <a:prstGeom prst="straightConnector1">
              <a:avLst/>
            </a:prstGeom>
            <a:ln w="19050">
              <a:solidFill>
                <a:schemeClr val="tx1"/>
              </a:solidFill>
              <a:prstDash val="sysDash"/>
              <a:tailEnd type="none" w="med" len="lg"/>
            </a:ln>
          </p:spPr>
          <p:style>
            <a:lnRef idx="1">
              <a:schemeClr val="accent1"/>
            </a:lnRef>
            <a:fillRef idx="0">
              <a:schemeClr val="accent1"/>
            </a:fillRef>
            <a:effectRef idx="0">
              <a:schemeClr val="accent1"/>
            </a:effectRef>
            <a:fontRef idx="minor">
              <a:schemeClr val="tx1"/>
            </a:fontRef>
          </p:style>
        </p:cxnSp>
        <p:cxnSp>
          <p:nvCxnSpPr>
            <p:cNvPr id="126" name="直接连接符 125"/>
            <p:cNvCxnSpPr>
              <a:cxnSpLocks noChangeAspect="1"/>
            </p:cNvCxnSpPr>
            <p:nvPr/>
          </p:nvCxnSpPr>
          <p:spPr>
            <a:xfrm flipH="1" flipV="1">
              <a:off x="6243514" y="5548739"/>
              <a:ext cx="129261" cy="232977"/>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33" name="组合 132"/>
          <p:cNvGrpSpPr/>
          <p:nvPr/>
        </p:nvGrpSpPr>
        <p:grpSpPr>
          <a:xfrm>
            <a:off x="6936690" y="5916180"/>
            <a:ext cx="304717" cy="124521"/>
            <a:chOff x="6376897" y="5798290"/>
            <a:chExt cx="304717" cy="124521"/>
          </a:xfrm>
        </p:grpSpPr>
        <p:cxnSp>
          <p:nvCxnSpPr>
            <p:cNvPr id="129" name="直接箭头连接符 128"/>
            <p:cNvCxnSpPr>
              <a:cxnSpLocks noChangeAspect="1"/>
            </p:cNvCxnSpPr>
            <p:nvPr/>
          </p:nvCxnSpPr>
          <p:spPr>
            <a:xfrm flipH="1">
              <a:off x="6552792" y="5798290"/>
              <a:ext cx="128822" cy="124521"/>
            </a:xfrm>
            <a:prstGeom prst="straightConnector1">
              <a:avLst/>
            </a:prstGeom>
            <a:ln w="19050">
              <a:solidFill>
                <a:schemeClr val="tx1"/>
              </a:solidFill>
              <a:prstDash val="sysDash"/>
              <a:tailEnd type="none" w="med" len="lg"/>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nvCxnSpPr>
          <p:spPr>
            <a:xfrm>
              <a:off x="6376897" y="5800005"/>
              <a:ext cx="304717"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136" name="文本框 135"/>
              <p:cNvSpPr txBox="1"/>
              <p:nvPr/>
            </p:nvSpPr>
            <p:spPr>
              <a:xfrm>
                <a:off x="2388668" y="3675475"/>
                <a:ext cx="2238521" cy="8942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𝑙</m:t>
                          </m:r>
                          <m:func>
                            <m:func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sin</m:t>
                              </m:r>
                            </m:fName>
                            <m:e>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30</m:t>
                                  </m:r>
                                </m:e>
                                <m:sup>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o</m:t>
                                  </m:r>
                                </m:sup>
                              </m:sSup>
                            </m:e>
                          </m:func>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den>
                          </m:f>
                          <m:r>
                            <m:rPr>
                              <m:sty m:val="p"/>
                            </m:rPr>
                            <a:rPr lang="en-US" altLang="zh-CN" sz="2000" kern="100">
                              <a:solidFill>
                                <a:srgbClr val="7030A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7030A0"/>
                              </a:solidFill>
                              <a:latin typeface="Cambria Math" panose="02040503050406030204" pitchFamily="18" charset="0"/>
                              <a:ea typeface="宋体" panose="02010600030101010101" pitchFamily="2" charset="-122"/>
                              <a:cs typeface="Times New Roman" panose="02020603050405020304" pitchFamily="18" charset="0"/>
                            </a:rPr>
                            <m:t>𝑙</m:t>
                          </m:r>
                        </m:e>
                      </m:nary>
                    </m:oMath>
                  </m:oMathPara>
                </a14:m>
                <a:endParaRPr lang="zh-CN" altLang="en-US" dirty="0"/>
              </a:p>
            </p:txBody>
          </p:sp>
        </mc:Choice>
        <mc:Fallback>
          <p:sp>
            <p:nvSpPr>
              <p:cNvPr id="136" name="文本框 135"/>
              <p:cNvSpPr txBox="1">
                <a:spLocks noRot="1" noChangeAspect="1" noMove="1" noResize="1" noEditPoints="1" noAdjustHandles="1" noChangeArrowheads="1" noChangeShapeType="1" noTextEdit="1"/>
              </p:cNvSpPr>
              <p:nvPr/>
            </p:nvSpPr>
            <p:spPr>
              <a:xfrm>
                <a:off x="2388668" y="3675475"/>
                <a:ext cx="2238521" cy="894284"/>
              </a:xfrm>
              <a:prstGeom prst="rect">
                <a:avLst/>
              </a:prstGeom>
              <a:blipFill rotWithShape="1">
                <a:blip r:embed="rId16"/>
                <a:stretch>
                  <a:fillRect l="-19" t="-11" r="-8115" b="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8" name="文本框 137"/>
              <p:cNvSpPr txBox="1"/>
              <p:nvPr/>
            </p:nvSpPr>
            <p:spPr>
              <a:xfrm>
                <a:off x="673612" y="4013416"/>
                <a:ext cx="948012" cy="42428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138" name="文本框 137"/>
              <p:cNvSpPr txBox="1">
                <a:spLocks noRot="1" noChangeAspect="1" noMove="1" noResize="1" noEditPoints="1" noAdjustHandles="1" noChangeArrowheads="1" noChangeShapeType="1" noTextEdit="1"/>
              </p:cNvSpPr>
              <p:nvPr/>
            </p:nvSpPr>
            <p:spPr>
              <a:xfrm>
                <a:off x="673612" y="4013416"/>
                <a:ext cx="948012" cy="424283"/>
              </a:xfrm>
              <a:prstGeom prst="rect">
                <a:avLst/>
              </a:prstGeom>
              <a:blipFill rotWithShape="1">
                <a:blip r:embed="rId17"/>
                <a:stretch>
                  <a:fillRect l="-54" t="-51" r="49" b="7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500"/>
                                        <p:tgtEl>
                                          <p:spTgt spid="19"/>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right)">
                                      <p:cBhvr>
                                        <p:cTn id="19" dur="500"/>
                                        <p:tgtEl>
                                          <p:spTgt spid="40"/>
                                        </p:tgtEl>
                                      </p:cBhvr>
                                    </p:animEffec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par>
                          <p:cTn id="29" fill="hold">
                            <p:stCondLst>
                              <p:cond delay="1000"/>
                            </p:stCondLst>
                            <p:childTnLst>
                              <p:par>
                                <p:cTn id="30" presetID="22" presetClass="entr" presetSubtype="4"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down)">
                                      <p:cBhvr>
                                        <p:cTn id="32" dur="500"/>
                                        <p:tgtEl>
                                          <p:spTgt spid="39"/>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wipe(left)">
                                      <p:cBhvr>
                                        <p:cTn id="59" dur="500"/>
                                        <p:tgtEl>
                                          <p:spTgt spid="51"/>
                                        </p:tgtEl>
                                      </p:cBhvr>
                                    </p:animEffect>
                                  </p:childTnLst>
                                </p:cTn>
                              </p:par>
                            </p:childTnLst>
                          </p:cTn>
                        </p:par>
                        <p:par>
                          <p:cTn id="60" fill="hold">
                            <p:stCondLst>
                              <p:cond delay="1000"/>
                            </p:stCondLst>
                            <p:childTnLst>
                              <p:par>
                                <p:cTn id="61" presetID="22" presetClass="entr" presetSubtype="1"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up)">
                                      <p:cBhvr>
                                        <p:cTn id="63" dur="500"/>
                                        <p:tgtEl>
                                          <p:spTgt spid="27"/>
                                        </p:tgtEl>
                                      </p:cBhvr>
                                    </p:animEffect>
                                  </p:childTnLst>
                                </p:cTn>
                              </p:par>
                            </p:childTnLst>
                          </p:cTn>
                        </p:par>
                        <p:par>
                          <p:cTn id="64" fill="hold">
                            <p:stCondLst>
                              <p:cond delay="1500"/>
                            </p:stCondLst>
                            <p:childTnLst>
                              <p:par>
                                <p:cTn id="65" presetID="22" presetClass="entr" presetSubtype="4" fill="hold"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81"/>
                                        </p:tgtEl>
                                        <p:attrNameLst>
                                          <p:attrName>style.visibility</p:attrName>
                                        </p:attrNameLst>
                                      </p:cBhvr>
                                      <p:to>
                                        <p:strVal val="visible"/>
                                      </p:to>
                                    </p:set>
                                    <p:animEffect transition="in" filter="wipe(down)">
                                      <p:cBhvr>
                                        <p:cTn id="72" dur="500"/>
                                        <p:tgtEl>
                                          <p:spTgt spid="8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78"/>
                                        </p:tgtEl>
                                        <p:attrNameLst>
                                          <p:attrName>style.visibility</p:attrName>
                                        </p:attrNameLst>
                                      </p:cBhvr>
                                      <p:to>
                                        <p:strVal val="visible"/>
                                      </p:to>
                                    </p:set>
                                    <p:animEffect transition="in" filter="wipe(down)">
                                      <p:cBhvr>
                                        <p:cTn id="77" dur="500"/>
                                        <p:tgtEl>
                                          <p:spTgt spid="7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69"/>
                                        </p:tgtEl>
                                        <p:attrNameLst>
                                          <p:attrName>style.visibility</p:attrName>
                                        </p:attrNameLst>
                                      </p:cBhvr>
                                      <p:to>
                                        <p:strVal val="visible"/>
                                      </p:to>
                                    </p:set>
                                    <p:animEffect transition="in" filter="wipe(right)">
                                      <p:cBhvr>
                                        <p:cTn id="82" dur="500"/>
                                        <p:tgtEl>
                                          <p:spTgt spid="69"/>
                                        </p:tgtEl>
                                      </p:cBhvr>
                                    </p:animEffect>
                                  </p:childTnLst>
                                </p:cTn>
                              </p:par>
                            </p:childTnLst>
                          </p:cTn>
                        </p:par>
                        <p:par>
                          <p:cTn id="83" fill="hold">
                            <p:stCondLst>
                              <p:cond delay="500"/>
                            </p:stCondLst>
                            <p:childTnLst>
                              <p:par>
                                <p:cTn id="84" presetID="16" presetClass="entr" presetSubtype="26" fill="hold" nodeType="afterEffect">
                                  <p:stCondLst>
                                    <p:cond delay="0"/>
                                  </p:stCondLst>
                                  <p:childTnLst>
                                    <p:set>
                                      <p:cBhvr>
                                        <p:cTn id="85" dur="1" fill="hold">
                                          <p:stCondLst>
                                            <p:cond delay="0"/>
                                          </p:stCondLst>
                                        </p:cTn>
                                        <p:tgtEl>
                                          <p:spTgt spid="75"/>
                                        </p:tgtEl>
                                        <p:attrNameLst>
                                          <p:attrName>style.visibility</p:attrName>
                                        </p:attrNameLst>
                                      </p:cBhvr>
                                      <p:to>
                                        <p:strVal val="visible"/>
                                      </p:to>
                                    </p:set>
                                    <p:animEffect transition="in" filter="barn(inHorizontal)">
                                      <p:cBhvr>
                                        <p:cTn id="86" dur="500"/>
                                        <p:tgtEl>
                                          <p:spTgt spid="7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fade">
                                      <p:cBhvr>
                                        <p:cTn id="91" dur="500"/>
                                        <p:tgtEl>
                                          <p:spTgt spid="3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fade">
                                      <p:cBhvr>
                                        <p:cTn id="96" dur="500"/>
                                        <p:tgtEl>
                                          <p:spTgt spid="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fade">
                                      <p:cBhvr>
                                        <p:cTn id="101" dur="500"/>
                                        <p:tgtEl>
                                          <p:spTgt spid="3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82"/>
                                        </p:tgtEl>
                                        <p:attrNameLst>
                                          <p:attrName>style.visibility</p:attrName>
                                        </p:attrNameLst>
                                      </p:cBhvr>
                                      <p:to>
                                        <p:strVal val="visible"/>
                                      </p:to>
                                    </p:set>
                                    <p:animEffect transition="in" filter="wipe(down)">
                                      <p:cBhvr>
                                        <p:cTn id="106" dur="500"/>
                                        <p:tgtEl>
                                          <p:spTgt spid="82"/>
                                        </p:tgtEl>
                                      </p:cBhvr>
                                    </p:animEffect>
                                  </p:childTnLst>
                                </p:cTn>
                              </p:par>
                            </p:childTnLst>
                          </p:cTn>
                        </p:par>
                        <p:par>
                          <p:cTn id="107" fill="hold">
                            <p:stCondLst>
                              <p:cond delay="500"/>
                            </p:stCondLst>
                            <p:childTnLst>
                              <p:par>
                                <p:cTn id="108" presetID="22" presetClass="entr" presetSubtype="8" fill="hold" nodeType="afterEffect">
                                  <p:stCondLst>
                                    <p:cond delay="0"/>
                                  </p:stCondLst>
                                  <p:childTnLst>
                                    <p:set>
                                      <p:cBhvr>
                                        <p:cTn id="109" dur="1" fill="hold">
                                          <p:stCondLst>
                                            <p:cond delay="0"/>
                                          </p:stCondLst>
                                        </p:cTn>
                                        <p:tgtEl>
                                          <p:spTgt spid="89"/>
                                        </p:tgtEl>
                                        <p:attrNameLst>
                                          <p:attrName>style.visibility</p:attrName>
                                        </p:attrNameLst>
                                      </p:cBhvr>
                                      <p:to>
                                        <p:strVal val="visible"/>
                                      </p:to>
                                    </p:set>
                                    <p:animEffect transition="in" filter="wipe(left)">
                                      <p:cBhvr>
                                        <p:cTn id="110" dur="500"/>
                                        <p:tgtEl>
                                          <p:spTgt spid="89"/>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134"/>
                                        </p:tgtEl>
                                        <p:attrNameLst>
                                          <p:attrName>style.visibility</p:attrName>
                                        </p:attrNameLst>
                                      </p:cBhvr>
                                      <p:to>
                                        <p:strVal val="visible"/>
                                      </p:to>
                                    </p:set>
                                    <p:animEffect transition="in" filter="fade">
                                      <p:cBhvr>
                                        <p:cTn id="115" dur="500"/>
                                        <p:tgtEl>
                                          <p:spTgt spid="134"/>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100"/>
                                        </p:tgtEl>
                                        <p:attrNameLst>
                                          <p:attrName>style.visibility</p:attrName>
                                        </p:attrNameLst>
                                      </p:cBhvr>
                                      <p:to>
                                        <p:strVal val="visible"/>
                                      </p:to>
                                    </p:set>
                                    <p:animEffect transition="in" filter="wipe(left)">
                                      <p:cBhvr>
                                        <p:cTn id="120" dur="500"/>
                                        <p:tgtEl>
                                          <p:spTgt spid="100"/>
                                        </p:tgtEl>
                                      </p:cBhvr>
                                    </p:animEffect>
                                  </p:childTnLst>
                                </p:cTn>
                              </p:par>
                            </p:childTnLst>
                          </p:cTn>
                        </p:par>
                        <p:par>
                          <p:cTn id="121" fill="hold">
                            <p:stCondLst>
                              <p:cond delay="500"/>
                            </p:stCondLst>
                            <p:childTnLst>
                              <p:par>
                                <p:cTn id="122" presetID="22" presetClass="entr" presetSubtype="8" fill="hold" nodeType="afterEffect">
                                  <p:stCondLst>
                                    <p:cond delay="0"/>
                                  </p:stCondLst>
                                  <p:childTnLst>
                                    <p:set>
                                      <p:cBhvr>
                                        <p:cTn id="123" dur="1" fill="hold">
                                          <p:stCondLst>
                                            <p:cond delay="0"/>
                                          </p:stCondLst>
                                        </p:cTn>
                                        <p:tgtEl>
                                          <p:spTgt spid="97"/>
                                        </p:tgtEl>
                                        <p:attrNameLst>
                                          <p:attrName>style.visibility</p:attrName>
                                        </p:attrNameLst>
                                      </p:cBhvr>
                                      <p:to>
                                        <p:strVal val="visible"/>
                                      </p:to>
                                    </p:set>
                                    <p:animEffect transition="in" filter="wipe(left)">
                                      <p:cBhvr>
                                        <p:cTn id="124" dur="500"/>
                                        <p:tgtEl>
                                          <p:spTgt spid="97"/>
                                        </p:tgtEl>
                                      </p:cBhvr>
                                    </p:animEffect>
                                  </p:childTnLst>
                                </p:cTn>
                              </p:par>
                            </p:childTnLst>
                          </p:cTn>
                        </p:par>
                        <p:par>
                          <p:cTn id="125" fill="hold">
                            <p:stCondLst>
                              <p:cond delay="1000"/>
                            </p:stCondLst>
                            <p:childTnLst>
                              <p:par>
                                <p:cTn id="126" presetID="10" presetClass="entr" presetSubtype="0" fill="hold" grpId="0" nodeType="afterEffect">
                                  <p:stCondLst>
                                    <p:cond delay="0"/>
                                  </p:stCondLst>
                                  <p:childTnLst>
                                    <p:set>
                                      <p:cBhvr>
                                        <p:cTn id="127" dur="1" fill="hold">
                                          <p:stCondLst>
                                            <p:cond delay="0"/>
                                          </p:stCondLst>
                                        </p:cTn>
                                        <p:tgtEl>
                                          <p:spTgt spid="36"/>
                                        </p:tgtEl>
                                        <p:attrNameLst>
                                          <p:attrName>style.visibility</p:attrName>
                                        </p:attrNameLst>
                                      </p:cBhvr>
                                      <p:to>
                                        <p:strVal val="visible"/>
                                      </p:to>
                                    </p:set>
                                    <p:animEffect transition="in" filter="fade">
                                      <p:cBhvr>
                                        <p:cTn id="128" dur="500"/>
                                        <p:tgtEl>
                                          <p:spTgt spid="36"/>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4" fill="hold" nodeType="clickEffect">
                                  <p:stCondLst>
                                    <p:cond delay="0"/>
                                  </p:stCondLst>
                                  <p:childTnLst>
                                    <p:set>
                                      <p:cBhvr>
                                        <p:cTn id="132" dur="1" fill="hold">
                                          <p:stCondLst>
                                            <p:cond delay="0"/>
                                          </p:stCondLst>
                                        </p:cTn>
                                        <p:tgtEl>
                                          <p:spTgt spid="104"/>
                                        </p:tgtEl>
                                        <p:attrNameLst>
                                          <p:attrName>style.visibility</p:attrName>
                                        </p:attrNameLst>
                                      </p:cBhvr>
                                      <p:to>
                                        <p:strVal val="visible"/>
                                      </p:to>
                                    </p:set>
                                    <p:animEffect transition="in" filter="wipe(down)">
                                      <p:cBhvr>
                                        <p:cTn id="133" dur="500"/>
                                        <p:tgtEl>
                                          <p:spTgt spid="104"/>
                                        </p:tgtEl>
                                      </p:cBhvr>
                                    </p:animEffect>
                                  </p:childTnLst>
                                </p:cTn>
                              </p:par>
                            </p:childTnLst>
                          </p:cTn>
                        </p:par>
                        <p:par>
                          <p:cTn id="134" fill="hold">
                            <p:stCondLst>
                              <p:cond delay="500"/>
                            </p:stCondLst>
                            <p:childTnLst>
                              <p:par>
                                <p:cTn id="135" presetID="22" presetClass="entr" presetSubtype="4" fill="hold" nodeType="afterEffect">
                                  <p:stCondLst>
                                    <p:cond delay="0"/>
                                  </p:stCondLst>
                                  <p:childTnLst>
                                    <p:set>
                                      <p:cBhvr>
                                        <p:cTn id="136" dur="1" fill="hold">
                                          <p:stCondLst>
                                            <p:cond delay="0"/>
                                          </p:stCondLst>
                                        </p:cTn>
                                        <p:tgtEl>
                                          <p:spTgt spid="101"/>
                                        </p:tgtEl>
                                        <p:attrNameLst>
                                          <p:attrName>style.visibility</p:attrName>
                                        </p:attrNameLst>
                                      </p:cBhvr>
                                      <p:to>
                                        <p:strVal val="visible"/>
                                      </p:to>
                                    </p:set>
                                    <p:animEffect transition="in" filter="wipe(down)">
                                      <p:cBhvr>
                                        <p:cTn id="137" dur="500"/>
                                        <p:tgtEl>
                                          <p:spTgt spid="101"/>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nodeType="clickEffect">
                                  <p:stCondLst>
                                    <p:cond delay="0"/>
                                  </p:stCondLst>
                                  <p:childTnLst>
                                    <p:set>
                                      <p:cBhvr>
                                        <p:cTn id="141" dur="1" fill="hold">
                                          <p:stCondLst>
                                            <p:cond delay="0"/>
                                          </p:stCondLst>
                                        </p:cTn>
                                        <p:tgtEl>
                                          <p:spTgt spid="108"/>
                                        </p:tgtEl>
                                        <p:attrNameLst>
                                          <p:attrName>style.visibility</p:attrName>
                                        </p:attrNameLst>
                                      </p:cBhvr>
                                      <p:to>
                                        <p:strVal val="visible"/>
                                      </p:to>
                                    </p:set>
                                    <p:animEffect transition="in" filter="wipe(up)">
                                      <p:cBhvr>
                                        <p:cTn id="142" dur="500"/>
                                        <p:tgtEl>
                                          <p:spTgt spid="108"/>
                                        </p:tgtEl>
                                      </p:cBhvr>
                                    </p:animEffect>
                                  </p:childTnLst>
                                </p:cTn>
                              </p:par>
                            </p:childTnLst>
                          </p:cTn>
                        </p:par>
                        <p:par>
                          <p:cTn id="143" fill="hold">
                            <p:stCondLst>
                              <p:cond delay="500"/>
                            </p:stCondLst>
                            <p:childTnLst>
                              <p:par>
                                <p:cTn id="144" presetID="16" presetClass="entr" presetSubtype="21" fill="hold" nodeType="afterEffect">
                                  <p:stCondLst>
                                    <p:cond delay="0"/>
                                  </p:stCondLst>
                                  <p:childTnLst>
                                    <p:set>
                                      <p:cBhvr>
                                        <p:cTn id="145" dur="1" fill="hold">
                                          <p:stCondLst>
                                            <p:cond delay="0"/>
                                          </p:stCondLst>
                                        </p:cTn>
                                        <p:tgtEl>
                                          <p:spTgt spid="116"/>
                                        </p:tgtEl>
                                        <p:attrNameLst>
                                          <p:attrName>style.visibility</p:attrName>
                                        </p:attrNameLst>
                                      </p:cBhvr>
                                      <p:to>
                                        <p:strVal val="visible"/>
                                      </p:to>
                                    </p:set>
                                    <p:animEffect transition="in" filter="barn(inVertical)">
                                      <p:cBhvr>
                                        <p:cTn id="146" dur="500"/>
                                        <p:tgtEl>
                                          <p:spTgt spid="11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136"/>
                                        </p:tgtEl>
                                        <p:attrNameLst>
                                          <p:attrName>style.visibility</p:attrName>
                                        </p:attrNameLst>
                                      </p:cBhvr>
                                      <p:to>
                                        <p:strVal val="visible"/>
                                      </p:to>
                                    </p:set>
                                    <p:animEffect transition="in" filter="fade">
                                      <p:cBhvr>
                                        <p:cTn id="151" dur="500"/>
                                        <p:tgtEl>
                                          <p:spTgt spid="136"/>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38"/>
                                        </p:tgtEl>
                                        <p:attrNameLst>
                                          <p:attrName>style.visibility</p:attrName>
                                        </p:attrNameLst>
                                      </p:cBhvr>
                                      <p:to>
                                        <p:strVal val="visible"/>
                                      </p:to>
                                    </p:set>
                                    <p:animEffect transition="in" filter="fade">
                                      <p:cBhvr>
                                        <p:cTn id="156" dur="500"/>
                                        <p:tgtEl>
                                          <p:spTgt spid="138"/>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23"/>
                                        </p:tgtEl>
                                        <p:attrNameLst>
                                          <p:attrName>style.visibility</p:attrName>
                                        </p:attrNameLst>
                                      </p:cBhvr>
                                      <p:to>
                                        <p:strVal val="visible"/>
                                      </p:to>
                                    </p:set>
                                    <p:animEffect transition="in" filter="fade">
                                      <p:cBhvr>
                                        <p:cTn id="161" dur="500"/>
                                        <p:tgtEl>
                                          <p:spTgt spid="23"/>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3"/>
                                        </p:tgtEl>
                                        <p:attrNameLst>
                                          <p:attrName>style.visibility</p:attrName>
                                        </p:attrNameLst>
                                      </p:cBhvr>
                                      <p:to>
                                        <p:strVal val="visible"/>
                                      </p:to>
                                    </p:set>
                                    <p:animEffect transition="in" filter="fade">
                                      <p:cBhvr>
                                        <p:cTn id="166" dur="500"/>
                                        <p:tgtEl>
                                          <p:spTgt spid="3"/>
                                        </p:tgtEl>
                                      </p:cBhvr>
                                    </p:animEffect>
                                  </p:childTnLst>
                                </p:cTn>
                              </p:par>
                            </p:childTnLst>
                          </p:cTn>
                        </p:par>
                        <p:par>
                          <p:cTn id="167" fill="hold">
                            <p:stCondLst>
                              <p:cond delay="500"/>
                            </p:stCondLst>
                            <p:childTnLst>
                              <p:par>
                                <p:cTn id="168" presetID="10" presetClass="entr" presetSubtype="0" fill="hold" nodeType="afterEffect">
                                  <p:stCondLst>
                                    <p:cond delay="0"/>
                                  </p:stCondLst>
                                  <p:childTnLst>
                                    <p:set>
                                      <p:cBhvr>
                                        <p:cTn id="169" dur="1" fill="hold">
                                          <p:stCondLst>
                                            <p:cond delay="0"/>
                                          </p:stCondLst>
                                        </p:cTn>
                                        <p:tgtEl>
                                          <p:spTgt spid="117"/>
                                        </p:tgtEl>
                                        <p:attrNameLst>
                                          <p:attrName>style.visibility</p:attrName>
                                        </p:attrNameLst>
                                      </p:cBhvr>
                                      <p:to>
                                        <p:strVal val="visible"/>
                                      </p:to>
                                    </p:set>
                                    <p:animEffect transition="in" filter="fade">
                                      <p:cBhvr>
                                        <p:cTn id="170" dur="500"/>
                                        <p:tgtEl>
                                          <p:spTgt spid="117"/>
                                        </p:tgtEl>
                                      </p:cBhvr>
                                    </p:animEffect>
                                  </p:childTnLst>
                                </p:cTn>
                              </p:par>
                            </p:childTnLst>
                          </p:cTn>
                        </p:par>
                        <p:par>
                          <p:cTn id="171" fill="hold">
                            <p:stCondLst>
                              <p:cond delay="1000"/>
                            </p:stCondLst>
                            <p:childTnLst>
                              <p:par>
                                <p:cTn id="172" presetID="10" presetClass="entr" presetSubtype="0" fill="hold" nodeType="afterEffect">
                                  <p:stCondLst>
                                    <p:cond delay="0"/>
                                  </p:stCondLst>
                                  <p:childTnLst>
                                    <p:set>
                                      <p:cBhvr>
                                        <p:cTn id="173" dur="1" fill="hold">
                                          <p:stCondLst>
                                            <p:cond delay="0"/>
                                          </p:stCondLst>
                                        </p:cTn>
                                        <p:tgtEl>
                                          <p:spTgt spid="123"/>
                                        </p:tgtEl>
                                        <p:attrNameLst>
                                          <p:attrName>style.visibility</p:attrName>
                                        </p:attrNameLst>
                                      </p:cBhvr>
                                      <p:to>
                                        <p:strVal val="visible"/>
                                      </p:to>
                                    </p:set>
                                    <p:animEffect transition="in" filter="fade">
                                      <p:cBhvr>
                                        <p:cTn id="174" dur="500"/>
                                        <p:tgtEl>
                                          <p:spTgt spid="123"/>
                                        </p:tgtEl>
                                      </p:cBhvr>
                                    </p:animEffect>
                                  </p:childTnLst>
                                </p:cTn>
                              </p:par>
                              <p:par>
                                <p:cTn id="175" presetID="10" presetClass="entr" presetSubtype="0" fill="hold" nodeType="withEffect">
                                  <p:stCondLst>
                                    <p:cond delay="0"/>
                                  </p:stCondLst>
                                  <p:childTnLst>
                                    <p:set>
                                      <p:cBhvr>
                                        <p:cTn id="176" dur="1" fill="hold">
                                          <p:stCondLst>
                                            <p:cond delay="0"/>
                                          </p:stCondLst>
                                        </p:cTn>
                                        <p:tgtEl>
                                          <p:spTgt spid="122"/>
                                        </p:tgtEl>
                                        <p:attrNameLst>
                                          <p:attrName>style.visibility</p:attrName>
                                        </p:attrNameLst>
                                      </p:cBhvr>
                                      <p:to>
                                        <p:strVal val="visible"/>
                                      </p:to>
                                    </p:set>
                                    <p:animEffect transition="in" filter="fade">
                                      <p:cBhvr>
                                        <p:cTn id="177" dur="500"/>
                                        <p:tgtEl>
                                          <p:spTgt spid="122"/>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nodeType="clickEffect">
                                  <p:stCondLst>
                                    <p:cond delay="0"/>
                                  </p:stCondLst>
                                  <p:childTnLst>
                                    <p:set>
                                      <p:cBhvr>
                                        <p:cTn id="181" dur="1" fill="hold">
                                          <p:stCondLst>
                                            <p:cond delay="0"/>
                                          </p:stCondLst>
                                        </p:cTn>
                                        <p:tgtEl>
                                          <p:spTgt spid="130"/>
                                        </p:tgtEl>
                                        <p:attrNameLst>
                                          <p:attrName>style.visibility</p:attrName>
                                        </p:attrNameLst>
                                      </p:cBhvr>
                                      <p:to>
                                        <p:strVal val="visible"/>
                                      </p:to>
                                    </p:set>
                                    <p:animEffect transition="in" filter="fade">
                                      <p:cBhvr>
                                        <p:cTn id="182" dur="500"/>
                                        <p:tgtEl>
                                          <p:spTgt spid="130"/>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nodeType="clickEffect">
                                  <p:stCondLst>
                                    <p:cond delay="0"/>
                                  </p:stCondLst>
                                  <p:childTnLst>
                                    <p:set>
                                      <p:cBhvr>
                                        <p:cTn id="186" dur="1" fill="hold">
                                          <p:stCondLst>
                                            <p:cond delay="0"/>
                                          </p:stCondLst>
                                        </p:cTn>
                                        <p:tgtEl>
                                          <p:spTgt spid="133"/>
                                        </p:tgtEl>
                                        <p:attrNameLst>
                                          <p:attrName>style.visibility</p:attrName>
                                        </p:attrNameLst>
                                      </p:cBhvr>
                                      <p:to>
                                        <p:strVal val="visible"/>
                                      </p:to>
                                    </p:set>
                                    <p:animEffect transition="in" filter="fade">
                                      <p:cBhvr>
                                        <p:cTn id="187" dur="500"/>
                                        <p:tgtEl>
                                          <p:spTgt spid="133"/>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38"/>
                                        </p:tgtEl>
                                        <p:attrNameLst>
                                          <p:attrName>style.visibility</p:attrName>
                                        </p:attrNameLst>
                                      </p:cBhvr>
                                      <p:to>
                                        <p:strVal val="visible"/>
                                      </p:to>
                                    </p:set>
                                    <p:animEffect transition="in" filter="fade">
                                      <p:cBhvr>
                                        <p:cTn id="19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4" grpId="0"/>
      <p:bldP spid="36" grpId="0"/>
      <p:bldP spid="38" grpId="0"/>
      <p:bldP spid="13" grpId="0"/>
      <p:bldP spid="4" grpId="0"/>
      <p:bldP spid="23" grpId="0"/>
      <p:bldP spid="136" grpId="0"/>
      <p:bldP spid="1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629464" y="5590329"/>
                <a:ext cx="1885071" cy="67678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ln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e>
                          </m:func>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den>
                      </m:f>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629464" y="5590329"/>
                <a:ext cx="1885071" cy="676788"/>
              </a:xfrm>
              <a:prstGeom prst="rect">
                <a:avLst/>
              </a:prstGeom>
              <a:blipFill rotWithShape="1">
                <a:blip r:embed="rId1"/>
                <a:stretch>
                  <a:fillRect l="-23" t="-63" r="10" b="45"/>
                </a:stretch>
              </a:blipFill>
            </p:spPr>
            <p:txBody>
              <a:bodyPr/>
              <a:lstStyle/>
              <a:p>
                <a:r>
                  <a:rPr lang="zh-CN" altLang="en-US">
                    <a:noFill/>
                  </a:rPr>
                  <a:t> </a:t>
                </a:r>
              </a:p>
            </p:txBody>
          </p:sp>
        </mc:Fallback>
      </mc:AlternateContent>
      <p:sp>
        <p:nvSpPr>
          <p:cNvPr id="4" name="文本框 3"/>
          <p:cNvSpPr txBox="1"/>
          <p:nvPr/>
        </p:nvSpPr>
        <p:spPr>
          <a:xfrm>
            <a:off x="295422" y="632583"/>
            <a:ext cx="724486"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3-11 </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914400" y="539545"/>
                <a:ext cx="6562578"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一转动惯量为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的圆盘绕一固定轴转动，初角速度为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914400" y="539545"/>
                <a:ext cx="6562578" cy="493148"/>
              </a:xfrm>
              <a:prstGeom prst="rect">
                <a:avLst/>
              </a:prstGeom>
              <a:blipFill rotWithShape="1">
                <a:blip r:embed="rId2"/>
                <a:stretch>
                  <a:fillRect t="-87" r="7" b="-189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239150" y="570008"/>
                <a:ext cx="8707902" cy="957250"/>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设它所受阻力矩与转动角速度成正比</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为正常数</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239150" y="570008"/>
                <a:ext cx="8707902" cy="957250"/>
              </a:xfrm>
              <a:prstGeom prst="rect">
                <a:avLst/>
              </a:prstGeom>
              <a:blipFill rotWithShape="1">
                <a:blip r:embed="rId3"/>
                <a:stretch>
                  <a:fillRect l="-4" t="-43" r="6" b="-25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745587" y="1474555"/>
                <a:ext cx="5064370" cy="65646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求圆盘的角速度从</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变为</a:t>
                </a:r>
                <a14:m>
                  <m:oMath xmlns:m="http://schemas.openxmlformats.org/officeDocument/2006/math">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时所需的时间。</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0" name="文本框 9"/>
              <p:cNvSpPr txBox="1">
                <a:spLocks noRot="1" noChangeAspect="1" noMove="1" noResize="1" noEditPoints="1" noAdjustHandles="1" noChangeArrowheads="1" noChangeShapeType="1" noTextEdit="1"/>
              </p:cNvSpPr>
              <p:nvPr/>
            </p:nvSpPr>
            <p:spPr>
              <a:xfrm>
                <a:off x="745587" y="1474555"/>
                <a:ext cx="5064370" cy="656462"/>
              </a:xfrm>
              <a:prstGeom prst="rect">
                <a:avLst/>
              </a:prstGeom>
              <a:blipFill rotWithShape="1">
                <a:blip r:embed="rId4"/>
                <a:stretch>
                  <a:fillRect l="-2" t="-13" r="7" b="90"/>
                </a:stretch>
              </a:blipFill>
            </p:spPr>
            <p:txBody>
              <a:bodyPr/>
              <a:lstStyle/>
              <a:p>
                <a:r>
                  <a:rPr lang="zh-CN" altLang="en-US">
                    <a:noFill/>
                  </a:rPr>
                  <a:t> </a:t>
                </a:r>
              </a:p>
            </p:txBody>
          </p:sp>
        </mc:Fallback>
      </mc:AlternateContent>
      <p:sp>
        <p:nvSpPr>
          <p:cNvPr id="12" name="文本框 11"/>
          <p:cNvSpPr txBox="1"/>
          <p:nvPr/>
        </p:nvSpPr>
        <p:spPr>
          <a:xfrm>
            <a:off x="745587" y="2323913"/>
            <a:ext cx="94253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4" name="文本框 13"/>
          <p:cNvSpPr txBox="1"/>
          <p:nvPr/>
        </p:nvSpPr>
        <p:spPr>
          <a:xfrm>
            <a:off x="745587" y="2863008"/>
            <a:ext cx="208905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根据转动定律得：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16" name="文本框 15"/>
              <p:cNvSpPr txBox="1"/>
              <p:nvPr/>
            </p:nvSpPr>
            <p:spPr>
              <a:xfrm>
                <a:off x="2940148" y="2775401"/>
                <a:ext cx="3474720" cy="67678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2940148" y="2775401"/>
                <a:ext cx="3474720" cy="676788"/>
              </a:xfrm>
              <a:prstGeom prst="rect">
                <a:avLst/>
              </a:prstGeom>
              <a:blipFill rotWithShape="1">
                <a:blip r:embed="rId5"/>
                <a:stretch>
                  <a:fillRect l="-3" t="-67" r="3" b="49"/>
                </a:stretch>
              </a:blipFill>
            </p:spPr>
            <p:txBody>
              <a:bodyPr/>
              <a:lstStyle/>
              <a:p>
                <a:r>
                  <a:rPr lang="zh-CN" altLang="en-US">
                    <a:noFill/>
                  </a:rPr>
                  <a:t> </a:t>
                </a:r>
              </a:p>
            </p:txBody>
          </p:sp>
        </mc:Fallback>
      </mc:AlternateContent>
      <p:sp>
        <p:nvSpPr>
          <p:cNvPr id="18" name="文本框 17"/>
          <p:cNvSpPr txBox="1"/>
          <p:nvPr/>
        </p:nvSpPr>
        <p:spPr>
          <a:xfrm>
            <a:off x="808892" y="3869764"/>
            <a:ext cx="173032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分离变量得：</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mc:AlternateContent xmlns:mc="http://schemas.openxmlformats.org/markup-compatibility/2006">
        <mc:Choice xmlns:a14="http://schemas.microsoft.com/office/drawing/2010/main" Requires="a14">
          <p:sp>
            <p:nvSpPr>
              <p:cNvPr id="20" name="文本框 19"/>
              <p:cNvSpPr txBox="1"/>
              <p:nvPr/>
            </p:nvSpPr>
            <p:spPr>
              <a:xfrm>
                <a:off x="3061481" y="3673998"/>
                <a:ext cx="2268415" cy="72327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den>
                      </m:f>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m:oMathPara>
                </a14:m>
                <a:endParaRPr lang="zh-CN" altLang="en-US" dirty="0"/>
              </a:p>
            </p:txBody>
          </p:sp>
        </mc:Choice>
        <mc:Fallback>
          <p:sp>
            <p:nvSpPr>
              <p:cNvPr id="20" name="文本框 19"/>
              <p:cNvSpPr txBox="1">
                <a:spLocks noRot="1" noChangeAspect="1" noMove="1" noResize="1" noEditPoints="1" noAdjustHandles="1" noChangeArrowheads="1" noChangeShapeType="1" noTextEdit="1"/>
              </p:cNvSpPr>
              <p:nvPr/>
            </p:nvSpPr>
            <p:spPr>
              <a:xfrm>
                <a:off x="3061481" y="3673998"/>
                <a:ext cx="2268415" cy="723275"/>
              </a:xfrm>
              <a:prstGeom prst="rect">
                <a:avLst/>
              </a:prstGeom>
              <a:blipFill rotWithShape="1">
                <a:blip r:embed="rId6"/>
                <a:stretch>
                  <a:fillRect l="-6" t="-72" r="15" b="74"/>
                </a:stretch>
              </a:blipFill>
            </p:spPr>
            <p:txBody>
              <a:bodyPr/>
              <a:lstStyle/>
              <a:p>
                <a:r>
                  <a:rPr lang="zh-CN" altLang="en-US">
                    <a:noFill/>
                  </a:rPr>
                  <a:t> </a:t>
                </a:r>
              </a:p>
            </p:txBody>
          </p:sp>
        </mc:Fallback>
      </mc:AlternateContent>
      <p:sp>
        <p:nvSpPr>
          <p:cNvPr id="22" name="文本框 21"/>
          <p:cNvSpPr txBox="1"/>
          <p:nvPr/>
        </p:nvSpPr>
        <p:spPr>
          <a:xfrm>
            <a:off x="1062111" y="4850114"/>
            <a:ext cx="1561514"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两边积分：</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4" name="文本框 23"/>
              <p:cNvSpPr txBox="1"/>
              <p:nvPr/>
            </p:nvSpPr>
            <p:spPr>
              <a:xfrm>
                <a:off x="2539218" y="4583573"/>
                <a:ext cx="3581986" cy="826829"/>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nary>
                        <m:naryPr>
                          <m:ctrlPr>
                            <a:rPr lang="zh-CN" altLang="zh-CN" sz="18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sub>
                        <m:sup>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up>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den>
                          </m:f>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nary>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𝑘</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den>
                          </m:f>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4" name="文本框 23"/>
              <p:cNvSpPr txBox="1">
                <a:spLocks noRot="1" noChangeAspect="1" noMove="1" noResize="1" noEditPoints="1" noAdjustHandles="1" noChangeArrowheads="1" noChangeShapeType="1" noTextEdit="1"/>
              </p:cNvSpPr>
              <p:nvPr/>
            </p:nvSpPr>
            <p:spPr>
              <a:xfrm>
                <a:off x="2539218" y="4583573"/>
                <a:ext cx="3581986" cy="826829"/>
              </a:xfrm>
              <a:prstGeom prst="rect">
                <a:avLst/>
              </a:prstGeom>
              <a:blipFill rotWithShape="1">
                <a:blip r:embed="rId7"/>
                <a:stretch>
                  <a:fillRect l="-14" t="-17" r="12" b="24"/>
                </a:stretch>
              </a:blipFill>
            </p:spPr>
            <p:txBody>
              <a:bodyPr/>
              <a:lstStyle/>
              <a:p>
                <a:r>
                  <a:rPr lang="zh-CN" altLang="en-US">
                    <a:noFill/>
                  </a:rPr>
                  <a:t> </a:t>
                </a:r>
              </a:p>
            </p:txBody>
          </p:sp>
        </mc:Fallback>
      </mc:AlternateContent>
      <p:sp>
        <p:nvSpPr>
          <p:cNvPr id="26" name="文本框 25"/>
          <p:cNvSpPr txBox="1"/>
          <p:nvPr/>
        </p:nvSpPr>
        <p:spPr>
          <a:xfrm>
            <a:off x="1392703" y="5812955"/>
            <a:ext cx="92846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fade">
                                      <p:cBhvr>
                                        <p:cTn id="27" dur="500"/>
                                        <p:tgtEl>
                                          <p:spTgt spid="14">
                                            <p:txEl>
                                              <p:pRg st="0" end="0"/>
                                            </p:txEl>
                                          </p:spTgt>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fade">
                                      <p:cBhvr>
                                        <p:cTn id="31" dur="500"/>
                                        <p:tgtEl>
                                          <p:spTgt spid="1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20">
                                            <p:txEl>
                                              <p:pRg st="0" end="0"/>
                                            </p:txEl>
                                          </p:spTgt>
                                        </p:tgtEl>
                                        <p:attrNameLst>
                                          <p:attrName>style.visibility</p:attrName>
                                        </p:attrNameLst>
                                      </p:cBhvr>
                                      <p:to>
                                        <p:strVal val="visible"/>
                                      </p:to>
                                    </p:set>
                                    <p:animEffect transition="in" filter="fade">
                                      <p:cBhvr>
                                        <p:cTn id="40" dur="500"/>
                                        <p:tgtEl>
                                          <p:spTgt spid="20">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12" grpId="0"/>
      <p:bldP spid="18" grpId="0"/>
      <p:bldP spid="22"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162431" y="5559810"/>
                <a:ext cx="5408113" cy="720838"/>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num>
                        <m:den>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29</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rad</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162431" y="5559810"/>
                <a:ext cx="5408113" cy="720838"/>
              </a:xfrm>
              <a:prstGeom prst="rect">
                <a:avLst/>
              </a:prstGeom>
              <a:blipFill rotWithShape="1">
                <a:blip r:embed="rId1"/>
                <a:stretch>
                  <a:fillRect l="-2" t="-53" r="11" b="69"/>
                </a:stretch>
              </a:blipFill>
            </p:spPr>
            <p:txBody>
              <a:bodyPr/>
              <a:lstStyle/>
              <a:p>
                <a:r>
                  <a:rPr lang="zh-CN" altLang="en-US">
                    <a:noFill/>
                  </a:rPr>
                  <a:t> </a:t>
                </a:r>
              </a:p>
            </p:txBody>
          </p:sp>
        </mc:Fallback>
      </mc:AlternateContent>
      <p:grpSp>
        <p:nvGrpSpPr>
          <p:cNvPr id="41" name="组合 40"/>
          <p:cNvGrpSpPr/>
          <p:nvPr/>
        </p:nvGrpSpPr>
        <p:grpSpPr>
          <a:xfrm>
            <a:off x="6362362" y="3012964"/>
            <a:ext cx="2126449" cy="1565048"/>
            <a:chOff x="6180893" y="2985665"/>
            <a:chExt cx="2126449" cy="1565048"/>
          </a:xfrm>
        </p:grpSpPr>
        <p:sp>
          <p:nvSpPr>
            <p:cNvPr id="7" name="文本框 9"/>
            <p:cNvSpPr txBox="1"/>
            <p:nvPr/>
          </p:nvSpPr>
          <p:spPr>
            <a:xfrm>
              <a:off x="6180893" y="4213342"/>
              <a:ext cx="2126449" cy="33737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3-12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3-22</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39" name="组合 38"/>
            <p:cNvGrpSpPr/>
            <p:nvPr/>
          </p:nvGrpSpPr>
          <p:grpSpPr>
            <a:xfrm>
              <a:off x="6270797" y="2985665"/>
              <a:ext cx="1950251" cy="498568"/>
              <a:chOff x="6270797" y="2985665"/>
              <a:chExt cx="1950251" cy="498568"/>
            </a:xfrm>
          </p:grpSpPr>
          <p:sp>
            <p:nvSpPr>
              <p:cNvPr id="8" name="文本框 332419402"/>
              <p:cNvSpPr txBox="1"/>
              <p:nvPr/>
            </p:nvSpPr>
            <p:spPr>
              <a:xfrm>
                <a:off x="6270797" y="2985665"/>
                <a:ext cx="459319" cy="43782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m</a:t>
                </a:r>
                <a:r>
                  <a:rPr lang="en-US" sz="1600" kern="100" baseline="-250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1" name="矩形 10"/>
              <p:cNvSpPr/>
              <p:nvPr/>
            </p:nvSpPr>
            <p:spPr>
              <a:xfrm>
                <a:off x="6288902" y="3375713"/>
                <a:ext cx="1932146" cy="108520"/>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grpSp>
        <p:nvGrpSpPr>
          <p:cNvPr id="40" name="组合 39"/>
          <p:cNvGrpSpPr/>
          <p:nvPr/>
        </p:nvGrpSpPr>
        <p:grpSpPr>
          <a:xfrm>
            <a:off x="7229684" y="3070497"/>
            <a:ext cx="274513" cy="429636"/>
            <a:chOff x="7048215" y="3043198"/>
            <a:chExt cx="274513" cy="429636"/>
          </a:xfrm>
        </p:grpSpPr>
        <p:sp>
          <p:nvSpPr>
            <p:cNvPr id="6" name="文本框 9"/>
            <p:cNvSpPr txBox="1"/>
            <p:nvPr/>
          </p:nvSpPr>
          <p:spPr>
            <a:xfrm>
              <a:off x="7048215" y="3043198"/>
              <a:ext cx="257392" cy="39363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FF0000"/>
                  </a:solidFill>
                  <a:effectLst/>
                  <a:latin typeface="Times New Roman" panose="02020603050405020304" pitchFamily="18" charset="0"/>
                  <a:ea typeface="等线" panose="02010600030101010101" pitchFamily="2" charset="-122"/>
                  <a:cs typeface="宋体" panose="02010600030101010101" pitchFamily="2" charset="-122"/>
                </a:rPr>
                <a:t>o</a:t>
              </a:r>
              <a:endParaRPr lang="zh-CN" sz="1600"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13" name="椭圆 12"/>
            <p:cNvSpPr/>
            <p:nvPr/>
          </p:nvSpPr>
          <p:spPr>
            <a:xfrm>
              <a:off x="7250728" y="3400834"/>
              <a:ext cx="72000" cy="72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4" name="弧形 13"/>
          <p:cNvSpPr/>
          <p:nvPr/>
        </p:nvSpPr>
        <p:spPr>
          <a:xfrm rot="1610142">
            <a:off x="7676454" y="2775272"/>
            <a:ext cx="820175" cy="1151858"/>
          </a:xfrm>
          <a:prstGeom prst="arc">
            <a:avLst>
              <a:gd name="adj1" fmla="val 16200000"/>
              <a:gd name="adj2" fmla="val 18619606"/>
            </a:avLst>
          </a:prstGeom>
          <a:ln w="19050">
            <a:solidFill>
              <a:schemeClr val="bg1">
                <a:lumMod val="50000"/>
              </a:schemeClr>
            </a:solidFill>
            <a:prstDash val="dash"/>
            <a:headEnd type="stealth" w="med" len="lg"/>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38" name="组合 37"/>
          <p:cNvGrpSpPr/>
          <p:nvPr/>
        </p:nvGrpSpPr>
        <p:grpSpPr>
          <a:xfrm>
            <a:off x="7969012" y="3630524"/>
            <a:ext cx="496545" cy="748935"/>
            <a:chOff x="7787543" y="3603225"/>
            <a:chExt cx="496545" cy="748935"/>
          </a:xfrm>
        </p:grpSpPr>
        <p:sp>
          <p:nvSpPr>
            <p:cNvPr id="9" name="文本框 35849"/>
            <p:cNvSpPr txBox="1"/>
            <p:nvPr/>
          </p:nvSpPr>
          <p:spPr>
            <a:xfrm>
              <a:off x="7787543" y="3918222"/>
              <a:ext cx="420902" cy="43393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m</a:t>
              </a:r>
              <a:r>
                <a:rPr lang="en-US" sz="1600" baseline="-250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2</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37" name="组合 36"/>
            <p:cNvGrpSpPr/>
            <p:nvPr/>
          </p:nvGrpSpPr>
          <p:grpSpPr>
            <a:xfrm>
              <a:off x="8179885" y="3603225"/>
              <a:ext cx="104203" cy="601014"/>
              <a:chOff x="8179885" y="3603225"/>
              <a:chExt cx="104203" cy="601014"/>
            </a:xfrm>
          </p:grpSpPr>
          <p:cxnSp>
            <p:nvCxnSpPr>
              <p:cNvPr id="5" name="直接连接符 4"/>
              <p:cNvCxnSpPr>
                <a:cxnSpLocks noChangeAspect="1"/>
              </p:cNvCxnSpPr>
              <p:nvPr/>
            </p:nvCxnSpPr>
            <p:spPr>
              <a:xfrm>
                <a:off x="8225401" y="3603225"/>
                <a:ext cx="0" cy="410156"/>
              </a:xfrm>
              <a:prstGeom prst="line">
                <a:avLst/>
              </a:prstGeom>
              <a:ln w="19050">
                <a:solidFill>
                  <a:schemeClr val="tx1"/>
                </a:solidFill>
                <a:headEnd type="stealth" w="med" len="lg"/>
                <a:tailEnd type="none" w="sm" len="med"/>
              </a:ln>
            </p:spPr>
            <p:style>
              <a:lnRef idx="1">
                <a:schemeClr val="accent1"/>
              </a:lnRef>
              <a:fillRef idx="0">
                <a:schemeClr val="accent1"/>
              </a:fillRef>
              <a:effectRef idx="0">
                <a:schemeClr val="accent1"/>
              </a:effectRef>
              <a:fontRef idx="minor">
                <a:schemeClr val="tx1"/>
              </a:fontRef>
            </p:style>
          </p:cxnSp>
          <p:sp>
            <p:nvSpPr>
              <p:cNvPr id="15" name="五边形 229517"/>
              <p:cNvSpPr/>
              <p:nvPr/>
            </p:nvSpPr>
            <p:spPr>
              <a:xfrm rot="16200000">
                <a:off x="8135874" y="4056024"/>
                <a:ext cx="192226" cy="104203"/>
              </a:xfrm>
              <a:prstGeom prst="homePlate">
                <a:avLst/>
              </a:prstGeom>
              <a:solidFill>
                <a:schemeClr val="bg1">
                  <a:lumMod val="85000"/>
                </a:schemeClr>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grpSp>
        <p:nvGrpSpPr>
          <p:cNvPr id="43" name="组合 42"/>
          <p:cNvGrpSpPr/>
          <p:nvPr/>
        </p:nvGrpSpPr>
        <p:grpSpPr>
          <a:xfrm>
            <a:off x="6521003" y="2762088"/>
            <a:ext cx="1932146" cy="738820"/>
            <a:chOff x="6339534" y="2734789"/>
            <a:chExt cx="1932146" cy="738820"/>
          </a:xfrm>
        </p:grpSpPr>
        <p:sp>
          <p:nvSpPr>
            <p:cNvPr id="12" name="矩形 11"/>
            <p:cNvSpPr/>
            <p:nvPr/>
          </p:nvSpPr>
          <p:spPr>
            <a:xfrm rot="19299100">
              <a:off x="6339534" y="3365089"/>
              <a:ext cx="1932146" cy="1085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 name="五边形 229518"/>
            <p:cNvSpPr/>
            <p:nvPr/>
          </p:nvSpPr>
          <p:spPr>
            <a:xfrm rot="13848248">
              <a:off x="7869449" y="2799847"/>
              <a:ext cx="234320" cy="104203"/>
            </a:xfrm>
            <a:prstGeom prst="homePlate">
              <a:avLst/>
            </a:prstGeom>
            <a:solidFill>
              <a:schemeClr val="bg1">
                <a:lumMod val="75000"/>
              </a:schemeClr>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36" name="组合 35"/>
          <p:cNvGrpSpPr/>
          <p:nvPr/>
        </p:nvGrpSpPr>
        <p:grpSpPr>
          <a:xfrm>
            <a:off x="6439473" y="3685496"/>
            <a:ext cx="1967722" cy="353037"/>
            <a:chOff x="6258004" y="3658197"/>
            <a:chExt cx="1967722" cy="353037"/>
          </a:xfrm>
        </p:grpSpPr>
        <p:sp>
          <p:nvSpPr>
            <p:cNvPr id="10" name="文本框 9"/>
            <p:cNvSpPr txBox="1"/>
            <p:nvPr/>
          </p:nvSpPr>
          <p:spPr>
            <a:xfrm>
              <a:off x="7244118" y="3658197"/>
              <a:ext cx="345572" cy="353037"/>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a:effectLst/>
                  <a:latin typeface="Times New Roman" panose="02020603050405020304" pitchFamily="18" charset="0"/>
                  <a:ea typeface="等线" panose="02010600030101010101" pitchFamily="2" charset="-122"/>
                  <a:cs typeface="宋体" panose="02010600030101010101" pitchFamily="2" charset="-122"/>
                </a:rPr>
                <a:t>l</a:t>
              </a:r>
              <a:endParaRPr lang="zh-CN" sz="16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8" name="直接箭头连接符 17"/>
            <p:cNvCxnSpPr>
              <a:cxnSpLocks noChangeAspect="1"/>
            </p:cNvCxnSpPr>
            <p:nvPr/>
          </p:nvCxnSpPr>
          <p:spPr>
            <a:xfrm flipH="1">
              <a:off x="6258004" y="3832976"/>
              <a:ext cx="839225"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a:cxnSpLocks noChangeAspect="1"/>
            </p:cNvCxnSpPr>
            <p:nvPr/>
          </p:nvCxnSpPr>
          <p:spPr>
            <a:xfrm>
              <a:off x="7578783" y="3864100"/>
              <a:ext cx="646943"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sp>
        <p:nvSpPr>
          <p:cNvPr id="20" name="文本框 19"/>
          <p:cNvSpPr txBox="1"/>
          <p:nvPr/>
        </p:nvSpPr>
        <p:spPr>
          <a:xfrm>
            <a:off x="330590" y="464279"/>
            <a:ext cx="759655"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3-22 </a:t>
            </a:r>
            <a:endParaRPr lang="zh-CN" altLang="en-US" sz="2000" dirty="0"/>
          </a:p>
        </p:txBody>
      </p:sp>
      <mc:AlternateContent xmlns:mc="http://schemas.openxmlformats.org/markup-compatibility/2006">
        <mc:Choice xmlns:a14="http://schemas.microsoft.com/office/drawing/2010/main" Requires="a14">
          <p:sp>
            <p:nvSpPr>
              <p:cNvPr id="22" name="文本框 21"/>
              <p:cNvSpPr txBox="1"/>
              <p:nvPr/>
            </p:nvSpPr>
            <p:spPr>
              <a:xfrm>
                <a:off x="330590" y="490823"/>
                <a:ext cx="8532056"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所示，在</a:t>
                </a:r>
                <a:r>
                  <a:rPr lang="zh-CN" altLang="zh-CN" sz="2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光滑水平面</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上有一木杆，其质量</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，长</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，可绕通过其中心并与之垂直的轴转动。</a:t>
                </a:r>
                <a:endParaRPr lang="zh-CN" altLang="en-US" sz="2000" dirty="0"/>
              </a:p>
            </p:txBody>
          </p:sp>
        </mc:Choice>
        <mc:Fallback>
          <p:sp>
            <p:nvSpPr>
              <p:cNvPr id="22" name="文本框 21"/>
              <p:cNvSpPr txBox="1">
                <a:spLocks noRot="1" noChangeAspect="1" noMove="1" noResize="1" noEditPoints="1" noAdjustHandles="1" noChangeArrowheads="1" noChangeShapeType="1" noTextEdit="1"/>
              </p:cNvSpPr>
              <p:nvPr/>
            </p:nvSpPr>
            <p:spPr>
              <a:xfrm>
                <a:off x="330590" y="490823"/>
                <a:ext cx="8532056" cy="954813"/>
              </a:xfrm>
              <a:prstGeom prst="rect">
                <a:avLst/>
              </a:prstGeom>
              <a:blipFill rotWithShape="1">
                <a:blip r:embed="rId2"/>
                <a:stretch>
                  <a:fillRect l="-5" t="-63" r="7" b="-49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文本框 23"/>
              <p:cNvSpPr txBox="1"/>
              <p:nvPr/>
            </p:nvSpPr>
            <p:spPr>
              <a:xfrm>
                <a:off x="330590" y="945556"/>
                <a:ext cx="8588327"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一质量为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的子弹，以</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的速度射入杆端，其方向与杆及轴正交。</a:t>
                </a:r>
                <a:endParaRPr lang="zh-CN" altLang="en-US" sz="2000" dirty="0"/>
              </a:p>
            </p:txBody>
          </p:sp>
        </mc:Choice>
        <mc:Fallback>
          <p:sp>
            <p:nvSpPr>
              <p:cNvPr id="24" name="文本框 23"/>
              <p:cNvSpPr txBox="1">
                <a:spLocks noRot="1" noChangeAspect="1" noMove="1" noResize="1" noEditPoints="1" noAdjustHandles="1" noChangeArrowheads="1" noChangeShapeType="1" noTextEdit="1"/>
              </p:cNvSpPr>
              <p:nvPr/>
            </p:nvSpPr>
            <p:spPr>
              <a:xfrm>
                <a:off x="330590" y="945556"/>
                <a:ext cx="8588327" cy="951735"/>
              </a:xfrm>
              <a:prstGeom prst="rect">
                <a:avLst/>
              </a:prstGeom>
              <a:blipFill rotWithShape="1">
                <a:blip r:embed="rId3"/>
                <a:stretch>
                  <a:fillRect l="-5" t="-4" r="4" b="-3012"/>
                </a:stretch>
              </a:blipFill>
            </p:spPr>
            <p:txBody>
              <a:bodyPr/>
              <a:lstStyle/>
              <a:p>
                <a:r>
                  <a:rPr lang="zh-CN" altLang="en-US">
                    <a:noFill/>
                  </a:rPr>
                  <a:t> </a:t>
                </a:r>
              </a:p>
            </p:txBody>
          </p:sp>
        </mc:Fallback>
      </mc:AlternateContent>
      <p:sp>
        <p:nvSpPr>
          <p:cNvPr id="26" name="文本框 25"/>
          <p:cNvSpPr txBox="1"/>
          <p:nvPr/>
        </p:nvSpPr>
        <p:spPr>
          <a:xfrm>
            <a:off x="849336" y="1816656"/>
            <a:ext cx="4596618"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若子弹陷入杆中，试求杆的角速度大小。</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28" name="文本框 27"/>
          <p:cNvSpPr txBox="1"/>
          <p:nvPr/>
        </p:nvSpPr>
        <p:spPr>
          <a:xfrm>
            <a:off x="849336" y="2352024"/>
            <a:ext cx="888024" cy="400110"/>
          </a:xfrm>
          <a:prstGeom prst="rect">
            <a:avLst/>
          </a:prstGeom>
          <a:noFill/>
        </p:spPr>
        <p:txBody>
          <a:bodyPr wrap="square">
            <a:spAutoFit/>
          </a:bodyPr>
          <a:lstStyle/>
          <a:p>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32" name="文本框 31"/>
          <p:cNvSpPr txBox="1"/>
          <p:nvPr/>
        </p:nvSpPr>
        <p:spPr>
          <a:xfrm>
            <a:off x="1622677" y="2246890"/>
            <a:ext cx="6536740" cy="490071"/>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子弹与杆相互作用的瞬间，可将子弹视为绕轴的转动。</a:t>
            </a:r>
            <a:endParaRPr lang="zh-CN" altLang="en-US" sz="2000" dirty="0"/>
          </a:p>
        </p:txBody>
      </p:sp>
      <mc:AlternateContent xmlns:mc="http://schemas.openxmlformats.org/markup-compatibility/2006">
        <mc:Choice xmlns:a14="http://schemas.microsoft.com/office/drawing/2010/main" Requires="a14">
          <p:sp>
            <p:nvSpPr>
              <p:cNvPr id="34" name="文本框 33"/>
              <p:cNvSpPr txBox="1"/>
              <p:nvPr/>
            </p:nvSpPr>
            <p:spPr>
              <a:xfrm>
                <a:off x="254133" y="2707563"/>
                <a:ext cx="5706722" cy="963597"/>
              </a:xfrm>
              <a:prstGeom prst="rect">
                <a:avLst/>
              </a:prstGeom>
              <a:noFill/>
            </p:spPr>
            <p:txBody>
              <a:bodyPr wrap="square">
                <a:spAutoFit/>
              </a:bodyPr>
              <a:lstStyle/>
              <a:p>
                <a:pPr indent="266700" algn="l">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初</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角速度为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与杆</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一起</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运动</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角速度</a:t>
                </a:r>
                <a14:m>
                  <m:oMath xmlns:m="http://schemas.openxmlformats.org/officeDocument/2006/math">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。系统不受外力矩作用，故角动量守恒。</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4" name="文本框 33"/>
              <p:cNvSpPr txBox="1">
                <a:spLocks noRot="1" noChangeAspect="1" noMove="1" noResize="1" noEditPoints="1" noAdjustHandles="1" noChangeArrowheads="1" noChangeShapeType="1" noTextEdit="1"/>
              </p:cNvSpPr>
              <p:nvPr/>
            </p:nvSpPr>
            <p:spPr>
              <a:xfrm>
                <a:off x="254133" y="2707563"/>
                <a:ext cx="5706722" cy="963597"/>
              </a:xfrm>
              <a:prstGeom prst="rect">
                <a:avLst/>
              </a:prstGeom>
              <a:blipFill rotWithShape="1">
                <a:blip r:embed="rId4"/>
                <a:stretch>
                  <a:fillRect l="-2" t="-58" r="2" b="23"/>
                </a:stretch>
              </a:blipFill>
            </p:spPr>
            <p:txBody>
              <a:bodyPr/>
              <a:lstStyle/>
              <a:p>
                <a:r>
                  <a:rPr lang="zh-CN" altLang="en-US">
                    <a:noFill/>
                  </a:rPr>
                  <a:t> </a:t>
                </a:r>
              </a:p>
            </p:txBody>
          </p:sp>
        </mc:Fallback>
      </mc:AlternateContent>
      <p:grpSp>
        <p:nvGrpSpPr>
          <p:cNvPr id="42" name="组合 41"/>
          <p:cNvGrpSpPr/>
          <p:nvPr/>
        </p:nvGrpSpPr>
        <p:grpSpPr>
          <a:xfrm>
            <a:off x="6468278" y="3517075"/>
            <a:ext cx="1945178" cy="425779"/>
            <a:chOff x="6286809" y="3489776"/>
            <a:chExt cx="1945178" cy="425779"/>
          </a:xfrm>
        </p:grpSpPr>
        <p:cxnSp>
          <p:nvCxnSpPr>
            <p:cNvPr id="17" name="直接连接符 16"/>
            <p:cNvCxnSpPr>
              <a:cxnSpLocks noChangeAspect="1"/>
            </p:cNvCxnSpPr>
            <p:nvPr/>
          </p:nvCxnSpPr>
          <p:spPr>
            <a:xfrm>
              <a:off x="6286809" y="3489776"/>
              <a:ext cx="0" cy="409484"/>
            </a:xfrm>
            <a:prstGeom prst="line">
              <a:avLst/>
            </a:prstGeom>
            <a:ln w="19050">
              <a:solidFill>
                <a:schemeClr val="tx1"/>
              </a:solidFill>
              <a:prstDash val="dash"/>
              <a:headEnd type="none" w="sm" len="med"/>
              <a:tailEnd type="none" w="sm"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a:cxnSpLocks noChangeAspect="1"/>
            </p:cNvCxnSpPr>
            <p:nvPr/>
          </p:nvCxnSpPr>
          <p:spPr>
            <a:xfrm>
              <a:off x="8231987" y="3506071"/>
              <a:ext cx="0" cy="409484"/>
            </a:xfrm>
            <a:prstGeom prst="line">
              <a:avLst/>
            </a:prstGeom>
            <a:ln w="19050">
              <a:solidFill>
                <a:schemeClr val="tx1"/>
              </a:solidFill>
              <a:prstDash val="dash"/>
              <a:headEnd type="none" w="sm" len="med"/>
              <a:tailEnd type="none" w="sm" len="med"/>
            </a:ln>
          </p:spPr>
          <p:style>
            <a:lnRef idx="1">
              <a:schemeClr val="accent1"/>
            </a:lnRef>
            <a:fillRef idx="0">
              <a:schemeClr val="accent1"/>
            </a:fillRef>
            <a:effectRef idx="0">
              <a:schemeClr val="accent1"/>
            </a:effectRef>
            <a:fontRef idx="minor">
              <a:schemeClr val="tx1"/>
            </a:fontRef>
          </p:style>
        </p:cxnSp>
      </p:grpSp>
      <p:sp>
        <p:nvSpPr>
          <p:cNvPr id="45" name="文本框 44"/>
          <p:cNvSpPr txBox="1"/>
          <p:nvPr/>
        </p:nvSpPr>
        <p:spPr>
          <a:xfrm>
            <a:off x="781432" y="3773481"/>
            <a:ext cx="2677976" cy="400110"/>
          </a:xfrm>
          <a:prstGeom prst="rect">
            <a:avLst/>
          </a:prstGeom>
          <a:noFill/>
        </p:spPr>
        <p:txBody>
          <a:bodyPr wrap="square">
            <a:spAutoFit/>
          </a:bodyPr>
          <a:lstStyle/>
          <a:p>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根据角动量守恒定理</a:t>
            </a:r>
            <a:endParaRPr lang="zh-CN" altLang="en-US" sz="2000" dirty="0"/>
          </a:p>
        </p:txBody>
      </p:sp>
      <mc:AlternateContent xmlns:mc="http://schemas.openxmlformats.org/markup-compatibility/2006">
        <mc:Choice xmlns:a14="http://schemas.microsoft.com/office/drawing/2010/main" Requires="a14">
          <p:sp>
            <p:nvSpPr>
              <p:cNvPr id="47" name="文本框 46"/>
              <p:cNvSpPr txBox="1"/>
              <p:nvPr/>
            </p:nvSpPr>
            <p:spPr>
              <a:xfrm>
                <a:off x="3483033" y="3769243"/>
                <a:ext cx="1962921"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8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d>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m:oMathPara>
                </a14:m>
                <a:endParaRPr lang="zh-CN" altLang="en-US" dirty="0"/>
              </a:p>
            </p:txBody>
          </p:sp>
        </mc:Choice>
        <mc:Fallback>
          <p:sp>
            <p:nvSpPr>
              <p:cNvPr id="47" name="文本框 46"/>
              <p:cNvSpPr txBox="1">
                <a:spLocks noRot="1" noChangeAspect="1" noMove="1" noResize="1" noEditPoints="1" noAdjustHandles="1" noChangeArrowheads="1" noChangeShapeType="1" noTextEdit="1"/>
              </p:cNvSpPr>
              <p:nvPr/>
            </p:nvSpPr>
            <p:spPr>
              <a:xfrm>
                <a:off x="3483033" y="3769243"/>
                <a:ext cx="1962921" cy="369332"/>
              </a:xfrm>
              <a:prstGeom prst="rect">
                <a:avLst/>
              </a:prstGeom>
              <a:blipFill rotWithShape="1">
                <a:blip r:embed="rId5"/>
                <a:stretch>
                  <a:fillRect l="-3" t="-140" r="10" b="7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3309666" y="4190550"/>
                <a:ext cx="1459524" cy="6705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den>
                      </m:f>
                    </m:oMath>
                  </m:oMathPara>
                </a14:m>
                <a:endParaRPr lang="zh-CN" altLang="en-US" sz="2000" dirty="0"/>
              </a:p>
            </p:txBody>
          </p:sp>
        </mc:Choice>
        <mc:Fallback>
          <p:sp>
            <p:nvSpPr>
              <p:cNvPr id="51" name="文本框 50"/>
              <p:cNvSpPr txBox="1">
                <a:spLocks noRot="1" noChangeAspect="1" noMove="1" noResize="1" noEditPoints="1" noAdjustHandles="1" noChangeArrowheads="1" noChangeShapeType="1" noTextEdit="1"/>
              </p:cNvSpPr>
              <p:nvPr/>
            </p:nvSpPr>
            <p:spPr>
              <a:xfrm>
                <a:off x="3309666" y="4190550"/>
                <a:ext cx="1459524" cy="670505"/>
              </a:xfrm>
              <a:prstGeom prst="rect">
                <a:avLst/>
              </a:prstGeom>
              <a:blipFill rotWithShape="1">
                <a:blip r:embed="rId6"/>
                <a:stretch>
                  <a:fillRect l="-3" t="-28" r="23" b="1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3" name="文本框 52"/>
              <p:cNvSpPr txBox="1"/>
              <p:nvPr/>
            </p:nvSpPr>
            <p:spPr>
              <a:xfrm>
                <a:off x="5342686" y="4684222"/>
                <a:ext cx="1962921" cy="76937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8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sSup>
                        <m:sSupPr>
                          <m:ctrlPr>
                            <a:rPr lang="zh-CN" altLang="zh-CN" sz="18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18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e>
                          </m:d>
                        </m:e>
                        <m:sup>
                          <m:r>
                            <a:rPr lang="en-US" altLang="zh-CN" sz="18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53" name="文本框 52"/>
              <p:cNvSpPr txBox="1">
                <a:spLocks noRot="1" noChangeAspect="1" noMove="1" noResize="1" noEditPoints="1" noAdjustHandles="1" noChangeArrowheads="1" noChangeShapeType="1" noTextEdit="1"/>
              </p:cNvSpPr>
              <p:nvPr/>
            </p:nvSpPr>
            <p:spPr>
              <a:xfrm>
                <a:off x="5342686" y="4684222"/>
                <a:ext cx="1962921" cy="769378"/>
              </a:xfrm>
              <a:prstGeom prst="rect">
                <a:avLst/>
              </a:prstGeom>
              <a:blipFill rotWithShape="1">
                <a:blip r:embed="rId7"/>
                <a:stretch>
                  <a:fillRect l="-22" t="-60" r="29" b="29"/>
                </a:stretch>
              </a:blipFill>
            </p:spPr>
            <p:txBody>
              <a:bodyPr/>
              <a:lstStyle/>
              <a:p>
                <a:r>
                  <a:rPr lang="zh-CN" altLang="en-US">
                    <a:noFill/>
                  </a:rPr>
                  <a:t> </a:t>
                </a:r>
              </a:p>
            </p:txBody>
          </p:sp>
        </mc:Fallback>
      </mc:AlternateContent>
      <p:sp>
        <p:nvSpPr>
          <p:cNvPr id="59" name="文本框 58"/>
          <p:cNvSpPr txBox="1"/>
          <p:nvPr/>
        </p:nvSpPr>
        <p:spPr>
          <a:xfrm>
            <a:off x="757418" y="4388346"/>
            <a:ext cx="2725615" cy="400110"/>
          </a:xfrm>
          <a:prstGeom prst="rect">
            <a:avLst/>
          </a:prstGeom>
          <a:noFill/>
        </p:spPr>
        <p:txBody>
          <a:bodyPr wrap="square">
            <a:spAutoFit/>
          </a:bodyPr>
          <a:lstStyle/>
          <a:p>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子弹绕轴的角速度大小</a:t>
            </a:r>
            <a:endParaRPr lang="zh-CN" altLang="en-US" sz="2000" dirty="0"/>
          </a:p>
        </p:txBody>
      </p:sp>
      <p:sp>
        <p:nvSpPr>
          <p:cNvPr id="61" name="文本框 60"/>
          <p:cNvSpPr txBox="1"/>
          <p:nvPr/>
        </p:nvSpPr>
        <p:spPr>
          <a:xfrm>
            <a:off x="757419" y="4997257"/>
            <a:ext cx="3019756" cy="400110"/>
          </a:xfrm>
          <a:prstGeom prst="rect">
            <a:avLst/>
          </a:prstGeom>
          <a:noFill/>
        </p:spPr>
        <p:txBody>
          <a:bodyPr wrap="square">
            <a:spAutoFit/>
          </a:bodyPr>
          <a:lstStyle/>
          <a:p>
            <a:r>
              <a:rPr lang="zh-CN" altLang="en-US"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棒</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子弹</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绕</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轴的转动惯量</a:t>
            </a:r>
            <a:endParaRPr lang="zh-CN" altLang="en-US" sz="2000" dirty="0"/>
          </a:p>
        </p:txBody>
      </p:sp>
      <mc:AlternateContent xmlns:mc="http://schemas.openxmlformats.org/markup-compatibility/2006">
        <mc:Choice xmlns:a14="http://schemas.microsoft.com/office/drawing/2010/main" Requires="a14">
          <p:sp>
            <p:nvSpPr>
              <p:cNvPr id="63" name="文本框 62"/>
              <p:cNvSpPr txBox="1"/>
              <p:nvPr/>
            </p:nvSpPr>
            <p:spPr>
              <a:xfrm>
                <a:off x="3662468" y="4757922"/>
                <a:ext cx="1682218" cy="70788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e>
                        <m:sub>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sub>
                      </m:sSub>
                      <m:f>
                        <m:fPr>
                          <m:ctrlPr>
                            <a:rPr lang="zh-CN" altLang="zh-CN" sz="2000" i="1" ker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000" i="1" ker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𝑙</m:t>
                              </m:r>
                            </m:e>
                            <m:sup>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num>
                        <m:den>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12</m:t>
                          </m:r>
                        </m:den>
                      </m:f>
                      <m:r>
                        <a:rPr lang="en-US" altLang="zh-CN" sz="2000"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3662468" y="4757922"/>
                <a:ext cx="1682218" cy="707886"/>
              </a:xfrm>
              <a:prstGeom prst="rect">
                <a:avLst/>
              </a:prstGeom>
              <a:blipFill rotWithShape="1">
                <a:blip r:embed="rId8"/>
                <a:stretch>
                  <a:fillRect l="-25" t="-71" r="31" b="51"/>
                </a:stretch>
              </a:blipFill>
            </p:spPr>
            <p:txBody>
              <a:bodyPr/>
              <a:lstStyle/>
              <a:p>
                <a:r>
                  <a:rPr lang="zh-CN" altLang="en-US">
                    <a:noFill/>
                  </a:rPr>
                  <a:t> </a:t>
                </a:r>
              </a:p>
            </p:txBody>
          </p:sp>
        </mc:Fallback>
      </mc:AlternateContent>
      <p:sp>
        <p:nvSpPr>
          <p:cNvPr id="65" name="文本框 64"/>
          <p:cNvSpPr txBox="1"/>
          <p:nvPr/>
        </p:nvSpPr>
        <p:spPr>
          <a:xfrm>
            <a:off x="757418" y="5712389"/>
            <a:ext cx="2860780" cy="400110"/>
          </a:xfrm>
          <a:prstGeom prst="rect">
            <a:avLst/>
          </a:prstGeom>
          <a:noFill/>
        </p:spPr>
        <p:txBody>
          <a:bodyPr wrap="square">
            <a:spAutoFit/>
          </a:bodyPr>
          <a:lstStyle/>
          <a:p>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杆的角速度大小为：</a:t>
            </a:r>
            <a:endParaRPr lang="zh-CN" altLang="en-US" sz="2000" dirty="0"/>
          </a:p>
        </p:txBody>
      </p:sp>
      <p:sp>
        <p:nvSpPr>
          <p:cNvPr id="67" name="文本框 66"/>
          <p:cNvSpPr txBox="1"/>
          <p:nvPr/>
        </p:nvSpPr>
        <p:spPr>
          <a:xfrm>
            <a:off x="6691653" y="2797967"/>
            <a:ext cx="1400519" cy="338554"/>
          </a:xfrm>
          <a:prstGeom prst="rect">
            <a:avLst/>
          </a:prstGeom>
          <a:noFill/>
        </p:spPr>
        <p:txBody>
          <a:bodyPr wrap="square">
            <a:spAutoFit/>
          </a:bodyPr>
          <a:lstStyle/>
          <a:p>
            <a:r>
              <a:rPr lang="zh-CN" altLang="en-US"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装置俯视图</a:t>
            </a:r>
            <a:endParaRPr lang="zh-CN"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barn(inVertical)">
                                      <p:cBhvr>
                                        <p:cTn id="15" dur="500"/>
                                        <p:tgtEl>
                                          <p:spTgt spid="42"/>
                                        </p:tgtEl>
                                      </p:cBhvr>
                                    </p:animEffect>
                                  </p:childTnLst>
                                </p:cTn>
                              </p:par>
                            </p:childTnLst>
                          </p:cTn>
                        </p:par>
                        <p:par>
                          <p:cTn id="16" fill="hold">
                            <p:stCondLst>
                              <p:cond delay="1500"/>
                            </p:stCondLst>
                            <p:childTnLst>
                              <p:par>
                                <p:cTn id="17" presetID="16" presetClass="entr" presetSubtype="37"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outVertical)">
                                      <p:cBhvr>
                                        <p:cTn id="19" dur="500"/>
                                        <p:tgtEl>
                                          <p:spTgt spid="3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down)">
                                      <p:cBhvr>
                                        <p:cTn id="32" dur="500"/>
                                        <p:tgtEl>
                                          <p:spTgt spid="38"/>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500"/>
                                        <p:tgtEl>
                                          <p:spTgt spid="43"/>
                                        </p:tgtEl>
                                      </p:cBhvr>
                                    </p:animEffect>
                                  </p:childTnLst>
                                </p:cTn>
                              </p:par>
                            </p:childTnLst>
                          </p:cTn>
                        </p:par>
                        <p:par>
                          <p:cTn id="37" fill="hold">
                            <p:stCondLst>
                              <p:cond delay="1500"/>
                            </p:stCondLst>
                            <p:childTnLst>
                              <p:par>
                                <p:cTn id="38" presetID="22" presetClass="entr" presetSubtype="4"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67">
                                            <p:txEl>
                                              <p:pRg st="0" end="0"/>
                                            </p:txEl>
                                          </p:spTgt>
                                        </p:tgtEl>
                                        <p:attrNameLst>
                                          <p:attrName>style.visibility</p:attrName>
                                        </p:attrNameLst>
                                      </p:cBhvr>
                                      <p:to>
                                        <p:strVal val="visible"/>
                                      </p:to>
                                    </p:set>
                                    <p:animEffect transition="in" filter="fade">
                                      <p:cBhvr>
                                        <p:cTn id="44" dur="500"/>
                                        <p:tgtEl>
                                          <p:spTgt spid="67">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2">
                                            <p:txEl>
                                              <p:pRg st="0" end="0"/>
                                            </p:txEl>
                                          </p:spTgt>
                                        </p:tgtEl>
                                        <p:attrNameLst>
                                          <p:attrName>style.visibility</p:attrName>
                                        </p:attrNameLst>
                                      </p:cBhvr>
                                      <p:to>
                                        <p:strVal val="visible"/>
                                      </p:to>
                                    </p:set>
                                    <p:animEffect transition="in" filter="fade">
                                      <p:cBhvr>
                                        <p:cTn id="59" dur="500"/>
                                        <p:tgtEl>
                                          <p:spTgt spid="32">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fade">
                                      <p:cBhvr>
                                        <p:cTn id="69" dur="500"/>
                                        <p:tgtEl>
                                          <p:spTgt spid="45"/>
                                        </p:tgtEl>
                                      </p:cBhvr>
                                    </p:animEffec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fade">
                                      <p:cBhvr>
                                        <p:cTn id="78" dur="500"/>
                                        <p:tgtEl>
                                          <p:spTgt spid="5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1">
                                            <p:txEl>
                                              <p:pRg st="0" end="0"/>
                                            </p:txEl>
                                          </p:spTgt>
                                        </p:tgtEl>
                                        <p:attrNameLst>
                                          <p:attrName>style.visibility</p:attrName>
                                        </p:attrNameLst>
                                      </p:cBhvr>
                                      <p:to>
                                        <p:strVal val="visible"/>
                                      </p:to>
                                    </p:set>
                                    <p:animEffect transition="in" filter="fade">
                                      <p:cBhvr>
                                        <p:cTn id="83" dur="500"/>
                                        <p:tgtEl>
                                          <p:spTgt spid="51">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1"/>
                                        </p:tgtEl>
                                        <p:attrNameLst>
                                          <p:attrName>style.visibility</p:attrName>
                                        </p:attrNameLst>
                                      </p:cBhvr>
                                      <p:to>
                                        <p:strVal val="visible"/>
                                      </p:to>
                                    </p:set>
                                    <p:animEffect transition="in" filter="fade">
                                      <p:cBhvr>
                                        <p:cTn id="88" dur="500"/>
                                        <p:tgtEl>
                                          <p:spTgt spid="61"/>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fade">
                                      <p:cBhvr>
                                        <p:cTn id="92" dur="500"/>
                                        <p:tgtEl>
                                          <p:spTgt spid="63"/>
                                        </p:tgtEl>
                                      </p:cBhvr>
                                    </p:animEffect>
                                  </p:childTnLst>
                                </p:cTn>
                              </p:par>
                            </p:childTnLst>
                          </p:cTn>
                        </p:par>
                        <p:par>
                          <p:cTn id="93" fill="hold">
                            <p:stCondLst>
                              <p:cond delay="1000"/>
                            </p:stCondLst>
                            <p:childTnLst>
                              <p:par>
                                <p:cTn id="94" presetID="10" presetClass="entr" presetSubtype="0" fill="hold" nodeType="afterEffect">
                                  <p:stCondLst>
                                    <p:cond delay="0"/>
                                  </p:stCondLst>
                                  <p:childTnLst>
                                    <p:set>
                                      <p:cBhvr>
                                        <p:cTn id="95" dur="1" fill="hold">
                                          <p:stCondLst>
                                            <p:cond delay="0"/>
                                          </p:stCondLst>
                                        </p:cTn>
                                        <p:tgtEl>
                                          <p:spTgt spid="53">
                                            <p:txEl>
                                              <p:pRg st="0" end="0"/>
                                            </p:txEl>
                                          </p:spTgt>
                                        </p:tgtEl>
                                        <p:attrNameLst>
                                          <p:attrName>style.visibility</p:attrName>
                                        </p:attrNameLst>
                                      </p:cBhvr>
                                      <p:to>
                                        <p:strVal val="visible"/>
                                      </p:to>
                                    </p:set>
                                    <p:animEffect transition="in" filter="fade">
                                      <p:cBhvr>
                                        <p:cTn id="96" dur="500"/>
                                        <p:tgtEl>
                                          <p:spTgt spid="53">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65"/>
                                        </p:tgtEl>
                                        <p:attrNameLst>
                                          <p:attrName>style.visibility</p:attrName>
                                        </p:attrNameLst>
                                      </p:cBhvr>
                                      <p:to>
                                        <p:strVal val="visible"/>
                                      </p:to>
                                    </p:set>
                                    <p:animEffect transition="in" filter="fade">
                                      <p:cBhvr>
                                        <p:cTn id="101" dur="500"/>
                                        <p:tgtEl>
                                          <p:spTgt spid="65"/>
                                        </p:tgtEl>
                                      </p:cBhvr>
                                    </p:animEffect>
                                  </p:childTnLst>
                                </p:cTn>
                              </p:par>
                            </p:childTnLst>
                          </p:cTn>
                        </p:par>
                        <p:par>
                          <p:cTn id="102" fill="hold">
                            <p:stCondLst>
                              <p:cond delay="500"/>
                            </p:stCondLst>
                            <p:childTnLst>
                              <p:par>
                                <p:cTn id="103" presetID="10" presetClass="entr" presetSubtype="0" fill="hold" nodeType="afterEffect">
                                  <p:stCondLst>
                                    <p:cond delay="0"/>
                                  </p:stCondLst>
                                  <p:childTnLst>
                                    <p:set>
                                      <p:cBhvr>
                                        <p:cTn id="104" dur="1" fill="hold">
                                          <p:stCondLst>
                                            <p:cond delay="0"/>
                                          </p:stCondLst>
                                        </p:cTn>
                                        <p:tgtEl>
                                          <p:spTgt spid="3">
                                            <p:txEl>
                                              <p:pRg st="0" end="0"/>
                                            </p:txEl>
                                          </p:spTgt>
                                        </p:tgtEl>
                                        <p:attrNameLst>
                                          <p:attrName>style.visibility</p:attrName>
                                        </p:attrNameLst>
                                      </p:cBhvr>
                                      <p:to>
                                        <p:strVal val="visible"/>
                                      </p:to>
                                    </p:set>
                                    <p:animEffect transition="in" filter="fade">
                                      <p:cBhvr>
                                        <p:cTn id="10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p:bldP spid="24" grpId="0"/>
      <p:bldP spid="26" grpId="0"/>
      <p:bldP spid="28" grpId="0"/>
      <p:bldP spid="34" grpId="0"/>
      <p:bldP spid="45" grpId="0"/>
      <p:bldP spid="59" grpId="0"/>
      <p:bldP spid="61" grpId="0"/>
      <p:bldP spid="63" grpId="0"/>
      <p:bldP spid="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6698121" y="3896806"/>
            <a:ext cx="2333312" cy="1414048"/>
            <a:chOff x="6458996" y="3505417"/>
            <a:chExt cx="2333312" cy="1414048"/>
          </a:xfrm>
        </p:grpSpPr>
        <p:sp>
          <p:nvSpPr>
            <p:cNvPr id="11" name="文本框 9"/>
            <p:cNvSpPr txBox="1"/>
            <p:nvPr/>
          </p:nvSpPr>
          <p:spPr>
            <a:xfrm>
              <a:off x="6600087" y="4561029"/>
              <a:ext cx="2192221" cy="35843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3-13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3-23</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36" name="组合 35"/>
            <p:cNvGrpSpPr/>
            <p:nvPr/>
          </p:nvGrpSpPr>
          <p:grpSpPr>
            <a:xfrm>
              <a:off x="6458996" y="3505417"/>
              <a:ext cx="2004316" cy="584926"/>
              <a:chOff x="6458996" y="3505417"/>
              <a:chExt cx="2004316" cy="584926"/>
            </a:xfrm>
          </p:grpSpPr>
          <p:sp>
            <p:nvSpPr>
              <p:cNvPr id="29" name="Oval 336"/>
              <p:cNvSpPr>
                <a:spLocks noChangeArrowheads="1"/>
              </p:cNvSpPr>
              <p:nvPr/>
            </p:nvSpPr>
            <p:spPr bwMode="auto">
              <a:xfrm>
                <a:off x="6458996" y="3682594"/>
                <a:ext cx="2004316" cy="407749"/>
              </a:xfrm>
              <a:prstGeom prst="ellipse">
                <a:avLst/>
              </a:prstGeom>
              <a:gradFill rotWithShape="0">
                <a:gsLst>
                  <a:gs pos="0">
                    <a:srgbClr val="FF9900">
                      <a:gamma/>
                      <a:shade val="6275"/>
                      <a:invGamma/>
                    </a:srgbClr>
                  </a:gs>
                  <a:gs pos="52000">
                    <a:schemeClr val="bg1">
                      <a:lumMod val="65000"/>
                    </a:schemeClr>
                  </a:gs>
                  <a:gs pos="100000">
                    <a:srgbClr val="FF9900">
                      <a:gamma/>
                      <a:shade val="6275"/>
                      <a:invGamma/>
                    </a:srgbClr>
                  </a:gs>
                </a:gsLst>
                <a:lin ang="0" scaled="1"/>
              </a:gradFill>
              <a:ln>
                <a:noFill/>
              </a:ln>
              <a:effectLst/>
              <a:extLst>
                <a:ext uri="{91240B29-F687-4F45-9708-019B960494DF}">
                  <a14:hiddenLine xmlns:a14="http://schemas.microsoft.com/office/drawing/2010/main" w="9525">
                    <a:solidFill>
                      <a:srgbClr val="0000FF"/>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sp>
            <p:nvSpPr>
              <p:cNvPr id="30" name="Rectangle 337"/>
              <p:cNvSpPr>
                <a:spLocks noChangeArrowheads="1"/>
              </p:cNvSpPr>
              <p:nvPr/>
            </p:nvSpPr>
            <p:spPr bwMode="auto">
              <a:xfrm>
                <a:off x="6458996" y="3711719"/>
                <a:ext cx="2004316" cy="203875"/>
              </a:xfrm>
              <a:prstGeom prst="rect">
                <a:avLst/>
              </a:prstGeom>
              <a:gradFill rotWithShape="0">
                <a:gsLst>
                  <a:gs pos="0">
                    <a:srgbClr val="FF9900">
                      <a:gamma/>
                      <a:shade val="6275"/>
                      <a:invGamma/>
                    </a:srgbClr>
                  </a:gs>
                  <a:gs pos="54000">
                    <a:schemeClr val="bg1">
                      <a:lumMod val="65000"/>
                    </a:schemeClr>
                  </a:gs>
                  <a:gs pos="100000">
                    <a:srgbClr val="FF9900">
                      <a:gamma/>
                      <a:shade val="6275"/>
                      <a:invGamma/>
                    </a:srgbClr>
                  </a:gs>
                </a:gsLst>
                <a:lin ang="0" scaled="1"/>
              </a:gradFill>
              <a:ln>
                <a:noFill/>
              </a:ln>
              <a:effectLst/>
              <a:extLs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sp>
            <p:nvSpPr>
              <p:cNvPr id="31" name="Oval 338"/>
              <p:cNvSpPr>
                <a:spLocks noChangeArrowheads="1"/>
              </p:cNvSpPr>
              <p:nvPr/>
            </p:nvSpPr>
            <p:spPr bwMode="auto">
              <a:xfrm>
                <a:off x="6458996" y="3505417"/>
                <a:ext cx="2004316" cy="407749"/>
              </a:xfrm>
              <a:prstGeom prst="ellipse">
                <a:avLst/>
              </a:prstGeom>
              <a:gradFill rotWithShape="0">
                <a:gsLst>
                  <a:gs pos="81400">
                    <a:schemeClr val="bg1">
                      <a:lumMod val="75000"/>
                    </a:schemeClr>
                  </a:gs>
                  <a:gs pos="0">
                    <a:schemeClr val="bg1">
                      <a:lumMod val="50000"/>
                    </a:schemeClr>
                  </a:gs>
                  <a:gs pos="100000">
                    <a:srgbClr val="FF9900">
                      <a:gamma/>
                      <a:shade val="46275"/>
                      <a:invGamma/>
                    </a:srgbClr>
                  </a:gs>
                </a:gsLst>
                <a:lin ang="18900000" scaled="1"/>
              </a:gradFill>
              <a:ln>
                <a:noFill/>
              </a:ln>
              <a:effectLst/>
              <a:extLst>
                <a:ext uri="{91240B29-F687-4F45-9708-019B960494DF}">
                  <a14:hiddenLine xmlns:a14="http://schemas.microsoft.com/office/drawing/2010/main" w="9525">
                    <a:solidFill>
                      <a:srgbClr val="0000FF"/>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grpSp>
      </p:grpSp>
      <mc:AlternateContent xmlns:mc="http://schemas.openxmlformats.org/markup-compatibility/2006">
        <mc:Choice xmlns:a14="http://schemas.microsoft.com/office/drawing/2010/main" Requires="a14">
          <p:sp>
            <p:nvSpPr>
              <p:cNvPr id="3" name="文本框 2"/>
              <p:cNvSpPr txBox="1"/>
              <p:nvPr/>
            </p:nvSpPr>
            <p:spPr>
              <a:xfrm>
                <a:off x="316523" y="1413544"/>
                <a:ext cx="8630528" cy="115384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试求砂粒落到转台，使转台角速度变为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所花的时间。</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16523" y="1413544"/>
                <a:ext cx="8630528" cy="1153842"/>
              </a:xfrm>
              <a:prstGeom prst="rect">
                <a:avLst/>
              </a:prstGeom>
              <a:blipFill rotWithShape="1">
                <a:blip r:embed="rId1"/>
                <a:stretch>
                  <a:fillRect l="-3" t="-3" r="6" b="7"/>
                </a:stretch>
              </a:blipFill>
            </p:spPr>
            <p:txBody>
              <a:bodyPr/>
              <a:lstStyle/>
              <a:p>
                <a:r>
                  <a:rPr lang="zh-CN" altLang="en-US">
                    <a:noFill/>
                  </a:rPr>
                  <a:t> </a:t>
                </a:r>
              </a:p>
            </p:txBody>
          </p:sp>
        </mc:Fallback>
      </mc:AlternateContent>
      <p:sp>
        <p:nvSpPr>
          <p:cNvPr id="5" name="文本框 4"/>
          <p:cNvSpPr txBox="1"/>
          <p:nvPr/>
        </p:nvSpPr>
        <p:spPr>
          <a:xfrm>
            <a:off x="330591" y="596091"/>
            <a:ext cx="731520"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3-23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302455" y="516454"/>
                <a:ext cx="8630529" cy="95949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所示，转台绕中心竖直轴以角速度</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作匀速转动。转台对该轴的转动惯量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302455" y="516454"/>
                <a:ext cx="8630529" cy="959493"/>
              </a:xfrm>
              <a:prstGeom prst="rect">
                <a:avLst/>
              </a:prstGeom>
              <a:blipFill rotWithShape="1">
                <a:blip r:embed="rId2"/>
                <a:stretch>
                  <a:fillRect l="-2" t="-21" r="5" b="-289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30591" y="965813"/>
                <a:ext cx="8510954"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现有砂粒以</a:t>
                </a:r>
                <a14:m>
                  <m:oMath xmlns:m="http://schemas.openxmlformats.org/officeDocument/2006/math">
                    <m:r>
                      <a:rPr lang="en-US" altLang="zh-CN" sz="2000"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的速度落到转台，并粘在台面形成一半径</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的圆。</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330591" y="965813"/>
                <a:ext cx="8510954" cy="951735"/>
              </a:xfrm>
              <a:prstGeom prst="rect">
                <a:avLst/>
              </a:prstGeom>
              <a:blipFill rotWithShape="1">
                <a:blip r:embed="rId3"/>
                <a:stretch>
                  <a:fillRect l="-5" t="-64" r="5" b="-2618"/>
                </a:stretch>
              </a:blipFill>
            </p:spPr>
            <p:txBody>
              <a:bodyPr/>
              <a:lstStyle/>
              <a:p>
                <a:r>
                  <a:rPr lang="zh-CN" altLang="en-US">
                    <a:noFill/>
                  </a:rPr>
                  <a:t> </a:t>
                </a:r>
              </a:p>
            </p:txBody>
          </p:sp>
        </mc:Fallback>
      </mc:AlternateContent>
      <p:sp>
        <p:nvSpPr>
          <p:cNvPr id="26" name="Oval 347"/>
          <p:cNvSpPr>
            <a:spLocks noChangeArrowheads="1"/>
          </p:cNvSpPr>
          <p:nvPr/>
        </p:nvSpPr>
        <p:spPr bwMode="auto">
          <a:xfrm>
            <a:off x="6988941" y="3983961"/>
            <a:ext cx="1412294" cy="204460"/>
          </a:xfrm>
          <a:prstGeom prst="ellipse">
            <a:avLst/>
          </a:prstGeom>
          <a:noFill/>
          <a:ln w="19050">
            <a:solidFill>
              <a:schemeClr val="bg1"/>
            </a:solidFill>
            <a:prstDash val="dash"/>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grpSp>
        <p:nvGrpSpPr>
          <p:cNvPr id="38" name="组合 37"/>
          <p:cNvGrpSpPr/>
          <p:nvPr/>
        </p:nvGrpSpPr>
        <p:grpSpPr>
          <a:xfrm>
            <a:off x="7335163" y="3305877"/>
            <a:ext cx="884168" cy="500237"/>
            <a:chOff x="7096038" y="2914488"/>
            <a:chExt cx="884168" cy="500237"/>
          </a:xfrm>
        </p:grpSpPr>
        <p:sp>
          <p:nvSpPr>
            <p:cNvPr id="13" name="文本框 9"/>
            <p:cNvSpPr txBox="1"/>
            <p:nvPr/>
          </p:nvSpPr>
          <p:spPr>
            <a:xfrm>
              <a:off x="7524749" y="2914488"/>
              <a:ext cx="455457" cy="36199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ω</a:t>
              </a:r>
              <a:r>
                <a:rPr lang="en-US" sz="1600" baseline="-2500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0</a:t>
              </a:r>
              <a:endParaRPr lang="zh-CN" sz="1600">
                <a:effectLst/>
                <a:latin typeface="宋体" panose="02010600030101010101" pitchFamily="2" charset="-122"/>
                <a:ea typeface="宋体" panose="02010600030101010101" pitchFamily="2" charset="-122"/>
                <a:cs typeface="宋体" panose="02010600030101010101" pitchFamily="2" charset="-122"/>
              </a:endParaRPr>
            </a:p>
          </p:txBody>
        </p:sp>
        <p:sp>
          <p:nvSpPr>
            <p:cNvPr id="16" name="弧形 15"/>
            <p:cNvSpPr/>
            <p:nvPr/>
          </p:nvSpPr>
          <p:spPr>
            <a:xfrm>
              <a:off x="7096038" y="3301472"/>
              <a:ext cx="566166" cy="113253"/>
            </a:xfrm>
            <a:prstGeom prst="arc">
              <a:avLst>
                <a:gd name="adj1" fmla="val 19623047"/>
                <a:gd name="adj2" fmla="val 10097034"/>
              </a:avLst>
            </a:prstGeom>
            <a:ln w="19050">
              <a:solidFill>
                <a:schemeClr val="tx1"/>
              </a:solidFill>
              <a:headEnd type="stealth" w="med" len="lg"/>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41" name="组合 40"/>
          <p:cNvGrpSpPr/>
          <p:nvPr/>
        </p:nvGrpSpPr>
        <p:grpSpPr>
          <a:xfrm>
            <a:off x="6839212" y="3534832"/>
            <a:ext cx="356731" cy="446371"/>
            <a:chOff x="6600087" y="3143443"/>
            <a:chExt cx="356731" cy="446371"/>
          </a:xfrm>
        </p:grpSpPr>
        <p:sp>
          <p:nvSpPr>
            <p:cNvPr id="21" name="AutoShape 340"/>
            <p:cNvSpPr>
              <a:spLocks noChangeArrowheads="1"/>
            </p:cNvSpPr>
            <p:nvPr/>
          </p:nvSpPr>
          <p:spPr bwMode="auto">
            <a:xfrm>
              <a:off x="6600087" y="3227653"/>
              <a:ext cx="356731" cy="224561"/>
            </a:xfrm>
            <a:custGeom>
              <a:avLst/>
              <a:gdLst>
                <a:gd name="G0" fmla="+- 9205 0 0"/>
                <a:gd name="G1" fmla="+- 21600 0 9205"/>
                <a:gd name="G2" fmla="*/ 9205 1 2"/>
                <a:gd name="G3" fmla="+- 21600 0 G2"/>
                <a:gd name="G4" fmla="+/ 9205 21600 2"/>
                <a:gd name="G5" fmla="+/ G1 0 2"/>
                <a:gd name="G6" fmla="*/ 21600 21600 9205"/>
                <a:gd name="G7" fmla="*/ G6 1 2"/>
                <a:gd name="G8" fmla="+- 21600 0 G7"/>
                <a:gd name="G9" fmla="*/ 21600 1 2"/>
                <a:gd name="G10" fmla="+- 9205 0 G9"/>
                <a:gd name="G11" fmla="?: G10 G8 0"/>
                <a:gd name="G12" fmla="?: G10 G7 21600"/>
                <a:gd name="T0" fmla="*/ 16997 w 21600"/>
                <a:gd name="T1" fmla="*/ 10800 h 21600"/>
                <a:gd name="T2" fmla="*/ 10800 w 21600"/>
                <a:gd name="T3" fmla="*/ 21600 h 21600"/>
                <a:gd name="T4" fmla="*/ 4603 w 21600"/>
                <a:gd name="T5" fmla="*/ 10800 h 21600"/>
                <a:gd name="T6" fmla="*/ 10800 w 21600"/>
                <a:gd name="T7" fmla="*/ 0 h 21600"/>
                <a:gd name="T8" fmla="*/ 6403 w 21600"/>
                <a:gd name="T9" fmla="*/ 6403 h 21600"/>
                <a:gd name="T10" fmla="*/ 15197 w 21600"/>
                <a:gd name="T11" fmla="*/ 15197 h 21600"/>
              </a:gdLst>
              <a:ahLst/>
              <a:cxnLst>
                <a:cxn ang="0">
                  <a:pos x="T0" y="T1"/>
                </a:cxn>
                <a:cxn ang="0">
                  <a:pos x="T2" y="T3"/>
                </a:cxn>
                <a:cxn ang="0">
                  <a:pos x="T4" y="T5"/>
                </a:cxn>
                <a:cxn ang="0">
                  <a:pos x="T6" y="T7"/>
                </a:cxn>
              </a:cxnLst>
              <a:rect l="T8" t="T9" r="T10" b="T11"/>
              <a:pathLst>
                <a:path w="21600" h="21600">
                  <a:moveTo>
                    <a:pt x="0" y="0"/>
                  </a:moveTo>
                  <a:lnTo>
                    <a:pt x="9205" y="21600"/>
                  </a:lnTo>
                  <a:lnTo>
                    <a:pt x="12395" y="21600"/>
                  </a:lnTo>
                  <a:lnTo>
                    <a:pt x="21600" y="0"/>
                  </a:lnTo>
                  <a:close/>
                </a:path>
              </a:pathLst>
            </a:custGeom>
            <a:noFill/>
            <a:ln w="19050">
              <a:solidFill>
                <a:srgbClr val="002060"/>
              </a:solidFill>
              <a:miter lim="800000"/>
            </a:ln>
            <a:effectLst/>
          </p:spPr>
          <p:txBody>
            <a:bodyPr wrap="none" anchor="ctr"/>
            <a:lstStyle/>
            <a:p>
              <a:endParaRPr lang="zh-CN" altLang="en-US" sz="1600"/>
            </a:p>
          </p:txBody>
        </p:sp>
        <p:sp>
          <p:nvSpPr>
            <p:cNvPr id="22" name="Freeform 343" descr="大纸屑"/>
            <p:cNvSpPr/>
            <p:nvPr/>
          </p:nvSpPr>
          <p:spPr bwMode="auto">
            <a:xfrm>
              <a:off x="6603432" y="3143443"/>
              <a:ext cx="345921" cy="102924"/>
            </a:xfrm>
            <a:custGeom>
              <a:avLst/>
              <a:gdLst>
                <a:gd name="T0" fmla="*/ 13 w 1591"/>
                <a:gd name="T1" fmla="*/ 300 h 437"/>
                <a:gd name="T2" fmla="*/ 65 w 1591"/>
                <a:gd name="T3" fmla="*/ 280 h 437"/>
                <a:gd name="T4" fmla="*/ 158 w 1591"/>
                <a:gd name="T5" fmla="*/ 238 h 437"/>
                <a:gd name="T6" fmla="*/ 334 w 1591"/>
                <a:gd name="T7" fmla="*/ 228 h 437"/>
                <a:gd name="T8" fmla="*/ 520 w 1591"/>
                <a:gd name="T9" fmla="*/ 176 h 437"/>
                <a:gd name="T10" fmla="*/ 582 w 1591"/>
                <a:gd name="T11" fmla="*/ 114 h 437"/>
                <a:gd name="T12" fmla="*/ 593 w 1591"/>
                <a:gd name="T13" fmla="*/ 52 h 437"/>
                <a:gd name="T14" fmla="*/ 655 w 1591"/>
                <a:gd name="T15" fmla="*/ 21 h 437"/>
                <a:gd name="T16" fmla="*/ 810 w 1591"/>
                <a:gd name="T17" fmla="*/ 0 h 437"/>
                <a:gd name="T18" fmla="*/ 872 w 1591"/>
                <a:gd name="T19" fmla="*/ 11 h 437"/>
                <a:gd name="T20" fmla="*/ 955 w 1591"/>
                <a:gd name="T21" fmla="*/ 93 h 437"/>
                <a:gd name="T22" fmla="*/ 1017 w 1591"/>
                <a:gd name="T23" fmla="*/ 124 h 437"/>
                <a:gd name="T24" fmla="*/ 1027 w 1591"/>
                <a:gd name="T25" fmla="*/ 155 h 437"/>
                <a:gd name="T26" fmla="*/ 1162 w 1591"/>
                <a:gd name="T27" fmla="*/ 176 h 437"/>
                <a:gd name="T28" fmla="*/ 1234 w 1591"/>
                <a:gd name="T29" fmla="*/ 197 h 437"/>
                <a:gd name="T30" fmla="*/ 1275 w 1591"/>
                <a:gd name="T31" fmla="*/ 249 h 437"/>
                <a:gd name="T32" fmla="*/ 1338 w 1591"/>
                <a:gd name="T33" fmla="*/ 259 h 437"/>
                <a:gd name="T34" fmla="*/ 1441 w 1591"/>
                <a:gd name="T35" fmla="*/ 290 h 437"/>
                <a:gd name="T36" fmla="*/ 1555 w 1591"/>
                <a:gd name="T37" fmla="*/ 300 h 437"/>
                <a:gd name="T38" fmla="*/ 1513 w 1591"/>
                <a:gd name="T39" fmla="*/ 362 h 437"/>
                <a:gd name="T40" fmla="*/ 583 w 1591"/>
                <a:gd name="T41" fmla="*/ 437 h 437"/>
                <a:gd name="T42" fmla="*/ 199 w 1591"/>
                <a:gd name="T43" fmla="*/ 389 h 437"/>
                <a:gd name="T44" fmla="*/ 65 w 1591"/>
                <a:gd name="T45" fmla="*/ 373 h 437"/>
                <a:gd name="T46" fmla="*/ 34 w 1591"/>
                <a:gd name="T47" fmla="*/ 362 h 437"/>
                <a:gd name="T48" fmla="*/ 3 w 1591"/>
                <a:gd name="T49" fmla="*/ 331 h 437"/>
                <a:gd name="T50" fmla="*/ 13 w 1591"/>
                <a:gd name="T51" fmla="*/ 30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1" h="437">
                  <a:moveTo>
                    <a:pt x="13" y="300"/>
                  </a:moveTo>
                  <a:cubicBezTo>
                    <a:pt x="52" y="243"/>
                    <a:pt x="12" y="280"/>
                    <a:pt x="65" y="280"/>
                  </a:cubicBezTo>
                  <a:cubicBezTo>
                    <a:pt x="101" y="280"/>
                    <a:pt x="123" y="242"/>
                    <a:pt x="158" y="238"/>
                  </a:cubicBezTo>
                  <a:cubicBezTo>
                    <a:pt x="216" y="232"/>
                    <a:pt x="275" y="231"/>
                    <a:pt x="334" y="228"/>
                  </a:cubicBezTo>
                  <a:cubicBezTo>
                    <a:pt x="397" y="185"/>
                    <a:pt x="446" y="184"/>
                    <a:pt x="520" y="176"/>
                  </a:cubicBezTo>
                  <a:cubicBezTo>
                    <a:pt x="541" y="155"/>
                    <a:pt x="561" y="135"/>
                    <a:pt x="582" y="114"/>
                  </a:cubicBezTo>
                  <a:cubicBezTo>
                    <a:pt x="597" y="99"/>
                    <a:pt x="584" y="71"/>
                    <a:pt x="593" y="52"/>
                  </a:cubicBezTo>
                  <a:cubicBezTo>
                    <a:pt x="602" y="35"/>
                    <a:pt x="639" y="26"/>
                    <a:pt x="655" y="21"/>
                  </a:cubicBezTo>
                  <a:cubicBezTo>
                    <a:pt x="728" y="30"/>
                    <a:pt x="753" y="39"/>
                    <a:pt x="810" y="0"/>
                  </a:cubicBezTo>
                  <a:cubicBezTo>
                    <a:pt x="831" y="4"/>
                    <a:pt x="852" y="4"/>
                    <a:pt x="872" y="11"/>
                  </a:cubicBezTo>
                  <a:cubicBezTo>
                    <a:pt x="913" y="25"/>
                    <a:pt x="921" y="70"/>
                    <a:pt x="955" y="93"/>
                  </a:cubicBezTo>
                  <a:cubicBezTo>
                    <a:pt x="974" y="106"/>
                    <a:pt x="998" y="111"/>
                    <a:pt x="1017" y="124"/>
                  </a:cubicBezTo>
                  <a:cubicBezTo>
                    <a:pt x="1020" y="134"/>
                    <a:pt x="1019" y="148"/>
                    <a:pt x="1027" y="155"/>
                  </a:cubicBezTo>
                  <a:cubicBezTo>
                    <a:pt x="1042" y="167"/>
                    <a:pt x="1161" y="176"/>
                    <a:pt x="1162" y="176"/>
                  </a:cubicBezTo>
                  <a:cubicBezTo>
                    <a:pt x="1165" y="177"/>
                    <a:pt x="1228" y="191"/>
                    <a:pt x="1234" y="197"/>
                  </a:cubicBezTo>
                  <a:cubicBezTo>
                    <a:pt x="1272" y="236"/>
                    <a:pt x="1208" y="227"/>
                    <a:pt x="1275" y="249"/>
                  </a:cubicBezTo>
                  <a:cubicBezTo>
                    <a:pt x="1295" y="256"/>
                    <a:pt x="1317" y="255"/>
                    <a:pt x="1338" y="259"/>
                  </a:cubicBezTo>
                  <a:cubicBezTo>
                    <a:pt x="1373" y="266"/>
                    <a:pt x="1405" y="287"/>
                    <a:pt x="1441" y="290"/>
                  </a:cubicBezTo>
                  <a:cubicBezTo>
                    <a:pt x="1479" y="293"/>
                    <a:pt x="1517" y="297"/>
                    <a:pt x="1555" y="300"/>
                  </a:cubicBezTo>
                  <a:cubicBezTo>
                    <a:pt x="1591" y="356"/>
                    <a:pt x="1571" y="362"/>
                    <a:pt x="1513" y="362"/>
                  </a:cubicBezTo>
                  <a:lnTo>
                    <a:pt x="583" y="437"/>
                  </a:lnTo>
                  <a:lnTo>
                    <a:pt x="199" y="389"/>
                  </a:lnTo>
                  <a:cubicBezTo>
                    <a:pt x="108" y="394"/>
                    <a:pt x="148" y="401"/>
                    <a:pt x="65" y="373"/>
                  </a:cubicBezTo>
                  <a:cubicBezTo>
                    <a:pt x="55" y="370"/>
                    <a:pt x="34" y="362"/>
                    <a:pt x="34" y="362"/>
                  </a:cubicBezTo>
                  <a:cubicBezTo>
                    <a:pt x="24" y="352"/>
                    <a:pt x="8" y="345"/>
                    <a:pt x="3" y="331"/>
                  </a:cubicBezTo>
                  <a:cubicBezTo>
                    <a:pt x="0" y="321"/>
                    <a:pt x="13" y="300"/>
                    <a:pt x="13" y="300"/>
                  </a:cubicBezTo>
                  <a:close/>
                </a:path>
              </a:pathLst>
            </a:custGeom>
            <a:pattFill prst="pct10">
              <a:fgClr>
                <a:schemeClr val="bg1"/>
              </a:fgClr>
              <a:bgClr>
                <a:schemeClr val="bg1">
                  <a:lumMod val="65000"/>
                </a:schemeClr>
              </a:bgClr>
            </a:pattFill>
            <a:ln>
              <a:noFill/>
            </a:ln>
            <a:effectLst/>
            <a:extLst>
              <a:ext uri="{91240B29-F687-4F45-9708-019B960494DF}">
                <a14:hiddenLine xmlns:a14="http://schemas.microsoft.com/office/drawing/2010/main" w="9525">
                  <a:solidFill>
                    <a:srgbClr val="0000FF"/>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sp>
          <p:nvSpPr>
            <p:cNvPr id="23" name="Rectangle 344"/>
            <p:cNvSpPr>
              <a:spLocks noChangeArrowheads="1"/>
            </p:cNvSpPr>
            <p:nvPr/>
          </p:nvSpPr>
          <p:spPr bwMode="auto">
            <a:xfrm>
              <a:off x="6751427" y="3449464"/>
              <a:ext cx="54050" cy="140350"/>
            </a:xfrm>
            <a:prstGeom prst="rect">
              <a:avLst/>
            </a:prstGeom>
            <a:noFill/>
            <a:ln w="12700">
              <a:solidFill>
                <a:srgbClr val="002060"/>
              </a:solidFill>
              <a:miter lim="800000"/>
            </a:ln>
            <a:effectLst/>
          </p:spPr>
          <p:txBody>
            <a:bodyPr wrap="none" anchor="ctr"/>
            <a:lstStyle/>
            <a:p>
              <a:endParaRPr lang="zh-CN" altLang="en-US" sz="1600"/>
            </a:p>
          </p:txBody>
        </p:sp>
      </p:grpSp>
      <p:grpSp>
        <p:nvGrpSpPr>
          <p:cNvPr id="35" name="组合 34"/>
          <p:cNvGrpSpPr/>
          <p:nvPr/>
        </p:nvGrpSpPr>
        <p:grpSpPr>
          <a:xfrm>
            <a:off x="7672492" y="3928359"/>
            <a:ext cx="546840" cy="346873"/>
            <a:chOff x="7433367" y="3536970"/>
            <a:chExt cx="546840" cy="346873"/>
          </a:xfrm>
        </p:grpSpPr>
        <p:cxnSp>
          <p:nvCxnSpPr>
            <p:cNvPr id="27" name="Line 348"/>
            <p:cNvCxnSpPr/>
            <p:nvPr/>
          </p:nvCxnSpPr>
          <p:spPr bwMode="auto">
            <a:xfrm flipV="1">
              <a:off x="7433367" y="3621781"/>
              <a:ext cx="546840" cy="87626"/>
            </a:xfrm>
            <a:prstGeom prst="line">
              <a:avLst/>
            </a:prstGeom>
            <a:noFill/>
            <a:ln w="19050">
              <a:solidFill>
                <a:schemeClr val="bg1"/>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 name="文本框 816"/>
            <p:cNvSpPr txBox="1"/>
            <p:nvPr/>
          </p:nvSpPr>
          <p:spPr>
            <a:xfrm>
              <a:off x="7671585" y="3536970"/>
              <a:ext cx="308622" cy="34687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FFFFFF"/>
                  </a:solidFill>
                  <a:effectLst/>
                  <a:latin typeface="Times New Roman" panose="02020603050405020304" pitchFamily="18" charset="0"/>
                  <a:ea typeface="等线" panose="02010600030101010101" pitchFamily="2" charset="-122"/>
                  <a:cs typeface="宋体" panose="02010600030101010101" pitchFamily="2" charset="-122"/>
                </a:rPr>
                <a:t>r</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0" name="组合 39"/>
          <p:cNvGrpSpPr/>
          <p:nvPr/>
        </p:nvGrpSpPr>
        <p:grpSpPr>
          <a:xfrm>
            <a:off x="7388445" y="3273540"/>
            <a:ext cx="378354" cy="1601741"/>
            <a:chOff x="7149320" y="2882151"/>
            <a:chExt cx="378354" cy="1601741"/>
          </a:xfrm>
        </p:grpSpPr>
        <p:grpSp>
          <p:nvGrpSpPr>
            <p:cNvPr id="39" name="组合 38"/>
            <p:cNvGrpSpPr/>
            <p:nvPr/>
          </p:nvGrpSpPr>
          <p:grpSpPr>
            <a:xfrm>
              <a:off x="7433368" y="3038125"/>
              <a:ext cx="0" cy="1408330"/>
              <a:chOff x="7433368" y="3038125"/>
              <a:chExt cx="0" cy="1408330"/>
            </a:xfrm>
          </p:grpSpPr>
          <p:cxnSp>
            <p:nvCxnSpPr>
              <p:cNvPr id="28" name="Line 349"/>
              <p:cNvCxnSpPr/>
              <p:nvPr/>
            </p:nvCxnSpPr>
            <p:spPr bwMode="auto">
              <a:xfrm>
                <a:off x="7433368" y="3038125"/>
                <a:ext cx="0" cy="700491"/>
              </a:xfrm>
              <a:prstGeom prst="line">
                <a:avLst/>
              </a:prstGeom>
              <a:noFill/>
              <a:ln w="19050">
                <a:solidFill>
                  <a:schemeClr val="tx1">
                    <a:lumMod val="95000"/>
                    <a:lumOff val="5000"/>
                  </a:schemeClr>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直接连接符 16"/>
              <p:cNvCxnSpPr/>
              <p:nvPr/>
            </p:nvCxnSpPr>
            <p:spPr>
              <a:xfrm>
                <a:off x="7433368" y="4090343"/>
                <a:ext cx="0" cy="356112"/>
              </a:xfrm>
              <a:prstGeom prst="line">
                <a:avLst/>
              </a:prstGeom>
              <a:ln w="19050">
                <a:solidFill>
                  <a:schemeClr val="tx1"/>
                </a:solidFill>
                <a:headEnd type="none" w="sm" len="med"/>
                <a:tailEnd type="none" w="sm" len="me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2" name="文本框 1598680285"/>
                <p:cNvSpPr txBox="1"/>
                <p:nvPr/>
              </p:nvSpPr>
              <p:spPr>
                <a:xfrm>
                  <a:off x="7197935" y="2882151"/>
                  <a:ext cx="281124" cy="33510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m:oMathPara>
                  </a14:m>
                  <a:endParaRPr lang="zh-CN" sz="1600" i="1"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2" name="文本框 1598680285"/>
                <p:cNvSpPr txBox="1">
                  <a:spLocks noRot="1" noChangeAspect="1" noMove="1" noResize="1" noEditPoints="1" noAdjustHandles="1" noChangeArrowheads="1" noChangeShapeType="1" noTextEdit="1"/>
                </p:cNvSpPr>
                <p:nvPr/>
              </p:nvSpPr>
              <p:spPr>
                <a:xfrm>
                  <a:off x="7197935" y="2882151"/>
                  <a:ext cx="281124" cy="335106"/>
                </a:xfrm>
                <a:prstGeom prst="rect">
                  <a:avLst/>
                </a:prstGeom>
                <a:blipFill rotWithShape="1">
                  <a:blip r:embed="rId4"/>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3" name="文本框 11"/>
                <p:cNvSpPr txBox="1"/>
                <p:nvPr/>
              </p:nvSpPr>
              <p:spPr>
                <a:xfrm>
                  <a:off x="7149320" y="4180093"/>
                  <a:ext cx="378354" cy="30379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p>
                          <m:sSupPr>
                            <m:ctrlP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sSupPr>
                          <m:e>
                            <m:r>
                              <a:rPr lang="en-US" altLang="zh-CN" sz="16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𝑜</m:t>
                            </m:r>
                          </m:e>
                          <m:sup>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m:oMathPara>
                  </a14:m>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33" name="文本框 11"/>
                <p:cNvSpPr txBox="1">
                  <a:spLocks noRot="1" noChangeAspect="1" noMove="1" noResize="1" noEditPoints="1" noAdjustHandles="1" noChangeArrowheads="1" noChangeShapeType="1" noTextEdit="1"/>
                </p:cNvSpPr>
                <p:nvPr/>
              </p:nvSpPr>
              <p:spPr>
                <a:xfrm>
                  <a:off x="7149320" y="4180093"/>
                  <a:ext cx="378354" cy="303799"/>
                </a:xfrm>
                <a:prstGeom prst="rect">
                  <a:avLst/>
                </a:prstGeom>
                <a:blipFill rotWithShape="1">
                  <a:blip r:embed="rId5"/>
                </a:blipFill>
                <a:ln w="6350">
                  <a:noFill/>
                </a:ln>
              </p:spPr>
              <p:txBody>
                <a:bodyPr/>
                <a:lstStyle/>
                <a:p>
                  <a:r>
                    <a:rPr lang="zh-CN" altLang="en-US">
                      <a:noFill/>
                    </a:rPr>
                    <a:t> </a:t>
                  </a:r>
                </a:p>
              </p:txBody>
            </p:sp>
          </mc:Fallback>
        </mc:AlternateContent>
      </p:grpSp>
      <p:sp>
        <p:nvSpPr>
          <p:cNvPr id="45" name="文本框 44"/>
          <p:cNvSpPr txBox="1"/>
          <p:nvPr/>
        </p:nvSpPr>
        <p:spPr>
          <a:xfrm>
            <a:off x="832223" y="2615397"/>
            <a:ext cx="200431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解答：解法一：</a:t>
            </a:r>
            <a:endParaRPr lang="zh-CN" altLang="en-US" sz="2000" dirty="0"/>
          </a:p>
        </p:txBody>
      </p:sp>
      <mc:AlternateContent xmlns:mc="http://schemas.openxmlformats.org/markup-compatibility/2006">
        <mc:Choice xmlns:a14="http://schemas.microsoft.com/office/drawing/2010/main" Requires="a14">
          <p:sp>
            <p:nvSpPr>
              <p:cNvPr id="47" name="文本框 46"/>
              <p:cNvSpPr txBox="1"/>
              <p:nvPr/>
            </p:nvSpPr>
            <p:spPr>
              <a:xfrm>
                <a:off x="467551" y="2396296"/>
                <a:ext cx="8373994" cy="1151597"/>
              </a:xfrm>
              <a:prstGeom prst="rect">
                <a:avLst/>
              </a:prstGeom>
              <a:noFill/>
            </p:spPr>
            <p:txBody>
              <a:bodyPr wrap="square">
                <a:spAutoFit/>
              </a:bodyPr>
              <a:lstStyle/>
              <a:p>
                <a:pPr indent="266700" algn="just">
                  <a:lnSpc>
                    <a:spcPct val="150000"/>
                  </a:lnSpc>
                </a:pPr>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砂粒落下不改变</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系统</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角动量，</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转台角速度变为</a:t>
                </a:r>
                <a14:m>
                  <m:oMath xmlns:m="http://schemas.openxmlformats.org/officeDocument/2006/math">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𝐽</m:t>
                    </m:r>
                    <m:r>
                      <a:rPr lang="zh-CN" altLang="en-US"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𝐶</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须使</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系统</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转动惯量加倍，即：</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7" name="文本框 46"/>
              <p:cNvSpPr txBox="1">
                <a:spLocks noRot="1" noChangeAspect="1" noMove="1" noResize="1" noEditPoints="1" noAdjustHandles="1" noChangeArrowheads="1" noChangeShapeType="1" noTextEdit="1"/>
              </p:cNvSpPr>
              <p:nvPr/>
            </p:nvSpPr>
            <p:spPr>
              <a:xfrm>
                <a:off x="467551" y="2396296"/>
                <a:ext cx="8373994" cy="1151597"/>
              </a:xfrm>
              <a:prstGeom prst="rect">
                <a:avLst/>
              </a:prstGeom>
              <a:blipFill rotWithShape="1">
                <a:blip r:embed="rId6"/>
                <a:stretch>
                  <a:fillRect l="-2" t="-38" r="5" b="-4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9" name="文本框 48"/>
              <p:cNvSpPr txBox="1"/>
              <p:nvPr/>
            </p:nvSpPr>
            <p:spPr>
              <a:xfrm>
                <a:off x="2620512" y="3689197"/>
                <a:ext cx="2832881" cy="482504"/>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zh-CN"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沙粒</m:t>
                          </m:r>
                        </m:sub>
                      </m:sSub>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9" name="文本框 48"/>
              <p:cNvSpPr txBox="1">
                <a:spLocks noRot="1" noChangeAspect="1" noMove="1" noResize="1" noEditPoints="1" noAdjustHandles="1" noChangeArrowheads="1" noChangeShapeType="1" noTextEdit="1"/>
              </p:cNvSpPr>
              <p:nvPr/>
            </p:nvSpPr>
            <p:spPr>
              <a:xfrm>
                <a:off x="2620512" y="3689197"/>
                <a:ext cx="2832881" cy="482504"/>
              </a:xfrm>
              <a:prstGeom prst="rect">
                <a:avLst/>
              </a:prstGeom>
              <a:blipFill rotWithShape="1">
                <a:blip r:embed="rId7"/>
                <a:stretch>
                  <a:fillRect l="-18" t="-100" b="8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677008" y="4313971"/>
                <a:ext cx="5252524" cy="506677"/>
              </a:xfrm>
              <a:prstGeom prst="rect">
                <a:avLst/>
              </a:prstGeom>
              <a:noFill/>
            </p:spPr>
            <p:txBody>
              <a:bodyPr wrap="square">
                <a:spAutoFit/>
              </a:bodyPr>
              <a:lstStyle/>
              <a:p>
                <a:pPr indent="266700" algn="just">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将</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e>
                      <m: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和</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代入得：</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1" name="文本框 50"/>
              <p:cNvSpPr txBox="1">
                <a:spLocks noRot="1" noChangeAspect="1" noMove="1" noResize="1" noEditPoints="1" noAdjustHandles="1" noChangeArrowheads="1" noChangeShapeType="1" noTextEdit="1"/>
              </p:cNvSpPr>
              <p:nvPr/>
            </p:nvSpPr>
            <p:spPr>
              <a:xfrm>
                <a:off x="677008" y="4313971"/>
                <a:ext cx="5252524" cy="506677"/>
              </a:xfrm>
              <a:prstGeom prst="rect">
                <a:avLst/>
              </a:prstGeom>
              <a:blipFill rotWithShape="1">
                <a:blip r:embed="rId8"/>
                <a:stretch>
                  <a:fillRect l="-2" t="-82" r="10" b="-456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3" name="文本框 52"/>
              <p:cNvSpPr txBox="1"/>
              <p:nvPr/>
            </p:nvSpPr>
            <p:spPr>
              <a:xfrm>
                <a:off x="2836539" y="4999821"/>
                <a:ext cx="2706272" cy="48250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b>
                          <m:r>
                            <a:rPr lang="zh-CN"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沙粒</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m:oMathPara>
                </a14:m>
                <a:endParaRPr lang="zh-CN" altLang="en-US" dirty="0"/>
              </a:p>
            </p:txBody>
          </p:sp>
        </mc:Choice>
        <mc:Fallback>
          <p:sp>
            <p:nvSpPr>
              <p:cNvPr id="53" name="文本框 52"/>
              <p:cNvSpPr txBox="1">
                <a:spLocks noRot="1" noChangeAspect="1" noMove="1" noResize="1" noEditPoints="1" noAdjustHandles="1" noChangeArrowheads="1" noChangeShapeType="1" noTextEdit="1"/>
              </p:cNvSpPr>
              <p:nvPr/>
            </p:nvSpPr>
            <p:spPr>
              <a:xfrm>
                <a:off x="2836539" y="4999821"/>
                <a:ext cx="2706272" cy="482504"/>
              </a:xfrm>
              <a:prstGeom prst="rect">
                <a:avLst/>
              </a:prstGeom>
              <a:blipFill rotWithShape="1">
                <a:blip r:embed="rId9"/>
                <a:stretch>
                  <a:fillRect l="-23" t="-97" r="20" b="77"/>
                </a:stretch>
              </a:blipFill>
            </p:spPr>
            <p:txBody>
              <a:bodyPr/>
              <a:lstStyle/>
              <a:p>
                <a:r>
                  <a:rPr lang="zh-CN" altLang="en-US">
                    <a:noFill/>
                  </a:rPr>
                  <a:t> </a:t>
                </a:r>
              </a:p>
            </p:txBody>
          </p:sp>
        </mc:Fallback>
      </mc:AlternateContent>
      <p:sp>
        <p:nvSpPr>
          <p:cNvPr id="55" name="文本框 54"/>
          <p:cNvSpPr txBox="1"/>
          <p:nvPr/>
        </p:nvSpPr>
        <p:spPr>
          <a:xfrm>
            <a:off x="956503" y="5835444"/>
            <a:ext cx="3698045" cy="400110"/>
          </a:xfrm>
          <a:prstGeom prst="rect">
            <a:avLst/>
          </a:prstGeom>
          <a:noFill/>
        </p:spPr>
        <p:txBody>
          <a:bodyPr wrap="square">
            <a:spAutoFit/>
          </a:bodyPr>
          <a:lstStyle/>
          <a:p>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结合沙粒下落速度，</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最终得到：</a:t>
            </a:r>
            <a:endParaRPr lang="zh-CN" altLang="en-US" sz="2000" dirty="0"/>
          </a:p>
        </p:txBody>
      </p:sp>
      <mc:AlternateContent xmlns:mc="http://schemas.openxmlformats.org/markup-compatibility/2006">
        <mc:Choice xmlns:a14="http://schemas.microsoft.com/office/drawing/2010/main" Requires="a14">
          <p:sp>
            <p:nvSpPr>
              <p:cNvPr id="57" name="文本框 56"/>
              <p:cNvSpPr txBox="1"/>
              <p:nvPr/>
            </p:nvSpPr>
            <p:spPr>
              <a:xfrm>
                <a:off x="4558073" y="5611746"/>
                <a:ext cx="3100167" cy="763863"/>
              </a:xfrm>
              <a:prstGeom prst="rect">
                <a:avLst/>
              </a:prstGeom>
              <a:noFill/>
            </p:spPr>
            <p:txBody>
              <a:bodyPr wrap="square">
                <a:spAutoFit/>
              </a:bodyPr>
              <a:lstStyle/>
              <a:p>
                <a:pPr indent="266700" algn="just"/>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num>
                        <m:den>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sup>
                          </m:sSup>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7" name="文本框 56"/>
              <p:cNvSpPr txBox="1">
                <a:spLocks noRot="1" noChangeAspect="1" noMove="1" noResize="1" noEditPoints="1" noAdjustHandles="1" noChangeArrowheads="1" noChangeShapeType="1" noTextEdit="1"/>
              </p:cNvSpPr>
              <p:nvPr/>
            </p:nvSpPr>
            <p:spPr>
              <a:xfrm>
                <a:off x="4558073" y="5611746"/>
                <a:ext cx="3100167" cy="763863"/>
              </a:xfrm>
              <a:prstGeom prst="rect">
                <a:avLst/>
              </a:prstGeom>
              <a:blipFill rotWithShape="1">
                <a:blip r:embed="rId10"/>
                <a:stretch>
                  <a:fillRect l="-1" t="-33" r="5" b="27"/>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wipe(down)">
                                      <p:cBhvr>
                                        <p:cTn id="14" dur="500"/>
                                        <p:tgtEl>
                                          <p:spTgt spid="4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500"/>
                            </p:stCondLst>
                            <p:childTnLst>
                              <p:par>
                                <p:cTn id="25" presetID="22" presetClass="entr" presetSubtype="1" fill="hold"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up)">
                                      <p:cBhvr>
                                        <p:cTn id="27" dur="500"/>
                                        <p:tgtEl>
                                          <p:spTgt spid="41"/>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Effect transition="in" filter="fade">
                                      <p:cBhvr>
                                        <p:cTn id="50" dur="500"/>
                                        <p:tgtEl>
                                          <p:spTgt spid="4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9">
                                            <p:txEl>
                                              <p:pRg st="0" end="0"/>
                                            </p:txEl>
                                          </p:spTgt>
                                        </p:tgtEl>
                                        <p:attrNameLst>
                                          <p:attrName>style.visibility</p:attrName>
                                        </p:attrNameLst>
                                      </p:cBhvr>
                                      <p:to>
                                        <p:strVal val="visible"/>
                                      </p:to>
                                    </p:set>
                                    <p:animEffect transition="in" filter="fade">
                                      <p:cBhvr>
                                        <p:cTn id="55" dur="500"/>
                                        <p:tgtEl>
                                          <p:spTgt spid="49">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51"/>
                                        </p:tgtEl>
                                        <p:attrNameLst>
                                          <p:attrName>style.visibility</p:attrName>
                                        </p:attrNameLst>
                                      </p:cBhvr>
                                      <p:to>
                                        <p:strVal val="visible"/>
                                      </p:to>
                                    </p:set>
                                    <p:animEffect transition="in" filter="fade">
                                      <p:cBhvr>
                                        <p:cTn id="60" dur="500"/>
                                        <p:tgtEl>
                                          <p:spTgt spid="5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53">
                                            <p:txEl>
                                              <p:pRg st="0" end="0"/>
                                            </p:txEl>
                                          </p:spTgt>
                                        </p:tgtEl>
                                        <p:attrNameLst>
                                          <p:attrName>style.visibility</p:attrName>
                                        </p:attrNameLst>
                                      </p:cBhvr>
                                      <p:to>
                                        <p:strVal val="visible"/>
                                      </p:to>
                                    </p:set>
                                    <p:animEffect transition="in" filter="fade">
                                      <p:cBhvr>
                                        <p:cTn id="65" dur="500"/>
                                        <p:tgtEl>
                                          <p:spTgt spid="53">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fade">
                                      <p:cBhvr>
                                        <p:cTn id="70" dur="500"/>
                                        <p:tgtEl>
                                          <p:spTgt spid="55"/>
                                        </p:tgtEl>
                                      </p:cBhvr>
                                    </p:animEffec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57">
                                            <p:txEl>
                                              <p:pRg st="0" end="0"/>
                                            </p:txEl>
                                          </p:spTgt>
                                        </p:tgtEl>
                                        <p:attrNameLst>
                                          <p:attrName>style.visibility</p:attrName>
                                        </p:attrNameLst>
                                      </p:cBhvr>
                                      <p:to>
                                        <p:strVal val="visible"/>
                                      </p:to>
                                    </p:set>
                                    <p:animEffect transition="in" filter="fade">
                                      <p:cBhvr>
                                        <p:cTn id="74" dur="500"/>
                                        <p:tgtEl>
                                          <p:spTgt spid="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26" grpId="0" animBg="1"/>
      <p:bldP spid="45" grpId="0"/>
      <p:bldP spid="51" grpId="0"/>
      <p:bldP spid="5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6523" y="568579"/>
            <a:ext cx="724486"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3-24</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mc:AlternateContent xmlns:mc="http://schemas.openxmlformats.org/markup-compatibility/2006">
        <mc:Choice xmlns:a14="http://schemas.microsoft.com/office/drawing/2010/main" Requires="a14">
          <p:sp>
            <p:nvSpPr>
              <p:cNvPr id="7" name="文本框 6"/>
              <p:cNvSpPr txBox="1"/>
              <p:nvPr/>
            </p:nvSpPr>
            <p:spPr>
              <a:xfrm>
                <a:off x="316523" y="491282"/>
                <a:ext cx="8510954"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3-14</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所示，一质量为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的小球由一绳索系着，以角速度</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在无摩擦的水平面上，做半径为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的圆周运动。</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316523" y="491282"/>
                <a:ext cx="8510954" cy="954813"/>
              </a:xfrm>
              <a:prstGeom prst="rect">
                <a:avLst/>
              </a:prstGeom>
              <a:blipFill rotWithShape="1">
                <a:blip r:embed="rId1"/>
                <a:stretch>
                  <a:fillRect l="-3" t="-45" r="4" b="-51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16523" y="947985"/>
                <a:ext cx="8510954"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如果在绳的另一端作用一竖直向下的拉力，使小球做半径为</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的圆周运动。</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316523" y="947985"/>
                <a:ext cx="8510954" cy="951735"/>
              </a:xfrm>
              <a:prstGeom prst="rect">
                <a:avLst/>
              </a:prstGeom>
              <a:blipFill rotWithShape="1">
                <a:blip r:embed="rId2"/>
                <a:stretch>
                  <a:fillRect l="-3" t="-59" r="4" b="-822"/>
                </a:stretch>
              </a:blipFill>
            </p:spPr>
            <p:txBody>
              <a:bodyPr/>
              <a:lstStyle/>
              <a:p>
                <a:r>
                  <a:rPr lang="zh-CN" altLang="en-US">
                    <a:noFill/>
                  </a:rPr>
                  <a:t> </a:t>
                </a:r>
              </a:p>
            </p:txBody>
          </p:sp>
        </mc:Fallback>
      </mc:AlternateContent>
      <p:sp>
        <p:nvSpPr>
          <p:cNvPr id="11" name="文本框 10"/>
          <p:cNvSpPr txBox="1"/>
          <p:nvPr/>
        </p:nvSpPr>
        <p:spPr>
          <a:xfrm>
            <a:off x="847750" y="1792991"/>
            <a:ext cx="893298"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试求：</a:t>
            </a:r>
            <a:endParaRPr lang="zh-CN" altLang="en-US" sz="2000" dirty="0"/>
          </a:p>
        </p:txBody>
      </p:sp>
      <p:sp>
        <p:nvSpPr>
          <p:cNvPr id="13" name="文本框 12"/>
          <p:cNvSpPr txBox="1"/>
          <p:nvPr/>
        </p:nvSpPr>
        <p:spPr>
          <a:xfrm>
            <a:off x="1741048" y="1805882"/>
            <a:ext cx="2532185"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小球新的角速度；</a:t>
            </a:r>
            <a:endParaRPr lang="zh-CN" altLang="en-US" sz="2000" dirty="0"/>
          </a:p>
        </p:txBody>
      </p:sp>
      <p:sp>
        <p:nvSpPr>
          <p:cNvPr id="15" name="文本框 14"/>
          <p:cNvSpPr txBox="1"/>
          <p:nvPr/>
        </p:nvSpPr>
        <p:spPr>
          <a:xfrm>
            <a:off x="4206411" y="1792991"/>
            <a:ext cx="2173458"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拉力所做的功。</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7" name="文本框 16"/>
          <p:cNvSpPr txBox="1"/>
          <p:nvPr/>
        </p:nvSpPr>
        <p:spPr>
          <a:xfrm>
            <a:off x="823281" y="2240982"/>
            <a:ext cx="893298" cy="490071"/>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21" name="文本框 20"/>
          <p:cNvSpPr txBox="1"/>
          <p:nvPr/>
        </p:nvSpPr>
        <p:spPr>
          <a:xfrm>
            <a:off x="1571800" y="2209032"/>
            <a:ext cx="2229050" cy="495585"/>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小球角动量</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守恒</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23" name="文本框 22"/>
          <p:cNvSpPr txBox="1"/>
          <p:nvPr/>
        </p:nvSpPr>
        <p:spPr>
          <a:xfrm>
            <a:off x="476945" y="2210998"/>
            <a:ext cx="5809956" cy="951735"/>
          </a:xfrm>
          <a:prstGeom prst="rect">
            <a:avLst/>
          </a:prstGeom>
          <a:noFill/>
        </p:spPr>
        <p:txBody>
          <a:bodyPr wrap="square">
            <a:spAutoFit/>
          </a:bodyPr>
          <a:lstStyle/>
          <a:p>
            <a:pPr>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但</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拉</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力改变了小球转动惯量，从而改变了小球的角速度。</a:t>
            </a:r>
            <a:endParaRPr lang="zh-CN" altLang="en-US" sz="2000" dirty="0"/>
          </a:p>
        </p:txBody>
      </p:sp>
      <p:sp>
        <p:nvSpPr>
          <p:cNvPr id="25" name="文本框 24"/>
          <p:cNvSpPr txBox="1"/>
          <p:nvPr/>
        </p:nvSpPr>
        <p:spPr>
          <a:xfrm>
            <a:off x="848757" y="3561221"/>
            <a:ext cx="2788061" cy="501932"/>
          </a:xfrm>
          <a:prstGeom prst="rect">
            <a:avLst/>
          </a:prstGeom>
          <a:noFill/>
        </p:spPr>
        <p:txBody>
          <a:bodyPr wrap="square">
            <a:spAutoFit/>
          </a:bodyPr>
          <a:lstStyle/>
          <a:p>
            <a:pPr indent="266700" algn="l">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角动量保持守恒：</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7" name="文本框 26"/>
              <p:cNvSpPr txBox="1"/>
              <p:nvPr/>
            </p:nvSpPr>
            <p:spPr>
              <a:xfrm>
                <a:off x="3367855" y="3637199"/>
                <a:ext cx="228600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27" name="文本框 26"/>
              <p:cNvSpPr txBox="1">
                <a:spLocks noRot="1" noChangeAspect="1" noMove="1" noResize="1" noEditPoints="1" noAdjustHandles="1" noChangeArrowheads="1" noChangeShapeType="1" noTextEdit="1"/>
              </p:cNvSpPr>
              <p:nvPr/>
            </p:nvSpPr>
            <p:spPr>
              <a:xfrm>
                <a:off x="3367855" y="3637199"/>
                <a:ext cx="2286000" cy="400110"/>
              </a:xfrm>
              <a:prstGeom prst="rect">
                <a:avLst/>
              </a:prstGeom>
              <a:blipFill rotWithShape="1">
                <a:blip r:embed="rId3"/>
                <a:stretch>
                  <a:fillRect l="-20" t="-138" r="20" b="153"/>
                </a:stretch>
              </a:blipFill>
            </p:spPr>
            <p:txBody>
              <a:bodyPr/>
              <a:lstStyle/>
              <a:p>
                <a:r>
                  <a:rPr lang="zh-CN" altLang="en-US">
                    <a:noFill/>
                  </a:rPr>
                  <a:t> </a:t>
                </a:r>
              </a:p>
            </p:txBody>
          </p:sp>
        </mc:Fallback>
      </mc:AlternateContent>
      <p:sp>
        <p:nvSpPr>
          <p:cNvPr id="29" name="文本框 28"/>
          <p:cNvSpPr txBox="1"/>
          <p:nvPr/>
        </p:nvSpPr>
        <p:spPr>
          <a:xfrm>
            <a:off x="776008" y="3121712"/>
            <a:ext cx="3993274" cy="501932"/>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根据动能定理</a:t>
            </a:r>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可求</a:t>
            </a:r>
            <a:r>
              <a:rPr lang="zh-CN" altLang="zh-CN"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拉力所作的功</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
        <p:nvSpPr>
          <p:cNvPr id="32" name="文本框 1753656731"/>
          <p:cNvSpPr txBox="1"/>
          <p:nvPr/>
        </p:nvSpPr>
        <p:spPr>
          <a:xfrm>
            <a:off x="7412184" y="2057860"/>
            <a:ext cx="318340" cy="360527"/>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53" name="组合 52"/>
          <p:cNvGrpSpPr/>
          <p:nvPr/>
        </p:nvGrpSpPr>
        <p:grpSpPr>
          <a:xfrm>
            <a:off x="6359650" y="1851338"/>
            <a:ext cx="2160238" cy="1960167"/>
            <a:chOff x="6542812" y="2162557"/>
            <a:chExt cx="2160238" cy="1960167"/>
          </a:xfrm>
        </p:grpSpPr>
        <p:sp>
          <p:nvSpPr>
            <p:cNvPr id="31" name="文本框 9"/>
            <p:cNvSpPr txBox="1"/>
            <p:nvPr/>
          </p:nvSpPr>
          <p:spPr>
            <a:xfrm>
              <a:off x="6635216" y="3743056"/>
              <a:ext cx="2067834" cy="37966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3-14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3-24</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35" name="平行四边形 34"/>
            <p:cNvSpPr/>
            <p:nvPr/>
          </p:nvSpPr>
          <p:spPr>
            <a:xfrm>
              <a:off x="6542812" y="2162557"/>
              <a:ext cx="2160238" cy="972152"/>
            </a:xfrm>
            <a:prstGeom prst="parallelogram">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36" name="Oval 347"/>
          <p:cNvSpPr>
            <a:spLocks noChangeArrowheads="1"/>
          </p:cNvSpPr>
          <p:nvPr/>
        </p:nvSpPr>
        <p:spPr bwMode="auto">
          <a:xfrm>
            <a:off x="6834902" y="2045768"/>
            <a:ext cx="1447359" cy="561688"/>
          </a:xfrm>
          <a:prstGeom prst="ellipse">
            <a:avLst/>
          </a:prstGeom>
          <a:noFill/>
          <a:ln w="19050">
            <a:solidFill>
              <a:schemeClr val="bg1">
                <a:lumMod val="50000"/>
              </a:schemeClr>
            </a:solidFill>
            <a:prstDash val="dash"/>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cxnSp>
        <p:nvCxnSpPr>
          <p:cNvPr id="40" name="直接连接符 39"/>
          <p:cNvCxnSpPr/>
          <p:nvPr/>
        </p:nvCxnSpPr>
        <p:spPr>
          <a:xfrm flipH="1">
            <a:off x="7561851" y="2324739"/>
            <a:ext cx="0" cy="9063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7127367" y="2937268"/>
            <a:ext cx="328913" cy="388712"/>
            <a:chOff x="7310529" y="3248487"/>
            <a:chExt cx="328913" cy="388712"/>
          </a:xfrm>
        </p:grpSpPr>
        <p:sp>
          <p:nvSpPr>
            <p:cNvPr id="34" name="文本框 35849"/>
            <p:cNvSpPr txBox="1"/>
            <p:nvPr/>
          </p:nvSpPr>
          <p:spPr>
            <a:xfrm>
              <a:off x="7310529" y="3257530"/>
              <a:ext cx="300191" cy="37966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F</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41" name="Line 349"/>
            <p:cNvCxnSpPr/>
            <p:nvPr/>
          </p:nvCxnSpPr>
          <p:spPr bwMode="auto">
            <a:xfrm>
              <a:off x="7639442" y="3248487"/>
              <a:ext cx="0" cy="318437"/>
            </a:xfrm>
            <a:prstGeom prst="line">
              <a:avLst/>
            </a:prstGeom>
            <a:noFill/>
            <a:ln w="19050">
              <a:solidFill>
                <a:schemeClr val="tx1"/>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39" name="直接连接符 38"/>
          <p:cNvCxnSpPr/>
          <p:nvPr/>
        </p:nvCxnSpPr>
        <p:spPr>
          <a:xfrm flipV="1">
            <a:off x="6893516" y="2324750"/>
            <a:ext cx="654265" cy="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4" name="文本框 43"/>
              <p:cNvSpPr txBox="1"/>
              <p:nvPr/>
            </p:nvSpPr>
            <p:spPr>
              <a:xfrm>
                <a:off x="706862" y="4051006"/>
                <a:ext cx="5207856" cy="493148"/>
              </a:xfrm>
              <a:prstGeom prst="rect">
                <a:avLst/>
              </a:prstGeom>
              <a:noFill/>
            </p:spPr>
            <p:txBody>
              <a:bodyPr wrap="square">
                <a:spAutoFit/>
              </a:bodyPr>
              <a:lstStyle/>
              <a:p>
                <a:pPr>
                  <a:lnSpc>
                    <a:spcPct val="150000"/>
                  </a:lnSpc>
                </a:pP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和</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是小球在半径</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和</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时的转动惯量</a:t>
                </a:r>
                <a:r>
                  <a:rPr lang="zh-CN" altLang="en-US"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44" name="文本框 43"/>
              <p:cNvSpPr txBox="1">
                <a:spLocks noRot="1" noChangeAspect="1" noMove="1" noResize="1" noEditPoints="1" noAdjustHandles="1" noChangeArrowheads="1" noChangeShapeType="1" noTextEdit="1"/>
              </p:cNvSpPr>
              <p:nvPr/>
            </p:nvSpPr>
            <p:spPr>
              <a:xfrm>
                <a:off x="706862" y="4051006"/>
                <a:ext cx="5207856" cy="493148"/>
              </a:xfrm>
              <a:prstGeom prst="rect">
                <a:avLst/>
              </a:prstGeom>
              <a:blipFill rotWithShape="1">
                <a:blip r:embed="rId4"/>
                <a:stretch>
                  <a:fillRect l="-2" t="-69" r="6" b="-1912"/>
                </a:stretch>
              </a:blipFill>
            </p:spPr>
            <p:txBody>
              <a:bodyPr/>
              <a:lstStyle/>
              <a:p>
                <a:r>
                  <a:rPr lang="zh-CN" altLang="en-US">
                    <a:noFill/>
                  </a:rPr>
                  <a:t> </a:t>
                </a:r>
              </a:p>
            </p:txBody>
          </p:sp>
        </mc:Fallback>
      </mc:AlternateContent>
      <p:grpSp>
        <p:nvGrpSpPr>
          <p:cNvPr id="47" name="组合 46"/>
          <p:cNvGrpSpPr/>
          <p:nvPr/>
        </p:nvGrpSpPr>
        <p:grpSpPr>
          <a:xfrm>
            <a:off x="6684381" y="1799190"/>
            <a:ext cx="1616610" cy="802635"/>
            <a:chOff x="6867543" y="2110409"/>
            <a:chExt cx="1616610" cy="802635"/>
          </a:xfrm>
        </p:grpSpPr>
        <mc:AlternateContent xmlns:mc="http://schemas.openxmlformats.org/markup-compatibility/2006">
          <mc:Choice xmlns:a14="http://schemas.microsoft.com/office/drawing/2010/main" Requires="a14">
            <p:sp>
              <p:nvSpPr>
                <p:cNvPr id="33" name="文本框 9"/>
                <p:cNvSpPr txBox="1"/>
                <p:nvPr/>
              </p:nvSpPr>
              <p:spPr>
                <a:xfrm>
                  <a:off x="6867543" y="2110409"/>
                  <a:ext cx="414368" cy="40624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sz="1600"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33" name="文本框 9"/>
                <p:cNvSpPr txBox="1">
                  <a:spLocks noRot="1" noChangeAspect="1" noMove="1" noResize="1" noEditPoints="1" noAdjustHandles="1" noChangeArrowheads="1" noChangeShapeType="1" noTextEdit="1"/>
                </p:cNvSpPr>
                <p:nvPr/>
              </p:nvSpPr>
              <p:spPr>
                <a:xfrm>
                  <a:off x="6867543" y="2110409"/>
                  <a:ext cx="414368" cy="406243"/>
                </a:xfrm>
                <a:prstGeom prst="rect">
                  <a:avLst/>
                </a:prstGeom>
                <a:blipFill rotWithShape="1">
                  <a:blip r:embed="rId5"/>
                </a:blipFill>
                <a:ln w="6350">
                  <a:noFill/>
                </a:ln>
              </p:spPr>
              <p:txBody>
                <a:bodyPr/>
                <a:lstStyle/>
                <a:p>
                  <a:r>
                    <a:rPr lang="zh-CN" altLang="en-US">
                      <a:noFill/>
                    </a:rPr>
                    <a:t> </a:t>
                  </a:r>
                </a:p>
              </p:txBody>
            </p:sp>
          </mc:Fallback>
        </mc:AlternateContent>
        <p:sp>
          <p:nvSpPr>
            <p:cNvPr id="46" name="弧形 45"/>
            <p:cNvSpPr/>
            <p:nvPr/>
          </p:nvSpPr>
          <p:spPr bwMode="auto">
            <a:xfrm>
              <a:off x="7036953" y="2350337"/>
              <a:ext cx="1447200" cy="562707"/>
            </a:xfrm>
            <a:prstGeom prst="arc">
              <a:avLst>
                <a:gd name="adj1" fmla="val 11349717"/>
                <a:gd name="adj2" fmla="val 12423858"/>
              </a:avLst>
            </a:prstGeom>
            <a:noFill/>
            <a:ln w="19050" cap="flat" cmpd="sng" algn="ctr">
              <a:solidFill>
                <a:srgbClr val="FF0000"/>
              </a:solidFill>
              <a:prstDash val="solid"/>
              <a:round/>
              <a:headEnd type="none" w="med" len="med"/>
              <a:tailEnd type="stealth" w="med" len="lg"/>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FF0000"/>
                </a:solidFill>
                <a:effectLst/>
                <a:latin typeface="宋体" panose="02010600030101010101" pitchFamily="2" charset="-122"/>
                <a:ea typeface="宋体" panose="02010600030101010101" pitchFamily="2" charset="-122"/>
              </a:endParaRPr>
            </a:p>
          </p:txBody>
        </p:sp>
      </p:grpSp>
      <p:grpSp>
        <p:nvGrpSpPr>
          <p:cNvPr id="52" name="组合 51"/>
          <p:cNvGrpSpPr/>
          <p:nvPr/>
        </p:nvGrpSpPr>
        <p:grpSpPr>
          <a:xfrm>
            <a:off x="6555889" y="2247870"/>
            <a:ext cx="332174" cy="338554"/>
            <a:chOff x="6744504" y="2546326"/>
            <a:chExt cx="332174" cy="338554"/>
          </a:xfrm>
        </p:grpSpPr>
        <p:sp>
          <p:nvSpPr>
            <p:cNvPr id="37" name="椭圆 36"/>
            <p:cNvSpPr>
              <a:spLocks noChangeAspect="1"/>
            </p:cNvSpPr>
            <p:nvPr/>
          </p:nvSpPr>
          <p:spPr>
            <a:xfrm>
              <a:off x="6970537" y="2573019"/>
              <a:ext cx="106141" cy="106146"/>
            </a:xfrm>
            <a:prstGeom prst="ellipse">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mc:AlternateContent xmlns:mc="http://schemas.openxmlformats.org/markup-compatibility/2006">
          <mc:Choice xmlns:a14="http://schemas.microsoft.com/office/drawing/2010/main" Requires="a14">
            <p:sp>
              <p:nvSpPr>
                <p:cNvPr id="51" name="文本框 50"/>
                <p:cNvSpPr txBox="1"/>
                <p:nvPr/>
              </p:nvSpPr>
              <p:spPr>
                <a:xfrm>
                  <a:off x="6744504" y="2546326"/>
                  <a:ext cx="3235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altLang="en-US" sz="1600" dirty="0">
                    <a:solidFill>
                      <a:schemeClr val="tx1"/>
                    </a:solidFill>
                  </a:endParaRPr>
                </a:p>
              </p:txBody>
            </p:sp>
          </mc:Choice>
          <mc:Fallback>
            <p:sp>
              <p:nvSpPr>
                <p:cNvPr id="51" name="文本框 50"/>
                <p:cNvSpPr txBox="1">
                  <a:spLocks noRot="1" noChangeAspect="1" noMove="1" noResize="1" noEditPoints="1" noAdjustHandles="1" noChangeArrowheads="1" noChangeShapeType="1" noTextEdit="1"/>
                </p:cNvSpPr>
                <p:nvPr/>
              </p:nvSpPr>
              <p:spPr>
                <a:xfrm>
                  <a:off x="6744504" y="2546326"/>
                  <a:ext cx="323557" cy="338554"/>
                </a:xfrm>
                <a:prstGeom prst="rect">
                  <a:avLst/>
                </a:prstGeom>
                <a:blipFill rotWithShape="1">
                  <a:blip r:embed="rId6"/>
                </a:blipFill>
              </p:spPr>
              <p:txBody>
                <a:bodyPr/>
                <a:lstStyle/>
                <a:p>
                  <a:r>
                    <a:rPr lang="zh-CN" altLang="en-US">
                      <a:noFill/>
                    </a:rPr>
                    <a:t> </a:t>
                  </a:r>
                </a:p>
              </p:txBody>
            </p:sp>
          </mc:Fallback>
        </mc:AlternateContent>
      </p:grpSp>
      <p:sp>
        <p:nvSpPr>
          <p:cNvPr id="54" name="文本框 9"/>
          <p:cNvSpPr txBox="1"/>
          <p:nvPr/>
        </p:nvSpPr>
        <p:spPr>
          <a:xfrm>
            <a:off x="7078022" y="2020181"/>
            <a:ext cx="372146" cy="36052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effectLst/>
                <a:latin typeface="Times New Roman" panose="02020603050405020304" pitchFamily="18" charset="0"/>
                <a:ea typeface="等线" panose="02010600030101010101" pitchFamily="2" charset="-122"/>
                <a:cs typeface="宋体" panose="02010600030101010101" pitchFamily="2" charset="-122"/>
              </a:rPr>
              <a:t>r</a:t>
            </a:r>
            <a:r>
              <a:rPr lang="en-US" sz="1600" baseline="-25000" dirty="0">
                <a:effectLst/>
                <a:latin typeface="Times New Roman" panose="02020603050405020304" pitchFamily="18" charset="0"/>
                <a:ea typeface="等线" panose="02010600030101010101" pitchFamily="2" charset="-122"/>
                <a:cs typeface="宋体" panose="02010600030101010101" pitchFamily="2" charset="-122"/>
              </a:rPr>
              <a:t>0</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61" name="组合 60"/>
          <p:cNvGrpSpPr/>
          <p:nvPr/>
        </p:nvGrpSpPr>
        <p:grpSpPr>
          <a:xfrm>
            <a:off x="7561851" y="2039597"/>
            <a:ext cx="844710" cy="338554"/>
            <a:chOff x="7745013" y="2350816"/>
            <a:chExt cx="844710" cy="338554"/>
          </a:xfrm>
        </p:grpSpPr>
        <mc:AlternateContent xmlns:mc="http://schemas.openxmlformats.org/markup-compatibility/2006">
          <mc:Choice xmlns:a14="http://schemas.microsoft.com/office/drawing/2010/main" Requires="a14">
            <p:sp>
              <p:nvSpPr>
                <p:cNvPr id="57" name="文本框 56"/>
                <p:cNvSpPr txBox="1"/>
                <p:nvPr/>
              </p:nvSpPr>
              <p:spPr>
                <a:xfrm>
                  <a:off x="7998880" y="2350816"/>
                  <a:ext cx="59084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16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5</m:t>
                        </m:r>
                        <m:sSub>
                          <m:sSubPr>
                            <m:ctrlPr>
                              <a:rPr lang="zh-CN" altLang="zh-CN" sz="16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16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sz="1600" dirty="0">
                    <a:solidFill>
                      <a:srgbClr val="00B0F0"/>
                    </a:solidFill>
                  </a:endParaRPr>
                </a:p>
              </p:txBody>
            </p:sp>
          </mc:Choice>
          <mc:Fallback>
            <p:sp>
              <p:nvSpPr>
                <p:cNvPr id="57" name="文本框 56"/>
                <p:cNvSpPr txBox="1">
                  <a:spLocks noRot="1" noChangeAspect="1" noMove="1" noResize="1" noEditPoints="1" noAdjustHandles="1" noChangeArrowheads="1" noChangeShapeType="1" noTextEdit="1"/>
                </p:cNvSpPr>
                <p:nvPr/>
              </p:nvSpPr>
              <p:spPr>
                <a:xfrm>
                  <a:off x="7998880" y="2350816"/>
                  <a:ext cx="590843" cy="338554"/>
                </a:xfrm>
                <a:prstGeom prst="rect">
                  <a:avLst/>
                </a:prstGeom>
                <a:blipFill rotWithShape="1">
                  <a:blip r:embed="rId7"/>
                </a:blipFill>
              </p:spPr>
              <p:txBody>
                <a:bodyPr/>
                <a:lstStyle/>
                <a:p>
                  <a:r>
                    <a:rPr lang="zh-CN" altLang="en-US">
                      <a:noFill/>
                    </a:rPr>
                    <a:t> </a:t>
                  </a:r>
                </a:p>
              </p:txBody>
            </p:sp>
          </mc:Fallback>
        </mc:AlternateContent>
        <p:cxnSp>
          <p:nvCxnSpPr>
            <p:cNvPr id="59" name="直接箭头连接符 58"/>
            <p:cNvCxnSpPr/>
            <p:nvPr/>
          </p:nvCxnSpPr>
          <p:spPr bwMode="auto">
            <a:xfrm>
              <a:off x="7745013" y="2635958"/>
              <a:ext cx="370235"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grpSp>
        <p:nvGrpSpPr>
          <p:cNvPr id="71" name="组合 70"/>
          <p:cNvGrpSpPr/>
          <p:nvPr/>
        </p:nvGrpSpPr>
        <p:grpSpPr>
          <a:xfrm>
            <a:off x="7199869" y="2230301"/>
            <a:ext cx="723600" cy="261065"/>
            <a:chOff x="7383031" y="2541520"/>
            <a:chExt cx="723600" cy="261065"/>
          </a:xfrm>
        </p:grpSpPr>
        <p:sp>
          <p:nvSpPr>
            <p:cNvPr id="55" name="Oval 347"/>
            <p:cNvSpPr>
              <a:spLocks noChangeAspect="1" noChangeArrowheads="1"/>
            </p:cNvSpPr>
            <p:nvPr/>
          </p:nvSpPr>
          <p:spPr bwMode="auto">
            <a:xfrm>
              <a:off x="7383031" y="2541520"/>
              <a:ext cx="723600" cy="205806"/>
            </a:xfrm>
            <a:prstGeom prst="ellipse">
              <a:avLst/>
            </a:prstGeom>
            <a:noFill/>
            <a:ln w="19050">
              <a:solidFill>
                <a:srgbClr val="00B0F0"/>
              </a:solidFill>
              <a:prstDash val="dash"/>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1600"/>
            </a:p>
          </p:txBody>
        </p:sp>
        <p:sp>
          <p:nvSpPr>
            <p:cNvPr id="62" name="椭圆 61"/>
            <p:cNvSpPr>
              <a:spLocks noChangeAspect="1"/>
            </p:cNvSpPr>
            <p:nvPr/>
          </p:nvSpPr>
          <p:spPr>
            <a:xfrm>
              <a:off x="7876811" y="2696439"/>
              <a:ext cx="106141" cy="106146"/>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mc:AlternateContent xmlns:mc="http://schemas.openxmlformats.org/markup-compatibility/2006">
        <mc:Choice xmlns:a14="http://schemas.microsoft.com/office/drawing/2010/main" Requires="a14">
          <p:sp>
            <p:nvSpPr>
              <p:cNvPr id="65" name="文本框 64"/>
              <p:cNvSpPr txBox="1"/>
              <p:nvPr/>
            </p:nvSpPr>
            <p:spPr>
              <a:xfrm>
                <a:off x="5683317" y="3992112"/>
                <a:ext cx="2860522" cy="61093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8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zh-CN"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den>
                      </m:f>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65" name="文本框 64"/>
              <p:cNvSpPr txBox="1">
                <a:spLocks noRot="1" noChangeAspect="1" noMove="1" noResize="1" noEditPoints="1" noAdjustHandles="1" noChangeArrowheads="1" noChangeShapeType="1" noTextEdit="1"/>
              </p:cNvSpPr>
              <p:nvPr/>
            </p:nvSpPr>
            <p:spPr>
              <a:xfrm>
                <a:off x="5683317" y="3992112"/>
                <a:ext cx="2860522" cy="610936"/>
              </a:xfrm>
              <a:prstGeom prst="rect">
                <a:avLst/>
              </a:prstGeom>
              <a:blipFill rotWithShape="1">
                <a:blip r:embed="rId8"/>
                <a:stretch>
                  <a:fillRect l="-2" t="-82" r="19" b="9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7" name="文本框 66"/>
              <p:cNvSpPr txBox="1"/>
              <p:nvPr/>
            </p:nvSpPr>
            <p:spPr>
              <a:xfrm>
                <a:off x="2470934" y="4579555"/>
                <a:ext cx="2286000" cy="72077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num>
                        <m:den>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den>
                      </m:f>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dirty="0"/>
              </a:p>
            </p:txBody>
          </p:sp>
        </mc:Choice>
        <mc:Fallback>
          <p:sp>
            <p:nvSpPr>
              <p:cNvPr id="67" name="文本框 66"/>
              <p:cNvSpPr txBox="1">
                <a:spLocks noRot="1" noChangeAspect="1" noMove="1" noResize="1" noEditPoints="1" noAdjustHandles="1" noChangeArrowheads="1" noChangeShapeType="1" noTextEdit="1"/>
              </p:cNvSpPr>
              <p:nvPr/>
            </p:nvSpPr>
            <p:spPr>
              <a:xfrm>
                <a:off x="2470934" y="4579555"/>
                <a:ext cx="2286000" cy="720775"/>
              </a:xfrm>
              <a:prstGeom prst="rect">
                <a:avLst/>
              </a:prstGeom>
              <a:blipFill rotWithShape="1">
                <a:blip r:embed="rId9"/>
                <a:stretch>
                  <a:fillRect l="-7" t="-79" r="7" b="86"/>
                </a:stretch>
              </a:blipFill>
            </p:spPr>
            <p:txBody>
              <a:bodyPr/>
              <a:lstStyle/>
              <a:p>
                <a:r>
                  <a:rPr lang="zh-CN" altLang="en-US">
                    <a:noFill/>
                  </a:rPr>
                  <a:t> </a:t>
                </a:r>
              </a:p>
            </p:txBody>
          </p:sp>
        </mc:Fallback>
      </mc:AlternateContent>
      <p:sp>
        <p:nvSpPr>
          <p:cNvPr id="68" name="箭头: 右 67"/>
          <p:cNvSpPr/>
          <p:nvPr/>
        </p:nvSpPr>
        <p:spPr bwMode="auto">
          <a:xfrm>
            <a:off x="1898392" y="4845966"/>
            <a:ext cx="471267" cy="25321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9" name="文本框 68"/>
          <p:cNvSpPr txBox="1"/>
          <p:nvPr/>
        </p:nvSpPr>
        <p:spPr>
          <a:xfrm>
            <a:off x="1180939" y="5226658"/>
            <a:ext cx="7629963" cy="501932"/>
          </a:xfrm>
          <a:prstGeom prst="rect">
            <a:avLst/>
          </a:prstGeom>
          <a:noFill/>
        </p:spPr>
        <p:txBody>
          <a:bodyPr wrap="square">
            <a:spAutoFit/>
          </a:bodyPr>
          <a:lstStyle/>
          <a:p>
            <a:pPr>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小球转动动能增加，是拉力做功的结果。由转动动能定理可得：</a:t>
            </a:r>
            <a:r>
              <a:rPr lang="zh-CN" altLang="zh-CN" sz="2000" kern="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70" name="文本框 69"/>
              <p:cNvSpPr txBox="1"/>
              <p:nvPr/>
            </p:nvSpPr>
            <p:spPr>
              <a:xfrm>
                <a:off x="2179486" y="5735748"/>
                <a:ext cx="4688057" cy="668516"/>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𝑊</m:t>
                      </m:r>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sub>
                      </m:sSub>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𝐽</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1800" kern="100" dirty="0">
                  <a:solidFill>
                    <a:schemeClr val="tx1"/>
                  </a:solidFill>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0" name="文本框 69"/>
              <p:cNvSpPr txBox="1">
                <a:spLocks noRot="1" noChangeAspect="1" noMove="1" noResize="1" noEditPoints="1" noAdjustHandles="1" noChangeArrowheads="1" noChangeShapeType="1" noTextEdit="1"/>
              </p:cNvSpPr>
              <p:nvPr/>
            </p:nvSpPr>
            <p:spPr>
              <a:xfrm>
                <a:off x="2179486" y="5735748"/>
                <a:ext cx="4688057" cy="668516"/>
              </a:xfrm>
              <a:prstGeom prst="rect">
                <a:avLst/>
              </a:prstGeom>
              <a:blipFill rotWithShape="1">
                <a:blip r:embed="rId10"/>
                <a:stretch>
                  <a:fillRect l="-4" t="-64" b="43"/>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wipe(left)">
                                      <p:cBhvr>
                                        <p:cTn id="20" dur="500"/>
                                        <p:tgtEl>
                                          <p:spTgt spid="39"/>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up)">
                                      <p:cBhvr>
                                        <p:cTn id="28" dur="500"/>
                                        <p:tgtEl>
                                          <p:spTgt spid="40"/>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500"/>
                                        <p:tgtEl>
                                          <p:spTgt spid="54"/>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p:stCondLst>
                              <p:cond delay="2500"/>
                            </p:stCondLst>
                            <p:childTnLst>
                              <p:par>
                                <p:cTn id="38" presetID="22" presetClass="entr" presetSubtype="4" fill="hold" nodeType="after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down)">
                                      <p:cBhvr>
                                        <p:cTn id="40" dur="5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par>
                          <p:cTn id="46" fill="hold">
                            <p:stCondLst>
                              <p:cond delay="500"/>
                            </p:stCondLst>
                            <p:childTnLst>
                              <p:par>
                                <p:cTn id="47" presetID="22" presetClass="entr" presetSubtype="1" fill="hold" nodeType="after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up)">
                                      <p:cBhvr>
                                        <p:cTn id="49" dur="500"/>
                                        <p:tgtEl>
                                          <p:spTgt spid="4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500"/>
                                        <p:tgtEl>
                                          <p:spTgt spid="71"/>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13">
                                            <p:txEl>
                                              <p:pRg st="0" end="0"/>
                                            </p:txEl>
                                          </p:spTgt>
                                        </p:tgtEl>
                                        <p:attrNameLst>
                                          <p:attrName>style.visibility</p:attrName>
                                        </p:attrNameLst>
                                      </p:cBhvr>
                                      <p:to>
                                        <p:strVal val="visible"/>
                                      </p:to>
                                    </p:set>
                                    <p:animEffect transition="in" filter="fade">
                                      <p:cBhvr>
                                        <p:cTn id="67" dur="500"/>
                                        <p:tgtEl>
                                          <p:spTgt spid="13">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500"/>
                                        <p:tgtEl>
                                          <p:spTgt spid="2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par>
                          <p:cTn id="98" fill="hold">
                            <p:stCondLst>
                              <p:cond delay="500"/>
                            </p:stCondLst>
                            <p:childTnLst>
                              <p:par>
                                <p:cTn id="99" presetID="10" presetClass="entr" presetSubtype="0" fill="hold" nodeType="afterEffect">
                                  <p:stCondLst>
                                    <p:cond delay="0"/>
                                  </p:stCondLst>
                                  <p:childTnLst>
                                    <p:set>
                                      <p:cBhvr>
                                        <p:cTn id="100" dur="1" fill="hold">
                                          <p:stCondLst>
                                            <p:cond delay="0"/>
                                          </p:stCondLst>
                                        </p:cTn>
                                        <p:tgtEl>
                                          <p:spTgt spid="27">
                                            <p:txEl>
                                              <p:pRg st="0" end="0"/>
                                            </p:txEl>
                                          </p:spTgt>
                                        </p:tgtEl>
                                        <p:attrNameLst>
                                          <p:attrName>style.visibility</p:attrName>
                                        </p:attrNameLst>
                                      </p:cBhvr>
                                      <p:to>
                                        <p:strVal val="visible"/>
                                      </p:to>
                                    </p:set>
                                    <p:animEffect transition="in" filter="fade">
                                      <p:cBhvr>
                                        <p:cTn id="101" dur="500"/>
                                        <p:tgtEl>
                                          <p:spTgt spid="27">
                                            <p:txEl>
                                              <p:pRg st="0" end="0"/>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4"/>
                                        </p:tgtEl>
                                        <p:attrNameLst>
                                          <p:attrName>style.visibility</p:attrName>
                                        </p:attrNameLst>
                                      </p:cBhvr>
                                      <p:to>
                                        <p:strVal val="visible"/>
                                      </p:to>
                                    </p:set>
                                    <p:animEffect transition="in" filter="fade">
                                      <p:cBhvr>
                                        <p:cTn id="106" dur="500"/>
                                        <p:tgtEl>
                                          <p:spTgt spid="44"/>
                                        </p:tgtEl>
                                      </p:cBhvr>
                                    </p:animEffect>
                                  </p:childTnLst>
                                </p:cTn>
                              </p:par>
                            </p:childTnLst>
                          </p:cTn>
                        </p:par>
                        <p:par>
                          <p:cTn id="107" fill="hold">
                            <p:stCondLst>
                              <p:cond delay="500"/>
                            </p:stCondLst>
                            <p:childTnLst>
                              <p:par>
                                <p:cTn id="108" presetID="10" presetClass="entr" presetSubtype="0" fill="hold" grpId="0" nodeType="afterEffect">
                                  <p:stCondLst>
                                    <p:cond delay="0"/>
                                  </p:stCondLst>
                                  <p:childTnLst>
                                    <p:set>
                                      <p:cBhvr>
                                        <p:cTn id="109" dur="1" fill="hold">
                                          <p:stCondLst>
                                            <p:cond delay="0"/>
                                          </p:stCondLst>
                                        </p:cTn>
                                        <p:tgtEl>
                                          <p:spTgt spid="65"/>
                                        </p:tgtEl>
                                        <p:attrNameLst>
                                          <p:attrName>style.visibility</p:attrName>
                                        </p:attrNameLst>
                                      </p:cBhvr>
                                      <p:to>
                                        <p:strVal val="visible"/>
                                      </p:to>
                                    </p:set>
                                    <p:animEffect transition="in" filter="fade">
                                      <p:cBhvr>
                                        <p:cTn id="110" dur="500"/>
                                        <p:tgtEl>
                                          <p:spTgt spid="6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wipe(left)">
                                      <p:cBhvr>
                                        <p:cTn id="115" dur="500"/>
                                        <p:tgtEl>
                                          <p:spTgt spid="68"/>
                                        </p:tgtEl>
                                      </p:cBhvr>
                                    </p:animEffect>
                                  </p:childTnLst>
                                </p:cTn>
                              </p:par>
                            </p:childTnLst>
                          </p:cTn>
                        </p:par>
                        <p:par>
                          <p:cTn id="116" fill="hold">
                            <p:stCondLst>
                              <p:cond delay="500"/>
                            </p:stCondLst>
                            <p:childTnLst>
                              <p:par>
                                <p:cTn id="117" presetID="10" presetClass="entr" presetSubtype="0" fill="hold" grpId="0" nodeType="afterEffect">
                                  <p:stCondLst>
                                    <p:cond delay="0"/>
                                  </p:stCondLst>
                                  <p:childTnLst>
                                    <p:set>
                                      <p:cBhvr>
                                        <p:cTn id="118" dur="1" fill="hold">
                                          <p:stCondLst>
                                            <p:cond delay="0"/>
                                          </p:stCondLst>
                                        </p:cTn>
                                        <p:tgtEl>
                                          <p:spTgt spid="67"/>
                                        </p:tgtEl>
                                        <p:attrNameLst>
                                          <p:attrName>style.visibility</p:attrName>
                                        </p:attrNameLst>
                                      </p:cBhvr>
                                      <p:to>
                                        <p:strVal val="visible"/>
                                      </p:to>
                                    </p:set>
                                    <p:animEffect transition="in" filter="fade">
                                      <p:cBhvr>
                                        <p:cTn id="119" dur="500"/>
                                        <p:tgtEl>
                                          <p:spTgt spid="67"/>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69"/>
                                        </p:tgtEl>
                                        <p:attrNameLst>
                                          <p:attrName>style.visibility</p:attrName>
                                        </p:attrNameLst>
                                      </p:cBhvr>
                                      <p:to>
                                        <p:strVal val="visible"/>
                                      </p:to>
                                    </p:set>
                                    <p:animEffect transition="in" filter="fade">
                                      <p:cBhvr>
                                        <p:cTn id="124" dur="500"/>
                                        <p:tgtEl>
                                          <p:spTgt spid="69"/>
                                        </p:tgtEl>
                                      </p:cBhvr>
                                    </p:animEffect>
                                  </p:childTnLst>
                                </p:cTn>
                              </p:par>
                            </p:childTnLst>
                          </p:cTn>
                        </p:par>
                        <p:par>
                          <p:cTn id="125" fill="hold">
                            <p:stCondLst>
                              <p:cond delay="500"/>
                            </p:stCondLst>
                            <p:childTnLst>
                              <p:par>
                                <p:cTn id="126" presetID="10" presetClass="entr" presetSubtype="0" fill="hold" grpId="0" nodeType="afterEffect">
                                  <p:stCondLst>
                                    <p:cond delay="0"/>
                                  </p:stCondLst>
                                  <p:childTnLst>
                                    <p:set>
                                      <p:cBhvr>
                                        <p:cTn id="127" dur="1" fill="hold">
                                          <p:stCondLst>
                                            <p:cond delay="0"/>
                                          </p:stCondLst>
                                        </p:cTn>
                                        <p:tgtEl>
                                          <p:spTgt spid="70"/>
                                        </p:tgtEl>
                                        <p:attrNameLst>
                                          <p:attrName>style.visibility</p:attrName>
                                        </p:attrNameLst>
                                      </p:cBhvr>
                                      <p:to>
                                        <p:strVal val="visible"/>
                                      </p:to>
                                    </p:set>
                                    <p:animEffect transition="in" filter="fade">
                                      <p:cBhvr>
                                        <p:cTn id="12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P spid="17" grpId="0"/>
      <p:bldP spid="21" grpId="0"/>
      <p:bldP spid="23" grpId="0"/>
      <p:bldP spid="25" grpId="0"/>
      <p:bldP spid="29" grpId="0"/>
      <p:bldP spid="32" grpId="0"/>
      <p:bldP spid="36" grpId="0" animBg="1"/>
      <p:bldP spid="44" grpId="0"/>
      <p:bldP spid="54" grpId="0"/>
      <p:bldP spid="65" grpId="0"/>
      <p:bldP spid="67" grpId="0"/>
      <p:bldP spid="68" grpId="0" animBg="1"/>
      <p:bldP spid="69" grpId="0"/>
      <p:bldP spid="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文本框 17"/>
              <p:cNvSpPr txBox="1"/>
              <p:nvPr/>
            </p:nvSpPr>
            <p:spPr>
              <a:xfrm>
                <a:off x="212691" y="1151608"/>
                <a:ext cx="8577942" cy="963597"/>
              </a:xfrm>
              <a:prstGeom prst="rect">
                <a:avLst/>
              </a:prstGeom>
              <a:noFill/>
            </p:spPr>
            <p:txBody>
              <a:bodyPr wrap="square">
                <a:spAutoFit/>
              </a:bodyPr>
              <a:lstStyle/>
              <a:p>
                <a:pPr algn="just">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某质点的速度随时间的变化规律为</a:t>
                </a:r>
                <a14:m>
                  <m:oMath xmlns:m="http://schemas.openxmlformats.org/officeDocument/2006/math">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，已知</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时它经过点</a:t>
                </a:r>
                <a14:m>
                  <m:oMath xmlns:m="http://schemas.openxmlformats.org/officeDocument/2006/math">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zh-CN"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e>
                    </m:d>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，求该质点的运动方程。</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8" name="文本框 17"/>
              <p:cNvSpPr txBox="1">
                <a:spLocks noRot="1" noChangeAspect="1" noMove="1" noResize="1" noEditPoints="1" noAdjustHandles="1" noChangeArrowheads="1" noChangeShapeType="1" noTextEdit="1"/>
              </p:cNvSpPr>
              <p:nvPr/>
            </p:nvSpPr>
            <p:spPr>
              <a:xfrm>
                <a:off x="212691" y="1151608"/>
                <a:ext cx="8577942" cy="963597"/>
              </a:xfrm>
              <a:prstGeom prst="rect">
                <a:avLst/>
              </a:prstGeom>
              <a:blipFill rotWithShape="1">
                <a:blip r:embed="rId1"/>
                <a:stretch>
                  <a:fillRect l="-7" t="-37" r="4" b="2"/>
                </a:stretch>
              </a:blipFill>
            </p:spPr>
            <p:txBody>
              <a:bodyPr/>
              <a:lstStyle/>
              <a:p>
                <a:r>
                  <a:rPr lang="zh-CN" altLang="en-US">
                    <a:noFill/>
                  </a:rPr>
                  <a:t> </a:t>
                </a:r>
              </a:p>
            </p:txBody>
          </p:sp>
        </mc:Fallback>
      </mc:AlternateContent>
      <p:sp>
        <p:nvSpPr>
          <p:cNvPr id="20" name="文本框 19"/>
          <p:cNvSpPr txBox="1"/>
          <p:nvPr/>
        </p:nvSpPr>
        <p:spPr>
          <a:xfrm>
            <a:off x="212691" y="1230571"/>
            <a:ext cx="725714"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1-10 </a:t>
            </a:r>
            <a:endParaRPr lang="zh-CN" altLang="en-US" sz="2000" dirty="0"/>
          </a:p>
        </p:txBody>
      </p:sp>
      <mc:AlternateContent xmlns:mc="http://schemas.openxmlformats.org/markup-compatibility/2006">
        <mc:Choice xmlns:a14="http://schemas.microsoft.com/office/drawing/2010/main" Requires="a14">
          <p:sp>
            <p:nvSpPr>
              <p:cNvPr id="22" name="文本框 21"/>
              <p:cNvSpPr txBox="1"/>
              <p:nvPr/>
            </p:nvSpPr>
            <p:spPr>
              <a:xfrm>
                <a:off x="4824861" y="4423270"/>
                <a:ext cx="3722643" cy="439736"/>
              </a:xfrm>
              <a:prstGeom prst="rect">
                <a:avLst/>
              </a:prstGeom>
              <a:noFill/>
            </p:spPr>
            <p:txBody>
              <a:bodyPr wrap="square">
                <a:spAutoFit/>
              </a:bodyPr>
              <a:lstStyle/>
              <a:p>
                <a:pPr indent="266700" algn="just"/>
                <a14:m>
                  <m:oMathPara xmlns:m="http://schemas.openxmlformats.org/officeDocument/2006/math">
                    <m:oMathParaPr>
                      <m:jc m:val="centerGroup"/>
                    </m:oMathParaPr>
                    <m:oMath xmlns:m="http://schemas.openxmlformats.org/officeDocument/2006/math">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4824861" y="4423270"/>
                <a:ext cx="3722643" cy="439736"/>
              </a:xfrm>
              <a:prstGeom prst="rect">
                <a:avLst/>
              </a:prstGeom>
              <a:blipFill rotWithShape="1">
                <a:blip r:embed="rId2"/>
                <a:stretch>
                  <a:fillRect l="-4" t="-113" r="11" b="40"/>
                </a:stretch>
              </a:blipFill>
            </p:spPr>
            <p:txBody>
              <a:bodyPr/>
              <a:lstStyle/>
              <a:p>
                <a:r>
                  <a:rPr lang="zh-CN" altLang="en-US">
                    <a:noFill/>
                  </a:rPr>
                  <a:t> </a:t>
                </a:r>
              </a:p>
            </p:txBody>
          </p:sp>
        </mc:Fallback>
      </mc:AlternateContent>
      <p:sp>
        <p:nvSpPr>
          <p:cNvPr id="24" name="文本框 23"/>
          <p:cNvSpPr txBox="1"/>
          <p:nvPr/>
        </p:nvSpPr>
        <p:spPr>
          <a:xfrm>
            <a:off x="747636" y="2227889"/>
            <a:ext cx="97454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26" name="文本框 25"/>
          <p:cNvSpPr txBox="1"/>
          <p:nvPr/>
        </p:nvSpPr>
        <p:spPr>
          <a:xfrm>
            <a:off x="1727350" y="2238574"/>
            <a:ext cx="299202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根据速度定义式，可得：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8" name="文本框 27"/>
              <p:cNvSpPr txBox="1"/>
              <p:nvPr/>
            </p:nvSpPr>
            <p:spPr>
              <a:xfrm>
                <a:off x="4508072" y="1844197"/>
                <a:ext cx="2498272" cy="96904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8" name="文本框 27"/>
              <p:cNvSpPr txBox="1">
                <a:spLocks noRot="1" noChangeAspect="1" noMove="1" noResize="1" noEditPoints="1" noAdjustHandles="1" noChangeArrowheads="1" noChangeShapeType="1" noTextEdit="1"/>
              </p:cNvSpPr>
              <p:nvPr/>
            </p:nvSpPr>
            <p:spPr>
              <a:xfrm>
                <a:off x="4508072" y="1844197"/>
                <a:ext cx="2498272" cy="969048"/>
              </a:xfrm>
              <a:prstGeom prst="rect">
                <a:avLst/>
              </a:prstGeom>
              <a:blipFill rotWithShape="1">
                <a:blip r:embed="rId3"/>
                <a:stretch>
                  <a:fillRect l="-8" t="-16" r="16" b="20"/>
                </a:stretch>
              </a:blipFill>
            </p:spPr>
            <p:txBody>
              <a:bodyPr/>
              <a:lstStyle/>
              <a:p>
                <a:r>
                  <a:rPr lang="zh-CN" altLang="en-US">
                    <a:noFill/>
                  </a:rPr>
                  <a:t> </a:t>
                </a:r>
              </a:p>
            </p:txBody>
          </p:sp>
        </mc:Fallback>
      </mc:AlternateContent>
      <p:sp>
        <p:nvSpPr>
          <p:cNvPr id="30" name="文本框 29"/>
          <p:cNvSpPr txBox="1"/>
          <p:nvPr/>
        </p:nvSpPr>
        <p:spPr>
          <a:xfrm>
            <a:off x="747636" y="3056149"/>
            <a:ext cx="3603951"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上式分离变量并机分，得到：</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4" name="文本框 33"/>
              <p:cNvSpPr txBox="1"/>
              <p:nvPr/>
            </p:nvSpPr>
            <p:spPr>
              <a:xfrm>
                <a:off x="3941827" y="2795136"/>
                <a:ext cx="3398278" cy="8442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nary>
                        <m:naryPr>
                          <m:limLoc m:val="subSup"/>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sub>
                        <m:sup>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sup>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oMath>
                  </m:oMathPara>
                </a14:m>
                <a:endParaRPr lang="zh-CN" altLang="en-US" dirty="0"/>
              </a:p>
            </p:txBody>
          </p:sp>
        </mc:Choice>
        <mc:Fallback>
          <p:sp>
            <p:nvSpPr>
              <p:cNvPr id="34" name="文本框 33"/>
              <p:cNvSpPr txBox="1">
                <a:spLocks noRot="1" noChangeAspect="1" noMove="1" noResize="1" noEditPoints="1" noAdjustHandles="1" noChangeArrowheads="1" noChangeShapeType="1" noTextEdit="1"/>
              </p:cNvSpPr>
              <p:nvPr/>
            </p:nvSpPr>
            <p:spPr>
              <a:xfrm>
                <a:off x="3941827" y="2795136"/>
                <a:ext cx="3398278" cy="844205"/>
              </a:xfrm>
              <a:prstGeom prst="rect">
                <a:avLst/>
              </a:prstGeom>
              <a:blipFill rotWithShape="1">
                <a:blip r:embed="rId4"/>
                <a:stretch>
                  <a:fillRect l="-11" t="-59" r="4" b="18"/>
                </a:stretch>
              </a:blipFill>
            </p:spPr>
            <p:txBody>
              <a:bodyPr/>
              <a:lstStyle/>
              <a:p>
                <a:r>
                  <a:rPr lang="zh-CN" altLang="en-US">
                    <a:noFill/>
                  </a:rPr>
                  <a:t> </a:t>
                </a:r>
              </a:p>
            </p:txBody>
          </p:sp>
        </mc:Fallback>
      </mc:AlternateContent>
      <p:sp>
        <p:nvSpPr>
          <p:cNvPr id="36" name="文本框 35"/>
          <p:cNvSpPr txBox="1"/>
          <p:nvPr/>
        </p:nvSpPr>
        <p:spPr>
          <a:xfrm>
            <a:off x="747636" y="3779683"/>
            <a:ext cx="168729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由上式可得：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8" name="文本框 37"/>
              <p:cNvSpPr txBox="1"/>
              <p:nvPr/>
            </p:nvSpPr>
            <p:spPr>
              <a:xfrm>
                <a:off x="2197897" y="3672672"/>
                <a:ext cx="3334279" cy="55399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8" name="文本框 37"/>
              <p:cNvSpPr txBox="1">
                <a:spLocks noRot="1" noChangeAspect="1" noMove="1" noResize="1" noEditPoints="1" noAdjustHandles="1" noChangeArrowheads="1" noChangeShapeType="1" noTextEdit="1"/>
              </p:cNvSpPr>
              <p:nvPr/>
            </p:nvSpPr>
            <p:spPr>
              <a:xfrm>
                <a:off x="2197897" y="3672672"/>
                <a:ext cx="3334279" cy="553998"/>
              </a:xfrm>
              <a:prstGeom prst="rect">
                <a:avLst/>
              </a:prstGeom>
              <a:blipFill rotWithShape="1">
                <a:blip r:embed="rId5"/>
                <a:stretch>
                  <a:fillRect l="-5" t="-84" r="2" b="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748013" y="4443083"/>
                <a:ext cx="439953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根据已知</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b="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，代入到上式：</a:t>
                </a:r>
                <a:endParaRPr lang="zh-CN" altLang="en-US" sz="2000" dirty="0"/>
              </a:p>
            </p:txBody>
          </p:sp>
        </mc:Choice>
        <mc:Fallback>
          <p:sp>
            <p:nvSpPr>
              <p:cNvPr id="40" name="文本框 39"/>
              <p:cNvSpPr txBox="1">
                <a:spLocks noRot="1" noChangeAspect="1" noMove="1" noResize="1" noEditPoints="1" noAdjustHandles="1" noChangeArrowheads="1" noChangeShapeType="1" noTextEdit="1"/>
              </p:cNvSpPr>
              <p:nvPr/>
            </p:nvSpPr>
            <p:spPr>
              <a:xfrm>
                <a:off x="748013" y="4443083"/>
                <a:ext cx="4399535" cy="400110"/>
              </a:xfrm>
              <a:prstGeom prst="rect">
                <a:avLst/>
              </a:prstGeom>
              <a:blipFill rotWithShape="1">
                <a:blip r:embed="rId6"/>
                <a:stretch>
                  <a:fillRect l="-14" t="-156" r="5" b="12"/>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0" end="0"/>
                                            </p:txEl>
                                          </p:spTgt>
                                        </p:tgtEl>
                                        <p:attrNameLst>
                                          <p:attrName>style.visibility</p:attrName>
                                        </p:attrNameLst>
                                      </p:cBhvr>
                                      <p:to>
                                        <p:strVal val="visible"/>
                                      </p:to>
                                    </p:set>
                                    <p:animEffect transition="in" filter="fade">
                                      <p:cBhvr>
                                        <p:cTn id="22" dur="500"/>
                                        <p:tgtEl>
                                          <p:spTgt spid="26">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8">
                                            <p:txEl>
                                              <p:pRg st="0" end="0"/>
                                            </p:txEl>
                                          </p:spTgt>
                                        </p:tgtEl>
                                        <p:attrNameLst>
                                          <p:attrName>style.visibility</p:attrName>
                                        </p:attrNameLst>
                                      </p:cBhvr>
                                      <p:to>
                                        <p:strVal val="visible"/>
                                      </p:to>
                                    </p:set>
                                    <p:animEffect transition="in" filter="fade">
                                      <p:cBhvr>
                                        <p:cTn id="26" dur="500"/>
                                        <p:tgtEl>
                                          <p:spTgt spid="2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38">
                                            <p:txEl>
                                              <p:pRg st="0" end="0"/>
                                            </p:txEl>
                                          </p:spTgt>
                                        </p:tgtEl>
                                        <p:attrNameLst>
                                          <p:attrName>style.visibility</p:attrName>
                                        </p:attrNameLst>
                                      </p:cBhvr>
                                      <p:to>
                                        <p:strVal val="visible"/>
                                      </p:to>
                                    </p:set>
                                    <p:animEffect transition="in" filter="fade">
                                      <p:cBhvr>
                                        <p:cTn id="44" dur="500"/>
                                        <p:tgtEl>
                                          <p:spTgt spid="38">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2">
                                            <p:txEl>
                                              <p:pRg st="0" end="0"/>
                                            </p:txEl>
                                          </p:spTgt>
                                        </p:tgtEl>
                                        <p:attrNameLst>
                                          <p:attrName>style.visibility</p:attrName>
                                        </p:attrNameLst>
                                      </p:cBhvr>
                                      <p:to>
                                        <p:strVal val="visible"/>
                                      </p:to>
                                    </p:set>
                                    <p:animEffect transition="in" filter="fade">
                                      <p:cBhvr>
                                        <p:cTn id="53"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4" grpId="0"/>
      <p:bldP spid="30" grpId="0"/>
      <p:bldP spid="34" grpId="0"/>
      <p:bldP spid="36" grpId="0"/>
      <p:bldP spid="4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14997" y="652361"/>
            <a:ext cx="738554"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3-25 </a:t>
            </a:r>
            <a:endParaRPr lang="zh-CN" altLang="en-US" sz="2000" dirty="0"/>
          </a:p>
        </p:txBody>
      </p:sp>
      <mc:AlternateContent xmlns:mc="http://schemas.openxmlformats.org/markup-compatibility/2006">
        <mc:Choice xmlns:a14="http://schemas.microsoft.com/office/drawing/2010/main" Requires="a14">
          <p:sp>
            <p:nvSpPr>
              <p:cNvPr id="10" name="文本框 9"/>
              <p:cNvSpPr txBox="1"/>
              <p:nvPr/>
            </p:nvSpPr>
            <p:spPr>
              <a:xfrm>
                <a:off x="921431" y="1950006"/>
                <a:ext cx="7744267"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问：碰撞后</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的瞬间</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小球的反弹速度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及棒转动的角速度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各为多少</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0" name="文本框 9"/>
              <p:cNvSpPr txBox="1">
                <a:spLocks noRot="1" noChangeAspect="1" noMove="1" noResize="1" noEditPoints="1" noAdjustHandles="1" noChangeArrowheads="1" noChangeShapeType="1" noTextEdit="1"/>
              </p:cNvSpPr>
              <p:nvPr/>
            </p:nvSpPr>
            <p:spPr>
              <a:xfrm>
                <a:off x="921431" y="1950006"/>
                <a:ext cx="7744267" cy="501932"/>
              </a:xfrm>
              <a:prstGeom prst="rect">
                <a:avLst/>
              </a:prstGeom>
              <a:blipFill rotWithShape="1">
                <a:blip r:embed="rId1"/>
                <a:stretch>
                  <a:fillRect l="-1" t="-111" r="6" b="-8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414996" y="576603"/>
                <a:ext cx="8496887"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3-15</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所示，一长为</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的匀质细棒，可绕棒中点的水平轴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在竖直面内转动，开始时棒静止在水平位置，</a:t>
                </a:r>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414996" y="576603"/>
                <a:ext cx="8496887" cy="951735"/>
              </a:xfrm>
              <a:prstGeom prst="rect">
                <a:avLst/>
              </a:prstGeom>
              <a:blipFill rotWithShape="1">
                <a:blip r:embed="rId2"/>
                <a:stretch>
                  <a:fillRect l="-4" t="-2" r="3" b="-87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p:cNvSpPr txBox="1"/>
              <p:nvPr/>
            </p:nvSpPr>
            <p:spPr>
              <a:xfrm>
                <a:off x="478301" y="1052470"/>
                <a:ext cx="8433581"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的小球以速度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𝑢</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垂直下落在棒的端点，小球与棒作弹性碰撞</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14" name="文本框 13"/>
              <p:cNvSpPr txBox="1">
                <a:spLocks noRot="1" noChangeAspect="1" noMove="1" noResize="1" noEditPoints="1" noAdjustHandles="1" noChangeArrowheads="1" noChangeShapeType="1" noTextEdit="1"/>
              </p:cNvSpPr>
              <p:nvPr/>
            </p:nvSpPr>
            <p:spPr>
              <a:xfrm>
                <a:off x="478301" y="1052470"/>
                <a:ext cx="8433581" cy="951735"/>
              </a:xfrm>
              <a:prstGeom prst="rect">
                <a:avLst/>
              </a:prstGeom>
              <a:blipFill rotWithShape="1">
                <a:blip r:embed="rId3"/>
                <a:stretch>
                  <a:fillRect l="-2" t="-29" r="3" b="-852"/>
                </a:stretch>
              </a:blipFill>
            </p:spPr>
            <p:txBody>
              <a:bodyPr/>
              <a:lstStyle/>
              <a:p>
                <a:r>
                  <a:rPr lang="zh-CN" altLang="en-US">
                    <a:noFill/>
                  </a:rPr>
                  <a:t> </a:t>
                </a:r>
              </a:p>
            </p:txBody>
          </p:sp>
        </mc:Fallback>
      </mc:AlternateContent>
      <p:sp>
        <p:nvSpPr>
          <p:cNvPr id="16" name="文本框 15"/>
          <p:cNvSpPr txBox="1"/>
          <p:nvPr/>
        </p:nvSpPr>
        <p:spPr>
          <a:xfrm>
            <a:off x="921432" y="2492173"/>
            <a:ext cx="85109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8" name="文本框 17"/>
              <p:cNvSpPr txBox="1"/>
              <p:nvPr/>
            </p:nvSpPr>
            <p:spPr>
              <a:xfrm>
                <a:off x="478301" y="2431520"/>
                <a:ext cx="8433581"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取垂直纸面向里为角动量正向，则系统初态角动量</a:t>
                </a:r>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小球</a:t>
                </a:r>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𝑚𝑢𝑙</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，终态棒的角动量为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，小球为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，由角动量守恒定律可得：</a:t>
                </a:r>
                <a:endParaRPr lang="zh-CN" altLang="en-US" sz="2000" dirty="0"/>
              </a:p>
            </p:txBody>
          </p:sp>
        </mc:Choice>
        <mc:Fallback>
          <p:sp>
            <p:nvSpPr>
              <p:cNvPr id="18" name="文本框 17"/>
              <p:cNvSpPr txBox="1">
                <a:spLocks noRot="1" noChangeAspect="1" noMove="1" noResize="1" noEditPoints="1" noAdjustHandles="1" noChangeArrowheads="1" noChangeShapeType="1" noTextEdit="1"/>
              </p:cNvSpPr>
              <p:nvPr/>
            </p:nvSpPr>
            <p:spPr>
              <a:xfrm>
                <a:off x="478301" y="2431520"/>
                <a:ext cx="8433581" cy="954813"/>
              </a:xfrm>
              <a:prstGeom prst="rect">
                <a:avLst/>
              </a:prstGeom>
              <a:blipFill rotWithShape="1">
                <a:blip r:embed="rId4"/>
                <a:stretch>
                  <a:fillRect l="-2" t="-11" r="-140" b="-54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 name="文本框 19"/>
              <p:cNvSpPr txBox="1"/>
              <p:nvPr/>
            </p:nvSpPr>
            <p:spPr>
              <a:xfrm>
                <a:off x="2447778" y="3429000"/>
                <a:ext cx="2504049"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𝑚𝑢𝑙</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0" name="文本框 19"/>
              <p:cNvSpPr txBox="1">
                <a:spLocks noRot="1" noChangeAspect="1" noMove="1" noResize="1" noEditPoints="1" noAdjustHandles="1" noChangeArrowheads="1" noChangeShapeType="1" noTextEdit="1"/>
              </p:cNvSpPr>
              <p:nvPr/>
            </p:nvSpPr>
            <p:spPr>
              <a:xfrm>
                <a:off x="2447778" y="3429000"/>
                <a:ext cx="2504049" cy="400110"/>
              </a:xfrm>
              <a:prstGeom prst="rect">
                <a:avLst/>
              </a:prstGeom>
              <a:blipFill rotWithShape="1">
                <a:blip r:embed="rId5"/>
                <a:stretch>
                  <a:fillRect l="-19" r="4" b="15"/>
                </a:stretch>
              </a:blipFill>
            </p:spPr>
            <p:txBody>
              <a:bodyPr/>
              <a:lstStyle/>
              <a:p>
                <a:r>
                  <a:rPr lang="zh-CN" altLang="en-US">
                    <a:noFill/>
                  </a:rPr>
                  <a:t> </a:t>
                </a:r>
              </a:p>
            </p:txBody>
          </p:sp>
        </mc:Fallback>
      </mc:AlternateContent>
      <p:sp>
        <p:nvSpPr>
          <p:cNvPr id="22" name="文本框 21"/>
          <p:cNvSpPr txBox="1"/>
          <p:nvPr/>
        </p:nvSpPr>
        <p:spPr>
          <a:xfrm>
            <a:off x="661182" y="3871777"/>
            <a:ext cx="5092504"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因为是弹性碰撞，系统机械能守恒，可得：</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4" name="文本框 23"/>
              <p:cNvSpPr txBox="1"/>
              <p:nvPr/>
            </p:nvSpPr>
            <p:spPr>
              <a:xfrm>
                <a:off x="2032781" y="4416376"/>
                <a:ext cx="3580228"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𝑢</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sz="2000" dirty="0"/>
              </a:p>
            </p:txBody>
          </p:sp>
        </mc:Choice>
        <mc:Fallback>
          <p:sp>
            <p:nvSpPr>
              <p:cNvPr id="24" name="文本框 23"/>
              <p:cNvSpPr txBox="1">
                <a:spLocks noRot="1" noChangeAspect="1" noMove="1" noResize="1" noEditPoints="1" noAdjustHandles="1" noChangeArrowheads="1" noChangeShapeType="1" noTextEdit="1"/>
              </p:cNvSpPr>
              <p:nvPr/>
            </p:nvSpPr>
            <p:spPr>
              <a:xfrm>
                <a:off x="2032781" y="4416376"/>
                <a:ext cx="3580228" cy="668516"/>
              </a:xfrm>
              <a:prstGeom prst="rect">
                <a:avLst/>
              </a:prstGeom>
              <a:blipFill rotWithShape="1">
                <a:blip r:embed="rId6"/>
                <a:stretch>
                  <a:fillRect l="-4" t="-88" r="7" b="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611944" y="5018970"/>
                <a:ext cx="6147581" cy="692177"/>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又因为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，联立上述式子，解得：</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611944" y="5018970"/>
                <a:ext cx="6147581" cy="692177"/>
              </a:xfrm>
              <a:prstGeom prst="rect">
                <a:avLst/>
              </a:prstGeom>
              <a:blipFill rotWithShape="1">
                <a:blip r:embed="rId7"/>
                <a:stretch>
                  <a:fillRect l="-7" t="-82" r="-1561" b="-64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1498206" y="5745637"/>
                <a:ext cx="2201596" cy="67569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𝑢</m:t>
                      </m:r>
                    </m:oMath>
                  </m:oMathPara>
                </a14:m>
                <a:endParaRPr lang="zh-CN" altLang="en-US" dirty="0"/>
              </a:p>
            </p:txBody>
          </p:sp>
        </mc:Choice>
        <mc:Fallback>
          <p:sp>
            <p:nvSpPr>
              <p:cNvPr id="28" name="文本框 27"/>
              <p:cNvSpPr txBox="1">
                <a:spLocks noRot="1" noChangeAspect="1" noMove="1" noResize="1" noEditPoints="1" noAdjustHandles="1" noChangeArrowheads="1" noChangeShapeType="1" noTextEdit="1"/>
              </p:cNvSpPr>
              <p:nvPr/>
            </p:nvSpPr>
            <p:spPr>
              <a:xfrm>
                <a:off x="1498206" y="5745637"/>
                <a:ext cx="2201596" cy="675698"/>
              </a:xfrm>
              <a:prstGeom prst="rect">
                <a:avLst/>
              </a:prstGeom>
              <a:blipFill rotWithShape="1">
                <a:blip r:embed="rId8"/>
                <a:stretch>
                  <a:fillRect l="-11" t="-23" r="13" b="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0" name="文本框 29"/>
              <p:cNvSpPr txBox="1"/>
              <p:nvPr/>
            </p:nvSpPr>
            <p:spPr>
              <a:xfrm>
                <a:off x="3896749" y="5696200"/>
                <a:ext cx="2110155" cy="72513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𝑚𝑢</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den>
                      </m:f>
                    </m:oMath>
                  </m:oMathPara>
                </a14:m>
                <a:endParaRPr lang="zh-CN" altLang="en-US" dirty="0"/>
              </a:p>
            </p:txBody>
          </p:sp>
        </mc:Choice>
        <mc:Fallback>
          <p:sp>
            <p:nvSpPr>
              <p:cNvPr id="30" name="文本框 29"/>
              <p:cNvSpPr txBox="1">
                <a:spLocks noRot="1" noChangeAspect="1" noMove="1" noResize="1" noEditPoints="1" noAdjustHandles="1" noChangeArrowheads="1" noChangeShapeType="1" noTextEdit="1"/>
              </p:cNvSpPr>
              <p:nvPr/>
            </p:nvSpPr>
            <p:spPr>
              <a:xfrm>
                <a:off x="3896749" y="5696200"/>
                <a:ext cx="2110155" cy="725135"/>
              </a:xfrm>
              <a:prstGeom prst="rect">
                <a:avLst/>
              </a:prstGeom>
              <a:blipFill rotWithShape="1">
                <a:blip r:embed="rId9"/>
                <a:stretch>
                  <a:fillRect l="-18" t="-34" r="21" b="30"/>
                </a:stretch>
              </a:blipFill>
            </p:spPr>
            <p:txBody>
              <a:bodyPr/>
              <a:lstStyle/>
              <a:p>
                <a:r>
                  <a:rPr lang="zh-CN" altLang="en-US">
                    <a:noFill/>
                  </a:rPr>
                  <a:t> </a:t>
                </a:r>
              </a:p>
            </p:txBody>
          </p:sp>
        </mc:Fallback>
      </mc:AlternateContent>
      <p:sp>
        <p:nvSpPr>
          <p:cNvPr id="2" name="文本框 35849"/>
          <p:cNvSpPr txBox="1"/>
          <p:nvPr/>
        </p:nvSpPr>
        <p:spPr>
          <a:xfrm>
            <a:off x="6480278" y="3781199"/>
            <a:ext cx="421147" cy="38643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effectLst/>
                <a:latin typeface="Times New Roman" panose="02020603050405020304" pitchFamily="18" charset="0"/>
                <a:ea typeface="等线" panose="02010600030101010101" pitchFamily="2" charset="-122"/>
                <a:cs typeface="宋体" panose="02010600030101010101" pitchFamily="2" charset="-122"/>
              </a:rPr>
              <a:t>M</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3" name="文本框 35849"/>
              <p:cNvSpPr txBox="1"/>
              <p:nvPr/>
            </p:nvSpPr>
            <p:spPr>
              <a:xfrm>
                <a:off x="7949665" y="3168769"/>
                <a:ext cx="306651" cy="31069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sz="1600"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3" name="文本框 35849"/>
              <p:cNvSpPr txBox="1">
                <a:spLocks noRot="1" noChangeAspect="1" noMove="1" noResize="1" noEditPoints="1" noAdjustHandles="1" noChangeArrowheads="1" noChangeShapeType="1" noTextEdit="1"/>
              </p:cNvSpPr>
              <p:nvPr/>
            </p:nvSpPr>
            <p:spPr>
              <a:xfrm>
                <a:off x="7949665" y="3168769"/>
                <a:ext cx="306651" cy="310692"/>
              </a:xfrm>
              <a:prstGeom prst="rect">
                <a:avLst/>
              </a:prstGeom>
              <a:blipFill rotWithShape="1">
                <a:blip r:embed="rId10"/>
                <a:stretch>
                  <a:fillRect l="-33" t="-38" r="15" b="95"/>
                </a:stretch>
              </a:blipFill>
              <a:ln w="6350">
                <a:noFill/>
              </a:ln>
            </p:spPr>
            <p:txBody>
              <a:bodyPr/>
              <a:lstStyle/>
              <a:p>
                <a:r>
                  <a:rPr lang="zh-CN" altLang="en-US">
                    <a:noFill/>
                  </a:rPr>
                  <a:t> </a:t>
                </a:r>
              </a:p>
            </p:txBody>
          </p:sp>
        </mc:Fallback>
      </mc:AlternateContent>
      <p:sp>
        <p:nvSpPr>
          <p:cNvPr id="4" name="椭圆 3"/>
          <p:cNvSpPr/>
          <p:nvPr/>
        </p:nvSpPr>
        <p:spPr>
          <a:xfrm>
            <a:off x="8309797" y="3385913"/>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5" name="组合 4"/>
          <p:cNvGrpSpPr/>
          <p:nvPr/>
        </p:nvGrpSpPr>
        <p:grpSpPr>
          <a:xfrm>
            <a:off x="6472228" y="4165589"/>
            <a:ext cx="1973090" cy="609242"/>
            <a:chOff x="6451279" y="4245465"/>
            <a:chExt cx="1973090" cy="595384"/>
          </a:xfrm>
        </p:grpSpPr>
        <p:cxnSp>
          <p:nvCxnSpPr>
            <p:cNvPr id="6" name="Line 349"/>
            <p:cNvCxnSpPr/>
            <p:nvPr/>
          </p:nvCxnSpPr>
          <p:spPr bwMode="auto">
            <a:xfrm>
              <a:off x="6451279" y="4245465"/>
              <a:ext cx="0" cy="580906"/>
            </a:xfrm>
            <a:prstGeom prst="line">
              <a:avLst/>
            </a:prstGeom>
            <a:noFill/>
            <a:ln w="19050">
              <a:solidFill>
                <a:schemeClr val="tx1">
                  <a:lumMod val="95000"/>
                  <a:lumOff val="5000"/>
                </a:schemeClr>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Line 349"/>
            <p:cNvCxnSpPr/>
            <p:nvPr/>
          </p:nvCxnSpPr>
          <p:spPr bwMode="auto">
            <a:xfrm>
              <a:off x="8424369" y="4261141"/>
              <a:ext cx="0" cy="579708"/>
            </a:xfrm>
            <a:prstGeom prst="line">
              <a:avLst/>
            </a:prstGeom>
            <a:noFill/>
            <a:ln w="19050">
              <a:solidFill>
                <a:schemeClr val="tx1">
                  <a:lumMod val="95000"/>
                  <a:lumOff val="5000"/>
                </a:schemeClr>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9" name="组合 8"/>
          <p:cNvGrpSpPr/>
          <p:nvPr/>
        </p:nvGrpSpPr>
        <p:grpSpPr>
          <a:xfrm>
            <a:off x="6492959" y="4528286"/>
            <a:ext cx="1907842" cy="352789"/>
            <a:chOff x="6451279" y="4574239"/>
            <a:chExt cx="1907842" cy="352789"/>
          </a:xfrm>
        </p:grpSpPr>
        <mc:AlternateContent xmlns:mc="http://schemas.openxmlformats.org/markup-compatibility/2006">
          <mc:Choice xmlns:a14="http://schemas.microsoft.com/office/drawing/2010/main" Requires="a14">
            <p:sp>
              <p:nvSpPr>
                <p:cNvPr id="11" name="文本框 1167675061"/>
                <p:cNvSpPr txBox="1"/>
                <p:nvPr/>
              </p:nvSpPr>
              <p:spPr>
                <a:xfrm>
                  <a:off x="7221955" y="4574239"/>
                  <a:ext cx="427995" cy="35278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m:oMathPara>
                  </a14:m>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1" name="文本框 1167675061"/>
                <p:cNvSpPr txBox="1">
                  <a:spLocks noRot="1" noChangeAspect="1" noMove="1" noResize="1" noEditPoints="1" noAdjustHandles="1" noChangeArrowheads="1" noChangeShapeType="1" noTextEdit="1"/>
                </p:cNvSpPr>
                <p:nvPr/>
              </p:nvSpPr>
              <p:spPr>
                <a:xfrm>
                  <a:off x="7221955" y="4574239"/>
                  <a:ext cx="427995" cy="352789"/>
                </a:xfrm>
                <a:prstGeom prst="rect">
                  <a:avLst/>
                </a:prstGeom>
                <a:blipFill rotWithShape="1">
                  <a:blip r:embed="rId11"/>
                </a:blipFill>
                <a:ln w="6350">
                  <a:noFill/>
                </a:ln>
              </p:spPr>
              <p:txBody>
                <a:bodyPr/>
                <a:lstStyle/>
                <a:p>
                  <a:r>
                    <a:rPr lang="zh-CN" altLang="en-US">
                      <a:noFill/>
                    </a:rPr>
                    <a:t> </a:t>
                  </a:r>
                </a:p>
              </p:txBody>
            </p:sp>
          </mc:Fallback>
        </mc:AlternateContent>
        <p:grpSp>
          <p:nvGrpSpPr>
            <p:cNvPr id="13" name="组合 12"/>
            <p:cNvGrpSpPr/>
            <p:nvPr/>
          </p:nvGrpSpPr>
          <p:grpSpPr>
            <a:xfrm>
              <a:off x="6451279" y="4715740"/>
              <a:ext cx="1907842" cy="11527"/>
              <a:chOff x="6451279" y="4715740"/>
              <a:chExt cx="1907842" cy="11527"/>
            </a:xfrm>
          </p:grpSpPr>
          <p:cxnSp>
            <p:nvCxnSpPr>
              <p:cNvPr id="15" name="直接箭头连接符 14"/>
              <p:cNvCxnSpPr/>
              <p:nvPr/>
            </p:nvCxnSpPr>
            <p:spPr>
              <a:xfrm>
                <a:off x="6451279" y="4715740"/>
                <a:ext cx="597442" cy="0"/>
              </a:xfrm>
              <a:prstGeom prst="straightConnector1">
                <a:avLst/>
              </a:prstGeom>
              <a:ln w="19050">
                <a:solidFill>
                  <a:schemeClr val="tx1">
                    <a:lumMod val="95000"/>
                    <a:lumOff val="5000"/>
                  </a:schemeClr>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7761679" y="4727267"/>
                <a:ext cx="597442" cy="0"/>
              </a:xfrm>
              <a:prstGeom prst="straightConnector1">
                <a:avLst/>
              </a:prstGeom>
              <a:ln w="19050">
                <a:solidFill>
                  <a:schemeClr val="tx1">
                    <a:lumMod val="95000"/>
                    <a:lumOff val="5000"/>
                  </a:schemeClr>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grpSp>
      <p:grpSp>
        <p:nvGrpSpPr>
          <p:cNvPr id="19" name="组合 18"/>
          <p:cNvGrpSpPr/>
          <p:nvPr/>
        </p:nvGrpSpPr>
        <p:grpSpPr>
          <a:xfrm>
            <a:off x="7896310" y="3607564"/>
            <a:ext cx="336328" cy="457536"/>
            <a:chOff x="8037125" y="3566054"/>
            <a:chExt cx="336328" cy="457536"/>
          </a:xfrm>
        </p:grpSpPr>
        <p:cxnSp>
          <p:nvCxnSpPr>
            <p:cNvPr id="21" name="直接连接符 20"/>
            <p:cNvCxnSpPr/>
            <p:nvPr/>
          </p:nvCxnSpPr>
          <p:spPr>
            <a:xfrm>
              <a:off x="8373453" y="3605456"/>
              <a:ext cx="0" cy="418134"/>
            </a:xfrm>
            <a:prstGeom prst="line">
              <a:avLst/>
            </a:prstGeom>
            <a:ln w="19050">
              <a:solidFill>
                <a:srgbClr val="00B0F0"/>
              </a:solidFill>
              <a:headEnd type="none" w="sm" len="med"/>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3" name="文本框 9"/>
                <p:cNvSpPr txBox="1"/>
                <p:nvPr/>
              </p:nvSpPr>
              <p:spPr>
                <a:xfrm>
                  <a:off x="8037125" y="3566054"/>
                  <a:ext cx="306651" cy="418134"/>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𝑢</m:t>
                        </m:r>
                      </m:oMath>
                    </m:oMathPara>
                  </a14:m>
                  <a:endParaRPr lang="zh-CN" sz="1600"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3" name="文本框 9"/>
                <p:cNvSpPr txBox="1">
                  <a:spLocks noRot="1" noChangeAspect="1" noMove="1" noResize="1" noEditPoints="1" noAdjustHandles="1" noChangeArrowheads="1" noChangeShapeType="1" noTextEdit="1"/>
                </p:cNvSpPr>
                <p:nvPr/>
              </p:nvSpPr>
              <p:spPr>
                <a:xfrm>
                  <a:off x="8037125" y="3566054"/>
                  <a:ext cx="306651" cy="418134"/>
                </a:xfrm>
                <a:prstGeom prst="rect">
                  <a:avLst/>
                </a:prstGeom>
                <a:blipFill rotWithShape="1">
                  <a:blip r:embed="rId12"/>
                </a:blipFill>
                <a:ln w="6350">
                  <a:noFill/>
                </a:ln>
              </p:spPr>
              <p:txBody>
                <a:bodyPr/>
                <a:lstStyle/>
                <a:p>
                  <a:r>
                    <a:rPr lang="zh-CN" altLang="en-US">
                      <a:noFill/>
                    </a:rPr>
                    <a:t> </a:t>
                  </a:r>
                </a:p>
              </p:txBody>
            </p:sp>
          </mc:Fallback>
        </mc:AlternateContent>
      </p:grpSp>
      <p:grpSp>
        <p:nvGrpSpPr>
          <p:cNvPr id="25" name="组合 24"/>
          <p:cNvGrpSpPr/>
          <p:nvPr/>
        </p:nvGrpSpPr>
        <p:grpSpPr>
          <a:xfrm>
            <a:off x="8428294" y="3712859"/>
            <a:ext cx="306651" cy="424684"/>
            <a:chOff x="8326679" y="3605456"/>
            <a:chExt cx="306651" cy="424684"/>
          </a:xfrm>
        </p:grpSpPr>
        <p:cxnSp>
          <p:nvCxnSpPr>
            <p:cNvPr id="27" name="直接连接符 26"/>
            <p:cNvCxnSpPr/>
            <p:nvPr/>
          </p:nvCxnSpPr>
          <p:spPr>
            <a:xfrm>
              <a:off x="8373453" y="3605456"/>
              <a:ext cx="0" cy="324000"/>
            </a:xfrm>
            <a:prstGeom prst="line">
              <a:avLst/>
            </a:prstGeom>
            <a:ln w="19050">
              <a:solidFill>
                <a:srgbClr val="00B0F0"/>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9" name="文本框 9"/>
                <p:cNvSpPr txBox="1"/>
                <p:nvPr/>
              </p:nvSpPr>
              <p:spPr>
                <a:xfrm>
                  <a:off x="8326679" y="3612006"/>
                  <a:ext cx="306651" cy="418134"/>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𝜐</m:t>
                        </m:r>
                      </m:oMath>
                    </m:oMathPara>
                  </a14:m>
                  <a:endParaRPr lang="zh-CN" sz="1600"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9" name="文本框 9"/>
                <p:cNvSpPr txBox="1">
                  <a:spLocks noRot="1" noChangeAspect="1" noMove="1" noResize="1" noEditPoints="1" noAdjustHandles="1" noChangeArrowheads="1" noChangeShapeType="1" noTextEdit="1"/>
                </p:cNvSpPr>
                <p:nvPr/>
              </p:nvSpPr>
              <p:spPr>
                <a:xfrm>
                  <a:off x="8326679" y="3612006"/>
                  <a:ext cx="306651" cy="418134"/>
                </a:xfrm>
                <a:prstGeom prst="rect">
                  <a:avLst/>
                </a:prstGeom>
                <a:blipFill rotWithShape="1">
                  <a:blip r:embed="rId13"/>
                </a:blipFill>
                <a:ln w="6350">
                  <a:noFill/>
                </a:ln>
              </p:spPr>
              <p:txBody>
                <a:bodyPr/>
                <a:lstStyle/>
                <a:p>
                  <a:r>
                    <a:rPr lang="zh-CN" altLang="en-US">
                      <a:noFill/>
                    </a:rPr>
                    <a:t> </a:t>
                  </a:r>
                </a:p>
              </p:txBody>
            </p:sp>
          </mc:Fallback>
        </mc:AlternateContent>
      </p:grpSp>
      <p:sp>
        <p:nvSpPr>
          <p:cNvPr id="31" name="文本框 9"/>
          <p:cNvSpPr txBox="1"/>
          <p:nvPr/>
        </p:nvSpPr>
        <p:spPr>
          <a:xfrm>
            <a:off x="7302186" y="3712638"/>
            <a:ext cx="243402" cy="33662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o</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60" name="文本框 9"/>
          <p:cNvSpPr txBox="1"/>
          <p:nvPr/>
        </p:nvSpPr>
        <p:spPr>
          <a:xfrm>
            <a:off x="6590713" y="4915427"/>
            <a:ext cx="2255930" cy="32110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3-15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3-25</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63" name="组合 62"/>
          <p:cNvGrpSpPr/>
          <p:nvPr/>
        </p:nvGrpSpPr>
        <p:grpSpPr>
          <a:xfrm>
            <a:off x="6472381" y="4058761"/>
            <a:ext cx="1969346" cy="110631"/>
            <a:chOff x="3771384" y="2946941"/>
            <a:chExt cx="1969346" cy="110631"/>
          </a:xfrm>
        </p:grpSpPr>
        <p:sp>
          <p:nvSpPr>
            <p:cNvPr id="64" name="矩形 63"/>
            <p:cNvSpPr/>
            <p:nvPr/>
          </p:nvSpPr>
          <p:spPr>
            <a:xfrm>
              <a:off x="3771384" y="29469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65" name="椭圆 64"/>
            <p:cNvSpPr/>
            <p:nvPr/>
          </p:nvSpPr>
          <p:spPr>
            <a:xfrm>
              <a:off x="4713781" y="2959878"/>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6" name="组合 65"/>
          <p:cNvGrpSpPr/>
          <p:nvPr/>
        </p:nvGrpSpPr>
        <p:grpSpPr>
          <a:xfrm rot="240000">
            <a:off x="6473841" y="4058494"/>
            <a:ext cx="1969346" cy="110631"/>
            <a:chOff x="4001158" y="3099341"/>
            <a:chExt cx="1969346" cy="110631"/>
          </a:xfrm>
        </p:grpSpPr>
        <p:sp>
          <p:nvSpPr>
            <p:cNvPr id="67" name="矩形 66"/>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68" name="椭圆 67"/>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69" name="椭圆 68"/>
          <p:cNvSpPr/>
          <p:nvPr/>
        </p:nvSpPr>
        <p:spPr>
          <a:xfrm>
            <a:off x="8309797" y="3459684"/>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0" name="椭圆 69"/>
          <p:cNvSpPr/>
          <p:nvPr/>
        </p:nvSpPr>
        <p:spPr>
          <a:xfrm>
            <a:off x="8309797" y="3531684"/>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1" name="椭圆 70"/>
          <p:cNvSpPr/>
          <p:nvPr/>
        </p:nvSpPr>
        <p:spPr>
          <a:xfrm>
            <a:off x="8309797" y="3603684"/>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2" name="椭圆 71"/>
          <p:cNvSpPr/>
          <p:nvPr/>
        </p:nvSpPr>
        <p:spPr>
          <a:xfrm>
            <a:off x="8309797" y="3675684"/>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3" name="椭圆 72"/>
          <p:cNvSpPr/>
          <p:nvPr/>
        </p:nvSpPr>
        <p:spPr>
          <a:xfrm>
            <a:off x="8309797" y="3763011"/>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4" name="椭圆 73"/>
          <p:cNvSpPr/>
          <p:nvPr/>
        </p:nvSpPr>
        <p:spPr>
          <a:xfrm>
            <a:off x="8309797" y="3835011"/>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5" name="椭圆 74"/>
          <p:cNvSpPr/>
          <p:nvPr/>
        </p:nvSpPr>
        <p:spPr>
          <a:xfrm>
            <a:off x="8309797" y="3907011"/>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6" name="椭圆 75"/>
          <p:cNvSpPr/>
          <p:nvPr/>
        </p:nvSpPr>
        <p:spPr>
          <a:xfrm>
            <a:off x="8309796" y="3953226"/>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7" name="椭圆 76"/>
          <p:cNvSpPr/>
          <p:nvPr/>
        </p:nvSpPr>
        <p:spPr>
          <a:xfrm>
            <a:off x="8309796" y="3979425"/>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8" name="椭圆 77"/>
          <p:cNvSpPr/>
          <p:nvPr/>
        </p:nvSpPr>
        <p:spPr>
          <a:xfrm>
            <a:off x="8309796" y="3926938"/>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79" name="椭圆 78"/>
          <p:cNvSpPr/>
          <p:nvPr/>
        </p:nvSpPr>
        <p:spPr>
          <a:xfrm>
            <a:off x="8309796" y="3864258"/>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0" name="椭圆 79"/>
          <p:cNvSpPr/>
          <p:nvPr/>
        </p:nvSpPr>
        <p:spPr>
          <a:xfrm>
            <a:off x="8309796" y="3803710"/>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1" name="椭圆 80"/>
          <p:cNvSpPr/>
          <p:nvPr/>
        </p:nvSpPr>
        <p:spPr>
          <a:xfrm>
            <a:off x="8309796" y="3742713"/>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2" name="椭圆 81"/>
          <p:cNvSpPr/>
          <p:nvPr/>
        </p:nvSpPr>
        <p:spPr>
          <a:xfrm>
            <a:off x="8309796" y="3667541"/>
            <a:ext cx="108721" cy="10871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83" name="组合 82"/>
          <p:cNvGrpSpPr/>
          <p:nvPr/>
        </p:nvGrpSpPr>
        <p:grpSpPr>
          <a:xfrm rot="480000">
            <a:off x="6471920" y="4057090"/>
            <a:ext cx="1969346" cy="110631"/>
            <a:chOff x="4001158" y="3099341"/>
            <a:chExt cx="1969346" cy="110631"/>
          </a:xfrm>
        </p:grpSpPr>
        <p:sp>
          <p:nvSpPr>
            <p:cNvPr id="84" name="矩形 83"/>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5" name="椭圆 84"/>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6" name="组合 85"/>
          <p:cNvGrpSpPr/>
          <p:nvPr/>
        </p:nvGrpSpPr>
        <p:grpSpPr>
          <a:xfrm rot="720000">
            <a:off x="6464885" y="4057090"/>
            <a:ext cx="1969346" cy="110631"/>
            <a:chOff x="4001158" y="3099341"/>
            <a:chExt cx="1969346" cy="110631"/>
          </a:xfrm>
        </p:grpSpPr>
        <p:sp>
          <p:nvSpPr>
            <p:cNvPr id="87" name="矩形 86"/>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8" name="椭圆 87"/>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9" name="组合 88"/>
          <p:cNvGrpSpPr/>
          <p:nvPr/>
        </p:nvGrpSpPr>
        <p:grpSpPr>
          <a:xfrm rot="960000">
            <a:off x="6470733" y="4064250"/>
            <a:ext cx="1969346" cy="110631"/>
            <a:chOff x="4001158" y="3099341"/>
            <a:chExt cx="1969346" cy="110631"/>
          </a:xfrm>
        </p:grpSpPr>
        <p:sp>
          <p:nvSpPr>
            <p:cNvPr id="90" name="矩形 89"/>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1" name="椭圆 90"/>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2" name="组合 91"/>
          <p:cNvGrpSpPr/>
          <p:nvPr/>
        </p:nvGrpSpPr>
        <p:grpSpPr>
          <a:xfrm rot="1200000">
            <a:off x="6471919" y="4062566"/>
            <a:ext cx="1969346" cy="110631"/>
            <a:chOff x="4001158" y="3099341"/>
            <a:chExt cx="1969346" cy="110631"/>
          </a:xfrm>
        </p:grpSpPr>
        <p:sp>
          <p:nvSpPr>
            <p:cNvPr id="93" name="矩形 92"/>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4" name="椭圆 93"/>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5" name="组合 94"/>
          <p:cNvGrpSpPr/>
          <p:nvPr/>
        </p:nvGrpSpPr>
        <p:grpSpPr>
          <a:xfrm rot="1440000">
            <a:off x="6477768" y="4060290"/>
            <a:ext cx="1969346" cy="110631"/>
            <a:chOff x="4001158" y="3099341"/>
            <a:chExt cx="1969346" cy="110631"/>
          </a:xfrm>
        </p:grpSpPr>
        <p:sp>
          <p:nvSpPr>
            <p:cNvPr id="96" name="矩形 95"/>
            <p:cNvSpPr/>
            <p:nvPr/>
          </p:nvSpPr>
          <p:spPr>
            <a:xfrm>
              <a:off x="4001158" y="3099341"/>
              <a:ext cx="1969346" cy="11063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7" name="椭圆 96"/>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8" name="组合 97"/>
          <p:cNvGrpSpPr/>
          <p:nvPr/>
        </p:nvGrpSpPr>
        <p:grpSpPr>
          <a:xfrm rot="1680000">
            <a:off x="6480321" y="4057214"/>
            <a:ext cx="1969346" cy="110631"/>
            <a:chOff x="4001158" y="3099341"/>
            <a:chExt cx="1969346" cy="110631"/>
          </a:xfrm>
        </p:grpSpPr>
        <p:sp>
          <p:nvSpPr>
            <p:cNvPr id="99" name="矩形 98"/>
            <p:cNvSpPr/>
            <p:nvPr/>
          </p:nvSpPr>
          <p:spPr>
            <a:xfrm>
              <a:off x="4001158" y="3099341"/>
              <a:ext cx="1969346" cy="110631"/>
            </a:xfrm>
            <a:prstGeom prst="rect">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0" name="椭圆 99"/>
            <p:cNvSpPr/>
            <p:nvPr/>
          </p:nvSpPr>
          <p:spPr>
            <a:xfrm>
              <a:off x="4934050" y="3119311"/>
              <a:ext cx="83631" cy="83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1" name="组合 100"/>
          <p:cNvGrpSpPr/>
          <p:nvPr/>
        </p:nvGrpSpPr>
        <p:grpSpPr>
          <a:xfrm>
            <a:off x="8162187" y="4082765"/>
            <a:ext cx="615109" cy="429842"/>
            <a:chOff x="5844081" y="3020113"/>
            <a:chExt cx="615109" cy="429842"/>
          </a:xfrm>
        </p:grpSpPr>
        <mc:AlternateContent xmlns:mc="http://schemas.openxmlformats.org/markup-compatibility/2006">
          <mc:Choice xmlns:a14="http://schemas.microsoft.com/office/drawing/2010/main" Requires="a14">
            <p:sp>
              <p:nvSpPr>
                <p:cNvPr id="102" name="文本框 101"/>
                <p:cNvSpPr txBox="1"/>
                <p:nvPr/>
              </p:nvSpPr>
              <p:spPr>
                <a:xfrm>
                  <a:off x="6044193" y="3020113"/>
                  <a:ext cx="4149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m:oMathPara>
                  </a14:m>
                  <a:endParaRPr lang="zh-CN" altLang="en-US" sz="1600" dirty="0"/>
                </a:p>
              </p:txBody>
            </p:sp>
          </mc:Choice>
          <mc:Fallback>
            <p:sp>
              <p:nvSpPr>
                <p:cNvPr id="102" name="文本框 101"/>
                <p:cNvSpPr txBox="1">
                  <a:spLocks noRot="1" noChangeAspect="1" noMove="1" noResize="1" noEditPoints="1" noAdjustHandles="1" noChangeArrowheads="1" noChangeShapeType="1" noTextEdit="1"/>
                </p:cNvSpPr>
                <p:nvPr/>
              </p:nvSpPr>
              <p:spPr>
                <a:xfrm>
                  <a:off x="6044193" y="3020113"/>
                  <a:ext cx="414997" cy="338554"/>
                </a:xfrm>
                <a:prstGeom prst="rect">
                  <a:avLst/>
                </a:prstGeom>
                <a:blipFill rotWithShape="1">
                  <a:blip r:embed="rId14"/>
                </a:blipFill>
              </p:spPr>
              <p:txBody>
                <a:bodyPr/>
                <a:lstStyle/>
                <a:p>
                  <a:r>
                    <a:rPr lang="zh-CN" altLang="en-US">
                      <a:noFill/>
                    </a:rPr>
                    <a:t> </a:t>
                  </a:r>
                </a:p>
              </p:txBody>
            </p:sp>
          </mc:Fallback>
        </mc:AlternateContent>
        <p:sp>
          <p:nvSpPr>
            <p:cNvPr id="103" name="弧形 102"/>
            <p:cNvSpPr/>
            <p:nvPr/>
          </p:nvSpPr>
          <p:spPr bwMode="auto">
            <a:xfrm rot="1441476">
              <a:off x="5844081" y="3026957"/>
              <a:ext cx="232117" cy="422998"/>
            </a:xfrm>
            <a:prstGeom prst="arc">
              <a:avLst>
                <a:gd name="adj1" fmla="val 17199789"/>
                <a:gd name="adj2" fmla="val 2117182"/>
              </a:avLst>
            </a:prstGeom>
            <a:noFill/>
            <a:ln w="19050" cap="flat" cmpd="sng" algn="ctr">
              <a:solidFill>
                <a:schemeClr val="tx1"/>
              </a:solidFill>
              <a:prstDash val="solid"/>
              <a:round/>
              <a:headEnd type="none" w="med" len="med"/>
              <a:tailEnd type="stealth" w="med" len="lg"/>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par>
                          <p:cTn id="28" fill="hold">
                            <p:stCondLst>
                              <p:cond delay="2000"/>
                            </p:stCondLst>
                            <p:childTnLst>
                              <p:par>
                                <p:cTn id="29" presetID="16" presetClass="entr" presetSubtype="37"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out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90"/>
                                        <p:tgtEl>
                                          <p:spTgt spid="4"/>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4"/>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3"/>
                                        </p:tgtEl>
                                        <p:attrNameLst>
                                          <p:attrName>style.visibility</p:attrName>
                                        </p:attrNameLst>
                                      </p:cBhvr>
                                      <p:to>
                                        <p:strVal val="hidden"/>
                                      </p:to>
                                    </p:set>
                                  </p:childTnLst>
                                </p:cTn>
                              </p:par>
                            </p:childTnLst>
                          </p:cTn>
                        </p:par>
                        <p:par>
                          <p:cTn id="52" fill="hold">
                            <p:stCondLst>
                              <p:cond delay="0"/>
                            </p:stCondLst>
                            <p:childTnLst>
                              <p:par>
                                <p:cTn id="53" presetID="10" presetClass="entr" presetSubtype="0" fill="hold" grpId="0" nodeType="after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fade">
                                      <p:cBhvr>
                                        <p:cTn id="55" dur="90"/>
                                        <p:tgtEl>
                                          <p:spTgt spid="69"/>
                                        </p:tgtEl>
                                      </p:cBhvr>
                                    </p:animEffect>
                                  </p:childTnLst>
                                  <p:subTnLst>
                                    <p:set>
                                      <p:cBhvr override="childStyle">
                                        <p:cTn dur="1" fill="hold" display="0" masterRel="sameClick" afterEffect="1">
                                          <p:stCondLst>
                                            <p:cond evt="end" delay="0">
                                              <p:tn val="53"/>
                                            </p:cond>
                                          </p:stCondLst>
                                        </p:cTn>
                                        <p:tgtEl>
                                          <p:spTgt spid="69"/>
                                        </p:tgtEl>
                                        <p:attrNameLst>
                                          <p:attrName>style.visibility</p:attrName>
                                        </p:attrNameLst>
                                      </p:cBhvr>
                                      <p:to>
                                        <p:strVal val="hidden"/>
                                      </p:to>
                                    </p:set>
                                  </p:sub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70"/>
                                        </p:tgtEl>
                                        <p:attrNameLst>
                                          <p:attrName>style.visibility</p:attrName>
                                        </p:attrNameLst>
                                      </p:cBhvr>
                                      <p:to>
                                        <p:strVal val="visible"/>
                                      </p:to>
                                    </p:set>
                                    <p:animEffect transition="in" filter="fade">
                                      <p:cBhvr>
                                        <p:cTn id="59" dur="90"/>
                                        <p:tgtEl>
                                          <p:spTgt spid="70"/>
                                        </p:tgtEl>
                                      </p:cBhvr>
                                    </p:animEffect>
                                  </p:childTnLst>
                                  <p:subTnLst>
                                    <p:set>
                                      <p:cBhvr override="childStyle">
                                        <p:cTn dur="1" fill="hold" display="0" masterRel="sameClick" afterEffect="1">
                                          <p:stCondLst>
                                            <p:cond evt="end" delay="0">
                                              <p:tn val="57"/>
                                            </p:cond>
                                          </p:stCondLst>
                                        </p:cTn>
                                        <p:tgtEl>
                                          <p:spTgt spid="70"/>
                                        </p:tgtEl>
                                        <p:attrNameLst>
                                          <p:attrName>style.visibility</p:attrName>
                                        </p:attrNameLst>
                                      </p:cBhvr>
                                      <p:to>
                                        <p:strVal val="hidden"/>
                                      </p:to>
                                    </p:set>
                                  </p:subTnLst>
                                </p:cTn>
                              </p:par>
                            </p:childTnLst>
                          </p:cTn>
                        </p:par>
                        <p:par>
                          <p:cTn id="60" fill="hold">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fade">
                                      <p:cBhvr>
                                        <p:cTn id="63" dur="90"/>
                                        <p:tgtEl>
                                          <p:spTgt spid="71"/>
                                        </p:tgtEl>
                                      </p:cBhvr>
                                    </p:animEffect>
                                  </p:childTnLst>
                                  <p:subTnLst>
                                    <p:set>
                                      <p:cBhvr override="childStyle">
                                        <p:cTn dur="1" fill="hold" display="0" masterRel="sameClick" afterEffect="1">
                                          <p:stCondLst>
                                            <p:cond evt="end" delay="0">
                                              <p:tn val="61"/>
                                            </p:cond>
                                          </p:stCondLst>
                                        </p:cTn>
                                        <p:tgtEl>
                                          <p:spTgt spid="71"/>
                                        </p:tgtEl>
                                        <p:attrNameLst>
                                          <p:attrName>style.visibility</p:attrName>
                                        </p:attrNameLst>
                                      </p:cBhvr>
                                      <p:to>
                                        <p:strVal val="hidden"/>
                                      </p:to>
                                    </p:set>
                                  </p:subTnLst>
                                </p:cTn>
                              </p:par>
                            </p:childTnLst>
                          </p:cTn>
                        </p:par>
                        <p:par>
                          <p:cTn id="64" fill="hold">
                            <p:stCondLst>
                              <p:cond delay="1500"/>
                            </p:stCondLst>
                            <p:childTnLst>
                              <p:par>
                                <p:cTn id="65" presetID="10" presetClass="entr" presetSubtype="0" fill="hold" grpId="0" nodeType="afterEffect">
                                  <p:stCondLst>
                                    <p:cond delay="0"/>
                                  </p:stCondLst>
                                  <p:childTnLst>
                                    <p:set>
                                      <p:cBhvr>
                                        <p:cTn id="66" dur="1" fill="hold">
                                          <p:stCondLst>
                                            <p:cond delay="0"/>
                                          </p:stCondLst>
                                        </p:cTn>
                                        <p:tgtEl>
                                          <p:spTgt spid="72"/>
                                        </p:tgtEl>
                                        <p:attrNameLst>
                                          <p:attrName>style.visibility</p:attrName>
                                        </p:attrNameLst>
                                      </p:cBhvr>
                                      <p:to>
                                        <p:strVal val="visible"/>
                                      </p:to>
                                    </p:set>
                                    <p:animEffect transition="in" filter="fade">
                                      <p:cBhvr>
                                        <p:cTn id="67" dur="90"/>
                                        <p:tgtEl>
                                          <p:spTgt spid="72"/>
                                        </p:tgtEl>
                                      </p:cBhvr>
                                    </p:animEffect>
                                  </p:childTnLst>
                                  <p:subTnLst>
                                    <p:set>
                                      <p:cBhvr override="childStyle">
                                        <p:cTn dur="1" fill="hold" display="0" masterRel="sameClick" afterEffect="1">
                                          <p:stCondLst>
                                            <p:cond evt="end" delay="0">
                                              <p:tn val="65"/>
                                            </p:cond>
                                          </p:stCondLst>
                                        </p:cTn>
                                        <p:tgtEl>
                                          <p:spTgt spid="72"/>
                                        </p:tgtEl>
                                        <p:attrNameLst>
                                          <p:attrName>style.visibility</p:attrName>
                                        </p:attrNameLst>
                                      </p:cBhvr>
                                      <p:to>
                                        <p:strVal val="hidden"/>
                                      </p:to>
                                    </p:set>
                                  </p:subTnLst>
                                </p:cTn>
                              </p:par>
                            </p:childTnLst>
                          </p:cTn>
                        </p:par>
                        <p:par>
                          <p:cTn id="68" fill="hold">
                            <p:stCondLst>
                              <p:cond delay="2000"/>
                            </p:stCondLst>
                            <p:childTnLst>
                              <p:par>
                                <p:cTn id="69" presetID="10" presetClass="entr" presetSubtype="0" fill="hold" grpId="0" nodeType="afterEffect">
                                  <p:stCondLst>
                                    <p:cond delay="0"/>
                                  </p:stCondLst>
                                  <p:childTnLst>
                                    <p:set>
                                      <p:cBhvr>
                                        <p:cTn id="70" dur="1" fill="hold">
                                          <p:stCondLst>
                                            <p:cond delay="0"/>
                                          </p:stCondLst>
                                        </p:cTn>
                                        <p:tgtEl>
                                          <p:spTgt spid="73"/>
                                        </p:tgtEl>
                                        <p:attrNameLst>
                                          <p:attrName>style.visibility</p:attrName>
                                        </p:attrNameLst>
                                      </p:cBhvr>
                                      <p:to>
                                        <p:strVal val="visible"/>
                                      </p:to>
                                    </p:set>
                                    <p:animEffect transition="in" filter="fade">
                                      <p:cBhvr>
                                        <p:cTn id="71" dur="90"/>
                                        <p:tgtEl>
                                          <p:spTgt spid="73"/>
                                        </p:tgtEl>
                                      </p:cBhvr>
                                    </p:animEffect>
                                  </p:childTnLst>
                                  <p:subTnLst>
                                    <p:set>
                                      <p:cBhvr override="childStyle">
                                        <p:cTn dur="1" fill="hold" display="0" masterRel="sameClick" afterEffect="1">
                                          <p:stCondLst>
                                            <p:cond evt="end" delay="0">
                                              <p:tn val="69"/>
                                            </p:cond>
                                          </p:stCondLst>
                                        </p:cTn>
                                        <p:tgtEl>
                                          <p:spTgt spid="73"/>
                                        </p:tgtEl>
                                        <p:attrNameLst>
                                          <p:attrName>style.visibility</p:attrName>
                                        </p:attrNameLst>
                                      </p:cBhvr>
                                      <p:to>
                                        <p:strVal val="hidden"/>
                                      </p:to>
                                    </p:set>
                                  </p:subTnLst>
                                </p:cTn>
                              </p:par>
                            </p:childTnLst>
                          </p:cTn>
                        </p:par>
                        <p:par>
                          <p:cTn id="72" fill="hold">
                            <p:stCondLst>
                              <p:cond delay="2500"/>
                            </p:stCondLst>
                            <p:childTnLst>
                              <p:par>
                                <p:cTn id="73" presetID="10" presetClass="entr" presetSubtype="0" fill="hold" grpId="0" nodeType="after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fade">
                                      <p:cBhvr>
                                        <p:cTn id="75" dur="90"/>
                                        <p:tgtEl>
                                          <p:spTgt spid="74"/>
                                        </p:tgtEl>
                                      </p:cBhvr>
                                    </p:animEffect>
                                  </p:childTnLst>
                                  <p:subTnLst>
                                    <p:set>
                                      <p:cBhvr override="childStyle">
                                        <p:cTn dur="1" fill="hold" display="0" masterRel="sameClick" afterEffect="1">
                                          <p:stCondLst>
                                            <p:cond evt="end" delay="0">
                                              <p:tn val="73"/>
                                            </p:cond>
                                          </p:stCondLst>
                                        </p:cTn>
                                        <p:tgtEl>
                                          <p:spTgt spid="74"/>
                                        </p:tgtEl>
                                        <p:attrNameLst>
                                          <p:attrName>style.visibility</p:attrName>
                                        </p:attrNameLst>
                                      </p:cBhvr>
                                      <p:to>
                                        <p:strVal val="hidden"/>
                                      </p:to>
                                    </p:set>
                                  </p:subTnLst>
                                </p:cTn>
                              </p:par>
                            </p:childTnLst>
                          </p:cTn>
                        </p:par>
                        <p:par>
                          <p:cTn id="76" fill="hold">
                            <p:stCondLst>
                              <p:cond delay="3000"/>
                            </p:stCondLst>
                            <p:childTnLst>
                              <p:par>
                                <p:cTn id="77" presetID="10" presetClass="entr" presetSubtype="0" fill="hold" grpId="0" nodeType="afterEffect">
                                  <p:stCondLst>
                                    <p:cond delay="0"/>
                                  </p:stCondLst>
                                  <p:childTnLst>
                                    <p:set>
                                      <p:cBhvr>
                                        <p:cTn id="78" dur="1" fill="hold">
                                          <p:stCondLst>
                                            <p:cond delay="0"/>
                                          </p:stCondLst>
                                        </p:cTn>
                                        <p:tgtEl>
                                          <p:spTgt spid="75"/>
                                        </p:tgtEl>
                                        <p:attrNameLst>
                                          <p:attrName>style.visibility</p:attrName>
                                        </p:attrNameLst>
                                      </p:cBhvr>
                                      <p:to>
                                        <p:strVal val="visible"/>
                                      </p:to>
                                    </p:set>
                                    <p:animEffect transition="in" filter="fade">
                                      <p:cBhvr>
                                        <p:cTn id="79" dur="90"/>
                                        <p:tgtEl>
                                          <p:spTgt spid="75"/>
                                        </p:tgtEl>
                                      </p:cBhvr>
                                    </p:animEffect>
                                  </p:childTnLst>
                                  <p:subTnLst>
                                    <p:set>
                                      <p:cBhvr override="childStyle">
                                        <p:cTn dur="1" fill="hold" display="0" masterRel="sameClick" afterEffect="1">
                                          <p:stCondLst>
                                            <p:cond evt="end" delay="0">
                                              <p:tn val="77"/>
                                            </p:cond>
                                          </p:stCondLst>
                                        </p:cTn>
                                        <p:tgtEl>
                                          <p:spTgt spid="75"/>
                                        </p:tgtEl>
                                        <p:attrNameLst>
                                          <p:attrName>style.visibility</p:attrName>
                                        </p:attrNameLst>
                                      </p:cBhvr>
                                      <p:to>
                                        <p:strVal val="hidden"/>
                                      </p:to>
                                    </p:set>
                                  </p:subTnLst>
                                </p:cTn>
                              </p:par>
                            </p:childTnLst>
                          </p:cTn>
                        </p:par>
                        <p:par>
                          <p:cTn id="80" fill="hold">
                            <p:stCondLst>
                              <p:cond delay="3500"/>
                            </p:stCondLst>
                            <p:childTnLst>
                              <p:par>
                                <p:cTn id="81" presetID="10" presetClass="entr" presetSubtype="0" fill="hold" grpId="0" nodeType="afterEffect">
                                  <p:stCondLst>
                                    <p:cond delay="0"/>
                                  </p:stCondLst>
                                  <p:childTnLst>
                                    <p:set>
                                      <p:cBhvr>
                                        <p:cTn id="82" dur="1" fill="hold">
                                          <p:stCondLst>
                                            <p:cond delay="0"/>
                                          </p:stCondLst>
                                        </p:cTn>
                                        <p:tgtEl>
                                          <p:spTgt spid="76"/>
                                        </p:tgtEl>
                                        <p:attrNameLst>
                                          <p:attrName>style.visibility</p:attrName>
                                        </p:attrNameLst>
                                      </p:cBhvr>
                                      <p:to>
                                        <p:strVal val="visible"/>
                                      </p:to>
                                    </p:set>
                                    <p:animEffect transition="in" filter="fade">
                                      <p:cBhvr>
                                        <p:cTn id="83" dur="90"/>
                                        <p:tgtEl>
                                          <p:spTgt spid="76"/>
                                        </p:tgtEl>
                                      </p:cBhvr>
                                    </p:animEffect>
                                  </p:childTnLst>
                                </p:cTn>
                              </p:par>
                              <p:par>
                                <p:cTn id="84" presetID="22" presetClass="entr" presetSubtype="1" fill="hold" nodeType="with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wipe(up)">
                                      <p:cBhvr>
                                        <p:cTn id="86" dur="5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77"/>
                                        </p:tgtEl>
                                        <p:attrNameLst>
                                          <p:attrName>style.visibility</p:attrName>
                                        </p:attrNameLst>
                                      </p:cBhvr>
                                      <p:to>
                                        <p:strVal val="visible"/>
                                      </p:to>
                                    </p:set>
                                    <p:animEffect transition="in" filter="fade">
                                      <p:cBhvr>
                                        <p:cTn id="91" dur="90"/>
                                        <p:tgtEl>
                                          <p:spTgt spid="77"/>
                                        </p:tgtEl>
                                      </p:cBhvr>
                                    </p:animEffect>
                                  </p:childTnLst>
                                  <p:subTnLst>
                                    <p:set>
                                      <p:cBhvr override="childStyle">
                                        <p:cTn dur="1" fill="hold" display="0" masterRel="sameClick" afterEffect="1">
                                          <p:stCondLst>
                                            <p:cond evt="end" delay="0">
                                              <p:tn val="89"/>
                                            </p:cond>
                                          </p:stCondLst>
                                        </p:cTn>
                                        <p:tgtEl>
                                          <p:spTgt spid="77"/>
                                        </p:tgtEl>
                                        <p:attrNameLst>
                                          <p:attrName>style.visibility</p:attrName>
                                        </p:attrNameLst>
                                      </p:cBhvr>
                                      <p:to>
                                        <p:strVal val="hidden"/>
                                      </p:to>
                                    </p:set>
                                  </p:subTnLst>
                                </p:cTn>
                              </p:par>
                              <p:par>
                                <p:cTn id="92" presetID="22" presetClass="entr" presetSubtype="4" fill="hold" nodeType="with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wipe(down)">
                                      <p:cBhvr>
                                        <p:cTn id="94" dur="50"/>
                                        <p:tgtEl>
                                          <p:spTgt spid="25"/>
                                        </p:tgtEl>
                                      </p:cBhvr>
                                    </p:animEffect>
                                  </p:childTnLst>
                                </p:cTn>
                              </p:par>
                              <p:par>
                                <p:cTn id="95" presetID="10" presetClass="entr" presetSubtype="0" fill="hold" nodeType="withEffect">
                                  <p:stCondLst>
                                    <p:cond delay="0"/>
                                  </p:stCondLst>
                                  <p:childTnLst>
                                    <p:set>
                                      <p:cBhvr>
                                        <p:cTn id="96" dur="1" fill="hold">
                                          <p:stCondLst>
                                            <p:cond delay="0"/>
                                          </p:stCondLst>
                                        </p:cTn>
                                        <p:tgtEl>
                                          <p:spTgt spid="66"/>
                                        </p:tgtEl>
                                        <p:attrNameLst>
                                          <p:attrName>style.visibility</p:attrName>
                                        </p:attrNameLst>
                                      </p:cBhvr>
                                      <p:to>
                                        <p:strVal val="visible"/>
                                      </p:to>
                                    </p:set>
                                    <p:animEffect transition="in" filter="fade">
                                      <p:cBhvr>
                                        <p:cTn id="97" dur="80"/>
                                        <p:tgtEl>
                                          <p:spTgt spid="66"/>
                                        </p:tgtEl>
                                      </p:cBhvr>
                                    </p:animEffect>
                                  </p:childTnLst>
                                  <p:subTnLst>
                                    <p:set>
                                      <p:cBhvr override="childStyle">
                                        <p:cTn dur="1" fill="hold" display="0" masterRel="sameClick" afterEffect="1">
                                          <p:stCondLst>
                                            <p:cond evt="end" delay="0">
                                              <p:tn val="95"/>
                                            </p:cond>
                                          </p:stCondLst>
                                        </p:cTn>
                                        <p:tgtEl>
                                          <p:spTgt spid="66"/>
                                        </p:tgtEl>
                                        <p:attrNameLst>
                                          <p:attrName>style.visibility</p:attrName>
                                        </p:attrNameLst>
                                      </p:cBhvr>
                                      <p:to>
                                        <p:strVal val="hidden"/>
                                      </p:to>
                                    </p:set>
                                  </p:subTnLst>
                                </p:cTn>
                              </p:par>
                              <p:par>
                                <p:cTn id="98" presetID="1" presetClass="entr" presetSubtype="0" fill="hold" nodeType="withEffect">
                                  <p:stCondLst>
                                    <p:cond delay="0"/>
                                  </p:stCondLst>
                                  <p:childTnLst>
                                    <p:set>
                                      <p:cBhvr>
                                        <p:cTn id="99" dur="1" fill="hold">
                                          <p:stCondLst>
                                            <p:cond delay="0"/>
                                          </p:stCondLst>
                                        </p:cTn>
                                        <p:tgtEl>
                                          <p:spTgt spid="101"/>
                                        </p:tgtEl>
                                        <p:attrNameLst>
                                          <p:attrName>style.visibility</p:attrName>
                                        </p:attrNameLst>
                                      </p:cBhvr>
                                      <p:to>
                                        <p:strVal val="visible"/>
                                      </p:to>
                                    </p:set>
                                  </p:childTnLst>
                                </p:cTn>
                              </p:par>
                            </p:childTnLst>
                          </p:cTn>
                        </p:par>
                        <p:par>
                          <p:cTn id="100" fill="hold">
                            <p:stCondLst>
                              <p:cond delay="500"/>
                            </p:stCondLst>
                            <p:childTnLst>
                              <p:par>
                                <p:cTn id="101" presetID="10" presetClass="entr" presetSubtype="0" fill="hold" grpId="0" nodeType="after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fade">
                                      <p:cBhvr>
                                        <p:cTn id="103" dur="90"/>
                                        <p:tgtEl>
                                          <p:spTgt spid="78"/>
                                        </p:tgtEl>
                                      </p:cBhvr>
                                    </p:animEffect>
                                  </p:childTnLst>
                                  <p:subTnLst>
                                    <p:set>
                                      <p:cBhvr override="childStyle">
                                        <p:cTn dur="1" fill="hold" display="0" masterRel="sameClick" afterEffect="1">
                                          <p:stCondLst>
                                            <p:cond evt="end" delay="0">
                                              <p:tn val="101"/>
                                            </p:cond>
                                          </p:stCondLst>
                                        </p:cTn>
                                        <p:tgtEl>
                                          <p:spTgt spid="78"/>
                                        </p:tgtEl>
                                        <p:attrNameLst>
                                          <p:attrName>style.visibility</p:attrName>
                                        </p:attrNameLst>
                                      </p:cBhvr>
                                      <p:to>
                                        <p:strVal val="hidden"/>
                                      </p:to>
                                    </p:set>
                                  </p:subTnLst>
                                </p:cTn>
                              </p:par>
                              <p:par>
                                <p:cTn id="104" presetID="10" presetClass="entr" presetSubtype="0" fill="hold" nodeType="withEffect">
                                  <p:stCondLst>
                                    <p:cond delay="0"/>
                                  </p:stCondLst>
                                  <p:childTnLst>
                                    <p:set>
                                      <p:cBhvr>
                                        <p:cTn id="105" dur="1" fill="hold">
                                          <p:stCondLst>
                                            <p:cond delay="0"/>
                                          </p:stCondLst>
                                        </p:cTn>
                                        <p:tgtEl>
                                          <p:spTgt spid="83"/>
                                        </p:tgtEl>
                                        <p:attrNameLst>
                                          <p:attrName>style.visibility</p:attrName>
                                        </p:attrNameLst>
                                      </p:cBhvr>
                                      <p:to>
                                        <p:strVal val="visible"/>
                                      </p:to>
                                    </p:set>
                                    <p:animEffect transition="in" filter="fade">
                                      <p:cBhvr>
                                        <p:cTn id="106" dur="80"/>
                                        <p:tgtEl>
                                          <p:spTgt spid="83"/>
                                        </p:tgtEl>
                                      </p:cBhvr>
                                    </p:animEffect>
                                  </p:childTnLst>
                                  <p:subTnLst>
                                    <p:set>
                                      <p:cBhvr override="childStyle">
                                        <p:cTn dur="1" fill="hold" display="0" masterRel="sameClick" afterEffect="1">
                                          <p:stCondLst>
                                            <p:cond evt="end" delay="0">
                                              <p:tn val="104"/>
                                            </p:cond>
                                          </p:stCondLst>
                                        </p:cTn>
                                        <p:tgtEl>
                                          <p:spTgt spid="83"/>
                                        </p:tgtEl>
                                        <p:attrNameLst>
                                          <p:attrName>style.visibility</p:attrName>
                                        </p:attrNameLst>
                                      </p:cBhvr>
                                      <p:to>
                                        <p:strVal val="hidden"/>
                                      </p:to>
                                    </p:set>
                                  </p:subTnLst>
                                </p:cTn>
                              </p:par>
                            </p:childTnLst>
                          </p:cTn>
                        </p:par>
                        <p:par>
                          <p:cTn id="107" fill="hold">
                            <p:stCondLst>
                              <p:cond delay="1000"/>
                            </p:stCondLst>
                            <p:childTnLst>
                              <p:par>
                                <p:cTn id="108" presetID="10" presetClass="entr" presetSubtype="0" fill="hold" grpId="0" nodeType="afterEffect">
                                  <p:stCondLst>
                                    <p:cond delay="0"/>
                                  </p:stCondLst>
                                  <p:childTnLst>
                                    <p:set>
                                      <p:cBhvr>
                                        <p:cTn id="109" dur="1" fill="hold">
                                          <p:stCondLst>
                                            <p:cond delay="0"/>
                                          </p:stCondLst>
                                        </p:cTn>
                                        <p:tgtEl>
                                          <p:spTgt spid="79"/>
                                        </p:tgtEl>
                                        <p:attrNameLst>
                                          <p:attrName>style.visibility</p:attrName>
                                        </p:attrNameLst>
                                      </p:cBhvr>
                                      <p:to>
                                        <p:strVal val="visible"/>
                                      </p:to>
                                    </p:set>
                                    <p:animEffect transition="in" filter="fade">
                                      <p:cBhvr>
                                        <p:cTn id="110" dur="90"/>
                                        <p:tgtEl>
                                          <p:spTgt spid="79"/>
                                        </p:tgtEl>
                                      </p:cBhvr>
                                    </p:animEffect>
                                  </p:childTnLst>
                                  <p:subTnLst>
                                    <p:set>
                                      <p:cBhvr override="childStyle">
                                        <p:cTn dur="1" fill="hold" display="0" masterRel="sameClick" afterEffect="1">
                                          <p:stCondLst>
                                            <p:cond evt="end" delay="0">
                                              <p:tn val="108"/>
                                            </p:cond>
                                          </p:stCondLst>
                                        </p:cTn>
                                        <p:tgtEl>
                                          <p:spTgt spid="79"/>
                                        </p:tgtEl>
                                        <p:attrNameLst>
                                          <p:attrName>style.visibility</p:attrName>
                                        </p:attrNameLst>
                                      </p:cBhvr>
                                      <p:to>
                                        <p:strVal val="hidden"/>
                                      </p:to>
                                    </p:set>
                                  </p:subTnLst>
                                </p:cTn>
                              </p:par>
                              <p:par>
                                <p:cTn id="111" presetID="10" presetClass="entr" presetSubtype="0" fill="hold" nodeType="withEffect">
                                  <p:stCondLst>
                                    <p:cond delay="0"/>
                                  </p:stCondLst>
                                  <p:childTnLst>
                                    <p:set>
                                      <p:cBhvr>
                                        <p:cTn id="112" dur="1" fill="hold">
                                          <p:stCondLst>
                                            <p:cond delay="0"/>
                                          </p:stCondLst>
                                        </p:cTn>
                                        <p:tgtEl>
                                          <p:spTgt spid="86"/>
                                        </p:tgtEl>
                                        <p:attrNameLst>
                                          <p:attrName>style.visibility</p:attrName>
                                        </p:attrNameLst>
                                      </p:cBhvr>
                                      <p:to>
                                        <p:strVal val="visible"/>
                                      </p:to>
                                    </p:set>
                                    <p:animEffect transition="in" filter="fade">
                                      <p:cBhvr>
                                        <p:cTn id="113" dur="80"/>
                                        <p:tgtEl>
                                          <p:spTgt spid="86"/>
                                        </p:tgtEl>
                                      </p:cBhvr>
                                    </p:animEffect>
                                  </p:childTnLst>
                                  <p:subTnLst>
                                    <p:set>
                                      <p:cBhvr override="childStyle">
                                        <p:cTn dur="1" fill="hold" display="0" masterRel="sameClick" afterEffect="1">
                                          <p:stCondLst>
                                            <p:cond evt="end" delay="0">
                                              <p:tn val="111"/>
                                            </p:cond>
                                          </p:stCondLst>
                                        </p:cTn>
                                        <p:tgtEl>
                                          <p:spTgt spid="86"/>
                                        </p:tgtEl>
                                        <p:attrNameLst>
                                          <p:attrName>style.visibility</p:attrName>
                                        </p:attrNameLst>
                                      </p:cBhvr>
                                      <p:to>
                                        <p:strVal val="hidden"/>
                                      </p:to>
                                    </p:set>
                                  </p:subTnLst>
                                </p:cTn>
                              </p:par>
                            </p:childTnLst>
                          </p:cTn>
                        </p:par>
                        <p:par>
                          <p:cTn id="114" fill="hold">
                            <p:stCondLst>
                              <p:cond delay="1500"/>
                            </p:stCondLst>
                            <p:childTnLst>
                              <p:par>
                                <p:cTn id="115" presetID="10" presetClass="entr" presetSubtype="0" fill="hold" grpId="0" nodeType="afterEffect">
                                  <p:stCondLst>
                                    <p:cond delay="0"/>
                                  </p:stCondLst>
                                  <p:childTnLst>
                                    <p:set>
                                      <p:cBhvr>
                                        <p:cTn id="116" dur="1" fill="hold">
                                          <p:stCondLst>
                                            <p:cond delay="0"/>
                                          </p:stCondLst>
                                        </p:cTn>
                                        <p:tgtEl>
                                          <p:spTgt spid="80"/>
                                        </p:tgtEl>
                                        <p:attrNameLst>
                                          <p:attrName>style.visibility</p:attrName>
                                        </p:attrNameLst>
                                      </p:cBhvr>
                                      <p:to>
                                        <p:strVal val="visible"/>
                                      </p:to>
                                    </p:set>
                                    <p:animEffect transition="in" filter="fade">
                                      <p:cBhvr>
                                        <p:cTn id="117" dur="90"/>
                                        <p:tgtEl>
                                          <p:spTgt spid="80"/>
                                        </p:tgtEl>
                                      </p:cBhvr>
                                    </p:animEffect>
                                  </p:childTnLst>
                                  <p:subTnLst>
                                    <p:set>
                                      <p:cBhvr override="childStyle">
                                        <p:cTn dur="1" fill="hold" display="0" masterRel="sameClick" afterEffect="1">
                                          <p:stCondLst>
                                            <p:cond evt="end" delay="0">
                                              <p:tn val="115"/>
                                            </p:cond>
                                          </p:stCondLst>
                                        </p:cTn>
                                        <p:tgtEl>
                                          <p:spTgt spid="80"/>
                                        </p:tgtEl>
                                        <p:attrNameLst>
                                          <p:attrName>style.visibility</p:attrName>
                                        </p:attrNameLst>
                                      </p:cBhvr>
                                      <p:to>
                                        <p:strVal val="hidden"/>
                                      </p:to>
                                    </p:set>
                                  </p:subTnLst>
                                </p:cTn>
                              </p:par>
                              <p:par>
                                <p:cTn id="118" presetID="10" presetClass="entr" presetSubtype="0" fill="hold" nodeType="withEffect">
                                  <p:stCondLst>
                                    <p:cond delay="0"/>
                                  </p:stCondLst>
                                  <p:childTnLst>
                                    <p:set>
                                      <p:cBhvr>
                                        <p:cTn id="119" dur="1" fill="hold">
                                          <p:stCondLst>
                                            <p:cond delay="0"/>
                                          </p:stCondLst>
                                        </p:cTn>
                                        <p:tgtEl>
                                          <p:spTgt spid="89"/>
                                        </p:tgtEl>
                                        <p:attrNameLst>
                                          <p:attrName>style.visibility</p:attrName>
                                        </p:attrNameLst>
                                      </p:cBhvr>
                                      <p:to>
                                        <p:strVal val="visible"/>
                                      </p:to>
                                    </p:set>
                                    <p:animEffect transition="in" filter="fade">
                                      <p:cBhvr>
                                        <p:cTn id="120" dur="80"/>
                                        <p:tgtEl>
                                          <p:spTgt spid="89"/>
                                        </p:tgtEl>
                                      </p:cBhvr>
                                    </p:animEffect>
                                  </p:childTnLst>
                                  <p:subTnLst>
                                    <p:set>
                                      <p:cBhvr override="childStyle">
                                        <p:cTn dur="1" fill="hold" display="0" masterRel="sameClick" afterEffect="1">
                                          <p:stCondLst>
                                            <p:cond evt="end" delay="0">
                                              <p:tn val="118"/>
                                            </p:cond>
                                          </p:stCondLst>
                                        </p:cTn>
                                        <p:tgtEl>
                                          <p:spTgt spid="89"/>
                                        </p:tgtEl>
                                        <p:attrNameLst>
                                          <p:attrName>style.visibility</p:attrName>
                                        </p:attrNameLst>
                                      </p:cBhvr>
                                      <p:to>
                                        <p:strVal val="hidden"/>
                                      </p:to>
                                    </p:set>
                                  </p:subTnLst>
                                </p:cTn>
                              </p:par>
                            </p:childTnLst>
                          </p:cTn>
                        </p:par>
                        <p:par>
                          <p:cTn id="121" fill="hold">
                            <p:stCondLst>
                              <p:cond delay="2000"/>
                            </p:stCondLst>
                            <p:childTnLst>
                              <p:par>
                                <p:cTn id="122" presetID="10" presetClass="entr" presetSubtype="0" fill="hold" grpId="0" nodeType="afterEffect">
                                  <p:stCondLst>
                                    <p:cond delay="0"/>
                                  </p:stCondLst>
                                  <p:childTnLst>
                                    <p:set>
                                      <p:cBhvr>
                                        <p:cTn id="123" dur="1" fill="hold">
                                          <p:stCondLst>
                                            <p:cond delay="0"/>
                                          </p:stCondLst>
                                        </p:cTn>
                                        <p:tgtEl>
                                          <p:spTgt spid="81"/>
                                        </p:tgtEl>
                                        <p:attrNameLst>
                                          <p:attrName>style.visibility</p:attrName>
                                        </p:attrNameLst>
                                      </p:cBhvr>
                                      <p:to>
                                        <p:strVal val="visible"/>
                                      </p:to>
                                    </p:set>
                                    <p:animEffect transition="in" filter="fade">
                                      <p:cBhvr>
                                        <p:cTn id="124" dur="90"/>
                                        <p:tgtEl>
                                          <p:spTgt spid="81"/>
                                        </p:tgtEl>
                                      </p:cBhvr>
                                    </p:animEffect>
                                  </p:childTnLst>
                                  <p:subTnLst>
                                    <p:set>
                                      <p:cBhvr override="childStyle">
                                        <p:cTn dur="1" fill="hold" display="0" masterRel="sameClick" afterEffect="1">
                                          <p:stCondLst>
                                            <p:cond evt="end" delay="0">
                                              <p:tn val="122"/>
                                            </p:cond>
                                          </p:stCondLst>
                                        </p:cTn>
                                        <p:tgtEl>
                                          <p:spTgt spid="81"/>
                                        </p:tgtEl>
                                        <p:attrNameLst>
                                          <p:attrName>style.visibility</p:attrName>
                                        </p:attrNameLst>
                                      </p:cBhvr>
                                      <p:to>
                                        <p:strVal val="hidden"/>
                                      </p:to>
                                    </p:set>
                                  </p:subTnLst>
                                </p:cTn>
                              </p:par>
                              <p:par>
                                <p:cTn id="125" presetID="10" presetClass="entr" presetSubtype="0" fill="hold" nodeType="withEffect">
                                  <p:stCondLst>
                                    <p:cond delay="0"/>
                                  </p:stCondLst>
                                  <p:childTnLst>
                                    <p:set>
                                      <p:cBhvr>
                                        <p:cTn id="126" dur="1" fill="hold">
                                          <p:stCondLst>
                                            <p:cond delay="0"/>
                                          </p:stCondLst>
                                        </p:cTn>
                                        <p:tgtEl>
                                          <p:spTgt spid="92"/>
                                        </p:tgtEl>
                                        <p:attrNameLst>
                                          <p:attrName>style.visibility</p:attrName>
                                        </p:attrNameLst>
                                      </p:cBhvr>
                                      <p:to>
                                        <p:strVal val="visible"/>
                                      </p:to>
                                    </p:set>
                                    <p:animEffect transition="in" filter="fade">
                                      <p:cBhvr>
                                        <p:cTn id="127" dur="80"/>
                                        <p:tgtEl>
                                          <p:spTgt spid="92"/>
                                        </p:tgtEl>
                                      </p:cBhvr>
                                    </p:animEffect>
                                  </p:childTnLst>
                                  <p:subTnLst>
                                    <p:set>
                                      <p:cBhvr override="childStyle">
                                        <p:cTn dur="1" fill="hold" display="0" masterRel="sameClick" afterEffect="1">
                                          <p:stCondLst>
                                            <p:cond evt="end" delay="0">
                                              <p:tn val="125"/>
                                            </p:cond>
                                          </p:stCondLst>
                                        </p:cTn>
                                        <p:tgtEl>
                                          <p:spTgt spid="92"/>
                                        </p:tgtEl>
                                        <p:attrNameLst>
                                          <p:attrName>style.visibility</p:attrName>
                                        </p:attrNameLst>
                                      </p:cBhvr>
                                      <p:to>
                                        <p:strVal val="hidden"/>
                                      </p:to>
                                    </p:set>
                                  </p:subTnLst>
                                </p:cTn>
                              </p:par>
                            </p:childTnLst>
                          </p:cTn>
                        </p:par>
                        <p:par>
                          <p:cTn id="128" fill="hold">
                            <p:stCondLst>
                              <p:cond delay="2500"/>
                            </p:stCondLst>
                            <p:childTnLst>
                              <p:par>
                                <p:cTn id="129" presetID="10" presetClass="entr" presetSubtype="0" fill="hold" grpId="0" nodeType="afterEffect">
                                  <p:stCondLst>
                                    <p:cond delay="0"/>
                                  </p:stCondLst>
                                  <p:childTnLst>
                                    <p:set>
                                      <p:cBhvr>
                                        <p:cTn id="130" dur="1" fill="hold">
                                          <p:stCondLst>
                                            <p:cond delay="0"/>
                                          </p:stCondLst>
                                        </p:cTn>
                                        <p:tgtEl>
                                          <p:spTgt spid="82"/>
                                        </p:tgtEl>
                                        <p:attrNameLst>
                                          <p:attrName>style.visibility</p:attrName>
                                        </p:attrNameLst>
                                      </p:cBhvr>
                                      <p:to>
                                        <p:strVal val="visible"/>
                                      </p:to>
                                    </p:set>
                                    <p:animEffect transition="in" filter="fade">
                                      <p:cBhvr>
                                        <p:cTn id="131" dur="90"/>
                                        <p:tgtEl>
                                          <p:spTgt spid="82"/>
                                        </p:tgtEl>
                                      </p:cBhvr>
                                    </p:animEffect>
                                  </p:childTnLst>
                                  <p:subTnLst>
                                    <p:set>
                                      <p:cBhvr override="childStyle">
                                        <p:cTn dur="1" fill="hold" display="0" masterRel="sameClick" afterEffect="1">
                                          <p:stCondLst>
                                            <p:cond evt="end" delay="0">
                                              <p:tn val="129"/>
                                            </p:cond>
                                          </p:stCondLst>
                                        </p:cTn>
                                        <p:tgtEl>
                                          <p:spTgt spid="82"/>
                                        </p:tgtEl>
                                        <p:attrNameLst>
                                          <p:attrName>style.visibility</p:attrName>
                                        </p:attrNameLst>
                                      </p:cBhvr>
                                      <p:to>
                                        <p:strVal val="hidden"/>
                                      </p:to>
                                    </p:set>
                                  </p:subTnLst>
                                </p:cTn>
                              </p:par>
                              <p:par>
                                <p:cTn id="132" presetID="10" presetClass="entr" presetSubtype="0" fill="hold" nodeType="withEffect">
                                  <p:stCondLst>
                                    <p:cond delay="0"/>
                                  </p:stCondLst>
                                  <p:childTnLst>
                                    <p:set>
                                      <p:cBhvr>
                                        <p:cTn id="133" dur="1" fill="hold">
                                          <p:stCondLst>
                                            <p:cond delay="0"/>
                                          </p:stCondLst>
                                        </p:cTn>
                                        <p:tgtEl>
                                          <p:spTgt spid="95"/>
                                        </p:tgtEl>
                                        <p:attrNameLst>
                                          <p:attrName>style.visibility</p:attrName>
                                        </p:attrNameLst>
                                      </p:cBhvr>
                                      <p:to>
                                        <p:strVal val="visible"/>
                                      </p:to>
                                    </p:set>
                                    <p:animEffect transition="in" filter="fade">
                                      <p:cBhvr>
                                        <p:cTn id="134" dur="80"/>
                                        <p:tgtEl>
                                          <p:spTgt spid="95"/>
                                        </p:tgtEl>
                                      </p:cBhvr>
                                    </p:animEffect>
                                  </p:childTnLst>
                                  <p:subTnLst>
                                    <p:set>
                                      <p:cBhvr override="childStyle">
                                        <p:cTn dur="1" fill="hold" display="0" masterRel="sameClick" afterEffect="1">
                                          <p:stCondLst>
                                            <p:cond evt="end" delay="0">
                                              <p:tn val="132"/>
                                            </p:cond>
                                          </p:stCondLst>
                                        </p:cTn>
                                        <p:tgtEl>
                                          <p:spTgt spid="95"/>
                                        </p:tgtEl>
                                        <p:attrNameLst>
                                          <p:attrName>style.visibility</p:attrName>
                                        </p:attrNameLst>
                                      </p:cBhvr>
                                      <p:to>
                                        <p:strVal val="hidden"/>
                                      </p:to>
                                    </p:set>
                                  </p:subTnLst>
                                </p:cTn>
                              </p:par>
                            </p:childTnLst>
                          </p:cTn>
                        </p:par>
                        <p:par>
                          <p:cTn id="135" fill="hold">
                            <p:stCondLst>
                              <p:cond delay="3000"/>
                            </p:stCondLst>
                            <p:childTnLst>
                              <p:par>
                                <p:cTn id="136" presetID="10" presetClass="entr" presetSubtype="0" fill="hold" nodeType="afterEffect">
                                  <p:stCondLst>
                                    <p:cond delay="0"/>
                                  </p:stCondLst>
                                  <p:childTnLst>
                                    <p:set>
                                      <p:cBhvr>
                                        <p:cTn id="137" dur="1" fill="hold">
                                          <p:stCondLst>
                                            <p:cond delay="0"/>
                                          </p:stCondLst>
                                        </p:cTn>
                                        <p:tgtEl>
                                          <p:spTgt spid="98"/>
                                        </p:tgtEl>
                                        <p:attrNameLst>
                                          <p:attrName>style.visibility</p:attrName>
                                        </p:attrNameLst>
                                      </p:cBhvr>
                                      <p:to>
                                        <p:strVal val="visible"/>
                                      </p:to>
                                    </p:set>
                                    <p:animEffect transition="in" filter="fade">
                                      <p:cBhvr>
                                        <p:cTn id="138" dur="80"/>
                                        <p:tgtEl>
                                          <p:spTgt spid="98"/>
                                        </p:tgtEl>
                                      </p:cBhvr>
                                    </p:animEffect>
                                  </p:childTnLst>
                                  <p:subTnLst>
                                    <p:animClr clrSpc="rgb" dir="cw">
                                      <p:cBhvr override="childStyle">
                                        <p:cTn dur="1" fill="hold" display="0" masterRel="nextClick" afterEffect="1"/>
                                        <p:tgtEl>
                                          <p:spTgt spid="98"/>
                                        </p:tgtEl>
                                        <p:attrNameLst>
                                          <p:attrName>ppt_c</p:attrName>
                                        </p:attrNameLst>
                                      </p:cBhvr>
                                      <p:to>
                                        <a:schemeClr val="hlink"/>
                                      </p:to>
                                    </p:animClr>
                                  </p:sub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
                                        </p:tgtEl>
                                        <p:attrNameLst>
                                          <p:attrName>style.visibility</p:attrName>
                                        </p:attrNameLst>
                                      </p:cBhvr>
                                      <p:to>
                                        <p:strVal val="visible"/>
                                      </p:to>
                                    </p:set>
                                    <p:animEffect transition="in" filter="fade">
                                      <p:cBhvr>
                                        <p:cTn id="143" dur="500"/>
                                        <p:tgtEl>
                                          <p:spTgt spid="10"/>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6"/>
                                        </p:tgtEl>
                                        <p:attrNameLst>
                                          <p:attrName>style.visibility</p:attrName>
                                        </p:attrNameLst>
                                      </p:cBhvr>
                                      <p:to>
                                        <p:strVal val="visible"/>
                                      </p:to>
                                    </p:set>
                                    <p:animEffect transition="in" filter="fade">
                                      <p:cBhvr>
                                        <p:cTn id="148" dur="500"/>
                                        <p:tgtEl>
                                          <p:spTgt spid="16"/>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8"/>
                                        </p:tgtEl>
                                        <p:attrNameLst>
                                          <p:attrName>style.visibility</p:attrName>
                                        </p:attrNameLst>
                                      </p:cBhvr>
                                      <p:to>
                                        <p:strVal val="visible"/>
                                      </p:to>
                                    </p:set>
                                    <p:animEffect transition="in" filter="fade">
                                      <p:cBhvr>
                                        <p:cTn id="153" dur="500"/>
                                        <p:tgtEl>
                                          <p:spTgt spid="18"/>
                                        </p:tgtEl>
                                      </p:cBhvr>
                                    </p:animEffect>
                                  </p:childTnLst>
                                </p:cTn>
                              </p:par>
                            </p:childTnLst>
                          </p:cTn>
                        </p:par>
                        <p:par>
                          <p:cTn id="154" fill="hold">
                            <p:stCondLst>
                              <p:cond delay="500"/>
                            </p:stCondLst>
                            <p:childTnLst>
                              <p:par>
                                <p:cTn id="155" presetID="10" presetClass="entr" presetSubtype="0" fill="hold" grpId="0" nodeType="afterEffect">
                                  <p:stCondLst>
                                    <p:cond delay="0"/>
                                  </p:stCondLst>
                                  <p:childTnLst>
                                    <p:set>
                                      <p:cBhvr>
                                        <p:cTn id="156" dur="1" fill="hold">
                                          <p:stCondLst>
                                            <p:cond delay="0"/>
                                          </p:stCondLst>
                                        </p:cTn>
                                        <p:tgtEl>
                                          <p:spTgt spid="20"/>
                                        </p:tgtEl>
                                        <p:attrNameLst>
                                          <p:attrName>style.visibility</p:attrName>
                                        </p:attrNameLst>
                                      </p:cBhvr>
                                      <p:to>
                                        <p:strVal val="visible"/>
                                      </p:to>
                                    </p:set>
                                    <p:animEffect transition="in" filter="fade">
                                      <p:cBhvr>
                                        <p:cTn id="157" dur="500"/>
                                        <p:tgtEl>
                                          <p:spTgt spid="20"/>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22"/>
                                        </p:tgtEl>
                                        <p:attrNameLst>
                                          <p:attrName>style.visibility</p:attrName>
                                        </p:attrNameLst>
                                      </p:cBhvr>
                                      <p:to>
                                        <p:strVal val="visible"/>
                                      </p:to>
                                    </p:set>
                                    <p:animEffect transition="in" filter="fade">
                                      <p:cBhvr>
                                        <p:cTn id="162" dur="500"/>
                                        <p:tgtEl>
                                          <p:spTgt spid="22"/>
                                        </p:tgtEl>
                                      </p:cBhvr>
                                    </p:animEffect>
                                  </p:childTnLst>
                                </p:cTn>
                              </p:par>
                            </p:childTnLst>
                          </p:cTn>
                        </p:par>
                        <p:par>
                          <p:cTn id="163" fill="hold">
                            <p:stCondLst>
                              <p:cond delay="500"/>
                            </p:stCondLst>
                            <p:childTnLst>
                              <p:par>
                                <p:cTn id="164" presetID="10" presetClass="entr" presetSubtype="0" fill="hold" nodeType="afterEffect">
                                  <p:stCondLst>
                                    <p:cond delay="0"/>
                                  </p:stCondLst>
                                  <p:childTnLst>
                                    <p:set>
                                      <p:cBhvr>
                                        <p:cTn id="165" dur="1" fill="hold">
                                          <p:stCondLst>
                                            <p:cond delay="0"/>
                                          </p:stCondLst>
                                        </p:cTn>
                                        <p:tgtEl>
                                          <p:spTgt spid="24">
                                            <p:txEl>
                                              <p:pRg st="0" end="0"/>
                                            </p:txEl>
                                          </p:spTgt>
                                        </p:tgtEl>
                                        <p:attrNameLst>
                                          <p:attrName>style.visibility</p:attrName>
                                        </p:attrNameLst>
                                      </p:cBhvr>
                                      <p:to>
                                        <p:strVal val="visible"/>
                                      </p:to>
                                    </p:set>
                                    <p:animEffect transition="in" filter="fade">
                                      <p:cBhvr>
                                        <p:cTn id="166" dur="500"/>
                                        <p:tgtEl>
                                          <p:spTgt spid="24">
                                            <p:txEl>
                                              <p:pRg st="0" end="0"/>
                                            </p:txEl>
                                          </p:spTgt>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26"/>
                                        </p:tgtEl>
                                        <p:attrNameLst>
                                          <p:attrName>style.visibility</p:attrName>
                                        </p:attrNameLst>
                                      </p:cBhvr>
                                      <p:to>
                                        <p:strVal val="visible"/>
                                      </p:to>
                                    </p:set>
                                    <p:animEffect transition="in" filter="fade">
                                      <p:cBhvr>
                                        <p:cTn id="171" dur="500"/>
                                        <p:tgtEl>
                                          <p:spTgt spid="26"/>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nodeType="clickEffect">
                                  <p:stCondLst>
                                    <p:cond delay="0"/>
                                  </p:stCondLst>
                                  <p:childTnLst>
                                    <p:set>
                                      <p:cBhvr>
                                        <p:cTn id="175" dur="1" fill="hold">
                                          <p:stCondLst>
                                            <p:cond delay="0"/>
                                          </p:stCondLst>
                                        </p:cTn>
                                        <p:tgtEl>
                                          <p:spTgt spid="28">
                                            <p:txEl>
                                              <p:pRg st="0" end="0"/>
                                            </p:txEl>
                                          </p:spTgt>
                                        </p:tgtEl>
                                        <p:attrNameLst>
                                          <p:attrName>style.visibility</p:attrName>
                                        </p:attrNameLst>
                                      </p:cBhvr>
                                      <p:to>
                                        <p:strVal val="visible"/>
                                      </p:to>
                                    </p:set>
                                    <p:animEffect transition="in" filter="fade">
                                      <p:cBhvr>
                                        <p:cTn id="176" dur="500"/>
                                        <p:tgtEl>
                                          <p:spTgt spid="28">
                                            <p:txEl>
                                              <p:pRg st="0" end="0"/>
                                            </p:txEl>
                                          </p:spTgt>
                                        </p:tgtEl>
                                      </p:cBhvr>
                                    </p:animEffect>
                                  </p:childTnLst>
                                </p:cTn>
                              </p:par>
                            </p:childTnLst>
                          </p:cTn>
                        </p:par>
                        <p:par>
                          <p:cTn id="177" fill="hold">
                            <p:stCondLst>
                              <p:cond delay="500"/>
                            </p:stCondLst>
                            <p:childTnLst>
                              <p:par>
                                <p:cTn id="178" presetID="10" presetClass="entr" presetSubtype="0" fill="hold" grpId="0" nodeType="afterEffect">
                                  <p:stCondLst>
                                    <p:cond delay="0"/>
                                  </p:stCondLst>
                                  <p:childTnLst>
                                    <p:set>
                                      <p:cBhvr>
                                        <p:cTn id="179" dur="1" fill="hold">
                                          <p:stCondLst>
                                            <p:cond delay="0"/>
                                          </p:stCondLst>
                                        </p:cTn>
                                        <p:tgtEl>
                                          <p:spTgt spid="30"/>
                                        </p:tgtEl>
                                        <p:attrNameLst>
                                          <p:attrName>style.visibility</p:attrName>
                                        </p:attrNameLst>
                                      </p:cBhvr>
                                      <p:to>
                                        <p:strVal val="visible"/>
                                      </p:to>
                                    </p:set>
                                    <p:animEffect transition="in" filter="fade">
                                      <p:cBhvr>
                                        <p:cTn id="18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P spid="20" grpId="0"/>
      <p:bldP spid="22" grpId="0"/>
      <p:bldP spid="26" grpId="0"/>
      <p:bldP spid="30" grpId="0"/>
      <p:bldP spid="2" grpId="0"/>
      <p:bldP spid="3" grpId="0"/>
      <p:bldP spid="3" grpId="1"/>
      <p:bldP spid="4" grpId="0" animBg="1"/>
      <p:bldP spid="4" grpId="1" animBg="1"/>
      <p:bldP spid="31" grpId="0"/>
      <p:bldP spid="60" grpId="0"/>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73027" y="1956186"/>
                <a:ext cx="3186333"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棒转过</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角时的角速度。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73027" y="1956186"/>
                <a:ext cx="3186333" cy="501932"/>
              </a:xfrm>
              <a:prstGeom prst="rect">
                <a:avLst/>
              </a:prstGeom>
              <a:blipFill rotWithShape="1">
                <a:blip r:embed="rId1"/>
                <a:stretch>
                  <a:fillRect l="-9" t="-77" r="6" b="-120"/>
                </a:stretch>
              </a:blipFill>
            </p:spPr>
            <p:txBody>
              <a:bodyPr/>
              <a:lstStyle/>
              <a:p>
                <a:r>
                  <a:rPr lang="zh-CN" altLang="en-US">
                    <a:noFill/>
                  </a:rPr>
                  <a:t> </a:t>
                </a:r>
              </a:p>
            </p:txBody>
          </p:sp>
        </mc:Fallback>
      </mc:AlternateContent>
      <p:sp>
        <p:nvSpPr>
          <p:cNvPr id="5" name="文本框 4"/>
          <p:cNvSpPr txBox="1"/>
          <p:nvPr/>
        </p:nvSpPr>
        <p:spPr>
          <a:xfrm>
            <a:off x="384422" y="493573"/>
            <a:ext cx="787791"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3-27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324634" y="510411"/>
                <a:ext cx="8581293"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一长为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的匀质细棒，如题</a:t>
                </a:r>
                <a:r>
                  <a:rPr lang="zh-CN"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图</a:t>
                </a:r>
                <a: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3-17</a:t>
                </a:r>
                <a:r>
                  <a:rPr lang="zh-CN"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示，可绕水平轴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在竖直面内旋转，</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324634" y="510411"/>
                <a:ext cx="8581293" cy="951735"/>
              </a:xfrm>
              <a:prstGeom prst="rect">
                <a:avLst/>
              </a:prstGeom>
              <a:blipFill rotWithShape="1">
                <a:blip r:embed="rId2"/>
                <a:stretch>
                  <a:fillRect l="-2" t="-53" r="1" b="-82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04895" y="952278"/>
                <a:ext cx="8454683" cy="1153842"/>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若轴光滑，今使棒从水平位置自由下摆</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设转轴位于棒的一端时，棒的转动惯量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304895" y="952278"/>
                <a:ext cx="8454683" cy="1153842"/>
              </a:xfrm>
              <a:prstGeom prst="rect">
                <a:avLst/>
              </a:prstGeom>
              <a:blipFill rotWithShape="1">
                <a:blip r:embed="rId3"/>
                <a:stretch>
                  <a:fillRect l="-1" t="-36" r="5" b="-1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3672073" y="1505083"/>
                <a:ext cx="5528603"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在水平位置和竖直位置棒的角加速度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3672073" y="1505083"/>
                <a:ext cx="5528603" cy="495585"/>
              </a:xfrm>
              <a:prstGeom prst="rect">
                <a:avLst/>
              </a:prstGeom>
              <a:blipFill rotWithShape="1">
                <a:blip r:embed="rId4"/>
                <a:stretch>
                  <a:fillRect l="-9" t="-27" r="3" b="-14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6" name="文本框 35"/>
              <p:cNvSpPr txBox="1"/>
              <p:nvPr/>
            </p:nvSpPr>
            <p:spPr>
              <a:xfrm>
                <a:off x="3798119" y="3824818"/>
                <a:ext cx="2752270" cy="918841"/>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𝑀</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𝐽</m:t>
                          </m:r>
                        </m:den>
                      </m:f>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num>
                        <m:den>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zh-CN" sz="2000" kern="100" dirty="0">
                  <a:solidFill>
                    <a:schemeClr val="tx1"/>
                  </a:solidFill>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6" name="文本框 35"/>
              <p:cNvSpPr txBox="1">
                <a:spLocks noRot="1" noChangeAspect="1" noMove="1" noResize="1" noEditPoints="1" noAdjustHandles="1" noChangeArrowheads="1" noChangeShapeType="1" noTextEdit="1"/>
              </p:cNvSpPr>
              <p:nvPr/>
            </p:nvSpPr>
            <p:spPr>
              <a:xfrm>
                <a:off x="3798119" y="3824818"/>
                <a:ext cx="2752270" cy="918841"/>
              </a:xfrm>
              <a:prstGeom prst="rect">
                <a:avLst/>
              </a:prstGeom>
              <a:blipFill rotWithShape="1">
                <a:blip r:embed="rId5"/>
                <a:stretch>
                  <a:fillRect l="-7" t="-23" r="13" b="23"/>
                </a:stretch>
              </a:blipFill>
            </p:spPr>
            <p:txBody>
              <a:bodyPr/>
              <a:lstStyle/>
              <a:p>
                <a:r>
                  <a:rPr lang="zh-CN" altLang="en-US">
                    <a:noFill/>
                  </a:rPr>
                  <a:t> </a:t>
                </a:r>
              </a:p>
            </p:txBody>
          </p:sp>
        </mc:Fallback>
      </mc:AlternateContent>
      <p:sp>
        <p:nvSpPr>
          <p:cNvPr id="40" name="文本框 39"/>
          <p:cNvSpPr txBox="1"/>
          <p:nvPr/>
        </p:nvSpPr>
        <p:spPr>
          <a:xfrm>
            <a:off x="939081" y="2511214"/>
            <a:ext cx="99712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53" name="文本框 52"/>
              <p:cNvSpPr txBox="1"/>
              <p:nvPr/>
            </p:nvSpPr>
            <p:spPr>
              <a:xfrm>
                <a:off x="375224" y="2408015"/>
                <a:ext cx="5621050" cy="963597"/>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𝛽</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可得细棒在水平位置的角加速度为：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3" name="文本框 52"/>
              <p:cNvSpPr txBox="1">
                <a:spLocks noRot="1" noChangeAspect="1" noMove="1" noResize="1" noEditPoints="1" noAdjustHandles="1" noChangeArrowheads="1" noChangeShapeType="1" noTextEdit="1"/>
              </p:cNvSpPr>
              <p:nvPr/>
            </p:nvSpPr>
            <p:spPr>
              <a:xfrm>
                <a:off x="375224" y="2408015"/>
                <a:ext cx="5621050" cy="963597"/>
              </a:xfrm>
              <a:prstGeom prst="rect">
                <a:avLst/>
              </a:prstGeom>
              <a:blipFill rotWithShape="1">
                <a:blip r:embed="rId6"/>
                <a:stretch>
                  <a:fillRect l="-10" t="-10" r="11" b="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7" name="文本框 56"/>
              <p:cNvSpPr txBox="1"/>
              <p:nvPr/>
            </p:nvSpPr>
            <p:spPr>
              <a:xfrm>
                <a:off x="1954918" y="2911324"/>
                <a:ext cx="3138240" cy="11162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rPr>
                        <m:t>𝛽</m:t>
                      </m:r>
                      <m:r>
                        <a:rPr lang="zh-CN" altLang="en-US" sz="2000" i="0">
                          <a:latin typeface="Cambria Math" panose="02040503050406030204" pitchFamily="18" charset="0"/>
                        </a:rPr>
                        <m:t>=</m:t>
                      </m:r>
                      <m:f>
                        <m:fPr>
                          <m:ctrlPr>
                            <a:rPr lang="zh-CN" altLang="en-US" sz="2000" i="1">
                              <a:solidFill>
                                <a:srgbClr val="836967"/>
                              </a:solidFill>
                              <a:latin typeface="Cambria Math" panose="02040503050406030204" pitchFamily="18" charset="0"/>
                            </a:rPr>
                          </m:ctrlPr>
                        </m:fPr>
                        <m:num>
                          <m:r>
                            <a:rPr lang="zh-CN" altLang="en-US" sz="2000" i="1">
                              <a:latin typeface="Cambria Math" panose="02040503050406030204" pitchFamily="18" charset="0"/>
                            </a:rPr>
                            <m:t>𝑀</m:t>
                          </m:r>
                        </m:num>
                        <m:den>
                          <m:r>
                            <a:rPr lang="zh-CN" altLang="en-US" sz="2000" i="1">
                              <a:latin typeface="Cambria Math" panose="02040503050406030204" pitchFamily="18" charset="0"/>
                            </a:rPr>
                            <m:t>𝐽</m:t>
                          </m:r>
                        </m:den>
                      </m:f>
                      <m:r>
                        <a:rPr lang="zh-CN" altLang="en-US" sz="2000" i="0">
                          <a:latin typeface="Cambria Math" panose="02040503050406030204" pitchFamily="18" charset="0"/>
                        </a:rPr>
                        <m:t>=</m:t>
                      </m:r>
                      <m:f>
                        <m:fPr>
                          <m:ctrlPr>
                            <a:rPr lang="zh-CN" altLang="en-US" sz="2000" i="1">
                              <a:solidFill>
                                <a:srgbClr val="836967"/>
                              </a:solidFill>
                              <a:latin typeface="Cambria Math" panose="02040503050406030204" pitchFamily="18" charset="0"/>
                            </a:rPr>
                          </m:ctrlPr>
                        </m:fPr>
                        <m:num>
                          <m:r>
                            <a:rPr lang="zh-CN" altLang="en-US" sz="2000" i="1">
                              <a:latin typeface="Cambria Math" panose="02040503050406030204" pitchFamily="18" charset="0"/>
                            </a:rPr>
                            <m:t>𝑚</m:t>
                          </m:r>
                          <m:r>
                            <m:rPr>
                              <m:sty m:val="p"/>
                            </m:rPr>
                            <a:rPr lang="zh-CN" altLang="en-US" sz="2000" i="0">
                              <a:latin typeface="Cambria Math" panose="02040503050406030204" pitchFamily="18" charset="0"/>
                            </a:rPr>
                            <m:t>g</m:t>
                          </m:r>
                          <m:f>
                            <m:fPr>
                              <m:ctrlPr>
                                <a:rPr lang="zh-CN" altLang="en-US" sz="2000" i="1">
                                  <a:solidFill>
                                    <a:srgbClr val="836967"/>
                                  </a:solidFill>
                                  <a:latin typeface="Cambria Math" panose="02040503050406030204" pitchFamily="18" charset="0"/>
                                </a:rPr>
                              </m:ctrlPr>
                            </m:fPr>
                            <m:num>
                              <m:r>
                                <a:rPr lang="zh-CN" altLang="en-US" sz="2000" i="1">
                                  <a:latin typeface="Cambria Math" panose="02040503050406030204" pitchFamily="18" charset="0"/>
                                </a:rPr>
                                <m:t>𝐿</m:t>
                              </m:r>
                            </m:num>
                            <m:den>
                              <m:r>
                                <a:rPr lang="zh-CN" altLang="en-US" sz="2000" i="0">
                                  <a:latin typeface="Cambria Math" panose="02040503050406030204" pitchFamily="18" charset="0"/>
                                </a:rPr>
                                <m:t>2</m:t>
                              </m:r>
                            </m:den>
                          </m:f>
                        </m:num>
                        <m:den>
                          <m:f>
                            <m:fPr>
                              <m:ctrlPr>
                                <a:rPr lang="zh-CN" altLang="en-US" sz="2000" i="1">
                                  <a:solidFill>
                                    <a:srgbClr val="836967"/>
                                  </a:solidFill>
                                  <a:latin typeface="Cambria Math" panose="02040503050406030204" pitchFamily="18" charset="0"/>
                                </a:rPr>
                              </m:ctrlPr>
                            </m:fPr>
                            <m:num>
                              <m:r>
                                <a:rPr lang="zh-CN" altLang="en-US" sz="2000" i="0">
                                  <a:latin typeface="Cambria Math" panose="02040503050406030204" pitchFamily="18" charset="0"/>
                                </a:rPr>
                                <m:t>1</m:t>
                              </m:r>
                            </m:num>
                            <m:den>
                              <m:r>
                                <a:rPr lang="zh-CN" altLang="en-US" sz="2000" i="0">
                                  <a:latin typeface="Cambria Math" panose="02040503050406030204" pitchFamily="18" charset="0"/>
                                </a:rPr>
                                <m:t>3</m:t>
                              </m:r>
                            </m:den>
                          </m:f>
                          <m:r>
                            <a:rPr lang="zh-CN" altLang="en-US" sz="2000" i="1">
                              <a:latin typeface="Cambria Math" panose="02040503050406030204" pitchFamily="18" charset="0"/>
                            </a:rPr>
                            <m:t>𝑚</m:t>
                          </m:r>
                          <m:sSup>
                            <m:sSupPr>
                              <m:ctrlPr>
                                <a:rPr lang="zh-CN" altLang="en-US" sz="2000" i="1">
                                  <a:solidFill>
                                    <a:srgbClr val="836967"/>
                                  </a:solidFill>
                                  <a:latin typeface="Cambria Math" panose="02040503050406030204" pitchFamily="18" charset="0"/>
                                </a:rPr>
                              </m:ctrlPr>
                            </m:sSupPr>
                            <m:e>
                              <m:r>
                                <a:rPr lang="zh-CN" altLang="en-US" sz="2000" i="1">
                                  <a:latin typeface="Cambria Math" panose="02040503050406030204" pitchFamily="18" charset="0"/>
                                </a:rPr>
                                <m:t>𝐿</m:t>
                              </m:r>
                            </m:e>
                            <m:sup>
                              <m:r>
                                <a:rPr lang="zh-CN" altLang="en-US" sz="2000" i="0">
                                  <a:latin typeface="Cambria Math" panose="02040503050406030204" pitchFamily="18" charset="0"/>
                                </a:rPr>
                                <m:t>2</m:t>
                              </m:r>
                            </m:sup>
                          </m:sSup>
                        </m:den>
                      </m:f>
                      <m:r>
                        <a:rPr lang="zh-CN" altLang="en-US" sz="2000" i="0">
                          <a:latin typeface="Cambria Math" panose="02040503050406030204" pitchFamily="18" charset="0"/>
                        </a:rPr>
                        <m:t>=</m:t>
                      </m:r>
                      <m:f>
                        <m:fPr>
                          <m:ctrlPr>
                            <a:rPr lang="zh-CN" altLang="en-US" sz="2000" i="1">
                              <a:solidFill>
                                <a:srgbClr val="836967"/>
                              </a:solidFill>
                              <a:latin typeface="Cambria Math" panose="02040503050406030204" pitchFamily="18" charset="0"/>
                            </a:rPr>
                          </m:ctrlPr>
                        </m:fPr>
                        <m:num>
                          <m:r>
                            <a:rPr lang="zh-CN" altLang="en-US" sz="2000" i="0">
                              <a:latin typeface="Cambria Math" panose="02040503050406030204" pitchFamily="18" charset="0"/>
                            </a:rPr>
                            <m:t>3</m:t>
                          </m:r>
                          <m:r>
                            <m:rPr>
                              <m:sty m:val="p"/>
                            </m:rPr>
                            <a:rPr lang="zh-CN" altLang="en-US" sz="2000" i="0">
                              <a:latin typeface="Cambria Math" panose="02040503050406030204" pitchFamily="18" charset="0"/>
                            </a:rPr>
                            <m:t>g</m:t>
                          </m:r>
                        </m:num>
                        <m:den>
                          <m:r>
                            <a:rPr lang="zh-CN" altLang="en-US" sz="2000" i="0">
                              <a:latin typeface="Cambria Math" panose="02040503050406030204" pitchFamily="18" charset="0"/>
                            </a:rPr>
                            <m:t>2</m:t>
                          </m:r>
                          <m:r>
                            <a:rPr lang="zh-CN" altLang="en-US" sz="2000" i="1">
                              <a:latin typeface="Cambria Math" panose="02040503050406030204" pitchFamily="18" charset="0"/>
                            </a:rPr>
                            <m:t>𝐿</m:t>
                          </m:r>
                        </m:den>
                      </m:f>
                    </m:oMath>
                  </m:oMathPara>
                </a14:m>
                <a:endParaRPr lang="zh-CN" altLang="en-US" dirty="0"/>
              </a:p>
            </p:txBody>
          </p:sp>
        </mc:Choice>
        <mc:Fallback>
          <p:sp>
            <p:nvSpPr>
              <p:cNvPr id="57" name="文本框 56"/>
              <p:cNvSpPr txBox="1">
                <a:spLocks noRot="1" noChangeAspect="1" noMove="1" noResize="1" noEditPoints="1" noAdjustHandles="1" noChangeArrowheads="1" noChangeShapeType="1" noTextEdit="1"/>
              </p:cNvSpPr>
              <p:nvPr/>
            </p:nvSpPr>
            <p:spPr>
              <a:xfrm>
                <a:off x="1954918" y="2911324"/>
                <a:ext cx="3138240" cy="1116268"/>
              </a:xfrm>
              <a:prstGeom prst="rect">
                <a:avLst/>
              </a:prstGeom>
              <a:blipFill rotWithShape="1">
                <a:blip r:embed="rId7"/>
                <a:stretch>
                  <a:fillRect l="-12" t="-43" r="15" b="38"/>
                </a:stretch>
              </a:blipFill>
            </p:spPr>
            <p:txBody>
              <a:bodyPr/>
              <a:lstStyle/>
              <a:p>
                <a:r>
                  <a:rPr lang="zh-CN" altLang="en-US">
                    <a:noFill/>
                  </a:rPr>
                  <a:t> </a:t>
                </a:r>
              </a:p>
            </p:txBody>
          </p:sp>
        </mc:Fallback>
      </mc:AlternateContent>
      <p:sp>
        <p:nvSpPr>
          <p:cNvPr id="59" name="文本框 58"/>
          <p:cNvSpPr txBox="1"/>
          <p:nvPr/>
        </p:nvSpPr>
        <p:spPr>
          <a:xfrm>
            <a:off x="460798" y="4015123"/>
            <a:ext cx="362400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细棒在竖直位置的角加速度为：</a:t>
            </a:r>
            <a:endParaRPr lang="zh-CN" altLang="en-US" sz="2000" dirty="0"/>
          </a:p>
        </p:txBody>
      </p:sp>
      <mc:AlternateContent xmlns:mc="http://schemas.openxmlformats.org/markup-compatibility/2006">
        <mc:Choice xmlns:a14="http://schemas.microsoft.com/office/drawing/2010/main" Requires="a14">
          <p:sp>
            <p:nvSpPr>
              <p:cNvPr id="60" name="文本框 59"/>
              <p:cNvSpPr txBox="1"/>
              <p:nvPr/>
            </p:nvSpPr>
            <p:spPr>
              <a:xfrm>
                <a:off x="-39151" y="4547549"/>
                <a:ext cx="7918460" cy="691087"/>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棒、地系统，机械能守恒。质心对应的高度变化为</a:t>
                </a:r>
                <a14:m>
                  <m:oMath xmlns:m="http://schemas.openxmlformats.org/officeDocument/2006/math">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60" name="文本框 59"/>
              <p:cNvSpPr txBox="1">
                <a:spLocks noRot="1" noChangeAspect="1" noMove="1" noResize="1" noEditPoints="1" noAdjustHandles="1" noChangeArrowheads="1" noChangeShapeType="1" noTextEdit="1"/>
              </p:cNvSpPr>
              <p:nvPr/>
            </p:nvSpPr>
            <p:spPr>
              <a:xfrm>
                <a:off x="-39151" y="4547549"/>
                <a:ext cx="7918460" cy="691087"/>
              </a:xfrm>
              <a:prstGeom prst="rect">
                <a:avLst/>
              </a:prstGeom>
              <a:blipFill rotWithShape="1">
                <a:blip r:embed="rId8"/>
                <a:stretch>
                  <a:fillRect l="5" t="-45" r="3" b="-29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2" name="文本框 61"/>
              <p:cNvSpPr txBox="1"/>
              <p:nvPr/>
            </p:nvSpPr>
            <p:spPr>
              <a:xfrm>
                <a:off x="5106920" y="5211973"/>
                <a:ext cx="2304943" cy="1001684"/>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den>
                          </m:f>
                        </m:e>
                      </m:rad>
                    </m:oMath>
                  </m:oMathPara>
                </a14:m>
                <a:endParaRPr lang="zh-CN" altLang="en-US" sz="2000" dirty="0"/>
              </a:p>
            </p:txBody>
          </p:sp>
        </mc:Choice>
        <mc:Fallback>
          <p:sp>
            <p:nvSpPr>
              <p:cNvPr id="62" name="文本框 61"/>
              <p:cNvSpPr txBox="1">
                <a:spLocks noRot="1" noChangeAspect="1" noMove="1" noResize="1" noEditPoints="1" noAdjustHandles="1" noChangeArrowheads="1" noChangeShapeType="1" noTextEdit="1"/>
              </p:cNvSpPr>
              <p:nvPr/>
            </p:nvSpPr>
            <p:spPr>
              <a:xfrm>
                <a:off x="5106920" y="5211973"/>
                <a:ext cx="2304943" cy="1001684"/>
              </a:xfrm>
              <a:prstGeom prst="rect">
                <a:avLst/>
              </a:prstGeom>
              <a:blipFill rotWithShape="1">
                <a:blip r:embed="rId9"/>
                <a:stretch>
                  <a:fillRect l="-11" t="-53" r="6" b="1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3" name="文本框 62"/>
              <p:cNvSpPr txBox="1"/>
              <p:nvPr/>
            </p:nvSpPr>
            <p:spPr>
              <a:xfrm>
                <a:off x="460798" y="5446455"/>
                <a:ext cx="4258588"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rPr>
                        <m:t>𝑚</m:t>
                      </m:r>
                      <m:r>
                        <m:rPr>
                          <m:sty m:val="p"/>
                        </m:rPr>
                        <a:rPr lang="zh-CN" altLang="en-US" sz="2000" i="0">
                          <a:latin typeface="Cambria Math" panose="02040503050406030204" pitchFamily="18" charset="0"/>
                        </a:rPr>
                        <m:t>g</m:t>
                      </m:r>
                      <m:f>
                        <m:fPr>
                          <m:ctrlPr>
                            <a:rPr lang="zh-CN" altLang="en-US" sz="2000" i="1">
                              <a:solidFill>
                                <a:srgbClr val="836967"/>
                              </a:solidFill>
                              <a:latin typeface="Cambria Math" panose="02040503050406030204" pitchFamily="18" charset="0"/>
                            </a:rPr>
                          </m:ctrlPr>
                        </m:fPr>
                        <m:num>
                          <m:r>
                            <a:rPr lang="zh-CN" altLang="en-US" sz="2000" i="1">
                              <a:latin typeface="Cambria Math" panose="02040503050406030204" pitchFamily="18" charset="0"/>
                            </a:rPr>
                            <m:t>𝐿</m:t>
                          </m:r>
                        </m:num>
                        <m:den>
                          <m:r>
                            <a:rPr lang="zh-CN" altLang="en-US" sz="2000" i="0">
                              <a:latin typeface="Cambria Math" panose="02040503050406030204" pitchFamily="18" charset="0"/>
                            </a:rPr>
                            <m:t>2</m:t>
                          </m:r>
                        </m:den>
                      </m:f>
                      <m:func>
                        <m:funcPr>
                          <m:ctrlPr>
                            <a:rPr lang="zh-CN" altLang="en-US" sz="2000" i="1">
                              <a:latin typeface="Cambria Math" panose="02040503050406030204" pitchFamily="18" charset="0"/>
                            </a:rPr>
                          </m:ctrlPr>
                        </m:funcPr>
                        <m:fName>
                          <m:r>
                            <m:rPr>
                              <m:sty m:val="p"/>
                            </m:rPr>
                            <a:rPr lang="zh-CN" altLang="en-US" sz="2000" i="0">
                              <a:latin typeface="Cambria Math" panose="02040503050406030204" pitchFamily="18" charset="0"/>
                            </a:rPr>
                            <m:t>sin</m:t>
                          </m:r>
                        </m:fName>
                        <m:e>
                          <m:r>
                            <a:rPr lang="zh-CN" altLang="en-US" sz="2000" i="1">
                              <a:latin typeface="Cambria Math" panose="02040503050406030204" pitchFamily="18" charset="0"/>
                            </a:rPr>
                            <m:t>𝜃</m:t>
                          </m:r>
                        </m:e>
                      </m:func>
                      <m:r>
                        <a:rPr lang="zh-CN" altLang="en-US" sz="2000" i="0">
                          <a:latin typeface="Cambria Math" panose="02040503050406030204" pitchFamily="18" charset="0"/>
                        </a:rPr>
                        <m:t>=</m:t>
                      </m:r>
                      <m:f>
                        <m:fPr>
                          <m:ctrlPr>
                            <a:rPr lang="zh-CN" altLang="en-US" sz="2000" i="1">
                              <a:solidFill>
                                <a:srgbClr val="836967"/>
                              </a:solidFill>
                              <a:latin typeface="Cambria Math" panose="02040503050406030204" pitchFamily="18" charset="0"/>
                            </a:rPr>
                          </m:ctrlPr>
                        </m:fPr>
                        <m:num>
                          <m:r>
                            <a:rPr lang="zh-CN" altLang="en-US" sz="2000" i="0">
                              <a:latin typeface="Cambria Math" panose="02040503050406030204" pitchFamily="18" charset="0"/>
                            </a:rPr>
                            <m:t>1</m:t>
                          </m:r>
                        </m:num>
                        <m:den>
                          <m:r>
                            <a:rPr lang="zh-CN" altLang="en-US" sz="2000" i="0">
                              <a:latin typeface="Cambria Math" panose="02040503050406030204" pitchFamily="18" charset="0"/>
                            </a:rPr>
                            <m:t>2</m:t>
                          </m:r>
                        </m:den>
                      </m:f>
                      <m:r>
                        <a:rPr lang="zh-CN" altLang="en-US" sz="2000" i="1">
                          <a:latin typeface="Cambria Math" panose="02040503050406030204" pitchFamily="18" charset="0"/>
                        </a:rPr>
                        <m:t>𝐽</m:t>
                      </m:r>
                      <m:sSup>
                        <m:sSupPr>
                          <m:ctrlPr>
                            <a:rPr lang="zh-CN" altLang="en-US" sz="2000" i="1">
                              <a:solidFill>
                                <a:srgbClr val="836967"/>
                              </a:solidFill>
                              <a:latin typeface="Cambria Math" panose="02040503050406030204" pitchFamily="18" charset="0"/>
                            </a:rPr>
                          </m:ctrlPr>
                        </m:sSupPr>
                        <m:e>
                          <m:r>
                            <a:rPr lang="zh-CN" altLang="en-US" sz="2000" i="1">
                              <a:latin typeface="Cambria Math" panose="02040503050406030204" pitchFamily="18" charset="0"/>
                            </a:rPr>
                            <m:t>𝜔</m:t>
                          </m:r>
                        </m:e>
                        <m:sup>
                          <m:r>
                            <a:rPr lang="zh-CN" altLang="en-US" sz="2000" i="0">
                              <a:latin typeface="Cambria Math" panose="02040503050406030204" pitchFamily="18" charset="0"/>
                            </a:rPr>
                            <m:t>2</m:t>
                          </m:r>
                        </m:sup>
                      </m:sSup>
                      <m:r>
                        <a:rPr lang="en-US" altLang="zh-CN" sz="2000" b="0" i="1" smtClean="0">
                          <a:latin typeface="Cambria Math" panose="02040503050406030204" pitchFamily="18" charset="0"/>
                        </a:rPr>
                        <m:t>=</m:t>
                      </m:r>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6</m:t>
                          </m:r>
                        </m:den>
                      </m:f>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𝐿</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sSup>
                        <m:sSupPr>
                          <m:ctrlPr>
                            <a:rPr lang="zh-CN" altLang="en-US" sz="2000" i="1">
                              <a:solidFill>
                                <a:srgbClr val="836967"/>
                              </a:solidFill>
                              <a:latin typeface="Cambria Math" panose="02040503050406030204" pitchFamily="18" charset="0"/>
                            </a:rPr>
                          </m:ctrlPr>
                        </m:sSupPr>
                        <m:e>
                          <m:r>
                            <a:rPr lang="zh-CN" altLang="en-US" sz="2000" i="1">
                              <a:latin typeface="Cambria Math" panose="02040503050406030204" pitchFamily="18" charset="0"/>
                            </a:rPr>
                            <m:t>𝜔</m:t>
                          </m:r>
                        </m:e>
                        <m:sup>
                          <m:r>
                            <a:rPr lang="zh-CN" altLang="en-US" sz="2000">
                              <a:latin typeface="Cambria Math" panose="02040503050406030204" pitchFamily="18" charset="0"/>
                            </a:rPr>
                            <m:t>2</m:t>
                          </m:r>
                        </m:sup>
                      </m:sSup>
                    </m:oMath>
                  </m:oMathPara>
                </a14:m>
                <a:endParaRPr lang="zh-CN" altLang="en-US" sz="2000" dirty="0"/>
              </a:p>
            </p:txBody>
          </p:sp>
        </mc:Choice>
        <mc:Fallback>
          <p:sp>
            <p:nvSpPr>
              <p:cNvPr id="63" name="文本框 62"/>
              <p:cNvSpPr txBox="1">
                <a:spLocks noRot="1" noChangeAspect="1" noMove="1" noResize="1" noEditPoints="1" noAdjustHandles="1" noChangeArrowheads="1" noChangeShapeType="1" noTextEdit="1"/>
              </p:cNvSpPr>
              <p:nvPr/>
            </p:nvSpPr>
            <p:spPr>
              <a:xfrm>
                <a:off x="460798" y="5446455"/>
                <a:ext cx="4258588" cy="670568"/>
              </a:xfrm>
              <a:prstGeom prst="rect">
                <a:avLst/>
              </a:prstGeom>
              <a:blipFill rotWithShape="1">
                <a:blip r:embed="rId10"/>
                <a:stretch>
                  <a:fillRect l="-10" t="-9" r="2" b="10"/>
                </a:stretch>
              </a:blipFill>
            </p:spPr>
            <p:txBody>
              <a:bodyPr/>
              <a:lstStyle/>
              <a:p>
                <a:r>
                  <a:rPr lang="zh-CN" altLang="en-US">
                    <a:noFill/>
                  </a:rPr>
                  <a:t> </a:t>
                </a:r>
              </a:p>
            </p:txBody>
          </p:sp>
        </mc:Fallback>
      </mc:AlternateContent>
      <p:sp>
        <p:nvSpPr>
          <p:cNvPr id="65" name="箭头: 右 64"/>
          <p:cNvSpPr/>
          <p:nvPr/>
        </p:nvSpPr>
        <p:spPr bwMode="auto">
          <a:xfrm>
            <a:off x="4441993" y="5702900"/>
            <a:ext cx="429065" cy="18594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2" name="组合 1"/>
          <p:cNvGrpSpPr/>
          <p:nvPr/>
        </p:nvGrpSpPr>
        <p:grpSpPr>
          <a:xfrm>
            <a:off x="7274275" y="2538929"/>
            <a:ext cx="1504796" cy="84027"/>
            <a:chOff x="5663176" y="3185380"/>
            <a:chExt cx="1504796" cy="84027"/>
          </a:xfrm>
        </p:grpSpPr>
        <p:sp>
          <p:nvSpPr>
            <p:cNvPr id="4" name="矩形 3"/>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6" name="椭圆 5"/>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 name="组合 7"/>
          <p:cNvGrpSpPr/>
          <p:nvPr/>
        </p:nvGrpSpPr>
        <p:grpSpPr>
          <a:xfrm rot="6840000">
            <a:off x="6109024" y="3258958"/>
            <a:ext cx="1504796" cy="84027"/>
            <a:chOff x="5663176" y="3185380"/>
            <a:chExt cx="1504796" cy="84027"/>
          </a:xfrm>
        </p:grpSpPr>
        <p:sp>
          <p:nvSpPr>
            <p:cNvPr id="10" name="矩形 9"/>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 name="椭圆 11"/>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35" name="组合 34"/>
          <p:cNvGrpSpPr/>
          <p:nvPr/>
        </p:nvGrpSpPr>
        <p:grpSpPr>
          <a:xfrm rot="7200000">
            <a:off x="6036675" y="3208211"/>
            <a:ext cx="1504796" cy="84027"/>
            <a:chOff x="5663176" y="3185380"/>
            <a:chExt cx="1504796" cy="84027"/>
          </a:xfrm>
        </p:grpSpPr>
        <p:sp>
          <p:nvSpPr>
            <p:cNvPr id="37" name="矩形 36"/>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8" name="椭圆 37"/>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39" name="组合 38"/>
          <p:cNvGrpSpPr/>
          <p:nvPr/>
        </p:nvGrpSpPr>
        <p:grpSpPr>
          <a:xfrm>
            <a:off x="7273794" y="2539057"/>
            <a:ext cx="1504796" cy="84027"/>
            <a:chOff x="5663176" y="3185380"/>
            <a:chExt cx="1504796" cy="84027"/>
          </a:xfrm>
        </p:grpSpPr>
        <p:sp>
          <p:nvSpPr>
            <p:cNvPr id="41" name="矩形 40"/>
            <p:cNvSpPr/>
            <p:nvPr/>
          </p:nvSpPr>
          <p:spPr>
            <a:xfrm>
              <a:off x="5663176" y="3185380"/>
              <a:ext cx="1504796" cy="84027"/>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42" name="椭圆 41"/>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43" name="组合 42"/>
          <p:cNvGrpSpPr/>
          <p:nvPr/>
        </p:nvGrpSpPr>
        <p:grpSpPr>
          <a:xfrm>
            <a:off x="6940136" y="2453079"/>
            <a:ext cx="327309" cy="401559"/>
            <a:chOff x="4823247" y="2360414"/>
            <a:chExt cx="327309" cy="401559"/>
          </a:xfrm>
        </p:grpSpPr>
        <p:sp>
          <p:nvSpPr>
            <p:cNvPr id="44" name="椭圆 43"/>
            <p:cNvSpPr>
              <a:spLocks noChangeAspect="1"/>
            </p:cNvSpPr>
            <p:nvPr/>
          </p:nvSpPr>
          <p:spPr>
            <a:xfrm>
              <a:off x="5015819" y="2428082"/>
              <a:ext cx="126767" cy="126001"/>
            </a:xfrm>
            <a:prstGeom prst="ellipse">
              <a:avLst/>
            </a:prstGeom>
            <a:solidFill>
              <a:schemeClr val="tx1"/>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45" name="文本框 9"/>
            <p:cNvSpPr txBox="1"/>
            <p:nvPr/>
          </p:nvSpPr>
          <p:spPr>
            <a:xfrm>
              <a:off x="4823247" y="2360414"/>
              <a:ext cx="327309" cy="40155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effectLst/>
                  <a:latin typeface="Times New Roman" panose="02020603050405020304" pitchFamily="18" charset="0"/>
                  <a:ea typeface="等线" panose="02010600030101010101" pitchFamily="2" charset="-122"/>
                  <a:cs typeface="宋体" panose="02010600030101010101" pitchFamily="2" charset="-122"/>
                </a:rPr>
                <a:t>o</a:t>
              </a:r>
              <a:endParaRPr lang="zh-CN" sz="1600" i="1" dirty="0">
                <a:effectLst/>
                <a:latin typeface="宋体" panose="02010600030101010101" pitchFamily="2" charset="-122"/>
                <a:ea typeface="宋体" panose="02010600030101010101" pitchFamily="2" charset="-122"/>
                <a:cs typeface="宋体" panose="02010600030101010101" pitchFamily="2" charset="-122"/>
              </a:endParaRPr>
            </a:p>
          </p:txBody>
        </p:sp>
      </p:grpSp>
      <p:sp>
        <p:nvSpPr>
          <p:cNvPr id="46" name="文本框 35849"/>
          <p:cNvSpPr txBox="1"/>
          <p:nvPr/>
        </p:nvSpPr>
        <p:spPr>
          <a:xfrm>
            <a:off x="8193012" y="2233573"/>
            <a:ext cx="332069" cy="37135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m</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47" name="组合 46"/>
          <p:cNvGrpSpPr/>
          <p:nvPr/>
        </p:nvGrpSpPr>
        <p:grpSpPr>
          <a:xfrm>
            <a:off x="7218069" y="2064359"/>
            <a:ext cx="1609641" cy="353237"/>
            <a:chOff x="5586458" y="2661880"/>
            <a:chExt cx="1609641" cy="353237"/>
          </a:xfrm>
        </p:grpSpPr>
        <p:sp>
          <p:nvSpPr>
            <p:cNvPr id="48" name="文本框 972313885"/>
            <p:cNvSpPr txBox="1"/>
            <p:nvPr/>
          </p:nvSpPr>
          <p:spPr>
            <a:xfrm>
              <a:off x="6279807" y="2661880"/>
              <a:ext cx="339003" cy="353237"/>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l</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49" name="直接箭头连接符 48"/>
            <p:cNvCxnSpPr/>
            <p:nvPr/>
          </p:nvCxnSpPr>
          <p:spPr>
            <a:xfrm>
              <a:off x="5586458" y="2815195"/>
              <a:ext cx="675659" cy="0"/>
            </a:xfrm>
            <a:prstGeom prst="straightConnector1">
              <a:avLst/>
            </a:prstGeom>
            <a:ln w="19050">
              <a:solidFill>
                <a:schemeClr val="tx1">
                  <a:lumMod val="95000"/>
                  <a:lumOff val="5000"/>
                </a:schemeClr>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6520440" y="2815195"/>
              <a:ext cx="675659" cy="0"/>
            </a:xfrm>
            <a:prstGeom prst="straightConnector1">
              <a:avLst/>
            </a:prstGeom>
            <a:ln w="19050">
              <a:solidFill>
                <a:schemeClr val="tx1">
                  <a:lumMod val="95000"/>
                  <a:lumOff val="5000"/>
                </a:schemeClr>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grpSp>
        <p:nvGrpSpPr>
          <p:cNvPr id="51" name="组合 50"/>
          <p:cNvGrpSpPr/>
          <p:nvPr/>
        </p:nvGrpSpPr>
        <p:grpSpPr>
          <a:xfrm>
            <a:off x="7429250" y="2426951"/>
            <a:ext cx="673051" cy="612398"/>
            <a:chOff x="5769802" y="3082485"/>
            <a:chExt cx="673051" cy="612398"/>
          </a:xfrm>
        </p:grpSpPr>
        <p:sp>
          <p:nvSpPr>
            <p:cNvPr id="52" name="文本框 35849"/>
            <p:cNvSpPr txBox="1"/>
            <p:nvPr/>
          </p:nvSpPr>
          <p:spPr>
            <a:xfrm>
              <a:off x="6110784" y="3367770"/>
              <a:ext cx="332069" cy="32711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θ</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4" name="弧形 53"/>
            <p:cNvSpPr/>
            <p:nvPr/>
          </p:nvSpPr>
          <p:spPr>
            <a:xfrm rot="4748674">
              <a:off x="5719839" y="3132448"/>
              <a:ext cx="500317" cy="400391"/>
            </a:xfrm>
            <a:prstGeom prst="arc">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55" name="文本框 9"/>
          <p:cNvSpPr txBox="1"/>
          <p:nvPr/>
        </p:nvSpPr>
        <p:spPr>
          <a:xfrm>
            <a:off x="6495525" y="4209509"/>
            <a:ext cx="2084196" cy="40155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3-17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3-27</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56" name="组合 55"/>
          <p:cNvGrpSpPr/>
          <p:nvPr/>
        </p:nvGrpSpPr>
        <p:grpSpPr>
          <a:xfrm>
            <a:off x="6606443" y="2393916"/>
            <a:ext cx="937013" cy="117341"/>
            <a:chOff x="5222836" y="2138475"/>
            <a:chExt cx="625610" cy="109013"/>
          </a:xfrm>
        </p:grpSpPr>
        <p:cxnSp>
          <p:nvCxnSpPr>
            <p:cNvPr id="58" name="直接连接符 57"/>
            <p:cNvCxnSpPr/>
            <p:nvPr/>
          </p:nvCxnSpPr>
          <p:spPr>
            <a:xfrm>
              <a:off x="5222836" y="2247488"/>
              <a:ext cx="62561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矩形 60"/>
            <p:cNvSpPr/>
            <p:nvPr/>
          </p:nvSpPr>
          <p:spPr>
            <a:xfrm>
              <a:off x="5229629" y="2138475"/>
              <a:ext cx="600586" cy="96929"/>
            </a:xfrm>
            <a:prstGeom prst="rect">
              <a:avLst/>
            </a:prstGeom>
            <a:pattFill prst="ltUpDiag">
              <a:fgClr>
                <a:schemeClr val="tx1">
                  <a:lumMod val="50000"/>
                  <a:lumOff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cxnSp>
        <p:nvCxnSpPr>
          <p:cNvPr id="64" name="直接箭头连接符 63"/>
          <p:cNvCxnSpPr/>
          <p:nvPr/>
        </p:nvCxnSpPr>
        <p:spPr>
          <a:xfrm>
            <a:off x="6724535" y="3434823"/>
            <a:ext cx="675659" cy="0"/>
          </a:xfrm>
          <a:prstGeom prst="straightConnector1">
            <a:avLst/>
          </a:prstGeom>
          <a:ln w="19050">
            <a:solidFill>
              <a:schemeClr val="tx1">
                <a:lumMod val="95000"/>
                <a:lumOff val="5000"/>
              </a:schemeClr>
            </a:solidFill>
            <a:prstDash val="dash"/>
            <a:headEnd w="med" len="lg"/>
            <a:tailEnd type="none" w="med" len="lg"/>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a:off x="6391033" y="2547246"/>
            <a:ext cx="940777" cy="864322"/>
            <a:chOff x="6203875" y="3108588"/>
            <a:chExt cx="940777" cy="864322"/>
          </a:xfrm>
        </p:grpSpPr>
        <p:cxnSp>
          <p:nvCxnSpPr>
            <p:cNvPr id="75" name="Line 349"/>
            <p:cNvCxnSpPr/>
            <p:nvPr/>
          </p:nvCxnSpPr>
          <p:spPr bwMode="auto">
            <a:xfrm>
              <a:off x="6653651" y="3108588"/>
              <a:ext cx="0" cy="216000"/>
            </a:xfrm>
            <a:prstGeom prst="line">
              <a:avLst/>
            </a:prstGeom>
            <a:noFill/>
            <a:ln w="19050">
              <a:solidFill>
                <a:schemeClr val="tx1">
                  <a:lumMod val="95000"/>
                  <a:lumOff val="5000"/>
                </a:schemeClr>
              </a:solidFill>
              <a:prstDash val="solid"/>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6" name="Line 349"/>
            <p:cNvCxnSpPr/>
            <p:nvPr/>
          </p:nvCxnSpPr>
          <p:spPr bwMode="auto">
            <a:xfrm>
              <a:off x="6653651" y="3756910"/>
              <a:ext cx="0" cy="216000"/>
            </a:xfrm>
            <a:prstGeom prst="line">
              <a:avLst/>
            </a:prstGeom>
            <a:noFill/>
            <a:ln w="19050">
              <a:solidFill>
                <a:schemeClr val="tx1">
                  <a:lumMod val="95000"/>
                  <a:lumOff val="5000"/>
                </a:schemeClr>
              </a:solidFill>
              <a:prstDash val="solid"/>
              <a:round/>
              <a:headEnd type="none"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mc:AlternateContent xmlns:mc="http://schemas.openxmlformats.org/markup-compatibility/2006">
          <mc:Choice xmlns:a14="http://schemas.microsoft.com/office/drawing/2010/main" Requires="a14">
            <p:sp>
              <p:nvSpPr>
                <p:cNvPr id="77" name="文本框 76"/>
                <p:cNvSpPr txBox="1"/>
                <p:nvPr/>
              </p:nvSpPr>
              <p:spPr>
                <a:xfrm>
                  <a:off x="6203875" y="3177197"/>
                  <a:ext cx="940777" cy="5517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𝐿</m:t>
                            </m:r>
                          </m:num>
                          <m:den>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func>
                          <m:funcPr>
                            <m:ctrlPr>
                              <a:rPr lang="zh-CN" altLang="zh-CN" sz="16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16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oMath>
                    </m:oMathPara>
                  </a14:m>
                  <a:endParaRPr lang="zh-CN" altLang="en-US" dirty="0"/>
                </a:p>
              </p:txBody>
            </p:sp>
          </mc:Choice>
          <mc:Fallback>
            <p:sp>
              <p:nvSpPr>
                <p:cNvPr id="77" name="文本框 76"/>
                <p:cNvSpPr txBox="1">
                  <a:spLocks noRot="1" noChangeAspect="1" noMove="1" noResize="1" noEditPoints="1" noAdjustHandles="1" noChangeArrowheads="1" noChangeShapeType="1" noTextEdit="1"/>
                </p:cNvSpPr>
                <p:nvPr/>
              </p:nvSpPr>
              <p:spPr>
                <a:xfrm>
                  <a:off x="6203875" y="3177197"/>
                  <a:ext cx="940777" cy="551754"/>
                </a:xfrm>
                <a:prstGeom prst="rect">
                  <a:avLst/>
                </a:prstGeom>
                <a:blipFill rotWithShape="1">
                  <a:blip r:embed="rId11"/>
                </a:blipFill>
              </p:spPr>
              <p:txBody>
                <a:bodyPr/>
                <a:lstStyle/>
                <a:p>
                  <a:r>
                    <a:rPr lang="zh-CN" altLang="en-US">
                      <a:noFill/>
                    </a:rPr>
                    <a:t> </a:t>
                  </a:r>
                </a:p>
              </p:txBody>
            </p:sp>
          </mc:Fallback>
        </mc:AlternateContent>
      </p:grpSp>
      <p:grpSp>
        <p:nvGrpSpPr>
          <p:cNvPr id="78" name="组合 77"/>
          <p:cNvGrpSpPr/>
          <p:nvPr/>
        </p:nvGrpSpPr>
        <p:grpSpPr>
          <a:xfrm rot="360000">
            <a:off x="7266971" y="2636741"/>
            <a:ext cx="1504796" cy="84027"/>
            <a:chOff x="5663176" y="3185380"/>
            <a:chExt cx="1504796" cy="84027"/>
          </a:xfrm>
        </p:grpSpPr>
        <p:sp>
          <p:nvSpPr>
            <p:cNvPr id="79" name="矩形 78"/>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0" name="椭圆 79"/>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1" name="组合 80"/>
          <p:cNvGrpSpPr/>
          <p:nvPr/>
        </p:nvGrpSpPr>
        <p:grpSpPr>
          <a:xfrm rot="720000">
            <a:off x="7258992" y="2716230"/>
            <a:ext cx="1504796" cy="84027"/>
            <a:chOff x="5663176" y="3185380"/>
            <a:chExt cx="1504796" cy="84027"/>
          </a:xfrm>
        </p:grpSpPr>
        <p:sp>
          <p:nvSpPr>
            <p:cNvPr id="82" name="矩形 81"/>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3" name="椭圆 82"/>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4" name="组合 83"/>
          <p:cNvGrpSpPr/>
          <p:nvPr/>
        </p:nvGrpSpPr>
        <p:grpSpPr>
          <a:xfrm rot="1080000">
            <a:off x="7233934" y="2810794"/>
            <a:ext cx="1504796" cy="84027"/>
            <a:chOff x="5663176" y="3185380"/>
            <a:chExt cx="1504796" cy="84027"/>
          </a:xfrm>
        </p:grpSpPr>
        <p:sp>
          <p:nvSpPr>
            <p:cNvPr id="85" name="矩形 84"/>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6" name="椭圆 85"/>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7" name="组合 86"/>
          <p:cNvGrpSpPr/>
          <p:nvPr/>
        </p:nvGrpSpPr>
        <p:grpSpPr>
          <a:xfrm rot="1440000">
            <a:off x="7202783" y="2889084"/>
            <a:ext cx="1504796" cy="84027"/>
            <a:chOff x="5663176" y="3185380"/>
            <a:chExt cx="1504796" cy="84027"/>
          </a:xfrm>
        </p:grpSpPr>
        <p:sp>
          <p:nvSpPr>
            <p:cNvPr id="88" name="矩形 87"/>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9" name="椭圆 88"/>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0" name="组合 89"/>
          <p:cNvGrpSpPr/>
          <p:nvPr/>
        </p:nvGrpSpPr>
        <p:grpSpPr>
          <a:xfrm rot="1800000">
            <a:off x="7157600" y="2965405"/>
            <a:ext cx="1504796" cy="84027"/>
            <a:chOff x="5663176" y="3185380"/>
            <a:chExt cx="1504796" cy="84027"/>
          </a:xfrm>
        </p:grpSpPr>
        <p:sp>
          <p:nvSpPr>
            <p:cNvPr id="91" name="矩形 90"/>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2" name="椭圆 91"/>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3" name="组合 92"/>
          <p:cNvGrpSpPr/>
          <p:nvPr/>
        </p:nvGrpSpPr>
        <p:grpSpPr>
          <a:xfrm rot="2160000">
            <a:off x="7111651" y="3049255"/>
            <a:ext cx="1504796" cy="84027"/>
            <a:chOff x="5663176" y="3185380"/>
            <a:chExt cx="1504796" cy="84027"/>
          </a:xfrm>
        </p:grpSpPr>
        <p:sp>
          <p:nvSpPr>
            <p:cNvPr id="94" name="矩形 93"/>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5" name="椭圆 94"/>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6" name="组合 95"/>
          <p:cNvGrpSpPr/>
          <p:nvPr/>
        </p:nvGrpSpPr>
        <p:grpSpPr>
          <a:xfrm rot="2520000">
            <a:off x="7044398" y="3124199"/>
            <a:ext cx="1504796" cy="84027"/>
            <a:chOff x="5663176" y="3185380"/>
            <a:chExt cx="1504796" cy="84027"/>
          </a:xfrm>
        </p:grpSpPr>
        <p:sp>
          <p:nvSpPr>
            <p:cNvPr id="97" name="矩形 96"/>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8" name="椭圆 97"/>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9" name="组合 98"/>
          <p:cNvGrpSpPr/>
          <p:nvPr/>
        </p:nvGrpSpPr>
        <p:grpSpPr>
          <a:xfrm rot="2880000">
            <a:off x="6974552" y="3183810"/>
            <a:ext cx="1504796" cy="84027"/>
            <a:chOff x="5663176" y="3185380"/>
            <a:chExt cx="1504796" cy="84027"/>
          </a:xfrm>
        </p:grpSpPr>
        <p:sp>
          <p:nvSpPr>
            <p:cNvPr id="100" name="矩形 99"/>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1" name="椭圆 100"/>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2" name="组合 101"/>
          <p:cNvGrpSpPr/>
          <p:nvPr/>
        </p:nvGrpSpPr>
        <p:grpSpPr>
          <a:xfrm rot="3240000">
            <a:off x="6899636" y="3240556"/>
            <a:ext cx="1504796" cy="84027"/>
            <a:chOff x="5663176" y="3185380"/>
            <a:chExt cx="1504796" cy="84027"/>
          </a:xfrm>
        </p:grpSpPr>
        <p:sp>
          <p:nvSpPr>
            <p:cNvPr id="103" name="矩形 102"/>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4" name="椭圆 103"/>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5" name="组合 104"/>
          <p:cNvGrpSpPr/>
          <p:nvPr/>
        </p:nvGrpSpPr>
        <p:grpSpPr>
          <a:xfrm rot="3600000">
            <a:off x="6834119" y="3278683"/>
            <a:ext cx="1504796" cy="84027"/>
            <a:chOff x="5663176" y="3185380"/>
            <a:chExt cx="1504796" cy="84027"/>
          </a:xfrm>
        </p:grpSpPr>
        <p:sp>
          <p:nvSpPr>
            <p:cNvPr id="106" name="矩形 105"/>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7" name="椭圆 106"/>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8" name="组合 107"/>
          <p:cNvGrpSpPr/>
          <p:nvPr/>
        </p:nvGrpSpPr>
        <p:grpSpPr>
          <a:xfrm rot="3960000">
            <a:off x="6755529" y="3317553"/>
            <a:ext cx="1504796" cy="84027"/>
            <a:chOff x="5663176" y="3185380"/>
            <a:chExt cx="1504796" cy="84027"/>
          </a:xfrm>
        </p:grpSpPr>
        <p:sp>
          <p:nvSpPr>
            <p:cNvPr id="109" name="矩形 108"/>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0" name="椭圆 109"/>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11" name="组合 110"/>
          <p:cNvGrpSpPr/>
          <p:nvPr/>
        </p:nvGrpSpPr>
        <p:grpSpPr>
          <a:xfrm rot="4320000">
            <a:off x="6682286" y="3343822"/>
            <a:ext cx="1504796" cy="84027"/>
            <a:chOff x="5663176" y="3185380"/>
            <a:chExt cx="1504796" cy="84027"/>
          </a:xfrm>
        </p:grpSpPr>
        <p:sp>
          <p:nvSpPr>
            <p:cNvPr id="112" name="矩形 111"/>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3" name="椭圆 112"/>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14" name="组合 113"/>
          <p:cNvGrpSpPr/>
          <p:nvPr/>
        </p:nvGrpSpPr>
        <p:grpSpPr>
          <a:xfrm rot="4680000">
            <a:off x="6598633" y="3359911"/>
            <a:ext cx="1504796" cy="84027"/>
            <a:chOff x="5663176" y="3185380"/>
            <a:chExt cx="1504796" cy="84027"/>
          </a:xfrm>
        </p:grpSpPr>
        <p:sp>
          <p:nvSpPr>
            <p:cNvPr id="115" name="矩形 114"/>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6" name="椭圆 115"/>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17" name="组合 116"/>
          <p:cNvGrpSpPr/>
          <p:nvPr/>
        </p:nvGrpSpPr>
        <p:grpSpPr>
          <a:xfrm rot="5040000">
            <a:off x="6516187" y="3362246"/>
            <a:ext cx="1504796" cy="84027"/>
            <a:chOff x="5663176" y="3185380"/>
            <a:chExt cx="1504796" cy="84027"/>
          </a:xfrm>
        </p:grpSpPr>
        <p:sp>
          <p:nvSpPr>
            <p:cNvPr id="118" name="矩形 117"/>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9" name="椭圆 118"/>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0" name="组合 119"/>
          <p:cNvGrpSpPr/>
          <p:nvPr/>
        </p:nvGrpSpPr>
        <p:grpSpPr>
          <a:xfrm rot="5400000">
            <a:off x="6436547" y="3368726"/>
            <a:ext cx="1504796" cy="84027"/>
            <a:chOff x="5663176" y="3185380"/>
            <a:chExt cx="1504796" cy="84027"/>
          </a:xfrm>
        </p:grpSpPr>
        <p:sp>
          <p:nvSpPr>
            <p:cNvPr id="121" name="矩形 120"/>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2" name="椭圆 121"/>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3" name="组合 122"/>
          <p:cNvGrpSpPr/>
          <p:nvPr/>
        </p:nvGrpSpPr>
        <p:grpSpPr>
          <a:xfrm rot="5760000">
            <a:off x="6345240" y="3360852"/>
            <a:ext cx="1504796" cy="84027"/>
            <a:chOff x="5663176" y="3185380"/>
            <a:chExt cx="1504796" cy="84027"/>
          </a:xfrm>
        </p:grpSpPr>
        <p:sp>
          <p:nvSpPr>
            <p:cNvPr id="124" name="矩形 123"/>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5" name="椭圆 124"/>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6" name="组合 125"/>
          <p:cNvGrpSpPr/>
          <p:nvPr/>
        </p:nvGrpSpPr>
        <p:grpSpPr>
          <a:xfrm rot="6120000">
            <a:off x="6261857" y="3332683"/>
            <a:ext cx="1504796" cy="84027"/>
            <a:chOff x="5663176" y="3185380"/>
            <a:chExt cx="1504796" cy="84027"/>
          </a:xfrm>
        </p:grpSpPr>
        <p:sp>
          <p:nvSpPr>
            <p:cNvPr id="127" name="矩形 126"/>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8" name="椭圆 127"/>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9" name="组合 128"/>
          <p:cNvGrpSpPr/>
          <p:nvPr/>
        </p:nvGrpSpPr>
        <p:grpSpPr>
          <a:xfrm rot="6480000">
            <a:off x="6181518" y="3302258"/>
            <a:ext cx="1504796" cy="84027"/>
            <a:chOff x="5663176" y="3185380"/>
            <a:chExt cx="1504796" cy="84027"/>
          </a:xfrm>
        </p:grpSpPr>
        <p:sp>
          <p:nvSpPr>
            <p:cNvPr id="130" name="矩形 129"/>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1" name="椭圆 130"/>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32" name="组合 131"/>
          <p:cNvGrpSpPr/>
          <p:nvPr/>
        </p:nvGrpSpPr>
        <p:grpSpPr>
          <a:xfrm rot="7560000">
            <a:off x="5984246" y="3162736"/>
            <a:ext cx="1504796" cy="84027"/>
            <a:chOff x="5663176" y="3185380"/>
            <a:chExt cx="1504796" cy="84027"/>
          </a:xfrm>
        </p:grpSpPr>
        <p:sp>
          <p:nvSpPr>
            <p:cNvPr id="133" name="矩形 132"/>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4" name="椭圆 133"/>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35" name="组合 134"/>
          <p:cNvGrpSpPr/>
          <p:nvPr/>
        </p:nvGrpSpPr>
        <p:grpSpPr>
          <a:xfrm rot="7920000">
            <a:off x="5927109" y="3111847"/>
            <a:ext cx="1504796" cy="84027"/>
            <a:chOff x="5663176" y="3185380"/>
            <a:chExt cx="1504796" cy="84027"/>
          </a:xfrm>
        </p:grpSpPr>
        <p:sp>
          <p:nvSpPr>
            <p:cNvPr id="136" name="矩形 135"/>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7" name="椭圆 136"/>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38" name="组合 137"/>
          <p:cNvGrpSpPr/>
          <p:nvPr/>
        </p:nvGrpSpPr>
        <p:grpSpPr>
          <a:xfrm rot="8280000">
            <a:off x="5875393" y="3046552"/>
            <a:ext cx="1504796" cy="84027"/>
            <a:chOff x="5663176" y="3185380"/>
            <a:chExt cx="1504796" cy="84027"/>
          </a:xfrm>
        </p:grpSpPr>
        <p:sp>
          <p:nvSpPr>
            <p:cNvPr id="139" name="矩形 138"/>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40" name="椭圆 139"/>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41" name="组合 140"/>
          <p:cNvGrpSpPr/>
          <p:nvPr/>
        </p:nvGrpSpPr>
        <p:grpSpPr>
          <a:xfrm rot="8640000">
            <a:off x="5837530" y="2980510"/>
            <a:ext cx="1504796" cy="84027"/>
            <a:chOff x="5663176" y="3185380"/>
            <a:chExt cx="1504796" cy="84027"/>
          </a:xfrm>
        </p:grpSpPr>
        <p:sp>
          <p:nvSpPr>
            <p:cNvPr id="142" name="矩形 141"/>
            <p:cNvSpPr/>
            <p:nvPr/>
          </p:nvSpPr>
          <p:spPr>
            <a:xfrm>
              <a:off x="5663176" y="3185380"/>
              <a:ext cx="1504796" cy="84027"/>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43" name="椭圆 142"/>
            <p:cNvSpPr>
              <a:spLocks noChangeAspect="1"/>
            </p:cNvSpPr>
            <p:nvPr/>
          </p:nvSpPr>
          <p:spPr bwMode="auto">
            <a:xfrm>
              <a:off x="6413308" y="3190922"/>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44" name="组合 143"/>
          <p:cNvGrpSpPr/>
          <p:nvPr/>
        </p:nvGrpSpPr>
        <p:grpSpPr>
          <a:xfrm>
            <a:off x="7201657" y="2147135"/>
            <a:ext cx="1581063" cy="397065"/>
            <a:chOff x="5614044" y="2746582"/>
            <a:chExt cx="1581063" cy="397065"/>
          </a:xfrm>
        </p:grpSpPr>
        <p:cxnSp>
          <p:nvCxnSpPr>
            <p:cNvPr id="145" name="Line 349"/>
            <p:cNvCxnSpPr/>
            <p:nvPr/>
          </p:nvCxnSpPr>
          <p:spPr bwMode="auto">
            <a:xfrm>
              <a:off x="5614044" y="2765455"/>
              <a:ext cx="0" cy="378192"/>
            </a:xfrm>
            <a:prstGeom prst="line">
              <a:avLst/>
            </a:prstGeom>
            <a:noFill/>
            <a:ln w="19050">
              <a:solidFill>
                <a:schemeClr val="tx1"/>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6" name="Line 349"/>
            <p:cNvCxnSpPr/>
            <p:nvPr/>
          </p:nvCxnSpPr>
          <p:spPr bwMode="auto">
            <a:xfrm>
              <a:off x="7195107" y="2746582"/>
              <a:ext cx="0" cy="378192"/>
            </a:xfrm>
            <a:prstGeom prst="line">
              <a:avLst/>
            </a:prstGeom>
            <a:noFill/>
            <a:ln w="19050">
              <a:solidFill>
                <a:schemeClr val="tx1">
                  <a:lumMod val="95000"/>
                  <a:lumOff val="5000"/>
                </a:schemeClr>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500"/>
                                        <p:tgtEl>
                                          <p:spTgt spid="55"/>
                                        </p:tgtEl>
                                      </p:cBhvr>
                                    </p:animEffect>
                                  </p:childTnLst>
                                </p:cTn>
                              </p:par>
                              <p:par>
                                <p:cTn id="12" presetID="10" presetClass="entr" presetSubtype="0" fill="hold" nodeType="with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4"/>
                                        </p:tgtEl>
                                        <p:attrNameLst>
                                          <p:attrName>style.visibility</p:attrName>
                                        </p:attrNameLst>
                                      </p:cBhvr>
                                      <p:to>
                                        <p:strVal val="visible"/>
                                      </p:to>
                                    </p:set>
                                    <p:animEffect transition="in" filter="wipe(down)">
                                      <p:cBhvr>
                                        <p:cTn id="27" dur="500"/>
                                        <p:tgtEl>
                                          <p:spTgt spid="144"/>
                                        </p:tgtEl>
                                      </p:cBhvr>
                                    </p:animEffect>
                                  </p:childTnLst>
                                </p:cTn>
                              </p:par>
                            </p:childTnLst>
                          </p:cTn>
                        </p:par>
                        <p:par>
                          <p:cTn id="28" fill="hold">
                            <p:stCondLst>
                              <p:cond delay="500"/>
                            </p:stCondLst>
                            <p:childTnLst>
                              <p:par>
                                <p:cTn id="29" presetID="16" presetClass="entr" presetSubtype="37"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barn(outVertical)">
                                      <p:cBhvr>
                                        <p:cTn id="31" dur="500"/>
                                        <p:tgtEl>
                                          <p:spTgt spid="4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2"/>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
                                        <p:tgtEl>
                                          <p:spTgt spid="39"/>
                                        </p:tgtEl>
                                      </p:cBhvr>
                                    </p:animEffect>
                                  </p:childTnLst>
                                </p:cTn>
                              </p:par>
                            </p:childTnLst>
                          </p:cTn>
                        </p:par>
                        <p:par>
                          <p:cTn id="47" fill="hold">
                            <p:stCondLst>
                              <p:cond delay="0"/>
                            </p:stCondLst>
                            <p:childTnLst>
                              <p:par>
                                <p:cTn id="48" presetID="10" presetClass="entr" presetSubtype="0" fill="hold" nodeType="after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fade">
                                      <p:cBhvr>
                                        <p:cTn id="50" dur="50"/>
                                        <p:tgtEl>
                                          <p:spTgt spid="78"/>
                                        </p:tgtEl>
                                      </p:cBhvr>
                                    </p:animEffect>
                                  </p:childTnLst>
                                  <p:subTnLst>
                                    <p:set>
                                      <p:cBhvr override="childStyle">
                                        <p:cTn dur="1" fill="hold" display="0" masterRel="sameClick" afterEffect="1">
                                          <p:stCondLst>
                                            <p:cond evt="end" delay="0">
                                              <p:tn val="48"/>
                                            </p:cond>
                                          </p:stCondLst>
                                        </p:cTn>
                                        <p:tgtEl>
                                          <p:spTgt spid="78"/>
                                        </p:tgtEl>
                                        <p:attrNameLst>
                                          <p:attrName>style.visibility</p:attrName>
                                        </p:attrNameLst>
                                      </p:cBhvr>
                                      <p:to>
                                        <p:strVal val="hidden"/>
                                      </p:to>
                                    </p:set>
                                  </p:sub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fade">
                                      <p:cBhvr>
                                        <p:cTn id="54" dur="50"/>
                                        <p:tgtEl>
                                          <p:spTgt spid="81"/>
                                        </p:tgtEl>
                                      </p:cBhvr>
                                    </p:animEffect>
                                  </p:childTnLst>
                                  <p:subTnLst>
                                    <p:set>
                                      <p:cBhvr override="childStyle">
                                        <p:cTn dur="1" fill="hold" display="0" masterRel="sameClick" afterEffect="1">
                                          <p:stCondLst>
                                            <p:cond evt="end" delay="0">
                                              <p:tn val="52"/>
                                            </p:cond>
                                          </p:stCondLst>
                                        </p:cTn>
                                        <p:tgtEl>
                                          <p:spTgt spid="81"/>
                                        </p:tgtEl>
                                        <p:attrNameLst>
                                          <p:attrName>style.visibility</p:attrName>
                                        </p:attrNameLst>
                                      </p:cBhvr>
                                      <p:to>
                                        <p:strVal val="hidden"/>
                                      </p:to>
                                    </p:set>
                                  </p:sub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84"/>
                                        </p:tgtEl>
                                        <p:attrNameLst>
                                          <p:attrName>style.visibility</p:attrName>
                                        </p:attrNameLst>
                                      </p:cBhvr>
                                      <p:to>
                                        <p:strVal val="visible"/>
                                      </p:to>
                                    </p:set>
                                    <p:animEffect transition="in" filter="fade">
                                      <p:cBhvr>
                                        <p:cTn id="58" dur="50"/>
                                        <p:tgtEl>
                                          <p:spTgt spid="84"/>
                                        </p:tgtEl>
                                      </p:cBhvr>
                                    </p:animEffect>
                                  </p:childTnLst>
                                  <p:subTnLst>
                                    <p:set>
                                      <p:cBhvr override="childStyle">
                                        <p:cTn dur="1" fill="hold" display="0" masterRel="sameClick" afterEffect="1">
                                          <p:stCondLst>
                                            <p:cond evt="end" delay="0">
                                              <p:tn val="56"/>
                                            </p:cond>
                                          </p:stCondLst>
                                        </p:cTn>
                                        <p:tgtEl>
                                          <p:spTgt spid="84"/>
                                        </p:tgtEl>
                                        <p:attrNameLst>
                                          <p:attrName>style.visibility</p:attrName>
                                        </p:attrNameLst>
                                      </p:cBhvr>
                                      <p:to>
                                        <p:strVal val="hidden"/>
                                      </p:to>
                                    </p:set>
                                  </p:sub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87"/>
                                        </p:tgtEl>
                                        <p:attrNameLst>
                                          <p:attrName>style.visibility</p:attrName>
                                        </p:attrNameLst>
                                      </p:cBhvr>
                                      <p:to>
                                        <p:strVal val="visible"/>
                                      </p:to>
                                    </p:set>
                                    <p:animEffect transition="in" filter="fade">
                                      <p:cBhvr>
                                        <p:cTn id="62" dur="50"/>
                                        <p:tgtEl>
                                          <p:spTgt spid="87"/>
                                        </p:tgtEl>
                                      </p:cBhvr>
                                    </p:animEffect>
                                  </p:childTnLst>
                                  <p:subTnLst>
                                    <p:set>
                                      <p:cBhvr override="childStyle">
                                        <p:cTn dur="1" fill="hold" display="0" masterRel="sameClick" afterEffect="1">
                                          <p:stCondLst>
                                            <p:cond evt="end" delay="0">
                                              <p:tn val="60"/>
                                            </p:cond>
                                          </p:stCondLst>
                                        </p:cTn>
                                        <p:tgtEl>
                                          <p:spTgt spid="87"/>
                                        </p:tgtEl>
                                        <p:attrNameLst>
                                          <p:attrName>style.visibility</p:attrName>
                                        </p:attrNameLst>
                                      </p:cBhvr>
                                      <p:to>
                                        <p:strVal val="hidden"/>
                                      </p:to>
                                    </p:set>
                                  </p:sub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90"/>
                                        </p:tgtEl>
                                        <p:attrNameLst>
                                          <p:attrName>style.visibility</p:attrName>
                                        </p:attrNameLst>
                                      </p:cBhvr>
                                      <p:to>
                                        <p:strVal val="visible"/>
                                      </p:to>
                                    </p:set>
                                    <p:animEffect transition="in" filter="fade">
                                      <p:cBhvr>
                                        <p:cTn id="66" dur="50"/>
                                        <p:tgtEl>
                                          <p:spTgt spid="90"/>
                                        </p:tgtEl>
                                      </p:cBhvr>
                                    </p:animEffect>
                                  </p:childTnLst>
                                  <p:subTnLst>
                                    <p:set>
                                      <p:cBhvr override="childStyle">
                                        <p:cTn dur="1" fill="hold" display="0" masterRel="sameClick" afterEffect="1">
                                          <p:stCondLst>
                                            <p:cond evt="end" delay="0">
                                              <p:tn val="64"/>
                                            </p:cond>
                                          </p:stCondLst>
                                        </p:cTn>
                                        <p:tgtEl>
                                          <p:spTgt spid="90"/>
                                        </p:tgtEl>
                                        <p:attrNameLst>
                                          <p:attrName>style.visibility</p:attrName>
                                        </p:attrNameLst>
                                      </p:cBhvr>
                                      <p:to>
                                        <p:strVal val="hidden"/>
                                      </p:to>
                                    </p:set>
                                  </p:sub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93"/>
                                        </p:tgtEl>
                                        <p:attrNameLst>
                                          <p:attrName>style.visibility</p:attrName>
                                        </p:attrNameLst>
                                      </p:cBhvr>
                                      <p:to>
                                        <p:strVal val="visible"/>
                                      </p:to>
                                    </p:set>
                                    <p:animEffect transition="in" filter="fade">
                                      <p:cBhvr>
                                        <p:cTn id="70" dur="50"/>
                                        <p:tgtEl>
                                          <p:spTgt spid="93"/>
                                        </p:tgtEl>
                                      </p:cBhvr>
                                    </p:animEffect>
                                  </p:childTnLst>
                                  <p:subTnLst>
                                    <p:set>
                                      <p:cBhvr override="childStyle">
                                        <p:cTn dur="1" fill="hold" display="0" masterRel="sameClick" afterEffect="1">
                                          <p:stCondLst>
                                            <p:cond evt="end" delay="0">
                                              <p:tn val="68"/>
                                            </p:cond>
                                          </p:stCondLst>
                                        </p:cTn>
                                        <p:tgtEl>
                                          <p:spTgt spid="93"/>
                                        </p:tgtEl>
                                        <p:attrNameLst>
                                          <p:attrName>style.visibility</p:attrName>
                                        </p:attrNameLst>
                                      </p:cBhvr>
                                      <p:to>
                                        <p:strVal val="hidden"/>
                                      </p:to>
                                    </p:set>
                                  </p:subTnLst>
                                </p:cTn>
                              </p:par>
                            </p:childTnLst>
                          </p:cTn>
                        </p:par>
                        <p:par>
                          <p:cTn id="71" fill="hold">
                            <p:stCondLst>
                              <p:cond delay="3000"/>
                            </p:stCondLst>
                            <p:childTnLst>
                              <p:par>
                                <p:cTn id="72" presetID="10" presetClass="entr" presetSubtype="0" fill="hold" nodeType="afterEffect">
                                  <p:stCondLst>
                                    <p:cond delay="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
                                        <p:tgtEl>
                                          <p:spTgt spid="96"/>
                                        </p:tgtEl>
                                      </p:cBhvr>
                                    </p:animEffect>
                                  </p:childTnLst>
                                  <p:subTnLst>
                                    <p:set>
                                      <p:cBhvr override="childStyle">
                                        <p:cTn dur="1" fill="hold" display="0" masterRel="sameClick" afterEffect="1">
                                          <p:stCondLst>
                                            <p:cond evt="end" delay="0">
                                              <p:tn val="72"/>
                                            </p:cond>
                                          </p:stCondLst>
                                        </p:cTn>
                                        <p:tgtEl>
                                          <p:spTgt spid="96"/>
                                        </p:tgtEl>
                                        <p:attrNameLst>
                                          <p:attrName>style.visibility</p:attrName>
                                        </p:attrNameLst>
                                      </p:cBhvr>
                                      <p:to>
                                        <p:strVal val="hidden"/>
                                      </p:to>
                                    </p:set>
                                  </p:subTnLst>
                                </p:cTn>
                              </p:par>
                            </p:childTnLst>
                          </p:cTn>
                        </p:par>
                        <p:par>
                          <p:cTn id="75" fill="hold">
                            <p:stCondLst>
                              <p:cond delay="3500"/>
                            </p:stCondLst>
                            <p:childTnLst>
                              <p:par>
                                <p:cTn id="76" presetID="10" presetClass="entr" presetSubtype="0" fill="hold" nodeType="afterEffect">
                                  <p:stCondLst>
                                    <p:cond delay="0"/>
                                  </p:stCondLst>
                                  <p:childTnLst>
                                    <p:set>
                                      <p:cBhvr>
                                        <p:cTn id="77" dur="1" fill="hold">
                                          <p:stCondLst>
                                            <p:cond delay="0"/>
                                          </p:stCondLst>
                                        </p:cTn>
                                        <p:tgtEl>
                                          <p:spTgt spid="99"/>
                                        </p:tgtEl>
                                        <p:attrNameLst>
                                          <p:attrName>style.visibility</p:attrName>
                                        </p:attrNameLst>
                                      </p:cBhvr>
                                      <p:to>
                                        <p:strVal val="visible"/>
                                      </p:to>
                                    </p:set>
                                    <p:animEffect transition="in" filter="fade">
                                      <p:cBhvr>
                                        <p:cTn id="78" dur="50"/>
                                        <p:tgtEl>
                                          <p:spTgt spid="99"/>
                                        </p:tgtEl>
                                      </p:cBhvr>
                                    </p:animEffect>
                                  </p:childTnLst>
                                  <p:subTnLst>
                                    <p:set>
                                      <p:cBhvr override="childStyle">
                                        <p:cTn dur="1" fill="hold" display="0" masterRel="sameClick" afterEffect="1">
                                          <p:stCondLst>
                                            <p:cond evt="end" delay="0">
                                              <p:tn val="76"/>
                                            </p:cond>
                                          </p:stCondLst>
                                        </p:cTn>
                                        <p:tgtEl>
                                          <p:spTgt spid="99"/>
                                        </p:tgtEl>
                                        <p:attrNameLst>
                                          <p:attrName>style.visibility</p:attrName>
                                        </p:attrNameLst>
                                      </p:cBhvr>
                                      <p:to>
                                        <p:strVal val="hidden"/>
                                      </p:to>
                                    </p:set>
                                  </p:subTnLst>
                                </p:cTn>
                              </p:par>
                            </p:childTnLst>
                          </p:cTn>
                        </p:par>
                        <p:par>
                          <p:cTn id="79" fill="hold">
                            <p:stCondLst>
                              <p:cond delay="4000"/>
                            </p:stCondLst>
                            <p:childTnLst>
                              <p:par>
                                <p:cTn id="80" presetID="10" presetClass="entr" presetSubtype="0" fill="hold" nodeType="afterEffect">
                                  <p:stCondLst>
                                    <p:cond delay="0"/>
                                  </p:stCondLst>
                                  <p:childTnLst>
                                    <p:set>
                                      <p:cBhvr>
                                        <p:cTn id="81" dur="1" fill="hold">
                                          <p:stCondLst>
                                            <p:cond delay="0"/>
                                          </p:stCondLst>
                                        </p:cTn>
                                        <p:tgtEl>
                                          <p:spTgt spid="102"/>
                                        </p:tgtEl>
                                        <p:attrNameLst>
                                          <p:attrName>style.visibility</p:attrName>
                                        </p:attrNameLst>
                                      </p:cBhvr>
                                      <p:to>
                                        <p:strVal val="visible"/>
                                      </p:to>
                                    </p:set>
                                    <p:animEffect transition="in" filter="fade">
                                      <p:cBhvr>
                                        <p:cTn id="82" dur="50"/>
                                        <p:tgtEl>
                                          <p:spTgt spid="102"/>
                                        </p:tgtEl>
                                      </p:cBhvr>
                                    </p:animEffect>
                                  </p:childTnLst>
                                  <p:subTnLst>
                                    <p:set>
                                      <p:cBhvr override="childStyle">
                                        <p:cTn dur="1" fill="hold" display="0" masterRel="sameClick" afterEffect="1">
                                          <p:stCondLst>
                                            <p:cond evt="end" delay="0">
                                              <p:tn val="80"/>
                                            </p:cond>
                                          </p:stCondLst>
                                        </p:cTn>
                                        <p:tgtEl>
                                          <p:spTgt spid="102"/>
                                        </p:tgtEl>
                                        <p:attrNameLst>
                                          <p:attrName>style.visibility</p:attrName>
                                        </p:attrNameLst>
                                      </p:cBhvr>
                                      <p:to>
                                        <p:strVal val="hidden"/>
                                      </p:to>
                                    </p:set>
                                  </p:subTnLst>
                                </p:cTn>
                              </p:par>
                            </p:childTnLst>
                          </p:cTn>
                        </p:par>
                        <p:par>
                          <p:cTn id="83" fill="hold">
                            <p:stCondLst>
                              <p:cond delay="4500"/>
                            </p:stCondLst>
                            <p:childTnLst>
                              <p:par>
                                <p:cTn id="84" presetID="10" presetClass="entr" presetSubtype="0" fill="hold" nodeType="afterEffect">
                                  <p:stCondLst>
                                    <p:cond delay="0"/>
                                  </p:stCondLst>
                                  <p:childTnLst>
                                    <p:set>
                                      <p:cBhvr>
                                        <p:cTn id="85" dur="1" fill="hold">
                                          <p:stCondLst>
                                            <p:cond delay="0"/>
                                          </p:stCondLst>
                                        </p:cTn>
                                        <p:tgtEl>
                                          <p:spTgt spid="105"/>
                                        </p:tgtEl>
                                        <p:attrNameLst>
                                          <p:attrName>style.visibility</p:attrName>
                                        </p:attrNameLst>
                                      </p:cBhvr>
                                      <p:to>
                                        <p:strVal val="visible"/>
                                      </p:to>
                                    </p:set>
                                    <p:animEffect transition="in" filter="fade">
                                      <p:cBhvr>
                                        <p:cTn id="86" dur="50"/>
                                        <p:tgtEl>
                                          <p:spTgt spid="105"/>
                                        </p:tgtEl>
                                      </p:cBhvr>
                                    </p:animEffect>
                                  </p:childTnLst>
                                  <p:subTnLst>
                                    <p:set>
                                      <p:cBhvr override="childStyle">
                                        <p:cTn dur="1" fill="hold" display="0" masterRel="sameClick" afterEffect="1">
                                          <p:stCondLst>
                                            <p:cond evt="end" delay="0">
                                              <p:tn val="84"/>
                                            </p:cond>
                                          </p:stCondLst>
                                        </p:cTn>
                                        <p:tgtEl>
                                          <p:spTgt spid="105"/>
                                        </p:tgtEl>
                                        <p:attrNameLst>
                                          <p:attrName>style.visibility</p:attrName>
                                        </p:attrNameLst>
                                      </p:cBhvr>
                                      <p:to>
                                        <p:strVal val="hidden"/>
                                      </p:to>
                                    </p:set>
                                  </p:subTnLst>
                                </p:cTn>
                              </p:par>
                            </p:childTnLst>
                          </p:cTn>
                        </p:par>
                        <p:par>
                          <p:cTn id="87" fill="hold">
                            <p:stCondLst>
                              <p:cond delay="5000"/>
                            </p:stCondLst>
                            <p:childTnLst>
                              <p:par>
                                <p:cTn id="88" presetID="10" presetClass="entr" presetSubtype="0" fill="hold" nodeType="afterEffect">
                                  <p:stCondLst>
                                    <p:cond delay="0"/>
                                  </p:stCondLst>
                                  <p:childTnLst>
                                    <p:set>
                                      <p:cBhvr>
                                        <p:cTn id="89" dur="1" fill="hold">
                                          <p:stCondLst>
                                            <p:cond delay="0"/>
                                          </p:stCondLst>
                                        </p:cTn>
                                        <p:tgtEl>
                                          <p:spTgt spid="108"/>
                                        </p:tgtEl>
                                        <p:attrNameLst>
                                          <p:attrName>style.visibility</p:attrName>
                                        </p:attrNameLst>
                                      </p:cBhvr>
                                      <p:to>
                                        <p:strVal val="visible"/>
                                      </p:to>
                                    </p:set>
                                    <p:animEffect transition="in" filter="fade">
                                      <p:cBhvr>
                                        <p:cTn id="90" dur="50"/>
                                        <p:tgtEl>
                                          <p:spTgt spid="108"/>
                                        </p:tgtEl>
                                      </p:cBhvr>
                                    </p:animEffect>
                                  </p:childTnLst>
                                  <p:subTnLst>
                                    <p:set>
                                      <p:cBhvr override="childStyle">
                                        <p:cTn dur="1" fill="hold" display="0" masterRel="sameClick" afterEffect="1">
                                          <p:stCondLst>
                                            <p:cond evt="end" delay="0">
                                              <p:tn val="88"/>
                                            </p:cond>
                                          </p:stCondLst>
                                        </p:cTn>
                                        <p:tgtEl>
                                          <p:spTgt spid="108"/>
                                        </p:tgtEl>
                                        <p:attrNameLst>
                                          <p:attrName>style.visibility</p:attrName>
                                        </p:attrNameLst>
                                      </p:cBhvr>
                                      <p:to>
                                        <p:strVal val="hidden"/>
                                      </p:to>
                                    </p:set>
                                  </p:subTnLst>
                                </p:cTn>
                              </p:par>
                            </p:childTnLst>
                          </p:cTn>
                        </p:par>
                        <p:par>
                          <p:cTn id="91" fill="hold">
                            <p:stCondLst>
                              <p:cond delay="5500"/>
                            </p:stCondLst>
                            <p:childTnLst>
                              <p:par>
                                <p:cTn id="92" presetID="10" presetClass="entr" presetSubtype="0" fill="hold" nodeType="afterEffect">
                                  <p:stCondLst>
                                    <p:cond delay="0"/>
                                  </p:stCondLst>
                                  <p:childTnLst>
                                    <p:set>
                                      <p:cBhvr>
                                        <p:cTn id="93" dur="1" fill="hold">
                                          <p:stCondLst>
                                            <p:cond delay="0"/>
                                          </p:stCondLst>
                                        </p:cTn>
                                        <p:tgtEl>
                                          <p:spTgt spid="111"/>
                                        </p:tgtEl>
                                        <p:attrNameLst>
                                          <p:attrName>style.visibility</p:attrName>
                                        </p:attrNameLst>
                                      </p:cBhvr>
                                      <p:to>
                                        <p:strVal val="visible"/>
                                      </p:to>
                                    </p:set>
                                    <p:animEffect transition="in" filter="fade">
                                      <p:cBhvr>
                                        <p:cTn id="94" dur="50"/>
                                        <p:tgtEl>
                                          <p:spTgt spid="111"/>
                                        </p:tgtEl>
                                      </p:cBhvr>
                                    </p:animEffect>
                                  </p:childTnLst>
                                  <p:subTnLst>
                                    <p:set>
                                      <p:cBhvr override="childStyle">
                                        <p:cTn dur="1" fill="hold" display="0" masterRel="sameClick" afterEffect="1">
                                          <p:stCondLst>
                                            <p:cond evt="end" delay="0">
                                              <p:tn val="92"/>
                                            </p:cond>
                                          </p:stCondLst>
                                        </p:cTn>
                                        <p:tgtEl>
                                          <p:spTgt spid="111"/>
                                        </p:tgtEl>
                                        <p:attrNameLst>
                                          <p:attrName>style.visibility</p:attrName>
                                        </p:attrNameLst>
                                      </p:cBhvr>
                                      <p:to>
                                        <p:strVal val="hidden"/>
                                      </p:to>
                                    </p:set>
                                  </p:subTnLst>
                                </p:cTn>
                              </p:par>
                            </p:childTnLst>
                          </p:cTn>
                        </p:par>
                        <p:par>
                          <p:cTn id="95" fill="hold">
                            <p:stCondLst>
                              <p:cond delay="6000"/>
                            </p:stCondLst>
                            <p:childTnLst>
                              <p:par>
                                <p:cTn id="96" presetID="10" presetClass="entr" presetSubtype="0" fill="hold" nodeType="afterEffect">
                                  <p:stCondLst>
                                    <p:cond delay="0"/>
                                  </p:stCondLst>
                                  <p:childTnLst>
                                    <p:set>
                                      <p:cBhvr>
                                        <p:cTn id="97" dur="1" fill="hold">
                                          <p:stCondLst>
                                            <p:cond delay="0"/>
                                          </p:stCondLst>
                                        </p:cTn>
                                        <p:tgtEl>
                                          <p:spTgt spid="114"/>
                                        </p:tgtEl>
                                        <p:attrNameLst>
                                          <p:attrName>style.visibility</p:attrName>
                                        </p:attrNameLst>
                                      </p:cBhvr>
                                      <p:to>
                                        <p:strVal val="visible"/>
                                      </p:to>
                                    </p:set>
                                    <p:animEffect transition="in" filter="fade">
                                      <p:cBhvr>
                                        <p:cTn id="98" dur="50"/>
                                        <p:tgtEl>
                                          <p:spTgt spid="114"/>
                                        </p:tgtEl>
                                      </p:cBhvr>
                                    </p:animEffect>
                                  </p:childTnLst>
                                  <p:subTnLst>
                                    <p:set>
                                      <p:cBhvr override="childStyle">
                                        <p:cTn dur="1" fill="hold" display="0" masterRel="sameClick" afterEffect="1">
                                          <p:stCondLst>
                                            <p:cond evt="end" delay="0">
                                              <p:tn val="96"/>
                                            </p:cond>
                                          </p:stCondLst>
                                        </p:cTn>
                                        <p:tgtEl>
                                          <p:spTgt spid="114"/>
                                        </p:tgtEl>
                                        <p:attrNameLst>
                                          <p:attrName>style.visibility</p:attrName>
                                        </p:attrNameLst>
                                      </p:cBhvr>
                                      <p:to>
                                        <p:strVal val="hidden"/>
                                      </p:to>
                                    </p:set>
                                  </p:subTnLst>
                                </p:cTn>
                              </p:par>
                            </p:childTnLst>
                          </p:cTn>
                        </p:par>
                        <p:par>
                          <p:cTn id="99" fill="hold">
                            <p:stCondLst>
                              <p:cond delay="6500"/>
                            </p:stCondLst>
                            <p:childTnLst>
                              <p:par>
                                <p:cTn id="100" presetID="10" presetClass="entr" presetSubtype="0" fill="hold" nodeType="afterEffect">
                                  <p:stCondLst>
                                    <p:cond delay="0"/>
                                  </p:stCondLst>
                                  <p:childTnLst>
                                    <p:set>
                                      <p:cBhvr>
                                        <p:cTn id="101" dur="1" fill="hold">
                                          <p:stCondLst>
                                            <p:cond delay="0"/>
                                          </p:stCondLst>
                                        </p:cTn>
                                        <p:tgtEl>
                                          <p:spTgt spid="117"/>
                                        </p:tgtEl>
                                        <p:attrNameLst>
                                          <p:attrName>style.visibility</p:attrName>
                                        </p:attrNameLst>
                                      </p:cBhvr>
                                      <p:to>
                                        <p:strVal val="visible"/>
                                      </p:to>
                                    </p:set>
                                    <p:animEffect transition="in" filter="fade">
                                      <p:cBhvr>
                                        <p:cTn id="102" dur="50"/>
                                        <p:tgtEl>
                                          <p:spTgt spid="117"/>
                                        </p:tgtEl>
                                      </p:cBhvr>
                                    </p:animEffect>
                                  </p:childTnLst>
                                  <p:subTnLst>
                                    <p:set>
                                      <p:cBhvr override="childStyle">
                                        <p:cTn dur="1" fill="hold" display="0" masterRel="sameClick" afterEffect="1">
                                          <p:stCondLst>
                                            <p:cond evt="end" delay="0">
                                              <p:tn val="100"/>
                                            </p:cond>
                                          </p:stCondLst>
                                        </p:cTn>
                                        <p:tgtEl>
                                          <p:spTgt spid="117"/>
                                        </p:tgtEl>
                                        <p:attrNameLst>
                                          <p:attrName>style.visibility</p:attrName>
                                        </p:attrNameLst>
                                      </p:cBhvr>
                                      <p:to>
                                        <p:strVal val="hidden"/>
                                      </p:to>
                                    </p:set>
                                  </p:subTnLst>
                                </p:cTn>
                              </p:par>
                            </p:childTnLst>
                          </p:cTn>
                        </p:par>
                        <p:par>
                          <p:cTn id="103" fill="hold">
                            <p:stCondLst>
                              <p:cond delay="7000"/>
                            </p:stCondLst>
                            <p:childTnLst>
                              <p:par>
                                <p:cTn id="104" presetID="10" presetClass="entr" presetSubtype="0" fill="hold" nodeType="afterEffect">
                                  <p:stCondLst>
                                    <p:cond delay="0"/>
                                  </p:stCondLst>
                                  <p:childTnLst>
                                    <p:set>
                                      <p:cBhvr>
                                        <p:cTn id="105" dur="1" fill="hold">
                                          <p:stCondLst>
                                            <p:cond delay="0"/>
                                          </p:stCondLst>
                                        </p:cTn>
                                        <p:tgtEl>
                                          <p:spTgt spid="120"/>
                                        </p:tgtEl>
                                        <p:attrNameLst>
                                          <p:attrName>style.visibility</p:attrName>
                                        </p:attrNameLst>
                                      </p:cBhvr>
                                      <p:to>
                                        <p:strVal val="visible"/>
                                      </p:to>
                                    </p:set>
                                    <p:animEffect transition="in" filter="fade">
                                      <p:cBhvr>
                                        <p:cTn id="106" dur="50"/>
                                        <p:tgtEl>
                                          <p:spTgt spid="120"/>
                                        </p:tgtEl>
                                      </p:cBhvr>
                                    </p:animEffect>
                                  </p:childTnLst>
                                </p:cTn>
                              </p:par>
                            </p:childTnLst>
                          </p:cTn>
                        </p:par>
                        <p:par>
                          <p:cTn id="107" fill="hold">
                            <p:stCondLst>
                              <p:cond delay="7500"/>
                            </p:stCondLst>
                            <p:childTnLst>
                              <p:par>
                                <p:cTn id="108" presetID="10" presetClass="entr" presetSubtype="0" fill="hold" nodeType="afterEffect">
                                  <p:stCondLst>
                                    <p:cond delay="0"/>
                                  </p:stCondLst>
                                  <p:childTnLst>
                                    <p:set>
                                      <p:cBhvr>
                                        <p:cTn id="109" dur="1" fill="hold">
                                          <p:stCondLst>
                                            <p:cond delay="0"/>
                                          </p:stCondLst>
                                        </p:cTn>
                                        <p:tgtEl>
                                          <p:spTgt spid="123"/>
                                        </p:tgtEl>
                                        <p:attrNameLst>
                                          <p:attrName>style.visibility</p:attrName>
                                        </p:attrNameLst>
                                      </p:cBhvr>
                                      <p:to>
                                        <p:strVal val="visible"/>
                                      </p:to>
                                    </p:set>
                                    <p:animEffect transition="in" filter="fade">
                                      <p:cBhvr>
                                        <p:cTn id="110" dur="50"/>
                                        <p:tgtEl>
                                          <p:spTgt spid="123"/>
                                        </p:tgtEl>
                                      </p:cBhvr>
                                    </p:animEffect>
                                  </p:childTnLst>
                                  <p:subTnLst>
                                    <p:set>
                                      <p:cBhvr override="childStyle">
                                        <p:cTn dur="1" fill="hold" display="0" masterRel="sameClick" afterEffect="1">
                                          <p:stCondLst>
                                            <p:cond evt="end" delay="0">
                                              <p:tn val="108"/>
                                            </p:cond>
                                          </p:stCondLst>
                                        </p:cTn>
                                        <p:tgtEl>
                                          <p:spTgt spid="123"/>
                                        </p:tgtEl>
                                        <p:attrNameLst>
                                          <p:attrName>style.visibility</p:attrName>
                                        </p:attrNameLst>
                                      </p:cBhvr>
                                      <p:to>
                                        <p:strVal val="hidden"/>
                                      </p:to>
                                    </p:set>
                                  </p:subTnLst>
                                </p:cTn>
                              </p:par>
                            </p:childTnLst>
                          </p:cTn>
                        </p:par>
                        <p:par>
                          <p:cTn id="111" fill="hold">
                            <p:stCondLst>
                              <p:cond delay="8000"/>
                            </p:stCondLst>
                            <p:childTnLst>
                              <p:par>
                                <p:cTn id="112" presetID="10" presetClass="entr" presetSubtype="0" fill="hold" nodeType="afterEffect">
                                  <p:stCondLst>
                                    <p:cond delay="0"/>
                                  </p:stCondLst>
                                  <p:childTnLst>
                                    <p:set>
                                      <p:cBhvr>
                                        <p:cTn id="113" dur="1" fill="hold">
                                          <p:stCondLst>
                                            <p:cond delay="0"/>
                                          </p:stCondLst>
                                        </p:cTn>
                                        <p:tgtEl>
                                          <p:spTgt spid="126"/>
                                        </p:tgtEl>
                                        <p:attrNameLst>
                                          <p:attrName>style.visibility</p:attrName>
                                        </p:attrNameLst>
                                      </p:cBhvr>
                                      <p:to>
                                        <p:strVal val="visible"/>
                                      </p:to>
                                    </p:set>
                                    <p:animEffect transition="in" filter="fade">
                                      <p:cBhvr>
                                        <p:cTn id="114" dur="50"/>
                                        <p:tgtEl>
                                          <p:spTgt spid="126"/>
                                        </p:tgtEl>
                                      </p:cBhvr>
                                    </p:animEffect>
                                  </p:childTnLst>
                                  <p:subTnLst>
                                    <p:set>
                                      <p:cBhvr override="childStyle">
                                        <p:cTn dur="1" fill="hold" display="0" masterRel="sameClick" afterEffect="1">
                                          <p:stCondLst>
                                            <p:cond evt="end" delay="0">
                                              <p:tn val="112"/>
                                            </p:cond>
                                          </p:stCondLst>
                                        </p:cTn>
                                        <p:tgtEl>
                                          <p:spTgt spid="126"/>
                                        </p:tgtEl>
                                        <p:attrNameLst>
                                          <p:attrName>style.visibility</p:attrName>
                                        </p:attrNameLst>
                                      </p:cBhvr>
                                      <p:to>
                                        <p:strVal val="hidden"/>
                                      </p:to>
                                    </p:set>
                                  </p:subTnLst>
                                </p:cTn>
                              </p:par>
                            </p:childTnLst>
                          </p:cTn>
                        </p:par>
                        <p:par>
                          <p:cTn id="115" fill="hold">
                            <p:stCondLst>
                              <p:cond delay="8500"/>
                            </p:stCondLst>
                            <p:childTnLst>
                              <p:par>
                                <p:cTn id="116" presetID="10" presetClass="entr" presetSubtype="0" fill="hold" nodeType="afterEffect">
                                  <p:stCondLst>
                                    <p:cond delay="0"/>
                                  </p:stCondLst>
                                  <p:childTnLst>
                                    <p:set>
                                      <p:cBhvr>
                                        <p:cTn id="117" dur="1" fill="hold">
                                          <p:stCondLst>
                                            <p:cond delay="0"/>
                                          </p:stCondLst>
                                        </p:cTn>
                                        <p:tgtEl>
                                          <p:spTgt spid="129"/>
                                        </p:tgtEl>
                                        <p:attrNameLst>
                                          <p:attrName>style.visibility</p:attrName>
                                        </p:attrNameLst>
                                      </p:cBhvr>
                                      <p:to>
                                        <p:strVal val="visible"/>
                                      </p:to>
                                    </p:set>
                                    <p:animEffect transition="in" filter="fade">
                                      <p:cBhvr>
                                        <p:cTn id="118" dur="50"/>
                                        <p:tgtEl>
                                          <p:spTgt spid="129"/>
                                        </p:tgtEl>
                                      </p:cBhvr>
                                    </p:animEffect>
                                  </p:childTnLst>
                                  <p:subTnLst>
                                    <p:set>
                                      <p:cBhvr override="childStyle">
                                        <p:cTn dur="1" fill="hold" display="0" masterRel="sameClick" afterEffect="1">
                                          <p:stCondLst>
                                            <p:cond evt="end" delay="0">
                                              <p:tn val="116"/>
                                            </p:cond>
                                          </p:stCondLst>
                                        </p:cTn>
                                        <p:tgtEl>
                                          <p:spTgt spid="129"/>
                                        </p:tgtEl>
                                        <p:attrNameLst>
                                          <p:attrName>style.visibility</p:attrName>
                                        </p:attrNameLst>
                                      </p:cBhvr>
                                      <p:to>
                                        <p:strVal val="hidden"/>
                                      </p:to>
                                    </p:set>
                                  </p:subTnLst>
                                </p:cTn>
                              </p:par>
                            </p:childTnLst>
                          </p:cTn>
                        </p:par>
                        <p:par>
                          <p:cTn id="119" fill="hold">
                            <p:stCondLst>
                              <p:cond delay="9000"/>
                            </p:stCondLst>
                            <p:childTnLst>
                              <p:par>
                                <p:cTn id="120" presetID="10" presetClass="entr" presetSubtype="0" fill="hold" nodeType="after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fade">
                                      <p:cBhvr>
                                        <p:cTn id="122" dur="50"/>
                                        <p:tgtEl>
                                          <p:spTgt spid="8"/>
                                        </p:tgtEl>
                                      </p:cBhvr>
                                    </p:animEffect>
                                  </p:childTnLst>
                                  <p:subTnLst>
                                    <p:set>
                                      <p:cBhvr override="childStyle">
                                        <p:cTn dur="1" fill="hold" display="0" masterRel="sameClick" afterEffect="1">
                                          <p:stCondLst>
                                            <p:cond evt="end" delay="0">
                                              <p:tn val="120"/>
                                            </p:cond>
                                          </p:stCondLst>
                                        </p:cTn>
                                        <p:tgtEl>
                                          <p:spTgt spid="8"/>
                                        </p:tgtEl>
                                        <p:attrNameLst>
                                          <p:attrName>style.visibility</p:attrName>
                                        </p:attrNameLst>
                                      </p:cBhvr>
                                      <p:to>
                                        <p:strVal val="hidden"/>
                                      </p:to>
                                    </p:set>
                                  </p:subTnLst>
                                </p:cTn>
                              </p:par>
                            </p:childTnLst>
                          </p:cTn>
                        </p:par>
                        <p:par>
                          <p:cTn id="123" fill="hold">
                            <p:stCondLst>
                              <p:cond delay="9500"/>
                            </p:stCondLst>
                            <p:childTnLst>
                              <p:par>
                                <p:cTn id="124" presetID="10" presetClass="entr" presetSubtype="0" fill="hold" nodeType="afterEffect">
                                  <p:stCondLst>
                                    <p:cond delay="0"/>
                                  </p:stCondLst>
                                  <p:childTnLst>
                                    <p:set>
                                      <p:cBhvr>
                                        <p:cTn id="125" dur="1" fill="hold">
                                          <p:stCondLst>
                                            <p:cond delay="0"/>
                                          </p:stCondLst>
                                        </p:cTn>
                                        <p:tgtEl>
                                          <p:spTgt spid="35"/>
                                        </p:tgtEl>
                                        <p:attrNameLst>
                                          <p:attrName>style.visibility</p:attrName>
                                        </p:attrNameLst>
                                      </p:cBhvr>
                                      <p:to>
                                        <p:strVal val="visible"/>
                                      </p:to>
                                    </p:set>
                                    <p:animEffect transition="in" filter="fade">
                                      <p:cBhvr>
                                        <p:cTn id="126" dur="50"/>
                                        <p:tgtEl>
                                          <p:spTgt spid="35"/>
                                        </p:tgtEl>
                                      </p:cBhvr>
                                    </p:animEffect>
                                  </p:childTnLst>
                                  <p:subTnLst>
                                    <p:set>
                                      <p:cBhvr override="childStyle">
                                        <p:cTn dur="1" fill="hold" display="0" masterRel="sameClick" afterEffect="1">
                                          <p:stCondLst>
                                            <p:cond evt="end" delay="0">
                                              <p:tn val="124"/>
                                            </p:cond>
                                          </p:stCondLst>
                                        </p:cTn>
                                        <p:tgtEl>
                                          <p:spTgt spid="35"/>
                                        </p:tgtEl>
                                        <p:attrNameLst>
                                          <p:attrName>style.visibility</p:attrName>
                                        </p:attrNameLst>
                                      </p:cBhvr>
                                      <p:to>
                                        <p:strVal val="hidden"/>
                                      </p:to>
                                    </p:set>
                                  </p:subTnLst>
                                </p:cTn>
                              </p:par>
                            </p:childTnLst>
                          </p:cTn>
                        </p:par>
                        <p:par>
                          <p:cTn id="127" fill="hold">
                            <p:stCondLst>
                              <p:cond delay="10000"/>
                            </p:stCondLst>
                            <p:childTnLst>
                              <p:par>
                                <p:cTn id="128" presetID="10" presetClass="entr" presetSubtype="0" fill="hold" nodeType="afterEffect">
                                  <p:stCondLst>
                                    <p:cond delay="0"/>
                                  </p:stCondLst>
                                  <p:childTnLst>
                                    <p:set>
                                      <p:cBhvr>
                                        <p:cTn id="129" dur="1" fill="hold">
                                          <p:stCondLst>
                                            <p:cond delay="0"/>
                                          </p:stCondLst>
                                        </p:cTn>
                                        <p:tgtEl>
                                          <p:spTgt spid="132"/>
                                        </p:tgtEl>
                                        <p:attrNameLst>
                                          <p:attrName>style.visibility</p:attrName>
                                        </p:attrNameLst>
                                      </p:cBhvr>
                                      <p:to>
                                        <p:strVal val="visible"/>
                                      </p:to>
                                    </p:set>
                                    <p:animEffect transition="in" filter="fade">
                                      <p:cBhvr>
                                        <p:cTn id="130" dur="50"/>
                                        <p:tgtEl>
                                          <p:spTgt spid="132"/>
                                        </p:tgtEl>
                                      </p:cBhvr>
                                    </p:animEffect>
                                  </p:childTnLst>
                                  <p:subTnLst>
                                    <p:set>
                                      <p:cBhvr override="childStyle">
                                        <p:cTn dur="1" fill="hold" display="0" masterRel="sameClick" afterEffect="1">
                                          <p:stCondLst>
                                            <p:cond evt="end" delay="0">
                                              <p:tn val="128"/>
                                            </p:cond>
                                          </p:stCondLst>
                                        </p:cTn>
                                        <p:tgtEl>
                                          <p:spTgt spid="132"/>
                                        </p:tgtEl>
                                        <p:attrNameLst>
                                          <p:attrName>style.visibility</p:attrName>
                                        </p:attrNameLst>
                                      </p:cBhvr>
                                      <p:to>
                                        <p:strVal val="hidden"/>
                                      </p:to>
                                    </p:set>
                                  </p:subTnLst>
                                </p:cTn>
                              </p:par>
                            </p:childTnLst>
                          </p:cTn>
                        </p:par>
                        <p:par>
                          <p:cTn id="131" fill="hold">
                            <p:stCondLst>
                              <p:cond delay="10500"/>
                            </p:stCondLst>
                            <p:childTnLst>
                              <p:par>
                                <p:cTn id="132" presetID="10" presetClass="entr" presetSubtype="0" fill="hold" nodeType="afterEffect">
                                  <p:stCondLst>
                                    <p:cond delay="0"/>
                                  </p:stCondLst>
                                  <p:childTnLst>
                                    <p:set>
                                      <p:cBhvr>
                                        <p:cTn id="133" dur="1" fill="hold">
                                          <p:stCondLst>
                                            <p:cond delay="0"/>
                                          </p:stCondLst>
                                        </p:cTn>
                                        <p:tgtEl>
                                          <p:spTgt spid="135"/>
                                        </p:tgtEl>
                                        <p:attrNameLst>
                                          <p:attrName>style.visibility</p:attrName>
                                        </p:attrNameLst>
                                      </p:cBhvr>
                                      <p:to>
                                        <p:strVal val="visible"/>
                                      </p:to>
                                    </p:set>
                                    <p:animEffect transition="in" filter="fade">
                                      <p:cBhvr>
                                        <p:cTn id="134" dur="50"/>
                                        <p:tgtEl>
                                          <p:spTgt spid="135"/>
                                        </p:tgtEl>
                                      </p:cBhvr>
                                    </p:animEffect>
                                  </p:childTnLst>
                                  <p:subTnLst>
                                    <p:set>
                                      <p:cBhvr override="childStyle">
                                        <p:cTn dur="1" fill="hold" display="0" masterRel="sameClick" afterEffect="1">
                                          <p:stCondLst>
                                            <p:cond evt="end" delay="0">
                                              <p:tn val="132"/>
                                            </p:cond>
                                          </p:stCondLst>
                                        </p:cTn>
                                        <p:tgtEl>
                                          <p:spTgt spid="135"/>
                                        </p:tgtEl>
                                        <p:attrNameLst>
                                          <p:attrName>style.visibility</p:attrName>
                                        </p:attrNameLst>
                                      </p:cBhvr>
                                      <p:to>
                                        <p:strVal val="hidden"/>
                                      </p:to>
                                    </p:set>
                                  </p:subTnLst>
                                </p:cTn>
                              </p:par>
                            </p:childTnLst>
                          </p:cTn>
                        </p:par>
                        <p:par>
                          <p:cTn id="135" fill="hold">
                            <p:stCondLst>
                              <p:cond delay="11000"/>
                            </p:stCondLst>
                            <p:childTnLst>
                              <p:par>
                                <p:cTn id="136" presetID="10" presetClass="entr" presetSubtype="0" fill="hold" nodeType="afterEffect">
                                  <p:stCondLst>
                                    <p:cond delay="0"/>
                                  </p:stCondLst>
                                  <p:childTnLst>
                                    <p:set>
                                      <p:cBhvr>
                                        <p:cTn id="137" dur="1" fill="hold">
                                          <p:stCondLst>
                                            <p:cond delay="0"/>
                                          </p:stCondLst>
                                        </p:cTn>
                                        <p:tgtEl>
                                          <p:spTgt spid="138"/>
                                        </p:tgtEl>
                                        <p:attrNameLst>
                                          <p:attrName>style.visibility</p:attrName>
                                        </p:attrNameLst>
                                      </p:cBhvr>
                                      <p:to>
                                        <p:strVal val="visible"/>
                                      </p:to>
                                    </p:set>
                                    <p:animEffect transition="in" filter="fade">
                                      <p:cBhvr>
                                        <p:cTn id="138" dur="50"/>
                                        <p:tgtEl>
                                          <p:spTgt spid="138"/>
                                        </p:tgtEl>
                                      </p:cBhvr>
                                    </p:animEffect>
                                  </p:childTnLst>
                                  <p:subTnLst>
                                    <p:set>
                                      <p:cBhvr override="childStyle">
                                        <p:cTn dur="1" fill="hold" display="0" masterRel="sameClick" afterEffect="1">
                                          <p:stCondLst>
                                            <p:cond evt="end" delay="0">
                                              <p:tn val="136"/>
                                            </p:cond>
                                          </p:stCondLst>
                                        </p:cTn>
                                        <p:tgtEl>
                                          <p:spTgt spid="138"/>
                                        </p:tgtEl>
                                        <p:attrNameLst>
                                          <p:attrName>style.visibility</p:attrName>
                                        </p:attrNameLst>
                                      </p:cBhvr>
                                      <p:to>
                                        <p:strVal val="hidden"/>
                                      </p:to>
                                    </p:set>
                                  </p:subTnLst>
                                </p:cTn>
                              </p:par>
                            </p:childTnLst>
                          </p:cTn>
                        </p:par>
                        <p:par>
                          <p:cTn id="139" fill="hold">
                            <p:stCondLst>
                              <p:cond delay="11500"/>
                            </p:stCondLst>
                            <p:childTnLst>
                              <p:par>
                                <p:cTn id="140" presetID="10" presetClass="entr" presetSubtype="0" fill="hold" nodeType="afterEffect">
                                  <p:stCondLst>
                                    <p:cond delay="0"/>
                                  </p:stCondLst>
                                  <p:childTnLst>
                                    <p:set>
                                      <p:cBhvr>
                                        <p:cTn id="141" dur="1" fill="hold">
                                          <p:stCondLst>
                                            <p:cond delay="0"/>
                                          </p:stCondLst>
                                        </p:cTn>
                                        <p:tgtEl>
                                          <p:spTgt spid="141"/>
                                        </p:tgtEl>
                                        <p:attrNameLst>
                                          <p:attrName>style.visibility</p:attrName>
                                        </p:attrNameLst>
                                      </p:cBhvr>
                                      <p:to>
                                        <p:strVal val="visible"/>
                                      </p:to>
                                    </p:set>
                                    <p:animEffect transition="in" filter="fade">
                                      <p:cBhvr>
                                        <p:cTn id="142" dur="50"/>
                                        <p:tgtEl>
                                          <p:spTgt spid="141"/>
                                        </p:tgtEl>
                                      </p:cBhvr>
                                    </p:animEffect>
                                  </p:childTnLst>
                                  <p:subTnLst>
                                    <p:set>
                                      <p:cBhvr override="childStyle">
                                        <p:cTn dur="1" fill="hold" display="0" masterRel="sameClick" afterEffect="1">
                                          <p:stCondLst>
                                            <p:cond evt="end" delay="0">
                                              <p:tn val="140"/>
                                            </p:cond>
                                          </p:stCondLst>
                                        </p:cTn>
                                        <p:tgtEl>
                                          <p:spTgt spid="141"/>
                                        </p:tgtEl>
                                        <p:attrNameLst>
                                          <p:attrName>style.visibility</p:attrName>
                                        </p:attrNameLst>
                                      </p:cBhvr>
                                      <p:to>
                                        <p:strVal val="hidden"/>
                                      </p:to>
                                    </p:set>
                                  </p:subTnLst>
                                </p:cTn>
                              </p:par>
                            </p:childTnLst>
                          </p:cTn>
                        </p:par>
                      </p:childTnLst>
                    </p:cTn>
                  </p:par>
                  <p:par>
                    <p:cTn id="143" fill="hold">
                      <p:stCondLst>
                        <p:cond delay="indefinite"/>
                      </p:stCondLst>
                      <p:childTnLst>
                        <p:par>
                          <p:cTn id="144" fill="hold">
                            <p:stCondLst>
                              <p:cond delay="0"/>
                            </p:stCondLst>
                            <p:childTnLst>
                              <p:par>
                                <p:cTn id="145" presetID="22" presetClass="entr" presetSubtype="2" fill="hold" nodeType="clickEffect">
                                  <p:stCondLst>
                                    <p:cond delay="0"/>
                                  </p:stCondLst>
                                  <p:childTnLst>
                                    <p:set>
                                      <p:cBhvr>
                                        <p:cTn id="146" dur="1" fill="hold">
                                          <p:stCondLst>
                                            <p:cond delay="0"/>
                                          </p:stCondLst>
                                        </p:cTn>
                                        <p:tgtEl>
                                          <p:spTgt spid="64"/>
                                        </p:tgtEl>
                                        <p:attrNameLst>
                                          <p:attrName>style.visibility</p:attrName>
                                        </p:attrNameLst>
                                      </p:cBhvr>
                                      <p:to>
                                        <p:strVal val="visible"/>
                                      </p:to>
                                    </p:set>
                                    <p:animEffect transition="in" filter="wipe(right)">
                                      <p:cBhvr>
                                        <p:cTn id="147" dur="500"/>
                                        <p:tgtEl>
                                          <p:spTgt spid="64"/>
                                        </p:tgtEl>
                                      </p:cBhvr>
                                    </p:animEffect>
                                  </p:childTnLst>
                                </p:cTn>
                              </p:par>
                            </p:childTnLst>
                          </p:cTn>
                        </p:par>
                        <p:par>
                          <p:cTn id="148" fill="hold">
                            <p:stCondLst>
                              <p:cond delay="500"/>
                            </p:stCondLst>
                            <p:childTnLst>
                              <p:par>
                                <p:cTn id="149" presetID="10" presetClass="entr" presetSubtype="0" fill="hold" nodeType="afterEffect">
                                  <p:stCondLst>
                                    <p:cond delay="0"/>
                                  </p:stCondLst>
                                  <p:childTnLst>
                                    <p:set>
                                      <p:cBhvr>
                                        <p:cTn id="150" dur="1" fill="hold">
                                          <p:stCondLst>
                                            <p:cond delay="0"/>
                                          </p:stCondLst>
                                        </p:cTn>
                                        <p:tgtEl>
                                          <p:spTgt spid="71"/>
                                        </p:tgtEl>
                                        <p:attrNameLst>
                                          <p:attrName>style.visibility</p:attrName>
                                        </p:attrNameLst>
                                      </p:cBhvr>
                                      <p:to>
                                        <p:strVal val="visible"/>
                                      </p:to>
                                    </p:set>
                                    <p:animEffect transition="in" filter="fade">
                                      <p:cBhvr>
                                        <p:cTn id="151" dur="500"/>
                                        <p:tgtEl>
                                          <p:spTgt spid="71"/>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1"/>
                                        </p:tgtEl>
                                        <p:attrNameLst>
                                          <p:attrName>style.visibility</p:attrName>
                                        </p:attrNameLst>
                                      </p:cBhvr>
                                      <p:to>
                                        <p:strVal val="visible"/>
                                      </p:to>
                                    </p:set>
                                    <p:animEffect transition="in" filter="fade">
                                      <p:cBhvr>
                                        <p:cTn id="156" dur="500"/>
                                        <p:tgtEl>
                                          <p:spTgt spid="11"/>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nodeType="clickEffect">
                                  <p:stCondLst>
                                    <p:cond delay="0"/>
                                  </p:stCondLst>
                                  <p:childTnLst>
                                    <p:set>
                                      <p:cBhvr>
                                        <p:cTn id="160" dur="1" fill="hold">
                                          <p:stCondLst>
                                            <p:cond delay="0"/>
                                          </p:stCondLst>
                                        </p:cTn>
                                        <p:tgtEl>
                                          <p:spTgt spid="3">
                                            <p:txEl>
                                              <p:pRg st="0" end="0"/>
                                            </p:txEl>
                                          </p:spTgt>
                                        </p:tgtEl>
                                        <p:attrNameLst>
                                          <p:attrName>style.visibility</p:attrName>
                                        </p:attrNameLst>
                                      </p:cBhvr>
                                      <p:to>
                                        <p:strVal val="visible"/>
                                      </p:to>
                                    </p:set>
                                    <p:animEffect transition="in" filter="fade">
                                      <p:cBhvr>
                                        <p:cTn id="161" dur="500"/>
                                        <p:tgtEl>
                                          <p:spTgt spid="3">
                                            <p:txEl>
                                              <p:pRg st="0" end="0"/>
                                            </p:txEl>
                                          </p:spTgt>
                                        </p:tgtEl>
                                      </p:cBhvr>
                                    </p:animEffect>
                                  </p:childTnLst>
                                </p:cTn>
                              </p:par>
                            </p:childTnLst>
                          </p:cTn>
                        </p:par>
                        <p:par>
                          <p:cTn id="162" fill="hold">
                            <p:stCondLst>
                              <p:cond delay="500"/>
                            </p:stCondLst>
                            <p:childTnLst>
                              <p:par>
                                <p:cTn id="163" presetID="10" presetClass="entr" presetSubtype="0" fill="hold" nodeType="afterEffect">
                                  <p:stCondLst>
                                    <p:cond delay="0"/>
                                  </p:stCondLst>
                                  <p:childTnLst>
                                    <p:set>
                                      <p:cBhvr>
                                        <p:cTn id="164" dur="1" fill="hold">
                                          <p:stCondLst>
                                            <p:cond delay="0"/>
                                          </p:stCondLst>
                                        </p:cTn>
                                        <p:tgtEl>
                                          <p:spTgt spid="93"/>
                                        </p:tgtEl>
                                        <p:attrNameLst>
                                          <p:attrName>style.visibility</p:attrName>
                                        </p:attrNameLst>
                                      </p:cBhvr>
                                      <p:to>
                                        <p:strVal val="visible"/>
                                      </p:to>
                                    </p:set>
                                    <p:animEffect transition="in" filter="fade">
                                      <p:cBhvr>
                                        <p:cTn id="165" dur="500"/>
                                        <p:tgtEl>
                                          <p:spTgt spid="93"/>
                                        </p:tgtEl>
                                      </p:cBhvr>
                                    </p:animEffect>
                                  </p:childTnLst>
                                </p:cTn>
                              </p:par>
                            </p:childTnLst>
                          </p:cTn>
                        </p:par>
                        <p:par>
                          <p:cTn id="166" fill="hold">
                            <p:stCondLst>
                              <p:cond delay="1000"/>
                            </p:stCondLst>
                            <p:childTnLst>
                              <p:par>
                                <p:cTn id="167" presetID="10" presetClass="entr" presetSubtype="0" fill="hold" nodeType="afterEffect">
                                  <p:stCondLst>
                                    <p:cond delay="0"/>
                                  </p:stCondLst>
                                  <p:childTnLst>
                                    <p:set>
                                      <p:cBhvr>
                                        <p:cTn id="168" dur="1" fill="hold">
                                          <p:stCondLst>
                                            <p:cond delay="0"/>
                                          </p:stCondLst>
                                        </p:cTn>
                                        <p:tgtEl>
                                          <p:spTgt spid="51"/>
                                        </p:tgtEl>
                                        <p:attrNameLst>
                                          <p:attrName>style.visibility</p:attrName>
                                        </p:attrNameLst>
                                      </p:cBhvr>
                                      <p:to>
                                        <p:strVal val="visible"/>
                                      </p:to>
                                    </p:set>
                                    <p:animEffect transition="in" filter="fade">
                                      <p:cBhvr>
                                        <p:cTn id="169" dur="500"/>
                                        <p:tgtEl>
                                          <p:spTgt spid="51"/>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40"/>
                                        </p:tgtEl>
                                        <p:attrNameLst>
                                          <p:attrName>style.visibility</p:attrName>
                                        </p:attrNameLst>
                                      </p:cBhvr>
                                      <p:to>
                                        <p:strVal val="visible"/>
                                      </p:to>
                                    </p:set>
                                    <p:animEffect transition="in" filter="fade">
                                      <p:cBhvr>
                                        <p:cTn id="174" dur="500"/>
                                        <p:tgtEl>
                                          <p:spTgt spid="40"/>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nodeType="clickEffect">
                                  <p:stCondLst>
                                    <p:cond delay="0"/>
                                  </p:stCondLst>
                                  <p:childTnLst>
                                    <p:set>
                                      <p:cBhvr>
                                        <p:cTn id="178" dur="1" fill="hold">
                                          <p:stCondLst>
                                            <p:cond delay="0"/>
                                          </p:stCondLst>
                                        </p:cTn>
                                        <p:tgtEl>
                                          <p:spTgt spid="53">
                                            <p:txEl>
                                              <p:pRg st="0" end="0"/>
                                            </p:txEl>
                                          </p:spTgt>
                                        </p:tgtEl>
                                        <p:attrNameLst>
                                          <p:attrName>style.visibility</p:attrName>
                                        </p:attrNameLst>
                                      </p:cBhvr>
                                      <p:to>
                                        <p:strVal val="visible"/>
                                      </p:to>
                                    </p:set>
                                    <p:animEffect transition="in" filter="fade">
                                      <p:cBhvr>
                                        <p:cTn id="179" dur="500"/>
                                        <p:tgtEl>
                                          <p:spTgt spid="53">
                                            <p:txEl>
                                              <p:pRg st="0" end="0"/>
                                            </p:txEl>
                                          </p:spTgt>
                                        </p:tgtEl>
                                      </p:cBhvr>
                                    </p:animEffect>
                                  </p:childTnLst>
                                </p:cTn>
                              </p:par>
                            </p:childTnLst>
                          </p:cTn>
                        </p:par>
                        <p:par>
                          <p:cTn id="180" fill="hold">
                            <p:stCondLst>
                              <p:cond delay="500"/>
                            </p:stCondLst>
                            <p:childTnLst>
                              <p:par>
                                <p:cTn id="181" presetID="10" presetClass="entr" presetSubtype="0" fill="hold" nodeType="afterEffect">
                                  <p:stCondLst>
                                    <p:cond delay="0"/>
                                  </p:stCondLst>
                                  <p:childTnLst>
                                    <p:set>
                                      <p:cBhvr>
                                        <p:cTn id="182" dur="1" fill="hold">
                                          <p:stCondLst>
                                            <p:cond delay="0"/>
                                          </p:stCondLst>
                                        </p:cTn>
                                        <p:tgtEl>
                                          <p:spTgt spid="57">
                                            <p:txEl>
                                              <p:pRg st="0" end="0"/>
                                            </p:txEl>
                                          </p:spTgt>
                                        </p:tgtEl>
                                        <p:attrNameLst>
                                          <p:attrName>style.visibility</p:attrName>
                                        </p:attrNameLst>
                                      </p:cBhvr>
                                      <p:to>
                                        <p:strVal val="visible"/>
                                      </p:to>
                                    </p:set>
                                    <p:animEffect transition="in" filter="fade">
                                      <p:cBhvr>
                                        <p:cTn id="183" dur="500"/>
                                        <p:tgtEl>
                                          <p:spTgt spid="57">
                                            <p:txEl>
                                              <p:pRg st="0" end="0"/>
                                            </p:txEl>
                                          </p:spTgt>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59"/>
                                        </p:tgtEl>
                                        <p:attrNameLst>
                                          <p:attrName>style.visibility</p:attrName>
                                        </p:attrNameLst>
                                      </p:cBhvr>
                                      <p:to>
                                        <p:strVal val="visible"/>
                                      </p:to>
                                    </p:set>
                                    <p:animEffect transition="in" filter="fade">
                                      <p:cBhvr>
                                        <p:cTn id="188" dur="500"/>
                                        <p:tgtEl>
                                          <p:spTgt spid="59"/>
                                        </p:tgtEl>
                                      </p:cBhvr>
                                    </p:animEffect>
                                  </p:childTnLst>
                                </p:cTn>
                              </p:par>
                            </p:childTnLst>
                          </p:cTn>
                        </p:par>
                        <p:par>
                          <p:cTn id="189" fill="hold">
                            <p:stCondLst>
                              <p:cond delay="500"/>
                            </p:stCondLst>
                            <p:childTnLst>
                              <p:par>
                                <p:cTn id="190" presetID="10" presetClass="entr" presetSubtype="0" fill="hold" nodeType="afterEffect">
                                  <p:stCondLst>
                                    <p:cond delay="0"/>
                                  </p:stCondLst>
                                  <p:childTnLst>
                                    <p:set>
                                      <p:cBhvr>
                                        <p:cTn id="191" dur="1" fill="hold">
                                          <p:stCondLst>
                                            <p:cond delay="0"/>
                                          </p:stCondLst>
                                        </p:cTn>
                                        <p:tgtEl>
                                          <p:spTgt spid="36">
                                            <p:txEl>
                                              <p:pRg st="0" end="0"/>
                                            </p:txEl>
                                          </p:spTgt>
                                        </p:tgtEl>
                                        <p:attrNameLst>
                                          <p:attrName>style.visibility</p:attrName>
                                        </p:attrNameLst>
                                      </p:cBhvr>
                                      <p:to>
                                        <p:strVal val="visible"/>
                                      </p:to>
                                    </p:set>
                                    <p:animEffect transition="in" filter="fade">
                                      <p:cBhvr>
                                        <p:cTn id="192" dur="500"/>
                                        <p:tgtEl>
                                          <p:spTgt spid="36">
                                            <p:txEl>
                                              <p:pRg st="0" end="0"/>
                                            </p:txEl>
                                          </p:spTgt>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60"/>
                                        </p:tgtEl>
                                        <p:attrNameLst>
                                          <p:attrName>style.visibility</p:attrName>
                                        </p:attrNameLst>
                                      </p:cBhvr>
                                      <p:to>
                                        <p:strVal val="visible"/>
                                      </p:to>
                                    </p:set>
                                    <p:animEffect transition="in" filter="fade">
                                      <p:cBhvr>
                                        <p:cTn id="197" dur="500"/>
                                        <p:tgtEl>
                                          <p:spTgt spid="6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63"/>
                                        </p:tgtEl>
                                        <p:attrNameLst>
                                          <p:attrName>style.visibility</p:attrName>
                                        </p:attrNameLst>
                                      </p:cBhvr>
                                      <p:to>
                                        <p:strVal val="visible"/>
                                      </p:to>
                                    </p:set>
                                    <p:animEffect transition="in" filter="fade">
                                      <p:cBhvr>
                                        <p:cTn id="202" dur="500"/>
                                        <p:tgtEl>
                                          <p:spTgt spid="63"/>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grpId="0" nodeType="clickEffect">
                                  <p:stCondLst>
                                    <p:cond delay="0"/>
                                  </p:stCondLst>
                                  <p:childTnLst>
                                    <p:set>
                                      <p:cBhvr>
                                        <p:cTn id="206" dur="1" fill="hold">
                                          <p:stCondLst>
                                            <p:cond delay="0"/>
                                          </p:stCondLst>
                                        </p:cTn>
                                        <p:tgtEl>
                                          <p:spTgt spid="65"/>
                                        </p:tgtEl>
                                        <p:attrNameLst>
                                          <p:attrName>style.visibility</p:attrName>
                                        </p:attrNameLst>
                                      </p:cBhvr>
                                      <p:to>
                                        <p:strVal val="visible"/>
                                      </p:to>
                                    </p:set>
                                    <p:animEffect transition="in" filter="wipe(left)">
                                      <p:cBhvr>
                                        <p:cTn id="207" dur="500"/>
                                        <p:tgtEl>
                                          <p:spTgt spid="65"/>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62"/>
                                        </p:tgtEl>
                                        <p:attrNameLst>
                                          <p:attrName>style.visibility</p:attrName>
                                        </p:attrNameLst>
                                      </p:cBhvr>
                                      <p:to>
                                        <p:strVal val="visible"/>
                                      </p:to>
                                    </p:set>
                                    <p:animEffect transition="in" filter="fade">
                                      <p:cBhvr>
                                        <p:cTn id="21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40" grpId="0"/>
      <p:bldP spid="59" grpId="0"/>
      <p:bldP spid="60" grpId="0"/>
      <p:bldP spid="62" grpId="0"/>
      <p:bldP spid="63" grpId="0"/>
      <p:bldP spid="65" grpId="0" animBg="1"/>
      <p:bldP spid="46" grpId="0"/>
      <p:bldP spid="5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71034" y="1858792"/>
                <a:ext cx="8611186"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滑块与地面的摩擦系数为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，碰后滑块移动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后停止，而棒继续沿原转动方向转动达到最大摆角。</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71034" y="1858792"/>
                <a:ext cx="8611186" cy="963597"/>
              </a:xfrm>
              <a:prstGeom prst="rect">
                <a:avLst/>
              </a:prstGeom>
              <a:blipFill rotWithShape="1">
                <a:blip r:embed="rId1"/>
                <a:stretch>
                  <a:fillRect l="-2" t="-15" r="2" b="47"/>
                </a:stretch>
              </a:blipFill>
            </p:spPr>
            <p:txBody>
              <a:bodyPr/>
              <a:lstStyle/>
              <a:p>
                <a:r>
                  <a:rPr lang="zh-CN" altLang="en-US">
                    <a:noFill/>
                  </a:rPr>
                  <a:t> </a:t>
                </a:r>
              </a:p>
            </p:txBody>
          </p:sp>
        </mc:Fallback>
      </mc:AlternateContent>
      <p:sp>
        <p:nvSpPr>
          <p:cNvPr id="34" name="文本框 33"/>
          <p:cNvSpPr txBox="1"/>
          <p:nvPr/>
        </p:nvSpPr>
        <p:spPr>
          <a:xfrm>
            <a:off x="1730326" y="5765478"/>
            <a:ext cx="5795223" cy="501932"/>
          </a:xfrm>
          <a:prstGeom prst="rect">
            <a:avLst/>
          </a:prstGeom>
          <a:noFill/>
        </p:spPr>
        <p:txBody>
          <a:bodyPr wrap="square">
            <a:spAutoFit/>
          </a:bodyPr>
          <a:lstStyle/>
          <a:p>
            <a:pPr algn="just">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碰撞之后，棒继续上摆，棒、地系统机械能守恒。</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33" name="文本框 32"/>
          <p:cNvSpPr txBox="1"/>
          <p:nvPr/>
        </p:nvSpPr>
        <p:spPr>
          <a:xfrm>
            <a:off x="374073" y="601055"/>
            <a:ext cx="779478"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3-37 </a:t>
            </a:r>
            <a:endParaRPr lang="zh-CN" altLang="en-US" sz="2000" dirty="0"/>
          </a:p>
        </p:txBody>
      </p:sp>
      <mc:AlternateContent xmlns:mc="http://schemas.openxmlformats.org/markup-compatibility/2006">
        <mc:Choice xmlns:a14="http://schemas.microsoft.com/office/drawing/2010/main" Requires="a14">
          <p:sp>
            <p:nvSpPr>
              <p:cNvPr id="36" name="文本框 35"/>
              <p:cNvSpPr txBox="1"/>
              <p:nvPr/>
            </p:nvSpPr>
            <p:spPr>
              <a:xfrm>
                <a:off x="298938" y="519244"/>
                <a:ext cx="8546123"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所示，均匀细棒长为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，可绕过棒端且垂直于棒的光滑水平固定轴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在竖直面内转动，</a:t>
                </a:r>
                <a:endParaRPr lang="zh-CN" altLang="en-US" sz="2000" dirty="0"/>
              </a:p>
            </p:txBody>
          </p:sp>
        </mc:Choice>
        <mc:Fallback>
          <p:sp>
            <p:nvSpPr>
              <p:cNvPr id="36" name="文本框 35"/>
              <p:cNvSpPr txBox="1">
                <a:spLocks noRot="1" noChangeAspect="1" noMove="1" noResize="1" noEditPoints="1" noAdjustHandles="1" noChangeArrowheads="1" noChangeShapeType="1" noTextEdit="1"/>
              </p:cNvSpPr>
              <p:nvPr/>
            </p:nvSpPr>
            <p:spPr>
              <a:xfrm>
                <a:off x="298938" y="519244"/>
                <a:ext cx="8546123" cy="954813"/>
              </a:xfrm>
              <a:prstGeom prst="rect">
                <a:avLst/>
              </a:prstGeom>
              <a:blipFill rotWithShape="1">
                <a:blip r:embed="rId2"/>
                <a:stretch>
                  <a:fillRect l="-6" t="-47" r="2" b="-50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8" name="文本框 37"/>
              <p:cNvSpPr txBox="1"/>
              <p:nvPr/>
            </p:nvSpPr>
            <p:spPr>
              <a:xfrm>
                <a:off x="371034" y="945140"/>
                <a:ext cx="8690318" cy="1413400"/>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水平位置从静止开始下落，当它转到竖直位置时，与放在地面上一静止的质量亦为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的小滑块碰撞</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碰撞时间极短</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38" name="文本框 37"/>
              <p:cNvSpPr txBox="1">
                <a:spLocks noRot="1" noChangeAspect="1" noMove="1" noResize="1" noEditPoints="1" noAdjustHandles="1" noChangeArrowheads="1" noChangeShapeType="1" noTextEdit="1"/>
              </p:cNvSpPr>
              <p:nvPr/>
            </p:nvSpPr>
            <p:spPr>
              <a:xfrm>
                <a:off x="371034" y="945140"/>
                <a:ext cx="8690318" cy="1413400"/>
              </a:xfrm>
              <a:prstGeom prst="rect">
                <a:avLst/>
              </a:prstGeom>
              <a:blipFill rotWithShape="1">
                <a:blip r:embed="rId3"/>
                <a:stretch>
                  <a:fillRect l="-2" t="-18" r="6" b="-25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3418448" y="2285290"/>
                <a:ext cx="5074920"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求：碰撞后棒的中点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离地面的最大高度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40" name="文本框 39"/>
              <p:cNvSpPr txBox="1">
                <a:spLocks noRot="1" noChangeAspect="1" noMove="1" noResize="1" noEditPoints="1" noAdjustHandles="1" noChangeArrowheads="1" noChangeShapeType="1" noTextEdit="1"/>
              </p:cNvSpPr>
              <p:nvPr/>
            </p:nvSpPr>
            <p:spPr>
              <a:xfrm>
                <a:off x="3418448" y="2285290"/>
                <a:ext cx="5074920" cy="493148"/>
              </a:xfrm>
              <a:prstGeom prst="rect">
                <a:avLst/>
              </a:prstGeom>
              <a:blipFill rotWithShape="1">
                <a:blip r:embed="rId4"/>
                <a:stretch>
                  <a:fillRect l="-5" t="-114" r="5" b="-1868"/>
                </a:stretch>
              </a:blipFill>
            </p:spPr>
            <p:txBody>
              <a:bodyPr/>
              <a:lstStyle/>
              <a:p>
                <a:r>
                  <a:rPr lang="zh-CN" altLang="en-US">
                    <a:noFill/>
                  </a:rPr>
                  <a:t> </a:t>
                </a:r>
              </a:p>
            </p:txBody>
          </p:sp>
        </mc:Fallback>
      </mc:AlternateContent>
      <p:sp>
        <p:nvSpPr>
          <p:cNvPr id="42" name="文本框 41"/>
          <p:cNvSpPr txBox="1"/>
          <p:nvPr/>
        </p:nvSpPr>
        <p:spPr>
          <a:xfrm>
            <a:off x="872197" y="2888581"/>
            <a:ext cx="85812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44" name="文本框 43"/>
          <p:cNvSpPr txBox="1"/>
          <p:nvPr/>
        </p:nvSpPr>
        <p:spPr>
          <a:xfrm>
            <a:off x="1390190" y="2811747"/>
            <a:ext cx="5495594" cy="501932"/>
          </a:xfrm>
          <a:prstGeom prst="rect">
            <a:avLst/>
          </a:prstGeom>
          <a:noFill/>
        </p:spPr>
        <p:txBody>
          <a:bodyPr wrap="square">
            <a:spAutoFit/>
          </a:bodyPr>
          <a:lstStyle/>
          <a:p>
            <a:pPr indent="266700" algn="just">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以地、棒</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块为研究系统，过程可分成三个：</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6" name="文本框 45"/>
          <p:cNvSpPr txBox="1"/>
          <p:nvPr/>
        </p:nvSpPr>
        <p:spPr>
          <a:xfrm>
            <a:off x="868839" y="3445450"/>
            <a:ext cx="115690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Ⅰ</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48" name="文本框 47"/>
          <p:cNvSpPr txBox="1"/>
          <p:nvPr/>
        </p:nvSpPr>
        <p:spPr>
          <a:xfrm>
            <a:off x="1884063" y="3467157"/>
            <a:ext cx="324361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棒由水平转到竖直的过程</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50" name="文本框 49"/>
          <p:cNvSpPr txBox="1"/>
          <p:nvPr/>
        </p:nvSpPr>
        <p:spPr>
          <a:xfrm>
            <a:off x="429392" y="3868094"/>
            <a:ext cx="5014170" cy="963597"/>
          </a:xfrm>
          <a:prstGeom prst="rect">
            <a:avLst/>
          </a:prstGeom>
          <a:noFill/>
        </p:spPr>
        <p:txBody>
          <a:bodyPr wrap="square">
            <a:spAutoFit/>
          </a:bodyPr>
          <a:lstStyle/>
          <a:p>
            <a:pPr algn="just">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对棒和地球系统，外力</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轴对棒</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不做功，仅有保守内力做功，机械能守恒。</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2" name="文本框 51"/>
          <p:cNvSpPr txBox="1"/>
          <p:nvPr/>
        </p:nvSpPr>
        <p:spPr>
          <a:xfrm>
            <a:off x="811736" y="4760423"/>
            <a:ext cx="1156908" cy="501932"/>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Ⅱ</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54" name="文本框 53"/>
          <p:cNvSpPr txBox="1"/>
          <p:nvPr/>
        </p:nvSpPr>
        <p:spPr>
          <a:xfrm>
            <a:off x="1814733" y="4875978"/>
            <a:ext cx="246887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棒与滑块碰撞</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瞬间</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56" name="文本框 55"/>
          <p:cNvSpPr txBox="1"/>
          <p:nvPr/>
        </p:nvSpPr>
        <p:spPr>
          <a:xfrm>
            <a:off x="811736" y="5272991"/>
            <a:ext cx="3867494"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外力皆过转轴，则角动量守恒。</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p:sp>
        <p:nvSpPr>
          <p:cNvPr id="58" name="文本框 57"/>
          <p:cNvSpPr txBox="1"/>
          <p:nvPr/>
        </p:nvSpPr>
        <p:spPr>
          <a:xfrm>
            <a:off x="763812" y="5736384"/>
            <a:ext cx="1210036" cy="501932"/>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Ⅲ</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80" name="矩形 79"/>
          <p:cNvSpPr/>
          <p:nvPr/>
        </p:nvSpPr>
        <p:spPr>
          <a:xfrm>
            <a:off x="7053482" y="4635294"/>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81" name="组合 80"/>
          <p:cNvGrpSpPr/>
          <p:nvPr/>
        </p:nvGrpSpPr>
        <p:grpSpPr>
          <a:xfrm>
            <a:off x="7444091" y="3515633"/>
            <a:ext cx="1228622" cy="93182"/>
            <a:chOff x="5227954" y="2295822"/>
            <a:chExt cx="1228622" cy="93182"/>
          </a:xfrm>
        </p:grpSpPr>
        <p:sp>
          <p:nvSpPr>
            <p:cNvPr id="82" name="矩形 81"/>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3" name="椭圆 82"/>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48" name="组合 147"/>
          <p:cNvGrpSpPr/>
          <p:nvPr/>
        </p:nvGrpSpPr>
        <p:grpSpPr>
          <a:xfrm>
            <a:off x="5876371" y="3204936"/>
            <a:ext cx="2796342" cy="2476092"/>
            <a:chOff x="5876371" y="3204936"/>
            <a:chExt cx="2796342" cy="2476092"/>
          </a:xfrm>
        </p:grpSpPr>
        <p:sp>
          <p:nvSpPr>
            <p:cNvPr id="73" name="文本框 92"/>
            <p:cNvSpPr txBox="1"/>
            <p:nvPr/>
          </p:nvSpPr>
          <p:spPr>
            <a:xfrm>
              <a:off x="6337097" y="5325987"/>
              <a:ext cx="2229197" cy="35504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宋体" panose="02010600030101010101" pitchFamily="2" charset="-122"/>
                  <a:cs typeface="宋体" panose="02010600030101010101" pitchFamily="2" charset="-122"/>
                </a:rPr>
                <a:t>3-23 </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宋体" panose="02010600030101010101" pitchFamily="2" charset="-122"/>
                  <a:cs typeface="宋体" panose="02010600030101010101" pitchFamily="2" charset="-122"/>
                </a:rPr>
                <a:t>3-37</a:t>
              </a:r>
              <a:r>
                <a:rPr lang="zh-CN" sz="16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nvGrpSpPr>
            <p:cNvPr id="74" name="组合 73"/>
            <p:cNvGrpSpPr/>
            <p:nvPr/>
          </p:nvGrpSpPr>
          <p:grpSpPr>
            <a:xfrm>
              <a:off x="7118836" y="3204936"/>
              <a:ext cx="332860" cy="472380"/>
              <a:chOff x="7294309" y="3238871"/>
              <a:chExt cx="332860" cy="472380"/>
            </a:xfrm>
          </p:grpSpPr>
          <p:sp>
            <p:nvSpPr>
              <p:cNvPr id="75" name="Rectangle 18"/>
              <p:cNvSpPr>
                <a:spLocks noChangeArrowheads="1"/>
              </p:cNvSpPr>
              <p:nvPr/>
            </p:nvSpPr>
            <p:spPr bwMode="auto">
              <a:xfrm>
                <a:off x="7294309" y="3238871"/>
                <a:ext cx="257011" cy="29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chemeClr val="bg1">
                        <a:lumMod val="50000"/>
                      </a:schemeClr>
                    </a:solidFill>
                    <a:effectLst/>
                    <a:latin typeface="Times New Roman" panose="02020603050405020304" pitchFamily="18" charset="0"/>
                    <a:ea typeface="宋体" panose="02010600030101010101" pitchFamily="2" charset="-122"/>
                    <a:cs typeface="宋体" panose="02010600030101010101" pitchFamily="2" charset="-122"/>
                  </a:rPr>
                  <a:t>o</a:t>
                </a:r>
                <a:endParaRPr lang="zh-CN" sz="1600" i="1" dirty="0">
                  <a:solidFill>
                    <a:schemeClr val="bg1">
                      <a:lumMod val="50000"/>
                    </a:schemeClr>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76" name="椭圆 75"/>
              <p:cNvSpPr/>
              <p:nvPr/>
            </p:nvSpPr>
            <p:spPr>
              <a:xfrm>
                <a:off x="7429169" y="3513251"/>
                <a:ext cx="198000" cy="198000"/>
              </a:xfrm>
              <a:prstGeom prst="ellipse">
                <a:avLst/>
              </a:prstGeom>
              <a:solidFill>
                <a:schemeClr val="bg1">
                  <a:lumMod val="50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77" name="组合 76"/>
            <p:cNvGrpSpPr/>
            <p:nvPr/>
          </p:nvGrpSpPr>
          <p:grpSpPr>
            <a:xfrm>
              <a:off x="5876371" y="4948039"/>
              <a:ext cx="2451012" cy="68293"/>
              <a:chOff x="5930024" y="4894469"/>
              <a:chExt cx="2451012" cy="68293"/>
            </a:xfrm>
          </p:grpSpPr>
          <p:cxnSp>
            <p:nvCxnSpPr>
              <p:cNvPr id="78" name="直接连接符 77"/>
              <p:cNvCxnSpPr>
                <a:cxnSpLocks noChangeAspect="1"/>
              </p:cNvCxnSpPr>
              <p:nvPr/>
            </p:nvCxnSpPr>
            <p:spPr>
              <a:xfrm>
                <a:off x="5930024" y="4894469"/>
                <a:ext cx="245101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9" name="矩形 78"/>
              <p:cNvSpPr/>
              <p:nvPr/>
            </p:nvSpPr>
            <p:spPr>
              <a:xfrm>
                <a:off x="6105128" y="4895060"/>
                <a:ext cx="2196131" cy="67702"/>
              </a:xfrm>
              <a:prstGeom prst="rect">
                <a:avLst/>
              </a:prstGeom>
              <a:pattFill prst="ltUpDiag">
                <a:fgClr>
                  <a:schemeClr val="tx1">
                    <a:lumMod val="65000"/>
                    <a:lumOff val="3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84" name="弧形 35885"/>
            <p:cNvSpPr/>
            <p:nvPr/>
          </p:nvSpPr>
          <p:spPr>
            <a:xfrm>
              <a:off x="6517126" y="3625844"/>
              <a:ext cx="2155587" cy="1290800"/>
            </a:xfrm>
            <a:custGeom>
              <a:avLst/>
              <a:gdLst>
                <a:gd name="connsiteX0" fmla="*/ 1129686 w 1130400"/>
                <a:gd name="connsiteY0" fmla="*/ 536722 h 1130257"/>
                <a:gd name="connsiteX1" fmla="*/ 788160 w 1130400"/>
                <a:gd name="connsiteY1" fmla="*/ 1084429 h 1130257"/>
                <a:gd name="connsiteX2" fmla="*/ 155864 w 1130400"/>
                <a:gd name="connsiteY2" fmla="*/ 954817 h 1130257"/>
                <a:gd name="connsiteX3" fmla="*/ 565200 w 1130400"/>
                <a:gd name="connsiteY3" fmla="*/ 565129 h 1130257"/>
                <a:gd name="connsiteX4" fmla="*/ 1129686 w 1130400"/>
                <a:gd name="connsiteY4" fmla="*/ 536722 h 1130257"/>
                <a:gd name="connsiteX0-1" fmla="*/ 1129686 w 1130400"/>
                <a:gd name="connsiteY0-2" fmla="*/ 536722 h 1130257"/>
                <a:gd name="connsiteX1-3" fmla="*/ 788160 w 1130400"/>
                <a:gd name="connsiteY1-4" fmla="*/ 1084429 h 1130257"/>
                <a:gd name="connsiteX2-5" fmla="*/ 155864 w 1130400"/>
                <a:gd name="connsiteY2-6" fmla="*/ 954817 h 1130257"/>
                <a:gd name="connsiteX0-7" fmla="*/ 973822 w 974541"/>
                <a:gd name="connsiteY0-8" fmla="*/ 0 h 593556"/>
                <a:gd name="connsiteX1-9" fmla="*/ 632296 w 974541"/>
                <a:gd name="connsiteY1-10" fmla="*/ 547707 h 593556"/>
                <a:gd name="connsiteX2-11" fmla="*/ 0 w 974541"/>
                <a:gd name="connsiteY2-12" fmla="*/ 418095 h 593556"/>
                <a:gd name="connsiteX3-13" fmla="*/ 632620 w 974541"/>
                <a:gd name="connsiteY3-14" fmla="*/ 496239 h 593556"/>
                <a:gd name="connsiteX4-15" fmla="*/ 973822 w 974541"/>
                <a:gd name="connsiteY4-16" fmla="*/ 0 h 593556"/>
                <a:gd name="connsiteX0-17" fmla="*/ 973822 w 974541"/>
                <a:gd name="connsiteY0-18" fmla="*/ 0 h 593556"/>
                <a:gd name="connsiteX1-19" fmla="*/ 632296 w 974541"/>
                <a:gd name="connsiteY1-20" fmla="*/ 547707 h 593556"/>
                <a:gd name="connsiteX2-21" fmla="*/ 0 w 974541"/>
                <a:gd name="connsiteY2-22" fmla="*/ 418095 h 593556"/>
              </a:gdLst>
              <a:ahLst/>
              <a:cxnLst>
                <a:cxn ang="0">
                  <a:pos x="connsiteX0-1" y="connsiteY0-2"/>
                </a:cxn>
                <a:cxn ang="0">
                  <a:pos x="connsiteX1-3" y="connsiteY1-4"/>
                </a:cxn>
                <a:cxn ang="0">
                  <a:pos x="connsiteX2-5" y="connsiteY2-6"/>
                </a:cxn>
              </a:cxnLst>
              <a:rect l="l" t="t" r="r" b="b"/>
              <a:pathLst>
                <a:path w="974541" h="593556" stroke="0" extrusionOk="0">
                  <a:moveTo>
                    <a:pt x="973822" y="0"/>
                  </a:moveTo>
                  <a:cubicBezTo>
                    <a:pt x="985702" y="236008"/>
                    <a:pt x="849467" y="454488"/>
                    <a:pt x="632296" y="547707"/>
                  </a:cubicBezTo>
                  <a:cubicBezTo>
                    <a:pt x="415156" y="640912"/>
                    <a:pt x="162944" y="589212"/>
                    <a:pt x="0" y="418095"/>
                  </a:cubicBezTo>
                  <a:lnTo>
                    <a:pt x="632620" y="496239"/>
                  </a:lnTo>
                  <a:cubicBezTo>
                    <a:pt x="820782" y="486770"/>
                    <a:pt x="785660" y="9469"/>
                    <a:pt x="973822" y="0"/>
                  </a:cubicBezTo>
                  <a:close/>
                </a:path>
                <a:path w="974541" h="593556" fill="none">
                  <a:moveTo>
                    <a:pt x="973822" y="0"/>
                  </a:moveTo>
                  <a:cubicBezTo>
                    <a:pt x="985702" y="236008"/>
                    <a:pt x="849467" y="454488"/>
                    <a:pt x="632296" y="547707"/>
                  </a:cubicBezTo>
                  <a:cubicBezTo>
                    <a:pt x="415156" y="640912"/>
                    <a:pt x="162944" y="589212"/>
                    <a:pt x="0" y="418095"/>
                  </a:cubicBezTo>
                </a:path>
              </a:pathLst>
            </a:cu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5" name="组合 84"/>
          <p:cNvGrpSpPr/>
          <p:nvPr/>
        </p:nvGrpSpPr>
        <p:grpSpPr>
          <a:xfrm rot="540000">
            <a:off x="7444092" y="3639931"/>
            <a:ext cx="1228622" cy="93182"/>
            <a:chOff x="5227954" y="2295822"/>
            <a:chExt cx="1228622" cy="93182"/>
          </a:xfrm>
        </p:grpSpPr>
        <p:sp>
          <p:nvSpPr>
            <p:cNvPr id="86" name="矩形 85"/>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7" name="椭圆 86"/>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8" name="组合 87"/>
          <p:cNvGrpSpPr/>
          <p:nvPr/>
        </p:nvGrpSpPr>
        <p:grpSpPr>
          <a:xfrm rot="1080000">
            <a:off x="7422205" y="3737254"/>
            <a:ext cx="1228622" cy="93182"/>
            <a:chOff x="5227954" y="2295822"/>
            <a:chExt cx="1228622" cy="93182"/>
          </a:xfrm>
        </p:grpSpPr>
        <p:sp>
          <p:nvSpPr>
            <p:cNvPr id="89" name="矩形 88"/>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0" name="椭圆 89"/>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1" name="组合 90"/>
          <p:cNvGrpSpPr/>
          <p:nvPr/>
        </p:nvGrpSpPr>
        <p:grpSpPr>
          <a:xfrm rot="1620000">
            <a:off x="7391797" y="3841194"/>
            <a:ext cx="1228622" cy="93182"/>
            <a:chOff x="5227954" y="2295822"/>
            <a:chExt cx="1228622" cy="93182"/>
          </a:xfrm>
        </p:grpSpPr>
        <p:sp>
          <p:nvSpPr>
            <p:cNvPr id="92" name="矩形 91"/>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3" name="椭圆 92"/>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4" name="组合 93"/>
          <p:cNvGrpSpPr/>
          <p:nvPr/>
        </p:nvGrpSpPr>
        <p:grpSpPr>
          <a:xfrm rot="2160000">
            <a:off x="7335382" y="3941342"/>
            <a:ext cx="1228622" cy="93182"/>
            <a:chOff x="5227954" y="2295822"/>
            <a:chExt cx="1228622" cy="93182"/>
          </a:xfrm>
        </p:grpSpPr>
        <p:sp>
          <p:nvSpPr>
            <p:cNvPr id="95" name="矩形 94"/>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6" name="椭圆 95"/>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7" name="组合 96"/>
          <p:cNvGrpSpPr/>
          <p:nvPr/>
        </p:nvGrpSpPr>
        <p:grpSpPr>
          <a:xfrm rot="2700000">
            <a:off x="7267951" y="4034552"/>
            <a:ext cx="1228622" cy="93182"/>
            <a:chOff x="5227954" y="2295822"/>
            <a:chExt cx="1228622" cy="93182"/>
          </a:xfrm>
        </p:grpSpPr>
        <p:sp>
          <p:nvSpPr>
            <p:cNvPr id="98" name="矩形 97"/>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99" name="椭圆 98"/>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0" name="组合 99"/>
          <p:cNvGrpSpPr/>
          <p:nvPr/>
        </p:nvGrpSpPr>
        <p:grpSpPr>
          <a:xfrm rot="3240000">
            <a:off x="7172229" y="4115105"/>
            <a:ext cx="1228622" cy="93182"/>
            <a:chOff x="5227954" y="2295822"/>
            <a:chExt cx="1228622" cy="93182"/>
          </a:xfrm>
        </p:grpSpPr>
        <p:sp>
          <p:nvSpPr>
            <p:cNvPr id="101" name="矩形 100"/>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2" name="椭圆 101"/>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3" name="组合 102"/>
          <p:cNvGrpSpPr/>
          <p:nvPr/>
        </p:nvGrpSpPr>
        <p:grpSpPr>
          <a:xfrm rot="3780000">
            <a:off x="7062046" y="4176257"/>
            <a:ext cx="1228622" cy="93182"/>
            <a:chOff x="5227954" y="2295822"/>
            <a:chExt cx="1228622" cy="93182"/>
          </a:xfrm>
        </p:grpSpPr>
        <p:sp>
          <p:nvSpPr>
            <p:cNvPr id="104" name="矩形 103"/>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5" name="椭圆 104"/>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6" name="组合 105"/>
          <p:cNvGrpSpPr/>
          <p:nvPr/>
        </p:nvGrpSpPr>
        <p:grpSpPr>
          <a:xfrm rot="4320000">
            <a:off x="6957580" y="4212362"/>
            <a:ext cx="1228622" cy="93182"/>
            <a:chOff x="5227954" y="2295822"/>
            <a:chExt cx="1228622" cy="93182"/>
          </a:xfrm>
        </p:grpSpPr>
        <p:sp>
          <p:nvSpPr>
            <p:cNvPr id="107" name="矩形 106"/>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08" name="椭圆 107"/>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9" name="组合 108"/>
          <p:cNvGrpSpPr/>
          <p:nvPr/>
        </p:nvGrpSpPr>
        <p:grpSpPr>
          <a:xfrm rot="4860000">
            <a:off x="6856590" y="4244761"/>
            <a:ext cx="1228622" cy="93182"/>
            <a:chOff x="5227954" y="2295822"/>
            <a:chExt cx="1228622" cy="93182"/>
          </a:xfrm>
        </p:grpSpPr>
        <p:sp>
          <p:nvSpPr>
            <p:cNvPr id="110" name="矩形 109"/>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1" name="椭圆 110"/>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12" name="组合 111"/>
          <p:cNvGrpSpPr/>
          <p:nvPr/>
        </p:nvGrpSpPr>
        <p:grpSpPr>
          <a:xfrm rot="5400000">
            <a:off x="6734051" y="4265505"/>
            <a:ext cx="1228622" cy="93182"/>
            <a:chOff x="5227954" y="2295822"/>
            <a:chExt cx="1228622" cy="93182"/>
          </a:xfrm>
        </p:grpSpPr>
        <p:sp>
          <p:nvSpPr>
            <p:cNvPr id="113" name="矩形 112"/>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4" name="椭圆 113"/>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15" name="组合 114"/>
          <p:cNvGrpSpPr/>
          <p:nvPr/>
        </p:nvGrpSpPr>
        <p:grpSpPr>
          <a:xfrm rot="5940000">
            <a:off x="6641283" y="4255804"/>
            <a:ext cx="1228622" cy="93182"/>
            <a:chOff x="5227954" y="2295822"/>
            <a:chExt cx="1228622" cy="93182"/>
          </a:xfrm>
        </p:grpSpPr>
        <p:sp>
          <p:nvSpPr>
            <p:cNvPr id="116" name="矩形 115"/>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17" name="椭圆 116"/>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18" name="矩形 117"/>
          <p:cNvSpPr/>
          <p:nvPr/>
        </p:nvSpPr>
        <p:spPr>
          <a:xfrm>
            <a:off x="6652833" y="4634218"/>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119" name="组合 118"/>
          <p:cNvGrpSpPr/>
          <p:nvPr/>
        </p:nvGrpSpPr>
        <p:grpSpPr>
          <a:xfrm rot="6480000">
            <a:off x="6527720" y="4218332"/>
            <a:ext cx="1228622" cy="93182"/>
            <a:chOff x="5227954" y="2295822"/>
            <a:chExt cx="1228622" cy="93182"/>
          </a:xfrm>
        </p:grpSpPr>
        <p:sp>
          <p:nvSpPr>
            <p:cNvPr id="120" name="矩形 119"/>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1" name="椭圆 120"/>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22" name="组合 121"/>
          <p:cNvGrpSpPr/>
          <p:nvPr/>
        </p:nvGrpSpPr>
        <p:grpSpPr>
          <a:xfrm rot="7020000">
            <a:off x="6412901" y="4152581"/>
            <a:ext cx="1228622" cy="93182"/>
            <a:chOff x="5227954" y="2295822"/>
            <a:chExt cx="1228622" cy="93182"/>
          </a:xfrm>
        </p:grpSpPr>
        <p:sp>
          <p:nvSpPr>
            <p:cNvPr id="123" name="矩形 122"/>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4" name="椭圆 123"/>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25" name="矩形 124"/>
          <p:cNvSpPr/>
          <p:nvPr/>
        </p:nvSpPr>
        <p:spPr>
          <a:xfrm>
            <a:off x="6467626" y="4634449"/>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126" name="组合 125"/>
          <p:cNvGrpSpPr/>
          <p:nvPr/>
        </p:nvGrpSpPr>
        <p:grpSpPr>
          <a:xfrm rot="7560000">
            <a:off x="6321902" y="4088105"/>
            <a:ext cx="1228622" cy="93182"/>
            <a:chOff x="5227954" y="2295822"/>
            <a:chExt cx="1228622" cy="93182"/>
          </a:xfrm>
        </p:grpSpPr>
        <p:sp>
          <p:nvSpPr>
            <p:cNvPr id="127" name="矩形 126"/>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28" name="椭圆 127"/>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29" name="矩形 128"/>
          <p:cNvSpPr/>
          <p:nvPr/>
        </p:nvSpPr>
        <p:spPr>
          <a:xfrm>
            <a:off x="6324621" y="4641482"/>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130" name="组合 129"/>
          <p:cNvGrpSpPr/>
          <p:nvPr/>
        </p:nvGrpSpPr>
        <p:grpSpPr>
          <a:xfrm rot="8100000">
            <a:off x="6245579" y="4009421"/>
            <a:ext cx="1228622" cy="93182"/>
            <a:chOff x="5227954" y="2295822"/>
            <a:chExt cx="1228622" cy="93182"/>
          </a:xfrm>
        </p:grpSpPr>
        <p:sp>
          <p:nvSpPr>
            <p:cNvPr id="131" name="矩形 130"/>
            <p:cNvSpPr/>
            <p:nvPr/>
          </p:nvSpPr>
          <p:spPr>
            <a:xfrm>
              <a:off x="5227954" y="2295822"/>
              <a:ext cx="1228622" cy="931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2" name="椭圆 131"/>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33" name="矩形 132"/>
          <p:cNvSpPr/>
          <p:nvPr/>
        </p:nvSpPr>
        <p:spPr>
          <a:xfrm>
            <a:off x="6180926" y="4641121"/>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4" name="矩形 133"/>
          <p:cNvSpPr/>
          <p:nvPr/>
        </p:nvSpPr>
        <p:spPr>
          <a:xfrm>
            <a:off x="6119514" y="4634449"/>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5" name="矩形 134"/>
          <p:cNvSpPr/>
          <p:nvPr/>
        </p:nvSpPr>
        <p:spPr>
          <a:xfrm>
            <a:off x="6032897" y="4639650"/>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6" name="矩形 135"/>
          <p:cNvSpPr/>
          <p:nvPr/>
        </p:nvSpPr>
        <p:spPr>
          <a:xfrm>
            <a:off x="6875196" y="4639789"/>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7" name="矩形 136"/>
          <p:cNvSpPr/>
          <p:nvPr/>
        </p:nvSpPr>
        <p:spPr>
          <a:xfrm>
            <a:off x="5968094" y="4639650"/>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138" name="组合 137"/>
          <p:cNvGrpSpPr/>
          <p:nvPr/>
        </p:nvGrpSpPr>
        <p:grpSpPr>
          <a:xfrm>
            <a:off x="7425319" y="3516146"/>
            <a:ext cx="1228622" cy="93182"/>
            <a:chOff x="5227954" y="2295822"/>
            <a:chExt cx="1228622" cy="93182"/>
          </a:xfrm>
        </p:grpSpPr>
        <p:sp>
          <p:nvSpPr>
            <p:cNvPr id="139" name="矩形 138"/>
            <p:cNvSpPr/>
            <p:nvPr/>
          </p:nvSpPr>
          <p:spPr>
            <a:xfrm>
              <a:off x="5227954" y="2295822"/>
              <a:ext cx="1228622" cy="9318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40" name="椭圆 139"/>
            <p:cNvSpPr>
              <a:spLocks noChangeAspect="1"/>
            </p:cNvSpPr>
            <p:nvPr/>
          </p:nvSpPr>
          <p:spPr>
            <a:xfrm>
              <a:off x="5828828" y="2297175"/>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41" name="组合 140"/>
          <p:cNvGrpSpPr/>
          <p:nvPr/>
        </p:nvGrpSpPr>
        <p:grpSpPr>
          <a:xfrm>
            <a:off x="6209269" y="4896456"/>
            <a:ext cx="1140695" cy="415638"/>
            <a:chOff x="6405074" y="4755289"/>
            <a:chExt cx="1140695" cy="588199"/>
          </a:xfrm>
        </p:grpSpPr>
        <p:cxnSp>
          <p:nvCxnSpPr>
            <p:cNvPr id="142" name="直接连接符 141"/>
            <p:cNvCxnSpPr>
              <a:cxnSpLocks noChangeAspect="1"/>
            </p:cNvCxnSpPr>
            <p:nvPr/>
          </p:nvCxnSpPr>
          <p:spPr>
            <a:xfrm>
              <a:off x="7545769" y="4764223"/>
              <a:ext cx="0" cy="57926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3" name="直接连接符 142"/>
            <p:cNvCxnSpPr>
              <a:cxnSpLocks noChangeAspect="1"/>
            </p:cNvCxnSpPr>
            <p:nvPr/>
          </p:nvCxnSpPr>
          <p:spPr>
            <a:xfrm>
              <a:off x="6405074" y="4755289"/>
              <a:ext cx="0" cy="57853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44" name="组合 143"/>
          <p:cNvGrpSpPr/>
          <p:nvPr/>
        </p:nvGrpSpPr>
        <p:grpSpPr>
          <a:xfrm>
            <a:off x="6205425" y="5052700"/>
            <a:ext cx="1109896" cy="353122"/>
            <a:chOff x="6376919" y="5123586"/>
            <a:chExt cx="943438" cy="329143"/>
          </a:xfrm>
        </p:grpSpPr>
        <p:cxnSp>
          <p:nvCxnSpPr>
            <p:cNvPr id="145" name="Line 32"/>
            <p:cNvCxnSpPr/>
            <p:nvPr/>
          </p:nvCxnSpPr>
          <p:spPr bwMode="auto">
            <a:xfrm rot="5400000" flipV="1">
              <a:off x="7163743" y="5108059"/>
              <a:ext cx="0" cy="313228"/>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6" name="Line 32"/>
            <p:cNvCxnSpPr/>
            <p:nvPr/>
          </p:nvCxnSpPr>
          <p:spPr bwMode="auto">
            <a:xfrm rot="5400000" flipV="1">
              <a:off x="6533000" y="5105011"/>
              <a:ext cx="0" cy="312162"/>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7" name="Rectangle 18"/>
            <p:cNvSpPr>
              <a:spLocks noChangeArrowheads="1"/>
            </p:cNvSpPr>
            <p:nvPr/>
          </p:nvSpPr>
          <p:spPr bwMode="auto">
            <a:xfrm>
              <a:off x="6668143" y="5123586"/>
              <a:ext cx="354018" cy="32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s</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149" name="组合 148"/>
          <p:cNvGrpSpPr/>
          <p:nvPr/>
        </p:nvGrpSpPr>
        <p:grpSpPr>
          <a:xfrm>
            <a:off x="7363546" y="3130201"/>
            <a:ext cx="1308894" cy="391717"/>
            <a:chOff x="7497332" y="3108691"/>
            <a:chExt cx="1231177" cy="391717"/>
          </a:xfrm>
        </p:grpSpPr>
        <p:cxnSp>
          <p:nvCxnSpPr>
            <p:cNvPr id="150" name="直接连接符 149"/>
            <p:cNvCxnSpPr>
              <a:cxnSpLocks noChangeAspect="1"/>
            </p:cNvCxnSpPr>
            <p:nvPr/>
          </p:nvCxnSpPr>
          <p:spPr>
            <a:xfrm>
              <a:off x="8728509" y="3140408"/>
              <a:ext cx="0" cy="36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直接连接符 150"/>
            <p:cNvCxnSpPr>
              <a:cxnSpLocks noChangeAspect="1"/>
            </p:cNvCxnSpPr>
            <p:nvPr/>
          </p:nvCxnSpPr>
          <p:spPr>
            <a:xfrm>
              <a:off x="7497332" y="3108691"/>
              <a:ext cx="0" cy="36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52" name="组合 151"/>
          <p:cNvGrpSpPr/>
          <p:nvPr/>
        </p:nvGrpSpPr>
        <p:grpSpPr>
          <a:xfrm>
            <a:off x="7355455" y="3177242"/>
            <a:ext cx="1298485" cy="264849"/>
            <a:chOff x="7489242" y="3155732"/>
            <a:chExt cx="1228938" cy="226499"/>
          </a:xfrm>
        </p:grpSpPr>
        <p:sp>
          <p:nvSpPr>
            <p:cNvPr id="153" name="Rectangle 18"/>
            <p:cNvSpPr>
              <a:spLocks noChangeArrowheads="1"/>
            </p:cNvSpPr>
            <p:nvPr/>
          </p:nvSpPr>
          <p:spPr bwMode="auto">
            <a:xfrm>
              <a:off x="8010246" y="3155732"/>
              <a:ext cx="291556" cy="226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l</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54" name="Line 32"/>
            <p:cNvCxnSpPr/>
            <p:nvPr/>
          </p:nvCxnSpPr>
          <p:spPr bwMode="auto">
            <a:xfrm rot="5400000" flipV="1">
              <a:off x="8502180" y="3069847"/>
              <a:ext cx="0" cy="432000"/>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5" name="Line 32"/>
            <p:cNvCxnSpPr/>
            <p:nvPr/>
          </p:nvCxnSpPr>
          <p:spPr bwMode="auto">
            <a:xfrm rot="5400000" flipV="1">
              <a:off x="7705242" y="3069847"/>
              <a:ext cx="0" cy="432000"/>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160" name="直接连接符 159"/>
          <p:cNvCxnSpPr>
            <a:cxnSpLocks noChangeAspect="1"/>
          </p:cNvCxnSpPr>
          <p:nvPr/>
        </p:nvCxnSpPr>
        <p:spPr>
          <a:xfrm>
            <a:off x="7348495" y="3634799"/>
            <a:ext cx="0" cy="123228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61" name="组合 160"/>
          <p:cNvGrpSpPr/>
          <p:nvPr/>
        </p:nvGrpSpPr>
        <p:grpSpPr>
          <a:xfrm>
            <a:off x="6990986" y="3687943"/>
            <a:ext cx="451909" cy="699607"/>
            <a:chOff x="3987935" y="2294938"/>
            <a:chExt cx="451909" cy="699607"/>
          </a:xfrm>
        </p:grpSpPr>
        <p:sp>
          <p:nvSpPr>
            <p:cNvPr id="162" name="弧形 161"/>
            <p:cNvSpPr/>
            <p:nvPr/>
          </p:nvSpPr>
          <p:spPr bwMode="auto">
            <a:xfrm rot="9431156">
              <a:off x="4054644" y="2294938"/>
              <a:ext cx="385200" cy="385025"/>
            </a:xfrm>
            <a:prstGeom prst="arc">
              <a:avLst/>
            </a:prstGeom>
            <a:noFill/>
            <a:ln w="19050" cap="flat" cmpd="sng" algn="ctr">
              <a:solidFill>
                <a:schemeClr val="tx1"/>
              </a:solidFill>
              <a:prstDash val="dash"/>
              <a:round/>
              <a:headEnd type="none" w="med" len="med"/>
              <a:tailEnd type="none" w="med" len="lg"/>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63" name="文本框 162"/>
                <p:cNvSpPr txBox="1"/>
                <p:nvPr/>
              </p:nvSpPr>
              <p:spPr>
                <a:xfrm>
                  <a:off x="3987935" y="2655991"/>
                  <a:ext cx="35603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oMath>
                    </m:oMathPara>
                  </a14:m>
                  <a:endParaRPr lang="zh-CN" altLang="en-US" sz="1600" dirty="0"/>
                </a:p>
              </p:txBody>
            </p:sp>
          </mc:Choice>
          <mc:Fallback>
            <p:sp>
              <p:nvSpPr>
                <p:cNvPr id="163" name="文本框 162"/>
                <p:cNvSpPr txBox="1">
                  <a:spLocks noRot="1" noChangeAspect="1" noMove="1" noResize="1" noEditPoints="1" noAdjustHandles="1" noChangeArrowheads="1" noChangeShapeType="1" noTextEdit="1"/>
                </p:cNvSpPr>
                <p:nvPr/>
              </p:nvSpPr>
              <p:spPr>
                <a:xfrm>
                  <a:off x="3987935" y="2655991"/>
                  <a:ext cx="356031" cy="338554"/>
                </a:xfrm>
                <a:prstGeom prst="rect">
                  <a:avLst/>
                </a:prstGeom>
                <a:blipFill rotWithShape="1">
                  <a:blip r:embed="rId5"/>
                </a:blipFill>
              </p:spPr>
              <p:txBody>
                <a:bodyPr/>
                <a:lstStyle/>
                <a:p>
                  <a:r>
                    <a:rPr lang="zh-CN" altLang="en-US">
                      <a:noFill/>
                    </a:rPr>
                    <a:t> </a:t>
                  </a:r>
                </a:p>
              </p:txBody>
            </p:sp>
          </mc:Fallback>
        </mc:AlternateContent>
      </p:grpSp>
      <p:grpSp>
        <p:nvGrpSpPr>
          <p:cNvPr id="164" name="组合 163"/>
          <p:cNvGrpSpPr/>
          <p:nvPr/>
        </p:nvGrpSpPr>
        <p:grpSpPr>
          <a:xfrm>
            <a:off x="7324222" y="3681045"/>
            <a:ext cx="93600" cy="1228178"/>
            <a:chOff x="6796018" y="1851176"/>
            <a:chExt cx="93600" cy="1228178"/>
          </a:xfrm>
        </p:grpSpPr>
        <p:sp>
          <p:nvSpPr>
            <p:cNvPr id="165" name="矩形 164"/>
            <p:cNvSpPr/>
            <p:nvPr/>
          </p:nvSpPr>
          <p:spPr>
            <a:xfrm rot="5400000">
              <a:off x="6228729" y="2418465"/>
              <a:ext cx="1228178" cy="93600"/>
            </a:xfrm>
            <a:prstGeom prst="rect">
              <a:avLst/>
            </a:prstGeom>
            <a:pattFill prst="ltUpDiag">
              <a:fgClr>
                <a:schemeClr val="bg1">
                  <a:lumMod val="50000"/>
                </a:schemeClr>
              </a:fgClr>
              <a:bgClr>
                <a:schemeClr val="bg1"/>
              </a:bgClr>
            </a:patt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6" name="椭圆 165"/>
            <p:cNvSpPr/>
            <p:nvPr/>
          </p:nvSpPr>
          <p:spPr>
            <a:xfrm>
              <a:off x="6812268" y="2465265"/>
              <a:ext cx="77350" cy="77321"/>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cxnSp>
        <p:nvCxnSpPr>
          <p:cNvPr id="167" name="直接连接符 166"/>
          <p:cNvCxnSpPr>
            <a:cxnSpLocks noChangeAspect="1"/>
          </p:cNvCxnSpPr>
          <p:nvPr/>
        </p:nvCxnSpPr>
        <p:spPr>
          <a:xfrm>
            <a:off x="5716055" y="4063653"/>
            <a:ext cx="116160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68" name="组合 167"/>
          <p:cNvGrpSpPr/>
          <p:nvPr/>
        </p:nvGrpSpPr>
        <p:grpSpPr>
          <a:xfrm>
            <a:off x="5639416" y="4063653"/>
            <a:ext cx="480592" cy="906309"/>
            <a:chOff x="5955908" y="3998246"/>
            <a:chExt cx="270828" cy="892431"/>
          </a:xfrm>
        </p:grpSpPr>
        <p:sp>
          <p:nvSpPr>
            <p:cNvPr id="169" name="Rectangle 18"/>
            <p:cNvSpPr>
              <a:spLocks noChangeArrowheads="1"/>
            </p:cNvSpPr>
            <p:nvPr/>
          </p:nvSpPr>
          <p:spPr bwMode="auto">
            <a:xfrm>
              <a:off x="5955908" y="4291153"/>
              <a:ext cx="270828" cy="2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h</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70" name="Line 32"/>
            <p:cNvCxnSpPr/>
            <p:nvPr/>
          </p:nvCxnSpPr>
          <p:spPr bwMode="auto">
            <a:xfrm flipV="1">
              <a:off x="6105128" y="3998246"/>
              <a:ext cx="0" cy="313116"/>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 name="Line 32"/>
            <p:cNvCxnSpPr/>
            <p:nvPr/>
          </p:nvCxnSpPr>
          <p:spPr bwMode="auto">
            <a:xfrm flipV="1">
              <a:off x="6105128" y="4578627"/>
              <a:ext cx="0" cy="312050"/>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172" name="组合 171"/>
          <p:cNvGrpSpPr/>
          <p:nvPr/>
        </p:nvGrpSpPr>
        <p:grpSpPr>
          <a:xfrm>
            <a:off x="7046391" y="4644222"/>
            <a:ext cx="249966" cy="295636"/>
            <a:chOff x="7181675" y="4587633"/>
            <a:chExt cx="249966" cy="295636"/>
          </a:xfrm>
        </p:grpSpPr>
        <p:sp>
          <p:nvSpPr>
            <p:cNvPr id="173" name="Rectangle 18"/>
            <p:cNvSpPr>
              <a:spLocks noChangeArrowheads="1"/>
            </p:cNvSpPr>
            <p:nvPr/>
          </p:nvSpPr>
          <p:spPr bwMode="auto">
            <a:xfrm>
              <a:off x="7181675" y="4587633"/>
              <a:ext cx="247494" cy="28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m</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74" name="矩形 173"/>
            <p:cNvSpPr/>
            <p:nvPr/>
          </p:nvSpPr>
          <p:spPr>
            <a:xfrm>
              <a:off x="7184147" y="4589357"/>
              <a:ext cx="247494" cy="293912"/>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8"/>
                                        </p:tgtEl>
                                        <p:attrNameLst>
                                          <p:attrName>style.visibility</p:attrName>
                                        </p:attrNameLst>
                                      </p:cBhvr>
                                      <p:to>
                                        <p:strVal val="visible"/>
                                      </p:to>
                                    </p:set>
                                    <p:animEffect transition="in" filter="fade">
                                      <p:cBhvr>
                                        <p:cTn id="11" dur="500"/>
                                        <p:tgtEl>
                                          <p:spTgt spid="148"/>
                                        </p:tgtEl>
                                      </p:cBhvr>
                                    </p:animEffect>
                                  </p:childTnLst>
                                </p:cTn>
                              </p:par>
                              <p:par>
                                <p:cTn id="12" presetID="10" presetClass="entr" presetSubtype="0" fill="hold" nodeType="withEffect">
                                  <p:stCondLst>
                                    <p:cond delay="0"/>
                                  </p:stCondLst>
                                  <p:childTnLst>
                                    <p:set>
                                      <p:cBhvr>
                                        <p:cTn id="13" dur="1" fill="hold">
                                          <p:stCondLst>
                                            <p:cond delay="0"/>
                                          </p:stCondLst>
                                        </p:cTn>
                                        <p:tgtEl>
                                          <p:spTgt spid="138"/>
                                        </p:tgtEl>
                                        <p:attrNameLst>
                                          <p:attrName>style.visibility</p:attrName>
                                        </p:attrNameLst>
                                      </p:cBhvr>
                                      <p:to>
                                        <p:strVal val="visible"/>
                                      </p:to>
                                    </p:set>
                                    <p:animEffect transition="in" filter="fade">
                                      <p:cBhvr>
                                        <p:cTn id="14" dur="300"/>
                                        <p:tgtEl>
                                          <p:spTgt spid="138"/>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49"/>
                                        </p:tgtEl>
                                        <p:attrNameLst>
                                          <p:attrName>style.visibility</p:attrName>
                                        </p:attrNameLst>
                                      </p:cBhvr>
                                      <p:to>
                                        <p:strVal val="visible"/>
                                      </p:to>
                                    </p:set>
                                    <p:animEffect transition="in" filter="wipe(down)">
                                      <p:cBhvr>
                                        <p:cTn id="18" dur="500"/>
                                        <p:tgtEl>
                                          <p:spTgt spid="149"/>
                                        </p:tgtEl>
                                      </p:cBhvr>
                                    </p:animEffect>
                                  </p:childTnLst>
                                </p:cTn>
                              </p:par>
                            </p:childTnLst>
                          </p:cTn>
                        </p:par>
                        <p:par>
                          <p:cTn id="19" fill="hold">
                            <p:stCondLst>
                              <p:cond delay="1500"/>
                            </p:stCondLst>
                            <p:childTnLst>
                              <p:par>
                                <p:cTn id="20" presetID="16" presetClass="entr" presetSubtype="37" fill="hold"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barn(outVertical)">
                                      <p:cBhvr>
                                        <p:cTn id="22" dur="500"/>
                                        <p:tgtEl>
                                          <p:spTgt spid="15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1"/>
                                        </p:tgtEl>
                                        <p:attrNameLst>
                                          <p:attrName>style.visibility</p:attrName>
                                        </p:attrNameLst>
                                      </p:cBhvr>
                                      <p:to>
                                        <p:strVal val="visible"/>
                                      </p:to>
                                    </p:set>
                                    <p:animEffect transition="in" filter="fade">
                                      <p:cBhvr>
                                        <p:cTn id="31" dur="700"/>
                                        <p:tgtEl>
                                          <p:spTgt spid="81"/>
                                        </p:tgtEl>
                                      </p:cBhvr>
                                    </p:animEffect>
                                  </p:childTnLst>
                                  <p:subTnLst>
                                    <p:set>
                                      <p:cBhvr override="childStyle">
                                        <p:cTn dur="1" fill="hold" display="0" masterRel="sameClick" afterEffect="1">
                                          <p:stCondLst>
                                            <p:cond evt="end" delay="0">
                                              <p:tn val="29"/>
                                            </p:cond>
                                          </p:stCondLst>
                                        </p:cTn>
                                        <p:tgtEl>
                                          <p:spTgt spid="81"/>
                                        </p:tgtEl>
                                        <p:attrNameLst>
                                          <p:attrName>style.visibility</p:attrName>
                                        </p:attrNameLst>
                                      </p:cBhvr>
                                      <p:to>
                                        <p:strVal val="hidden"/>
                                      </p:to>
                                    </p:set>
                                  </p:sub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85"/>
                                        </p:tgtEl>
                                        <p:attrNameLst>
                                          <p:attrName>style.visibility</p:attrName>
                                        </p:attrNameLst>
                                      </p:cBhvr>
                                      <p:to>
                                        <p:strVal val="visible"/>
                                      </p:to>
                                    </p:set>
                                    <p:animEffect transition="in" filter="fade">
                                      <p:cBhvr>
                                        <p:cTn id="35" dur="650"/>
                                        <p:tgtEl>
                                          <p:spTgt spid="85"/>
                                        </p:tgtEl>
                                      </p:cBhvr>
                                    </p:animEffect>
                                  </p:childTnLst>
                                  <p:subTnLst>
                                    <p:set>
                                      <p:cBhvr override="childStyle">
                                        <p:cTn dur="1" fill="hold" display="0" masterRel="sameClick" afterEffect="1">
                                          <p:stCondLst>
                                            <p:cond evt="end" delay="0">
                                              <p:tn val="33"/>
                                            </p:cond>
                                          </p:stCondLst>
                                        </p:cTn>
                                        <p:tgtEl>
                                          <p:spTgt spid="85"/>
                                        </p:tgtEl>
                                        <p:attrNameLst>
                                          <p:attrName>style.visibility</p:attrName>
                                        </p:attrNameLst>
                                      </p:cBhvr>
                                      <p:to>
                                        <p:strVal val="hidden"/>
                                      </p:to>
                                    </p:set>
                                  </p:sub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88"/>
                                        </p:tgtEl>
                                        <p:attrNameLst>
                                          <p:attrName>style.visibility</p:attrName>
                                        </p:attrNameLst>
                                      </p:cBhvr>
                                      <p:to>
                                        <p:strVal val="visible"/>
                                      </p:to>
                                    </p:set>
                                    <p:animEffect transition="in" filter="fade">
                                      <p:cBhvr>
                                        <p:cTn id="39" dur="600"/>
                                        <p:tgtEl>
                                          <p:spTgt spid="88"/>
                                        </p:tgtEl>
                                      </p:cBhvr>
                                    </p:animEffect>
                                  </p:childTnLst>
                                  <p:subTnLst>
                                    <p:set>
                                      <p:cBhvr override="childStyle">
                                        <p:cTn dur="1" fill="hold" display="0" masterRel="sameClick" afterEffect="1">
                                          <p:stCondLst>
                                            <p:cond evt="end" delay="0">
                                              <p:tn val="37"/>
                                            </p:cond>
                                          </p:stCondLst>
                                        </p:cTn>
                                        <p:tgtEl>
                                          <p:spTgt spid="88"/>
                                        </p:tgtEl>
                                        <p:attrNameLst>
                                          <p:attrName>style.visibility</p:attrName>
                                        </p:attrNameLst>
                                      </p:cBhvr>
                                      <p:to>
                                        <p:strVal val="hidden"/>
                                      </p:to>
                                    </p:set>
                                  </p:sub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91"/>
                                        </p:tgtEl>
                                        <p:attrNameLst>
                                          <p:attrName>style.visibility</p:attrName>
                                        </p:attrNameLst>
                                      </p:cBhvr>
                                      <p:to>
                                        <p:strVal val="visible"/>
                                      </p:to>
                                    </p:set>
                                    <p:animEffect transition="in" filter="fade">
                                      <p:cBhvr>
                                        <p:cTn id="43" dur="550"/>
                                        <p:tgtEl>
                                          <p:spTgt spid="91"/>
                                        </p:tgtEl>
                                      </p:cBhvr>
                                    </p:animEffect>
                                  </p:childTnLst>
                                  <p:subTnLst>
                                    <p:set>
                                      <p:cBhvr override="childStyle">
                                        <p:cTn dur="1" fill="hold" display="0" masterRel="sameClick" afterEffect="1">
                                          <p:stCondLst>
                                            <p:cond evt="end" delay="0">
                                              <p:tn val="41"/>
                                            </p:cond>
                                          </p:stCondLst>
                                        </p:cTn>
                                        <p:tgtEl>
                                          <p:spTgt spid="91"/>
                                        </p:tgtEl>
                                        <p:attrNameLst>
                                          <p:attrName>style.visibility</p:attrName>
                                        </p:attrNameLst>
                                      </p:cBhvr>
                                      <p:to>
                                        <p:strVal val="hidden"/>
                                      </p:to>
                                    </p:set>
                                  </p:subTnLst>
                                </p:cTn>
                              </p:par>
                            </p:childTnLst>
                          </p:cTn>
                        </p:par>
                        <p:par>
                          <p:cTn id="44" fill="hold">
                            <p:stCondLst>
                              <p:cond delay="4000"/>
                            </p:stCondLst>
                            <p:childTnLst>
                              <p:par>
                                <p:cTn id="45" presetID="10" presetClass="entr" presetSubtype="0" fill="hold" nodeType="afterEffect">
                                  <p:stCondLst>
                                    <p:cond delay="0"/>
                                  </p:stCondLst>
                                  <p:childTnLst>
                                    <p:set>
                                      <p:cBhvr>
                                        <p:cTn id="46" dur="1" fill="hold">
                                          <p:stCondLst>
                                            <p:cond delay="0"/>
                                          </p:stCondLst>
                                        </p:cTn>
                                        <p:tgtEl>
                                          <p:spTgt spid="94"/>
                                        </p:tgtEl>
                                        <p:attrNameLst>
                                          <p:attrName>style.visibility</p:attrName>
                                        </p:attrNameLst>
                                      </p:cBhvr>
                                      <p:to>
                                        <p:strVal val="visible"/>
                                      </p:to>
                                    </p:set>
                                    <p:animEffect transition="in" filter="fade">
                                      <p:cBhvr>
                                        <p:cTn id="47" dur="500"/>
                                        <p:tgtEl>
                                          <p:spTgt spid="94"/>
                                        </p:tgtEl>
                                      </p:cBhvr>
                                    </p:animEffect>
                                  </p:childTnLst>
                                  <p:subTnLst>
                                    <p:set>
                                      <p:cBhvr override="childStyle">
                                        <p:cTn dur="1" fill="hold" display="0" masterRel="sameClick" afterEffect="1">
                                          <p:stCondLst>
                                            <p:cond evt="end" delay="0">
                                              <p:tn val="45"/>
                                            </p:cond>
                                          </p:stCondLst>
                                        </p:cTn>
                                        <p:tgtEl>
                                          <p:spTgt spid="94"/>
                                        </p:tgtEl>
                                        <p:attrNameLst>
                                          <p:attrName>style.visibility</p:attrName>
                                        </p:attrNameLst>
                                      </p:cBhvr>
                                      <p:to>
                                        <p:strVal val="hidden"/>
                                      </p:to>
                                    </p:set>
                                  </p:subTnLst>
                                </p:cTn>
                              </p:par>
                            </p:childTnLst>
                          </p:cTn>
                        </p:par>
                        <p:par>
                          <p:cTn id="48" fill="hold">
                            <p:stCondLst>
                              <p:cond delay="4500"/>
                            </p:stCondLst>
                            <p:childTnLst>
                              <p:par>
                                <p:cTn id="49" presetID="10" presetClass="entr" presetSubtype="0" fill="hold" nodeType="afterEffect">
                                  <p:stCondLst>
                                    <p:cond delay="0"/>
                                  </p:stCondLst>
                                  <p:childTnLst>
                                    <p:set>
                                      <p:cBhvr>
                                        <p:cTn id="50" dur="1" fill="hold">
                                          <p:stCondLst>
                                            <p:cond delay="0"/>
                                          </p:stCondLst>
                                        </p:cTn>
                                        <p:tgtEl>
                                          <p:spTgt spid="97"/>
                                        </p:tgtEl>
                                        <p:attrNameLst>
                                          <p:attrName>style.visibility</p:attrName>
                                        </p:attrNameLst>
                                      </p:cBhvr>
                                      <p:to>
                                        <p:strVal val="visible"/>
                                      </p:to>
                                    </p:set>
                                    <p:animEffect transition="in" filter="fade">
                                      <p:cBhvr>
                                        <p:cTn id="51" dur="450"/>
                                        <p:tgtEl>
                                          <p:spTgt spid="97"/>
                                        </p:tgtEl>
                                      </p:cBhvr>
                                    </p:animEffect>
                                  </p:childTnLst>
                                  <p:subTnLst>
                                    <p:set>
                                      <p:cBhvr override="childStyle">
                                        <p:cTn dur="1" fill="hold" display="0" masterRel="sameClick" afterEffect="1">
                                          <p:stCondLst>
                                            <p:cond evt="end" delay="0">
                                              <p:tn val="49"/>
                                            </p:cond>
                                          </p:stCondLst>
                                        </p:cTn>
                                        <p:tgtEl>
                                          <p:spTgt spid="97"/>
                                        </p:tgtEl>
                                        <p:attrNameLst>
                                          <p:attrName>style.visibility</p:attrName>
                                        </p:attrNameLst>
                                      </p:cBhvr>
                                      <p:to>
                                        <p:strVal val="hidden"/>
                                      </p:to>
                                    </p:set>
                                  </p:subTnLst>
                                </p:cTn>
                              </p:par>
                            </p:childTnLst>
                          </p:cTn>
                        </p:par>
                        <p:par>
                          <p:cTn id="52" fill="hold">
                            <p:stCondLst>
                              <p:cond delay="5000"/>
                            </p:stCondLst>
                            <p:childTnLst>
                              <p:par>
                                <p:cTn id="53" presetID="10" presetClass="entr" presetSubtype="0" fill="hold" nodeType="afterEffect">
                                  <p:stCondLst>
                                    <p:cond delay="0"/>
                                  </p:stCondLst>
                                  <p:childTnLst>
                                    <p:set>
                                      <p:cBhvr>
                                        <p:cTn id="54" dur="1" fill="hold">
                                          <p:stCondLst>
                                            <p:cond delay="0"/>
                                          </p:stCondLst>
                                        </p:cTn>
                                        <p:tgtEl>
                                          <p:spTgt spid="100"/>
                                        </p:tgtEl>
                                        <p:attrNameLst>
                                          <p:attrName>style.visibility</p:attrName>
                                        </p:attrNameLst>
                                      </p:cBhvr>
                                      <p:to>
                                        <p:strVal val="visible"/>
                                      </p:to>
                                    </p:set>
                                    <p:animEffect transition="in" filter="fade">
                                      <p:cBhvr>
                                        <p:cTn id="55" dur="400"/>
                                        <p:tgtEl>
                                          <p:spTgt spid="100"/>
                                        </p:tgtEl>
                                      </p:cBhvr>
                                    </p:animEffect>
                                  </p:childTnLst>
                                  <p:subTnLst>
                                    <p:set>
                                      <p:cBhvr override="childStyle">
                                        <p:cTn dur="1" fill="hold" display="0" masterRel="sameClick" afterEffect="1">
                                          <p:stCondLst>
                                            <p:cond evt="end" delay="0">
                                              <p:tn val="53"/>
                                            </p:cond>
                                          </p:stCondLst>
                                        </p:cTn>
                                        <p:tgtEl>
                                          <p:spTgt spid="100"/>
                                        </p:tgtEl>
                                        <p:attrNameLst>
                                          <p:attrName>style.visibility</p:attrName>
                                        </p:attrNameLst>
                                      </p:cBhvr>
                                      <p:to>
                                        <p:strVal val="hidden"/>
                                      </p:to>
                                    </p:set>
                                  </p:subTnLst>
                                </p:cTn>
                              </p:par>
                            </p:childTnLst>
                          </p:cTn>
                        </p:par>
                        <p:par>
                          <p:cTn id="56" fill="hold">
                            <p:stCondLst>
                              <p:cond delay="5500"/>
                            </p:stCondLst>
                            <p:childTnLst>
                              <p:par>
                                <p:cTn id="57" presetID="10" presetClass="entr" presetSubtype="0" fill="hold" nodeType="afterEffect">
                                  <p:stCondLst>
                                    <p:cond delay="0"/>
                                  </p:stCondLst>
                                  <p:childTnLst>
                                    <p:set>
                                      <p:cBhvr>
                                        <p:cTn id="58" dur="1" fill="hold">
                                          <p:stCondLst>
                                            <p:cond delay="0"/>
                                          </p:stCondLst>
                                        </p:cTn>
                                        <p:tgtEl>
                                          <p:spTgt spid="103"/>
                                        </p:tgtEl>
                                        <p:attrNameLst>
                                          <p:attrName>style.visibility</p:attrName>
                                        </p:attrNameLst>
                                      </p:cBhvr>
                                      <p:to>
                                        <p:strVal val="visible"/>
                                      </p:to>
                                    </p:set>
                                    <p:animEffect transition="in" filter="fade">
                                      <p:cBhvr>
                                        <p:cTn id="59" dur="350"/>
                                        <p:tgtEl>
                                          <p:spTgt spid="103"/>
                                        </p:tgtEl>
                                      </p:cBhvr>
                                    </p:animEffect>
                                  </p:childTnLst>
                                  <p:subTnLst>
                                    <p:set>
                                      <p:cBhvr override="childStyle">
                                        <p:cTn dur="1" fill="hold" display="0" masterRel="sameClick" afterEffect="1">
                                          <p:stCondLst>
                                            <p:cond evt="end" delay="0">
                                              <p:tn val="57"/>
                                            </p:cond>
                                          </p:stCondLst>
                                        </p:cTn>
                                        <p:tgtEl>
                                          <p:spTgt spid="103"/>
                                        </p:tgtEl>
                                        <p:attrNameLst>
                                          <p:attrName>style.visibility</p:attrName>
                                        </p:attrNameLst>
                                      </p:cBhvr>
                                      <p:to>
                                        <p:strVal val="hidden"/>
                                      </p:to>
                                    </p:set>
                                  </p:subTnLst>
                                </p:cTn>
                              </p:par>
                            </p:childTnLst>
                          </p:cTn>
                        </p:par>
                        <p:par>
                          <p:cTn id="60" fill="hold">
                            <p:stCondLst>
                              <p:cond delay="6000"/>
                            </p:stCondLst>
                            <p:childTnLst>
                              <p:par>
                                <p:cTn id="61" presetID="10" presetClass="entr" presetSubtype="0" fill="hold" nodeType="afterEffect">
                                  <p:stCondLst>
                                    <p:cond delay="0"/>
                                  </p:stCondLst>
                                  <p:childTnLst>
                                    <p:set>
                                      <p:cBhvr>
                                        <p:cTn id="62" dur="1" fill="hold">
                                          <p:stCondLst>
                                            <p:cond delay="0"/>
                                          </p:stCondLst>
                                        </p:cTn>
                                        <p:tgtEl>
                                          <p:spTgt spid="106"/>
                                        </p:tgtEl>
                                        <p:attrNameLst>
                                          <p:attrName>style.visibility</p:attrName>
                                        </p:attrNameLst>
                                      </p:cBhvr>
                                      <p:to>
                                        <p:strVal val="visible"/>
                                      </p:to>
                                    </p:set>
                                    <p:animEffect transition="in" filter="fade">
                                      <p:cBhvr>
                                        <p:cTn id="63" dur="300"/>
                                        <p:tgtEl>
                                          <p:spTgt spid="106"/>
                                        </p:tgtEl>
                                      </p:cBhvr>
                                    </p:animEffect>
                                  </p:childTnLst>
                                  <p:subTnLst>
                                    <p:set>
                                      <p:cBhvr override="childStyle">
                                        <p:cTn dur="1" fill="hold" display="0" masterRel="sameClick" afterEffect="1">
                                          <p:stCondLst>
                                            <p:cond evt="end" delay="0">
                                              <p:tn val="61"/>
                                            </p:cond>
                                          </p:stCondLst>
                                        </p:cTn>
                                        <p:tgtEl>
                                          <p:spTgt spid="106"/>
                                        </p:tgtEl>
                                        <p:attrNameLst>
                                          <p:attrName>style.visibility</p:attrName>
                                        </p:attrNameLst>
                                      </p:cBhvr>
                                      <p:to>
                                        <p:strVal val="hidden"/>
                                      </p:to>
                                    </p:set>
                                  </p:subTnLst>
                                </p:cTn>
                              </p:par>
                            </p:childTnLst>
                          </p:cTn>
                        </p:par>
                        <p:par>
                          <p:cTn id="64" fill="hold">
                            <p:stCondLst>
                              <p:cond delay="6500"/>
                            </p:stCondLst>
                            <p:childTnLst>
                              <p:par>
                                <p:cTn id="65" presetID="10" presetClass="entr" presetSubtype="0" fill="hold" nodeType="afterEffect">
                                  <p:stCondLst>
                                    <p:cond delay="0"/>
                                  </p:stCondLst>
                                  <p:childTnLst>
                                    <p:set>
                                      <p:cBhvr>
                                        <p:cTn id="66" dur="1" fill="hold">
                                          <p:stCondLst>
                                            <p:cond delay="0"/>
                                          </p:stCondLst>
                                        </p:cTn>
                                        <p:tgtEl>
                                          <p:spTgt spid="109"/>
                                        </p:tgtEl>
                                        <p:attrNameLst>
                                          <p:attrName>style.visibility</p:attrName>
                                        </p:attrNameLst>
                                      </p:cBhvr>
                                      <p:to>
                                        <p:strVal val="visible"/>
                                      </p:to>
                                    </p:set>
                                    <p:animEffect transition="in" filter="fade">
                                      <p:cBhvr>
                                        <p:cTn id="67" dur="250"/>
                                        <p:tgtEl>
                                          <p:spTgt spid="109"/>
                                        </p:tgtEl>
                                      </p:cBhvr>
                                    </p:animEffect>
                                  </p:childTnLst>
                                  <p:subTnLst>
                                    <p:set>
                                      <p:cBhvr override="childStyle">
                                        <p:cTn dur="1" fill="hold" display="0" masterRel="sameClick" afterEffect="1">
                                          <p:stCondLst>
                                            <p:cond evt="end" delay="0">
                                              <p:tn val="65"/>
                                            </p:cond>
                                          </p:stCondLst>
                                        </p:cTn>
                                        <p:tgtEl>
                                          <p:spTgt spid="109"/>
                                        </p:tgtEl>
                                        <p:attrNameLst>
                                          <p:attrName>style.visibility</p:attrName>
                                        </p:attrNameLst>
                                      </p:cBhvr>
                                      <p:to>
                                        <p:strVal val="hidden"/>
                                      </p:to>
                                    </p:set>
                                  </p:subTnLst>
                                </p:cTn>
                              </p:par>
                            </p:childTnLst>
                          </p:cTn>
                        </p:par>
                        <p:par>
                          <p:cTn id="68" fill="hold">
                            <p:stCondLst>
                              <p:cond delay="7000"/>
                            </p:stCondLst>
                            <p:childTnLst>
                              <p:par>
                                <p:cTn id="69" presetID="10" presetClass="entr" presetSubtype="0" fill="hold" nodeType="afterEffect">
                                  <p:stCondLst>
                                    <p:cond delay="0"/>
                                  </p:stCondLst>
                                  <p:childTnLst>
                                    <p:set>
                                      <p:cBhvr>
                                        <p:cTn id="70" dur="1" fill="hold">
                                          <p:stCondLst>
                                            <p:cond delay="0"/>
                                          </p:stCondLst>
                                        </p:cTn>
                                        <p:tgtEl>
                                          <p:spTgt spid="112"/>
                                        </p:tgtEl>
                                        <p:attrNameLst>
                                          <p:attrName>style.visibility</p:attrName>
                                        </p:attrNameLst>
                                      </p:cBhvr>
                                      <p:to>
                                        <p:strVal val="visible"/>
                                      </p:to>
                                    </p:set>
                                    <p:animEffect transition="in" filter="fade">
                                      <p:cBhvr>
                                        <p:cTn id="71" dur="200"/>
                                        <p:tgtEl>
                                          <p:spTgt spid="112"/>
                                        </p:tgtEl>
                                      </p:cBhvr>
                                    </p:animEffect>
                                  </p:childTnLst>
                                  <p:subTnLst>
                                    <p:set>
                                      <p:cBhvr override="childStyle">
                                        <p:cTn dur="1" fill="hold" display="0" masterRel="sameClick" afterEffect="1">
                                          <p:stCondLst>
                                            <p:cond evt="end" delay="0">
                                              <p:tn val="69"/>
                                            </p:cond>
                                          </p:stCondLst>
                                        </p:cTn>
                                        <p:tgtEl>
                                          <p:spTgt spid="112"/>
                                        </p:tgtEl>
                                        <p:attrNameLst>
                                          <p:attrName>style.visibility</p:attrName>
                                        </p:attrNameLst>
                                      </p:cBhvr>
                                      <p:to>
                                        <p:strVal val="hidden"/>
                                      </p:to>
                                    </p:set>
                                  </p:subTnLst>
                                </p:cTn>
                              </p:par>
                              <p:par>
                                <p:cTn id="72" presetID="10" presetClass="entr" presetSubtype="0" fill="hold" grpId="0" nodeType="withEffect">
                                  <p:stCondLst>
                                    <p:cond delay="0"/>
                                  </p:stCondLst>
                                  <p:childTnLst>
                                    <p:set>
                                      <p:cBhvr>
                                        <p:cTn id="73" dur="1" fill="hold">
                                          <p:stCondLst>
                                            <p:cond delay="0"/>
                                          </p:stCondLst>
                                        </p:cTn>
                                        <p:tgtEl>
                                          <p:spTgt spid="80"/>
                                        </p:tgtEl>
                                        <p:attrNameLst>
                                          <p:attrName>style.visibility</p:attrName>
                                        </p:attrNameLst>
                                      </p:cBhvr>
                                      <p:to>
                                        <p:strVal val="visible"/>
                                      </p:to>
                                    </p:set>
                                    <p:animEffect transition="in" filter="fade">
                                      <p:cBhvr>
                                        <p:cTn id="74" dur="200"/>
                                        <p:tgtEl>
                                          <p:spTgt spid="80"/>
                                        </p:tgtEl>
                                      </p:cBhvr>
                                    </p:animEffect>
                                  </p:childTnLst>
                                  <p:subTnLst>
                                    <p:set>
                                      <p:cBhvr override="childStyle">
                                        <p:cTn dur="1" fill="hold" display="0" masterRel="sameClick" afterEffect="1">
                                          <p:stCondLst>
                                            <p:cond evt="end" delay="0">
                                              <p:tn val="72"/>
                                            </p:cond>
                                          </p:stCondLst>
                                        </p:cTn>
                                        <p:tgtEl>
                                          <p:spTgt spid="80"/>
                                        </p:tgtEl>
                                        <p:attrNameLst>
                                          <p:attrName>style.visibility</p:attrName>
                                        </p:attrNameLst>
                                      </p:cBhvr>
                                      <p:to>
                                        <p:strVal val="hidden"/>
                                      </p:to>
                                    </p:set>
                                  </p:subTnLst>
                                </p:cTn>
                              </p:par>
                            </p:childTnLst>
                          </p:cTn>
                        </p:par>
                        <p:par>
                          <p:cTn id="75" fill="hold">
                            <p:stCondLst>
                              <p:cond delay="7500"/>
                            </p:stCondLst>
                            <p:childTnLst>
                              <p:par>
                                <p:cTn id="76" presetID="10" presetClass="entr" presetSubtype="0" fill="hold" nodeType="after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300"/>
                                        <p:tgtEl>
                                          <p:spTgt spid="115"/>
                                        </p:tgtEl>
                                      </p:cBhvr>
                                    </p:animEffect>
                                  </p:childTnLst>
                                  <p:subTnLst>
                                    <p:set>
                                      <p:cBhvr override="childStyle">
                                        <p:cTn dur="1" fill="hold" display="0" masterRel="sameClick" afterEffect="1">
                                          <p:stCondLst>
                                            <p:cond evt="end" delay="0">
                                              <p:tn val="76"/>
                                            </p:cond>
                                          </p:stCondLst>
                                        </p:cTn>
                                        <p:tgtEl>
                                          <p:spTgt spid="115"/>
                                        </p:tgtEl>
                                        <p:attrNameLst>
                                          <p:attrName>style.visibility</p:attrName>
                                        </p:attrNameLst>
                                      </p:cBhvr>
                                      <p:to>
                                        <p:strVal val="hidden"/>
                                      </p:to>
                                    </p:set>
                                  </p:subTnLst>
                                </p:cTn>
                              </p:par>
                              <p:par>
                                <p:cTn id="79" presetID="10" presetClass="entr" presetSubtype="0" fill="hold" grpId="0" nodeType="withEffect">
                                  <p:stCondLst>
                                    <p:cond delay="0"/>
                                  </p:stCondLst>
                                  <p:childTnLst>
                                    <p:set>
                                      <p:cBhvr>
                                        <p:cTn id="80" dur="1" fill="hold">
                                          <p:stCondLst>
                                            <p:cond delay="0"/>
                                          </p:stCondLst>
                                        </p:cTn>
                                        <p:tgtEl>
                                          <p:spTgt spid="136"/>
                                        </p:tgtEl>
                                        <p:attrNameLst>
                                          <p:attrName>style.visibility</p:attrName>
                                        </p:attrNameLst>
                                      </p:cBhvr>
                                      <p:to>
                                        <p:strVal val="visible"/>
                                      </p:to>
                                    </p:set>
                                    <p:animEffect transition="in" filter="fade">
                                      <p:cBhvr>
                                        <p:cTn id="81" dur="300"/>
                                        <p:tgtEl>
                                          <p:spTgt spid="136"/>
                                        </p:tgtEl>
                                      </p:cBhvr>
                                    </p:animEffect>
                                  </p:childTnLst>
                                  <p:subTnLst>
                                    <p:set>
                                      <p:cBhvr override="childStyle">
                                        <p:cTn dur="1" fill="hold" display="0" masterRel="sameClick" afterEffect="1">
                                          <p:stCondLst>
                                            <p:cond evt="end" delay="0">
                                              <p:tn val="79"/>
                                            </p:cond>
                                          </p:stCondLst>
                                        </p:cTn>
                                        <p:tgtEl>
                                          <p:spTgt spid="136"/>
                                        </p:tgtEl>
                                        <p:attrNameLst>
                                          <p:attrName>style.visibility</p:attrName>
                                        </p:attrNameLst>
                                      </p:cBhvr>
                                      <p:to>
                                        <p:strVal val="hidden"/>
                                      </p:to>
                                    </p:set>
                                  </p:subTnLst>
                                </p:cTn>
                              </p:par>
                            </p:childTnLst>
                          </p:cTn>
                        </p:par>
                        <p:par>
                          <p:cTn id="82" fill="hold">
                            <p:stCondLst>
                              <p:cond delay="8000"/>
                            </p:stCondLst>
                            <p:childTnLst>
                              <p:par>
                                <p:cTn id="83" presetID="10" presetClass="entr" presetSubtype="0" fill="hold" nodeType="afterEffect">
                                  <p:stCondLst>
                                    <p:cond delay="0"/>
                                  </p:stCondLst>
                                  <p:childTnLst>
                                    <p:set>
                                      <p:cBhvr>
                                        <p:cTn id="84" dur="1" fill="hold">
                                          <p:stCondLst>
                                            <p:cond delay="0"/>
                                          </p:stCondLst>
                                        </p:cTn>
                                        <p:tgtEl>
                                          <p:spTgt spid="119"/>
                                        </p:tgtEl>
                                        <p:attrNameLst>
                                          <p:attrName>style.visibility</p:attrName>
                                        </p:attrNameLst>
                                      </p:cBhvr>
                                      <p:to>
                                        <p:strVal val="visible"/>
                                      </p:to>
                                    </p:set>
                                    <p:animEffect transition="in" filter="fade">
                                      <p:cBhvr>
                                        <p:cTn id="85" dur="350"/>
                                        <p:tgtEl>
                                          <p:spTgt spid="119"/>
                                        </p:tgtEl>
                                      </p:cBhvr>
                                    </p:animEffect>
                                  </p:childTnLst>
                                  <p:subTnLst>
                                    <p:set>
                                      <p:cBhvr override="childStyle">
                                        <p:cTn dur="1" fill="hold" display="0" masterRel="sameClick" afterEffect="1">
                                          <p:stCondLst>
                                            <p:cond evt="end" delay="0">
                                              <p:tn val="83"/>
                                            </p:cond>
                                          </p:stCondLst>
                                        </p:cTn>
                                        <p:tgtEl>
                                          <p:spTgt spid="119"/>
                                        </p:tgtEl>
                                        <p:attrNameLst>
                                          <p:attrName>style.visibility</p:attrName>
                                        </p:attrNameLst>
                                      </p:cBhvr>
                                      <p:to>
                                        <p:strVal val="hidden"/>
                                      </p:to>
                                    </p:set>
                                  </p:subTnLst>
                                </p:cTn>
                              </p:par>
                              <p:par>
                                <p:cTn id="86" presetID="10" presetClass="entr" presetSubtype="0" fill="hold" grpId="0" nodeType="withEffect">
                                  <p:stCondLst>
                                    <p:cond delay="0"/>
                                  </p:stCondLst>
                                  <p:childTnLst>
                                    <p:set>
                                      <p:cBhvr>
                                        <p:cTn id="87" dur="1" fill="hold">
                                          <p:stCondLst>
                                            <p:cond delay="0"/>
                                          </p:stCondLst>
                                        </p:cTn>
                                        <p:tgtEl>
                                          <p:spTgt spid="118"/>
                                        </p:tgtEl>
                                        <p:attrNameLst>
                                          <p:attrName>style.visibility</p:attrName>
                                        </p:attrNameLst>
                                      </p:cBhvr>
                                      <p:to>
                                        <p:strVal val="visible"/>
                                      </p:to>
                                    </p:set>
                                    <p:animEffect transition="in" filter="fade">
                                      <p:cBhvr>
                                        <p:cTn id="88" dur="350"/>
                                        <p:tgtEl>
                                          <p:spTgt spid="118"/>
                                        </p:tgtEl>
                                      </p:cBhvr>
                                    </p:animEffect>
                                  </p:childTnLst>
                                  <p:subTnLst>
                                    <p:set>
                                      <p:cBhvr override="childStyle">
                                        <p:cTn dur="1" fill="hold" display="0" masterRel="sameClick" afterEffect="1">
                                          <p:stCondLst>
                                            <p:cond evt="end" delay="0">
                                              <p:tn val="86"/>
                                            </p:cond>
                                          </p:stCondLst>
                                        </p:cTn>
                                        <p:tgtEl>
                                          <p:spTgt spid="118"/>
                                        </p:tgtEl>
                                        <p:attrNameLst>
                                          <p:attrName>style.visibility</p:attrName>
                                        </p:attrNameLst>
                                      </p:cBhvr>
                                      <p:to>
                                        <p:strVal val="hidden"/>
                                      </p:to>
                                    </p:set>
                                  </p:subTnLst>
                                </p:cTn>
                              </p:par>
                            </p:childTnLst>
                          </p:cTn>
                        </p:par>
                        <p:par>
                          <p:cTn id="89" fill="hold">
                            <p:stCondLst>
                              <p:cond delay="8500"/>
                            </p:stCondLst>
                            <p:childTnLst>
                              <p:par>
                                <p:cTn id="90" presetID="10" presetClass="entr" presetSubtype="0" fill="hold" nodeType="afterEffect">
                                  <p:stCondLst>
                                    <p:cond delay="0"/>
                                  </p:stCondLst>
                                  <p:childTnLst>
                                    <p:set>
                                      <p:cBhvr>
                                        <p:cTn id="91" dur="1" fill="hold">
                                          <p:stCondLst>
                                            <p:cond delay="0"/>
                                          </p:stCondLst>
                                        </p:cTn>
                                        <p:tgtEl>
                                          <p:spTgt spid="122"/>
                                        </p:tgtEl>
                                        <p:attrNameLst>
                                          <p:attrName>style.visibility</p:attrName>
                                        </p:attrNameLst>
                                      </p:cBhvr>
                                      <p:to>
                                        <p:strVal val="visible"/>
                                      </p:to>
                                    </p:set>
                                    <p:animEffect transition="in" filter="fade">
                                      <p:cBhvr>
                                        <p:cTn id="92" dur="400"/>
                                        <p:tgtEl>
                                          <p:spTgt spid="122"/>
                                        </p:tgtEl>
                                      </p:cBhvr>
                                    </p:animEffect>
                                  </p:childTnLst>
                                  <p:subTnLst>
                                    <p:set>
                                      <p:cBhvr override="childStyle">
                                        <p:cTn dur="1" fill="hold" display="0" masterRel="sameClick" afterEffect="1">
                                          <p:stCondLst>
                                            <p:cond evt="end" delay="0">
                                              <p:tn val="90"/>
                                            </p:cond>
                                          </p:stCondLst>
                                        </p:cTn>
                                        <p:tgtEl>
                                          <p:spTgt spid="122"/>
                                        </p:tgtEl>
                                        <p:attrNameLst>
                                          <p:attrName>style.visibility</p:attrName>
                                        </p:attrNameLst>
                                      </p:cBhvr>
                                      <p:to>
                                        <p:strVal val="hidden"/>
                                      </p:to>
                                    </p:set>
                                  </p:subTnLst>
                                </p:cTn>
                              </p:par>
                              <p:par>
                                <p:cTn id="93" presetID="10" presetClass="entr" presetSubtype="0" fill="hold" grpId="0" nodeType="withEffect">
                                  <p:stCondLst>
                                    <p:cond delay="0"/>
                                  </p:stCondLst>
                                  <p:childTnLst>
                                    <p:set>
                                      <p:cBhvr>
                                        <p:cTn id="94" dur="1" fill="hold">
                                          <p:stCondLst>
                                            <p:cond delay="0"/>
                                          </p:stCondLst>
                                        </p:cTn>
                                        <p:tgtEl>
                                          <p:spTgt spid="125"/>
                                        </p:tgtEl>
                                        <p:attrNameLst>
                                          <p:attrName>style.visibility</p:attrName>
                                        </p:attrNameLst>
                                      </p:cBhvr>
                                      <p:to>
                                        <p:strVal val="visible"/>
                                      </p:to>
                                    </p:set>
                                    <p:animEffect transition="in" filter="fade">
                                      <p:cBhvr>
                                        <p:cTn id="95" dur="400"/>
                                        <p:tgtEl>
                                          <p:spTgt spid="125"/>
                                        </p:tgtEl>
                                      </p:cBhvr>
                                    </p:animEffect>
                                  </p:childTnLst>
                                  <p:subTnLst>
                                    <p:set>
                                      <p:cBhvr override="childStyle">
                                        <p:cTn dur="1" fill="hold" display="0" masterRel="sameClick" afterEffect="1">
                                          <p:stCondLst>
                                            <p:cond evt="end" delay="0">
                                              <p:tn val="93"/>
                                            </p:cond>
                                          </p:stCondLst>
                                        </p:cTn>
                                        <p:tgtEl>
                                          <p:spTgt spid="125"/>
                                        </p:tgtEl>
                                        <p:attrNameLst>
                                          <p:attrName>style.visibility</p:attrName>
                                        </p:attrNameLst>
                                      </p:cBhvr>
                                      <p:to>
                                        <p:strVal val="hidden"/>
                                      </p:to>
                                    </p:set>
                                  </p:subTnLst>
                                </p:cTn>
                              </p:par>
                            </p:childTnLst>
                          </p:cTn>
                        </p:par>
                        <p:par>
                          <p:cTn id="96" fill="hold">
                            <p:stCondLst>
                              <p:cond delay="9000"/>
                            </p:stCondLst>
                            <p:childTnLst>
                              <p:par>
                                <p:cTn id="97" presetID="10" presetClass="entr" presetSubtype="0" fill="hold" nodeType="afterEffect">
                                  <p:stCondLst>
                                    <p:cond delay="0"/>
                                  </p:stCondLst>
                                  <p:childTnLst>
                                    <p:set>
                                      <p:cBhvr>
                                        <p:cTn id="98" dur="1" fill="hold">
                                          <p:stCondLst>
                                            <p:cond delay="0"/>
                                          </p:stCondLst>
                                        </p:cTn>
                                        <p:tgtEl>
                                          <p:spTgt spid="126"/>
                                        </p:tgtEl>
                                        <p:attrNameLst>
                                          <p:attrName>style.visibility</p:attrName>
                                        </p:attrNameLst>
                                      </p:cBhvr>
                                      <p:to>
                                        <p:strVal val="visible"/>
                                      </p:to>
                                    </p:set>
                                    <p:animEffect transition="in" filter="fade">
                                      <p:cBhvr>
                                        <p:cTn id="99" dur="450"/>
                                        <p:tgtEl>
                                          <p:spTgt spid="126"/>
                                        </p:tgtEl>
                                      </p:cBhvr>
                                    </p:animEffect>
                                  </p:childTnLst>
                                  <p:subTnLst>
                                    <p:set>
                                      <p:cBhvr override="childStyle">
                                        <p:cTn dur="1" fill="hold" display="0" masterRel="sameClick" afterEffect="1">
                                          <p:stCondLst>
                                            <p:cond evt="end" delay="0">
                                              <p:tn val="97"/>
                                            </p:cond>
                                          </p:stCondLst>
                                        </p:cTn>
                                        <p:tgtEl>
                                          <p:spTgt spid="126"/>
                                        </p:tgtEl>
                                        <p:attrNameLst>
                                          <p:attrName>style.visibility</p:attrName>
                                        </p:attrNameLst>
                                      </p:cBhvr>
                                      <p:to>
                                        <p:strVal val="hidden"/>
                                      </p:to>
                                    </p:set>
                                  </p:subTnLst>
                                </p:cTn>
                              </p:par>
                              <p:par>
                                <p:cTn id="100" presetID="10" presetClass="entr" presetSubtype="0" fill="hold" grpId="0" nodeType="withEffect">
                                  <p:stCondLst>
                                    <p:cond delay="0"/>
                                  </p:stCondLst>
                                  <p:childTnLst>
                                    <p:set>
                                      <p:cBhvr>
                                        <p:cTn id="101" dur="1" fill="hold">
                                          <p:stCondLst>
                                            <p:cond delay="0"/>
                                          </p:stCondLst>
                                        </p:cTn>
                                        <p:tgtEl>
                                          <p:spTgt spid="129"/>
                                        </p:tgtEl>
                                        <p:attrNameLst>
                                          <p:attrName>style.visibility</p:attrName>
                                        </p:attrNameLst>
                                      </p:cBhvr>
                                      <p:to>
                                        <p:strVal val="visible"/>
                                      </p:to>
                                    </p:set>
                                    <p:animEffect transition="in" filter="fade">
                                      <p:cBhvr>
                                        <p:cTn id="102" dur="450"/>
                                        <p:tgtEl>
                                          <p:spTgt spid="129"/>
                                        </p:tgtEl>
                                      </p:cBhvr>
                                    </p:animEffect>
                                  </p:childTnLst>
                                  <p:subTnLst>
                                    <p:set>
                                      <p:cBhvr override="childStyle">
                                        <p:cTn dur="1" fill="hold" display="0" masterRel="sameClick" afterEffect="1">
                                          <p:stCondLst>
                                            <p:cond evt="end" delay="0">
                                              <p:tn val="100"/>
                                            </p:cond>
                                          </p:stCondLst>
                                        </p:cTn>
                                        <p:tgtEl>
                                          <p:spTgt spid="129"/>
                                        </p:tgtEl>
                                        <p:attrNameLst>
                                          <p:attrName>style.visibility</p:attrName>
                                        </p:attrNameLst>
                                      </p:cBhvr>
                                      <p:to>
                                        <p:strVal val="hidden"/>
                                      </p:to>
                                    </p:set>
                                  </p:subTnLst>
                                </p:cTn>
                              </p:par>
                            </p:childTnLst>
                          </p:cTn>
                        </p:par>
                        <p:par>
                          <p:cTn id="103" fill="hold">
                            <p:stCondLst>
                              <p:cond delay="9500"/>
                            </p:stCondLst>
                            <p:childTnLst>
                              <p:par>
                                <p:cTn id="104" presetID="10" presetClass="entr" presetSubtype="0" fill="hold" nodeType="afterEffect">
                                  <p:stCondLst>
                                    <p:cond delay="0"/>
                                  </p:stCondLst>
                                  <p:childTnLst>
                                    <p:set>
                                      <p:cBhvr>
                                        <p:cTn id="105" dur="1" fill="hold">
                                          <p:stCondLst>
                                            <p:cond delay="0"/>
                                          </p:stCondLst>
                                        </p:cTn>
                                        <p:tgtEl>
                                          <p:spTgt spid="130"/>
                                        </p:tgtEl>
                                        <p:attrNameLst>
                                          <p:attrName>style.visibility</p:attrName>
                                        </p:attrNameLst>
                                      </p:cBhvr>
                                      <p:to>
                                        <p:strVal val="visible"/>
                                      </p:to>
                                    </p:set>
                                    <p:animEffect transition="in" filter="fade">
                                      <p:cBhvr>
                                        <p:cTn id="106" dur="500"/>
                                        <p:tgtEl>
                                          <p:spTgt spid="130"/>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33"/>
                                        </p:tgtEl>
                                        <p:attrNameLst>
                                          <p:attrName>style.visibility</p:attrName>
                                        </p:attrNameLst>
                                      </p:cBhvr>
                                      <p:to>
                                        <p:strVal val="visible"/>
                                      </p:to>
                                    </p:set>
                                    <p:animEffect transition="in" filter="fade">
                                      <p:cBhvr>
                                        <p:cTn id="109" dur="500"/>
                                        <p:tgtEl>
                                          <p:spTgt spid="133"/>
                                        </p:tgtEl>
                                      </p:cBhvr>
                                    </p:animEffect>
                                  </p:childTnLst>
                                  <p:subTnLst>
                                    <p:set>
                                      <p:cBhvr override="childStyle">
                                        <p:cTn dur="1" fill="hold" display="0" masterRel="sameClick" afterEffect="1">
                                          <p:stCondLst>
                                            <p:cond evt="end" delay="0">
                                              <p:tn val="107"/>
                                            </p:cond>
                                          </p:stCondLst>
                                        </p:cTn>
                                        <p:tgtEl>
                                          <p:spTgt spid="133"/>
                                        </p:tgtEl>
                                        <p:attrNameLst>
                                          <p:attrName>style.visibility</p:attrName>
                                        </p:attrNameLst>
                                      </p:cBhvr>
                                      <p:to>
                                        <p:strVal val="hidden"/>
                                      </p:to>
                                    </p:set>
                                  </p:subTnLst>
                                </p:cTn>
                              </p:par>
                            </p:childTnLst>
                          </p:cTn>
                        </p:par>
                        <p:par>
                          <p:cTn id="110" fill="hold">
                            <p:stCondLst>
                              <p:cond delay="10000"/>
                            </p:stCondLst>
                            <p:childTnLst>
                              <p:par>
                                <p:cTn id="111" presetID="10" presetClass="entr" presetSubtype="0" fill="hold" grpId="0" nodeType="afterEffect">
                                  <p:stCondLst>
                                    <p:cond delay="0"/>
                                  </p:stCondLst>
                                  <p:childTnLst>
                                    <p:set>
                                      <p:cBhvr>
                                        <p:cTn id="112" dur="1" fill="hold">
                                          <p:stCondLst>
                                            <p:cond delay="0"/>
                                          </p:stCondLst>
                                        </p:cTn>
                                        <p:tgtEl>
                                          <p:spTgt spid="134"/>
                                        </p:tgtEl>
                                        <p:attrNameLst>
                                          <p:attrName>style.visibility</p:attrName>
                                        </p:attrNameLst>
                                      </p:cBhvr>
                                      <p:to>
                                        <p:strVal val="visible"/>
                                      </p:to>
                                    </p:set>
                                    <p:animEffect transition="in" filter="fade">
                                      <p:cBhvr>
                                        <p:cTn id="113" dur="550"/>
                                        <p:tgtEl>
                                          <p:spTgt spid="134"/>
                                        </p:tgtEl>
                                      </p:cBhvr>
                                    </p:animEffect>
                                  </p:childTnLst>
                                  <p:subTnLst>
                                    <p:set>
                                      <p:cBhvr override="childStyle">
                                        <p:cTn dur="1" fill="hold" display="0" masterRel="sameClick" afterEffect="1">
                                          <p:stCondLst>
                                            <p:cond evt="end" delay="0">
                                              <p:tn val="111"/>
                                            </p:cond>
                                          </p:stCondLst>
                                        </p:cTn>
                                        <p:tgtEl>
                                          <p:spTgt spid="134"/>
                                        </p:tgtEl>
                                        <p:attrNameLst>
                                          <p:attrName>style.visibility</p:attrName>
                                        </p:attrNameLst>
                                      </p:cBhvr>
                                      <p:to>
                                        <p:strVal val="hidden"/>
                                      </p:to>
                                    </p:set>
                                  </p:subTnLst>
                                </p:cTn>
                              </p:par>
                            </p:childTnLst>
                          </p:cTn>
                        </p:par>
                        <p:par>
                          <p:cTn id="114" fill="hold">
                            <p:stCondLst>
                              <p:cond delay="11000"/>
                            </p:stCondLst>
                            <p:childTnLst>
                              <p:par>
                                <p:cTn id="115" presetID="10" presetClass="entr" presetSubtype="0" fill="hold" grpId="0" nodeType="afterEffect">
                                  <p:stCondLst>
                                    <p:cond delay="0"/>
                                  </p:stCondLst>
                                  <p:childTnLst>
                                    <p:set>
                                      <p:cBhvr>
                                        <p:cTn id="116" dur="1" fill="hold">
                                          <p:stCondLst>
                                            <p:cond delay="0"/>
                                          </p:stCondLst>
                                        </p:cTn>
                                        <p:tgtEl>
                                          <p:spTgt spid="135"/>
                                        </p:tgtEl>
                                        <p:attrNameLst>
                                          <p:attrName>style.visibility</p:attrName>
                                        </p:attrNameLst>
                                      </p:cBhvr>
                                      <p:to>
                                        <p:strVal val="visible"/>
                                      </p:to>
                                    </p:set>
                                    <p:animEffect transition="in" filter="fade">
                                      <p:cBhvr>
                                        <p:cTn id="117" dur="600"/>
                                        <p:tgtEl>
                                          <p:spTgt spid="135"/>
                                        </p:tgtEl>
                                      </p:cBhvr>
                                    </p:animEffect>
                                  </p:childTnLst>
                                  <p:subTnLst>
                                    <p:set>
                                      <p:cBhvr override="childStyle">
                                        <p:cTn dur="1" fill="hold" display="0" masterRel="sameClick" afterEffect="1">
                                          <p:stCondLst>
                                            <p:cond evt="end" delay="0">
                                              <p:tn val="115"/>
                                            </p:cond>
                                          </p:stCondLst>
                                        </p:cTn>
                                        <p:tgtEl>
                                          <p:spTgt spid="135"/>
                                        </p:tgtEl>
                                        <p:attrNameLst>
                                          <p:attrName>style.visibility</p:attrName>
                                        </p:attrNameLst>
                                      </p:cBhvr>
                                      <p:to>
                                        <p:strVal val="hidden"/>
                                      </p:to>
                                    </p:set>
                                  </p:subTnLst>
                                </p:cTn>
                              </p:par>
                            </p:childTnLst>
                          </p:cTn>
                        </p:par>
                        <p:par>
                          <p:cTn id="118" fill="hold">
                            <p:stCondLst>
                              <p:cond delay="12000"/>
                            </p:stCondLst>
                            <p:childTnLst>
                              <p:par>
                                <p:cTn id="119" presetID="10" presetClass="entr" presetSubtype="0" fill="hold" grpId="0" nodeType="afterEffect">
                                  <p:stCondLst>
                                    <p:cond delay="0"/>
                                  </p:stCondLst>
                                  <p:childTnLst>
                                    <p:set>
                                      <p:cBhvr>
                                        <p:cTn id="120" dur="1" fill="hold">
                                          <p:stCondLst>
                                            <p:cond delay="0"/>
                                          </p:stCondLst>
                                        </p:cTn>
                                        <p:tgtEl>
                                          <p:spTgt spid="137"/>
                                        </p:tgtEl>
                                        <p:attrNameLst>
                                          <p:attrName>style.visibility</p:attrName>
                                        </p:attrNameLst>
                                      </p:cBhvr>
                                      <p:to>
                                        <p:strVal val="visible"/>
                                      </p:to>
                                    </p:set>
                                    <p:animEffect transition="in" filter="fade">
                                      <p:cBhvr>
                                        <p:cTn id="121" dur="650"/>
                                        <p:tgtEl>
                                          <p:spTgt spid="137"/>
                                        </p:tgtEl>
                                      </p:cBhvr>
                                    </p:animEffect>
                                  </p:childTnLst>
                                </p:cTn>
                              </p:par>
                            </p:childTnLst>
                          </p:cTn>
                        </p:par>
                        <p:par>
                          <p:cTn id="122" fill="hold">
                            <p:stCondLst>
                              <p:cond delay="13000"/>
                            </p:stCondLst>
                            <p:childTnLst>
                              <p:par>
                                <p:cTn id="123" presetID="22" presetClass="entr" presetSubtype="1" fill="hold" nodeType="afterEffect">
                                  <p:stCondLst>
                                    <p:cond delay="0"/>
                                  </p:stCondLst>
                                  <p:childTnLst>
                                    <p:set>
                                      <p:cBhvr>
                                        <p:cTn id="124" dur="1" fill="hold">
                                          <p:stCondLst>
                                            <p:cond delay="0"/>
                                          </p:stCondLst>
                                        </p:cTn>
                                        <p:tgtEl>
                                          <p:spTgt spid="160"/>
                                        </p:tgtEl>
                                        <p:attrNameLst>
                                          <p:attrName>style.visibility</p:attrName>
                                        </p:attrNameLst>
                                      </p:cBhvr>
                                      <p:to>
                                        <p:strVal val="visible"/>
                                      </p:to>
                                    </p:set>
                                    <p:animEffect transition="in" filter="wipe(up)">
                                      <p:cBhvr>
                                        <p:cTn id="125" dur="500"/>
                                        <p:tgtEl>
                                          <p:spTgt spid="160"/>
                                        </p:tgtEl>
                                      </p:cBhvr>
                                    </p:animEffect>
                                  </p:childTnLst>
                                </p:cTn>
                              </p:par>
                            </p:childTnLst>
                          </p:cTn>
                        </p:par>
                        <p:par>
                          <p:cTn id="126" fill="hold">
                            <p:stCondLst>
                              <p:cond delay="13500"/>
                            </p:stCondLst>
                            <p:childTnLst>
                              <p:par>
                                <p:cTn id="127" presetID="22" presetClass="entr" presetSubtype="2" fill="hold" nodeType="afterEffect">
                                  <p:stCondLst>
                                    <p:cond delay="0"/>
                                  </p:stCondLst>
                                  <p:childTnLst>
                                    <p:set>
                                      <p:cBhvr>
                                        <p:cTn id="128" dur="1" fill="hold">
                                          <p:stCondLst>
                                            <p:cond delay="0"/>
                                          </p:stCondLst>
                                        </p:cTn>
                                        <p:tgtEl>
                                          <p:spTgt spid="161"/>
                                        </p:tgtEl>
                                        <p:attrNameLst>
                                          <p:attrName>style.visibility</p:attrName>
                                        </p:attrNameLst>
                                      </p:cBhvr>
                                      <p:to>
                                        <p:strVal val="visible"/>
                                      </p:to>
                                    </p:set>
                                    <p:animEffect transition="in" filter="wipe(right)">
                                      <p:cBhvr>
                                        <p:cTn id="129" dur="500"/>
                                        <p:tgtEl>
                                          <p:spTgt spid="161"/>
                                        </p:tgtEl>
                                      </p:cBhvr>
                                    </p:animEffect>
                                  </p:childTnLst>
                                </p:cTn>
                              </p:par>
                            </p:childTnLst>
                          </p:cTn>
                        </p:par>
                        <p:par>
                          <p:cTn id="130" fill="hold">
                            <p:stCondLst>
                              <p:cond delay="14000"/>
                            </p:stCondLst>
                            <p:childTnLst>
                              <p:par>
                                <p:cTn id="131" presetID="22" presetClass="entr" presetSubtype="4" fill="hold" nodeType="afterEffect">
                                  <p:stCondLst>
                                    <p:cond delay="0"/>
                                  </p:stCondLst>
                                  <p:childTnLst>
                                    <p:set>
                                      <p:cBhvr>
                                        <p:cTn id="132" dur="1" fill="hold">
                                          <p:stCondLst>
                                            <p:cond delay="0"/>
                                          </p:stCondLst>
                                        </p:cTn>
                                        <p:tgtEl>
                                          <p:spTgt spid="141"/>
                                        </p:tgtEl>
                                        <p:attrNameLst>
                                          <p:attrName>style.visibility</p:attrName>
                                        </p:attrNameLst>
                                      </p:cBhvr>
                                      <p:to>
                                        <p:strVal val="visible"/>
                                      </p:to>
                                    </p:set>
                                    <p:animEffect transition="in" filter="wipe(down)">
                                      <p:cBhvr>
                                        <p:cTn id="133" dur="500"/>
                                        <p:tgtEl>
                                          <p:spTgt spid="141"/>
                                        </p:tgtEl>
                                      </p:cBhvr>
                                    </p:animEffect>
                                  </p:childTnLst>
                                </p:cTn>
                              </p:par>
                            </p:childTnLst>
                          </p:cTn>
                        </p:par>
                        <p:par>
                          <p:cTn id="134" fill="hold">
                            <p:stCondLst>
                              <p:cond delay="14500"/>
                            </p:stCondLst>
                            <p:childTnLst>
                              <p:par>
                                <p:cTn id="135" presetID="16" presetClass="entr" presetSubtype="37" fill="hold" nodeType="afterEffect">
                                  <p:stCondLst>
                                    <p:cond delay="0"/>
                                  </p:stCondLst>
                                  <p:childTnLst>
                                    <p:set>
                                      <p:cBhvr>
                                        <p:cTn id="136" dur="1" fill="hold">
                                          <p:stCondLst>
                                            <p:cond delay="0"/>
                                          </p:stCondLst>
                                        </p:cTn>
                                        <p:tgtEl>
                                          <p:spTgt spid="144"/>
                                        </p:tgtEl>
                                        <p:attrNameLst>
                                          <p:attrName>style.visibility</p:attrName>
                                        </p:attrNameLst>
                                      </p:cBhvr>
                                      <p:to>
                                        <p:strVal val="visible"/>
                                      </p:to>
                                    </p:set>
                                    <p:animEffect transition="in" filter="barn(outVertical)">
                                      <p:cBhvr>
                                        <p:cTn id="137" dur="500"/>
                                        <p:tgtEl>
                                          <p:spTgt spid="144"/>
                                        </p:tgtEl>
                                      </p:cBhvr>
                                    </p:animEffect>
                                  </p:childTnLst>
                                </p:cTn>
                              </p:par>
                            </p:childTnLst>
                          </p:cTn>
                        </p:par>
                        <p:par>
                          <p:cTn id="138" fill="hold">
                            <p:stCondLst>
                              <p:cond delay="15000"/>
                            </p:stCondLst>
                            <p:childTnLst>
                              <p:par>
                                <p:cTn id="139" presetID="10" presetClass="entr" presetSubtype="0" fill="hold" grpId="0" nodeType="afterEffect">
                                  <p:stCondLst>
                                    <p:cond delay="0"/>
                                  </p:stCondLst>
                                  <p:childTnLst>
                                    <p:set>
                                      <p:cBhvr>
                                        <p:cTn id="140" dur="1" fill="hold">
                                          <p:stCondLst>
                                            <p:cond delay="0"/>
                                          </p:stCondLst>
                                        </p:cTn>
                                        <p:tgtEl>
                                          <p:spTgt spid="3"/>
                                        </p:tgtEl>
                                        <p:attrNameLst>
                                          <p:attrName>style.visibility</p:attrName>
                                        </p:attrNameLst>
                                      </p:cBhvr>
                                      <p:to>
                                        <p:strVal val="visible"/>
                                      </p:to>
                                    </p:set>
                                    <p:animEffect transition="in" filter="fade">
                                      <p:cBhvr>
                                        <p:cTn id="141" dur="500"/>
                                        <p:tgtEl>
                                          <p:spTgt spid="3"/>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0"/>
                                        </p:tgtEl>
                                        <p:attrNameLst>
                                          <p:attrName>style.visibility</p:attrName>
                                        </p:attrNameLst>
                                      </p:cBhvr>
                                      <p:to>
                                        <p:strVal val="visible"/>
                                      </p:to>
                                    </p:set>
                                    <p:animEffect transition="in" filter="fade">
                                      <p:cBhvr>
                                        <p:cTn id="146" dur="500"/>
                                        <p:tgtEl>
                                          <p:spTgt spid="40"/>
                                        </p:tgtEl>
                                      </p:cBhvr>
                                    </p:animEffect>
                                  </p:childTnLst>
                                </p:cTn>
                              </p:par>
                            </p:childTnLst>
                          </p:cTn>
                        </p:par>
                        <p:par>
                          <p:cTn id="147" fill="hold">
                            <p:stCondLst>
                              <p:cond delay="500"/>
                            </p:stCondLst>
                            <p:childTnLst>
                              <p:par>
                                <p:cTn id="148" presetID="22" presetClass="entr" presetSubtype="2" fill="hold" nodeType="afterEffect">
                                  <p:stCondLst>
                                    <p:cond delay="0"/>
                                  </p:stCondLst>
                                  <p:childTnLst>
                                    <p:set>
                                      <p:cBhvr>
                                        <p:cTn id="149" dur="1" fill="hold">
                                          <p:stCondLst>
                                            <p:cond delay="0"/>
                                          </p:stCondLst>
                                        </p:cTn>
                                        <p:tgtEl>
                                          <p:spTgt spid="167"/>
                                        </p:tgtEl>
                                        <p:attrNameLst>
                                          <p:attrName>style.visibility</p:attrName>
                                        </p:attrNameLst>
                                      </p:cBhvr>
                                      <p:to>
                                        <p:strVal val="visible"/>
                                      </p:to>
                                    </p:set>
                                    <p:animEffect transition="in" filter="wipe(right)">
                                      <p:cBhvr>
                                        <p:cTn id="150" dur="500"/>
                                        <p:tgtEl>
                                          <p:spTgt spid="167"/>
                                        </p:tgtEl>
                                      </p:cBhvr>
                                    </p:animEffect>
                                  </p:childTnLst>
                                </p:cTn>
                              </p:par>
                            </p:childTnLst>
                          </p:cTn>
                        </p:par>
                        <p:par>
                          <p:cTn id="151" fill="hold">
                            <p:stCondLst>
                              <p:cond delay="1000"/>
                            </p:stCondLst>
                            <p:childTnLst>
                              <p:par>
                                <p:cTn id="152" presetID="16" presetClass="entr" presetSubtype="42" fill="hold" nodeType="afterEffect">
                                  <p:stCondLst>
                                    <p:cond delay="0"/>
                                  </p:stCondLst>
                                  <p:childTnLst>
                                    <p:set>
                                      <p:cBhvr>
                                        <p:cTn id="153" dur="1" fill="hold">
                                          <p:stCondLst>
                                            <p:cond delay="0"/>
                                          </p:stCondLst>
                                        </p:cTn>
                                        <p:tgtEl>
                                          <p:spTgt spid="168"/>
                                        </p:tgtEl>
                                        <p:attrNameLst>
                                          <p:attrName>style.visibility</p:attrName>
                                        </p:attrNameLst>
                                      </p:cBhvr>
                                      <p:to>
                                        <p:strVal val="visible"/>
                                      </p:to>
                                    </p:set>
                                    <p:animEffect transition="in" filter="barn(outHorizontal)">
                                      <p:cBhvr>
                                        <p:cTn id="154" dur="500"/>
                                        <p:tgtEl>
                                          <p:spTgt spid="168"/>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2"/>
                                        </p:tgtEl>
                                        <p:attrNameLst>
                                          <p:attrName>style.visibility</p:attrName>
                                        </p:attrNameLst>
                                      </p:cBhvr>
                                      <p:to>
                                        <p:strVal val="visible"/>
                                      </p:to>
                                    </p:set>
                                    <p:animEffect transition="in" filter="fade">
                                      <p:cBhvr>
                                        <p:cTn id="159" dur="500"/>
                                        <p:tgtEl>
                                          <p:spTgt spid="42"/>
                                        </p:tgtEl>
                                      </p:cBhvr>
                                    </p:animEffect>
                                  </p:childTnLst>
                                </p:cTn>
                              </p:par>
                            </p:childTnLst>
                          </p:cTn>
                        </p:par>
                        <p:par>
                          <p:cTn id="160" fill="hold">
                            <p:stCondLst>
                              <p:cond delay="500"/>
                            </p:stCondLst>
                            <p:childTnLst>
                              <p:par>
                                <p:cTn id="161" presetID="10" presetClass="entr" presetSubtype="0" fill="hold" grpId="0" nodeType="afterEffect">
                                  <p:stCondLst>
                                    <p:cond delay="0"/>
                                  </p:stCondLst>
                                  <p:childTnLst>
                                    <p:set>
                                      <p:cBhvr>
                                        <p:cTn id="162" dur="1" fill="hold">
                                          <p:stCondLst>
                                            <p:cond delay="0"/>
                                          </p:stCondLst>
                                        </p:cTn>
                                        <p:tgtEl>
                                          <p:spTgt spid="44"/>
                                        </p:tgtEl>
                                        <p:attrNameLst>
                                          <p:attrName>style.visibility</p:attrName>
                                        </p:attrNameLst>
                                      </p:cBhvr>
                                      <p:to>
                                        <p:strVal val="visible"/>
                                      </p:to>
                                    </p:set>
                                    <p:animEffect transition="in" filter="fade">
                                      <p:cBhvr>
                                        <p:cTn id="163" dur="500"/>
                                        <p:tgtEl>
                                          <p:spTgt spid="44"/>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46"/>
                                        </p:tgtEl>
                                        <p:attrNameLst>
                                          <p:attrName>style.visibility</p:attrName>
                                        </p:attrNameLst>
                                      </p:cBhvr>
                                      <p:to>
                                        <p:strVal val="visible"/>
                                      </p:to>
                                    </p:set>
                                    <p:animEffect transition="in" filter="fade">
                                      <p:cBhvr>
                                        <p:cTn id="168" dur="500"/>
                                        <p:tgtEl>
                                          <p:spTgt spid="46"/>
                                        </p:tgtEl>
                                      </p:cBhvr>
                                    </p:animEffect>
                                  </p:childTnLst>
                                </p:cTn>
                              </p:par>
                            </p:childTnLst>
                          </p:cTn>
                        </p:par>
                        <p:par>
                          <p:cTn id="169" fill="hold">
                            <p:stCondLst>
                              <p:cond delay="500"/>
                            </p:stCondLst>
                            <p:childTnLst>
                              <p:par>
                                <p:cTn id="170" presetID="10" presetClass="entr" presetSubtype="0" fill="hold" nodeType="afterEffect">
                                  <p:stCondLst>
                                    <p:cond delay="0"/>
                                  </p:stCondLst>
                                  <p:childTnLst>
                                    <p:set>
                                      <p:cBhvr>
                                        <p:cTn id="171" dur="1" fill="hold">
                                          <p:stCondLst>
                                            <p:cond delay="0"/>
                                          </p:stCondLst>
                                        </p:cTn>
                                        <p:tgtEl>
                                          <p:spTgt spid="48">
                                            <p:txEl>
                                              <p:pRg st="0" end="0"/>
                                            </p:txEl>
                                          </p:spTgt>
                                        </p:tgtEl>
                                        <p:attrNameLst>
                                          <p:attrName>style.visibility</p:attrName>
                                        </p:attrNameLst>
                                      </p:cBhvr>
                                      <p:to>
                                        <p:strVal val="visible"/>
                                      </p:to>
                                    </p:set>
                                    <p:animEffect transition="in" filter="fade">
                                      <p:cBhvr>
                                        <p:cTn id="172" dur="500"/>
                                        <p:tgtEl>
                                          <p:spTgt spid="48">
                                            <p:txEl>
                                              <p:pRg st="0" end="0"/>
                                            </p:txEl>
                                          </p:spTgt>
                                        </p:tgtEl>
                                      </p:cBhvr>
                                    </p:animEffect>
                                  </p:childTnLst>
                                </p:cTn>
                              </p:par>
                            </p:childTnLst>
                          </p:cTn>
                        </p:par>
                        <p:par>
                          <p:cTn id="173" fill="hold">
                            <p:stCondLst>
                              <p:cond delay="1000"/>
                            </p:stCondLst>
                            <p:childTnLst>
                              <p:par>
                                <p:cTn id="174" presetID="22" presetClass="entr" presetSubtype="1" fill="hold" nodeType="afterEffect">
                                  <p:stCondLst>
                                    <p:cond delay="0"/>
                                  </p:stCondLst>
                                  <p:childTnLst>
                                    <p:set>
                                      <p:cBhvr>
                                        <p:cTn id="175" dur="1" fill="hold">
                                          <p:stCondLst>
                                            <p:cond delay="0"/>
                                          </p:stCondLst>
                                        </p:cTn>
                                        <p:tgtEl>
                                          <p:spTgt spid="164"/>
                                        </p:tgtEl>
                                        <p:attrNameLst>
                                          <p:attrName>style.visibility</p:attrName>
                                        </p:attrNameLst>
                                      </p:cBhvr>
                                      <p:to>
                                        <p:strVal val="visible"/>
                                      </p:to>
                                    </p:set>
                                    <p:animEffect transition="in" filter="wipe(up)">
                                      <p:cBhvr>
                                        <p:cTn id="176" dur="500"/>
                                        <p:tgtEl>
                                          <p:spTgt spid="164"/>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50"/>
                                        </p:tgtEl>
                                        <p:attrNameLst>
                                          <p:attrName>style.visibility</p:attrName>
                                        </p:attrNameLst>
                                      </p:cBhvr>
                                      <p:to>
                                        <p:strVal val="visible"/>
                                      </p:to>
                                    </p:set>
                                    <p:animEffect transition="in" filter="fade">
                                      <p:cBhvr>
                                        <p:cTn id="181" dur="500"/>
                                        <p:tgtEl>
                                          <p:spTgt spid="50"/>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52"/>
                                        </p:tgtEl>
                                        <p:attrNameLst>
                                          <p:attrName>style.visibility</p:attrName>
                                        </p:attrNameLst>
                                      </p:cBhvr>
                                      <p:to>
                                        <p:strVal val="visible"/>
                                      </p:to>
                                    </p:set>
                                    <p:animEffect transition="in" filter="fade">
                                      <p:cBhvr>
                                        <p:cTn id="186" dur="500"/>
                                        <p:tgtEl>
                                          <p:spTgt spid="52"/>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72"/>
                                        </p:tgtEl>
                                        <p:attrNameLst>
                                          <p:attrName>style.visibility</p:attrName>
                                        </p:attrNameLst>
                                      </p:cBhvr>
                                      <p:to>
                                        <p:strVal val="visible"/>
                                      </p:to>
                                    </p:set>
                                    <p:animEffect transition="in" filter="fade">
                                      <p:cBhvr>
                                        <p:cTn id="191" dur="500"/>
                                        <p:tgtEl>
                                          <p:spTgt spid="172"/>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54"/>
                                        </p:tgtEl>
                                        <p:attrNameLst>
                                          <p:attrName>style.visibility</p:attrName>
                                        </p:attrNameLst>
                                      </p:cBhvr>
                                      <p:to>
                                        <p:strVal val="visible"/>
                                      </p:to>
                                    </p:set>
                                    <p:animEffect transition="in" filter="fade">
                                      <p:cBhvr>
                                        <p:cTn id="196" dur="500"/>
                                        <p:tgtEl>
                                          <p:spTgt spid="54"/>
                                        </p:tgtEl>
                                      </p:cBhvr>
                                    </p:animEffect>
                                  </p:childTnLst>
                                </p:cTn>
                              </p:par>
                            </p:childTnLst>
                          </p:cTn>
                        </p:par>
                        <p:par>
                          <p:cTn id="197" fill="hold">
                            <p:stCondLst>
                              <p:cond delay="500"/>
                            </p:stCondLst>
                            <p:childTnLst>
                              <p:par>
                                <p:cTn id="198" presetID="10" presetClass="entr" presetSubtype="0" fill="hold" grpId="0" nodeType="afterEffect">
                                  <p:stCondLst>
                                    <p:cond delay="0"/>
                                  </p:stCondLst>
                                  <p:childTnLst>
                                    <p:set>
                                      <p:cBhvr>
                                        <p:cTn id="199" dur="1" fill="hold">
                                          <p:stCondLst>
                                            <p:cond delay="0"/>
                                          </p:stCondLst>
                                        </p:cTn>
                                        <p:tgtEl>
                                          <p:spTgt spid="56"/>
                                        </p:tgtEl>
                                        <p:attrNameLst>
                                          <p:attrName>style.visibility</p:attrName>
                                        </p:attrNameLst>
                                      </p:cBhvr>
                                      <p:to>
                                        <p:strVal val="visible"/>
                                      </p:to>
                                    </p:set>
                                    <p:animEffect transition="in" filter="fade">
                                      <p:cBhvr>
                                        <p:cTn id="200" dur="500"/>
                                        <p:tgtEl>
                                          <p:spTgt spid="56"/>
                                        </p:tgtEl>
                                      </p:cBhvr>
                                    </p:animEffec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childTnLst>
                                    <p:set>
                                      <p:cBhvr>
                                        <p:cTn id="204" dur="1" fill="hold">
                                          <p:stCondLst>
                                            <p:cond delay="0"/>
                                          </p:stCondLst>
                                        </p:cTn>
                                        <p:tgtEl>
                                          <p:spTgt spid="58"/>
                                        </p:tgtEl>
                                        <p:attrNameLst>
                                          <p:attrName>style.visibility</p:attrName>
                                        </p:attrNameLst>
                                      </p:cBhvr>
                                      <p:to>
                                        <p:strVal val="visible"/>
                                      </p:to>
                                    </p:set>
                                    <p:animEffect transition="in" filter="fade">
                                      <p:cBhvr>
                                        <p:cTn id="205" dur="500"/>
                                        <p:tgtEl>
                                          <p:spTgt spid="58"/>
                                        </p:tgtEl>
                                      </p:cBhvr>
                                    </p:animEffect>
                                  </p:childTnLst>
                                </p:cTn>
                              </p:par>
                            </p:childTnLst>
                          </p:cTn>
                        </p:par>
                        <p:par>
                          <p:cTn id="206" fill="hold">
                            <p:stCondLst>
                              <p:cond delay="500"/>
                            </p:stCondLst>
                            <p:childTnLst>
                              <p:par>
                                <p:cTn id="207" presetID="10" presetClass="entr" presetSubtype="0" fill="hold" grpId="0" nodeType="afterEffect">
                                  <p:stCondLst>
                                    <p:cond delay="0"/>
                                  </p:stCondLst>
                                  <p:childTnLst>
                                    <p:set>
                                      <p:cBhvr>
                                        <p:cTn id="208" dur="1" fill="hold">
                                          <p:stCondLst>
                                            <p:cond delay="0"/>
                                          </p:stCondLst>
                                        </p:cTn>
                                        <p:tgtEl>
                                          <p:spTgt spid="34"/>
                                        </p:tgtEl>
                                        <p:attrNameLst>
                                          <p:attrName>style.visibility</p:attrName>
                                        </p:attrNameLst>
                                      </p:cBhvr>
                                      <p:to>
                                        <p:strVal val="visible"/>
                                      </p:to>
                                    </p:set>
                                    <p:animEffect transition="in" filter="fade">
                                      <p:cBhvr>
                                        <p:cTn id="20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36" grpId="0"/>
      <p:bldP spid="38" grpId="0"/>
      <p:bldP spid="40" grpId="0"/>
      <p:bldP spid="42" grpId="0"/>
      <p:bldP spid="44" grpId="0"/>
      <p:bldP spid="46" grpId="0"/>
      <p:bldP spid="50" grpId="0"/>
      <p:bldP spid="52" grpId="0"/>
      <p:bldP spid="54" grpId="0"/>
      <p:bldP spid="56" grpId="0"/>
      <p:bldP spid="58" grpId="0"/>
      <p:bldP spid="80" grpId="0" animBg="1"/>
      <p:bldP spid="118" grpId="0" animBg="1"/>
      <p:bldP spid="125" grpId="0" animBg="1"/>
      <p:bldP spid="129" grpId="0" animBg="1"/>
      <p:bldP spid="133" grpId="0" animBg="1"/>
      <p:bldP spid="134" grpId="0" animBg="1"/>
      <p:bldP spid="135" grpId="0" animBg="1"/>
      <p:bldP spid="136" grpId="0" animBg="1"/>
      <p:bldP spid="13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55"/>
          <p:cNvGrpSpPr/>
          <p:nvPr/>
        </p:nvGrpSpPr>
        <p:grpSpPr>
          <a:xfrm>
            <a:off x="5698759" y="1105155"/>
            <a:ext cx="2809129" cy="1868139"/>
            <a:chOff x="5648670" y="1371331"/>
            <a:chExt cx="2809129" cy="1868139"/>
          </a:xfrm>
        </p:grpSpPr>
        <p:grpSp>
          <p:nvGrpSpPr>
            <p:cNvPr id="11" name="组合 10"/>
            <p:cNvGrpSpPr/>
            <p:nvPr/>
          </p:nvGrpSpPr>
          <p:grpSpPr>
            <a:xfrm>
              <a:off x="7218533" y="1775317"/>
              <a:ext cx="1228622" cy="382082"/>
              <a:chOff x="7499887" y="3512677"/>
              <a:chExt cx="1228622" cy="382082"/>
            </a:xfrm>
          </p:grpSpPr>
          <p:sp>
            <p:nvSpPr>
              <p:cNvPr id="12" name="Rectangle 18"/>
              <p:cNvSpPr>
                <a:spLocks noChangeArrowheads="1"/>
              </p:cNvSpPr>
              <p:nvPr/>
            </p:nvSpPr>
            <p:spPr bwMode="auto">
              <a:xfrm>
                <a:off x="8265383" y="3570409"/>
                <a:ext cx="338387" cy="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m</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3" name="矩形 12"/>
              <p:cNvSpPr/>
              <p:nvPr/>
            </p:nvSpPr>
            <p:spPr>
              <a:xfrm>
                <a:off x="7499887" y="3512677"/>
                <a:ext cx="1228622" cy="93182"/>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4" name="矩形 13"/>
            <p:cNvSpPr/>
            <p:nvPr/>
          </p:nvSpPr>
          <p:spPr>
            <a:xfrm rot="5400000">
              <a:off x="6592052" y="2449977"/>
              <a:ext cx="1228178" cy="93600"/>
            </a:xfrm>
            <a:prstGeom prst="rect">
              <a:avLst/>
            </a:prstGeom>
            <a:pattFill prst="ltUpDiag">
              <a:fgClr>
                <a:schemeClr val="bg1">
                  <a:lumMod val="50000"/>
                </a:schemeClr>
              </a:fgClr>
              <a:bgClr>
                <a:schemeClr val="bg1"/>
              </a:bgClr>
            </a:patt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16" name="组合 15"/>
            <p:cNvGrpSpPr/>
            <p:nvPr/>
          </p:nvGrpSpPr>
          <p:grpSpPr>
            <a:xfrm>
              <a:off x="7006111" y="1466543"/>
              <a:ext cx="260860" cy="400380"/>
              <a:chOff x="7294309" y="3238871"/>
              <a:chExt cx="260860" cy="400380"/>
            </a:xfrm>
          </p:grpSpPr>
          <p:sp>
            <p:nvSpPr>
              <p:cNvPr id="17" name="Rectangle 18"/>
              <p:cNvSpPr>
                <a:spLocks noChangeArrowheads="1"/>
              </p:cNvSpPr>
              <p:nvPr/>
            </p:nvSpPr>
            <p:spPr bwMode="auto">
              <a:xfrm>
                <a:off x="7294309" y="3238871"/>
                <a:ext cx="257011" cy="29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B0F0"/>
                    </a:solidFill>
                    <a:effectLst/>
                    <a:latin typeface="Times New Roman" panose="02020603050405020304" pitchFamily="18" charset="0"/>
                    <a:ea typeface="宋体" panose="02010600030101010101" pitchFamily="2" charset="-122"/>
                    <a:cs typeface="宋体" panose="02010600030101010101" pitchFamily="2" charset="-122"/>
                  </a:rPr>
                  <a:t>o</a:t>
                </a:r>
                <a:endParaRPr lang="zh-CN" sz="1600" i="1"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18" name="椭圆 17"/>
              <p:cNvSpPr/>
              <p:nvPr/>
            </p:nvSpPr>
            <p:spPr>
              <a:xfrm>
                <a:off x="7429169" y="3513251"/>
                <a:ext cx="126000" cy="1260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21" name="组合 20"/>
            <p:cNvGrpSpPr/>
            <p:nvPr/>
          </p:nvGrpSpPr>
          <p:grpSpPr>
            <a:xfrm>
              <a:off x="5648670" y="3157109"/>
              <a:ext cx="2451012" cy="82361"/>
              <a:chOff x="5930024" y="4894469"/>
              <a:chExt cx="2451012" cy="82361"/>
            </a:xfrm>
          </p:grpSpPr>
          <p:cxnSp>
            <p:nvCxnSpPr>
              <p:cNvPr id="22" name="直接连接符 21"/>
              <p:cNvCxnSpPr>
                <a:cxnSpLocks noChangeAspect="1"/>
              </p:cNvCxnSpPr>
              <p:nvPr/>
            </p:nvCxnSpPr>
            <p:spPr>
              <a:xfrm>
                <a:off x="5930024" y="4894469"/>
                <a:ext cx="245101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6105128" y="4909128"/>
                <a:ext cx="2196131" cy="67702"/>
              </a:xfrm>
              <a:prstGeom prst="rect">
                <a:avLst/>
              </a:prstGeom>
              <a:pattFill prst="ltUpDiag">
                <a:fgClr>
                  <a:schemeClr val="tx1">
                    <a:lumMod val="65000"/>
                    <a:lumOff val="3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43" name="弧形 35885"/>
            <p:cNvSpPr/>
            <p:nvPr/>
          </p:nvSpPr>
          <p:spPr>
            <a:xfrm>
              <a:off x="6302212" y="1843257"/>
              <a:ext cx="2155587" cy="1290800"/>
            </a:xfrm>
            <a:custGeom>
              <a:avLst/>
              <a:gdLst>
                <a:gd name="connsiteX0" fmla="*/ 1129686 w 1130400"/>
                <a:gd name="connsiteY0" fmla="*/ 536722 h 1130257"/>
                <a:gd name="connsiteX1" fmla="*/ 788160 w 1130400"/>
                <a:gd name="connsiteY1" fmla="*/ 1084429 h 1130257"/>
                <a:gd name="connsiteX2" fmla="*/ 155864 w 1130400"/>
                <a:gd name="connsiteY2" fmla="*/ 954817 h 1130257"/>
                <a:gd name="connsiteX3" fmla="*/ 565200 w 1130400"/>
                <a:gd name="connsiteY3" fmla="*/ 565129 h 1130257"/>
                <a:gd name="connsiteX4" fmla="*/ 1129686 w 1130400"/>
                <a:gd name="connsiteY4" fmla="*/ 536722 h 1130257"/>
                <a:gd name="connsiteX0-1" fmla="*/ 1129686 w 1130400"/>
                <a:gd name="connsiteY0-2" fmla="*/ 536722 h 1130257"/>
                <a:gd name="connsiteX1-3" fmla="*/ 788160 w 1130400"/>
                <a:gd name="connsiteY1-4" fmla="*/ 1084429 h 1130257"/>
                <a:gd name="connsiteX2-5" fmla="*/ 155864 w 1130400"/>
                <a:gd name="connsiteY2-6" fmla="*/ 954817 h 1130257"/>
                <a:gd name="connsiteX0-7" fmla="*/ 973822 w 974541"/>
                <a:gd name="connsiteY0-8" fmla="*/ 0 h 593556"/>
                <a:gd name="connsiteX1-9" fmla="*/ 632296 w 974541"/>
                <a:gd name="connsiteY1-10" fmla="*/ 547707 h 593556"/>
                <a:gd name="connsiteX2-11" fmla="*/ 0 w 974541"/>
                <a:gd name="connsiteY2-12" fmla="*/ 418095 h 593556"/>
                <a:gd name="connsiteX3-13" fmla="*/ 632620 w 974541"/>
                <a:gd name="connsiteY3-14" fmla="*/ 496239 h 593556"/>
                <a:gd name="connsiteX4-15" fmla="*/ 973822 w 974541"/>
                <a:gd name="connsiteY4-16" fmla="*/ 0 h 593556"/>
                <a:gd name="connsiteX0-17" fmla="*/ 973822 w 974541"/>
                <a:gd name="connsiteY0-18" fmla="*/ 0 h 593556"/>
                <a:gd name="connsiteX1-19" fmla="*/ 632296 w 974541"/>
                <a:gd name="connsiteY1-20" fmla="*/ 547707 h 593556"/>
                <a:gd name="connsiteX2-21" fmla="*/ 0 w 974541"/>
                <a:gd name="connsiteY2-22" fmla="*/ 418095 h 593556"/>
              </a:gdLst>
              <a:ahLst/>
              <a:cxnLst>
                <a:cxn ang="0">
                  <a:pos x="connsiteX0-1" y="connsiteY0-2"/>
                </a:cxn>
                <a:cxn ang="0">
                  <a:pos x="connsiteX1-3" y="connsiteY1-4"/>
                </a:cxn>
                <a:cxn ang="0">
                  <a:pos x="connsiteX2-5" y="connsiteY2-6"/>
                </a:cxn>
              </a:cxnLst>
              <a:rect l="l" t="t" r="r" b="b"/>
              <a:pathLst>
                <a:path w="974541" h="593556" stroke="0" extrusionOk="0">
                  <a:moveTo>
                    <a:pt x="973822" y="0"/>
                  </a:moveTo>
                  <a:cubicBezTo>
                    <a:pt x="985702" y="236008"/>
                    <a:pt x="849467" y="454488"/>
                    <a:pt x="632296" y="547707"/>
                  </a:cubicBezTo>
                  <a:cubicBezTo>
                    <a:pt x="415156" y="640912"/>
                    <a:pt x="162944" y="589212"/>
                    <a:pt x="0" y="418095"/>
                  </a:cubicBezTo>
                  <a:lnTo>
                    <a:pt x="632620" y="496239"/>
                  </a:lnTo>
                  <a:cubicBezTo>
                    <a:pt x="820782" y="486770"/>
                    <a:pt x="785660" y="9469"/>
                    <a:pt x="973822" y="0"/>
                  </a:cubicBezTo>
                  <a:close/>
                </a:path>
                <a:path w="974541" h="593556" fill="none">
                  <a:moveTo>
                    <a:pt x="973822" y="0"/>
                  </a:moveTo>
                  <a:cubicBezTo>
                    <a:pt x="985702" y="236008"/>
                    <a:pt x="849467" y="454488"/>
                    <a:pt x="632296" y="547707"/>
                  </a:cubicBezTo>
                  <a:cubicBezTo>
                    <a:pt x="415156" y="640912"/>
                    <a:pt x="162944" y="589212"/>
                    <a:pt x="0" y="418095"/>
                  </a:cubicBezTo>
                </a:path>
              </a:pathLst>
            </a:cu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44" name="组合 43"/>
            <p:cNvGrpSpPr/>
            <p:nvPr/>
          </p:nvGrpSpPr>
          <p:grpSpPr>
            <a:xfrm>
              <a:off x="7215978" y="1371331"/>
              <a:ext cx="1231177" cy="391717"/>
              <a:chOff x="7497332" y="3108691"/>
              <a:chExt cx="1231177" cy="391717"/>
            </a:xfrm>
          </p:grpSpPr>
          <p:cxnSp>
            <p:nvCxnSpPr>
              <p:cNvPr id="45" name="直接连接符 44"/>
              <p:cNvCxnSpPr>
                <a:cxnSpLocks noChangeAspect="1"/>
              </p:cNvCxnSpPr>
              <p:nvPr/>
            </p:nvCxnSpPr>
            <p:spPr>
              <a:xfrm>
                <a:off x="8728509" y="3140408"/>
                <a:ext cx="0" cy="36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 name="直接连接符 45"/>
              <p:cNvCxnSpPr>
                <a:cxnSpLocks noChangeAspect="1"/>
              </p:cNvCxnSpPr>
              <p:nvPr/>
            </p:nvCxnSpPr>
            <p:spPr>
              <a:xfrm>
                <a:off x="7497332" y="3108691"/>
                <a:ext cx="0" cy="36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47" name="组合 46"/>
            <p:cNvGrpSpPr/>
            <p:nvPr/>
          </p:nvGrpSpPr>
          <p:grpSpPr>
            <a:xfrm>
              <a:off x="7207888" y="1418372"/>
              <a:ext cx="1228938" cy="226499"/>
              <a:chOff x="7489242" y="3155732"/>
              <a:chExt cx="1228938" cy="226499"/>
            </a:xfrm>
          </p:grpSpPr>
          <p:sp>
            <p:nvSpPr>
              <p:cNvPr id="48" name="Rectangle 18"/>
              <p:cNvSpPr>
                <a:spLocks noChangeArrowheads="1"/>
              </p:cNvSpPr>
              <p:nvPr/>
            </p:nvSpPr>
            <p:spPr bwMode="auto">
              <a:xfrm>
                <a:off x="8010246" y="3155732"/>
                <a:ext cx="291556" cy="226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l</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49" name="Line 32"/>
              <p:cNvCxnSpPr/>
              <p:nvPr/>
            </p:nvCxnSpPr>
            <p:spPr bwMode="auto">
              <a:xfrm rot="5400000" flipV="1">
                <a:off x="8502180" y="3069847"/>
                <a:ext cx="0" cy="432000"/>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0" name="Line 32"/>
              <p:cNvCxnSpPr/>
              <p:nvPr/>
            </p:nvCxnSpPr>
            <p:spPr bwMode="auto">
              <a:xfrm rot="5400000" flipV="1">
                <a:off x="7705242" y="3069847"/>
                <a:ext cx="0" cy="432000"/>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mc:AlternateContent xmlns:mc="http://schemas.openxmlformats.org/markup-compatibility/2006">
        <mc:Choice xmlns:a14="http://schemas.microsoft.com/office/drawing/2010/main" Requires="a14">
          <p:sp>
            <p:nvSpPr>
              <p:cNvPr id="3" name="文本框 2"/>
              <p:cNvSpPr txBox="1"/>
              <p:nvPr/>
            </p:nvSpPr>
            <p:spPr>
              <a:xfrm>
                <a:off x="5115820" y="5897660"/>
                <a:ext cx="3256685" cy="465064"/>
              </a:xfrm>
              <a:prstGeom prst="rect">
                <a:avLst/>
              </a:prstGeom>
              <a:noFill/>
            </p:spPr>
            <p:txBody>
              <a:bodyPr wrap="square">
                <a:spAutoFit/>
              </a:bodyPr>
              <a:lstStyle/>
              <a:p>
                <a:pPr indent="266700" algn="just"/>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𝑠𝑙</m:t>
                          </m:r>
                        </m:e>
                      </m:rad>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5115820" y="5897660"/>
                <a:ext cx="3256685" cy="465064"/>
              </a:xfrm>
              <a:prstGeom prst="rect">
                <a:avLst/>
              </a:prstGeom>
              <a:blipFill rotWithShape="1">
                <a:blip r:embed="rId1"/>
                <a:stretch>
                  <a:fillRect l="-8" t="-89" r="1" b="5"/>
                </a:stretch>
              </a:blipFill>
            </p:spPr>
            <p:txBody>
              <a:bodyPr/>
              <a:lstStyle/>
              <a:p>
                <a:r>
                  <a:rPr lang="zh-CN" altLang="en-US">
                    <a:noFill/>
                  </a:rPr>
                  <a:t> </a:t>
                </a:r>
              </a:p>
            </p:txBody>
          </p:sp>
        </mc:Fallback>
      </mc:AlternateContent>
      <p:sp>
        <p:nvSpPr>
          <p:cNvPr id="4" name="文本框 3"/>
          <p:cNvSpPr txBox="1"/>
          <p:nvPr/>
        </p:nvSpPr>
        <p:spPr>
          <a:xfrm>
            <a:off x="388544" y="511284"/>
            <a:ext cx="872196"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6" name="文本框 5"/>
          <p:cNvSpPr txBox="1"/>
          <p:nvPr/>
        </p:nvSpPr>
        <p:spPr>
          <a:xfrm>
            <a:off x="1127098" y="511284"/>
            <a:ext cx="7624688" cy="501932"/>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Ⅰ</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：选地面为零势能面，棒下落过程，棒、地系统机械能守恒：</a:t>
            </a:r>
            <a:endParaRPr lang="zh-CN" altLang="en-US" sz="2000" dirty="0"/>
          </a:p>
        </p:txBody>
      </p:sp>
      <mc:AlternateContent xmlns:mc="http://schemas.openxmlformats.org/markup-compatibility/2006">
        <mc:Choice xmlns:a14="http://schemas.microsoft.com/office/drawing/2010/main" Requires="a14">
          <p:sp>
            <p:nvSpPr>
              <p:cNvPr id="8" name="文本框 7"/>
              <p:cNvSpPr txBox="1"/>
              <p:nvPr/>
            </p:nvSpPr>
            <p:spPr>
              <a:xfrm>
                <a:off x="1912319" y="1628539"/>
                <a:ext cx="2286000" cy="67467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f>
                        <m:fPr>
                          <m:ctrlPr>
                            <a:rPr lang="zh-CN" altLang="zh-CN" sz="2000" i="1" kern="100" smtClean="0">
                              <a:solidFill>
                                <a:srgbClr val="7030A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20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8" name="文本框 7"/>
              <p:cNvSpPr txBox="1">
                <a:spLocks noRot="1" noChangeAspect="1" noMove="1" noResize="1" noEditPoints="1" noAdjustHandles="1" noChangeArrowheads="1" noChangeShapeType="1" noTextEdit="1"/>
              </p:cNvSpPr>
              <p:nvPr/>
            </p:nvSpPr>
            <p:spPr>
              <a:xfrm>
                <a:off x="1912319" y="1628539"/>
                <a:ext cx="2286000" cy="674672"/>
              </a:xfrm>
              <a:prstGeom prst="rect">
                <a:avLst/>
              </a:prstGeom>
              <a:blipFill rotWithShape="1">
                <a:blip r:embed="rId2"/>
                <a:stretch>
                  <a:fillRect l="-15" t="-59" r="15" b="10"/>
                </a:stretch>
              </a:blipFill>
            </p:spPr>
            <p:txBody>
              <a:bodyPr/>
              <a:lstStyle/>
              <a:p>
                <a:r>
                  <a:rPr lang="zh-CN" altLang="en-US">
                    <a:noFill/>
                  </a:rPr>
                  <a:t> </a:t>
                </a:r>
              </a:p>
            </p:txBody>
          </p:sp>
        </mc:Fallback>
      </mc:AlternateContent>
      <p:grpSp>
        <p:nvGrpSpPr>
          <p:cNvPr id="107" name="组合 106"/>
          <p:cNvGrpSpPr/>
          <p:nvPr/>
        </p:nvGrpSpPr>
        <p:grpSpPr>
          <a:xfrm>
            <a:off x="6749698" y="1408822"/>
            <a:ext cx="108404" cy="1228178"/>
            <a:chOff x="6749698" y="1408822"/>
            <a:chExt cx="108404" cy="1228178"/>
          </a:xfrm>
        </p:grpSpPr>
        <p:sp>
          <p:nvSpPr>
            <p:cNvPr id="15" name="矩形 14"/>
            <p:cNvSpPr/>
            <p:nvPr/>
          </p:nvSpPr>
          <p:spPr>
            <a:xfrm rot="8050358">
              <a:off x="6182409" y="1976111"/>
              <a:ext cx="1228178" cy="936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20" name="椭圆 19"/>
            <p:cNvSpPr/>
            <p:nvPr/>
          </p:nvSpPr>
          <p:spPr>
            <a:xfrm>
              <a:off x="6780752" y="1956050"/>
              <a:ext cx="77350" cy="77321"/>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24" name="组合 23"/>
          <p:cNvGrpSpPr/>
          <p:nvPr/>
        </p:nvGrpSpPr>
        <p:grpSpPr>
          <a:xfrm>
            <a:off x="6950410" y="2584097"/>
            <a:ext cx="249966" cy="295636"/>
            <a:chOff x="7181675" y="4587633"/>
            <a:chExt cx="249966" cy="295636"/>
          </a:xfrm>
        </p:grpSpPr>
        <p:sp>
          <p:nvSpPr>
            <p:cNvPr id="25" name="Rectangle 18"/>
            <p:cNvSpPr>
              <a:spLocks noChangeArrowheads="1"/>
            </p:cNvSpPr>
            <p:nvPr/>
          </p:nvSpPr>
          <p:spPr bwMode="auto">
            <a:xfrm>
              <a:off x="7181675" y="4587633"/>
              <a:ext cx="247494" cy="28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m</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6" name="矩形 25"/>
            <p:cNvSpPr/>
            <p:nvPr/>
          </p:nvSpPr>
          <p:spPr>
            <a:xfrm>
              <a:off x="7184147" y="4589357"/>
              <a:ext cx="247494" cy="293912"/>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27" name="矩形 26"/>
          <p:cNvSpPr/>
          <p:nvPr/>
        </p:nvSpPr>
        <p:spPr>
          <a:xfrm>
            <a:off x="6029102" y="2575091"/>
            <a:ext cx="247244" cy="292719"/>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67" name="组合 66"/>
          <p:cNvGrpSpPr/>
          <p:nvPr/>
        </p:nvGrpSpPr>
        <p:grpSpPr>
          <a:xfrm>
            <a:off x="7546117" y="1251004"/>
            <a:ext cx="129" cy="1358697"/>
            <a:chOff x="7496028" y="1517180"/>
            <a:chExt cx="129" cy="1358697"/>
          </a:xfrm>
        </p:grpSpPr>
        <p:cxnSp>
          <p:nvCxnSpPr>
            <p:cNvPr id="31" name="Line 32"/>
            <p:cNvCxnSpPr/>
            <p:nvPr/>
          </p:nvCxnSpPr>
          <p:spPr bwMode="auto">
            <a:xfrm flipV="1">
              <a:off x="7496028" y="2515877"/>
              <a:ext cx="0" cy="360000"/>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2" name="Line 32"/>
            <p:cNvCxnSpPr/>
            <p:nvPr/>
          </p:nvCxnSpPr>
          <p:spPr bwMode="auto">
            <a:xfrm flipV="1">
              <a:off x="7496157" y="1517180"/>
              <a:ext cx="0" cy="360000"/>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33" name="组合 32"/>
          <p:cNvGrpSpPr/>
          <p:nvPr/>
        </p:nvGrpSpPr>
        <p:grpSpPr>
          <a:xfrm>
            <a:off x="7725470" y="1510494"/>
            <a:ext cx="281545" cy="375480"/>
            <a:chOff x="7956735" y="3514030"/>
            <a:chExt cx="281545" cy="375480"/>
          </a:xfrm>
        </p:grpSpPr>
        <p:sp>
          <p:nvSpPr>
            <p:cNvPr id="34" name="椭圆 33"/>
            <p:cNvSpPr>
              <a:spLocks noChangeAspect="1"/>
            </p:cNvSpPr>
            <p:nvPr/>
          </p:nvSpPr>
          <p:spPr>
            <a:xfrm>
              <a:off x="8100761" y="3514030"/>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5" name="Rectangle 18"/>
            <p:cNvSpPr>
              <a:spLocks noChangeArrowheads="1"/>
            </p:cNvSpPr>
            <p:nvPr/>
          </p:nvSpPr>
          <p:spPr bwMode="auto">
            <a:xfrm>
              <a:off x="7956735" y="3607868"/>
              <a:ext cx="281545" cy="28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FF0000"/>
                  </a:solidFill>
                  <a:effectLst/>
                  <a:latin typeface="Times New Roman" panose="02020603050405020304" pitchFamily="18" charset="0"/>
                  <a:ea typeface="宋体" panose="02010600030101010101" pitchFamily="2" charset="-122"/>
                  <a:cs typeface="宋体" panose="02010600030101010101" pitchFamily="2" charset="-122"/>
                </a:rPr>
                <a:t>C</a:t>
              </a:r>
              <a:endParaRPr lang="zh-CN" sz="1600"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36" name="组合 35"/>
          <p:cNvGrpSpPr/>
          <p:nvPr/>
        </p:nvGrpSpPr>
        <p:grpSpPr>
          <a:xfrm>
            <a:off x="6145673" y="2751753"/>
            <a:ext cx="943401" cy="594386"/>
            <a:chOff x="6376938" y="4755289"/>
            <a:chExt cx="943401" cy="594386"/>
          </a:xfrm>
        </p:grpSpPr>
        <p:cxnSp>
          <p:nvCxnSpPr>
            <p:cNvPr id="37" name="直接连接符 36"/>
            <p:cNvCxnSpPr>
              <a:cxnSpLocks noChangeAspect="1"/>
            </p:cNvCxnSpPr>
            <p:nvPr/>
          </p:nvCxnSpPr>
          <p:spPr>
            <a:xfrm>
              <a:off x="7320339" y="4770410"/>
              <a:ext cx="0" cy="57926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直接连接符 37"/>
            <p:cNvCxnSpPr>
              <a:cxnSpLocks noChangeAspect="1"/>
            </p:cNvCxnSpPr>
            <p:nvPr/>
          </p:nvCxnSpPr>
          <p:spPr>
            <a:xfrm>
              <a:off x="6376938" y="4755289"/>
              <a:ext cx="0" cy="57853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a:off x="6145654" y="3050437"/>
            <a:ext cx="943438" cy="329143"/>
            <a:chOff x="6376919" y="5123586"/>
            <a:chExt cx="943438" cy="329143"/>
          </a:xfrm>
        </p:grpSpPr>
        <p:cxnSp>
          <p:nvCxnSpPr>
            <p:cNvPr id="40" name="Line 32"/>
            <p:cNvCxnSpPr/>
            <p:nvPr/>
          </p:nvCxnSpPr>
          <p:spPr bwMode="auto">
            <a:xfrm rot="5400000" flipV="1">
              <a:off x="7163743" y="5108059"/>
              <a:ext cx="0" cy="313228"/>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32"/>
            <p:cNvCxnSpPr/>
            <p:nvPr/>
          </p:nvCxnSpPr>
          <p:spPr bwMode="auto">
            <a:xfrm rot="5400000" flipV="1">
              <a:off x="6533000" y="5105011"/>
              <a:ext cx="0" cy="312162"/>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2" name="Rectangle 18"/>
            <p:cNvSpPr>
              <a:spLocks noChangeArrowheads="1"/>
            </p:cNvSpPr>
            <p:nvPr/>
          </p:nvSpPr>
          <p:spPr bwMode="auto">
            <a:xfrm>
              <a:off x="6668143" y="5123586"/>
              <a:ext cx="354018" cy="32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s</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55" name="组合 54"/>
          <p:cNvGrpSpPr/>
          <p:nvPr/>
        </p:nvGrpSpPr>
        <p:grpSpPr>
          <a:xfrm>
            <a:off x="7652937" y="2904505"/>
            <a:ext cx="1062111" cy="357534"/>
            <a:chOff x="7602848" y="3170681"/>
            <a:chExt cx="1062111" cy="357534"/>
          </a:xfrm>
        </p:grpSpPr>
        <p:cxnSp>
          <p:nvCxnSpPr>
            <p:cNvPr id="51" name="直接连接符 50"/>
            <p:cNvCxnSpPr>
              <a:cxnSpLocks noChangeAspect="1"/>
            </p:cNvCxnSpPr>
            <p:nvPr/>
          </p:nvCxnSpPr>
          <p:spPr>
            <a:xfrm>
              <a:off x="7602848" y="3171768"/>
              <a:ext cx="762362" cy="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4" name="文本框 53"/>
                <p:cNvSpPr txBox="1"/>
                <p:nvPr/>
              </p:nvSpPr>
              <p:spPr>
                <a:xfrm>
                  <a:off x="7602848" y="3170681"/>
                  <a:ext cx="1062111"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B05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b="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b="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𝑝</m:t>
                            </m:r>
                          </m:sub>
                        </m:sSub>
                        <m:r>
                          <a:rPr lang="en-US" altLang="zh-CN" sz="1600" i="1" kern="100" smtClean="0">
                            <a:solidFill>
                              <a:srgbClr val="00B05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smtClean="0">
                            <a:solidFill>
                              <a:srgbClr val="00B050"/>
                            </a:solidFill>
                            <a:effectLst/>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7602848" y="3170681"/>
                  <a:ext cx="1062111" cy="357534"/>
                </a:xfrm>
                <a:prstGeom prst="rect">
                  <a:avLst/>
                </a:prstGeom>
                <a:blipFill rotWithShape="1">
                  <a:blip r:embed="rId3"/>
                </a:blipFill>
              </p:spPr>
              <p:txBody>
                <a:bodyPr/>
                <a:lstStyle/>
                <a:p>
                  <a:r>
                    <a:rPr lang="zh-CN" altLang="en-US">
                      <a:noFill/>
                    </a:rPr>
                    <a:t> </a:t>
                  </a:r>
                </a:p>
              </p:txBody>
            </p:sp>
          </mc:Fallback>
        </mc:AlternateContent>
      </p:grpSp>
      <p:cxnSp>
        <p:nvCxnSpPr>
          <p:cNvPr id="60" name="直接连接符 59"/>
          <p:cNvCxnSpPr>
            <a:cxnSpLocks noChangeAspect="1"/>
          </p:cNvCxnSpPr>
          <p:nvPr/>
        </p:nvCxnSpPr>
        <p:spPr>
          <a:xfrm>
            <a:off x="7266067" y="2249701"/>
            <a:ext cx="512914"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63" name="文本框 62"/>
              <p:cNvSpPr txBox="1"/>
              <p:nvPr/>
            </p:nvSpPr>
            <p:spPr>
              <a:xfrm>
                <a:off x="7341175" y="1631748"/>
                <a:ext cx="409884" cy="55823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1600" i="1" kern="100" smtClean="0">
                              <a:solidFill>
                                <a:srgbClr val="7030A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6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16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7341175" y="1631748"/>
                <a:ext cx="409884" cy="558230"/>
              </a:xfrm>
              <a:prstGeom prst="rect">
                <a:avLst/>
              </a:prstGeom>
              <a:blipFill rotWithShape="1">
                <a:blip r:embed="rId4"/>
                <a:stretch>
                  <a:fillRect l="-140" t="-78" r="61" b="89"/>
                </a:stretch>
              </a:blipFill>
            </p:spPr>
            <p:txBody>
              <a:bodyPr/>
              <a:lstStyle/>
              <a:p>
                <a:r>
                  <a:rPr lang="zh-CN" altLang="en-US">
                    <a:noFill/>
                  </a:rPr>
                  <a:t> </a:t>
                </a:r>
              </a:p>
            </p:txBody>
          </p:sp>
        </mc:Fallback>
      </mc:AlternateContent>
      <p:sp>
        <p:nvSpPr>
          <p:cNvPr id="58" name="椭圆 57"/>
          <p:cNvSpPr>
            <a:spLocks noChangeAspect="1"/>
          </p:cNvSpPr>
          <p:nvPr/>
        </p:nvSpPr>
        <p:spPr>
          <a:xfrm>
            <a:off x="7222118" y="2209496"/>
            <a:ext cx="78307" cy="78279"/>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mc:AlternateContent xmlns:mc="http://schemas.openxmlformats.org/markup-compatibility/2006">
        <mc:Choice xmlns:a14="http://schemas.microsoft.com/office/drawing/2010/main" Requires="a14">
          <p:sp>
            <p:nvSpPr>
              <p:cNvPr id="68" name="文本框 67"/>
              <p:cNvSpPr txBox="1"/>
              <p:nvPr/>
            </p:nvSpPr>
            <p:spPr>
              <a:xfrm>
                <a:off x="428413" y="931363"/>
                <a:ext cx="5634848" cy="699615"/>
              </a:xfrm>
              <a:prstGeom prst="rect">
                <a:avLst/>
              </a:prstGeom>
              <a:noFill/>
            </p:spPr>
            <p:txBody>
              <a:bodyPr wrap="square">
                <a:spAutoFit/>
              </a:bodyPr>
              <a:lstStyle/>
              <a:p>
                <a:pPr>
                  <a:lnSpc>
                    <a:spcPct val="150000"/>
                  </a:lnSpc>
                </a:pP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质心高度变化为</a:t>
                </a:r>
                <a14:m>
                  <m:oMath xmlns:m="http://schemas.openxmlformats.org/officeDocument/2006/math">
                    <m:f>
                      <m:fPr>
                        <m:ctrlPr>
                          <a:rPr lang="zh-CN" altLang="zh-CN" sz="2000" i="1" kern="100" smtClean="0">
                            <a:solidFill>
                              <a:srgbClr val="7030A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2000" i="1" kern="10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en-US" sz="2000" dirty="0">
                    <a:latin typeface="宋体" panose="02010600030101010101" pitchFamily="2" charset="-122"/>
                    <a:ea typeface="宋体" panose="02010600030101010101" pitchFamily="2" charset="-122"/>
                  </a:rPr>
                  <a:t>，设棒垂直时角速度为</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𝜔</m:t>
                    </m:r>
                    <m:r>
                      <a:rPr lang="zh-CN" altLang="en-US"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oMath>
                </a14:m>
                <a:r>
                  <a:rPr lang="zh-CN" altLang="en-US" sz="2000" dirty="0">
                    <a:latin typeface="宋体" panose="02010600030101010101" pitchFamily="2" charset="-122"/>
                    <a:ea typeface="宋体" panose="02010600030101010101" pitchFamily="2" charset="-122"/>
                  </a:rPr>
                  <a:t>则：</a:t>
                </a:r>
                <a:endParaRPr lang="zh-CN" altLang="en-US" sz="2000" dirty="0">
                  <a:latin typeface="宋体" panose="02010600030101010101" pitchFamily="2" charset="-122"/>
                  <a:ea typeface="宋体" panose="02010600030101010101" pitchFamily="2" charset="-122"/>
                </a:endParaRPr>
              </a:p>
            </p:txBody>
          </p:sp>
        </mc:Choice>
        <mc:Fallback>
          <p:sp>
            <p:nvSpPr>
              <p:cNvPr id="68" name="文本框 67"/>
              <p:cNvSpPr txBox="1">
                <a:spLocks noRot="1" noChangeAspect="1" noMove="1" noResize="1" noEditPoints="1" noAdjustHandles="1" noChangeArrowheads="1" noChangeShapeType="1" noTextEdit="1"/>
              </p:cNvSpPr>
              <p:nvPr/>
            </p:nvSpPr>
            <p:spPr>
              <a:xfrm>
                <a:off x="428413" y="931363"/>
                <a:ext cx="5634848" cy="699615"/>
              </a:xfrm>
              <a:prstGeom prst="rect">
                <a:avLst/>
              </a:prstGeom>
              <a:blipFill rotWithShape="1">
                <a:blip r:embed="rId5"/>
                <a:stretch>
                  <a:fillRect l="-8" t="-65" r="5" b="-230"/>
                </a:stretch>
              </a:blipFill>
            </p:spPr>
            <p:txBody>
              <a:bodyPr/>
              <a:lstStyle/>
              <a:p>
                <a:r>
                  <a:rPr lang="zh-CN" altLang="en-US">
                    <a:noFill/>
                  </a:rPr>
                  <a:t> </a:t>
                </a:r>
              </a:p>
            </p:txBody>
          </p:sp>
        </mc:Fallback>
      </mc:AlternateContent>
      <p:sp>
        <p:nvSpPr>
          <p:cNvPr id="72" name="文本框 71"/>
          <p:cNvSpPr txBox="1"/>
          <p:nvPr/>
        </p:nvSpPr>
        <p:spPr>
          <a:xfrm>
            <a:off x="602956" y="2369831"/>
            <a:ext cx="76241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其中：</a:t>
            </a:r>
            <a:endParaRPr lang="zh-CN" altLang="en-US" sz="2000" dirty="0"/>
          </a:p>
        </p:txBody>
      </p:sp>
      <mc:AlternateContent xmlns:mc="http://schemas.openxmlformats.org/markup-compatibility/2006">
        <mc:Choice xmlns:a14="http://schemas.microsoft.com/office/drawing/2010/main" Requires="a14">
          <p:sp>
            <p:nvSpPr>
              <p:cNvPr id="74" name="文本框 73"/>
              <p:cNvSpPr txBox="1"/>
              <p:nvPr/>
            </p:nvSpPr>
            <p:spPr>
              <a:xfrm>
                <a:off x="1169628" y="2246614"/>
                <a:ext cx="1732547"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𝑙</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74" name="文本框 73"/>
              <p:cNvSpPr txBox="1">
                <a:spLocks noRot="1" noChangeAspect="1" noMove="1" noResize="1" noEditPoints="1" noAdjustHandles="1" noChangeArrowheads="1" noChangeShapeType="1" noTextEdit="1"/>
              </p:cNvSpPr>
              <p:nvPr/>
            </p:nvSpPr>
            <p:spPr>
              <a:xfrm>
                <a:off x="1169628" y="2246614"/>
                <a:ext cx="1732547" cy="670568"/>
              </a:xfrm>
              <a:prstGeom prst="rect">
                <a:avLst/>
              </a:prstGeom>
              <a:blipFill rotWithShape="1">
                <a:blip r:embed="rId6"/>
                <a:stretch>
                  <a:fillRect l="-34" t="-92" r="13" b="94"/>
                </a:stretch>
              </a:blipFill>
            </p:spPr>
            <p:txBody>
              <a:bodyPr/>
              <a:lstStyle/>
              <a:p>
                <a:r>
                  <a:rPr lang="zh-CN" altLang="en-US">
                    <a:noFill/>
                  </a:rPr>
                  <a:t> </a:t>
                </a:r>
              </a:p>
            </p:txBody>
          </p:sp>
        </mc:Fallback>
      </mc:AlternateContent>
      <p:sp>
        <p:nvSpPr>
          <p:cNvPr id="76" name="文本框 75"/>
          <p:cNvSpPr txBox="1"/>
          <p:nvPr/>
        </p:nvSpPr>
        <p:spPr>
          <a:xfrm>
            <a:off x="2770469" y="2449149"/>
            <a:ext cx="90736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可得：</a:t>
            </a:r>
            <a:endParaRPr lang="zh-CN" altLang="en-US" sz="2000" dirty="0"/>
          </a:p>
        </p:txBody>
      </p:sp>
      <mc:AlternateContent xmlns:mc="http://schemas.openxmlformats.org/markup-compatibility/2006">
        <mc:Choice xmlns:a14="http://schemas.microsoft.com/office/drawing/2010/main" Requires="a14">
          <p:sp>
            <p:nvSpPr>
              <p:cNvPr id="78" name="文本框 77"/>
              <p:cNvSpPr txBox="1"/>
              <p:nvPr/>
            </p:nvSpPr>
            <p:spPr>
              <a:xfrm>
                <a:off x="3518155" y="2138615"/>
                <a:ext cx="1349304" cy="91069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den>
                          </m:f>
                        </m:e>
                      </m:rad>
                    </m:oMath>
                  </m:oMathPara>
                </a14:m>
                <a:endParaRPr lang="zh-CN" altLang="en-US" dirty="0"/>
              </a:p>
            </p:txBody>
          </p:sp>
        </mc:Choice>
        <mc:Fallback>
          <p:sp>
            <p:nvSpPr>
              <p:cNvPr id="78" name="文本框 77"/>
              <p:cNvSpPr txBox="1">
                <a:spLocks noRot="1" noChangeAspect="1" noMove="1" noResize="1" noEditPoints="1" noAdjustHandles="1" noChangeArrowheads="1" noChangeShapeType="1" noTextEdit="1"/>
              </p:cNvSpPr>
              <p:nvPr/>
            </p:nvSpPr>
            <p:spPr>
              <a:xfrm>
                <a:off x="3518155" y="2138615"/>
                <a:ext cx="1349304" cy="910699"/>
              </a:xfrm>
              <a:prstGeom prst="rect">
                <a:avLst/>
              </a:prstGeom>
              <a:blipFill rotWithShape="1">
                <a:blip r:embed="rId7"/>
                <a:stretch>
                  <a:fillRect l="-19" t="-63" r="14" b="5"/>
                </a:stretch>
              </a:blipFill>
            </p:spPr>
            <p:txBody>
              <a:bodyPr/>
              <a:lstStyle/>
              <a:p>
                <a:r>
                  <a:rPr lang="zh-CN" altLang="en-US">
                    <a:noFill/>
                  </a:rPr>
                  <a:t> </a:t>
                </a:r>
              </a:p>
            </p:txBody>
          </p:sp>
        </mc:Fallback>
      </mc:AlternateContent>
      <p:sp>
        <p:nvSpPr>
          <p:cNvPr id="80" name="文本框 79"/>
          <p:cNvSpPr txBox="1"/>
          <p:nvPr/>
        </p:nvSpPr>
        <p:spPr>
          <a:xfrm>
            <a:off x="504368" y="3121264"/>
            <a:ext cx="129607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Ⅱ</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82" name="文本框 81"/>
              <p:cNvSpPr txBox="1"/>
              <p:nvPr/>
            </p:nvSpPr>
            <p:spPr>
              <a:xfrm>
                <a:off x="460500" y="3040399"/>
                <a:ext cx="5121292"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棒与滑块碰撞，对</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轴的角动量守恒</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。设碰撞瞬间棒角速度由</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减少为</a:t>
                </a:r>
                <a14:m>
                  <m:oMath xmlns:m="http://schemas.openxmlformats.org/officeDocument/2006/math">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82" name="文本框 81"/>
              <p:cNvSpPr txBox="1">
                <a:spLocks noRot="1" noChangeAspect="1" noMove="1" noResize="1" noEditPoints="1" noAdjustHandles="1" noChangeArrowheads="1" noChangeShapeType="1" noTextEdit="1"/>
              </p:cNvSpPr>
              <p:nvPr/>
            </p:nvSpPr>
            <p:spPr>
              <a:xfrm>
                <a:off x="460500" y="3040399"/>
                <a:ext cx="5121292" cy="954813"/>
              </a:xfrm>
              <a:prstGeom prst="rect">
                <a:avLst/>
              </a:prstGeom>
              <a:blipFill rotWithShape="1">
                <a:blip r:embed="rId8"/>
                <a:stretch>
                  <a:fillRect l="-2" t="-2" r="-1894" b="-55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4" name="文本框 83"/>
              <p:cNvSpPr txBox="1"/>
              <p:nvPr/>
            </p:nvSpPr>
            <p:spPr>
              <a:xfrm>
                <a:off x="5387219" y="3482613"/>
                <a:ext cx="2951037" cy="55399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84" name="文本框 83"/>
              <p:cNvSpPr txBox="1">
                <a:spLocks noRot="1" noChangeAspect="1" noMove="1" noResize="1" noEditPoints="1" noAdjustHandles="1" noChangeArrowheads="1" noChangeShapeType="1" noTextEdit="1"/>
              </p:cNvSpPr>
              <p:nvPr/>
            </p:nvSpPr>
            <p:spPr>
              <a:xfrm>
                <a:off x="5387219" y="3482613"/>
                <a:ext cx="2951037" cy="553998"/>
              </a:xfrm>
              <a:prstGeom prst="rect">
                <a:avLst/>
              </a:prstGeom>
              <a:blipFill rotWithShape="1">
                <a:blip r:embed="rId9"/>
                <a:stretch>
                  <a:fillRect l="-17" t="-49" r="2" b="99"/>
                </a:stretch>
              </a:blipFill>
            </p:spPr>
            <p:txBody>
              <a:bodyPr/>
              <a:lstStyle/>
              <a:p>
                <a:r>
                  <a:rPr lang="zh-CN" altLang="en-US">
                    <a:noFill/>
                  </a:rPr>
                  <a:t> </a:t>
                </a:r>
              </a:p>
            </p:txBody>
          </p:sp>
        </mc:Fallback>
      </mc:AlternateContent>
      <p:sp>
        <p:nvSpPr>
          <p:cNvPr id="92" name="文本框 91"/>
          <p:cNvSpPr txBox="1"/>
          <p:nvPr/>
        </p:nvSpPr>
        <p:spPr>
          <a:xfrm>
            <a:off x="1912319" y="4089652"/>
            <a:ext cx="3565741" cy="501932"/>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对于滑块，由动能定理可得：</a:t>
            </a:r>
            <a:endParaRPr lang="zh-CN" altLang="en-US" sz="2000" dirty="0"/>
          </a:p>
        </p:txBody>
      </p:sp>
      <mc:AlternateContent xmlns:mc="http://schemas.openxmlformats.org/markup-compatibility/2006">
        <mc:Choice xmlns:a14="http://schemas.microsoft.com/office/drawing/2010/main" Requires="a14">
          <p:sp>
            <p:nvSpPr>
              <p:cNvPr id="94" name="文本框 93"/>
              <p:cNvSpPr txBox="1"/>
              <p:nvPr/>
            </p:nvSpPr>
            <p:spPr>
              <a:xfrm>
                <a:off x="5417515" y="3966097"/>
                <a:ext cx="2824222"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94" name="文本框 93"/>
              <p:cNvSpPr txBox="1">
                <a:spLocks noRot="1" noChangeAspect="1" noMove="1" noResize="1" noEditPoints="1" noAdjustHandles="1" noChangeArrowheads="1" noChangeShapeType="1" noTextEdit="1"/>
              </p:cNvSpPr>
              <p:nvPr/>
            </p:nvSpPr>
            <p:spPr>
              <a:xfrm>
                <a:off x="5417515" y="3966097"/>
                <a:ext cx="2824222" cy="668516"/>
              </a:xfrm>
              <a:prstGeom prst="rect">
                <a:avLst/>
              </a:prstGeom>
              <a:blipFill rotWithShape="1">
                <a:blip r:embed="rId10"/>
                <a:stretch>
                  <a:fillRect l="-12" t="-78" r="3" b="57"/>
                </a:stretch>
              </a:blipFill>
            </p:spPr>
            <p:txBody>
              <a:bodyPr/>
              <a:lstStyle/>
              <a:p>
                <a:r>
                  <a:rPr lang="zh-CN" altLang="en-US">
                    <a:noFill/>
                  </a:rPr>
                  <a:t> </a:t>
                </a:r>
              </a:p>
            </p:txBody>
          </p:sp>
        </mc:Fallback>
      </mc:AlternateContent>
      <p:sp>
        <p:nvSpPr>
          <p:cNvPr id="96" name="文本框 95"/>
          <p:cNvSpPr txBox="1"/>
          <p:nvPr/>
        </p:nvSpPr>
        <p:spPr>
          <a:xfrm>
            <a:off x="863339" y="4618305"/>
            <a:ext cx="6915642"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对棒、地球系统，棒上升过程中，机械能守恒，即：</a:t>
            </a:r>
            <a:endParaRPr lang="zh-CN" altLang="en-US" sz="2000" dirty="0"/>
          </a:p>
        </p:txBody>
      </p:sp>
      <mc:AlternateContent xmlns:mc="http://schemas.openxmlformats.org/markup-compatibility/2006">
        <mc:Choice xmlns:a14="http://schemas.microsoft.com/office/drawing/2010/main" Requires="a14">
          <p:sp>
            <p:nvSpPr>
              <p:cNvPr id="98" name="文本框 97"/>
              <p:cNvSpPr txBox="1"/>
              <p:nvPr/>
            </p:nvSpPr>
            <p:spPr>
              <a:xfrm>
                <a:off x="3001654" y="5147236"/>
                <a:ext cx="3435224" cy="668516"/>
              </a:xfrm>
              <a:prstGeom prst="rect">
                <a:avLst/>
              </a:prstGeom>
              <a:noFill/>
            </p:spPr>
            <p:txBody>
              <a:bodyPr wrap="square">
                <a:spAutoFit/>
              </a:bodyPr>
              <a:lstStyle/>
              <a:p>
                <a:pPr indent="266700" algn="just"/>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g</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𝑙</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8" name="文本框 97"/>
              <p:cNvSpPr txBox="1">
                <a:spLocks noRot="1" noChangeAspect="1" noMove="1" noResize="1" noEditPoints="1" noAdjustHandles="1" noChangeArrowheads="1" noChangeShapeType="1" noTextEdit="1"/>
              </p:cNvSpPr>
              <p:nvPr/>
            </p:nvSpPr>
            <p:spPr>
              <a:xfrm>
                <a:off x="3001654" y="5147236"/>
                <a:ext cx="3435224" cy="668516"/>
              </a:xfrm>
              <a:prstGeom prst="rect">
                <a:avLst/>
              </a:prstGeom>
              <a:blipFill rotWithShape="1">
                <a:blip r:embed="rId11"/>
                <a:stretch>
                  <a:fillRect t="-84" r="15" b="6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0" name="文本框 99"/>
              <p:cNvSpPr txBox="1"/>
              <p:nvPr/>
            </p:nvSpPr>
            <p:spPr>
              <a:xfrm>
                <a:off x="863339" y="5901064"/>
                <a:ext cx="4572000" cy="528543"/>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联立求解，并考虑到</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𝐽</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，解得：</a:t>
                </a:r>
                <a:endParaRPr lang="zh-CN" altLang="en-US" sz="2000" dirty="0"/>
              </a:p>
            </p:txBody>
          </p:sp>
        </mc:Choice>
        <mc:Fallback>
          <p:sp>
            <p:nvSpPr>
              <p:cNvPr id="100" name="文本框 99"/>
              <p:cNvSpPr txBox="1">
                <a:spLocks noRot="1" noChangeAspect="1" noMove="1" noResize="1" noEditPoints="1" noAdjustHandles="1" noChangeArrowheads="1" noChangeShapeType="1" noTextEdit="1"/>
              </p:cNvSpPr>
              <p:nvPr/>
            </p:nvSpPr>
            <p:spPr>
              <a:xfrm>
                <a:off x="863339" y="5901064"/>
                <a:ext cx="4572000" cy="528543"/>
              </a:xfrm>
              <a:prstGeom prst="rect">
                <a:avLst/>
              </a:prstGeom>
              <a:blipFill rotWithShape="1">
                <a:blip r:embed="rId12"/>
                <a:stretch>
                  <a:fillRect l="-8" t="-2" r="8" b="44"/>
                </a:stretch>
              </a:blipFill>
            </p:spPr>
            <p:txBody>
              <a:bodyPr/>
              <a:lstStyle/>
              <a:p>
                <a:r>
                  <a:rPr lang="zh-CN" altLang="en-US">
                    <a:noFill/>
                  </a:rPr>
                  <a:t> </a:t>
                </a:r>
              </a:p>
            </p:txBody>
          </p:sp>
        </mc:Fallback>
      </mc:AlternateContent>
      <p:sp>
        <p:nvSpPr>
          <p:cNvPr id="102" name="文本框 101"/>
          <p:cNvSpPr txBox="1"/>
          <p:nvPr/>
        </p:nvSpPr>
        <p:spPr>
          <a:xfrm>
            <a:off x="863339" y="4205925"/>
            <a:ext cx="119757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过程</a:t>
            </a:r>
            <a:r>
              <a:rPr lang="zh-CN" altLang="zh-CN" sz="2000" kern="100" dirty="0">
                <a:solidFill>
                  <a:srgbClr val="000000"/>
                </a:solidFill>
                <a:effectLst/>
                <a:latin typeface="等线" panose="02010600030101010101" pitchFamily="2" charset="-122"/>
                <a:ea typeface="宋体" panose="02010600030101010101" pitchFamily="2" charset="-122"/>
                <a:cs typeface="宋体" panose="02010600030101010101" pitchFamily="2" charset="-122"/>
              </a:rPr>
              <a:t>Ⅲ</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grpSp>
        <p:nvGrpSpPr>
          <p:cNvPr id="106" name="组合 105"/>
          <p:cNvGrpSpPr/>
          <p:nvPr/>
        </p:nvGrpSpPr>
        <p:grpSpPr>
          <a:xfrm>
            <a:off x="6618173" y="2386942"/>
            <a:ext cx="369524" cy="366234"/>
            <a:chOff x="8270915" y="4497106"/>
            <a:chExt cx="369524" cy="366234"/>
          </a:xfrm>
        </p:grpSpPr>
        <mc:AlternateContent xmlns:mc="http://schemas.openxmlformats.org/markup-compatibility/2006">
          <mc:Choice xmlns:a14="http://schemas.microsoft.com/office/drawing/2010/main" Requires="a14">
            <p:sp>
              <p:nvSpPr>
                <p:cNvPr id="104" name="文本框 103"/>
                <p:cNvSpPr txBox="1"/>
                <p:nvPr/>
              </p:nvSpPr>
              <p:spPr>
                <a:xfrm>
                  <a:off x="8270915" y="4497106"/>
                  <a:ext cx="36952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dirty="0"/>
                </a:p>
              </p:txBody>
            </p:sp>
          </mc:Choice>
          <mc:Fallback>
            <p:sp>
              <p:nvSpPr>
                <p:cNvPr id="104" name="文本框 103"/>
                <p:cNvSpPr txBox="1">
                  <a:spLocks noRot="1" noChangeAspect="1" noMove="1" noResize="1" noEditPoints="1" noAdjustHandles="1" noChangeArrowheads="1" noChangeShapeType="1" noTextEdit="1"/>
                </p:cNvSpPr>
                <p:nvPr/>
              </p:nvSpPr>
              <p:spPr>
                <a:xfrm>
                  <a:off x="8270915" y="4497106"/>
                  <a:ext cx="369524" cy="338554"/>
                </a:xfrm>
                <a:prstGeom prst="rect">
                  <a:avLst/>
                </a:prstGeom>
                <a:blipFill rotWithShape="1">
                  <a:blip r:embed="rId13"/>
                </a:blipFill>
              </p:spPr>
              <p:txBody>
                <a:bodyPr/>
                <a:lstStyle/>
                <a:p>
                  <a:r>
                    <a:rPr lang="zh-CN" altLang="en-US">
                      <a:noFill/>
                    </a:rPr>
                    <a:t> </a:t>
                  </a:r>
                </a:p>
              </p:txBody>
            </p:sp>
          </mc:Fallback>
        </mc:AlternateContent>
        <p:cxnSp>
          <p:nvCxnSpPr>
            <p:cNvPr id="105" name="Line 32"/>
            <p:cNvCxnSpPr/>
            <p:nvPr/>
          </p:nvCxnSpPr>
          <p:spPr bwMode="auto">
            <a:xfrm rot="5400000" flipV="1">
              <a:off x="8426996" y="4707259"/>
              <a:ext cx="0" cy="312162"/>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108" name="直接连接符 107"/>
          <p:cNvCxnSpPr>
            <a:cxnSpLocks noChangeAspect="1"/>
          </p:cNvCxnSpPr>
          <p:nvPr/>
        </p:nvCxnSpPr>
        <p:spPr>
          <a:xfrm>
            <a:off x="5733342" y="1994459"/>
            <a:ext cx="116160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09" name="组合 108"/>
          <p:cNvGrpSpPr/>
          <p:nvPr/>
        </p:nvGrpSpPr>
        <p:grpSpPr>
          <a:xfrm>
            <a:off x="5710352" y="1994459"/>
            <a:ext cx="270828" cy="892431"/>
            <a:chOff x="5955908" y="3998246"/>
            <a:chExt cx="270828" cy="892431"/>
          </a:xfrm>
        </p:grpSpPr>
        <p:sp>
          <p:nvSpPr>
            <p:cNvPr id="110" name="Rectangle 18"/>
            <p:cNvSpPr>
              <a:spLocks noChangeArrowheads="1"/>
            </p:cNvSpPr>
            <p:nvPr/>
          </p:nvSpPr>
          <p:spPr bwMode="auto">
            <a:xfrm>
              <a:off x="5955908" y="4291153"/>
              <a:ext cx="270828" cy="2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base"/>
              <a:r>
                <a:rPr lang="en-US" sz="1600" i="1" kern="12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h</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11" name="Line 32"/>
            <p:cNvCxnSpPr/>
            <p:nvPr/>
          </p:nvCxnSpPr>
          <p:spPr bwMode="auto">
            <a:xfrm flipV="1">
              <a:off x="6105128" y="3998246"/>
              <a:ext cx="0" cy="313116"/>
            </a:xfrm>
            <a:prstGeom prst="line">
              <a:avLst/>
            </a:prstGeom>
            <a:noFill/>
            <a:ln w="19050">
              <a:solidFill>
                <a:schemeClr val="tx1"/>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2" name="Line 32"/>
            <p:cNvCxnSpPr/>
            <p:nvPr/>
          </p:nvCxnSpPr>
          <p:spPr bwMode="auto">
            <a:xfrm flipV="1">
              <a:off x="6105128" y="4578627"/>
              <a:ext cx="0" cy="312050"/>
            </a:xfrm>
            <a:prstGeom prst="line">
              <a:avLst/>
            </a:prstGeom>
            <a:noFill/>
            <a:ln w="19050">
              <a:solidFill>
                <a:schemeClr val="tx1"/>
              </a:solidFill>
              <a:round/>
              <a:headEnd type="stealth" w="med" len="lg"/>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500"/>
                                        <p:tgtEl>
                                          <p:spTgt spid="68"/>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left)">
                                      <p:cBhvr>
                                        <p:cTn id="33" dur="500"/>
                                        <p:tgtEl>
                                          <p:spTgt spid="60"/>
                                        </p:tgtEl>
                                      </p:cBhvr>
                                    </p:animEffect>
                                  </p:childTnLst>
                                </p:cTn>
                              </p:par>
                            </p:childTnLst>
                          </p:cTn>
                        </p:par>
                        <p:par>
                          <p:cTn id="34" fill="hold">
                            <p:stCondLst>
                              <p:cond delay="1000"/>
                            </p:stCondLst>
                            <p:childTnLst>
                              <p:par>
                                <p:cTn id="35" presetID="16" presetClass="entr" presetSubtype="26" fill="hold" nodeType="after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barn(inHorizontal)">
                                      <p:cBhvr>
                                        <p:cTn id="37" dur="500"/>
                                        <p:tgtEl>
                                          <p:spTgt spid="67"/>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fade">
                                      <p:cBhvr>
                                        <p:cTn id="41" dur="500"/>
                                        <p:tgtEl>
                                          <p:spTgt spid="63"/>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2"/>
                                        </p:tgtEl>
                                        <p:attrNameLst>
                                          <p:attrName>style.visibility</p:attrName>
                                        </p:attrNameLst>
                                      </p:cBhvr>
                                      <p:to>
                                        <p:strVal val="visible"/>
                                      </p:to>
                                    </p:set>
                                    <p:animEffect transition="in" filter="fade">
                                      <p:cBhvr>
                                        <p:cTn id="50" dur="500"/>
                                        <p:tgtEl>
                                          <p:spTgt spid="72"/>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74">
                                            <p:txEl>
                                              <p:pRg st="0" end="0"/>
                                            </p:txEl>
                                          </p:spTgt>
                                        </p:tgtEl>
                                        <p:attrNameLst>
                                          <p:attrName>style.visibility</p:attrName>
                                        </p:attrNameLst>
                                      </p:cBhvr>
                                      <p:to>
                                        <p:strVal val="visible"/>
                                      </p:to>
                                    </p:set>
                                    <p:animEffect transition="in" filter="fade">
                                      <p:cBhvr>
                                        <p:cTn id="54" dur="500"/>
                                        <p:tgtEl>
                                          <p:spTgt spid="74">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6">
                                            <p:txEl>
                                              <p:pRg st="0" end="0"/>
                                            </p:txEl>
                                          </p:spTgt>
                                        </p:tgtEl>
                                        <p:attrNameLst>
                                          <p:attrName>style.visibility</p:attrName>
                                        </p:attrNameLst>
                                      </p:cBhvr>
                                      <p:to>
                                        <p:strVal val="visible"/>
                                      </p:to>
                                    </p:set>
                                    <p:animEffect transition="in" filter="fade">
                                      <p:cBhvr>
                                        <p:cTn id="59" dur="500"/>
                                        <p:tgtEl>
                                          <p:spTgt spid="76">
                                            <p:txEl>
                                              <p:pRg st="0" end="0"/>
                                            </p:txEl>
                                          </p:spTgt>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78">
                                            <p:txEl>
                                              <p:pRg st="0" end="0"/>
                                            </p:txEl>
                                          </p:spTgt>
                                        </p:tgtEl>
                                        <p:attrNameLst>
                                          <p:attrName>style.visibility</p:attrName>
                                        </p:attrNameLst>
                                      </p:cBhvr>
                                      <p:to>
                                        <p:strVal val="visible"/>
                                      </p:to>
                                    </p:set>
                                    <p:animEffect transition="in" filter="fade">
                                      <p:cBhvr>
                                        <p:cTn id="63" dur="500"/>
                                        <p:tgtEl>
                                          <p:spTgt spid="78">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80"/>
                                        </p:tgtEl>
                                        <p:attrNameLst>
                                          <p:attrName>style.visibility</p:attrName>
                                        </p:attrNameLst>
                                      </p:cBhvr>
                                      <p:to>
                                        <p:strVal val="visible"/>
                                      </p:to>
                                    </p:set>
                                    <p:animEffect transition="in" filter="fade">
                                      <p:cBhvr>
                                        <p:cTn id="68" dur="500"/>
                                        <p:tgtEl>
                                          <p:spTgt spid="80"/>
                                        </p:tgtEl>
                                      </p:cBhvr>
                                    </p:animEffect>
                                  </p:childTnLst>
                                </p:cTn>
                              </p:par>
                            </p:childTnLst>
                          </p:cTn>
                        </p:par>
                        <p:par>
                          <p:cTn id="69" fill="hold">
                            <p:stCondLst>
                              <p:cond delay="500"/>
                            </p:stCondLst>
                            <p:childTnLst>
                              <p:par>
                                <p:cTn id="70" presetID="26" presetClass="entr" presetSubtype="0" fill="hold"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down)">
                                      <p:cBhvr>
                                        <p:cTn id="72" dur="580">
                                          <p:stCondLst>
                                            <p:cond delay="0"/>
                                          </p:stCondLst>
                                        </p:cTn>
                                        <p:tgtEl>
                                          <p:spTgt spid="24"/>
                                        </p:tgtEl>
                                      </p:cBhvr>
                                    </p:animEffect>
                                    <p:anim calcmode="lin" valueType="num">
                                      <p:cBhvr>
                                        <p:cTn id="7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8" dur="26">
                                          <p:stCondLst>
                                            <p:cond delay="650"/>
                                          </p:stCondLst>
                                        </p:cTn>
                                        <p:tgtEl>
                                          <p:spTgt spid="24"/>
                                        </p:tgtEl>
                                      </p:cBhvr>
                                      <p:to x="100000" y="60000"/>
                                    </p:animScale>
                                    <p:animScale>
                                      <p:cBhvr>
                                        <p:cTn id="79" dur="166" decel="50000">
                                          <p:stCondLst>
                                            <p:cond delay="676"/>
                                          </p:stCondLst>
                                        </p:cTn>
                                        <p:tgtEl>
                                          <p:spTgt spid="24"/>
                                        </p:tgtEl>
                                      </p:cBhvr>
                                      <p:to x="100000" y="100000"/>
                                    </p:animScale>
                                    <p:animScale>
                                      <p:cBhvr>
                                        <p:cTn id="80" dur="26">
                                          <p:stCondLst>
                                            <p:cond delay="1312"/>
                                          </p:stCondLst>
                                        </p:cTn>
                                        <p:tgtEl>
                                          <p:spTgt spid="24"/>
                                        </p:tgtEl>
                                      </p:cBhvr>
                                      <p:to x="100000" y="80000"/>
                                    </p:animScale>
                                    <p:animScale>
                                      <p:cBhvr>
                                        <p:cTn id="81" dur="166" decel="50000">
                                          <p:stCondLst>
                                            <p:cond delay="1338"/>
                                          </p:stCondLst>
                                        </p:cTn>
                                        <p:tgtEl>
                                          <p:spTgt spid="24"/>
                                        </p:tgtEl>
                                      </p:cBhvr>
                                      <p:to x="100000" y="100000"/>
                                    </p:animScale>
                                    <p:animScale>
                                      <p:cBhvr>
                                        <p:cTn id="82" dur="26">
                                          <p:stCondLst>
                                            <p:cond delay="1642"/>
                                          </p:stCondLst>
                                        </p:cTn>
                                        <p:tgtEl>
                                          <p:spTgt spid="24"/>
                                        </p:tgtEl>
                                      </p:cBhvr>
                                      <p:to x="100000" y="90000"/>
                                    </p:animScale>
                                    <p:animScale>
                                      <p:cBhvr>
                                        <p:cTn id="83" dur="166" decel="50000">
                                          <p:stCondLst>
                                            <p:cond delay="1668"/>
                                          </p:stCondLst>
                                        </p:cTn>
                                        <p:tgtEl>
                                          <p:spTgt spid="24"/>
                                        </p:tgtEl>
                                      </p:cBhvr>
                                      <p:to x="100000" y="100000"/>
                                    </p:animScale>
                                    <p:animScale>
                                      <p:cBhvr>
                                        <p:cTn id="84" dur="26">
                                          <p:stCondLst>
                                            <p:cond delay="1808"/>
                                          </p:stCondLst>
                                        </p:cTn>
                                        <p:tgtEl>
                                          <p:spTgt spid="24"/>
                                        </p:tgtEl>
                                      </p:cBhvr>
                                      <p:to x="100000" y="95000"/>
                                    </p:animScale>
                                    <p:animScale>
                                      <p:cBhvr>
                                        <p:cTn id="85" dur="166" decel="50000">
                                          <p:stCondLst>
                                            <p:cond delay="1834"/>
                                          </p:stCondLst>
                                        </p:cTn>
                                        <p:tgtEl>
                                          <p:spTgt spid="24"/>
                                        </p:tgtEl>
                                      </p:cBhvr>
                                      <p:to x="100000" y="100000"/>
                                    </p:animScale>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82">
                                            <p:txEl>
                                              <p:pRg st="0" end="0"/>
                                            </p:txEl>
                                          </p:spTgt>
                                        </p:tgtEl>
                                        <p:attrNameLst>
                                          <p:attrName>style.visibility</p:attrName>
                                        </p:attrNameLst>
                                      </p:cBhvr>
                                      <p:to>
                                        <p:strVal val="visible"/>
                                      </p:to>
                                    </p:set>
                                    <p:animEffect transition="in" filter="fade">
                                      <p:cBhvr>
                                        <p:cTn id="90" dur="500"/>
                                        <p:tgtEl>
                                          <p:spTgt spid="82">
                                            <p:txEl>
                                              <p:pRg st="0" end="0"/>
                                            </p:txEl>
                                          </p:spTgt>
                                        </p:tgtEl>
                                      </p:cBhvr>
                                    </p:animEffect>
                                  </p:childTnLst>
                                </p:cTn>
                              </p:par>
                            </p:childTnLst>
                          </p:cTn>
                        </p:par>
                        <p:par>
                          <p:cTn id="91" fill="hold">
                            <p:stCondLst>
                              <p:cond delay="500"/>
                            </p:stCondLst>
                            <p:childTnLst>
                              <p:par>
                                <p:cTn id="92" presetID="22" presetClass="entr" presetSubtype="2" fill="hold" nodeType="afterEffect">
                                  <p:stCondLst>
                                    <p:cond delay="0"/>
                                  </p:stCondLst>
                                  <p:childTnLst>
                                    <p:set>
                                      <p:cBhvr>
                                        <p:cTn id="93" dur="1" fill="hold">
                                          <p:stCondLst>
                                            <p:cond delay="0"/>
                                          </p:stCondLst>
                                        </p:cTn>
                                        <p:tgtEl>
                                          <p:spTgt spid="106"/>
                                        </p:tgtEl>
                                        <p:attrNameLst>
                                          <p:attrName>style.visibility</p:attrName>
                                        </p:attrNameLst>
                                      </p:cBhvr>
                                      <p:to>
                                        <p:strVal val="visible"/>
                                      </p:to>
                                    </p:set>
                                    <p:animEffect transition="in" filter="wipe(right)">
                                      <p:cBhvr>
                                        <p:cTn id="94" dur="500"/>
                                        <p:tgtEl>
                                          <p:spTgt spid="106"/>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fade">
                                      <p:cBhvr>
                                        <p:cTn id="99" dur="500"/>
                                        <p:tgtEl>
                                          <p:spTgt spid="84"/>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02"/>
                                        </p:tgtEl>
                                        <p:attrNameLst>
                                          <p:attrName>style.visibility</p:attrName>
                                        </p:attrNameLst>
                                      </p:cBhvr>
                                      <p:to>
                                        <p:strVal val="visible"/>
                                      </p:to>
                                    </p:set>
                                    <p:animEffect transition="in" filter="fade">
                                      <p:cBhvr>
                                        <p:cTn id="104" dur="500"/>
                                        <p:tgtEl>
                                          <p:spTgt spid="102"/>
                                        </p:tgtEl>
                                      </p:cBhvr>
                                    </p:animEffec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27"/>
                                        </p:tgtEl>
                                        <p:attrNameLst>
                                          <p:attrName>style.visibility</p:attrName>
                                        </p:attrNameLst>
                                      </p:cBhvr>
                                      <p:to>
                                        <p:strVal val="visible"/>
                                      </p:to>
                                    </p:set>
                                    <p:animEffect transition="in" filter="fade">
                                      <p:cBhvr>
                                        <p:cTn id="108" dur="500"/>
                                        <p:tgtEl>
                                          <p:spTgt spid="27"/>
                                        </p:tgtEl>
                                      </p:cBhvr>
                                    </p:animEffect>
                                  </p:childTnLst>
                                </p:cTn>
                              </p:par>
                            </p:childTnLst>
                          </p:cTn>
                        </p:par>
                        <p:par>
                          <p:cTn id="109" fill="hold">
                            <p:stCondLst>
                              <p:cond delay="1000"/>
                            </p:stCondLst>
                            <p:childTnLst>
                              <p:par>
                                <p:cTn id="110" presetID="22" presetClass="entr" presetSubtype="1" fill="hold" nodeType="afterEffect">
                                  <p:stCondLst>
                                    <p:cond delay="0"/>
                                  </p:stCondLst>
                                  <p:childTnLst>
                                    <p:set>
                                      <p:cBhvr>
                                        <p:cTn id="111" dur="1" fill="hold">
                                          <p:stCondLst>
                                            <p:cond delay="0"/>
                                          </p:stCondLst>
                                        </p:cTn>
                                        <p:tgtEl>
                                          <p:spTgt spid="36"/>
                                        </p:tgtEl>
                                        <p:attrNameLst>
                                          <p:attrName>style.visibility</p:attrName>
                                        </p:attrNameLst>
                                      </p:cBhvr>
                                      <p:to>
                                        <p:strVal val="visible"/>
                                      </p:to>
                                    </p:set>
                                    <p:animEffect transition="in" filter="wipe(up)">
                                      <p:cBhvr>
                                        <p:cTn id="112" dur="500"/>
                                        <p:tgtEl>
                                          <p:spTgt spid="36"/>
                                        </p:tgtEl>
                                      </p:cBhvr>
                                    </p:animEffect>
                                  </p:childTnLst>
                                </p:cTn>
                              </p:par>
                            </p:childTnLst>
                          </p:cTn>
                        </p:par>
                        <p:par>
                          <p:cTn id="113" fill="hold">
                            <p:stCondLst>
                              <p:cond delay="1500"/>
                            </p:stCondLst>
                            <p:childTnLst>
                              <p:par>
                                <p:cTn id="114" presetID="16" presetClass="entr" presetSubtype="37" fill="hold" nodeType="after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barn(outVertical)">
                                      <p:cBhvr>
                                        <p:cTn id="116" dur="500"/>
                                        <p:tgtEl>
                                          <p:spTgt spid="39"/>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92"/>
                                        </p:tgtEl>
                                        <p:attrNameLst>
                                          <p:attrName>style.visibility</p:attrName>
                                        </p:attrNameLst>
                                      </p:cBhvr>
                                      <p:to>
                                        <p:strVal val="visible"/>
                                      </p:to>
                                    </p:set>
                                    <p:animEffect transition="in" filter="fade">
                                      <p:cBhvr>
                                        <p:cTn id="121" dur="500"/>
                                        <p:tgtEl>
                                          <p:spTgt spid="9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94"/>
                                        </p:tgtEl>
                                        <p:attrNameLst>
                                          <p:attrName>style.visibility</p:attrName>
                                        </p:attrNameLst>
                                      </p:cBhvr>
                                      <p:to>
                                        <p:strVal val="visible"/>
                                      </p:to>
                                    </p:set>
                                    <p:animEffect transition="in" filter="fade">
                                      <p:cBhvr>
                                        <p:cTn id="126" dur="500"/>
                                        <p:tgtEl>
                                          <p:spTgt spid="94"/>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96"/>
                                        </p:tgtEl>
                                        <p:attrNameLst>
                                          <p:attrName>style.visibility</p:attrName>
                                        </p:attrNameLst>
                                      </p:cBhvr>
                                      <p:to>
                                        <p:strVal val="visible"/>
                                      </p:to>
                                    </p:set>
                                    <p:animEffect transition="in" filter="fade">
                                      <p:cBhvr>
                                        <p:cTn id="131" dur="500"/>
                                        <p:tgtEl>
                                          <p:spTgt spid="96"/>
                                        </p:tgtEl>
                                      </p:cBhvr>
                                    </p:animEffect>
                                  </p:childTnLst>
                                </p:cTn>
                              </p:par>
                            </p:childTnLst>
                          </p:cTn>
                        </p:par>
                        <p:par>
                          <p:cTn id="132" fill="hold">
                            <p:stCondLst>
                              <p:cond delay="500"/>
                            </p:stCondLst>
                            <p:childTnLst>
                              <p:par>
                                <p:cTn id="133" presetID="22" presetClass="entr" presetSubtype="4" fill="hold" nodeType="afterEffect">
                                  <p:stCondLst>
                                    <p:cond delay="0"/>
                                  </p:stCondLst>
                                  <p:childTnLst>
                                    <p:set>
                                      <p:cBhvr>
                                        <p:cTn id="134" dur="1" fill="hold">
                                          <p:stCondLst>
                                            <p:cond delay="0"/>
                                          </p:stCondLst>
                                        </p:cTn>
                                        <p:tgtEl>
                                          <p:spTgt spid="107"/>
                                        </p:tgtEl>
                                        <p:attrNameLst>
                                          <p:attrName>style.visibility</p:attrName>
                                        </p:attrNameLst>
                                      </p:cBhvr>
                                      <p:to>
                                        <p:strVal val="visible"/>
                                      </p:to>
                                    </p:set>
                                    <p:animEffect transition="in" filter="wipe(down)">
                                      <p:cBhvr>
                                        <p:cTn id="135" dur="500"/>
                                        <p:tgtEl>
                                          <p:spTgt spid="107"/>
                                        </p:tgtEl>
                                      </p:cBhvr>
                                    </p:animEffect>
                                  </p:childTnLst>
                                </p:cTn>
                              </p:par>
                            </p:childTnLst>
                          </p:cTn>
                        </p:par>
                        <p:par>
                          <p:cTn id="136" fill="hold">
                            <p:stCondLst>
                              <p:cond delay="1000"/>
                            </p:stCondLst>
                            <p:childTnLst>
                              <p:par>
                                <p:cTn id="137" presetID="22" presetClass="entr" presetSubtype="2" fill="hold" nodeType="afterEffect">
                                  <p:stCondLst>
                                    <p:cond delay="0"/>
                                  </p:stCondLst>
                                  <p:childTnLst>
                                    <p:set>
                                      <p:cBhvr>
                                        <p:cTn id="138" dur="1" fill="hold">
                                          <p:stCondLst>
                                            <p:cond delay="0"/>
                                          </p:stCondLst>
                                        </p:cTn>
                                        <p:tgtEl>
                                          <p:spTgt spid="108"/>
                                        </p:tgtEl>
                                        <p:attrNameLst>
                                          <p:attrName>style.visibility</p:attrName>
                                        </p:attrNameLst>
                                      </p:cBhvr>
                                      <p:to>
                                        <p:strVal val="visible"/>
                                      </p:to>
                                    </p:set>
                                    <p:animEffect transition="in" filter="wipe(right)">
                                      <p:cBhvr>
                                        <p:cTn id="139" dur="500"/>
                                        <p:tgtEl>
                                          <p:spTgt spid="108"/>
                                        </p:tgtEl>
                                      </p:cBhvr>
                                    </p:animEffect>
                                  </p:childTnLst>
                                </p:cTn>
                              </p:par>
                            </p:childTnLst>
                          </p:cTn>
                        </p:par>
                        <p:par>
                          <p:cTn id="140" fill="hold">
                            <p:stCondLst>
                              <p:cond delay="1500"/>
                            </p:stCondLst>
                            <p:childTnLst>
                              <p:par>
                                <p:cTn id="141" presetID="16" presetClass="entr" presetSubtype="42" fill="hold" nodeType="afterEffect">
                                  <p:stCondLst>
                                    <p:cond delay="0"/>
                                  </p:stCondLst>
                                  <p:childTnLst>
                                    <p:set>
                                      <p:cBhvr>
                                        <p:cTn id="142" dur="1" fill="hold">
                                          <p:stCondLst>
                                            <p:cond delay="0"/>
                                          </p:stCondLst>
                                        </p:cTn>
                                        <p:tgtEl>
                                          <p:spTgt spid="109"/>
                                        </p:tgtEl>
                                        <p:attrNameLst>
                                          <p:attrName>style.visibility</p:attrName>
                                        </p:attrNameLst>
                                      </p:cBhvr>
                                      <p:to>
                                        <p:strVal val="visible"/>
                                      </p:to>
                                    </p:set>
                                    <p:animEffect transition="in" filter="barn(outHorizontal)">
                                      <p:cBhvr>
                                        <p:cTn id="143" dur="500"/>
                                        <p:tgtEl>
                                          <p:spTgt spid="109"/>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98"/>
                                        </p:tgtEl>
                                        <p:attrNameLst>
                                          <p:attrName>style.visibility</p:attrName>
                                        </p:attrNameLst>
                                      </p:cBhvr>
                                      <p:to>
                                        <p:strVal val="visible"/>
                                      </p:to>
                                    </p:set>
                                    <p:animEffect transition="in" filter="fade">
                                      <p:cBhvr>
                                        <p:cTn id="148" dur="500"/>
                                        <p:tgtEl>
                                          <p:spTgt spid="98"/>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00"/>
                                        </p:tgtEl>
                                        <p:attrNameLst>
                                          <p:attrName>style.visibility</p:attrName>
                                        </p:attrNameLst>
                                      </p:cBhvr>
                                      <p:to>
                                        <p:strVal val="visible"/>
                                      </p:to>
                                    </p:set>
                                    <p:animEffect transition="in" filter="fade">
                                      <p:cBhvr>
                                        <p:cTn id="153" dur="500"/>
                                        <p:tgtEl>
                                          <p:spTgt spid="100"/>
                                        </p:tgtEl>
                                      </p:cBhvr>
                                    </p:animEffect>
                                  </p:childTnLst>
                                </p:cTn>
                              </p:par>
                            </p:childTnLst>
                          </p:cTn>
                        </p:par>
                        <p:par>
                          <p:cTn id="154" fill="hold">
                            <p:stCondLst>
                              <p:cond delay="500"/>
                            </p:stCondLst>
                            <p:childTnLst>
                              <p:par>
                                <p:cTn id="155" presetID="10" presetClass="entr" presetSubtype="0" fill="hold" nodeType="afterEffect">
                                  <p:stCondLst>
                                    <p:cond delay="0"/>
                                  </p:stCondLst>
                                  <p:childTnLst>
                                    <p:set>
                                      <p:cBhvr>
                                        <p:cTn id="156" dur="1" fill="hold">
                                          <p:stCondLst>
                                            <p:cond delay="0"/>
                                          </p:stCondLst>
                                        </p:cTn>
                                        <p:tgtEl>
                                          <p:spTgt spid="3">
                                            <p:txEl>
                                              <p:pRg st="0" end="0"/>
                                            </p:txEl>
                                          </p:spTgt>
                                        </p:tgtEl>
                                        <p:attrNameLst>
                                          <p:attrName>style.visibility</p:attrName>
                                        </p:attrNameLst>
                                      </p:cBhvr>
                                      <p:to>
                                        <p:strVal val="visible"/>
                                      </p:to>
                                    </p:set>
                                    <p:animEffect transition="in" filter="fade">
                                      <p:cBhvr>
                                        <p:cTn id="15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7" grpId="0" animBg="1"/>
      <p:bldP spid="63" grpId="0"/>
      <p:bldP spid="58" grpId="0" animBg="1"/>
      <p:bldP spid="68" grpId="0"/>
      <p:bldP spid="72" grpId="0"/>
      <p:bldP spid="80" grpId="0"/>
      <p:bldP spid="84" grpId="0"/>
      <p:bldP spid="92" grpId="0"/>
      <p:bldP spid="94" grpId="0"/>
      <p:bldP spid="96" grpId="0"/>
      <p:bldP spid="98" grpId="0"/>
      <p:bldP spid="100" grpId="0"/>
      <p:bldP spid="10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2314136" y="3556371"/>
                <a:ext cx="4171071" cy="681790"/>
              </a:xfrm>
              <a:prstGeom prst="rect">
                <a:avLst/>
              </a:prstGeom>
              <a:noFill/>
            </p:spPr>
            <p:txBody>
              <a:bodyPr wrap="square">
                <a:spAutoFit/>
              </a:bodyPr>
              <a:lstStyle/>
              <a:p>
                <a:pPr algn="l"/>
                <a:r>
                  <a:rPr lang="zh-CN" altLang="zh-CN" sz="1800" kern="0" dirty="0">
                    <a:effectLst/>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zh-CN" sz="2000" kern="0">
                            <a:effectLst/>
                            <a:latin typeface="Cambria Math" panose="02040503050406030204" pitchFamily="18" charset="0"/>
                            <a:ea typeface="宋体" panose="02010600030101010101" pitchFamily="2" charset="-122"/>
                            <a:cs typeface="Times New Roman" panose="02020603050405020304" pitchFamily="18" charset="0"/>
                          </a:rPr>
                          <m:t>飞船的固有长度</m:t>
                        </m:r>
                      </m:num>
                      <m:den>
                        <m:r>
                          <a:rPr lang="zh-CN" altLang="zh-CN" sz="2000" kern="0">
                            <a:effectLst/>
                            <a:latin typeface="Cambria Math" panose="02040503050406030204" pitchFamily="18" charset="0"/>
                            <a:ea typeface="宋体" panose="02010600030101010101" pitchFamily="2" charset="-122"/>
                            <a:cs typeface="Times New Roman" panose="02020603050405020304" pitchFamily="18" charset="0"/>
                          </a:rPr>
                          <m:t>子弹相对飞船的速度</m:t>
                        </m:r>
                      </m:den>
                    </m:f>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𝐿</m:t>
                        </m:r>
                      </m:num>
                      <m:den>
                        <m:sSub>
                          <m:sSubPr>
                            <m:ctrlPr>
                              <a:rPr lang="zh-CN" altLang="zh-CN" sz="2000" i="1" ker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effectLst/>
                                <a:latin typeface="Cambria Math" panose="02040503050406030204" pitchFamily="18" charset="0"/>
                                <a:ea typeface="宋体" panose="02010600030101010101" pitchFamily="2" charset="-122"/>
                                <a:cs typeface="Times New Roman" panose="02020603050405020304" pitchFamily="18" charset="0"/>
                              </a:rPr>
                              <m:t>2</m:t>
                            </m:r>
                          </m:sub>
                        </m:sSub>
                      </m:den>
                    </m:f>
                  </m:oMath>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2314136" y="3556371"/>
                <a:ext cx="4171071" cy="681790"/>
              </a:xfrm>
              <a:prstGeom prst="rect">
                <a:avLst/>
              </a:prstGeom>
              <a:blipFill rotWithShape="1">
                <a:blip r:embed="rId1"/>
                <a:stretch>
                  <a:fillRect l="-5" t="-54" r="14" b="25"/>
                </a:stretch>
              </a:blipFill>
            </p:spPr>
            <p:txBody>
              <a:bodyPr/>
              <a:lstStyle/>
              <a:p>
                <a:r>
                  <a:rPr lang="zh-CN" altLang="en-US">
                    <a:noFill/>
                  </a:rPr>
                  <a:t> </a:t>
                </a:r>
              </a:p>
            </p:txBody>
          </p:sp>
        </mc:Fallback>
      </mc:AlternateContent>
      <p:sp>
        <p:nvSpPr>
          <p:cNvPr id="5" name="文本框 4"/>
          <p:cNvSpPr txBox="1"/>
          <p:nvPr/>
        </p:nvSpPr>
        <p:spPr>
          <a:xfrm>
            <a:off x="393897" y="605385"/>
            <a:ext cx="766689" cy="497316"/>
          </a:xfrm>
          <a:prstGeom prst="rect">
            <a:avLst/>
          </a:prstGeom>
          <a:noFill/>
        </p:spPr>
        <p:txBody>
          <a:bodyPr wrap="square">
            <a:spAutoFit/>
          </a:bodyPr>
          <a:lstStyle/>
          <a:p>
            <a:pPr>
              <a:lnSpc>
                <a:spcPct val="150000"/>
              </a:lnSpc>
            </a:pPr>
            <a:r>
              <a:rPr lang="en-US" altLang="zh-CN" sz="2000" kern="0" dirty="0">
                <a:effectLst/>
                <a:latin typeface="Times New Roman" panose="02020603050405020304" pitchFamily="18" charset="0"/>
                <a:ea typeface="宋体" panose="02010600030101010101" pitchFamily="2" charset="-122"/>
                <a:cs typeface="Times New Roman" panose="02020603050405020304" pitchFamily="18" charset="0"/>
              </a:rPr>
              <a:t>4-10</a:t>
            </a:r>
            <a:endParaRPr lang="zh-CN" altLang="en-US" sz="2000" dirty="0"/>
          </a:p>
        </p:txBody>
      </p:sp>
      <p:sp>
        <p:nvSpPr>
          <p:cNvPr id="7" name="文本框 6"/>
          <p:cNvSpPr txBox="1"/>
          <p:nvPr/>
        </p:nvSpPr>
        <p:spPr>
          <a:xfrm>
            <a:off x="393897" y="605385"/>
            <a:ext cx="8299938" cy="1886927"/>
          </a:xfrm>
          <a:prstGeom prst="rect">
            <a:avLst/>
          </a:prstGeom>
          <a:noFill/>
        </p:spPr>
        <p:txBody>
          <a:bodyPr wrap="square">
            <a:spAutoFit/>
          </a:bodyPr>
          <a:lstStyle/>
          <a:p>
            <a:pPr algn="l">
              <a:lnSpc>
                <a:spcPct val="150000"/>
              </a:lnSpc>
            </a:pPr>
            <a:r>
              <a:rPr lang="en-US" altLang="zh-CN" sz="2000" kern="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a:effectLst/>
                <a:latin typeface="Times New Roman" panose="02020603050405020304" pitchFamily="18" charset="0"/>
                <a:ea typeface="宋体" panose="02010600030101010101" pitchFamily="2" charset="-122"/>
                <a:cs typeface="Times New Roman" panose="02020603050405020304" pitchFamily="18" charset="0"/>
              </a:rPr>
              <a:t>一飞船的固有长度为</a:t>
            </a:r>
            <a:r>
              <a:rPr lang="en-US" altLang="zh-CN" sz="2000" i="1" kern="0">
                <a:effectLst/>
                <a:latin typeface="Times New Roman" panose="02020603050405020304" pitchFamily="18" charset="0"/>
                <a:ea typeface="宋体" panose="02010600030101010101" pitchFamily="2" charset="-122"/>
                <a:cs typeface="Times New Roman" panose="02020603050405020304" pitchFamily="18" charset="0"/>
              </a:rPr>
              <a:t>L</a:t>
            </a:r>
            <a:r>
              <a:rPr lang="zh-CN" altLang="zh-CN" sz="2000" kern="0">
                <a:effectLst/>
                <a:latin typeface="Times New Roman" panose="02020603050405020304" pitchFamily="18" charset="0"/>
                <a:ea typeface="宋体" panose="02010600030101010101" pitchFamily="2" charset="-122"/>
                <a:cs typeface="Times New Roman" panose="02020603050405020304" pitchFamily="18" charset="0"/>
              </a:rPr>
              <a:t>，相对于地面以速度</a:t>
            </a:r>
            <a:r>
              <a:rPr lang="en-US" altLang="zh-CN" sz="2000" i="1" kern="0">
                <a:effectLst/>
                <a:latin typeface="Times New Roman" panose="02020603050405020304" pitchFamily="18" charset="0"/>
                <a:ea typeface="宋体" panose="02010600030101010101" pitchFamily="2" charset="-122"/>
                <a:cs typeface="Times New Roman" panose="02020603050405020304" pitchFamily="18" charset="0"/>
              </a:rPr>
              <a:t>υ</a:t>
            </a:r>
            <a:r>
              <a:rPr lang="en-US" altLang="zh-CN" sz="2000" kern="0" baseline="-2500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0">
                <a:effectLst/>
                <a:latin typeface="Times New Roman" panose="02020603050405020304" pitchFamily="18" charset="0"/>
                <a:ea typeface="宋体" panose="02010600030101010101" pitchFamily="2" charset="-122"/>
                <a:cs typeface="Times New Roman" panose="02020603050405020304" pitchFamily="18" charset="0"/>
              </a:rPr>
              <a:t>作匀速直线运动，从飞船中的后端向飞船中的前端的一个靶子发射一颗相对于飞船的速度为</a:t>
            </a:r>
            <a:r>
              <a:rPr lang="en-US" altLang="zh-CN" sz="2000" i="1" kern="0">
                <a:effectLst/>
                <a:latin typeface="Times New Roman" panose="02020603050405020304" pitchFamily="18" charset="0"/>
                <a:ea typeface="宋体" panose="02010600030101010101" pitchFamily="2" charset="-122"/>
                <a:cs typeface="Times New Roman" panose="02020603050405020304" pitchFamily="18" charset="0"/>
              </a:rPr>
              <a:t>υ</a:t>
            </a:r>
            <a:r>
              <a:rPr lang="en-US" altLang="zh-CN" sz="2000" kern="0" baseline="-2500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0">
                <a:effectLst/>
                <a:latin typeface="Times New Roman" panose="02020603050405020304" pitchFamily="18" charset="0"/>
                <a:ea typeface="宋体" panose="02010600030101010101" pitchFamily="2" charset="-122"/>
                <a:cs typeface="Times New Roman" panose="02020603050405020304" pitchFamily="18" charset="0"/>
              </a:rPr>
              <a:t>的子弹。求：在飞船上测得子弹从射出到击中靶的时间间隔是多少？</a:t>
            </a:r>
            <a:r>
              <a:rPr lang="en-US" altLang="zh-CN" sz="2000" kern="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i="1" kern="0">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2000" kern="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a:effectLst/>
                <a:latin typeface="Times New Roman" panose="02020603050405020304" pitchFamily="18" charset="0"/>
                <a:ea typeface="宋体" panose="02010600030101010101" pitchFamily="2" charset="-122"/>
                <a:cs typeface="Times New Roman" panose="02020603050405020304" pitchFamily="18" charset="0"/>
              </a:rPr>
              <a:t>表示真空中光速</a:t>
            </a:r>
            <a:r>
              <a:rPr lang="en-US" altLang="zh-CN" sz="2000" kern="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9" name="文本框 8"/>
          <p:cNvSpPr txBox="1"/>
          <p:nvPr/>
        </p:nvSpPr>
        <p:spPr>
          <a:xfrm>
            <a:off x="956604" y="2750746"/>
            <a:ext cx="949569" cy="490071"/>
          </a:xfrm>
          <a:prstGeom prst="rect">
            <a:avLst/>
          </a:prstGeom>
          <a:noFill/>
        </p:spPr>
        <p:txBody>
          <a:bodyPr wrap="square">
            <a:spAutoFit/>
          </a:bodyPr>
          <a:lstStyle/>
          <a:p>
            <a:pPr>
              <a:lnSpc>
                <a:spcPct val="150000"/>
              </a:lnSpc>
            </a:pPr>
            <a:r>
              <a:rPr lang="zh-CN" altLang="zh-CN" sz="2000" kern="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1" name="文本框 10"/>
          <p:cNvSpPr txBox="1"/>
          <p:nvPr/>
        </p:nvSpPr>
        <p:spPr>
          <a:xfrm>
            <a:off x="1969476" y="2738885"/>
            <a:ext cx="5620044" cy="501932"/>
          </a:xfrm>
          <a:prstGeom prst="rect">
            <a:avLst/>
          </a:prstGeom>
          <a:noFill/>
        </p:spPr>
        <p:txBody>
          <a:bodyPr wrap="square">
            <a:spAutoFit/>
          </a:bodyPr>
          <a:lstStyle/>
          <a:p>
            <a:pPr algn="l">
              <a:lnSpc>
                <a:spcPct val="150000"/>
              </a:lnSpc>
            </a:pPr>
            <a:r>
              <a:rPr lang="zh-CN" altLang="zh-CN" sz="2000" kern="0" dirty="0">
                <a:effectLst/>
                <a:latin typeface="Times New Roman" panose="02020603050405020304" pitchFamily="18" charset="0"/>
                <a:ea typeface="宋体" panose="02010600030101010101" pitchFamily="2" charset="-122"/>
                <a:cs typeface="Times New Roman" panose="02020603050405020304" pitchFamily="18" charset="0"/>
              </a:rPr>
              <a:t>从飞船上测量子弹从出射到击中靶心的时间为：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821766" y="1829496"/>
            <a:ext cx="6977576"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根据光速不变原理，船头</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船尾观测者测量的光速都是</a:t>
            </a:r>
            <a:r>
              <a:rPr lang="en-US" altLang="zh-CN" sz="2000" i="1" kern="1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文本框 3"/>
          <p:cNvSpPr txBox="1"/>
          <p:nvPr/>
        </p:nvSpPr>
        <p:spPr>
          <a:xfrm>
            <a:off x="534572" y="545015"/>
            <a:ext cx="738554"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4-11 </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457199" y="471437"/>
                <a:ext cx="8363243" cy="94737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有一速度为</a:t>
                </a:r>
                <a:r>
                  <a:rPr lang="en-US" altLang="zh-CN" sz="2000" i="1" kern="100" dirty="0">
                    <a:effectLst/>
                    <a:latin typeface="Times New Roman" panose="02020603050405020304" pitchFamily="18" charset="0"/>
                    <a:ea typeface="宋体" panose="02010600030101010101" pitchFamily="2" charset="-122"/>
                    <a:cs typeface="Times New Roman" panose="02020603050405020304" pitchFamily="18" charset="0"/>
                  </a:rPr>
                  <a:t>υ</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的宇宙飞船沿</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轴的正方向飞行，飞船头尾各有一个脉冲光源在工作</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mc:Choice>
        <mc:Fallback>
          <p:sp>
            <p:nvSpPr>
              <p:cNvPr id="6" name="文本框 5"/>
              <p:cNvSpPr txBox="1">
                <a:spLocks noRot="1" noChangeAspect="1" noMove="1" noResize="1" noEditPoints="1" noAdjustHandles="1" noChangeArrowheads="1" noChangeShapeType="1" noTextEdit="1"/>
              </p:cNvSpPr>
              <p:nvPr/>
            </p:nvSpPr>
            <p:spPr>
              <a:xfrm>
                <a:off x="457199" y="471437"/>
                <a:ext cx="8363243" cy="947375"/>
              </a:xfrm>
              <a:prstGeom prst="rect">
                <a:avLst/>
              </a:prstGeom>
              <a:blipFill rotWithShape="1">
                <a:blip r:embed="rId1"/>
                <a:stretch>
                  <a:fillRect l="-8" t="-28" r="3" b="-1317"/>
                </a:stretch>
              </a:blipFill>
            </p:spPr>
            <p:txBody>
              <a:bodyPr/>
              <a:lstStyle/>
              <a:p>
                <a:r>
                  <a:rPr lang="zh-CN" altLang="en-US">
                    <a:noFill/>
                  </a:rPr>
                  <a:t> </a:t>
                </a:r>
              </a:p>
            </p:txBody>
          </p:sp>
        </mc:Fallback>
      </mc:AlternateContent>
      <p:sp>
        <p:nvSpPr>
          <p:cNvPr id="8" name="文本框 7"/>
          <p:cNvSpPr txBox="1"/>
          <p:nvPr/>
        </p:nvSpPr>
        <p:spPr>
          <a:xfrm>
            <a:off x="2286000" y="905431"/>
            <a:ext cx="520505" cy="490071"/>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求</a:t>
            </a:r>
            <a:endParaRPr lang="zh-CN" altLang="en-US" sz="2000" dirty="0"/>
          </a:p>
        </p:txBody>
      </p:sp>
      <p:sp>
        <p:nvSpPr>
          <p:cNvPr id="10" name="文本框 9"/>
          <p:cNvSpPr txBox="1"/>
          <p:nvPr/>
        </p:nvSpPr>
        <p:spPr>
          <a:xfrm>
            <a:off x="457199" y="905431"/>
            <a:ext cx="8363243"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(1)</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处于船尾的观察者测得船头光源发出的光脉冲的传播速度；</a:t>
            </a:r>
            <a:endParaRPr lang="zh-CN" altLang="en-US" sz="2000" dirty="0"/>
          </a:p>
        </p:txBody>
      </p:sp>
      <p:sp>
        <p:nvSpPr>
          <p:cNvPr id="12" name="文本框 11"/>
          <p:cNvSpPr txBox="1"/>
          <p:nvPr/>
        </p:nvSpPr>
        <p:spPr>
          <a:xfrm>
            <a:off x="1540412" y="1350874"/>
            <a:ext cx="7118253" cy="501932"/>
          </a:xfrm>
          <a:prstGeom prst="rect">
            <a:avLst/>
          </a:prstGeom>
          <a:noFill/>
        </p:spPr>
        <p:txBody>
          <a:bodyPr wrap="square">
            <a:spAutoFit/>
          </a:bodyPr>
          <a:lstStyle/>
          <a:p>
            <a:pPr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处于船头的观察者测得船尾光源发出的光脉冲的传播速度。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4" name="文本框 13"/>
          <p:cNvSpPr txBox="1"/>
          <p:nvPr/>
        </p:nvSpPr>
        <p:spPr>
          <a:xfrm>
            <a:off x="977704" y="1919746"/>
            <a:ext cx="984738"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6" name="文本框 15"/>
              <p:cNvSpPr txBox="1"/>
              <p:nvPr/>
            </p:nvSpPr>
            <p:spPr>
              <a:xfrm>
                <a:off x="450166" y="2273949"/>
                <a:ext cx="8363242"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牛郎星距地球约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光年，若拟用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年的时间</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宇宙飞船上钟指示的时间</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抵达牛郎星，则宇宙飞船的速度要达到多少？。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450166" y="2273949"/>
                <a:ext cx="8363242" cy="963597"/>
              </a:xfrm>
              <a:prstGeom prst="rect">
                <a:avLst/>
              </a:prstGeom>
              <a:blipFill rotWithShape="1">
                <a:blip r:embed="rId2"/>
                <a:stretch>
                  <a:fillRect l="-7" t="-1" r="3" b="33"/>
                </a:stretch>
              </a:blipFill>
            </p:spPr>
            <p:txBody>
              <a:bodyPr/>
              <a:lstStyle/>
              <a:p>
                <a:r>
                  <a:rPr lang="zh-CN" altLang="en-US">
                    <a:noFill/>
                  </a:rPr>
                  <a:t> </a:t>
                </a:r>
              </a:p>
            </p:txBody>
          </p:sp>
        </mc:Fallback>
      </mc:AlternateContent>
      <p:sp>
        <p:nvSpPr>
          <p:cNvPr id="18" name="文本框 17"/>
          <p:cNvSpPr txBox="1"/>
          <p:nvPr/>
        </p:nvSpPr>
        <p:spPr>
          <a:xfrm>
            <a:off x="534572" y="2356813"/>
            <a:ext cx="731520"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4-12 </a:t>
            </a:r>
            <a:endParaRPr lang="zh-CN" altLang="en-US" sz="2000" dirty="0"/>
          </a:p>
        </p:txBody>
      </p:sp>
      <mc:AlternateContent xmlns:mc="http://schemas.openxmlformats.org/markup-compatibility/2006">
        <mc:Choice xmlns:a14="http://schemas.microsoft.com/office/drawing/2010/main" Requires="a14">
          <p:sp>
            <p:nvSpPr>
              <p:cNvPr id="20" name="文本框 19"/>
              <p:cNvSpPr txBox="1"/>
              <p:nvPr/>
            </p:nvSpPr>
            <p:spPr>
              <a:xfrm>
                <a:off x="590843" y="3253567"/>
                <a:ext cx="8229599" cy="1154740"/>
              </a:xfrm>
              <a:prstGeom prst="rect">
                <a:avLst/>
              </a:prstGeom>
              <a:noFill/>
            </p:spPr>
            <p:txBody>
              <a:bodyPr wrap="square">
                <a:spAutoFit/>
              </a:bodyPr>
              <a:lstStyle/>
              <a:p>
                <a:pPr indent="266700" algn="l">
                  <a:lnSpc>
                    <a:spcPct val="150000"/>
                  </a:lnSpc>
                </a:pP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设飞船速度为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，牛郎星距离地球距离为固有长度，地球钟指示的时间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den>
                    </m:f>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年相对地球为原时。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0" name="文本框 19"/>
              <p:cNvSpPr txBox="1">
                <a:spLocks noRot="1" noChangeAspect="1" noMove="1" noResize="1" noEditPoints="1" noAdjustHandles="1" noChangeArrowheads="1" noChangeShapeType="1" noTextEdit="1"/>
              </p:cNvSpPr>
              <p:nvPr/>
            </p:nvSpPr>
            <p:spPr>
              <a:xfrm>
                <a:off x="590843" y="3253567"/>
                <a:ext cx="8229599" cy="1154740"/>
              </a:xfrm>
              <a:prstGeom prst="rect">
                <a:avLst/>
              </a:prstGeom>
              <a:blipFill rotWithShape="1">
                <a:blip r:embed="rId3"/>
                <a:stretch>
                  <a:fillRect l="-4" t="-40" r="4" b="12"/>
                </a:stretch>
              </a:blipFill>
            </p:spPr>
            <p:txBody>
              <a:bodyPr/>
              <a:lstStyle/>
              <a:p>
                <a:r>
                  <a:rPr lang="zh-CN" altLang="en-US">
                    <a:noFill/>
                  </a:rPr>
                  <a:t> </a:t>
                </a:r>
              </a:p>
            </p:txBody>
          </p:sp>
        </mc:Fallback>
      </mc:AlternateContent>
      <p:sp>
        <p:nvSpPr>
          <p:cNvPr id="22" name="文本框 21"/>
          <p:cNvSpPr txBox="1"/>
          <p:nvPr/>
        </p:nvSpPr>
        <p:spPr>
          <a:xfrm>
            <a:off x="896815" y="3270324"/>
            <a:ext cx="917917"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24" name="文本框 23"/>
              <p:cNvSpPr txBox="1"/>
              <p:nvPr/>
            </p:nvSpPr>
            <p:spPr>
              <a:xfrm>
                <a:off x="534572" y="3809198"/>
                <a:ext cx="8433582" cy="160704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若以飞船为固定参考系，则宇宙飞船上的钟指示的时间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年为原时，地球钟指示的时间</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den>
                    </m:f>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年为相对论时间，由时间膨胀效应有</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24" name="文本框 23"/>
              <p:cNvSpPr txBox="1">
                <a:spLocks noRot="1" noChangeAspect="1" noMove="1" noResize="1" noEditPoints="1" noAdjustHandles="1" noChangeArrowheads="1" noChangeShapeType="1" noTextEdit="1"/>
              </p:cNvSpPr>
              <p:nvPr/>
            </p:nvSpPr>
            <p:spPr>
              <a:xfrm>
                <a:off x="534572" y="3809198"/>
                <a:ext cx="8433582" cy="1607043"/>
              </a:xfrm>
              <a:prstGeom prst="rect">
                <a:avLst/>
              </a:prstGeom>
              <a:blipFill rotWithShape="1">
                <a:blip r:embed="rId4"/>
                <a:stretch>
                  <a:fillRect l="-6" t="-29" r="1" b="-25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3200399" y="4900757"/>
                <a:ext cx="1751428" cy="6127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18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den>
                      </m:f>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𝛾</m:t>
                      </m:r>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3200399" y="4900757"/>
                <a:ext cx="1751428" cy="612732"/>
              </a:xfrm>
              <a:prstGeom prst="rect">
                <a:avLst/>
              </a:prstGeom>
              <a:blipFill rotWithShape="1">
                <a:blip r:embed="rId5"/>
                <a:stretch>
                  <a:fillRect l="-36" t="-75" r="6" b="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1355773" y="5375067"/>
                <a:ext cx="2447778" cy="1001684"/>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ad>
                        <m:radPr>
                          <m:degHide m:val="on"/>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den>
                                  </m:f>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den>
                      </m:f>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8" name="文本框 27"/>
              <p:cNvSpPr txBox="1">
                <a:spLocks noRot="1" noChangeAspect="1" noMove="1" noResize="1" noEditPoints="1" noAdjustHandles="1" noChangeArrowheads="1" noChangeShapeType="1" noTextEdit="1"/>
              </p:cNvSpPr>
              <p:nvPr/>
            </p:nvSpPr>
            <p:spPr>
              <a:xfrm>
                <a:off x="1355773" y="5375067"/>
                <a:ext cx="2447778" cy="1001684"/>
              </a:xfrm>
              <a:prstGeom prst="rect">
                <a:avLst/>
              </a:prstGeom>
              <a:blipFill rotWithShape="1">
                <a:blip r:embed="rId6"/>
                <a:stretch>
                  <a:fillRect l="-2" t="-43" r="22" b="8"/>
                </a:stretch>
              </a:blipFill>
            </p:spPr>
            <p:txBody>
              <a:bodyPr/>
              <a:lstStyle/>
              <a:p>
                <a:r>
                  <a:rPr lang="zh-CN" altLang="en-US">
                    <a:noFill/>
                  </a:rPr>
                  <a:t> </a:t>
                </a:r>
              </a:p>
            </p:txBody>
          </p:sp>
        </mc:Fallback>
      </mc:AlternateContent>
      <p:sp>
        <p:nvSpPr>
          <p:cNvPr id="29" name="箭头: 右 28"/>
          <p:cNvSpPr/>
          <p:nvPr/>
        </p:nvSpPr>
        <p:spPr bwMode="auto">
          <a:xfrm>
            <a:off x="977704" y="5820679"/>
            <a:ext cx="432582" cy="21540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0" name="箭头: 右 29"/>
          <p:cNvSpPr/>
          <p:nvPr/>
        </p:nvSpPr>
        <p:spPr bwMode="auto">
          <a:xfrm>
            <a:off x="3965329" y="5820679"/>
            <a:ext cx="432582" cy="21540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2" name="文本框 31"/>
              <p:cNvSpPr txBox="1"/>
              <p:nvPr/>
            </p:nvSpPr>
            <p:spPr>
              <a:xfrm>
                <a:off x="4339883" y="5364575"/>
                <a:ext cx="4572000" cy="10016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16</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17</m:t>
                              </m:r>
                            </m:den>
                          </m:f>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m:rPr>
                              <m:nor/>
                            </m:rPr>
                            <a:rPr lang="en-US" altLang="zh-CN" sz="20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m:t>
                          </m:r>
                          <m:r>
                            <m:rPr>
                              <m:nor/>
                            </m:rPr>
                            <a:rPr lang="en-US" altLang="zh-CN" sz="2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m:t>1</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4339883" y="5364575"/>
                <a:ext cx="4572000" cy="1001684"/>
              </a:xfrm>
              <a:prstGeom prst="rect">
                <a:avLst/>
              </a:prstGeom>
              <a:blipFill rotWithShape="1">
                <a:blip r:embed="rId7"/>
                <a:stretch>
                  <a:fillRect l="-6" t="-9" r="6" b="38"/>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500"/>
                                        <p:tgtEl>
                                          <p:spTgt spid="1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left)">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8">
                                            <p:txEl>
                                              <p:pRg st="0" end="0"/>
                                            </p:txEl>
                                          </p:spTgt>
                                        </p:tgtEl>
                                        <p:attrNameLst>
                                          <p:attrName>style.visibility</p:attrName>
                                        </p:attrNameLst>
                                      </p:cBhvr>
                                      <p:to>
                                        <p:strVal val="visible"/>
                                      </p:to>
                                    </p:set>
                                    <p:animEffect transition="in" filter="fade">
                                      <p:cBhvr>
                                        <p:cTn id="69" dur="500"/>
                                        <p:tgtEl>
                                          <p:spTgt spid="28">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left)">
                                      <p:cBhvr>
                                        <p:cTn id="74" dur="500"/>
                                        <p:tgtEl>
                                          <p:spTgt spid="30"/>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32">
                                            <p:txEl>
                                              <p:pRg st="0" end="0"/>
                                            </p:txEl>
                                          </p:spTgt>
                                        </p:tgtEl>
                                        <p:attrNameLst>
                                          <p:attrName>style.visibility</p:attrName>
                                        </p:attrNameLst>
                                      </p:cBhvr>
                                      <p:to>
                                        <p:strVal val="visible"/>
                                      </p:to>
                                    </p:set>
                                    <p:animEffect transition="in" filter="fade">
                                      <p:cBhvr>
                                        <p:cTn id="7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4" grpId="0"/>
      <p:bldP spid="18" grpId="0"/>
      <p:bldP spid="20" grpId="0"/>
      <p:bldP spid="22" grpId="0"/>
      <p:bldP spid="24" grpId="0"/>
      <p:bldP spid="26" grpId="0"/>
      <p:bldP spid="29" grpId="0" animBg="1"/>
      <p:bldP spid="3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422031" y="569406"/>
                <a:ext cx="8447649" cy="963597"/>
              </a:xfrm>
              <a:prstGeom prst="rect">
                <a:avLst/>
              </a:prstGeom>
              <a:noFill/>
            </p:spPr>
            <p:txBody>
              <a:bodyPr wrap="square">
                <a:spAutoFit/>
              </a:bodyPr>
              <a:lstStyle/>
              <a:p>
                <a:pPr algn="l">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若从一惯性系中测得宇宙飞船的长度为其固有长度的一半，试问宇宙飞船相对此惯性系的速度为多少？</a:t>
                </a: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以光速</a:t>
                </a:r>
                <a14:m>
                  <m:oMath xmlns:m="http://schemas.openxmlformats.org/officeDocument/2006/math">
                    <m:r>
                      <a:rPr lang="en-US" altLang="zh-CN" sz="2000" i="1"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表示</a:t>
                </a: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422031" y="569406"/>
                <a:ext cx="8447649" cy="963597"/>
              </a:xfrm>
              <a:prstGeom prst="rect">
                <a:avLst/>
              </a:prstGeom>
              <a:blipFill rotWithShape="1">
                <a:blip r:embed="rId1"/>
                <a:stretch>
                  <a:fillRect l="-5" t="-46" b="1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文本框 4"/>
              <p:cNvSpPr txBox="1"/>
              <p:nvPr/>
            </p:nvSpPr>
            <p:spPr>
              <a:xfrm>
                <a:off x="2138290" y="2275970"/>
                <a:ext cx="3931920" cy="1001684"/>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num>
                                    <m:den>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den>
                                  </m:f>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e>
                          </m:rad>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2138290" y="2275970"/>
                <a:ext cx="3931920" cy="1001684"/>
              </a:xfrm>
              <a:prstGeom prst="rect">
                <a:avLst/>
              </a:prstGeom>
              <a:blipFill rotWithShape="1">
                <a:blip r:embed="rId2"/>
                <a:stretch>
                  <a:fillRect l="-6" t="-13" r="6" b="42"/>
                </a:stretch>
              </a:blipFill>
            </p:spPr>
            <p:txBody>
              <a:bodyPr/>
              <a:lstStyle/>
              <a:p>
                <a:r>
                  <a:rPr lang="zh-CN" altLang="en-US">
                    <a:noFill/>
                  </a:rPr>
                  <a:t> </a:t>
                </a:r>
              </a:p>
            </p:txBody>
          </p:sp>
        </mc:Fallback>
      </mc:AlternateContent>
      <p:sp>
        <p:nvSpPr>
          <p:cNvPr id="4" name="文本框 3"/>
          <p:cNvSpPr txBox="1"/>
          <p:nvPr/>
        </p:nvSpPr>
        <p:spPr>
          <a:xfrm>
            <a:off x="422031" y="553889"/>
            <a:ext cx="815926" cy="497316"/>
          </a:xfrm>
          <a:prstGeom prst="rect">
            <a:avLst/>
          </a:prstGeom>
          <a:noFill/>
        </p:spPr>
        <p:txBody>
          <a:bodyPr wrap="square">
            <a:spAutoFit/>
          </a:bodyPr>
          <a:lstStyle/>
          <a:p>
            <a:pPr>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4-26 </a:t>
            </a:r>
            <a:endParaRPr lang="zh-CN" altLang="en-US" sz="2000" dirty="0"/>
          </a:p>
        </p:txBody>
      </p:sp>
      <p:sp>
        <p:nvSpPr>
          <p:cNvPr id="7" name="文本框 6"/>
          <p:cNvSpPr txBox="1"/>
          <p:nvPr/>
        </p:nvSpPr>
        <p:spPr>
          <a:xfrm>
            <a:off x="949569" y="1805981"/>
            <a:ext cx="963637" cy="400110"/>
          </a:xfrm>
          <a:prstGeom prst="rect">
            <a:avLst/>
          </a:prstGeom>
          <a:noFill/>
        </p:spPr>
        <p:txBody>
          <a:bodyPr wrap="square">
            <a:spAutoFit/>
          </a:bodyPr>
          <a:lstStyle/>
          <a:p>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9" name="文本框 8"/>
          <p:cNvSpPr txBox="1"/>
          <p:nvPr/>
        </p:nvSpPr>
        <p:spPr>
          <a:xfrm>
            <a:off x="1913206" y="1805981"/>
            <a:ext cx="3158197" cy="400110"/>
          </a:xfrm>
          <a:prstGeom prst="rect">
            <a:avLst/>
          </a:prstGeom>
          <a:noFill/>
        </p:spPr>
        <p:txBody>
          <a:bodyPr wrap="square">
            <a:spAutoFit/>
          </a:bodyPr>
          <a:lstStyle/>
          <a:p>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根据洛伦兹长度收缩公式</a:t>
            </a:r>
            <a:endParaRPr lang="zh-CN" altLang="en-US" sz="2000" dirty="0"/>
          </a:p>
        </p:txBody>
      </p:sp>
      <mc:AlternateContent xmlns:mc="http://schemas.openxmlformats.org/markup-compatibility/2006">
        <mc:Choice xmlns:a14="http://schemas.microsoft.com/office/drawing/2010/main" Requires="a14">
          <p:sp>
            <p:nvSpPr>
              <p:cNvPr id="11" name="文本框 10"/>
              <p:cNvSpPr txBox="1"/>
              <p:nvPr/>
            </p:nvSpPr>
            <p:spPr>
              <a:xfrm>
                <a:off x="4979963" y="1422688"/>
                <a:ext cx="2363372" cy="10016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den>
                                  </m:f>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oMath>
                  </m:oMathPara>
                </a14:m>
                <a:endParaRPr lang="zh-CN" altLang="en-US" dirty="0"/>
              </a:p>
            </p:txBody>
          </p:sp>
        </mc:Choice>
        <mc:Fallback>
          <p:sp>
            <p:nvSpPr>
              <p:cNvPr id="11" name="文本框 10"/>
              <p:cNvSpPr txBox="1">
                <a:spLocks noRot="1" noChangeAspect="1" noMove="1" noResize="1" noEditPoints="1" noAdjustHandles="1" noChangeArrowheads="1" noChangeShapeType="1" noTextEdit="1"/>
              </p:cNvSpPr>
              <p:nvPr/>
            </p:nvSpPr>
            <p:spPr>
              <a:xfrm>
                <a:off x="4979963" y="1422688"/>
                <a:ext cx="2363372" cy="1001684"/>
              </a:xfrm>
              <a:prstGeom prst="rect">
                <a:avLst/>
              </a:prstGeom>
              <a:blipFill rotWithShape="1">
                <a:blip r:embed="rId3"/>
                <a:stretch>
                  <a:fillRect l="-12" t="-29" r="8" b="58"/>
                </a:stretch>
              </a:blipFill>
            </p:spPr>
            <p:txBody>
              <a:bodyPr/>
              <a:lstStyle/>
              <a:p>
                <a:r>
                  <a:rPr lang="zh-CN" altLang="en-US">
                    <a:noFill/>
                  </a:rPr>
                  <a:t> </a:t>
                </a:r>
              </a:p>
            </p:txBody>
          </p:sp>
        </mc:Fallback>
      </mc:AlternateContent>
      <p:sp>
        <p:nvSpPr>
          <p:cNvPr id="13" name="文本框 12"/>
          <p:cNvSpPr txBox="1"/>
          <p:nvPr/>
        </p:nvSpPr>
        <p:spPr>
          <a:xfrm>
            <a:off x="949569" y="2653475"/>
            <a:ext cx="125905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可求得：</a:t>
            </a:r>
            <a:endParaRPr lang="zh-CN" altLang="en-US" sz="2000" dirty="0"/>
          </a:p>
        </p:txBody>
      </p:sp>
      <mc:AlternateContent xmlns:mc="http://schemas.openxmlformats.org/markup-compatibility/2006">
        <mc:Choice xmlns:a14="http://schemas.microsoft.com/office/drawing/2010/main" Requires="a14">
          <p:sp>
            <p:nvSpPr>
              <p:cNvPr id="14" name="文本框 13"/>
              <p:cNvSpPr txBox="1"/>
              <p:nvPr/>
            </p:nvSpPr>
            <p:spPr>
              <a:xfrm>
                <a:off x="2792436" y="5383193"/>
                <a:ext cx="3784209" cy="1001684"/>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𝑐</m:t>
                                      </m:r>
                                    </m:den>
                                  </m:f>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4" name="文本框 13"/>
              <p:cNvSpPr txBox="1">
                <a:spLocks noRot="1" noChangeAspect="1" noMove="1" noResize="1" noEditPoints="1" noAdjustHandles="1" noChangeArrowheads="1" noChangeShapeType="1" noTextEdit="1"/>
              </p:cNvSpPr>
              <p:nvPr/>
            </p:nvSpPr>
            <p:spPr>
              <a:xfrm>
                <a:off x="2792436" y="5383193"/>
                <a:ext cx="3784209" cy="1001684"/>
              </a:xfrm>
              <a:prstGeom prst="rect">
                <a:avLst/>
              </a:prstGeom>
              <a:blipFill rotWithShape="1">
                <a:blip r:embed="rId4"/>
                <a:stretch>
                  <a:fillRect l="-9" t="-30" r="15" b="59"/>
                </a:stretch>
              </a:blipFill>
            </p:spPr>
            <p:txBody>
              <a:bodyPr/>
              <a:lstStyle/>
              <a:p>
                <a:r>
                  <a:rPr lang="zh-CN" altLang="en-US">
                    <a:noFill/>
                  </a:rPr>
                  <a:t> </a:t>
                </a:r>
              </a:p>
            </p:txBody>
          </p:sp>
        </mc:Fallback>
      </mc:AlternateContent>
      <p:sp>
        <p:nvSpPr>
          <p:cNvPr id="16" name="文本框 15"/>
          <p:cNvSpPr txBox="1"/>
          <p:nvPr/>
        </p:nvSpPr>
        <p:spPr>
          <a:xfrm>
            <a:off x="541606" y="3182344"/>
            <a:ext cx="696351" cy="497316"/>
          </a:xfrm>
          <a:prstGeom prst="rect">
            <a:avLst/>
          </a:prstGeom>
          <a:noFill/>
        </p:spPr>
        <p:txBody>
          <a:bodyPr wrap="square">
            <a:spAutoFit/>
          </a:bodyPr>
          <a:lstStyle/>
          <a:p>
            <a:pPr>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4-27 </a:t>
            </a:r>
            <a:endParaRPr lang="zh-CN" altLang="en-US" sz="2000" dirty="0"/>
          </a:p>
        </p:txBody>
      </p:sp>
      <mc:AlternateContent xmlns:mc="http://schemas.openxmlformats.org/markup-compatibility/2006">
        <mc:Choice xmlns:a14="http://schemas.microsoft.com/office/drawing/2010/main" Requires="a14">
          <p:sp>
            <p:nvSpPr>
              <p:cNvPr id="18" name="文本框 17"/>
              <p:cNvSpPr txBox="1"/>
              <p:nvPr/>
            </p:nvSpPr>
            <p:spPr>
              <a:xfrm>
                <a:off x="499403" y="3202783"/>
                <a:ext cx="8370277" cy="963597"/>
              </a:xfrm>
              <a:prstGeom prst="rect">
                <a:avLst/>
              </a:prstGeom>
              <a:noFill/>
            </p:spPr>
            <p:txBody>
              <a:bodyPr wrap="square">
                <a:spAutoFit/>
              </a:bodyPr>
              <a:lstStyle/>
              <a:p>
                <a:pPr algn="l">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一固有长度为</a:t>
                </a:r>
                <a14:m>
                  <m:oMath xmlns:m="http://schemas.openxmlformats.org/officeDocument/2006/math">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的物体，若以速率</a:t>
                </a:r>
                <a14:m>
                  <m:oMath xmlns:m="http://schemas.openxmlformats.org/officeDocument/2006/math">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60</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沿</a:t>
                </a:r>
                <a14:m>
                  <m:oMath xmlns:m="http://schemas.openxmlformats.org/officeDocument/2006/math">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轴相对某惯性系运动，试问从该惯性系来测量，此物体的长度为多少？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8" name="文本框 17"/>
              <p:cNvSpPr txBox="1">
                <a:spLocks noRot="1" noChangeAspect="1" noMove="1" noResize="1" noEditPoints="1" noAdjustHandles="1" noChangeArrowheads="1" noChangeShapeType="1" noTextEdit="1"/>
              </p:cNvSpPr>
              <p:nvPr/>
            </p:nvSpPr>
            <p:spPr>
              <a:xfrm>
                <a:off x="499403" y="3202783"/>
                <a:ext cx="8370277" cy="963597"/>
              </a:xfrm>
              <a:prstGeom prst="rect">
                <a:avLst/>
              </a:prstGeom>
              <a:blipFill rotWithShape="1">
                <a:blip r:embed="rId5"/>
                <a:stretch>
                  <a:fillRect l="-4" t="-50" r="-402" b="15"/>
                </a:stretch>
              </a:blipFill>
            </p:spPr>
            <p:txBody>
              <a:bodyPr/>
              <a:lstStyle/>
              <a:p>
                <a:r>
                  <a:rPr lang="zh-CN" altLang="en-US">
                    <a:noFill/>
                  </a:rPr>
                  <a:t> </a:t>
                </a:r>
              </a:p>
            </p:txBody>
          </p:sp>
        </mc:Fallback>
      </mc:AlternateContent>
      <p:sp>
        <p:nvSpPr>
          <p:cNvPr id="20" name="文本框 19"/>
          <p:cNvSpPr txBox="1"/>
          <p:nvPr/>
        </p:nvSpPr>
        <p:spPr>
          <a:xfrm>
            <a:off x="1051560" y="4237141"/>
            <a:ext cx="861646" cy="490071"/>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22" name="文本框 21"/>
          <p:cNvSpPr txBox="1"/>
          <p:nvPr/>
        </p:nvSpPr>
        <p:spPr>
          <a:xfrm>
            <a:off x="1104313" y="4846403"/>
            <a:ext cx="3298875" cy="501932"/>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根据洛伦兹尺缩公式可得：</a:t>
            </a:r>
            <a:r>
              <a:rPr lang="zh-CN" altLang="zh-CN" sz="2000" kern="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fade">
                                      <p:cBhvr>
                                        <p:cTn id="16" dur="500"/>
                                        <p:tgtEl>
                                          <p:spTgt spid="9">
                                            <p:txEl>
                                              <p:pRg st="0" end="0"/>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fade">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8">
                                            <p:txEl>
                                              <p:pRg st="0" end="0"/>
                                            </p:txEl>
                                          </p:spTgt>
                                        </p:tgtEl>
                                        <p:attrNameLst>
                                          <p:attrName>style.visibility</p:attrName>
                                        </p:attrNameLst>
                                      </p:cBhvr>
                                      <p:to>
                                        <p:strVal val="visible"/>
                                      </p:to>
                                    </p:set>
                                    <p:animEffect transition="in" filter="fade">
                                      <p:cBhvr>
                                        <p:cTn id="38" dur="500"/>
                                        <p:tgtEl>
                                          <p:spTgt spid="1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fade">
                                      <p:cBhvr>
                                        <p:cTn id="47" dur="500"/>
                                        <p:tgtEl>
                                          <p:spTgt spid="22">
                                            <p:txEl>
                                              <p:pRg st="0" end="0"/>
                                            </p:txEl>
                                          </p:spTgt>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1" grpId="0"/>
      <p:bldP spid="13" grpId="0"/>
      <p:bldP spid="14" grpId="0"/>
      <p:bldP spid="16"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3006" y="553194"/>
            <a:ext cx="597877"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5-6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249701" y="469163"/>
                <a:ext cx="8644597" cy="111812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流体以速度</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流过半径为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的圆形水管，若水管某一位置处由于收缩半径变为</a:t>
                </a:r>
                <a14:m>
                  <m:oMath xmlns:m="http://schemas.openxmlformats.org/officeDocument/2006/math">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den>
                    </m:f>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249701" y="469163"/>
                <a:ext cx="8644597" cy="1118127"/>
              </a:xfrm>
              <a:prstGeom prst="rect">
                <a:avLst/>
              </a:prstGeom>
              <a:blipFill rotWithShape="1">
                <a:blip r:embed="rId1"/>
                <a:stretch>
                  <a:fillRect l="-2" t="-48" r="6" b="38"/>
                </a:stretch>
              </a:blipFill>
            </p:spPr>
            <p:txBody>
              <a:bodyPr/>
              <a:lstStyle/>
              <a:p>
                <a:r>
                  <a:rPr lang="zh-CN" altLang="en-US">
                    <a:noFill/>
                  </a:rPr>
                  <a:t> </a:t>
                </a:r>
              </a:p>
            </p:txBody>
          </p:sp>
        </mc:Fallback>
      </mc:AlternateContent>
      <p:sp>
        <p:nvSpPr>
          <p:cNvPr id="13" name="文本框 12"/>
          <p:cNvSpPr txBox="1"/>
          <p:nvPr/>
        </p:nvSpPr>
        <p:spPr>
          <a:xfrm>
            <a:off x="1317304" y="967818"/>
            <a:ext cx="5321698" cy="490071"/>
          </a:xfrm>
          <a:prstGeom prst="rect">
            <a:avLst/>
          </a:prstGeom>
          <a:noFill/>
        </p:spPr>
        <p:txBody>
          <a:bodyPr wrap="square">
            <a:spAutoFit/>
          </a:bodyPr>
          <a:lstStyle/>
          <a:p>
            <a:pPr>
              <a:lnSpc>
                <a:spcPct val="150000"/>
              </a:lnSpc>
            </a:pP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若流体作定常流动，</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求流体经过此处的速度。</a:t>
            </a:r>
            <a:endParaRPr lang="zh-CN" altLang="en-US" sz="2000" dirty="0"/>
          </a:p>
        </p:txBody>
      </p:sp>
      <p:sp>
        <p:nvSpPr>
          <p:cNvPr id="37" name="文本框 36"/>
          <p:cNvSpPr txBox="1"/>
          <p:nvPr/>
        </p:nvSpPr>
        <p:spPr>
          <a:xfrm>
            <a:off x="870707" y="1541306"/>
            <a:ext cx="89124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39" name="文本框 38"/>
              <p:cNvSpPr txBox="1"/>
              <p:nvPr/>
            </p:nvSpPr>
            <p:spPr>
              <a:xfrm>
                <a:off x="1648061" y="1535260"/>
                <a:ext cx="406659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根据连续性方程</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可知：</a:t>
                </a:r>
                <a:endParaRPr lang="zh-CN" altLang="en-US" sz="2000" dirty="0"/>
              </a:p>
            </p:txBody>
          </p:sp>
        </mc:Choice>
        <mc:Fallback>
          <p:sp>
            <p:nvSpPr>
              <p:cNvPr id="39" name="文本框 38"/>
              <p:cNvSpPr txBox="1">
                <a:spLocks noRot="1" noChangeAspect="1" noMove="1" noResize="1" noEditPoints="1" noAdjustHandles="1" noChangeArrowheads="1" noChangeShapeType="1" noTextEdit="1"/>
              </p:cNvSpPr>
              <p:nvPr/>
            </p:nvSpPr>
            <p:spPr>
              <a:xfrm>
                <a:off x="1648061" y="1535260"/>
                <a:ext cx="4066590" cy="400110"/>
              </a:xfrm>
              <a:prstGeom prst="rect">
                <a:avLst/>
              </a:prstGeom>
              <a:blipFill rotWithShape="1">
                <a:blip r:embed="rId2"/>
                <a:stretch>
                  <a:fillRect l="-6" t="-116" r="7" b="13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1" name="文本框 40"/>
              <p:cNvSpPr txBox="1"/>
              <p:nvPr/>
            </p:nvSpPr>
            <p:spPr>
              <a:xfrm>
                <a:off x="5503863" y="1351565"/>
                <a:ext cx="2671077" cy="72083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sub>
                          </m:sSub>
                        </m:den>
                      </m:f>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16</m:t>
                      </m:r>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dirty="0">
                  <a:solidFill>
                    <a:schemeClr val="tx1"/>
                  </a:solidFill>
                </a:endParaRPr>
              </a:p>
            </p:txBody>
          </p:sp>
        </mc:Choice>
        <mc:Fallback>
          <p:sp>
            <p:nvSpPr>
              <p:cNvPr id="41" name="文本框 40"/>
              <p:cNvSpPr txBox="1">
                <a:spLocks noRot="1" noChangeAspect="1" noMove="1" noResize="1" noEditPoints="1" noAdjustHandles="1" noChangeArrowheads="1" noChangeShapeType="1" noTextEdit="1"/>
              </p:cNvSpPr>
              <p:nvPr/>
            </p:nvSpPr>
            <p:spPr>
              <a:xfrm>
                <a:off x="5503863" y="1351565"/>
                <a:ext cx="2671077" cy="720838"/>
              </a:xfrm>
              <a:prstGeom prst="rect">
                <a:avLst/>
              </a:prstGeom>
              <a:blipFill rotWithShape="1">
                <a:blip r:embed="rId3"/>
                <a:stretch>
                  <a:fillRect l="-12" t="-40" r="22" b="55"/>
                </a:stretch>
              </a:blipFill>
            </p:spPr>
            <p:txBody>
              <a:bodyPr/>
              <a:lstStyle/>
              <a:p>
                <a:r>
                  <a:rPr lang="zh-CN" altLang="en-US">
                    <a:noFill/>
                  </a:rPr>
                  <a:t> </a:t>
                </a:r>
              </a:p>
            </p:txBody>
          </p:sp>
        </mc:Fallback>
      </mc:AlternateContent>
      <p:sp>
        <p:nvSpPr>
          <p:cNvPr id="78" name="文本框 77"/>
          <p:cNvSpPr txBox="1"/>
          <p:nvPr/>
        </p:nvSpPr>
        <p:spPr>
          <a:xfrm>
            <a:off x="3313382" y="4657976"/>
            <a:ext cx="1209822" cy="490071"/>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可得：</a:t>
            </a:r>
            <a:endParaRPr lang="zh-CN" altLang="en-US" sz="2000" dirty="0"/>
          </a:p>
        </p:txBody>
      </p:sp>
      <p:sp>
        <p:nvSpPr>
          <p:cNvPr id="80" name="文本框 79"/>
          <p:cNvSpPr txBox="1"/>
          <p:nvPr/>
        </p:nvSpPr>
        <p:spPr>
          <a:xfrm>
            <a:off x="304907" y="2072413"/>
            <a:ext cx="756139"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5-8 </a:t>
            </a:r>
            <a:endParaRPr lang="zh-CN" altLang="en-US" sz="2000" dirty="0"/>
          </a:p>
        </p:txBody>
      </p:sp>
      <mc:AlternateContent xmlns:mc="http://schemas.openxmlformats.org/markup-compatibility/2006">
        <mc:Choice xmlns:a14="http://schemas.microsoft.com/office/drawing/2010/main" Requires="a14">
          <p:sp>
            <p:nvSpPr>
              <p:cNvPr id="82" name="文本框 81"/>
              <p:cNvSpPr txBox="1"/>
              <p:nvPr/>
            </p:nvSpPr>
            <p:spPr>
              <a:xfrm>
                <a:off x="784967" y="1954552"/>
                <a:ext cx="7443568"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。容器内水的高度为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，水自离自由表面</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深的小孔流出。</a:t>
                </a:r>
                <a:endParaRPr lang="zh-CN" altLang="en-US" sz="2000" dirty="0"/>
              </a:p>
            </p:txBody>
          </p:sp>
        </mc:Choice>
        <mc:Fallback>
          <p:sp>
            <p:nvSpPr>
              <p:cNvPr id="82" name="文本框 81"/>
              <p:cNvSpPr txBox="1">
                <a:spLocks noRot="1" noChangeAspect="1" noMove="1" noResize="1" noEditPoints="1" noAdjustHandles="1" noChangeArrowheads="1" noChangeShapeType="1" noTextEdit="1"/>
              </p:cNvSpPr>
              <p:nvPr/>
            </p:nvSpPr>
            <p:spPr>
              <a:xfrm>
                <a:off x="784967" y="1954552"/>
                <a:ext cx="7443568" cy="495585"/>
              </a:xfrm>
              <a:prstGeom prst="rect">
                <a:avLst/>
              </a:prstGeom>
              <a:blipFill rotWithShape="1">
                <a:blip r:embed="rId4"/>
                <a:stretch>
                  <a:fillRect l="-1" t="-4" r="3" b="-1476"/>
                </a:stretch>
              </a:blipFill>
            </p:spPr>
            <p:txBody>
              <a:bodyPr/>
              <a:lstStyle/>
              <a:p>
                <a:r>
                  <a:rPr lang="zh-CN" altLang="en-US">
                    <a:noFill/>
                  </a:rPr>
                  <a:t> </a:t>
                </a:r>
              </a:p>
            </p:txBody>
          </p:sp>
        </mc:Fallback>
      </mc:AlternateContent>
      <p:sp>
        <p:nvSpPr>
          <p:cNvPr id="84" name="文本框 83"/>
          <p:cNvSpPr txBox="1"/>
          <p:nvPr/>
        </p:nvSpPr>
        <p:spPr>
          <a:xfrm>
            <a:off x="335665" y="2426361"/>
            <a:ext cx="480060"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endParaRPr lang="zh-CN" altLang="en-US" sz="2000" dirty="0"/>
          </a:p>
        </p:txBody>
      </p:sp>
      <mc:AlternateContent xmlns:mc="http://schemas.openxmlformats.org/markup-compatibility/2006">
        <mc:Choice xmlns:a14="http://schemas.microsoft.com/office/drawing/2010/main" Requires="a14">
          <p:sp>
            <p:nvSpPr>
              <p:cNvPr id="86" name="文本框 85"/>
              <p:cNvSpPr txBox="1"/>
              <p:nvPr/>
            </p:nvSpPr>
            <p:spPr>
              <a:xfrm>
                <a:off x="784967" y="2419457"/>
                <a:ext cx="3905543"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水流达到地面的水平射程</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86" name="文本框 85"/>
              <p:cNvSpPr txBox="1">
                <a:spLocks noRot="1" noChangeAspect="1" noMove="1" noResize="1" noEditPoints="1" noAdjustHandles="1" noChangeArrowheads="1" noChangeShapeType="1" noTextEdit="1"/>
              </p:cNvSpPr>
              <p:nvPr/>
            </p:nvSpPr>
            <p:spPr>
              <a:xfrm>
                <a:off x="784967" y="2419457"/>
                <a:ext cx="3905543" cy="495585"/>
              </a:xfrm>
              <a:prstGeom prst="rect">
                <a:avLst/>
              </a:prstGeom>
              <a:blipFill rotWithShape="1">
                <a:blip r:embed="rId5"/>
                <a:stretch>
                  <a:fillRect l="-3" t="-22" r="10" b="-1458"/>
                </a:stretch>
              </a:blipFill>
            </p:spPr>
            <p:txBody>
              <a:bodyPr/>
              <a:lstStyle/>
              <a:p>
                <a:r>
                  <a:rPr lang="zh-CN" altLang="en-US">
                    <a:noFill/>
                  </a:rPr>
                  <a:t> </a:t>
                </a:r>
              </a:p>
            </p:txBody>
          </p:sp>
        </mc:Fallback>
      </mc:AlternateContent>
      <p:sp>
        <p:nvSpPr>
          <p:cNvPr id="88" name="文本框 87"/>
          <p:cNvSpPr txBox="1"/>
          <p:nvPr/>
        </p:nvSpPr>
        <p:spPr>
          <a:xfrm>
            <a:off x="304907" y="2390669"/>
            <a:ext cx="8616462"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在水面以下多深的地方另开一孔可使水流的水平射程与前者相等？</a:t>
            </a:r>
            <a:endParaRPr lang="zh-CN" altLang="en-US" sz="2000" dirty="0"/>
          </a:p>
        </p:txBody>
      </p:sp>
      <p:sp>
        <p:nvSpPr>
          <p:cNvPr id="90" name="文本框 89"/>
          <p:cNvSpPr txBox="1"/>
          <p:nvPr/>
        </p:nvSpPr>
        <p:spPr>
          <a:xfrm>
            <a:off x="3673257" y="2820796"/>
            <a:ext cx="4638820"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在多深的地方开口水平射程最远？</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92" name="文本框 91"/>
          <p:cNvSpPr txBox="1"/>
          <p:nvPr/>
        </p:nvSpPr>
        <p:spPr>
          <a:xfrm>
            <a:off x="819114" y="3287953"/>
            <a:ext cx="938126"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94" name="文本框 93"/>
              <p:cNvSpPr txBox="1"/>
              <p:nvPr/>
            </p:nvSpPr>
            <p:spPr>
              <a:xfrm>
                <a:off x="396219" y="3253516"/>
                <a:ext cx="5732585" cy="1425262"/>
              </a:xfrm>
              <a:prstGeom prst="rect">
                <a:avLst/>
              </a:prstGeom>
              <a:noFill/>
            </p:spPr>
            <p:txBody>
              <a:bodyPr wrap="square">
                <a:spAutoFit/>
              </a:bodyPr>
              <a:lstStyle/>
              <a:p>
                <a:pPr indent="266700"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此问题可近似看作理想流体做稳定流动。从水面至小孔取一流线，设水面流速为零，小孔</a:t>
                </a: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处为零势能点，</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流速为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，由伯努利方程：</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4" name="文本框 93"/>
              <p:cNvSpPr txBox="1">
                <a:spLocks noRot="1" noChangeAspect="1" noMove="1" noResize="1" noEditPoints="1" noAdjustHandles="1" noChangeArrowheads="1" noChangeShapeType="1" noTextEdit="1"/>
              </p:cNvSpPr>
              <p:nvPr/>
            </p:nvSpPr>
            <p:spPr>
              <a:xfrm>
                <a:off x="396219" y="3253516"/>
                <a:ext cx="5732585" cy="1425262"/>
              </a:xfrm>
              <a:prstGeom prst="rect">
                <a:avLst/>
              </a:prstGeom>
              <a:blipFill rotWithShape="1">
                <a:blip r:embed="rId6"/>
                <a:stretch>
                  <a:fillRect l="-11" t="-29" r="7" b="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6" name="文本框 95"/>
              <p:cNvSpPr txBox="1"/>
              <p:nvPr/>
            </p:nvSpPr>
            <p:spPr>
              <a:xfrm>
                <a:off x="585147" y="4581257"/>
                <a:ext cx="3047414"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96" name="文本框 95"/>
              <p:cNvSpPr txBox="1">
                <a:spLocks noRot="1" noChangeAspect="1" noMove="1" noResize="1" noEditPoints="1" noAdjustHandles="1" noChangeArrowheads="1" noChangeShapeType="1" noTextEdit="1"/>
              </p:cNvSpPr>
              <p:nvPr/>
            </p:nvSpPr>
            <p:spPr>
              <a:xfrm>
                <a:off x="585147" y="4581257"/>
                <a:ext cx="3047414" cy="668516"/>
              </a:xfrm>
              <a:prstGeom prst="rect">
                <a:avLst/>
              </a:prstGeom>
              <a:blipFill rotWithShape="1">
                <a:blip r:embed="rId7"/>
                <a:stretch>
                  <a:fillRect l="-10" t="-55" r="12" b="3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8" name="文本框 97"/>
              <p:cNvSpPr txBox="1"/>
              <p:nvPr/>
            </p:nvSpPr>
            <p:spPr>
              <a:xfrm>
                <a:off x="4332504" y="4682983"/>
                <a:ext cx="1552977" cy="46506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oMath>
                  </m:oMathPara>
                </a14:m>
                <a:endParaRPr lang="zh-CN" altLang="en-US" sz="2000" dirty="0"/>
              </a:p>
            </p:txBody>
          </p:sp>
        </mc:Choice>
        <mc:Fallback>
          <p:sp>
            <p:nvSpPr>
              <p:cNvPr id="98" name="文本框 97"/>
              <p:cNvSpPr txBox="1">
                <a:spLocks noRot="1" noChangeAspect="1" noMove="1" noResize="1" noEditPoints="1" noAdjustHandles="1" noChangeArrowheads="1" noChangeShapeType="1" noTextEdit="1"/>
              </p:cNvSpPr>
              <p:nvPr/>
            </p:nvSpPr>
            <p:spPr>
              <a:xfrm>
                <a:off x="4332504" y="4682983"/>
                <a:ext cx="1552977" cy="465064"/>
              </a:xfrm>
              <a:prstGeom prst="rect">
                <a:avLst/>
              </a:prstGeom>
              <a:blipFill rotWithShape="1">
                <a:blip r:embed="rId8"/>
                <a:stretch>
                  <a:fillRect l="-34" t="-106" r="19" b="22"/>
                </a:stretch>
              </a:blipFill>
            </p:spPr>
            <p:txBody>
              <a:bodyPr/>
              <a:lstStyle/>
              <a:p>
                <a:r>
                  <a:rPr lang="zh-CN" altLang="en-US">
                    <a:noFill/>
                  </a:rPr>
                  <a:t> </a:t>
                </a:r>
              </a:p>
            </p:txBody>
          </p:sp>
        </mc:Fallback>
      </mc:AlternateContent>
      <p:grpSp>
        <p:nvGrpSpPr>
          <p:cNvPr id="125" name="组合 124"/>
          <p:cNvGrpSpPr/>
          <p:nvPr/>
        </p:nvGrpSpPr>
        <p:grpSpPr>
          <a:xfrm>
            <a:off x="7584502" y="3525541"/>
            <a:ext cx="980707" cy="882962"/>
            <a:chOff x="7577684" y="4047529"/>
            <a:chExt cx="980707" cy="882962"/>
          </a:xfrm>
        </p:grpSpPr>
        <p:cxnSp>
          <p:nvCxnSpPr>
            <p:cNvPr id="107" name="直接连接符 106"/>
            <p:cNvCxnSpPr/>
            <p:nvPr/>
          </p:nvCxnSpPr>
          <p:spPr>
            <a:xfrm>
              <a:off x="7579842" y="4930491"/>
              <a:ext cx="978549" cy="0"/>
            </a:xfrm>
            <a:prstGeom prst="line">
              <a:avLst/>
            </a:prstGeom>
            <a:ln w="1905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7577684" y="4047529"/>
              <a:ext cx="398438"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22" name="组合 121"/>
          <p:cNvGrpSpPr/>
          <p:nvPr/>
        </p:nvGrpSpPr>
        <p:grpSpPr>
          <a:xfrm>
            <a:off x="7586659" y="4873796"/>
            <a:ext cx="1214587" cy="242846"/>
            <a:chOff x="7579842" y="5402817"/>
            <a:chExt cx="864444" cy="398551"/>
          </a:xfrm>
        </p:grpSpPr>
        <p:cxnSp>
          <p:nvCxnSpPr>
            <p:cNvPr id="102" name="直接连接符 101"/>
            <p:cNvCxnSpPr/>
            <p:nvPr/>
          </p:nvCxnSpPr>
          <p:spPr>
            <a:xfrm flipH="1" flipV="1">
              <a:off x="7579842" y="5402817"/>
              <a:ext cx="0" cy="39855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flipH="1" flipV="1">
              <a:off x="8444286" y="5402817"/>
              <a:ext cx="0" cy="39789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24" name="组合 123"/>
          <p:cNvGrpSpPr/>
          <p:nvPr/>
        </p:nvGrpSpPr>
        <p:grpSpPr>
          <a:xfrm>
            <a:off x="7722005" y="3540644"/>
            <a:ext cx="304970" cy="875937"/>
            <a:chOff x="7688308" y="4054554"/>
            <a:chExt cx="304970" cy="875937"/>
          </a:xfrm>
        </p:grpSpPr>
        <p:cxnSp>
          <p:nvCxnSpPr>
            <p:cNvPr id="111" name="直接箭头连接符 110"/>
            <p:cNvCxnSpPr/>
            <p:nvPr/>
          </p:nvCxnSpPr>
          <p:spPr>
            <a:xfrm flipV="1">
              <a:off x="7826375" y="4054554"/>
              <a:ext cx="0" cy="334783"/>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12" name="直接箭头连接符 111"/>
            <p:cNvCxnSpPr/>
            <p:nvPr/>
          </p:nvCxnSpPr>
          <p:spPr>
            <a:xfrm flipV="1">
              <a:off x="7826375" y="4595863"/>
              <a:ext cx="0" cy="334628"/>
            </a:xfrm>
            <a:prstGeom prst="straightConnector1">
              <a:avLst/>
            </a:prstGeom>
            <a:ln w="19050">
              <a:solidFill>
                <a:schemeClr val="tx1">
                  <a:lumMod val="75000"/>
                  <a:lumOff val="25000"/>
                </a:schemeClr>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sp>
          <p:nvSpPr>
            <p:cNvPr id="113" name="文本框 14"/>
            <p:cNvSpPr txBox="1"/>
            <p:nvPr/>
          </p:nvSpPr>
          <p:spPr>
            <a:xfrm>
              <a:off x="7688308" y="4313045"/>
              <a:ext cx="304970" cy="38318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effectLst/>
                  <a:latin typeface="Times New Roman" panose="02020603050405020304" pitchFamily="18" charset="0"/>
                  <a:ea typeface="等线" panose="02010600030101010101" pitchFamily="2" charset="-122"/>
                  <a:cs typeface="Times New Roman" panose="02020603050405020304" pitchFamily="18" charset="0"/>
                </a:rPr>
                <a:t>h</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123" name="组合 122"/>
          <p:cNvGrpSpPr/>
          <p:nvPr/>
        </p:nvGrpSpPr>
        <p:grpSpPr>
          <a:xfrm>
            <a:off x="7568760" y="4864676"/>
            <a:ext cx="1201759" cy="342412"/>
            <a:chOff x="7579842" y="5501119"/>
            <a:chExt cx="874737" cy="298870"/>
          </a:xfrm>
        </p:grpSpPr>
        <p:cxnSp>
          <p:nvCxnSpPr>
            <p:cNvPr id="114" name="直接箭头连接符 113"/>
            <p:cNvCxnSpPr/>
            <p:nvPr/>
          </p:nvCxnSpPr>
          <p:spPr>
            <a:xfrm>
              <a:off x="8151766" y="5653825"/>
              <a:ext cx="302813"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15" name="直接箭头连接符 114"/>
            <p:cNvCxnSpPr/>
            <p:nvPr/>
          </p:nvCxnSpPr>
          <p:spPr>
            <a:xfrm>
              <a:off x="7579842" y="5653825"/>
              <a:ext cx="302813" cy="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sp>
          <p:nvSpPr>
            <p:cNvPr id="116" name="文本框 14"/>
            <p:cNvSpPr txBox="1"/>
            <p:nvPr/>
          </p:nvSpPr>
          <p:spPr>
            <a:xfrm>
              <a:off x="7947371" y="5501119"/>
              <a:ext cx="257085" cy="29887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x</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127" name="组合 126"/>
          <p:cNvGrpSpPr/>
          <p:nvPr/>
        </p:nvGrpSpPr>
        <p:grpSpPr>
          <a:xfrm>
            <a:off x="6211318" y="3528248"/>
            <a:ext cx="425676" cy="1347587"/>
            <a:chOff x="6753571" y="4033464"/>
            <a:chExt cx="425676" cy="1347587"/>
          </a:xfrm>
        </p:grpSpPr>
        <p:sp>
          <p:nvSpPr>
            <p:cNvPr id="110" name="文本框 1546193652"/>
            <p:cNvSpPr txBox="1"/>
            <p:nvPr/>
          </p:nvSpPr>
          <p:spPr>
            <a:xfrm>
              <a:off x="6753571" y="4511406"/>
              <a:ext cx="425676" cy="41087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effectLst/>
                  <a:latin typeface="Times New Roman" panose="02020603050405020304" pitchFamily="18" charset="0"/>
                  <a:ea typeface="等线" panose="02010600030101010101" pitchFamily="2" charset="-122"/>
                  <a:cs typeface="Times New Roman" panose="02020603050405020304" pitchFamily="18" charset="0"/>
                </a:rPr>
                <a:t>H</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126" name="组合 125"/>
            <p:cNvGrpSpPr/>
            <p:nvPr/>
          </p:nvGrpSpPr>
          <p:grpSpPr>
            <a:xfrm>
              <a:off x="6927945" y="4033464"/>
              <a:ext cx="0" cy="1347587"/>
              <a:chOff x="6927945" y="4033464"/>
              <a:chExt cx="0" cy="1347587"/>
            </a:xfrm>
          </p:grpSpPr>
          <p:cxnSp>
            <p:nvCxnSpPr>
              <p:cNvPr id="117" name="直接箭头连接符 116"/>
              <p:cNvCxnSpPr/>
              <p:nvPr/>
            </p:nvCxnSpPr>
            <p:spPr>
              <a:xfrm flipV="1">
                <a:off x="6927945" y="4033464"/>
                <a:ext cx="0" cy="485069"/>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19" name="直接箭头连接符 118"/>
              <p:cNvCxnSpPr/>
              <p:nvPr/>
            </p:nvCxnSpPr>
            <p:spPr>
              <a:xfrm flipV="1">
                <a:off x="6927945" y="4895982"/>
                <a:ext cx="0" cy="485069"/>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grpSp>
      </p:grpSp>
      <p:cxnSp>
        <p:nvCxnSpPr>
          <p:cNvPr id="120" name="直接连接符 119"/>
          <p:cNvCxnSpPr/>
          <p:nvPr/>
        </p:nvCxnSpPr>
        <p:spPr>
          <a:xfrm>
            <a:off x="7599486" y="4875873"/>
            <a:ext cx="1243624" cy="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2" name="组合 131"/>
          <p:cNvGrpSpPr/>
          <p:nvPr/>
        </p:nvGrpSpPr>
        <p:grpSpPr>
          <a:xfrm>
            <a:off x="6565043" y="3410591"/>
            <a:ext cx="2038915" cy="2102504"/>
            <a:chOff x="6558225" y="3939613"/>
            <a:chExt cx="2038915" cy="2102504"/>
          </a:xfrm>
        </p:grpSpPr>
        <p:sp>
          <p:nvSpPr>
            <p:cNvPr id="121" name="文本框 14"/>
            <p:cNvSpPr txBox="1"/>
            <p:nvPr/>
          </p:nvSpPr>
          <p:spPr>
            <a:xfrm>
              <a:off x="6558225" y="5699703"/>
              <a:ext cx="2038915" cy="342414"/>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kern="1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kern="100" dirty="0">
                  <a:effectLst/>
                  <a:latin typeface="Times New Roman" panose="02020603050405020304" pitchFamily="18" charset="0"/>
                  <a:ea typeface="等线" panose="02010600030101010101" pitchFamily="2" charset="-122"/>
                  <a:cs typeface="Times New Roman" panose="02020603050405020304" pitchFamily="18" charset="0"/>
                </a:rPr>
                <a:t>5-3 </a:t>
              </a:r>
              <a:r>
                <a:rPr lang="zh-CN" sz="1600" kern="1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kern="100" dirty="0">
                  <a:effectLst/>
                  <a:latin typeface="Times New Roman" panose="02020603050405020304" pitchFamily="18" charset="0"/>
                  <a:ea typeface="等线" panose="02010600030101010101" pitchFamily="2" charset="-122"/>
                  <a:cs typeface="Times New Roman" panose="02020603050405020304" pitchFamily="18" charset="0"/>
                </a:rPr>
                <a:t>5-8</a:t>
              </a:r>
              <a:r>
                <a:rPr lang="zh-CN" sz="1600" kern="1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131" name="组合 130"/>
            <p:cNvGrpSpPr/>
            <p:nvPr/>
          </p:nvGrpSpPr>
          <p:grpSpPr>
            <a:xfrm>
              <a:off x="6645339" y="3939613"/>
              <a:ext cx="938244" cy="1551118"/>
              <a:chOff x="6645339" y="3939613"/>
              <a:chExt cx="938244" cy="1551118"/>
            </a:xfrm>
          </p:grpSpPr>
          <p:sp>
            <p:nvSpPr>
              <p:cNvPr id="101" name="椭圆 100"/>
              <p:cNvSpPr/>
              <p:nvPr/>
            </p:nvSpPr>
            <p:spPr>
              <a:xfrm>
                <a:off x="6645339" y="3946945"/>
                <a:ext cx="932344" cy="215217"/>
              </a:xfrm>
              <a:prstGeom prst="ellipse">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cxnSp>
            <p:nvCxnSpPr>
              <p:cNvPr id="104" name="直接连接符 103"/>
              <p:cNvCxnSpPr/>
              <p:nvPr/>
            </p:nvCxnSpPr>
            <p:spPr>
              <a:xfrm flipH="1" flipV="1">
                <a:off x="7583583" y="3939613"/>
                <a:ext cx="0" cy="143478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H="1" flipV="1">
                <a:off x="6647177" y="3946945"/>
                <a:ext cx="0" cy="14341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椭圆 117"/>
              <p:cNvSpPr/>
              <p:nvPr/>
            </p:nvSpPr>
            <p:spPr>
              <a:xfrm>
                <a:off x="6647929" y="5275613"/>
                <a:ext cx="931913" cy="215118"/>
              </a:xfrm>
              <a:prstGeom prst="ellipse">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sp>
        <p:nvSpPr>
          <p:cNvPr id="130" name="椭圆 129"/>
          <p:cNvSpPr/>
          <p:nvPr/>
        </p:nvSpPr>
        <p:spPr bwMode="auto">
          <a:xfrm>
            <a:off x="7560193" y="4382575"/>
            <a:ext cx="72000" cy="1080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137" name="组合 136"/>
          <p:cNvGrpSpPr/>
          <p:nvPr/>
        </p:nvGrpSpPr>
        <p:grpSpPr>
          <a:xfrm>
            <a:off x="6312280" y="3526908"/>
            <a:ext cx="345600" cy="1323725"/>
            <a:chOff x="6305462" y="4055930"/>
            <a:chExt cx="345600" cy="1323725"/>
          </a:xfrm>
        </p:grpSpPr>
        <p:cxnSp>
          <p:nvCxnSpPr>
            <p:cNvPr id="135" name="直接连接符 134"/>
            <p:cNvCxnSpPr/>
            <p:nvPr/>
          </p:nvCxnSpPr>
          <p:spPr>
            <a:xfrm>
              <a:off x="6305462" y="5379605"/>
              <a:ext cx="345600" cy="5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a:off x="6305462" y="4055930"/>
              <a:ext cx="345600" cy="5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55" name="椭圆 154"/>
          <p:cNvSpPr/>
          <p:nvPr/>
        </p:nvSpPr>
        <p:spPr>
          <a:xfrm>
            <a:off x="6646029" y="3505956"/>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56" name="椭圆 155"/>
          <p:cNvSpPr/>
          <p:nvPr/>
        </p:nvSpPr>
        <p:spPr>
          <a:xfrm>
            <a:off x="6646029" y="3571311"/>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57" name="椭圆 156"/>
          <p:cNvSpPr/>
          <p:nvPr/>
        </p:nvSpPr>
        <p:spPr>
          <a:xfrm>
            <a:off x="6646028" y="3636666"/>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58" name="椭圆 157"/>
          <p:cNvSpPr/>
          <p:nvPr/>
        </p:nvSpPr>
        <p:spPr>
          <a:xfrm>
            <a:off x="6646029" y="3702081"/>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59" name="椭圆 158"/>
          <p:cNvSpPr/>
          <p:nvPr/>
        </p:nvSpPr>
        <p:spPr>
          <a:xfrm>
            <a:off x="6646027" y="3772417"/>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0" name="椭圆 159"/>
          <p:cNvSpPr/>
          <p:nvPr/>
        </p:nvSpPr>
        <p:spPr>
          <a:xfrm>
            <a:off x="6646027" y="3837772"/>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1" name="椭圆 160"/>
          <p:cNvSpPr/>
          <p:nvPr/>
        </p:nvSpPr>
        <p:spPr>
          <a:xfrm>
            <a:off x="6646026" y="3903127"/>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2" name="椭圆 161"/>
          <p:cNvSpPr/>
          <p:nvPr/>
        </p:nvSpPr>
        <p:spPr>
          <a:xfrm>
            <a:off x="6646027" y="3968542"/>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3" name="椭圆 162"/>
          <p:cNvSpPr/>
          <p:nvPr/>
        </p:nvSpPr>
        <p:spPr>
          <a:xfrm>
            <a:off x="6654527" y="4044491"/>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4" name="椭圆 163"/>
          <p:cNvSpPr/>
          <p:nvPr/>
        </p:nvSpPr>
        <p:spPr>
          <a:xfrm>
            <a:off x="6654527" y="4109846"/>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5" name="椭圆 164"/>
          <p:cNvSpPr/>
          <p:nvPr/>
        </p:nvSpPr>
        <p:spPr>
          <a:xfrm>
            <a:off x="6654526" y="4175201"/>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6" name="椭圆 165"/>
          <p:cNvSpPr/>
          <p:nvPr/>
        </p:nvSpPr>
        <p:spPr>
          <a:xfrm>
            <a:off x="6654527" y="4240616"/>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7" name="任意多边形: 形状 166"/>
          <p:cNvSpPr/>
          <p:nvPr/>
        </p:nvSpPr>
        <p:spPr bwMode="auto">
          <a:xfrm rot="324430">
            <a:off x="7624535" y="4485231"/>
            <a:ext cx="1032583" cy="316172"/>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8" name="任意多边形: 形状 167"/>
          <p:cNvSpPr/>
          <p:nvPr/>
        </p:nvSpPr>
        <p:spPr bwMode="auto">
          <a:xfrm rot="324430">
            <a:off x="7631321" y="4479929"/>
            <a:ext cx="920540" cy="326767"/>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9" name="任意多边形: 形状 168"/>
          <p:cNvSpPr/>
          <p:nvPr/>
        </p:nvSpPr>
        <p:spPr bwMode="auto">
          <a:xfrm rot="324430">
            <a:off x="7609492" y="4470969"/>
            <a:ext cx="731774" cy="344620"/>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0" name="任意多边形: 形状 169"/>
          <p:cNvSpPr/>
          <p:nvPr/>
        </p:nvSpPr>
        <p:spPr bwMode="auto">
          <a:xfrm rot="324430">
            <a:off x="7622716" y="4475784"/>
            <a:ext cx="833510" cy="335002"/>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1" name="任意多边形: 形状 170"/>
          <p:cNvSpPr/>
          <p:nvPr/>
        </p:nvSpPr>
        <p:spPr bwMode="auto">
          <a:xfrm rot="324430">
            <a:off x="7639237" y="4463700"/>
            <a:ext cx="595645" cy="357505"/>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2" name="任意多边形: 形状 171"/>
          <p:cNvSpPr/>
          <p:nvPr/>
        </p:nvSpPr>
        <p:spPr bwMode="auto">
          <a:xfrm rot="324430">
            <a:off x="7624141" y="4458313"/>
            <a:ext cx="499283" cy="366625"/>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3" name="任意多边形: 形状 172"/>
          <p:cNvSpPr/>
          <p:nvPr/>
        </p:nvSpPr>
        <p:spPr bwMode="auto">
          <a:xfrm rot="324430">
            <a:off x="7630799" y="4451377"/>
            <a:ext cx="387680" cy="377189"/>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4" name="任意多边形: 形状 173"/>
          <p:cNvSpPr/>
          <p:nvPr/>
        </p:nvSpPr>
        <p:spPr bwMode="auto">
          <a:xfrm rot="324430">
            <a:off x="7608383" y="4450760"/>
            <a:ext cx="304928" cy="388314"/>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5" name="任意多边形: 形状 174"/>
          <p:cNvSpPr/>
          <p:nvPr/>
        </p:nvSpPr>
        <p:spPr bwMode="auto">
          <a:xfrm rot="324430">
            <a:off x="7615477" y="4445442"/>
            <a:ext cx="192266" cy="392365"/>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6" name="任意多边形: 形状 175"/>
          <p:cNvSpPr/>
          <p:nvPr/>
        </p:nvSpPr>
        <p:spPr bwMode="auto">
          <a:xfrm rot="270509">
            <a:off x="7608302" y="4442460"/>
            <a:ext cx="129244" cy="398329"/>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7" name="任意多边形: 形状 176"/>
          <p:cNvSpPr/>
          <p:nvPr/>
        </p:nvSpPr>
        <p:spPr bwMode="auto">
          <a:xfrm>
            <a:off x="7627319" y="4464599"/>
            <a:ext cx="45719" cy="384457"/>
          </a:xfrm>
          <a:custGeom>
            <a:avLst/>
            <a:gdLst>
              <a:gd name="connsiteX0" fmla="*/ 0 w 1406769"/>
              <a:gd name="connsiteY0" fmla="*/ 2876 h 572617"/>
              <a:gd name="connsiteX1" fmla="*/ 689316 w 1406769"/>
              <a:gd name="connsiteY1" fmla="*/ 23977 h 572617"/>
              <a:gd name="connsiteX2" fmla="*/ 1090246 w 1406769"/>
              <a:gd name="connsiteY2" fmla="*/ 178722 h 572617"/>
              <a:gd name="connsiteX3" fmla="*/ 1406769 w 1406769"/>
              <a:gd name="connsiteY3" fmla="*/ 572617 h 572617"/>
            </a:gdLst>
            <a:ahLst/>
            <a:cxnLst>
              <a:cxn ang="0">
                <a:pos x="connsiteX0" y="connsiteY0"/>
              </a:cxn>
              <a:cxn ang="0">
                <a:pos x="connsiteX1" y="connsiteY1"/>
              </a:cxn>
              <a:cxn ang="0">
                <a:pos x="connsiteX2" y="connsiteY2"/>
              </a:cxn>
              <a:cxn ang="0">
                <a:pos x="connsiteX3" y="connsiteY3"/>
              </a:cxn>
            </a:cxnLst>
            <a:rect l="l" t="t" r="r" b="b"/>
            <a:pathLst>
              <a:path w="1406769" h="572617">
                <a:moveTo>
                  <a:pt x="0" y="2876"/>
                </a:moveTo>
                <a:cubicBezTo>
                  <a:pt x="253804" y="-1228"/>
                  <a:pt x="507608" y="-5331"/>
                  <a:pt x="689316" y="23977"/>
                </a:cubicBezTo>
                <a:cubicBezTo>
                  <a:pt x="871024" y="53285"/>
                  <a:pt x="970671" y="87282"/>
                  <a:pt x="1090246" y="178722"/>
                </a:cubicBezTo>
                <a:cubicBezTo>
                  <a:pt x="1209821" y="270162"/>
                  <a:pt x="1308295" y="421389"/>
                  <a:pt x="1406769" y="572617"/>
                </a:cubicBezTo>
              </a:path>
            </a:pathLst>
          </a:custGeom>
          <a:noFill/>
          <a:ln w="12700" cap="flat" cmpd="sng" algn="ctr">
            <a:solidFill>
              <a:srgbClr val="00B0F0"/>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 name="椭圆 1"/>
          <p:cNvSpPr/>
          <p:nvPr/>
        </p:nvSpPr>
        <p:spPr>
          <a:xfrm>
            <a:off x="6670998" y="4319558"/>
            <a:ext cx="931913" cy="215118"/>
          </a:xfrm>
          <a:prstGeom prst="ellipse">
            <a:avLst/>
          </a:prstGeom>
          <a:solidFill>
            <a:schemeClr val="bg1">
              <a:lumMod val="65000"/>
              <a:alpha val="12000"/>
            </a:schemeClr>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 name="任意多边形: 形状 2"/>
          <p:cNvSpPr/>
          <p:nvPr/>
        </p:nvSpPr>
        <p:spPr>
          <a:xfrm>
            <a:off x="7199200" y="3502789"/>
            <a:ext cx="1587061" cy="1370186"/>
          </a:xfrm>
          <a:custGeom>
            <a:avLst/>
            <a:gdLst>
              <a:gd name="connsiteX0" fmla="*/ 1058 w 734483"/>
              <a:gd name="connsiteY0" fmla="*/ 0 h 838200"/>
              <a:gd name="connsiteX1" fmla="*/ 10583 w 734483"/>
              <a:gd name="connsiteY1" fmla="*/ 333375 h 838200"/>
              <a:gd name="connsiteX2" fmla="*/ 77258 w 734483"/>
              <a:gd name="connsiteY2" fmla="*/ 533400 h 838200"/>
              <a:gd name="connsiteX3" fmla="*/ 296333 w 734483"/>
              <a:gd name="connsiteY3" fmla="*/ 600075 h 838200"/>
              <a:gd name="connsiteX4" fmla="*/ 458258 w 734483"/>
              <a:gd name="connsiteY4" fmla="*/ 638175 h 838200"/>
              <a:gd name="connsiteX5" fmla="*/ 629708 w 734483"/>
              <a:gd name="connsiteY5" fmla="*/ 704850 h 838200"/>
              <a:gd name="connsiteX6" fmla="*/ 734483 w 734483"/>
              <a:gd name="connsiteY6" fmla="*/ 838200 h 838200"/>
              <a:gd name="connsiteX0-1" fmla="*/ 30 w 808148"/>
              <a:gd name="connsiteY0-2" fmla="*/ 0 h 838200"/>
              <a:gd name="connsiteX1-3" fmla="*/ 84248 w 808148"/>
              <a:gd name="connsiteY1-4" fmla="*/ 333375 h 838200"/>
              <a:gd name="connsiteX2-5" fmla="*/ 150923 w 808148"/>
              <a:gd name="connsiteY2-6" fmla="*/ 533400 h 838200"/>
              <a:gd name="connsiteX3-7" fmla="*/ 369998 w 808148"/>
              <a:gd name="connsiteY3-8" fmla="*/ 600075 h 838200"/>
              <a:gd name="connsiteX4-9" fmla="*/ 531923 w 808148"/>
              <a:gd name="connsiteY4-10" fmla="*/ 638175 h 838200"/>
              <a:gd name="connsiteX5-11" fmla="*/ 703373 w 808148"/>
              <a:gd name="connsiteY5-12" fmla="*/ 704850 h 838200"/>
              <a:gd name="connsiteX6-13" fmla="*/ 808148 w 808148"/>
              <a:gd name="connsiteY6-14" fmla="*/ 838200 h 838200"/>
              <a:gd name="connsiteX0-15" fmla="*/ 51 w 808169"/>
              <a:gd name="connsiteY0-16" fmla="*/ 0 h 838200"/>
              <a:gd name="connsiteX1-17" fmla="*/ 59372 w 808169"/>
              <a:gd name="connsiteY1-18" fmla="*/ 346679 h 838200"/>
              <a:gd name="connsiteX2-19" fmla="*/ 150944 w 808169"/>
              <a:gd name="connsiteY2-20" fmla="*/ 533400 h 838200"/>
              <a:gd name="connsiteX3-21" fmla="*/ 370019 w 808169"/>
              <a:gd name="connsiteY3-22" fmla="*/ 600075 h 838200"/>
              <a:gd name="connsiteX4-23" fmla="*/ 531944 w 808169"/>
              <a:gd name="connsiteY4-24" fmla="*/ 638175 h 838200"/>
              <a:gd name="connsiteX5-25" fmla="*/ 703394 w 808169"/>
              <a:gd name="connsiteY5-26" fmla="*/ 704850 h 838200"/>
              <a:gd name="connsiteX6-27" fmla="*/ 808169 w 808169"/>
              <a:gd name="connsiteY6-28" fmla="*/ 838200 h 838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808169" h="838200">
                <a:moveTo>
                  <a:pt x="51" y="0"/>
                </a:moveTo>
                <a:cubicBezTo>
                  <a:pt x="-1537" y="122237"/>
                  <a:pt x="34223" y="257779"/>
                  <a:pt x="59372" y="346679"/>
                </a:cubicBezTo>
                <a:cubicBezTo>
                  <a:pt x="84521" y="435579"/>
                  <a:pt x="99170" y="491167"/>
                  <a:pt x="150944" y="533400"/>
                </a:cubicBezTo>
                <a:cubicBezTo>
                  <a:pt x="202719" y="575633"/>
                  <a:pt x="306519" y="582613"/>
                  <a:pt x="370019" y="600075"/>
                </a:cubicBezTo>
                <a:cubicBezTo>
                  <a:pt x="433519" y="617537"/>
                  <a:pt x="476381" y="620712"/>
                  <a:pt x="531944" y="638175"/>
                </a:cubicBezTo>
                <a:cubicBezTo>
                  <a:pt x="587507" y="655638"/>
                  <a:pt x="657357" y="671513"/>
                  <a:pt x="703394" y="704850"/>
                </a:cubicBezTo>
                <a:cubicBezTo>
                  <a:pt x="749432" y="738188"/>
                  <a:pt x="778800" y="788194"/>
                  <a:pt x="808169" y="838200"/>
                </a:cubicBezTo>
              </a:path>
            </a:pathLst>
          </a:custGeom>
          <a:noFill/>
          <a:ln w="1905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mc:AlternateContent xmlns:mc="http://schemas.openxmlformats.org/markup-compatibility/2006">
        <mc:Choice xmlns:a14="http://schemas.microsoft.com/office/drawing/2010/main" Requires="a14">
          <p:sp>
            <p:nvSpPr>
              <p:cNvPr id="8" name="文本框 7"/>
              <p:cNvSpPr txBox="1"/>
              <p:nvPr/>
            </p:nvSpPr>
            <p:spPr>
              <a:xfrm>
                <a:off x="7982970" y="4033983"/>
                <a:ext cx="938126"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𝑝</m:t>
                          </m:r>
                        </m:sub>
                      </m:sSub>
                      <m:r>
                        <a:rPr lang="en-US" altLang="zh-CN" sz="16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dirty="0"/>
              </a:p>
            </p:txBody>
          </p:sp>
        </mc:Choice>
        <mc:Fallback>
          <p:sp>
            <p:nvSpPr>
              <p:cNvPr id="8" name="文本框 7"/>
              <p:cNvSpPr txBox="1">
                <a:spLocks noRot="1" noChangeAspect="1" noMove="1" noResize="1" noEditPoints="1" noAdjustHandles="1" noChangeArrowheads="1" noChangeShapeType="1" noTextEdit="1"/>
              </p:cNvSpPr>
              <p:nvPr/>
            </p:nvSpPr>
            <p:spPr>
              <a:xfrm>
                <a:off x="7982970" y="4033983"/>
                <a:ext cx="938126" cy="357534"/>
              </a:xfrm>
              <a:prstGeom prst="rect">
                <a:avLst/>
              </a:prstGeom>
              <a:blipFill rotWithShape="1">
                <a:blip r:embed="rId9"/>
                <a:stretch>
                  <a:fillRect l="-41" t="-129" r="66" b="13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249701" y="5249773"/>
                <a:ext cx="5823521"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水在小孔处以速度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作平抛运动，由平抛公式可知，竖直方向满足：</a:t>
                </a:r>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249701" y="5249773"/>
                <a:ext cx="5823521" cy="951735"/>
              </a:xfrm>
              <a:prstGeom prst="rect">
                <a:avLst/>
              </a:prstGeom>
              <a:blipFill rotWithShape="1">
                <a:blip r:embed="rId10"/>
                <a:stretch>
                  <a:fillRect l="-3" t="-24" r="1" b="-85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2798236" y="5672383"/>
                <a:ext cx="2115924"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15" name="文本框 14"/>
              <p:cNvSpPr txBox="1">
                <a:spLocks noRot="1" noChangeAspect="1" noMove="1" noResize="1" noEditPoints="1" noAdjustHandles="1" noChangeArrowheads="1" noChangeShapeType="1" noTextEdit="1"/>
              </p:cNvSpPr>
              <p:nvPr/>
            </p:nvSpPr>
            <p:spPr>
              <a:xfrm>
                <a:off x="2798236" y="5672383"/>
                <a:ext cx="2115924" cy="668516"/>
              </a:xfrm>
              <a:prstGeom prst="rect">
                <a:avLst/>
              </a:prstGeom>
              <a:blipFill rotWithShape="1">
                <a:blip r:embed="rId11"/>
                <a:stretch>
                  <a:fillRect l="-20" t="-84" r="25" b="63"/>
                </a:stretch>
              </a:blipFill>
            </p:spPr>
            <p:txBody>
              <a:bodyPr/>
              <a:lstStyle/>
              <a:p>
                <a:r>
                  <a:rPr lang="zh-CN" altLang="en-US">
                    <a:noFill/>
                  </a:rPr>
                  <a:t> </a:t>
                </a:r>
              </a:p>
            </p:txBody>
          </p:sp>
        </mc:Fallback>
      </mc:AlternateContent>
      <p:sp>
        <p:nvSpPr>
          <p:cNvPr id="16" name="箭头: 右 15"/>
          <p:cNvSpPr/>
          <p:nvPr/>
        </p:nvSpPr>
        <p:spPr bwMode="auto">
          <a:xfrm>
            <a:off x="4861798" y="5911255"/>
            <a:ext cx="389664" cy="20136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8" name="文本框 17"/>
              <p:cNvSpPr txBox="1"/>
              <p:nvPr/>
            </p:nvSpPr>
            <p:spPr>
              <a:xfrm>
                <a:off x="5237945" y="5513095"/>
                <a:ext cx="1946746" cy="91069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
                                <m:d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num>
                            <m:den>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den>
                          </m:f>
                        </m:e>
                      </m:rad>
                    </m:oMath>
                  </m:oMathPara>
                </a14:m>
                <a:endParaRPr lang="zh-CN" altLang="en-US" dirty="0"/>
              </a:p>
            </p:txBody>
          </p:sp>
        </mc:Choice>
        <mc:Fallback>
          <p:sp>
            <p:nvSpPr>
              <p:cNvPr id="18" name="文本框 17"/>
              <p:cNvSpPr txBox="1">
                <a:spLocks noRot="1" noChangeAspect="1" noMove="1" noResize="1" noEditPoints="1" noAdjustHandles="1" noChangeArrowheads="1" noChangeShapeType="1" noTextEdit="1"/>
              </p:cNvSpPr>
              <p:nvPr/>
            </p:nvSpPr>
            <p:spPr>
              <a:xfrm>
                <a:off x="5237945" y="5513095"/>
                <a:ext cx="1946746" cy="910699"/>
              </a:xfrm>
              <a:prstGeom prst="rect">
                <a:avLst/>
              </a:prstGeom>
              <a:blipFill rotWithShape="1">
                <a:blip r:embed="rId12"/>
                <a:stretch>
                  <a:fillRect l="-24" t="-3" r="15" b="1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fade">
                                      <p:cBhvr>
                                        <p:cTn id="17" dur="500"/>
                                        <p:tgtEl>
                                          <p:spTgt spid="3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xEl>
                                              <p:pRg st="0" end="0"/>
                                            </p:txEl>
                                          </p:spTgt>
                                        </p:tgtEl>
                                        <p:attrNameLst>
                                          <p:attrName>style.visibility</p:attrName>
                                        </p:attrNameLst>
                                      </p:cBhvr>
                                      <p:to>
                                        <p:strVal val="visible"/>
                                      </p:to>
                                    </p:set>
                                    <p:animEffect transition="in" filter="fade">
                                      <p:cBhvr>
                                        <p:cTn id="22" dur="500"/>
                                        <p:tgtEl>
                                          <p:spTgt spid="39">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41">
                                            <p:txEl>
                                              <p:pRg st="0" end="0"/>
                                            </p:txEl>
                                          </p:spTgt>
                                        </p:tgtEl>
                                        <p:attrNameLst>
                                          <p:attrName>style.visibility</p:attrName>
                                        </p:attrNameLst>
                                      </p:cBhvr>
                                      <p:to>
                                        <p:strVal val="visible"/>
                                      </p:to>
                                    </p:set>
                                    <p:animEffect transition="in" filter="fade">
                                      <p:cBhvr>
                                        <p:cTn id="26" dur="500"/>
                                        <p:tgtEl>
                                          <p:spTgt spid="4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0">
                                            <p:txEl>
                                              <p:pRg st="0" end="0"/>
                                            </p:txEl>
                                          </p:spTgt>
                                        </p:tgtEl>
                                        <p:attrNameLst>
                                          <p:attrName>style.visibility</p:attrName>
                                        </p:attrNameLst>
                                      </p:cBhvr>
                                      <p:to>
                                        <p:strVal val="visible"/>
                                      </p:to>
                                    </p:set>
                                    <p:animEffect transition="in" filter="fade">
                                      <p:cBhvr>
                                        <p:cTn id="31" dur="500"/>
                                        <p:tgtEl>
                                          <p:spTgt spid="8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fade">
                                      <p:cBhvr>
                                        <p:cTn id="36" dur="500"/>
                                        <p:tgtEl>
                                          <p:spTgt spid="82"/>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32"/>
                                        </p:tgtEl>
                                        <p:attrNameLst>
                                          <p:attrName>style.visibility</p:attrName>
                                        </p:attrNameLst>
                                      </p:cBhvr>
                                      <p:to>
                                        <p:strVal val="visible"/>
                                      </p:to>
                                    </p:set>
                                    <p:animEffect transition="in" filter="fade">
                                      <p:cBhvr>
                                        <p:cTn id="40" dur="500"/>
                                        <p:tgtEl>
                                          <p:spTgt spid="132"/>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137"/>
                                        </p:tgtEl>
                                        <p:attrNameLst>
                                          <p:attrName>style.visibility</p:attrName>
                                        </p:attrNameLst>
                                      </p:cBhvr>
                                      <p:to>
                                        <p:strVal val="visible"/>
                                      </p:to>
                                    </p:set>
                                    <p:animEffect transition="in" filter="wipe(left)">
                                      <p:cBhvr>
                                        <p:cTn id="44" dur="500"/>
                                        <p:tgtEl>
                                          <p:spTgt spid="137"/>
                                        </p:tgtEl>
                                      </p:cBhvr>
                                    </p:animEffect>
                                  </p:childTnLst>
                                </p:cTn>
                              </p:par>
                            </p:childTnLst>
                          </p:cTn>
                        </p:par>
                        <p:par>
                          <p:cTn id="45" fill="hold">
                            <p:stCondLst>
                              <p:cond delay="1500"/>
                            </p:stCondLst>
                            <p:childTnLst>
                              <p:par>
                                <p:cTn id="46" presetID="16" presetClass="entr" presetSubtype="42" fill="hold" nodeType="afterEffect">
                                  <p:stCondLst>
                                    <p:cond delay="0"/>
                                  </p:stCondLst>
                                  <p:childTnLst>
                                    <p:set>
                                      <p:cBhvr>
                                        <p:cTn id="47" dur="1" fill="hold">
                                          <p:stCondLst>
                                            <p:cond delay="0"/>
                                          </p:stCondLst>
                                        </p:cTn>
                                        <p:tgtEl>
                                          <p:spTgt spid="127"/>
                                        </p:tgtEl>
                                        <p:attrNameLst>
                                          <p:attrName>style.visibility</p:attrName>
                                        </p:attrNameLst>
                                      </p:cBhvr>
                                      <p:to>
                                        <p:strVal val="visible"/>
                                      </p:to>
                                    </p:set>
                                    <p:animEffect transition="in" filter="barn(outHorizontal)">
                                      <p:cBhvr>
                                        <p:cTn id="48" dur="500"/>
                                        <p:tgtEl>
                                          <p:spTgt spid="127"/>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130"/>
                                        </p:tgtEl>
                                        <p:attrNameLst>
                                          <p:attrName>style.visibility</p:attrName>
                                        </p:attrNameLst>
                                      </p:cBhvr>
                                      <p:to>
                                        <p:strVal val="visible"/>
                                      </p:to>
                                    </p:set>
                                    <p:animEffect transition="in" filter="fade">
                                      <p:cBhvr>
                                        <p:cTn id="52" dur="500"/>
                                        <p:tgtEl>
                                          <p:spTgt spid="130"/>
                                        </p:tgtEl>
                                      </p:cBhvr>
                                    </p:animEffect>
                                  </p:childTnLst>
                                </p:cTn>
                              </p:par>
                            </p:childTnLst>
                          </p:cTn>
                        </p:par>
                        <p:par>
                          <p:cTn id="53" fill="hold">
                            <p:stCondLst>
                              <p:cond delay="2500"/>
                            </p:stCondLst>
                            <p:childTnLst>
                              <p:par>
                                <p:cTn id="54" presetID="22" presetClass="entr" presetSubtype="8" fill="hold" nodeType="afterEffect">
                                  <p:stCondLst>
                                    <p:cond delay="0"/>
                                  </p:stCondLst>
                                  <p:childTnLst>
                                    <p:set>
                                      <p:cBhvr>
                                        <p:cTn id="55" dur="1" fill="hold">
                                          <p:stCondLst>
                                            <p:cond delay="0"/>
                                          </p:stCondLst>
                                        </p:cTn>
                                        <p:tgtEl>
                                          <p:spTgt spid="125"/>
                                        </p:tgtEl>
                                        <p:attrNameLst>
                                          <p:attrName>style.visibility</p:attrName>
                                        </p:attrNameLst>
                                      </p:cBhvr>
                                      <p:to>
                                        <p:strVal val="visible"/>
                                      </p:to>
                                    </p:set>
                                    <p:animEffect transition="in" filter="wipe(left)">
                                      <p:cBhvr>
                                        <p:cTn id="56" dur="500"/>
                                        <p:tgtEl>
                                          <p:spTgt spid="125"/>
                                        </p:tgtEl>
                                      </p:cBhvr>
                                    </p:animEffect>
                                  </p:childTnLst>
                                </p:cTn>
                              </p:par>
                            </p:childTnLst>
                          </p:cTn>
                        </p:par>
                        <p:par>
                          <p:cTn id="57" fill="hold">
                            <p:stCondLst>
                              <p:cond delay="3000"/>
                            </p:stCondLst>
                            <p:childTnLst>
                              <p:par>
                                <p:cTn id="58" presetID="16" presetClass="entr" presetSubtype="42" fill="hold" nodeType="afterEffect">
                                  <p:stCondLst>
                                    <p:cond delay="0"/>
                                  </p:stCondLst>
                                  <p:childTnLst>
                                    <p:set>
                                      <p:cBhvr>
                                        <p:cTn id="59" dur="1" fill="hold">
                                          <p:stCondLst>
                                            <p:cond delay="0"/>
                                          </p:stCondLst>
                                        </p:cTn>
                                        <p:tgtEl>
                                          <p:spTgt spid="124"/>
                                        </p:tgtEl>
                                        <p:attrNameLst>
                                          <p:attrName>style.visibility</p:attrName>
                                        </p:attrNameLst>
                                      </p:cBhvr>
                                      <p:to>
                                        <p:strVal val="visible"/>
                                      </p:to>
                                    </p:set>
                                    <p:animEffect transition="in" filter="barn(outHorizontal)">
                                      <p:cBhvr>
                                        <p:cTn id="60" dur="500"/>
                                        <p:tgtEl>
                                          <p:spTgt spid="12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20"/>
                                        </p:tgtEl>
                                        <p:attrNameLst>
                                          <p:attrName>style.visibility</p:attrName>
                                        </p:attrNameLst>
                                      </p:cBhvr>
                                      <p:to>
                                        <p:strVal val="visible"/>
                                      </p:to>
                                    </p:set>
                                    <p:animEffect transition="in" filter="wipe(left)">
                                      <p:cBhvr>
                                        <p:cTn id="65" dur="500"/>
                                        <p:tgtEl>
                                          <p:spTgt spid="12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55"/>
                                        </p:tgtEl>
                                        <p:attrNameLst>
                                          <p:attrName>style.visibility</p:attrName>
                                        </p:attrNameLst>
                                      </p:cBhvr>
                                      <p:to>
                                        <p:strVal val="visible"/>
                                      </p:to>
                                    </p:set>
                                    <p:animEffect transition="in" filter="fade">
                                      <p:cBhvr>
                                        <p:cTn id="70" dur="500"/>
                                        <p:tgtEl>
                                          <p:spTgt spid="155"/>
                                        </p:tgtEl>
                                      </p:cBhvr>
                                    </p:animEffect>
                                  </p:childTnLst>
                                  <p:subTnLst>
                                    <p:set>
                                      <p:cBhvr override="childStyle">
                                        <p:cTn dur="1" fill="hold" display="0" masterRel="sameClick" afterEffect="1">
                                          <p:stCondLst>
                                            <p:cond evt="end" delay="0">
                                              <p:tn val="68"/>
                                            </p:cond>
                                          </p:stCondLst>
                                        </p:cTn>
                                        <p:tgtEl>
                                          <p:spTgt spid="155"/>
                                        </p:tgtEl>
                                        <p:attrNameLst>
                                          <p:attrName>style.visibility</p:attrName>
                                        </p:attrNameLst>
                                      </p:cBhvr>
                                      <p:to>
                                        <p:strVal val="hidden"/>
                                      </p:to>
                                    </p:set>
                                  </p:subTnLst>
                                </p:cTn>
                              </p:par>
                            </p:childTnLst>
                          </p:cTn>
                        </p:par>
                        <p:par>
                          <p:cTn id="71" fill="hold">
                            <p:stCondLst>
                              <p:cond delay="500"/>
                            </p:stCondLst>
                            <p:childTnLst>
                              <p:par>
                                <p:cTn id="72" presetID="22" presetClass="entr" presetSubtype="1" fill="hold" grpId="0" nodeType="after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wipe(up)">
                                      <p:cBhvr>
                                        <p:cTn id="74" dur="300"/>
                                        <p:tgtEl>
                                          <p:spTgt spid="3"/>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56"/>
                                        </p:tgtEl>
                                        <p:attrNameLst>
                                          <p:attrName>style.visibility</p:attrName>
                                        </p:attrNameLst>
                                      </p:cBhvr>
                                      <p:to>
                                        <p:strVal val="visible"/>
                                      </p:to>
                                    </p:set>
                                    <p:animEffect transition="in" filter="fade">
                                      <p:cBhvr>
                                        <p:cTn id="78" dur="500"/>
                                        <p:tgtEl>
                                          <p:spTgt spid="156"/>
                                        </p:tgtEl>
                                      </p:cBhvr>
                                    </p:animEffect>
                                  </p:childTnLst>
                                  <p:subTnLst>
                                    <p:set>
                                      <p:cBhvr override="childStyle">
                                        <p:cTn dur="1" fill="hold" display="0" masterRel="sameClick" afterEffect="1">
                                          <p:stCondLst>
                                            <p:cond evt="end" delay="0">
                                              <p:tn val="76"/>
                                            </p:cond>
                                          </p:stCondLst>
                                        </p:cTn>
                                        <p:tgtEl>
                                          <p:spTgt spid="156"/>
                                        </p:tgtEl>
                                        <p:attrNameLst>
                                          <p:attrName>style.visibility</p:attrName>
                                        </p:attrNameLst>
                                      </p:cBhvr>
                                      <p:to>
                                        <p:strVal val="hidden"/>
                                      </p:to>
                                    </p:set>
                                  </p:subTnLst>
                                </p:cTn>
                              </p:par>
                              <p:par>
                                <p:cTn id="79" presetID="22" presetClass="entr" presetSubtype="8" fill="hold" grpId="0" nodeType="withEffect">
                                  <p:stCondLst>
                                    <p:cond delay="0"/>
                                  </p:stCondLst>
                                  <p:childTnLst>
                                    <p:set>
                                      <p:cBhvr>
                                        <p:cTn id="80" dur="1" fill="hold">
                                          <p:stCondLst>
                                            <p:cond delay="0"/>
                                          </p:stCondLst>
                                        </p:cTn>
                                        <p:tgtEl>
                                          <p:spTgt spid="167"/>
                                        </p:tgtEl>
                                        <p:attrNameLst>
                                          <p:attrName>style.visibility</p:attrName>
                                        </p:attrNameLst>
                                      </p:cBhvr>
                                      <p:to>
                                        <p:strVal val="visible"/>
                                      </p:to>
                                    </p:set>
                                    <p:animEffect transition="in" filter="wipe(left)">
                                      <p:cBhvr>
                                        <p:cTn id="81" dur="500"/>
                                        <p:tgtEl>
                                          <p:spTgt spid="167"/>
                                        </p:tgtEl>
                                      </p:cBhvr>
                                    </p:animEffect>
                                  </p:childTnLst>
                                  <p:subTnLst>
                                    <p:set>
                                      <p:cBhvr override="childStyle">
                                        <p:cTn dur="1" fill="hold" display="0" masterRel="sameClick" afterEffect="1">
                                          <p:stCondLst>
                                            <p:cond evt="end" delay="0">
                                              <p:tn val="79"/>
                                            </p:cond>
                                          </p:stCondLst>
                                        </p:cTn>
                                        <p:tgtEl>
                                          <p:spTgt spid="167"/>
                                        </p:tgtEl>
                                        <p:attrNameLst>
                                          <p:attrName>style.visibility</p:attrName>
                                        </p:attrNameLst>
                                      </p:cBhvr>
                                      <p:to>
                                        <p:strVal val="hidden"/>
                                      </p:to>
                                    </p:set>
                                  </p:subTnLst>
                                </p:cTn>
                              </p:par>
                            </p:childTnLst>
                          </p:cTn>
                        </p:par>
                        <p:par>
                          <p:cTn id="82" fill="hold">
                            <p:stCondLst>
                              <p:cond delay="1500"/>
                            </p:stCondLst>
                            <p:childTnLst>
                              <p:par>
                                <p:cTn id="83" presetID="10" presetClass="entr" presetSubtype="0" fill="hold" grpId="0" nodeType="afterEffect">
                                  <p:stCondLst>
                                    <p:cond delay="0"/>
                                  </p:stCondLst>
                                  <p:childTnLst>
                                    <p:set>
                                      <p:cBhvr>
                                        <p:cTn id="84" dur="1" fill="hold">
                                          <p:stCondLst>
                                            <p:cond delay="0"/>
                                          </p:stCondLst>
                                        </p:cTn>
                                        <p:tgtEl>
                                          <p:spTgt spid="157"/>
                                        </p:tgtEl>
                                        <p:attrNameLst>
                                          <p:attrName>style.visibility</p:attrName>
                                        </p:attrNameLst>
                                      </p:cBhvr>
                                      <p:to>
                                        <p:strVal val="visible"/>
                                      </p:to>
                                    </p:set>
                                    <p:animEffect transition="in" filter="fade">
                                      <p:cBhvr>
                                        <p:cTn id="85" dur="500"/>
                                        <p:tgtEl>
                                          <p:spTgt spid="157"/>
                                        </p:tgtEl>
                                      </p:cBhvr>
                                    </p:animEffect>
                                  </p:childTnLst>
                                  <p:subTnLst>
                                    <p:set>
                                      <p:cBhvr override="childStyle">
                                        <p:cTn dur="1" fill="hold" display="0" masterRel="sameClick" afterEffect="1">
                                          <p:stCondLst>
                                            <p:cond evt="end" delay="0">
                                              <p:tn val="83"/>
                                            </p:cond>
                                          </p:stCondLst>
                                        </p:cTn>
                                        <p:tgtEl>
                                          <p:spTgt spid="157"/>
                                        </p:tgtEl>
                                        <p:attrNameLst>
                                          <p:attrName>style.visibility</p:attrName>
                                        </p:attrNameLst>
                                      </p:cBhvr>
                                      <p:to>
                                        <p:strVal val="hidden"/>
                                      </p:to>
                                    </p:set>
                                  </p:subTnLst>
                                </p:cTn>
                              </p:par>
                              <p:par>
                                <p:cTn id="86" presetID="22" presetClass="entr" presetSubtype="8" fill="hold" grpId="0" nodeType="withEffect">
                                  <p:stCondLst>
                                    <p:cond delay="0"/>
                                  </p:stCondLst>
                                  <p:childTnLst>
                                    <p:set>
                                      <p:cBhvr>
                                        <p:cTn id="87" dur="1" fill="hold">
                                          <p:stCondLst>
                                            <p:cond delay="0"/>
                                          </p:stCondLst>
                                        </p:cTn>
                                        <p:tgtEl>
                                          <p:spTgt spid="168"/>
                                        </p:tgtEl>
                                        <p:attrNameLst>
                                          <p:attrName>style.visibility</p:attrName>
                                        </p:attrNameLst>
                                      </p:cBhvr>
                                      <p:to>
                                        <p:strVal val="visible"/>
                                      </p:to>
                                    </p:set>
                                    <p:animEffect transition="in" filter="wipe(left)">
                                      <p:cBhvr>
                                        <p:cTn id="88" dur="500"/>
                                        <p:tgtEl>
                                          <p:spTgt spid="168"/>
                                        </p:tgtEl>
                                      </p:cBhvr>
                                    </p:animEffect>
                                  </p:childTnLst>
                                  <p:subTnLst>
                                    <p:set>
                                      <p:cBhvr override="childStyle">
                                        <p:cTn dur="1" fill="hold" display="0" masterRel="sameClick" afterEffect="1">
                                          <p:stCondLst>
                                            <p:cond evt="end" delay="0">
                                              <p:tn val="86"/>
                                            </p:cond>
                                          </p:stCondLst>
                                        </p:cTn>
                                        <p:tgtEl>
                                          <p:spTgt spid="168"/>
                                        </p:tgtEl>
                                        <p:attrNameLst>
                                          <p:attrName>style.visibility</p:attrName>
                                        </p:attrNameLst>
                                      </p:cBhvr>
                                      <p:to>
                                        <p:strVal val="hidden"/>
                                      </p:to>
                                    </p:set>
                                  </p:subTnLst>
                                </p:cTn>
                              </p:par>
                            </p:childTnLst>
                          </p:cTn>
                        </p:par>
                        <p:par>
                          <p:cTn id="89" fill="hold">
                            <p:stCondLst>
                              <p:cond delay="2000"/>
                            </p:stCondLst>
                            <p:childTnLst>
                              <p:par>
                                <p:cTn id="90" presetID="10" presetClass="entr" presetSubtype="0" fill="hold" grpId="0" nodeType="afterEffect">
                                  <p:stCondLst>
                                    <p:cond delay="0"/>
                                  </p:stCondLst>
                                  <p:childTnLst>
                                    <p:set>
                                      <p:cBhvr>
                                        <p:cTn id="91" dur="1" fill="hold">
                                          <p:stCondLst>
                                            <p:cond delay="0"/>
                                          </p:stCondLst>
                                        </p:cTn>
                                        <p:tgtEl>
                                          <p:spTgt spid="158"/>
                                        </p:tgtEl>
                                        <p:attrNameLst>
                                          <p:attrName>style.visibility</p:attrName>
                                        </p:attrNameLst>
                                      </p:cBhvr>
                                      <p:to>
                                        <p:strVal val="visible"/>
                                      </p:to>
                                    </p:set>
                                    <p:animEffect transition="in" filter="fade">
                                      <p:cBhvr>
                                        <p:cTn id="92" dur="500"/>
                                        <p:tgtEl>
                                          <p:spTgt spid="158"/>
                                        </p:tgtEl>
                                      </p:cBhvr>
                                    </p:animEffect>
                                  </p:childTnLst>
                                  <p:subTnLst>
                                    <p:set>
                                      <p:cBhvr override="childStyle">
                                        <p:cTn dur="1" fill="hold" display="0" masterRel="sameClick" afterEffect="1">
                                          <p:stCondLst>
                                            <p:cond evt="end" delay="0">
                                              <p:tn val="90"/>
                                            </p:cond>
                                          </p:stCondLst>
                                        </p:cTn>
                                        <p:tgtEl>
                                          <p:spTgt spid="158"/>
                                        </p:tgtEl>
                                        <p:attrNameLst>
                                          <p:attrName>style.visibility</p:attrName>
                                        </p:attrNameLst>
                                      </p:cBhvr>
                                      <p:to>
                                        <p:strVal val="hidden"/>
                                      </p:to>
                                    </p:set>
                                  </p:subTnLst>
                                </p:cTn>
                              </p:par>
                              <p:par>
                                <p:cTn id="93" presetID="22" presetClass="entr" presetSubtype="8" fill="hold" grpId="0" nodeType="withEffect">
                                  <p:stCondLst>
                                    <p:cond delay="0"/>
                                  </p:stCondLst>
                                  <p:childTnLst>
                                    <p:set>
                                      <p:cBhvr>
                                        <p:cTn id="94" dur="1" fill="hold">
                                          <p:stCondLst>
                                            <p:cond delay="0"/>
                                          </p:stCondLst>
                                        </p:cTn>
                                        <p:tgtEl>
                                          <p:spTgt spid="170"/>
                                        </p:tgtEl>
                                        <p:attrNameLst>
                                          <p:attrName>style.visibility</p:attrName>
                                        </p:attrNameLst>
                                      </p:cBhvr>
                                      <p:to>
                                        <p:strVal val="visible"/>
                                      </p:to>
                                    </p:set>
                                    <p:animEffect transition="in" filter="wipe(left)">
                                      <p:cBhvr>
                                        <p:cTn id="95" dur="500"/>
                                        <p:tgtEl>
                                          <p:spTgt spid="170"/>
                                        </p:tgtEl>
                                      </p:cBhvr>
                                    </p:animEffect>
                                  </p:childTnLst>
                                  <p:subTnLst>
                                    <p:set>
                                      <p:cBhvr override="childStyle">
                                        <p:cTn dur="1" fill="hold" display="0" masterRel="sameClick" afterEffect="1">
                                          <p:stCondLst>
                                            <p:cond evt="end" delay="0">
                                              <p:tn val="93"/>
                                            </p:cond>
                                          </p:stCondLst>
                                        </p:cTn>
                                        <p:tgtEl>
                                          <p:spTgt spid="170"/>
                                        </p:tgtEl>
                                        <p:attrNameLst>
                                          <p:attrName>style.visibility</p:attrName>
                                        </p:attrNameLst>
                                      </p:cBhvr>
                                      <p:to>
                                        <p:strVal val="hidden"/>
                                      </p:to>
                                    </p:set>
                                  </p:subTnLst>
                                </p:cTn>
                              </p:par>
                            </p:childTnLst>
                          </p:cTn>
                        </p:par>
                        <p:par>
                          <p:cTn id="96" fill="hold">
                            <p:stCondLst>
                              <p:cond delay="2500"/>
                            </p:stCondLst>
                            <p:childTnLst>
                              <p:par>
                                <p:cTn id="97" presetID="10" presetClass="entr" presetSubtype="0" fill="hold" grpId="0" nodeType="afterEffect">
                                  <p:stCondLst>
                                    <p:cond delay="0"/>
                                  </p:stCondLst>
                                  <p:childTnLst>
                                    <p:set>
                                      <p:cBhvr>
                                        <p:cTn id="98" dur="1" fill="hold">
                                          <p:stCondLst>
                                            <p:cond delay="0"/>
                                          </p:stCondLst>
                                        </p:cTn>
                                        <p:tgtEl>
                                          <p:spTgt spid="159"/>
                                        </p:tgtEl>
                                        <p:attrNameLst>
                                          <p:attrName>style.visibility</p:attrName>
                                        </p:attrNameLst>
                                      </p:cBhvr>
                                      <p:to>
                                        <p:strVal val="visible"/>
                                      </p:to>
                                    </p:set>
                                    <p:animEffect transition="in" filter="fade">
                                      <p:cBhvr>
                                        <p:cTn id="99" dur="500"/>
                                        <p:tgtEl>
                                          <p:spTgt spid="159"/>
                                        </p:tgtEl>
                                      </p:cBhvr>
                                    </p:animEffect>
                                  </p:childTnLst>
                                  <p:subTnLst>
                                    <p:set>
                                      <p:cBhvr override="childStyle">
                                        <p:cTn dur="1" fill="hold" display="0" masterRel="sameClick" afterEffect="1">
                                          <p:stCondLst>
                                            <p:cond evt="end" delay="0">
                                              <p:tn val="97"/>
                                            </p:cond>
                                          </p:stCondLst>
                                        </p:cTn>
                                        <p:tgtEl>
                                          <p:spTgt spid="159"/>
                                        </p:tgtEl>
                                        <p:attrNameLst>
                                          <p:attrName>style.visibility</p:attrName>
                                        </p:attrNameLst>
                                      </p:cBhvr>
                                      <p:to>
                                        <p:strVal val="hidden"/>
                                      </p:to>
                                    </p:set>
                                  </p:subTnLst>
                                </p:cTn>
                              </p:par>
                              <p:par>
                                <p:cTn id="100" presetID="22" presetClass="entr" presetSubtype="8" fill="hold" grpId="0" nodeType="withEffect">
                                  <p:stCondLst>
                                    <p:cond delay="0"/>
                                  </p:stCondLst>
                                  <p:childTnLst>
                                    <p:set>
                                      <p:cBhvr>
                                        <p:cTn id="101" dur="1" fill="hold">
                                          <p:stCondLst>
                                            <p:cond delay="0"/>
                                          </p:stCondLst>
                                        </p:cTn>
                                        <p:tgtEl>
                                          <p:spTgt spid="169"/>
                                        </p:tgtEl>
                                        <p:attrNameLst>
                                          <p:attrName>style.visibility</p:attrName>
                                        </p:attrNameLst>
                                      </p:cBhvr>
                                      <p:to>
                                        <p:strVal val="visible"/>
                                      </p:to>
                                    </p:set>
                                    <p:animEffect transition="in" filter="wipe(left)">
                                      <p:cBhvr>
                                        <p:cTn id="102" dur="500"/>
                                        <p:tgtEl>
                                          <p:spTgt spid="169"/>
                                        </p:tgtEl>
                                      </p:cBhvr>
                                    </p:animEffect>
                                  </p:childTnLst>
                                  <p:subTnLst>
                                    <p:set>
                                      <p:cBhvr override="childStyle">
                                        <p:cTn dur="1" fill="hold" display="0" masterRel="sameClick" afterEffect="1">
                                          <p:stCondLst>
                                            <p:cond evt="end" delay="0">
                                              <p:tn val="100"/>
                                            </p:cond>
                                          </p:stCondLst>
                                        </p:cTn>
                                        <p:tgtEl>
                                          <p:spTgt spid="169"/>
                                        </p:tgtEl>
                                        <p:attrNameLst>
                                          <p:attrName>style.visibility</p:attrName>
                                        </p:attrNameLst>
                                      </p:cBhvr>
                                      <p:to>
                                        <p:strVal val="hidden"/>
                                      </p:to>
                                    </p:set>
                                  </p:subTnLst>
                                </p:cTn>
                              </p:par>
                            </p:childTnLst>
                          </p:cTn>
                        </p:par>
                        <p:par>
                          <p:cTn id="103" fill="hold">
                            <p:stCondLst>
                              <p:cond delay="3000"/>
                            </p:stCondLst>
                            <p:childTnLst>
                              <p:par>
                                <p:cTn id="104" presetID="10" presetClass="entr" presetSubtype="0" fill="hold" grpId="0" nodeType="afterEffect">
                                  <p:stCondLst>
                                    <p:cond delay="0"/>
                                  </p:stCondLst>
                                  <p:childTnLst>
                                    <p:set>
                                      <p:cBhvr>
                                        <p:cTn id="105" dur="1" fill="hold">
                                          <p:stCondLst>
                                            <p:cond delay="0"/>
                                          </p:stCondLst>
                                        </p:cTn>
                                        <p:tgtEl>
                                          <p:spTgt spid="160"/>
                                        </p:tgtEl>
                                        <p:attrNameLst>
                                          <p:attrName>style.visibility</p:attrName>
                                        </p:attrNameLst>
                                      </p:cBhvr>
                                      <p:to>
                                        <p:strVal val="visible"/>
                                      </p:to>
                                    </p:set>
                                    <p:animEffect transition="in" filter="fade">
                                      <p:cBhvr>
                                        <p:cTn id="106" dur="500"/>
                                        <p:tgtEl>
                                          <p:spTgt spid="160"/>
                                        </p:tgtEl>
                                      </p:cBhvr>
                                    </p:animEffect>
                                  </p:childTnLst>
                                  <p:subTnLst>
                                    <p:set>
                                      <p:cBhvr override="childStyle">
                                        <p:cTn dur="1" fill="hold" display="0" masterRel="sameClick" afterEffect="1">
                                          <p:stCondLst>
                                            <p:cond evt="end" delay="0">
                                              <p:tn val="104"/>
                                            </p:cond>
                                          </p:stCondLst>
                                        </p:cTn>
                                        <p:tgtEl>
                                          <p:spTgt spid="160"/>
                                        </p:tgtEl>
                                        <p:attrNameLst>
                                          <p:attrName>style.visibility</p:attrName>
                                        </p:attrNameLst>
                                      </p:cBhvr>
                                      <p:to>
                                        <p:strVal val="hidden"/>
                                      </p:to>
                                    </p:set>
                                  </p:subTnLst>
                                </p:cTn>
                              </p:par>
                              <p:par>
                                <p:cTn id="107" presetID="22" presetClass="entr" presetSubtype="8" fill="hold" grpId="0" nodeType="withEffect">
                                  <p:stCondLst>
                                    <p:cond delay="0"/>
                                  </p:stCondLst>
                                  <p:childTnLst>
                                    <p:set>
                                      <p:cBhvr>
                                        <p:cTn id="108" dur="1" fill="hold">
                                          <p:stCondLst>
                                            <p:cond delay="0"/>
                                          </p:stCondLst>
                                        </p:cTn>
                                        <p:tgtEl>
                                          <p:spTgt spid="171"/>
                                        </p:tgtEl>
                                        <p:attrNameLst>
                                          <p:attrName>style.visibility</p:attrName>
                                        </p:attrNameLst>
                                      </p:cBhvr>
                                      <p:to>
                                        <p:strVal val="visible"/>
                                      </p:to>
                                    </p:set>
                                    <p:animEffect transition="in" filter="wipe(left)">
                                      <p:cBhvr>
                                        <p:cTn id="109" dur="500"/>
                                        <p:tgtEl>
                                          <p:spTgt spid="171"/>
                                        </p:tgtEl>
                                      </p:cBhvr>
                                    </p:animEffect>
                                  </p:childTnLst>
                                  <p:subTnLst>
                                    <p:set>
                                      <p:cBhvr override="childStyle">
                                        <p:cTn dur="1" fill="hold" display="0" masterRel="sameClick" afterEffect="1">
                                          <p:stCondLst>
                                            <p:cond evt="end" delay="0">
                                              <p:tn val="107"/>
                                            </p:cond>
                                          </p:stCondLst>
                                        </p:cTn>
                                        <p:tgtEl>
                                          <p:spTgt spid="171"/>
                                        </p:tgtEl>
                                        <p:attrNameLst>
                                          <p:attrName>style.visibility</p:attrName>
                                        </p:attrNameLst>
                                      </p:cBhvr>
                                      <p:to>
                                        <p:strVal val="hidden"/>
                                      </p:to>
                                    </p:set>
                                  </p:subTnLst>
                                </p:cTn>
                              </p:par>
                            </p:childTnLst>
                          </p:cTn>
                        </p:par>
                        <p:par>
                          <p:cTn id="110" fill="hold">
                            <p:stCondLst>
                              <p:cond delay="3500"/>
                            </p:stCondLst>
                            <p:childTnLst>
                              <p:par>
                                <p:cTn id="111" presetID="10" presetClass="entr" presetSubtype="0" fill="hold" grpId="0" nodeType="afterEffect">
                                  <p:stCondLst>
                                    <p:cond delay="0"/>
                                  </p:stCondLst>
                                  <p:childTnLst>
                                    <p:set>
                                      <p:cBhvr>
                                        <p:cTn id="112" dur="1" fill="hold">
                                          <p:stCondLst>
                                            <p:cond delay="0"/>
                                          </p:stCondLst>
                                        </p:cTn>
                                        <p:tgtEl>
                                          <p:spTgt spid="161"/>
                                        </p:tgtEl>
                                        <p:attrNameLst>
                                          <p:attrName>style.visibility</p:attrName>
                                        </p:attrNameLst>
                                      </p:cBhvr>
                                      <p:to>
                                        <p:strVal val="visible"/>
                                      </p:to>
                                    </p:set>
                                    <p:animEffect transition="in" filter="fade">
                                      <p:cBhvr>
                                        <p:cTn id="113" dur="500"/>
                                        <p:tgtEl>
                                          <p:spTgt spid="161"/>
                                        </p:tgtEl>
                                      </p:cBhvr>
                                    </p:animEffect>
                                  </p:childTnLst>
                                  <p:subTnLst>
                                    <p:set>
                                      <p:cBhvr override="childStyle">
                                        <p:cTn dur="1" fill="hold" display="0" masterRel="sameClick" afterEffect="1">
                                          <p:stCondLst>
                                            <p:cond evt="end" delay="0">
                                              <p:tn val="111"/>
                                            </p:cond>
                                          </p:stCondLst>
                                        </p:cTn>
                                        <p:tgtEl>
                                          <p:spTgt spid="161"/>
                                        </p:tgtEl>
                                        <p:attrNameLst>
                                          <p:attrName>style.visibility</p:attrName>
                                        </p:attrNameLst>
                                      </p:cBhvr>
                                      <p:to>
                                        <p:strVal val="hidden"/>
                                      </p:to>
                                    </p:set>
                                  </p:subTnLst>
                                </p:cTn>
                              </p:par>
                              <p:par>
                                <p:cTn id="114" presetID="22" presetClass="entr" presetSubtype="8" fill="hold" grpId="0" nodeType="withEffect">
                                  <p:stCondLst>
                                    <p:cond delay="0"/>
                                  </p:stCondLst>
                                  <p:childTnLst>
                                    <p:set>
                                      <p:cBhvr>
                                        <p:cTn id="115" dur="1" fill="hold">
                                          <p:stCondLst>
                                            <p:cond delay="0"/>
                                          </p:stCondLst>
                                        </p:cTn>
                                        <p:tgtEl>
                                          <p:spTgt spid="172"/>
                                        </p:tgtEl>
                                        <p:attrNameLst>
                                          <p:attrName>style.visibility</p:attrName>
                                        </p:attrNameLst>
                                      </p:cBhvr>
                                      <p:to>
                                        <p:strVal val="visible"/>
                                      </p:to>
                                    </p:set>
                                    <p:animEffect transition="in" filter="wipe(left)">
                                      <p:cBhvr>
                                        <p:cTn id="116" dur="500"/>
                                        <p:tgtEl>
                                          <p:spTgt spid="172"/>
                                        </p:tgtEl>
                                      </p:cBhvr>
                                    </p:animEffect>
                                  </p:childTnLst>
                                  <p:subTnLst>
                                    <p:set>
                                      <p:cBhvr override="childStyle">
                                        <p:cTn dur="1" fill="hold" display="0" masterRel="sameClick" afterEffect="1">
                                          <p:stCondLst>
                                            <p:cond evt="end" delay="0">
                                              <p:tn val="114"/>
                                            </p:cond>
                                          </p:stCondLst>
                                        </p:cTn>
                                        <p:tgtEl>
                                          <p:spTgt spid="172"/>
                                        </p:tgtEl>
                                        <p:attrNameLst>
                                          <p:attrName>style.visibility</p:attrName>
                                        </p:attrNameLst>
                                      </p:cBhvr>
                                      <p:to>
                                        <p:strVal val="hidden"/>
                                      </p:to>
                                    </p:set>
                                  </p:sub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162"/>
                                        </p:tgtEl>
                                        <p:attrNameLst>
                                          <p:attrName>style.visibility</p:attrName>
                                        </p:attrNameLst>
                                      </p:cBhvr>
                                      <p:to>
                                        <p:strVal val="visible"/>
                                      </p:to>
                                    </p:set>
                                    <p:animEffect transition="in" filter="fade">
                                      <p:cBhvr>
                                        <p:cTn id="120" dur="500"/>
                                        <p:tgtEl>
                                          <p:spTgt spid="162"/>
                                        </p:tgtEl>
                                      </p:cBhvr>
                                    </p:animEffect>
                                  </p:childTnLst>
                                  <p:subTnLst>
                                    <p:set>
                                      <p:cBhvr override="childStyle">
                                        <p:cTn dur="1" fill="hold" display="0" masterRel="sameClick" afterEffect="1">
                                          <p:stCondLst>
                                            <p:cond evt="end" delay="0">
                                              <p:tn val="118"/>
                                            </p:cond>
                                          </p:stCondLst>
                                        </p:cTn>
                                        <p:tgtEl>
                                          <p:spTgt spid="162"/>
                                        </p:tgtEl>
                                        <p:attrNameLst>
                                          <p:attrName>style.visibility</p:attrName>
                                        </p:attrNameLst>
                                      </p:cBhvr>
                                      <p:to>
                                        <p:strVal val="hidden"/>
                                      </p:to>
                                    </p:set>
                                  </p:subTnLst>
                                </p:cTn>
                              </p:par>
                              <p:par>
                                <p:cTn id="121" presetID="22" presetClass="entr" presetSubtype="8" fill="hold" grpId="0" nodeType="withEffect">
                                  <p:stCondLst>
                                    <p:cond delay="0"/>
                                  </p:stCondLst>
                                  <p:childTnLst>
                                    <p:set>
                                      <p:cBhvr>
                                        <p:cTn id="122" dur="1" fill="hold">
                                          <p:stCondLst>
                                            <p:cond delay="0"/>
                                          </p:stCondLst>
                                        </p:cTn>
                                        <p:tgtEl>
                                          <p:spTgt spid="173"/>
                                        </p:tgtEl>
                                        <p:attrNameLst>
                                          <p:attrName>style.visibility</p:attrName>
                                        </p:attrNameLst>
                                      </p:cBhvr>
                                      <p:to>
                                        <p:strVal val="visible"/>
                                      </p:to>
                                    </p:set>
                                    <p:animEffect transition="in" filter="wipe(left)">
                                      <p:cBhvr>
                                        <p:cTn id="123" dur="500"/>
                                        <p:tgtEl>
                                          <p:spTgt spid="173"/>
                                        </p:tgtEl>
                                      </p:cBhvr>
                                    </p:animEffect>
                                  </p:childTnLst>
                                  <p:subTnLst>
                                    <p:set>
                                      <p:cBhvr override="childStyle">
                                        <p:cTn dur="1" fill="hold" display="0" masterRel="sameClick" afterEffect="1">
                                          <p:stCondLst>
                                            <p:cond evt="end" delay="0">
                                              <p:tn val="121"/>
                                            </p:cond>
                                          </p:stCondLst>
                                        </p:cTn>
                                        <p:tgtEl>
                                          <p:spTgt spid="173"/>
                                        </p:tgtEl>
                                        <p:attrNameLst>
                                          <p:attrName>style.visibility</p:attrName>
                                        </p:attrNameLst>
                                      </p:cBhvr>
                                      <p:to>
                                        <p:strVal val="hidden"/>
                                      </p:to>
                                    </p:set>
                                  </p:subTnLst>
                                </p:cTn>
                              </p:par>
                            </p:childTnLst>
                          </p:cTn>
                        </p:par>
                        <p:par>
                          <p:cTn id="124" fill="hold">
                            <p:stCondLst>
                              <p:cond delay="4500"/>
                            </p:stCondLst>
                            <p:childTnLst>
                              <p:par>
                                <p:cTn id="125" presetID="10" presetClass="entr" presetSubtype="0" fill="hold" grpId="0" nodeType="afterEffect">
                                  <p:stCondLst>
                                    <p:cond delay="0"/>
                                  </p:stCondLst>
                                  <p:childTnLst>
                                    <p:set>
                                      <p:cBhvr>
                                        <p:cTn id="126" dur="1" fill="hold">
                                          <p:stCondLst>
                                            <p:cond delay="0"/>
                                          </p:stCondLst>
                                        </p:cTn>
                                        <p:tgtEl>
                                          <p:spTgt spid="163"/>
                                        </p:tgtEl>
                                        <p:attrNameLst>
                                          <p:attrName>style.visibility</p:attrName>
                                        </p:attrNameLst>
                                      </p:cBhvr>
                                      <p:to>
                                        <p:strVal val="visible"/>
                                      </p:to>
                                    </p:set>
                                    <p:animEffect transition="in" filter="fade">
                                      <p:cBhvr>
                                        <p:cTn id="127" dur="500"/>
                                        <p:tgtEl>
                                          <p:spTgt spid="163"/>
                                        </p:tgtEl>
                                      </p:cBhvr>
                                    </p:animEffect>
                                  </p:childTnLst>
                                  <p:subTnLst>
                                    <p:set>
                                      <p:cBhvr override="childStyle">
                                        <p:cTn dur="1" fill="hold" display="0" masterRel="sameClick" afterEffect="1">
                                          <p:stCondLst>
                                            <p:cond evt="end" delay="0">
                                              <p:tn val="125"/>
                                            </p:cond>
                                          </p:stCondLst>
                                        </p:cTn>
                                        <p:tgtEl>
                                          <p:spTgt spid="163"/>
                                        </p:tgtEl>
                                        <p:attrNameLst>
                                          <p:attrName>style.visibility</p:attrName>
                                        </p:attrNameLst>
                                      </p:cBhvr>
                                      <p:to>
                                        <p:strVal val="hidden"/>
                                      </p:to>
                                    </p:set>
                                  </p:subTnLst>
                                </p:cTn>
                              </p:par>
                              <p:par>
                                <p:cTn id="128" presetID="22" presetClass="entr" presetSubtype="8" fill="hold" grpId="0" nodeType="withEffect">
                                  <p:stCondLst>
                                    <p:cond delay="0"/>
                                  </p:stCondLst>
                                  <p:childTnLst>
                                    <p:set>
                                      <p:cBhvr>
                                        <p:cTn id="129" dur="1" fill="hold">
                                          <p:stCondLst>
                                            <p:cond delay="0"/>
                                          </p:stCondLst>
                                        </p:cTn>
                                        <p:tgtEl>
                                          <p:spTgt spid="174"/>
                                        </p:tgtEl>
                                        <p:attrNameLst>
                                          <p:attrName>style.visibility</p:attrName>
                                        </p:attrNameLst>
                                      </p:cBhvr>
                                      <p:to>
                                        <p:strVal val="visible"/>
                                      </p:to>
                                    </p:set>
                                    <p:animEffect transition="in" filter="wipe(left)">
                                      <p:cBhvr>
                                        <p:cTn id="130" dur="500"/>
                                        <p:tgtEl>
                                          <p:spTgt spid="174"/>
                                        </p:tgtEl>
                                      </p:cBhvr>
                                    </p:animEffect>
                                  </p:childTnLst>
                                  <p:subTnLst>
                                    <p:set>
                                      <p:cBhvr override="childStyle">
                                        <p:cTn dur="1" fill="hold" display="0" masterRel="sameClick" afterEffect="1">
                                          <p:stCondLst>
                                            <p:cond evt="end" delay="0">
                                              <p:tn val="128"/>
                                            </p:cond>
                                          </p:stCondLst>
                                        </p:cTn>
                                        <p:tgtEl>
                                          <p:spTgt spid="174"/>
                                        </p:tgtEl>
                                        <p:attrNameLst>
                                          <p:attrName>style.visibility</p:attrName>
                                        </p:attrNameLst>
                                      </p:cBhvr>
                                      <p:to>
                                        <p:strVal val="hidden"/>
                                      </p:to>
                                    </p:set>
                                  </p:subTnLst>
                                </p:cTn>
                              </p:par>
                            </p:childTnLst>
                          </p:cTn>
                        </p:par>
                        <p:par>
                          <p:cTn id="131" fill="hold">
                            <p:stCondLst>
                              <p:cond delay="5000"/>
                            </p:stCondLst>
                            <p:childTnLst>
                              <p:par>
                                <p:cTn id="132" presetID="10" presetClass="entr" presetSubtype="0" fill="hold" grpId="0" nodeType="afterEffect">
                                  <p:stCondLst>
                                    <p:cond delay="0"/>
                                  </p:stCondLst>
                                  <p:childTnLst>
                                    <p:set>
                                      <p:cBhvr>
                                        <p:cTn id="133" dur="1" fill="hold">
                                          <p:stCondLst>
                                            <p:cond delay="0"/>
                                          </p:stCondLst>
                                        </p:cTn>
                                        <p:tgtEl>
                                          <p:spTgt spid="164"/>
                                        </p:tgtEl>
                                        <p:attrNameLst>
                                          <p:attrName>style.visibility</p:attrName>
                                        </p:attrNameLst>
                                      </p:cBhvr>
                                      <p:to>
                                        <p:strVal val="visible"/>
                                      </p:to>
                                    </p:set>
                                    <p:animEffect transition="in" filter="fade">
                                      <p:cBhvr>
                                        <p:cTn id="134" dur="500"/>
                                        <p:tgtEl>
                                          <p:spTgt spid="164"/>
                                        </p:tgtEl>
                                      </p:cBhvr>
                                    </p:animEffect>
                                  </p:childTnLst>
                                  <p:subTnLst>
                                    <p:set>
                                      <p:cBhvr override="childStyle">
                                        <p:cTn dur="1" fill="hold" display="0" masterRel="sameClick" afterEffect="1">
                                          <p:stCondLst>
                                            <p:cond evt="end" delay="0">
                                              <p:tn val="132"/>
                                            </p:cond>
                                          </p:stCondLst>
                                        </p:cTn>
                                        <p:tgtEl>
                                          <p:spTgt spid="164"/>
                                        </p:tgtEl>
                                        <p:attrNameLst>
                                          <p:attrName>style.visibility</p:attrName>
                                        </p:attrNameLst>
                                      </p:cBhvr>
                                      <p:to>
                                        <p:strVal val="hidden"/>
                                      </p:to>
                                    </p:set>
                                  </p:subTnLst>
                                </p:cTn>
                              </p:par>
                              <p:par>
                                <p:cTn id="135" presetID="22" presetClass="entr" presetSubtype="8" fill="hold" grpId="0" nodeType="withEffect">
                                  <p:stCondLst>
                                    <p:cond delay="0"/>
                                  </p:stCondLst>
                                  <p:childTnLst>
                                    <p:set>
                                      <p:cBhvr>
                                        <p:cTn id="136" dur="1" fill="hold">
                                          <p:stCondLst>
                                            <p:cond delay="0"/>
                                          </p:stCondLst>
                                        </p:cTn>
                                        <p:tgtEl>
                                          <p:spTgt spid="175"/>
                                        </p:tgtEl>
                                        <p:attrNameLst>
                                          <p:attrName>style.visibility</p:attrName>
                                        </p:attrNameLst>
                                      </p:cBhvr>
                                      <p:to>
                                        <p:strVal val="visible"/>
                                      </p:to>
                                    </p:set>
                                    <p:animEffect transition="in" filter="wipe(left)">
                                      <p:cBhvr>
                                        <p:cTn id="137" dur="500"/>
                                        <p:tgtEl>
                                          <p:spTgt spid="175"/>
                                        </p:tgtEl>
                                      </p:cBhvr>
                                    </p:animEffect>
                                  </p:childTnLst>
                                  <p:subTnLst>
                                    <p:set>
                                      <p:cBhvr override="childStyle">
                                        <p:cTn dur="1" fill="hold" display="0" masterRel="sameClick" afterEffect="1">
                                          <p:stCondLst>
                                            <p:cond evt="end" delay="0">
                                              <p:tn val="135"/>
                                            </p:cond>
                                          </p:stCondLst>
                                        </p:cTn>
                                        <p:tgtEl>
                                          <p:spTgt spid="175"/>
                                        </p:tgtEl>
                                        <p:attrNameLst>
                                          <p:attrName>style.visibility</p:attrName>
                                        </p:attrNameLst>
                                      </p:cBhvr>
                                      <p:to>
                                        <p:strVal val="hidden"/>
                                      </p:to>
                                    </p:set>
                                  </p:subTnLst>
                                </p:cTn>
                              </p:par>
                            </p:childTnLst>
                          </p:cTn>
                        </p:par>
                        <p:par>
                          <p:cTn id="138" fill="hold">
                            <p:stCondLst>
                              <p:cond delay="5500"/>
                            </p:stCondLst>
                            <p:childTnLst>
                              <p:par>
                                <p:cTn id="139" presetID="10" presetClass="entr" presetSubtype="0" fill="hold" grpId="0" nodeType="afterEffect">
                                  <p:stCondLst>
                                    <p:cond delay="0"/>
                                  </p:stCondLst>
                                  <p:childTnLst>
                                    <p:set>
                                      <p:cBhvr>
                                        <p:cTn id="140" dur="1" fill="hold">
                                          <p:stCondLst>
                                            <p:cond delay="0"/>
                                          </p:stCondLst>
                                        </p:cTn>
                                        <p:tgtEl>
                                          <p:spTgt spid="165"/>
                                        </p:tgtEl>
                                        <p:attrNameLst>
                                          <p:attrName>style.visibility</p:attrName>
                                        </p:attrNameLst>
                                      </p:cBhvr>
                                      <p:to>
                                        <p:strVal val="visible"/>
                                      </p:to>
                                    </p:set>
                                    <p:animEffect transition="in" filter="fade">
                                      <p:cBhvr>
                                        <p:cTn id="141" dur="500"/>
                                        <p:tgtEl>
                                          <p:spTgt spid="165"/>
                                        </p:tgtEl>
                                      </p:cBhvr>
                                    </p:animEffect>
                                  </p:childTnLst>
                                  <p:subTnLst>
                                    <p:set>
                                      <p:cBhvr override="childStyle">
                                        <p:cTn dur="1" fill="hold" display="0" masterRel="sameClick" afterEffect="1">
                                          <p:stCondLst>
                                            <p:cond evt="end" delay="0">
                                              <p:tn val="139"/>
                                            </p:cond>
                                          </p:stCondLst>
                                        </p:cTn>
                                        <p:tgtEl>
                                          <p:spTgt spid="165"/>
                                        </p:tgtEl>
                                        <p:attrNameLst>
                                          <p:attrName>style.visibility</p:attrName>
                                        </p:attrNameLst>
                                      </p:cBhvr>
                                      <p:to>
                                        <p:strVal val="hidden"/>
                                      </p:to>
                                    </p:set>
                                  </p:subTnLst>
                                </p:cTn>
                              </p:par>
                              <p:par>
                                <p:cTn id="142" presetID="22" presetClass="entr" presetSubtype="8" fill="hold" grpId="0" nodeType="withEffect">
                                  <p:stCondLst>
                                    <p:cond delay="0"/>
                                  </p:stCondLst>
                                  <p:childTnLst>
                                    <p:set>
                                      <p:cBhvr>
                                        <p:cTn id="143" dur="1" fill="hold">
                                          <p:stCondLst>
                                            <p:cond delay="0"/>
                                          </p:stCondLst>
                                        </p:cTn>
                                        <p:tgtEl>
                                          <p:spTgt spid="176"/>
                                        </p:tgtEl>
                                        <p:attrNameLst>
                                          <p:attrName>style.visibility</p:attrName>
                                        </p:attrNameLst>
                                      </p:cBhvr>
                                      <p:to>
                                        <p:strVal val="visible"/>
                                      </p:to>
                                    </p:set>
                                    <p:animEffect transition="in" filter="wipe(left)">
                                      <p:cBhvr>
                                        <p:cTn id="144" dur="500"/>
                                        <p:tgtEl>
                                          <p:spTgt spid="176"/>
                                        </p:tgtEl>
                                      </p:cBhvr>
                                    </p:animEffect>
                                  </p:childTnLst>
                                  <p:subTnLst>
                                    <p:set>
                                      <p:cBhvr override="childStyle">
                                        <p:cTn dur="1" fill="hold" display="0" masterRel="sameClick" afterEffect="1">
                                          <p:stCondLst>
                                            <p:cond evt="end" delay="0">
                                              <p:tn val="142"/>
                                            </p:cond>
                                          </p:stCondLst>
                                        </p:cTn>
                                        <p:tgtEl>
                                          <p:spTgt spid="176"/>
                                        </p:tgtEl>
                                        <p:attrNameLst>
                                          <p:attrName>style.visibility</p:attrName>
                                        </p:attrNameLst>
                                      </p:cBhvr>
                                      <p:to>
                                        <p:strVal val="hidden"/>
                                      </p:to>
                                    </p:set>
                                  </p:subTnLst>
                                </p:cTn>
                              </p:par>
                            </p:childTnLst>
                          </p:cTn>
                        </p:par>
                        <p:par>
                          <p:cTn id="145" fill="hold">
                            <p:stCondLst>
                              <p:cond delay="6000"/>
                            </p:stCondLst>
                            <p:childTnLst>
                              <p:par>
                                <p:cTn id="146" presetID="10" presetClass="entr" presetSubtype="0" fill="hold" grpId="0" nodeType="afterEffect">
                                  <p:stCondLst>
                                    <p:cond delay="0"/>
                                  </p:stCondLst>
                                  <p:childTnLst>
                                    <p:set>
                                      <p:cBhvr>
                                        <p:cTn id="147" dur="1" fill="hold">
                                          <p:stCondLst>
                                            <p:cond delay="0"/>
                                          </p:stCondLst>
                                        </p:cTn>
                                        <p:tgtEl>
                                          <p:spTgt spid="166"/>
                                        </p:tgtEl>
                                        <p:attrNameLst>
                                          <p:attrName>style.visibility</p:attrName>
                                        </p:attrNameLst>
                                      </p:cBhvr>
                                      <p:to>
                                        <p:strVal val="visible"/>
                                      </p:to>
                                    </p:set>
                                    <p:animEffect transition="in" filter="fade">
                                      <p:cBhvr>
                                        <p:cTn id="148" dur="500"/>
                                        <p:tgtEl>
                                          <p:spTgt spid="166"/>
                                        </p:tgtEl>
                                      </p:cBhvr>
                                    </p:animEffect>
                                  </p:childTnLst>
                                  <p:subTnLst>
                                    <p:set>
                                      <p:cBhvr override="childStyle">
                                        <p:cTn dur="1" fill="hold" display="0" masterRel="sameClick" afterEffect="1">
                                          <p:stCondLst>
                                            <p:cond evt="end" delay="0">
                                              <p:tn val="146"/>
                                            </p:cond>
                                          </p:stCondLst>
                                        </p:cTn>
                                        <p:tgtEl>
                                          <p:spTgt spid="166"/>
                                        </p:tgtEl>
                                        <p:attrNameLst>
                                          <p:attrName>style.visibility</p:attrName>
                                        </p:attrNameLst>
                                      </p:cBhvr>
                                      <p:to>
                                        <p:strVal val="hidden"/>
                                      </p:to>
                                    </p:set>
                                  </p:subTnLst>
                                </p:cTn>
                              </p:par>
                              <p:par>
                                <p:cTn id="149" presetID="22" presetClass="entr" presetSubtype="8" fill="hold" grpId="0" nodeType="withEffect">
                                  <p:stCondLst>
                                    <p:cond delay="0"/>
                                  </p:stCondLst>
                                  <p:childTnLst>
                                    <p:set>
                                      <p:cBhvr>
                                        <p:cTn id="150" dur="1" fill="hold">
                                          <p:stCondLst>
                                            <p:cond delay="0"/>
                                          </p:stCondLst>
                                        </p:cTn>
                                        <p:tgtEl>
                                          <p:spTgt spid="177"/>
                                        </p:tgtEl>
                                        <p:attrNameLst>
                                          <p:attrName>style.visibility</p:attrName>
                                        </p:attrNameLst>
                                      </p:cBhvr>
                                      <p:to>
                                        <p:strVal val="visible"/>
                                      </p:to>
                                    </p:set>
                                    <p:animEffect transition="in" filter="wipe(left)">
                                      <p:cBhvr>
                                        <p:cTn id="151" dur="500"/>
                                        <p:tgtEl>
                                          <p:spTgt spid="177"/>
                                        </p:tgtEl>
                                      </p:cBhvr>
                                    </p:animEffect>
                                  </p:childTnLst>
                                  <p:subTnLst>
                                    <p:set>
                                      <p:cBhvr override="childStyle">
                                        <p:cTn dur="1" fill="hold" display="0" masterRel="sameClick" afterEffect="1">
                                          <p:stCondLst>
                                            <p:cond evt="end" delay="0">
                                              <p:tn val="149"/>
                                            </p:cond>
                                          </p:stCondLst>
                                        </p:cTn>
                                        <p:tgtEl>
                                          <p:spTgt spid="177"/>
                                        </p:tgtEl>
                                        <p:attrNameLst>
                                          <p:attrName>style.visibility</p:attrName>
                                        </p:attrNameLst>
                                      </p:cBhvr>
                                      <p:to>
                                        <p:strVal val="hidden"/>
                                      </p:to>
                                    </p:set>
                                  </p:subTnLst>
                                </p:cTn>
                              </p:par>
                            </p:childTnLst>
                          </p:cTn>
                        </p:par>
                        <p:par>
                          <p:cTn id="152" fill="hold">
                            <p:stCondLst>
                              <p:cond delay="6500"/>
                            </p:stCondLst>
                            <p:childTnLst>
                              <p:par>
                                <p:cTn id="153" presetID="10" presetClass="entr" presetSubtype="0" fill="hold" grpId="0" nodeType="afterEffect">
                                  <p:stCondLst>
                                    <p:cond delay="0"/>
                                  </p:stCondLst>
                                  <p:childTnLst>
                                    <p:set>
                                      <p:cBhvr>
                                        <p:cTn id="154" dur="1" fill="hold">
                                          <p:stCondLst>
                                            <p:cond delay="0"/>
                                          </p:stCondLst>
                                        </p:cTn>
                                        <p:tgtEl>
                                          <p:spTgt spid="2"/>
                                        </p:tgtEl>
                                        <p:attrNameLst>
                                          <p:attrName>style.visibility</p:attrName>
                                        </p:attrNameLst>
                                      </p:cBhvr>
                                      <p:to>
                                        <p:strVal val="visible"/>
                                      </p:to>
                                    </p:set>
                                    <p:animEffect transition="in" filter="fade">
                                      <p:cBhvr>
                                        <p:cTn id="155" dur="500"/>
                                        <p:tgtEl>
                                          <p:spTgt spid="2"/>
                                        </p:tgtEl>
                                      </p:cBhvr>
                                    </p:animEffect>
                                  </p:childTnLst>
                                </p:cTn>
                              </p:par>
                            </p:childTnLst>
                          </p:cTn>
                        </p:par>
                        <p:par>
                          <p:cTn id="156" fill="hold">
                            <p:stCondLst>
                              <p:cond delay="7000"/>
                            </p:stCondLst>
                            <p:childTnLst>
                              <p:par>
                                <p:cTn id="157" presetID="22" presetClass="entr" presetSubtype="4" fill="hold" nodeType="afterEffect">
                                  <p:stCondLst>
                                    <p:cond delay="0"/>
                                  </p:stCondLst>
                                  <p:childTnLst>
                                    <p:set>
                                      <p:cBhvr>
                                        <p:cTn id="158" dur="1" fill="hold">
                                          <p:stCondLst>
                                            <p:cond delay="0"/>
                                          </p:stCondLst>
                                        </p:cTn>
                                        <p:tgtEl>
                                          <p:spTgt spid="122"/>
                                        </p:tgtEl>
                                        <p:attrNameLst>
                                          <p:attrName>style.visibility</p:attrName>
                                        </p:attrNameLst>
                                      </p:cBhvr>
                                      <p:to>
                                        <p:strVal val="visible"/>
                                      </p:to>
                                    </p:set>
                                    <p:animEffect transition="in" filter="wipe(down)">
                                      <p:cBhvr>
                                        <p:cTn id="159" dur="500"/>
                                        <p:tgtEl>
                                          <p:spTgt spid="122"/>
                                        </p:tgtEl>
                                      </p:cBhvr>
                                    </p:animEffect>
                                  </p:childTnLst>
                                </p:cTn>
                              </p:par>
                            </p:childTnLst>
                          </p:cTn>
                        </p:par>
                        <p:par>
                          <p:cTn id="160" fill="hold">
                            <p:stCondLst>
                              <p:cond delay="7500"/>
                            </p:stCondLst>
                            <p:childTnLst>
                              <p:par>
                                <p:cTn id="161" presetID="16" presetClass="entr" presetSubtype="37" fill="hold" nodeType="afterEffect">
                                  <p:stCondLst>
                                    <p:cond delay="0"/>
                                  </p:stCondLst>
                                  <p:childTnLst>
                                    <p:set>
                                      <p:cBhvr>
                                        <p:cTn id="162" dur="1" fill="hold">
                                          <p:stCondLst>
                                            <p:cond delay="0"/>
                                          </p:stCondLst>
                                        </p:cTn>
                                        <p:tgtEl>
                                          <p:spTgt spid="123"/>
                                        </p:tgtEl>
                                        <p:attrNameLst>
                                          <p:attrName>style.visibility</p:attrName>
                                        </p:attrNameLst>
                                      </p:cBhvr>
                                      <p:to>
                                        <p:strVal val="visible"/>
                                      </p:to>
                                    </p:set>
                                    <p:animEffect transition="in" filter="barn(outVertical)">
                                      <p:cBhvr>
                                        <p:cTn id="163" dur="500"/>
                                        <p:tgtEl>
                                          <p:spTgt spid="123"/>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84"/>
                                        </p:tgtEl>
                                        <p:attrNameLst>
                                          <p:attrName>style.visibility</p:attrName>
                                        </p:attrNameLst>
                                      </p:cBhvr>
                                      <p:to>
                                        <p:strVal val="visible"/>
                                      </p:to>
                                    </p:set>
                                    <p:animEffect transition="in" filter="fade">
                                      <p:cBhvr>
                                        <p:cTn id="168" dur="500"/>
                                        <p:tgtEl>
                                          <p:spTgt spid="84"/>
                                        </p:tgtEl>
                                      </p:cBhvr>
                                    </p:animEffect>
                                  </p:childTnLst>
                                </p:cTn>
                              </p:par>
                            </p:childTnLst>
                          </p:cTn>
                        </p:par>
                        <p:par>
                          <p:cTn id="169" fill="hold">
                            <p:stCondLst>
                              <p:cond delay="500"/>
                            </p:stCondLst>
                            <p:childTnLst>
                              <p:par>
                                <p:cTn id="170" presetID="10" presetClass="entr" presetSubtype="0" fill="hold" grpId="0" nodeType="afterEffect">
                                  <p:stCondLst>
                                    <p:cond delay="0"/>
                                  </p:stCondLst>
                                  <p:childTnLst>
                                    <p:set>
                                      <p:cBhvr>
                                        <p:cTn id="171" dur="1" fill="hold">
                                          <p:stCondLst>
                                            <p:cond delay="0"/>
                                          </p:stCondLst>
                                        </p:cTn>
                                        <p:tgtEl>
                                          <p:spTgt spid="86"/>
                                        </p:tgtEl>
                                        <p:attrNameLst>
                                          <p:attrName>style.visibility</p:attrName>
                                        </p:attrNameLst>
                                      </p:cBhvr>
                                      <p:to>
                                        <p:strVal val="visible"/>
                                      </p:to>
                                    </p:set>
                                    <p:animEffect transition="in" filter="fade">
                                      <p:cBhvr>
                                        <p:cTn id="172" dur="500"/>
                                        <p:tgtEl>
                                          <p:spTgt spid="86"/>
                                        </p:tgtEl>
                                      </p:cBhvr>
                                    </p:animEffect>
                                  </p:childTnLst>
                                </p:cTn>
                              </p:par>
                            </p:childTnLst>
                          </p:cTn>
                        </p:par>
                        <p:par>
                          <p:cTn id="173" fill="hold">
                            <p:stCondLst>
                              <p:cond delay="1000"/>
                            </p:stCondLst>
                            <p:childTnLst>
                              <p:par>
                                <p:cTn id="174" presetID="10" presetClass="entr" presetSubtype="0" fill="hold" grpId="0" nodeType="afterEffect">
                                  <p:stCondLst>
                                    <p:cond delay="0"/>
                                  </p:stCondLst>
                                  <p:childTnLst>
                                    <p:set>
                                      <p:cBhvr>
                                        <p:cTn id="175" dur="1" fill="hold">
                                          <p:stCondLst>
                                            <p:cond delay="0"/>
                                          </p:stCondLst>
                                        </p:cTn>
                                        <p:tgtEl>
                                          <p:spTgt spid="88"/>
                                        </p:tgtEl>
                                        <p:attrNameLst>
                                          <p:attrName>style.visibility</p:attrName>
                                        </p:attrNameLst>
                                      </p:cBhvr>
                                      <p:to>
                                        <p:strVal val="visible"/>
                                      </p:to>
                                    </p:set>
                                    <p:animEffect transition="in" filter="fade">
                                      <p:cBhvr>
                                        <p:cTn id="176" dur="500"/>
                                        <p:tgtEl>
                                          <p:spTgt spid="88"/>
                                        </p:tgtEl>
                                      </p:cBhvr>
                                    </p:animEffect>
                                  </p:childTnLst>
                                </p:cTn>
                              </p:par>
                            </p:childTnLst>
                          </p:cTn>
                        </p:par>
                        <p:par>
                          <p:cTn id="177" fill="hold">
                            <p:stCondLst>
                              <p:cond delay="1500"/>
                            </p:stCondLst>
                            <p:childTnLst>
                              <p:par>
                                <p:cTn id="178" presetID="10" presetClass="entr" presetSubtype="0" fill="hold" grpId="0" nodeType="afterEffect">
                                  <p:stCondLst>
                                    <p:cond delay="0"/>
                                  </p:stCondLst>
                                  <p:childTnLst>
                                    <p:set>
                                      <p:cBhvr>
                                        <p:cTn id="179" dur="1" fill="hold">
                                          <p:stCondLst>
                                            <p:cond delay="0"/>
                                          </p:stCondLst>
                                        </p:cTn>
                                        <p:tgtEl>
                                          <p:spTgt spid="90"/>
                                        </p:tgtEl>
                                        <p:attrNameLst>
                                          <p:attrName>style.visibility</p:attrName>
                                        </p:attrNameLst>
                                      </p:cBhvr>
                                      <p:to>
                                        <p:strVal val="visible"/>
                                      </p:to>
                                    </p:set>
                                    <p:animEffect transition="in" filter="fade">
                                      <p:cBhvr>
                                        <p:cTn id="180" dur="500"/>
                                        <p:tgtEl>
                                          <p:spTgt spid="90"/>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ntr" presetSubtype="0" fill="hold" grpId="0" nodeType="clickEffect">
                                  <p:stCondLst>
                                    <p:cond delay="0"/>
                                  </p:stCondLst>
                                  <p:childTnLst>
                                    <p:set>
                                      <p:cBhvr>
                                        <p:cTn id="184" dur="1" fill="hold">
                                          <p:stCondLst>
                                            <p:cond delay="0"/>
                                          </p:stCondLst>
                                        </p:cTn>
                                        <p:tgtEl>
                                          <p:spTgt spid="92"/>
                                        </p:tgtEl>
                                        <p:attrNameLst>
                                          <p:attrName>style.visibility</p:attrName>
                                        </p:attrNameLst>
                                      </p:cBhvr>
                                      <p:to>
                                        <p:strVal val="visible"/>
                                      </p:to>
                                    </p:set>
                                    <p:animEffect transition="in" filter="fade">
                                      <p:cBhvr>
                                        <p:cTn id="185" dur="500"/>
                                        <p:tgtEl>
                                          <p:spTgt spid="92"/>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ntr" presetSubtype="0" fill="hold" grpId="0" nodeType="clickEffect">
                                  <p:stCondLst>
                                    <p:cond delay="0"/>
                                  </p:stCondLst>
                                  <p:childTnLst>
                                    <p:set>
                                      <p:cBhvr>
                                        <p:cTn id="189" dur="1" fill="hold">
                                          <p:stCondLst>
                                            <p:cond delay="0"/>
                                          </p:stCondLst>
                                        </p:cTn>
                                        <p:tgtEl>
                                          <p:spTgt spid="94"/>
                                        </p:tgtEl>
                                        <p:attrNameLst>
                                          <p:attrName>style.visibility</p:attrName>
                                        </p:attrNameLst>
                                      </p:cBhvr>
                                      <p:to>
                                        <p:strVal val="visible"/>
                                      </p:to>
                                    </p:set>
                                    <p:animEffect transition="in" filter="fade">
                                      <p:cBhvr>
                                        <p:cTn id="190" dur="500"/>
                                        <p:tgtEl>
                                          <p:spTgt spid="94"/>
                                        </p:tgtEl>
                                      </p:cBhvr>
                                    </p:animEffect>
                                  </p:childTnLst>
                                </p:cTn>
                              </p:par>
                            </p:childTnLst>
                          </p:cTn>
                        </p:par>
                        <p:par>
                          <p:cTn id="191" fill="hold">
                            <p:stCondLst>
                              <p:cond delay="500"/>
                            </p:stCondLst>
                            <p:childTnLst>
                              <p:par>
                                <p:cTn id="192" presetID="10" presetClass="entr" presetSubtype="0" fill="hold" grpId="0" nodeType="afterEffect">
                                  <p:stCondLst>
                                    <p:cond delay="0"/>
                                  </p:stCondLst>
                                  <p:childTnLst>
                                    <p:set>
                                      <p:cBhvr>
                                        <p:cTn id="193" dur="1" fill="hold">
                                          <p:stCondLst>
                                            <p:cond delay="0"/>
                                          </p:stCondLst>
                                        </p:cTn>
                                        <p:tgtEl>
                                          <p:spTgt spid="8"/>
                                        </p:tgtEl>
                                        <p:attrNameLst>
                                          <p:attrName>style.visibility</p:attrName>
                                        </p:attrNameLst>
                                      </p:cBhvr>
                                      <p:to>
                                        <p:strVal val="visible"/>
                                      </p:to>
                                    </p:set>
                                    <p:animEffect transition="in" filter="fade">
                                      <p:cBhvr>
                                        <p:cTn id="194" dur="500"/>
                                        <p:tgtEl>
                                          <p:spTgt spid="8"/>
                                        </p:tgtEl>
                                      </p:cBhvr>
                                    </p:animEffect>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grpId="0" nodeType="clickEffect">
                                  <p:stCondLst>
                                    <p:cond delay="0"/>
                                  </p:stCondLst>
                                  <p:childTnLst>
                                    <p:set>
                                      <p:cBhvr>
                                        <p:cTn id="198" dur="1" fill="hold">
                                          <p:stCondLst>
                                            <p:cond delay="0"/>
                                          </p:stCondLst>
                                        </p:cTn>
                                        <p:tgtEl>
                                          <p:spTgt spid="96"/>
                                        </p:tgtEl>
                                        <p:attrNameLst>
                                          <p:attrName>style.visibility</p:attrName>
                                        </p:attrNameLst>
                                      </p:cBhvr>
                                      <p:to>
                                        <p:strVal val="visible"/>
                                      </p:to>
                                    </p:set>
                                    <p:animEffect transition="in" filter="fade">
                                      <p:cBhvr>
                                        <p:cTn id="199" dur="500"/>
                                        <p:tgtEl>
                                          <p:spTgt spid="96"/>
                                        </p:tgtEl>
                                      </p:cBhvr>
                                    </p:animEffect>
                                  </p:childTnLst>
                                </p:cTn>
                              </p:par>
                            </p:childTnLst>
                          </p:cTn>
                        </p:par>
                        <p:par>
                          <p:cTn id="200" fill="hold">
                            <p:stCondLst>
                              <p:cond delay="500"/>
                            </p:stCondLst>
                            <p:childTnLst>
                              <p:par>
                                <p:cTn id="201" presetID="10" presetClass="entr" presetSubtype="0" fill="hold" grpId="0" nodeType="afterEffect">
                                  <p:stCondLst>
                                    <p:cond delay="0"/>
                                  </p:stCondLst>
                                  <p:childTnLst>
                                    <p:set>
                                      <p:cBhvr>
                                        <p:cTn id="202" dur="1" fill="hold">
                                          <p:stCondLst>
                                            <p:cond delay="0"/>
                                          </p:stCondLst>
                                        </p:cTn>
                                        <p:tgtEl>
                                          <p:spTgt spid="78"/>
                                        </p:tgtEl>
                                        <p:attrNameLst>
                                          <p:attrName>style.visibility</p:attrName>
                                        </p:attrNameLst>
                                      </p:cBhvr>
                                      <p:to>
                                        <p:strVal val="visible"/>
                                      </p:to>
                                    </p:set>
                                    <p:animEffect transition="in" filter="fade">
                                      <p:cBhvr>
                                        <p:cTn id="203" dur="500"/>
                                        <p:tgtEl>
                                          <p:spTgt spid="78"/>
                                        </p:tgtEl>
                                      </p:cBhvr>
                                    </p:animEffect>
                                  </p:childTnLst>
                                </p:cTn>
                              </p:par>
                            </p:childTnLst>
                          </p:cTn>
                        </p:par>
                        <p:par>
                          <p:cTn id="204" fill="hold">
                            <p:stCondLst>
                              <p:cond delay="1000"/>
                            </p:stCondLst>
                            <p:childTnLst>
                              <p:par>
                                <p:cTn id="205" presetID="10" presetClass="entr" presetSubtype="0" fill="hold" nodeType="afterEffect">
                                  <p:stCondLst>
                                    <p:cond delay="0"/>
                                  </p:stCondLst>
                                  <p:childTnLst>
                                    <p:set>
                                      <p:cBhvr>
                                        <p:cTn id="206" dur="1" fill="hold">
                                          <p:stCondLst>
                                            <p:cond delay="0"/>
                                          </p:stCondLst>
                                        </p:cTn>
                                        <p:tgtEl>
                                          <p:spTgt spid="98">
                                            <p:txEl>
                                              <p:pRg st="0" end="0"/>
                                            </p:txEl>
                                          </p:spTgt>
                                        </p:tgtEl>
                                        <p:attrNameLst>
                                          <p:attrName>style.visibility</p:attrName>
                                        </p:attrNameLst>
                                      </p:cBhvr>
                                      <p:to>
                                        <p:strVal val="visible"/>
                                      </p:to>
                                    </p:set>
                                    <p:animEffect transition="in" filter="fade">
                                      <p:cBhvr>
                                        <p:cTn id="207" dur="500"/>
                                        <p:tgtEl>
                                          <p:spTgt spid="98">
                                            <p:txEl>
                                              <p:pRg st="0" end="0"/>
                                            </p:txEl>
                                          </p:spTgt>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12"/>
                                        </p:tgtEl>
                                        <p:attrNameLst>
                                          <p:attrName>style.visibility</p:attrName>
                                        </p:attrNameLst>
                                      </p:cBhvr>
                                      <p:to>
                                        <p:strVal val="visible"/>
                                      </p:to>
                                    </p:set>
                                    <p:animEffect transition="in" filter="fade">
                                      <p:cBhvr>
                                        <p:cTn id="212" dur="500"/>
                                        <p:tgtEl>
                                          <p:spTgt spid="12"/>
                                        </p:tgtEl>
                                      </p:cBhvr>
                                    </p:animEffect>
                                  </p:childTnLst>
                                </p:cTn>
                              </p:par>
                            </p:childTnLst>
                          </p:cTn>
                        </p:par>
                        <p:par>
                          <p:cTn id="213" fill="hold">
                            <p:stCondLst>
                              <p:cond delay="500"/>
                            </p:stCondLst>
                            <p:childTnLst>
                              <p:par>
                                <p:cTn id="214" presetID="10" presetClass="entr" presetSubtype="0" fill="hold" grpId="0" nodeType="afterEffect">
                                  <p:stCondLst>
                                    <p:cond delay="0"/>
                                  </p:stCondLst>
                                  <p:childTnLst>
                                    <p:set>
                                      <p:cBhvr>
                                        <p:cTn id="215" dur="1" fill="hold">
                                          <p:stCondLst>
                                            <p:cond delay="0"/>
                                          </p:stCondLst>
                                        </p:cTn>
                                        <p:tgtEl>
                                          <p:spTgt spid="15"/>
                                        </p:tgtEl>
                                        <p:attrNameLst>
                                          <p:attrName>style.visibility</p:attrName>
                                        </p:attrNameLst>
                                      </p:cBhvr>
                                      <p:to>
                                        <p:strVal val="visible"/>
                                      </p:to>
                                    </p:set>
                                    <p:animEffect transition="in" filter="fade">
                                      <p:cBhvr>
                                        <p:cTn id="216" dur="500"/>
                                        <p:tgtEl>
                                          <p:spTgt spid="15"/>
                                        </p:tgtEl>
                                      </p:cBhvr>
                                    </p:animEffect>
                                  </p:childTnLst>
                                </p:cTn>
                              </p:par>
                            </p:childTnLst>
                          </p:cTn>
                        </p:par>
                      </p:childTnLst>
                    </p:cTn>
                  </p:par>
                  <p:par>
                    <p:cTn id="217" fill="hold">
                      <p:stCondLst>
                        <p:cond delay="indefinite"/>
                      </p:stCondLst>
                      <p:childTnLst>
                        <p:par>
                          <p:cTn id="218" fill="hold">
                            <p:stCondLst>
                              <p:cond delay="0"/>
                            </p:stCondLst>
                            <p:childTnLst>
                              <p:par>
                                <p:cTn id="219" presetID="22" presetClass="entr" presetSubtype="8" fill="hold" grpId="0" nodeType="clickEffect">
                                  <p:stCondLst>
                                    <p:cond delay="0"/>
                                  </p:stCondLst>
                                  <p:childTnLst>
                                    <p:set>
                                      <p:cBhvr>
                                        <p:cTn id="220" dur="1" fill="hold">
                                          <p:stCondLst>
                                            <p:cond delay="0"/>
                                          </p:stCondLst>
                                        </p:cTn>
                                        <p:tgtEl>
                                          <p:spTgt spid="16"/>
                                        </p:tgtEl>
                                        <p:attrNameLst>
                                          <p:attrName>style.visibility</p:attrName>
                                        </p:attrNameLst>
                                      </p:cBhvr>
                                      <p:to>
                                        <p:strVal val="visible"/>
                                      </p:to>
                                    </p:set>
                                    <p:animEffect transition="in" filter="wipe(left)">
                                      <p:cBhvr>
                                        <p:cTn id="221" dur="500"/>
                                        <p:tgtEl>
                                          <p:spTgt spid="16"/>
                                        </p:tgtEl>
                                      </p:cBhvr>
                                    </p:animEffect>
                                  </p:childTnLst>
                                </p:cTn>
                              </p:par>
                            </p:childTnLst>
                          </p:cTn>
                        </p:par>
                        <p:par>
                          <p:cTn id="222" fill="hold">
                            <p:stCondLst>
                              <p:cond delay="500"/>
                            </p:stCondLst>
                            <p:childTnLst>
                              <p:par>
                                <p:cTn id="223" presetID="10" presetClass="entr" presetSubtype="0" fill="hold" grpId="0" nodeType="afterEffect">
                                  <p:stCondLst>
                                    <p:cond delay="0"/>
                                  </p:stCondLst>
                                  <p:childTnLst>
                                    <p:set>
                                      <p:cBhvr>
                                        <p:cTn id="224" dur="1" fill="hold">
                                          <p:stCondLst>
                                            <p:cond delay="0"/>
                                          </p:stCondLst>
                                        </p:cTn>
                                        <p:tgtEl>
                                          <p:spTgt spid="18"/>
                                        </p:tgtEl>
                                        <p:attrNameLst>
                                          <p:attrName>style.visibility</p:attrName>
                                        </p:attrNameLst>
                                      </p:cBhvr>
                                      <p:to>
                                        <p:strVal val="visible"/>
                                      </p:to>
                                    </p:set>
                                    <p:animEffect transition="in" filter="fade">
                                      <p:cBhvr>
                                        <p:cTn id="2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78" grpId="0"/>
      <p:bldP spid="82" grpId="0"/>
      <p:bldP spid="84" grpId="0"/>
      <p:bldP spid="86" grpId="0"/>
      <p:bldP spid="88" grpId="0"/>
      <p:bldP spid="90" grpId="0"/>
      <p:bldP spid="92" grpId="0"/>
      <p:bldP spid="94" grpId="0"/>
      <p:bldP spid="96" grpId="0"/>
      <p:bldP spid="130"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2" grpId="0" animBg="1"/>
      <p:bldP spid="3" grpId="0" animBg="1"/>
      <p:bldP spid="8" grpId="0"/>
      <p:bldP spid="12" grpId="0"/>
      <p:bldP spid="15" grpId="0"/>
      <p:bldP spid="16" grpId="0" animBg="1"/>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144132" y="5718200"/>
                <a:ext cx="3045653" cy="651460"/>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144132" y="5718200"/>
                <a:ext cx="3045653" cy="651460"/>
              </a:xfrm>
              <a:prstGeom prst="rect">
                <a:avLst/>
              </a:prstGeom>
              <a:blipFill rotWithShape="1">
                <a:blip r:embed="rId1"/>
                <a:stretch>
                  <a:fillRect l="-8" t="-4" r="14" b="94"/>
                </a:stretch>
              </a:blipFill>
            </p:spPr>
            <p:txBody>
              <a:bodyPr/>
              <a:lstStyle/>
              <a:p>
                <a:r>
                  <a:rPr lang="zh-CN" altLang="en-US">
                    <a:noFill/>
                  </a:rPr>
                  <a:t> </a:t>
                </a:r>
              </a:p>
            </p:txBody>
          </p:sp>
        </mc:Fallback>
      </mc:AlternateContent>
      <p:sp>
        <p:nvSpPr>
          <p:cNvPr id="5" name="文本框 4"/>
          <p:cNvSpPr txBox="1"/>
          <p:nvPr/>
        </p:nvSpPr>
        <p:spPr>
          <a:xfrm>
            <a:off x="228599" y="593459"/>
            <a:ext cx="2507567"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水平方向满足：</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文本框 6"/>
              <p:cNvSpPr txBox="1"/>
              <p:nvPr/>
            </p:nvSpPr>
            <p:spPr>
              <a:xfrm>
                <a:off x="520503" y="1115127"/>
                <a:ext cx="4572000"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把</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代入到上式，水平方向的射程为：</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520503" y="1115127"/>
                <a:ext cx="4572000" cy="493148"/>
              </a:xfrm>
              <a:prstGeom prst="rect">
                <a:avLst/>
              </a:prstGeom>
              <a:blipFill rotWithShape="1">
                <a:blip r:embed="rId2"/>
                <a:stretch>
                  <a:fillRect l="-10" t="-14" r="10" b="-19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1631853" y="1633699"/>
                <a:ext cx="5451230" cy="10016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den>
                          </m:f>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e>
                      </m:rad>
                    </m:oMath>
                  </m:oMathPara>
                </a14:m>
                <a:endParaRPr lang="zh-CN" altLang="en-US" dirty="0"/>
              </a:p>
            </p:txBody>
          </p:sp>
        </mc:Choice>
        <mc:Fallback>
          <p:sp>
            <p:nvSpPr>
              <p:cNvPr id="9" name="文本框 8"/>
              <p:cNvSpPr txBox="1">
                <a:spLocks noRot="1" noChangeAspect="1" noMove="1" noResize="1" noEditPoints="1" noAdjustHandles="1" noChangeArrowheads="1" noChangeShapeType="1" noTextEdit="1"/>
              </p:cNvSpPr>
              <p:nvPr/>
            </p:nvSpPr>
            <p:spPr>
              <a:xfrm>
                <a:off x="1631853" y="1633699"/>
                <a:ext cx="5451230" cy="1001684"/>
              </a:xfrm>
              <a:prstGeom prst="rect">
                <a:avLst/>
              </a:prstGeom>
              <a:blipFill rotWithShape="1">
                <a:blip r:embed="rId3"/>
                <a:stretch>
                  <a:fillRect l="-10" t="-48" r="5" b="1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520503" y="2579555"/>
                <a:ext cx="6464105"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水面下</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处开一小孔，与</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处小孔水平射程相等，即：</a:t>
                </a:r>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520503" y="2579555"/>
                <a:ext cx="6464105" cy="495585"/>
              </a:xfrm>
              <a:prstGeom prst="rect">
                <a:avLst/>
              </a:prstGeom>
              <a:blipFill rotWithShape="1">
                <a:blip r:embed="rId4"/>
                <a:stretch>
                  <a:fillRect l="-7" t="-37" r="4" b="-144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1169373" y="3149243"/>
                <a:ext cx="4002258" cy="46506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e>
                      </m:rad>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e>
                          </m:d>
                        </m:e>
                      </m:rad>
                    </m:oMath>
                  </m:oMathPara>
                </a14:m>
                <a:endParaRPr lang="zh-CN" altLang="en-US" dirty="0"/>
              </a:p>
            </p:txBody>
          </p:sp>
        </mc:Choice>
        <mc:Fallback>
          <p:sp>
            <p:nvSpPr>
              <p:cNvPr id="13" name="文本框 12"/>
              <p:cNvSpPr txBox="1">
                <a:spLocks noRot="1" noChangeAspect="1" noMove="1" noResize="1" noEditPoints="1" noAdjustHandles="1" noChangeArrowheads="1" noChangeShapeType="1" noTextEdit="1"/>
              </p:cNvSpPr>
              <p:nvPr/>
            </p:nvSpPr>
            <p:spPr>
              <a:xfrm>
                <a:off x="1169373" y="3149243"/>
                <a:ext cx="4002258" cy="465064"/>
              </a:xfrm>
              <a:prstGeom prst="rect">
                <a:avLst/>
              </a:prstGeom>
              <a:blipFill rotWithShape="1">
                <a:blip r:embed="rId5"/>
                <a:stretch>
                  <a:fillRect l="-8" t="-60" r="5" b="11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 name="文本框 16"/>
              <p:cNvSpPr txBox="1"/>
              <p:nvPr/>
            </p:nvSpPr>
            <p:spPr>
              <a:xfrm>
                <a:off x="5563770" y="3152007"/>
                <a:ext cx="2152357" cy="400110"/>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7" name="文本框 16"/>
              <p:cNvSpPr txBox="1">
                <a:spLocks noRot="1" noChangeAspect="1" noMove="1" noResize="1" noEditPoints="1" noAdjustHandles="1" noChangeArrowheads="1" noChangeShapeType="1" noTextEdit="1"/>
              </p:cNvSpPr>
              <p:nvPr/>
            </p:nvSpPr>
            <p:spPr>
              <a:xfrm>
                <a:off x="5563770" y="3152007"/>
                <a:ext cx="2152357" cy="400110"/>
              </a:xfrm>
              <a:prstGeom prst="rect">
                <a:avLst/>
              </a:prstGeom>
              <a:blipFill rotWithShape="1">
                <a:blip r:embed="rId6"/>
                <a:stretch>
                  <a:fillRect l="-25" t="-125" r="11" b="140"/>
                </a:stretch>
              </a:blipFill>
            </p:spPr>
            <p:txBody>
              <a:bodyPr/>
              <a:lstStyle/>
              <a:p>
                <a:r>
                  <a:rPr lang="zh-CN" altLang="en-US">
                    <a:noFill/>
                  </a:rPr>
                  <a:t> </a:t>
                </a:r>
              </a:p>
            </p:txBody>
          </p:sp>
        </mc:Fallback>
      </mc:AlternateContent>
      <p:sp>
        <p:nvSpPr>
          <p:cNvPr id="18" name="箭头: 右 17"/>
          <p:cNvSpPr/>
          <p:nvPr/>
        </p:nvSpPr>
        <p:spPr bwMode="auto">
          <a:xfrm>
            <a:off x="5036230" y="3265922"/>
            <a:ext cx="471267" cy="23416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0" name="文本框 19"/>
              <p:cNvSpPr txBox="1"/>
              <p:nvPr/>
            </p:nvSpPr>
            <p:spPr>
              <a:xfrm>
                <a:off x="473028" y="3762955"/>
                <a:ext cx="8190909" cy="963597"/>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求最大射程及深度的问题是极值问题，由于水平射程与</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具有非线性函数关系，对其求导可得：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Choice>
        <mc:Fallback>
          <p:sp>
            <p:nvSpPr>
              <p:cNvPr id="20" name="文本框 19"/>
              <p:cNvSpPr txBox="1">
                <a:spLocks noRot="1" noChangeAspect="1" noMove="1" noResize="1" noEditPoints="1" noAdjustHandles="1" noChangeArrowheads="1" noChangeShapeType="1" noTextEdit="1"/>
              </p:cNvSpPr>
              <p:nvPr/>
            </p:nvSpPr>
            <p:spPr>
              <a:xfrm>
                <a:off x="473028" y="3762955"/>
                <a:ext cx="8190909" cy="963597"/>
              </a:xfrm>
              <a:prstGeom prst="rect">
                <a:avLst/>
              </a:prstGeom>
              <a:blipFill rotWithShape="1">
                <a:blip r:embed="rId7"/>
                <a:stretch>
                  <a:fillRect l="-7" t="-60" r="8" b="2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520503" y="4859104"/>
                <a:ext cx="3872130" cy="838499"/>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f>
                        <m:f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d>
                            <m:dPr>
                              <m:begChr m:val="["/>
                              <m:endChr m:val="]"/>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d>
                                </m:e>
                              </m:rad>
                            </m:e>
                          </m:d>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520503" y="4859104"/>
                <a:ext cx="3872130" cy="838499"/>
              </a:xfrm>
              <a:prstGeom prst="rect">
                <a:avLst/>
              </a:prstGeom>
              <a:blipFill rotWithShape="1">
                <a:blip r:embed="rId8"/>
                <a:stretch>
                  <a:fillRect l="-11" t="-10" r="9" b="46"/>
                </a:stretch>
              </a:blipFill>
            </p:spPr>
            <p:txBody>
              <a:bodyPr/>
              <a:lstStyle/>
              <a:p>
                <a:r>
                  <a:rPr lang="zh-CN" altLang="en-US">
                    <a:noFill/>
                  </a:rPr>
                  <a:t> </a:t>
                </a:r>
              </a:p>
            </p:txBody>
          </p:sp>
        </mc:Fallback>
      </mc:AlternateContent>
      <p:sp>
        <p:nvSpPr>
          <p:cNvPr id="24" name="文本框 23"/>
          <p:cNvSpPr txBox="1"/>
          <p:nvPr/>
        </p:nvSpPr>
        <p:spPr>
          <a:xfrm>
            <a:off x="4568483" y="5141543"/>
            <a:ext cx="99528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解得：</a:t>
            </a:r>
            <a:endParaRPr lang="zh-CN" altLang="en-US" sz="2000" dirty="0"/>
          </a:p>
        </p:txBody>
      </p:sp>
      <mc:AlternateContent xmlns:mc="http://schemas.openxmlformats.org/markup-compatibility/2006">
        <mc:Choice xmlns:a14="http://schemas.microsoft.com/office/drawing/2010/main" Requires="a14">
          <p:sp>
            <p:nvSpPr>
              <p:cNvPr id="26" name="文本框 25"/>
              <p:cNvSpPr txBox="1"/>
              <p:nvPr/>
            </p:nvSpPr>
            <p:spPr>
              <a:xfrm>
                <a:off x="5335170" y="4948332"/>
                <a:ext cx="1392702" cy="66652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𝐻</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5335170" y="4948332"/>
                <a:ext cx="1392702" cy="666529"/>
              </a:xfrm>
              <a:prstGeom prst="rect">
                <a:avLst/>
              </a:prstGeom>
              <a:blipFill rotWithShape="1">
                <a:blip r:embed="rId9"/>
                <a:stretch>
                  <a:fillRect l="-38" t="-62" r="3" b="29"/>
                </a:stretch>
              </a:blipFill>
            </p:spPr>
            <p:txBody>
              <a:bodyPr/>
              <a:lstStyle/>
              <a:p>
                <a:r>
                  <a:rPr lang="zh-CN" altLang="en-US">
                    <a:noFill/>
                  </a:rPr>
                  <a:t> </a:t>
                </a:r>
              </a:p>
            </p:txBody>
          </p:sp>
        </mc:Fallback>
      </mc:AlternateContent>
      <p:sp>
        <p:nvSpPr>
          <p:cNvPr id="28" name="文本框 27"/>
          <p:cNvSpPr txBox="1"/>
          <p:nvPr/>
        </p:nvSpPr>
        <p:spPr>
          <a:xfrm>
            <a:off x="1065630" y="5925290"/>
            <a:ext cx="220862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此时最大射程为：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0" name="文本框 29"/>
              <p:cNvSpPr txBox="1"/>
              <p:nvPr/>
            </p:nvSpPr>
            <p:spPr>
              <a:xfrm>
                <a:off x="3031588" y="593459"/>
                <a:ext cx="2468879" cy="46506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m:oMathPara>
                </a14:m>
                <a:endParaRPr lang="zh-CN" altLang="en-US" sz="2000" dirty="0"/>
              </a:p>
            </p:txBody>
          </p:sp>
        </mc:Choice>
        <mc:Fallback>
          <p:sp>
            <p:nvSpPr>
              <p:cNvPr id="30" name="文本框 29"/>
              <p:cNvSpPr txBox="1">
                <a:spLocks noRot="1" noChangeAspect="1" noMove="1" noResize="1" noEditPoints="1" noAdjustHandles="1" noChangeArrowheads="1" noChangeShapeType="1" noTextEdit="1"/>
              </p:cNvSpPr>
              <p:nvPr/>
            </p:nvSpPr>
            <p:spPr>
              <a:xfrm>
                <a:off x="3031588" y="593459"/>
                <a:ext cx="2468879" cy="465064"/>
              </a:xfrm>
              <a:prstGeom prst="rect">
                <a:avLst/>
              </a:prstGeom>
              <a:blipFill rotWithShape="1">
                <a:blip r:embed="rId10"/>
                <a:stretch>
                  <a:fillRect l="-4" t="-79" r="4" b="132"/>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fade">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4">
                                            <p:txEl>
                                              <p:pRg st="0" end="0"/>
                                            </p:txEl>
                                          </p:spTgt>
                                        </p:tgtEl>
                                        <p:attrNameLst>
                                          <p:attrName>style.visibility</p:attrName>
                                        </p:attrNameLst>
                                      </p:cBhvr>
                                      <p:to>
                                        <p:strVal val="visible"/>
                                      </p:to>
                                    </p:set>
                                    <p:animEffect transition="in" filter="fade">
                                      <p:cBhvr>
                                        <p:cTn id="50" dur="500"/>
                                        <p:tgtEl>
                                          <p:spTgt spid="24">
                                            <p:txEl>
                                              <p:pRg st="0" end="0"/>
                                            </p:txEl>
                                          </p:spTgt>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26">
                                            <p:txEl>
                                              <p:pRg st="0" end="0"/>
                                            </p:txEl>
                                          </p:spTgt>
                                        </p:tgtEl>
                                        <p:attrNameLst>
                                          <p:attrName>style.visibility</p:attrName>
                                        </p:attrNameLst>
                                      </p:cBhvr>
                                      <p:to>
                                        <p:strVal val="visible"/>
                                      </p:to>
                                    </p:set>
                                    <p:animEffect transition="in" filter="fade">
                                      <p:cBhvr>
                                        <p:cTn id="54" dur="500"/>
                                        <p:tgtEl>
                                          <p:spTgt spid="26">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3">
                                            <p:txEl>
                                              <p:pRg st="0" end="0"/>
                                            </p:txEl>
                                          </p:spTgt>
                                        </p:tgtEl>
                                        <p:attrNameLst>
                                          <p:attrName>style.visibility</p:attrName>
                                        </p:attrNameLst>
                                      </p:cBhvr>
                                      <p:to>
                                        <p:strVal val="visible"/>
                                      </p:to>
                                    </p:set>
                                    <p:animEffect transition="in" filter="fade">
                                      <p:cBhvr>
                                        <p:cTn id="6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animBg="1"/>
      <p:bldP spid="20" grpId="0"/>
      <p:bldP spid="22" grpId="0"/>
      <p:bldP spid="28"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组合 58"/>
          <p:cNvGrpSpPr/>
          <p:nvPr/>
        </p:nvGrpSpPr>
        <p:grpSpPr>
          <a:xfrm>
            <a:off x="5389181" y="2713394"/>
            <a:ext cx="3507632" cy="2161984"/>
            <a:chOff x="5389181" y="2713394"/>
            <a:chExt cx="3507632" cy="2161984"/>
          </a:xfrm>
        </p:grpSpPr>
        <p:pic>
          <p:nvPicPr>
            <p:cNvPr id="2" name="图片 1" descr="图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389181" y="2713394"/>
              <a:ext cx="3507632" cy="1718740"/>
            </a:xfrm>
            <a:prstGeom prst="rect">
              <a:avLst/>
            </a:prstGeom>
          </p:spPr>
        </p:pic>
        <p:sp>
          <p:nvSpPr>
            <p:cNvPr id="58" name="文本框 57"/>
            <p:cNvSpPr txBox="1"/>
            <p:nvPr/>
          </p:nvSpPr>
          <p:spPr>
            <a:xfrm>
              <a:off x="5750768" y="4536824"/>
              <a:ext cx="2709912" cy="338554"/>
            </a:xfrm>
            <a:prstGeom prst="rect">
              <a:avLst/>
            </a:prstGeom>
            <a:noFill/>
          </p:spPr>
          <p:txBody>
            <a:bodyPr wrap="square">
              <a:spAutoFit/>
            </a:bodyPr>
            <a:lstStyle/>
            <a:p>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Venturi</a:t>
              </a:r>
              <a:r>
                <a:rPr lang="zh-CN"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流速</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流量</a:t>
              </a:r>
              <a:r>
                <a:rPr lang="zh-CN"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计</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原理图</a:t>
              </a:r>
              <a:endParaRPr lang="zh-CN" altLang="en-US" sz="1600" dirty="0"/>
            </a:p>
          </p:txBody>
        </p:sp>
      </p:grpSp>
      <mc:AlternateContent xmlns:mc="http://schemas.openxmlformats.org/markup-compatibility/2006">
        <mc:Choice xmlns:a14="http://schemas.microsoft.com/office/drawing/2010/main" Requires="a14">
          <p:sp>
            <p:nvSpPr>
              <p:cNvPr id="3" name="文本框 2"/>
              <p:cNvSpPr txBox="1"/>
              <p:nvPr/>
            </p:nvSpPr>
            <p:spPr>
              <a:xfrm>
                <a:off x="4357980" y="5202179"/>
                <a:ext cx="3474208" cy="910699"/>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ad>
                        <m:radPr>
                          <m:degHide m:val="on"/>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d>
                                <m:d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den>
                          </m:f>
                        </m:e>
                      </m:rad>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4357980" y="5202179"/>
                <a:ext cx="3474208" cy="910699"/>
              </a:xfrm>
              <a:prstGeom prst="rect">
                <a:avLst/>
              </a:prstGeom>
              <a:blipFill rotWithShape="1">
                <a:blip r:embed="rId2"/>
                <a:stretch>
                  <a:fillRect l="-18" t="-28" r="3" b="4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281353" y="489095"/>
                <a:ext cx="8229599"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横截面为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的水平水管在某处收缩为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281353" y="489095"/>
                <a:ext cx="8229599" cy="501932"/>
              </a:xfrm>
              <a:prstGeom prst="rect">
                <a:avLst/>
              </a:prstGeom>
              <a:blipFill rotWithShape="1">
                <a:blip r:embed="rId3"/>
                <a:stretch>
                  <a:fillRect l="-1" t="-29" r="1" b="-168"/>
                </a:stretch>
              </a:blipFill>
            </p:spPr>
            <p:txBody>
              <a:bodyPr/>
              <a:lstStyle/>
              <a:p>
                <a:r>
                  <a:rPr lang="zh-CN" altLang="en-US">
                    <a:noFill/>
                  </a:rPr>
                  <a:t> </a:t>
                </a:r>
              </a:p>
            </p:txBody>
          </p:sp>
        </mc:Fallback>
      </mc:AlternateContent>
      <p:sp>
        <p:nvSpPr>
          <p:cNvPr id="5" name="文本框 4"/>
          <p:cNvSpPr txBox="1"/>
          <p:nvPr/>
        </p:nvSpPr>
        <p:spPr>
          <a:xfrm>
            <a:off x="313006" y="573651"/>
            <a:ext cx="703385"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5-7 </a:t>
            </a:r>
            <a:endParaRPr lang="zh-CN" altLang="en-US" sz="2000" dirty="0"/>
          </a:p>
        </p:txBody>
      </p:sp>
      <p:sp>
        <p:nvSpPr>
          <p:cNvPr id="6" name="文本框 5"/>
          <p:cNvSpPr txBox="1"/>
          <p:nvPr/>
        </p:nvSpPr>
        <p:spPr>
          <a:xfrm>
            <a:off x="765199" y="1498911"/>
            <a:ext cx="921434"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1199186" y="1417024"/>
                <a:ext cx="7308221"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取轴线为研究流线。设未收缩处流速为</a:t>
                </a:r>
                <a14:m>
                  <m:oMath xmlns:m="http://schemas.openxmlformats.org/officeDocument/2006/math">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，收缩处流速为</a:t>
                </a:r>
                <a14:m>
                  <m:oMath xmlns:m="http://schemas.openxmlformats.org/officeDocument/2006/math">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1199186" y="1417024"/>
                <a:ext cx="7308221" cy="501932"/>
              </a:xfrm>
              <a:prstGeom prst="rect">
                <a:avLst/>
              </a:prstGeom>
              <a:blipFill rotWithShape="1">
                <a:blip r:embed="rId4"/>
                <a:stretch>
                  <a:fillRect l="-4" t="-68" r="4" b="-129"/>
                </a:stretch>
              </a:blipFill>
            </p:spPr>
            <p:txBody>
              <a:bodyPr/>
              <a:lstStyle/>
              <a:p>
                <a:r>
                  <a:rPr lang="zh-CN" altLang="en-US">
                    <a:noFill/>
                  </a:rPr>
                  <a:t> </a:t>
                </a:r>
              </a:p>
            </p:txBody>
          </p:sp>
        </mc:Fallback>
      </mc:AlternateContent>
      <p:sp>
        <p:nvSpPr>
          <p:cNvPr id="8" name="文本框 7"/>
          <p:cNvSpPr txBox="1"/>
          <p:nvPr/>
        </p:nvSpPr>
        <p:spPr>
          <a:xfrm>
            <a:off x="705439" y="2026752"/>
            <a:ext cx="267784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根据伯努利方程可知：</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9" name="文本框 8"/>
              <p:cNvSpPr txBox="1"/>
              <p:nvPr/>
            </p:nvSpPr>
            <p:spPr>
              <a:xfrm>
                <a:off x="3140581" y="1832079"/>
                <a:ext cx="3305910"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oMath>
                  </m:oMathPara>
                </a14:m>
                <a:endParaRPr lang="zh-CN" altLang="en-US" dirty="0"/>
              </a:p>
            </p:txBody>
          </p:sp>
        </mc:Choice>
        <mc:Fallback>
          <p:sp>
            <p:nvSpPr>
              <p:cNvPr id="9" name="文本框 8"/>
              <p:cNvSpPr txBox="1">
                <a:spLocks noRot="1" noChangeAspect="1" noMove="1" noResize="1" noEditPoints="1" noAdjustHandles="1" noChangeArrowheads="1" noChangeShapeType="1" noTextEdit="1"/>
              </p:cNvSpPr>
              <p:nvPr/>
            </p:nvSpPr>
            <p:spPr>
              <a:xfrm>
                <a:off x="3140581" y="1832079"/>
                <a:ext cx="3305910" cy="668516"/>
              </a:xfrm>
              <a:prstGeom prst="rect">
                <a:avLst/>
              </a:prstGeom>
              <a:blipFill rotWithShape="1">
                <a:blip r:embed="rId5"/>
                <a:stretch>
                  <a:fillRect l="-15" t="-16" r="18" b="90"/>
                </a:stretch>
              </a:blipFill>
            </p:spPr>
            <p:txBody>
              <a:bodyPr/>
              <a:lstStyle/>
              <a:p>
                <a:r>
                  <a:rPr lang="zh-CN" altLang="en-US">
                    <a:noFill/>
                  </a:rPr>
                  <a:t> </a:t>
                </a:r>
              </a:p>
            </p:txBody>
          </p:sp>
        </mc:Fallback>
      </mc:AlternateContent>
      <p:sp>
        <p:nvSpPr>
          <p:cNvPr id="10" name="文本框 9"/>
          <p:cNvSpPr txBox="1"/>
          <p:nvPr/>
        </p:nvSpPr>
        <p:spPr>
          <a:xfrm>
            <a:off x="751131" y="2695713"/>
            <a:ext cx="921434"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可得：</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11" name="文本框 10"/>
              <p:cNvSpPr txBox="1"/>
              <p:nvPr/>
            </p:nvSpPr>
            <p:spPr>
              <a:xfrm>
                <a:off x="1468761" y="2506587"/>
                <a:ext cx="3920420" cy="668516"/>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m:rPr>
                          <m:sty m:val="p"/>
                        </m:rP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sSubSup>
                        <m:sSub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b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1" name="文本框 10"/>
              <p:cNvSpPr txBox="1">
                <a:spLocks noRot="1" noChangeAspect="1" noMove="1" noResize="1" noEditPoints="1" noAdjustHandles="1" noChangeArrowheads="1" noChangeShapeType="1" noTextEdit="1"/>
              </p:cNvSpPr>
              <p:nvPr/>
            </p:nvSpPr>
            <p:spPr>
              <a:xfrm>
                <a:off x="1468761" y="2506587"/>
                <a:ext cx="3920420" cy="668516"/>
              </a:xfrm>
              <a:prstGeom prst="rect">
                <a:avLst/>
              </a:prstGeom>
              <a:blipFill rotWithShape="1">
                <a:blip r:embed="rId6"/>
                <a:stretch>
                  <a:fillRect t="-36" r="15" b="15"/>
                </a:stretch>
              </a:blipFill>
            </p:spPr>
            <p:txBody>
              <a:bodyPr/>
              <a:lstStyle/>
              <a:p>
                <a:r>
                  <a:rPr lang="zh-CN" altLang="en-US">
                    <a:noFill/>
                  </a:rPr>
                  <a:t> </a:t>
                </a:r>
              </a:p>
            </p:txBody>
          </p:sp>
        </mc:Fallback>
      </mc:AlternateContent>
      <p:sp>
        <p:nvSpPr>
          <p:cNvPr id="12" name="文本框 11"/>
          <p:cNvSpPr txBox="1"/>
          <p:nvPr/>
        </p:nvSpPr>
        <p:spPr>
          <a:xfrm>
            <a:off x="741350" y="3292104"/>
            <a:ext cx="187249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由连续性方程</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2304866" y="3285794"/>
                <a:ext cx="1872493"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13" name="文本框 12"/>
              <p:cNvSpPr txBox="1">
                <a:spLocks noRot="1" noChangeAspect="1" noMove="1" noResize="1" noEditPoints="1" noAdjustHandles="1" noChangeArrowheads="1" noChangeShapeType="1" noTextEdit="1"/>
              </p:cNvSpPr>
              <p:nvPr/>
            </p:nvSpPr>
            <p:spPr>
              <a:xfrm>
                <a:off x="2304866" y="3285794"/>
                <a:ext cx="1872493" cy="400110"/>
              </a:xfrm>
              <a:prstGeom prst="rect">
                <a:avLst/>
              </a:prstGeom>
              <a:blipFill rotWithShape="1">
                <a:blip r:embed="rId7"/>
                <a:stretch>
                  <a:fillRect l="-24" t="-76" r="18" b="91"/>
                </a:stretch>
              </a:blipFill>
            </p:spPr>
            <p:txBody>
              <a:bodyPr/>
              <a:lstStyle/>
              <a:p>
                <a:r>
                  <a:rPr lang="zh-CN" altLang="en-US">
                    <a:noFill/>
                  </a:rPr>
                  <a:t> </a:t>
                </a:r>
              </a:p>
            </p:txBody>
          </p:sp>
        </mc:Fallback>
      </mc:AlternateContent>
      <p:sp>
        <p:nvSpPr>
          <p:cNvPr id="14" name="箭头: 右 13"/>
          <p:cNvSpPr/>
          <p:nvPr/>
        </p:nvSpPr>
        <p:spPr bwMode="auto">
          <a:xfrm>
            <a:off x="2278896" y="4071856"/>
            <a:ext cx="386861" cy="22849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5" name="文本框 14"/>
              <p:cNvSpPr txBox="1"/>
              <p:nvPr/>
            </p:nvSpPr>
            <p:spPr>
              <a:xfrm>
                <a:off x="2765899" y="3801329"/>
                <a:ext cx="1424353" cy="72083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num>
                        <m:den>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den>
                      </m:f>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15" name="文本框 14"/>
              <p:cNvSpPr txBox="1">
                <a:spLocks noRot="1" noChangeAspect="1" noMove="1" noResize="1" noEditPoints="1" noAdjustHandles="1" noChangeArrowheads="1" noChangeShapeType="1" noTextEdit="1"/>
              </p:cNvSpPr>
              <p:nvPr/>
            </p:nvSpPr>
            <p:spPr>
              <a:xfrm>
                <a:off x="2765899" y="3801329"/>
                <a:ext cx="1424353" cy="720838"/>
              </a:xfrm>
              <a:prstGeom prst="rect">
                <a:avLst/>
              </a:prstGeom>
              <a:blipFill rotWithShape="1">
                <a:blip r:embed="rId8"/>
                <a:stretch>
                  <a:fillRect l="-33" t="-30" r="37" b="46"/>
                </a:stretch>
              </a:blipFill>
            </p:spPr>
            <p:txBody>
              <a:bodyPr/>
              <a:lstStyle/>
              <a:p>
                <a:r>
                  <a:rPr lang="zh-CN" altLang="en-US">
                    <a:noFill/>
                  </a:rPr>
                  <a:t> </a:t>
                </a:r>
              </a:p>
            </p:txBody>
          </p:sp>
        </mc:Fallback>
      </mc:AlternateContent>
      <p:sp>
        <p:nvSpPr>
          <p:cNvPr id="16" name="文本框 15"/>
          <p:cNvSpPr txBox="1"/>
          <p:nvPr/>
        </p:nvSpPr>
        <p:spPr>
          <a:xfrm>
            <a:off x="660991" y="4582647"/>
            <a:ext cx="210490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代入，最终求得：</a:t>
            </a:r>
            <a:endParaRPr lang="zh-CN" altLang="en-US" sz="2000" dirty="0"/>
          </a:p>
        </p:txBody>
      </p:sp>
      <mc:AlternateContent xmlns:mc="http://schemas.openxmlformats.org/markup-compatibility/2006">
        <mc:Choice xmlns:a14="http://schemas.microsoft.com/office/drawing/2010/main" Requires="a14">
          <p:sp>
            <p:nvSpPr>
              <p:cNvPr id="17" name="文本框 16"/>
              <p:cNvSpPr txBox="1"/>
              <p:nvPr/>
            </p:nvSpPr>
            <p:spPr>
              <a:xfrm>
                <a:off x="1311812" y="5202179"/>
                <a:ext cx="2927781" cy="10016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den>
                          </m:f>
                        </m:e>
                      </m:rad>
                    </m:oMath>
                  </m:oMathPara>
                </a14:m>
                <a:endParaRPr lang="zh-CN" altLang="en-US" dirty="0"/>
              </a:p>
            </p:txBody>
          </p:sp>
        </mc:Choice>
        <mc:Fallback>
          <p:sp>
            <p:nvSpPr>
              <p:cNvPr id="17" name="文本框 16"/>
              <p:cNvSpPr txBox="1">
                <a:spLocks noRot="1" noChangeAspect="1" noMove="1" noResize="1" noEditPoints="1" noAdjustHandles="1" noChangeArrowheads="1" noChangeShapeType="1" noTextEdit="1"/>
              </p:cNvSpPr>
              <p:nvPr/>
            </p:nvSpPr>
            <p:spPr>
              <a:xfrm>
                <a:off x="1311812" y="5202179"/>
                <a:ext cx="2927781" cy="1001684"/>
              </a:xfrm>
              <a:prstGeom prst="rect">
                <a:avLst/>
              </a:prstGeom>
              <a:blipFill rotWithShape="1">
                <a:blip r:embed="rId9"/>
                <a:stretch>
                  <a:fillRect l="-18" t="-26" r="11" b="5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 name="文本框 17"/>
              <p:cNvSpPr txBox="1"/>
              <p:nvPr/>
            </p:nvSpPr>
            <p:spPr>
              <a:xfrm>
                <a:off x="3485607" y="1058663"/>
                <a:ext cx="277437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处的流速及流量。</a:t>
                </a:r>
                <a:endParaRPr lang="zh-CN" altLang="en-US" sz="2000" dirty="0"/>
              </a:p>
            </p:txBody>
          </p:sp>
        </mc:Choice>
        <mc:Fallback>
          <p:sp>
            <p:nvSpPr>
              <p:cNvPr id="18" name="文本框 17"/>
              <p:cNvSpPr txBox="1">
                <a:spLocks noRot="1" noChangeAspect="1" noMove="1" noResize="1" noEditPoints="1" noAdjustHandles="1" noChangeArrowheads="1" noChangeShapeType="1" noTextEdit="1"/>
              </p:cNvSpPr>
              <p:nvPr/>
            </p:nvSpPr>
            <p:spPr>
              <a:xfrm>
                <a:off x="3485607" y="1058663"/>
                <a:ext cx="2774375" cy="400110"/>
              </a:xfrm>
              <a:prstGeom prst="rect">
                <a:avLst/>
              </a:prstGeom>
              <a:blipFill rotWithShape="1">
                <a:blip r:embed="rId10"/>
                <a:stretch>
                  <a:fillRect l="-3" t="-29" r="5" b="44"/>
                </a:stretch>
              </a:blipFill>
            </p:spPr>
            <p:txBody>
              <a:bodyPr/>
              <a:lstStyle/>
              <a:p>
                <a:r>
                  <a:rPr lang="zh-CN" altLang="en-US">
                    <a:noFill/>
                  </a:rPr>
                  <a:t> </a:t>
                </a:r>
              </a:p>
            </p:txBody>
          </p:sp>
        </mc:Fallback>
      </mc:AlternateContent>
      <p:grpSp>
        <p:nvGrpSpPr>
          <p:cNvPr id="23" name="组合 22"/>
          <p:cNvGrpSpPr/>
          <p:nvPr/>
        </p:nvGrpSpPr>
        <p:grpSpPr>
          <a:xfrm>
            <a:off x="5644832" y="3664681"/>
            <a:ext cx="418842" cy="662400"/>
            <a:chOff x="5451533" y="3794295"/>
            <a:chExt cx="418842" cy="662400"/>
          </a:xfrm>
        </p:grpSpPr>
        <p:sp>
          <p:nvSpPr>
            <p:cNvPr id="19" name="椭圆 18"/>
            <p:cNvSpPr>
              <a:spLocks noChangeAspect="1"/>
            </p:cNvSpPr>
            <p:nvPr/>
          </p:nvSpPr>
          <p:spPr bwMode="auto">
            <a:xfrm>
              <a:off x="5557469" y="3794295"/>
              <a:ext cx="178834" cy="6624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2" name="文本框 21"/>
                <p:cNvSpPr txBox="1"/>
                <p:nvPr/>
              </p:nvSpPr>
              <p:spPr>
                <a:xfrm>
                  <a:off x="5451533" y="3953066"/>
                  <a:ext cx="418842"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4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5451533" y="3953066"/>
                  <a:ext cx="418842" cy="307777"/>
                </a:xfrm>
                <a:prstGeom prst="rect">
                  <a:avLst/>
                </a:prstGeom>
                <a:blipFill rotWithShape="1">
                  <a:blip r:embed="rId11"/>
                </a:blipFill>
              </p:spPr>
              <p:txBody>
                <a:bodyPr/>
                <a:lstStyle/>
                <a:p>
                  <a:r>
                    <a:rPr lang="zh-CN" altLang="en-US">
                      <a:noFill/>
                    </a:rPr>
                    <a:t> </a:t>
                  </a:r>
                </a:p>
              </p:txBody>
            </p:sp>
          </mc:Fallback>
        </mc:AlternateContent>
      </p:grpSp>
      <p:grpSp>
        <p:nvGrpSpPr>
          <p:cNvPr id="28" name="组合 27"/>
          <p:cNvGrpSpPr/>
          <p:nvPr/>
        </p:nvGrpSpPr>
        <p:grpSpPr>
          <a:xfrm>
            <a:off x="6738890" y="3823452"/>
            <a:ext cx="479899" cy="588421"/>
            <a:chOff x="6545591" y="3953066"/>
            <a:chExt cx="479899" cy="588421"/>
          </a:xfrm>
        </p:grpSpPr>
        <p:sp>
          <p:nvSpPr>
            <p:cNvPr id="20" name="椭圆 19"/>
            <p:cNvSpPr>
              <a:spLocks noChangeAspect="1"/>
            </p:cNvSpPr>
            <p:nvPr/>
          </p:nvSpPr>
          <p:spPr bwMode="auto">
            <a:xfrm>
              <a:off x="6919057" y="3953066"/>
              <a:ext cx="68035" cy="2520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5" name="文本框 24"/>
                <p:cNvSpPr txBox="1"/>
                <p:nvPr/>
              </p:nvSpPr>
              <p:spPr>
                <a:xfrm>
                  <a:off x="6545591" y="4233710"/>
                  <a:ext cx="479899"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4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25" name="文本框 24"/>
                <p:cNvSpPr txBox="1">
                  <a:spLocks noRot="1" noChangeAspect="1" noMove="1" noResize="1" noEditPoints="1" noAdjustHandles="1" noChangeArrowheads="1" noChangeShapeType="1" noTextEdit="1"/>
                </p:cNvSpPr>
                <p:nvPr/>
              </p:nvSpPr>
              <p:spPr>
                <a:xfrm>
                  <a:off x="6545591" y="4233710"/>
                  <a:ext cx="479899" cy="307777"/>
                </a:xfrm>
                <a:prstGeom prst="rect">
                  <a:avLst/>
                </a:prstGeom>
                <a:blipFill rotWithShape="1">
                  <a:blip r:embed="rId12"/>
                </a:blipFill>
              </p:spPr>
              <p:txBody>
                <a:bodyPr/>
                <a:lstStyle/>
                <a:p>
                  <a:r>
                    <a:rPr lang="zh-CN" altLang="en-US">
                      <a:noFill/>
                    </a:rPr>
                    <a:t> </a:t>
                  </a:r>
                </a:p>
              </p:txBody>
            </p:sp>
          </mc:Fallback>
        </mc:AlternateContent>
        <p:cxnSp>
          <p:nvCxnSpPr>
            <p:cNvPr id="27" name="直接箭头连接符 26"/>
            <p:cNvCxnSpPr/>
            <p:nvPr/>
          </p:nvCxnSpPr>
          <p:spPr bwMode="auto">
            <a:xfrm flipV="1">
              <a:off x="6757825" y="4121448"/>
              <a:ext cx="189914" cy="167236"/>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cxnSp>
        <p:nvCxnSpPr>
          <p:cNvPr id="30" name="直接连接符 29"/>
          <p:cNvCxnSpPr/>
          <p:nvPr/>
        </p:nvCxnSpPr>
        <p:spPr bwMode="auto">
          <a:xfrm>
            <a:off x="6639790" y="3411180"/>
            <a:ext cx="1698703"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31" name="直接连接符 30"/>
          <p:cNvCxnSpPr/>
          <p:nvPr/>
        </p:nvCxnSpPr>
        <p:spPr bwMode="auto">
          <a:xfrm>
            <a:off x="5453584" y="3018315"/>
            <a:ext cx="136717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42" name="组合 41"/>
          <p:cNvGrpSpPr/>
          <p:nvPr/>
        </p:nvGrpSpPr>
        <p:grpSpPr>
          <a:xfrm>
            <a:off x="6504455" y="2766154"/>
            <a:ext cx="479899" cy="855330"/>
            <a:chOff x="6311156" y="2895768"/>
            <a:chExt cx="479899" cy="855330"/>
          </a:xfrm>
        </p:grpSpPr>
        <mc:AlternateContent xmlns:mc="http://schemas.openxmlformats.org/markup-compatibility/2006">
          <mc:Choice xmlns:a14="http://schemas.microsoft.com/office/drawing/2010/main" Requires="a14">
            <p:sp>
              <p:nvSpPr>
                <p:cNvPr id="37" name="文本框 36"/>
                <p:cNvSpPr txBox="1"/>
                <p:nvPr/>
              </p:nvSpPr>
              <p:spPr>
                <a:xfrm>
                  <a:off x="6311156" y="3147929"/>
                  <a:ext cx="4798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altLang="zh-CN" sz="16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oMath>
                    </m:oMathPara>
                  </a14:m>
                  <a:endParaRPr lang="zh-CN" altLang="en-US" dirty="0"/>
                </a:p>
              </p:txBody>
            </p:sp>
          </mc:Choice>
          <mc:Fallback>
            <p:sp>
              <p:nvSpPr>
                <p:cNvPr id="37" name="文本框 36"/>
                <p:cNvSpPr txBox="1">
                  <a:spLocks noRot="1" noChangeAspect="1" noMove="1" noResize="1" noEditPoints="1" noAdjustHandles="1" noChangeArrowheads="1" noChangeShapeType="1" noTextEdit="1"/>
                </p:cNvSpPr>
                <p:nvPr/>
              </p:nvSpPr>
              <p:spPr>
                <a:xfrm>
                  <a:off x="6311156" y="3147929"/>
                  <a:ext cx="479899" cy="338554"/>
                </a:xfrm>
                <a:prstGeom prst="rect">
                  <a:avLst/>
                </a:prstGeom>
                <a:blipFill rotWithShape="1">
                  <a:blip r:embed="rId13"/>
                </a:blipFill>
              </p:spPr>
              <p:txBody>
                <a:bodyPr/>
                <a:lstStyle/>
                <a:p>
                  <a:r>
                    <a:rPr lang="zh-CN" altLang="en-US">
                      <a:noFill/>
                    </a:rPr>
                    <a:t> </a:t>
                  </a:r>
                </a:p>
              </p:txBody>
            </p:sp>
          </mc:Fallback>
        </mc:AlternateContent>
        <p:cxnSp>
          <p:nvCxnSpPr>
            <p:cNvPr id="39" name="直接箭头连接符 38"/>
            <p:cNvCxnSpPr/>
            <p:nvPr/>
          </p:nvCxnSpPr>
          <p:spPr bwMode="auto">
            <a:xfrm>
              <a:off x="6526259" y="3498937"/>
              <a:ext cx="0" cy="252161"/>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cxnSp>
          <p:nvCxnSpPr>
            <p:cNvPr id="40" name="直接箭头连接符 39"/>
            <p:cNvCxnSpPr/>
            <p:nvPr/>
          </p:nvCxnSpPr>
          <p:spPr bwMode="auto">
            <a:xfrm>
              <a:off x="6526259" y="2895768"/>
              <a:ext cx="0" cy="252161"/>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cxnSp>
        <p:nvCxnSpPr>
          <p:cNvPr id="45" name="直接连接符 44"/>
          <p:cNvCxnSpPr/>
          <p:nvPr/>
        </p:nvCxnSpPr>
        <p:spPr bwMode="auto">
          <a:xfrm flipV="1">
            <a:off x="5582480" y="3977340"/>
            <a:ext cx="2819317" cy="10679"/>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52" name="组合 51"/>
          <p:cNvGrpSpPr/>
          <p:nvPr/>
        </p:nvGrpSpPr>
        <p:grpSpPr>
          <a:xfrm>
            <a:off x="5453584" y="3045489"/>
            <a:ext cx="479899" cy="905700"/>
            <a:chOff x="5260285" y="3175103"/>
            <a:chExt cx="479899" cy="905700"/>
          </a:xfrm>
        </p:grpSpPr>
        <mc:AlternateContent xmlns:mc="http://schemas.openxmlformats.org/markup-compatibility/2006">
          <mc:Choice xmlns:a14="http://schemas.microsoft.com/office/drawing/2010/main" Requires="a14">
            <p:sp>
              <p:nvSpPr>
                <p:cNvPr id="34" name="文本框 33"/>
                <p:cNvSpPr txBox="1"/>
                <p:nvPr/>
              </p:nvSpPr>
              <p:spPr>
                <a:xfrm>
                  <a:off x="5260285" y="3421897"/>
                  <a:ext cx="4798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34" name="文本框 33"/>
                <p:cNvSpPr txBox="1">
                  <a:spLocks noRot="1" noChangeAspect="1" noMove="1" noResize="1" noEditPoints="1" noAdjustHandles="1" noChangeArrowheads="1" noChangeShapeType="1" noTextEdit="1"/>
                </p:cNvSpPr>
                <p:nvPr/>
              </p:nvSpPr>
              <p:spPr>
                <a:xfrm>
                  <a:off x="5260285" y="3421897"/>
                  <a:ext cx="479899" cy="338554"/>
                </a:xfrm>
                <a:prstGeom prst="rect">
                  <a:avLst/>
                </a:prstGeom>
                <a:blipFill rotWithShape="1">
                  <a:blip r:embed="rId14"/>
                </a:blipFill>
              </p:spPr>
              <p:txBody>
                <a:bodyPr/>
                <a:lstStyle/>
                <a:p>
                  <a:r>
                    <a:rPr lang="zh-CN" altLang="en-US">
                      <a:noFill/>
                    </a:rPr>
                    <a:t> </a:t>
                  </a:r>
                </a:p>
              </p:txBody>
            </p:sp>
          </mc:Fallback>
        </mc:AlternateContent>
        <p:cxnSp>
          <p:nvCxnSpPr>
            <p:cNvPr id="44" name="直接箭头连接符 43"/>
            <p:cNvCxnSpPr/>
            <p:nvPr/>
          </p:nvCxnSpPr>
          <p:spPr bwMode="auto">
            <a:xfrm>
              <a:off x="5445298" y="3720803"/>
              <a:ext cx="0" cy="3600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46" name="直接箭头连接符 45"/>
            <p:cNvCxnSpPr/>
            <p:nvPr/>
          </p:nvCxnSpPr>
          <p:spPr bwMode="auto">
            <a:xfrm>
              <a:off x="5458122" y="3175103"/>
              <a:ext cx="0" cy="3600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p:grpSp>
        <p:nvGrpSpPr>
          <p:cNvPr id="51" name="组合 50"/>
          <p:cNvGrpSpPr/>
          <p:nvPr/>
        </p:nvGrpSpPr>
        <p:grpSpPr>
          <a:xfrm>
            <a:off x="7913053" y="3405489"/>
            <a:ext cx="479899" cy="542055"/>
            <a:chOff x="7719754" y="3535103"/>
            <a:chExt cx="479899" cy="542055"/>
          </a:xfrm>
        </p:grpSpPr>
        <mc:AlternateContent xmlns:mc="http://schemas.openxmlformats.org/markup-compatibility/2006">
          <mc:Choice xmlns:a14="http://schemas.microsoft.com/office/drawing/2010/main" Requires="a14">
            <p:sp>
              <p:nvSpPr>
                <p:cNvPr id="35" name="文本框 34"/>
                <p:cNvSpPr txBox="1"/>
                <p:nvPr/>
              </p:nvSpPr>
              <p:spPr>
                <a:xfrm>
                  <a:off x="7719754" y="3597194"/>
                  <a:ext cx="4798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35" name="文本框 34"/>
                <p:cNvSpPr txBox="1">
                  <a:spLocks noRot="1" noChangeAspect="1" noMove="1" noResize="1" noEditPoints="1" noAdjustHandles="1" noChangeArrowheads="1" noChangeShapeType="1" noTextEdit="1"/>
                </p:cNvSpPr>
                <p:nvPr/>
              </p:nvSpPr>
              <p:spPr>
                <a:xfrm>
                  <a:off x="7719754" y="3597194"/>
                  <a:ext cx="479899" cy="338554"/>
                </a:xfrm>
                <a:prstGeom prst="rect">
                  <a:avLst/>
                </a:prstGeom>
                <a:blipFill rotWithShape="1">
                  <a:blip r:embed="rId14"/>
                </a:blipFill>
              </p:spPr>
              <p:txBody>
                <a:bodyPr/>
                <a:lstStyle/>
                <a:p>
                  <a:r>
                    <a:rPr lang="zh-CN" altLang="en-US">
                      <a:noFill/>
                    </a:rPr>
                    <a:t> </a:t>
                  </a:r>
                </a:p>
              </p:txBody>
            </p:sp>
          </mc:Fallback>
        </mc:AlternateContent>
        <p:cxnSp>
          <p:nvCxnSpPr>
            <p:cNvPr id="49" name="直接箭头连接符 48"/>
            <p:cNvCxnSpPr/>
            <p:nvPr/>
          </p:nvCxnSpPr>
          <p:spPr bwMode="auto">
            <a:xfrm>
              <a:off x="7931691" y="3535103"/>
              <a:ext cx="0" cy="1800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cxnSp>
          <p:nvCxnSpPr>
            <p:cNvPr id="50" name="直接箭头连接符 49"/>
            <p:cNvCxnSpPr/>
            <p:nvPr/>
          </p:nvCxnSpPr>
          <p:spPr bwMode="auto">
            <a:xfrm>
              <a:off x="7931691" y="3897158"/>
              <a:ext cx="0" cy="180000"/>
            </a:xfrm>
            <a:prstGeom prst="straightConnector1">
              <a:avLst/>
            </a:prstGeom>
            <a:solidFill>
              <a:schemeClr val="accent1"/>
            </a:solidFill>
            <a:ln w="19050" cap="flat" cmpd="sng" algn="ctr">
              <a:solidFill>
                <a:schemeClr val="tx1"/>
              </a:solidFill>
              <a:prstDash val="solid"/>
              <a:round/>
              <a:headEnd type="none" w="med" len="lg"/>
              <a:tailEnd type="stealth" w="med" len="lg"/>
            </a:ln>
            <a:effectLst/>
          </p:spPr>
        </p:cxnSp>
      </p:grpSp>
      <mc:AlternateContent xmlns:mc="http://schemas.openxmlformats.org/markup-compatibility/2006">
        <mc:Choice xmlns:a14="http://schemas.microsoft.com/office/drawing/2010/main" Requires="a14">
          <p:sp>
            <p:nvSpPr>
              <p:cNvPr id="54" name="文本框 53"/>
              <p:cNvSpPr txBox="1"/>
              <p:nvPr/>
            </p:nvSpPr>
            <p:spPr>
              <a:xfrm>
                <a:off x="5809642" y="3584480"/>
                <a:ext cx="52568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5809642" y="3584480"/>
                <a:ext cx="525680" cy="338554"/>
              </a:xfrm>
              <a:prstGeom prst="rect">
                <a:avLst/>
              </a:prstGeom>
              <a:blipFill rotWithShape="1">
                <a:blip r:embed="rId15"/>
                <a:stretch>
                  <a:fillRect l="-5" t="-160" r="107" b="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6" name="文本框 55"/>
              <p:cNvSpPr txBox="1"/>
              <p:nvPr/>
            </p:nvSpPr>
            <p:spPr>
              <a:xfrm>
                <a:off x="7127189" y="3772965"/>
                <a:ext cx="39224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56" name="文本框 55"/>
              <p:cNvSpPr txBox="1">
                <a:spLocks noRot="1" noChangeAspect="1" noMove="1" noResize="1" noEditPoints="1" noAdjustHandles="1" noChangeArrowheads="1" noChangeShapeType="1" noTextEdit="1"/>
              </p:cNvSpPr>
              <p:nvPr/>
            </p:nvSpPr>
            <p:spPr>
              <a:xfrm>
                <a:off x="7127189" y="3772965"/>
                <a:ext cx="392246" cy="338554"/>
              </a:xfrm>
              <a:prstGeom prst="rect">
                <a:avLst/>
              </a:prstGeom>
              <a:blipFill rotWithShape="1">
                <a:blip r:embed="rId16"/>
                <a:stretch>
                  <a:fillRect l="-149" t="-127" r="102" b="15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1" name="文本框 60"/>
              <p:cNvSpPr txBox="1"/>
              <p:nvPr/>
            </p:nvSpPr>
            <p:spPr>
              <a:xfrm>
                <a:off x="313006" y="510159"/>
                <a:ext cx="8583807"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在收缩处接上</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Venturi</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流速计，测得压强差为</a:t>
                </a:r>
                <a14:m>
                  <m:oMath xmlns:m="http://schemas.openxmlformats.org/officeDocument/2006/math">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61" name="文本框 60"/>
              <p:cNvSpPr txBox="1">
                <a:spLocks noRot="1" noChangeAspect="1" noMove="1" noResize="1" noEditPoints="1" noAdjustHandles="1" noChangeArrowheads="1" noChangeShapeType="1" noTextEdit="1"/>
              </p:cNvSpPr>
              <p:nvPr/>
            </p:nvSpPr>
            <p:spPr>
              <a:xfrm>
                <a:off x="313006" y="510159"/>
                <a:ext cx="8583807" cy="954813"/>
              </a:xfrm>
              <a:prstGeom prst="rect">
                <a:avLst/>
              </a:prstGeom>
              <a:blipFill rotWithShape="1">
                <a:blip r:embed="rId17"/>
                <a:stretch>
                  <a:fillRect l="-7" t="-27" r="5" b="-529"/>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childTnLst>
                          </p:cTn>
                        </p:par>
                        <p:par>
                          <p:cTn id="33" fill="hold">
                            <p:stCondLst>
                              <p:cond delay="1500"/>
                            </p:stCondLst>
                            <p:childTnLst>
                              <p:par>
                                <p:cTn id="34" presetID="16" presetClass="entr" presetSubtype="42" fill="hold" nodeType="after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barn(outHorizontal)">
                                      <p:cBhvr>
                                        <p:cTn id="36" dur="500"/>
                                        <p:tgtEl>
                                          <p:spTgt spid="52"/>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childTnLst>
                          </p:cTn>
                        </p:par>
                        <p:par>
                          <p:cTn id="41" fill="hold">
                            <p:stCondLst>
                              <p:cond delay="2500"/>
                            </p:stCondLst>
                            <p:childTnLst>
                              <p:par>
                                <p:cTn id="42" presetID="16" presetClass="entr" presetSubtype="42" fill="hold" nodeType="after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barn(outHorizontal)">
                                      <p:cBhvr>
                                        <p:cTn id="44" dur="500"/>
                                        <p:tgtEl>
                                          <p:spTgt spid="51"/>
                                        </p:tgtEl>
                                      </p:cBhvr>
                                    </p:animEffect>
                                  </p:childTnLst>
                                </p:cTn>
                              </p:par>
                            </p:childTnLst>
                          </p:cTn>
                        </p:par>
                        <p:par>
                          <p:cTn id="45" fill="hold">
                            <p:stCondLst>
                              <p:cond delay="3000"/>
                            </p:stCondLst>
                            <p:childTnLst>
                              <p:par>
                                <p:cTn id="46" presetID="16" presetClass="entr" presetSubtype="26" fill="hold" nodeType="after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barn(inHorizontal)">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7">
                                            <p:txEl>
                                              <p:pRg st="0" end="0"/>
                                            </p:txEl>
                                          </p:spTgt>
                                        </p:tgtEl>
                                        <p:attrNameLst>
                                          <p:attrName>style.visibility</p:attrName>
                                        </p:attrNameLst>
                                      </p:cBhvr>
                                      <p:to>
                                        <p:strVal val="visible"/>
                                      </p:to>
                                    </p:set>
                                    <p:animEffect transition="in" filter="fade">
                                      <p:cBhvr>
                                        <p:cTn id="63" dur="500"/>
                                        <p:tgtEl>
                                          <p:spTgt spid="7">
                                            <p:txEl>
                                              <p:pRg st="0" end="0"/>
                                            </p:txEl>
                                          </p:spTgt>
                                        </p:tgtEl>
                                      </p:cBhvr>
                                    </p:animEffect>
                                  </p:childTnLst>
                                </p:cTn>
                              </p:par>
                            </p:childTnLst>
                          </p:cTn>
                        </p:par>
                        <p:par>
                          <p:cTn id="64" fill="hold">
                            <p:stCondLst>
                              <p:cond delay="500"/>
                            </p:stCondLst>
                            <p:childTnLst>
                              <p:par>
                                <p:cTn id="65" presetID="26" presetClass="entr" presetSubtype="0" fill="hold" grpId="0" nodeType="afterEffect">
                                  <p:stCondLst>
                                    <p:cond delay="0"/>
                                  </p:stCondLst>
                                  <p:childTnLst>
                                    <p:set>
                                      <p:cBhvr>
                                        <p:cTn id="66" dur="1" fill="hold">
                                          <p:stCondLst>
                                            <p:cond delay="0"/>
                                          </p:stCondLst>
                                        </p:cTn>
                                        <p:tgtEl>
                                          <p:spTgt spid="54"/>
                                        </p:tgtEl>
                                        <p:attrNameLst>
                                          <p:attrName>style.visibility</p:attrName>
                                        </p:attrNameLst>
                                      </p:cBhvr>
                                      <p:to>
                                        <p:strVal val="visible"/>
                                      </p:to>
                                    </p:set>
                                    <p:animEffect transition="in" filter="wipe(down)">
                                      <p:cBhvr>
                                        <p:cTn id="67" dur="580">
                                          <p:stCondLst>
                                            <p:cond delay="0"/>
                                          </p:stCondLst>
                                        </p:cTn>
                                        <p:tgtEl>
                                          <p:spTgt spid="54"/>
                                        </p:tgtEl>
                                      </p:cBhvr>
                                    </p:animEffect>
                                    <p:anim calcmode="lin" valueType="num">
                                      <p:cBhvr>
                                        <p:cTn id="6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73" dur="26">
                                          <p:stCondLst>
                                            <p:cond delay="650"/>
                                          </p:stCondLst>
                                        </p:cTn>
                                        <p:tgtEl>
                                          <p:spTgt spid="54"/>
                                        </p:tgtEl>
                                      </p:cBhvr>
                                      <p:to x="100000" y="60000"/>
                                    </p:animScale>
                                    <p:animScale>
                                      <p:cBhvr>
                                        <p:cTn id="74" dur="166" decel="50000">
                                          <p:stCondLst>
                                            <p:cond delay="676"/>
                                          </p:stCondLst>
                                        </p:cTn>
                                        <p:tgtEl>
                                          <p:spTgt spid="54"/>
                                        </p:tgtEl>
                                      </p:cBhvr>
                                      <p:to x="100000" y="100000"/>
                                    </p:animScale>
                                    <p:animScale>
                                      <p:cBhvr>
                                        <p:cTn id="75" dur="26">
                                          <p:stCondLst>
                                            <p:cond delay="1312"/>
                                          </p:stCondLst>
                                        </p:cTn>
                                        <p:tgtEl>
                                          <p:spTgt spid="54"/>
                                        </p:tgtEl>
                                      </p:cBhvr>
                                      <p:to x="100000" y="80000"/>
                                    </p:animScale>
                                    <p:animScale>
                                      <p:cBhvr>
                                        <p:cTn id="76" dur="166" decel="50000">
                                          <p:stCondLst>
                                            <p:cond delay="1338"/>
                                          </p:stCondLst>
                                        </p:cTn>
                                        <p:tgtEl>
                                          <p:spTgt spid="54"/>
                                        </p:tgtEl>
                                      </p:cBhvr>
                                      <p:to x="100000" y="100000"/>
                                    </p:animScale>
                                    <p:animScale>
                                      <p:cBhvr>
                                        <p:cTn id="77" dur="26">
                                          <p:stCondLst>
                                            <p:cond delay="1642"/>
                                          </p:stCondLst>
                                        </p:cTn>
                                        <p:tgtEl>
                                          <p:spTgt spid="54"/>
                                        </p:tgtEl>
                                      </p:cBhvr>
                                      <p:to x="100000" y="90000"/>
                                    </p:animScale>
                                    <p:animScale>
                                      <p:cBhvr>
                                        <p:cTn id="78" dur="166" decel="50000">
                                          <p:stCondLst>
                                            <p:cond delay="1668"/>
                                          </p:stCondLst>
                                        </p:cTn>
                                        <p:tgtEl>
                                          <p:spTgt spid="54"/>
                                        </p:tgtEl>
                                      </p:cBhvr>
                                      <p:to x="100000" y="100000"/>
                                    </p:animScale>
                                    <p:animScale>
                                      <p:cBhvr>
                                        <p:cTn id="79" dur="26">
                                          <p:stCondLst>
                                            <p:cond delay="1808"/>
                                          </p:stCondLst>
                                        </p:cTn>
                                        <p:tgtEl>
                                          <p:spTgt spid="54"/>
                                        </p:tgtEl>
                                      </p:cBhvr>
                                      <p:to x="100000" y="95000"/>
                                    </p:animScale>
                                    <p:animScale>
                                      <p:cBhvr>
                                        <p:cTn id="80" dur="166" decel="50000">
                                          <p:stCondLst>
                                            <p:cond delay="1834"/>
                                          </p:stCondLst>
                                        </p:cTn>
                                        <p:tgtEl>
                                          <p:spTgt spid="54"/>
                                        </p:tgtEl>
                                      </p:cBhvr>
                                      <p:to x="100000" y="100000"/>
                                    </p:animScale>
                                  </p:childTnLst>
                                </p:cTn>
                              </p:par>
                            </p:childTnLst>
                          </p:cTn>
                        </p:par>
                        <p:par>
                          <p:cTn id="81" fill="hold">
                            <p:stCondLst>
                              <p:cond delay="2500"/>
                            </p:stCondLst>
                            <p:childTnLst>
                              <p:par>
                                <p:cTn id="82" presetID="26" presetClass="entr" presetSubtype="0" fill="hold" grpId="0" nodeType="afterEffect">
                                  <p:stCondLst>
                                    <p:cond delay="0"/>
                                  </p:stCondLst>
                                  <p:childTnLst>
                                    <p:set>
                                      <p:cBhvr>
                                        <p:cTn id="83" dur="1" fill="hold">
                                          <p:stCondLst>
                                            <p:cond delay="0"/>
                                          </p:stCondLst>
                                        </p:cTn>
                                        <p:tgtEl>
                                          <p:spTgt spid="56"/>
                                        </p:tgtEl>
                                        <p:attrNameLst>
                                          <p:attrName>style.visibility</p:attrName>
                                        </p:attrNameLst>
                                      </p:cBhvr>
                                      <p:to>
                                        <p:strVal val="visible"/>
                                      </p:to>
                                    </p:set>
                                    <p:animEffect transition="in" filter="wipe(down)">
                                      <p:cBhvr>
                                        <p:cTn id="84" dur="580">
                                          <p:stCondLst>
                                            <p:cond delay="0"/>
                                          </p:stCondLst>
                                        </p:cTn>
                                        <p:tgtEl>
                                          <p:spTgt spid="56"/>
                                        </p:tgtEl>
                                      </p:cBhvr>
                                    </p:animEffect>
                                    <p:anim calcmode="lin" valueType="num">
                                      <p:cBhvr>
                                        <p:cTn id="85"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90" dur="26">
                                          <p:stCondLst>
                                            <p:cond delay="650"/>
                                          </p:stCondLst>
                                        </p:cTn>
                                        <p:tgtEl>
                                          <p:spTgt spid="56"/>
                                        </p:tgtEl>
                                      </p:cBhvr>
                                      <p:to x="100000" y="60000"/>
                                    </p:animScale>
                                    <p:animScale>
                                      <p:cBhvr>
                                        <p:cTn id="91" dur="166" decel="50000">
                                          <p:stCondLst>
                                            <p:cond delay="676"/>
                                          </p:stCondLst>
                                        </p:cTn>
                                        <p:tgtEl>
                                          <p:spTgt spid="56"/>
                                        </p:tgtEl>
                                      </p:cBhvr>
                                      <p:to x="100000" y="100000"/>
                                    </p:animScale>
                                    <p:animScale>
                                      <p:cBhvr>
                                        <p:cTn id="92" dur="26">
                                          <p:stCondLst>
                                            <p:cond delay="1312"/>
                                          </p:stCondLst>
                                        </p:cTn>
                                        <p:tgtEl>
                                          <p:spTgt spid="56"/>
                                        </p:tgtEl>
                                      </p:cBhvr>
                                      <p:to x="100000" y="80000"/>
                                    </p:animScale>
                                    <p:animScale>
                                      <p:cBhvr>
                                        <p:cTn id="93" dur="166" decel="50000">
                                          <p:stCondLst>
                                            <p:cond delay="1338"/>
                                          </p:stCondLst>
                                        </p:cTn>
                                        <p:tgtEl>
                                          <p:spTgt spid="56"/>
                                        </p:tgtEl>
                                      </p:cBhvr>
                                      <p:to x="100000" y="100000"/>
                                    </p:animScale>
                                    <p:animScale>
                                      <p:cBhvr>
                                        <p:cTn id="94" dur="26">
                                          <p:stCondLst>
                                            <p:cond delay="1642"/>
                                          </p:stCondLst>
                                        </p:cTn>
                                        <p:tgtEl>
                                          <p:spTgt spid="56"/>
                                        </p:tgtEl>
                                      </p:cBhvr>
                                      <p:to x="100000" y="90000"/>
                                    </p:animScale>
                                    <p:animScale>
                                      <p:cBhvr>
                                        <p:cTn id="95" dur="166" decel="50000">
                                          <p:stCondLst>
                                            <p:cond delay="1668"/>
                                          </p:stCondLst>
                                        </p:cTn>
                                        <p:tgtEl>
                                          <p:spTgt spid="56"/>
                                        </p:tgtEl>
                                      </p:cBhvr>
                                      <p:to x="100000" y="100000"/>
                                    </p:animScale>
                                    <p:animScale>
                                      <p:cBhvr>
                                        <p:cTn id="96" dur="26">
                                          <p:stCondLst>
                                            <p:cond delay="1808"/>
                                          </p:stCondLst>
                                        </p:cTn>
                                        <p:tgtEl>
                                          <p:spTgt spid="56"/>
                                        </p:tgtEl>
                                      </p:cBhvr>
                                      <p:to x="100000" y="95000"/>
                                    </p:animScale>
                                    <p:animScale>
                                      <p:cBhvr>
                                        <p:cTn id="97" dur="166" decel="50000">
                                          <p:stCondLst>
                                            <p:cond delay="1834"/>
                                          </p:stCondLst>
                                        </p:cTn>
                                        <p:tgtEl>
                                          <p:spTgt spid="56"/>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8">
                                            <p:txEl>
                                              <p:pRg st="0" end="0"/>
                                            </p:txEl>
                                          </p:spTgt>
                                        </p:tgtEl>
                                        <p:attrNameLst>
                                          <p:attrName>style.visibility</p:attrName>
                                        </p:attrNameLst>
                                      </p:cBhvr>
                                      <p:to>
                                        <p:strVal val="visible"/>
                                      </p:to>
                                    </p:set>
                                    <p:animEffect transition="in" filter="fade">
                                      <p:cBhvr>
                                        <p:cTn id="102" dur="500"/>
                                        <p:tgtEl>
                                          <p:spTgt spid="8">
                                            <p:txEl>
                                              <p:pRg st="0" end="0"/>
                                            </p:txEl>
                                          </p:spTgt>
                                        </p:tgtEl>
                                      </p:cBhvr>
                                    </p:animEffect>
                                  </p:childTnLst>
                                </p:cTn>
                              </p:par>
                            </p:childTnLst>
                          </p:cTn>
                        </p:par>
                        <p:par>
                          <p:cTn id="103" fill="hold">
                            <p:stCondLst>
                              <p:cond delay="500"/>
                            </p:stCondLst>
                            <p:childTnLst>
                              <p:par>
                                <p:cTn id="104" presetID="10" presetClass="entr" presetSubtype="0" fill="hold" nodeType="afterEffect">
                                  <p:stCondLst>
                                    <p:cond delay="0"/>
                                  </p:stCondLst>
                                  <p:childTnLst>
                                    <p:set>
                                      <p:cBhvr>
                                        <p:cTn id="105" dur="1" fill="hold">
                                          <p:stCondLst>
                                            <p:cond delay="0"/>
                                          </p:stCondLst>
                                        </p:cTn>
                                        <p:tgtEl>
                                          <p:spTgt spid="9">
                                            <p:txEl>
                                              <p:pRg st="0" end="0"/>
                                            </p:txEl>
                                          </p:spTgt>
                                        </p:tgtEl>
                                        <p:attrNameLst>
                                          <p:attrName>style.visibility</p:attrName>
                                        </p:attrNameLst>
                                      </p:cBhvr>
                                      <p:to>
                                        <p:strVal val="visible"/>
                                      </p:to>
                                    </p:set>
                                    <p:animEffect transition="in" filter="fade">
                                      <p:cBhvr>
                                        <p:cTn id="106" dur="500"/>
                                        <p:tgtEl>
                                          <p:spTgt spid="9">
                                            <p:txEl>
                                              <p:pRg st="0" end="0"/>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0"/>
                                        </p:tgtEl>
                                        <p:attrNameLst>
                                          <p:attrName>style.visibility</p:attrName>
                                        </p:attrNameLst>
                                      </p:cBhvr>
                                      <p:to>
                                        <p:strVal val="visible"/>
                                      </p:to>
                                    </p:set>
                                    <p:animEffect transition="in" filter="fade">
                                      <p:cBhvr>
                                        <p:cTn id="111" dur="500"/>
                                        <p:tgtEl>
                                          <p:spTgt spid="10"/>
                                        </p:tgtEl>
                                      </p:cBhvr>
                                    </p:animEffect>
                                  </p:childTnLst>
                                </p:cTn>
                              </p:par>
                            </p:childTnLst>
                          </p:cTn>
                        </p:par>
                        <p:par>
                          <p:cTn id="112" fill="hold">
                            <p:stCondLst>
                              <p:cond delay="500"/>
                            </p:stCondLst>
                            <p:childTnLst>
                              <p:par>
                                <p:cTn id="113" presetID="10" presetClass="entr" presetSubtype="0" fill="hold" nodeType="afterEffect">
                                  <p:stCondLst>
                                    <p:cond delay="0"/>
                                  </p:stCondLst>
                                  <p:childTnLst>
                                    <p:set>
                                      <p:cBhvr>
                                        <p:cTn id="114" dur="1" fill="hold">
                                          <p:stCondLst>
                                            <p:cond delay="0"/>
                                          </p:stCondLst>
                                        </p:cTn>
                                        <p:tgtEl>
                                          <p:spTgt spid="11">
                                            <p:txEl>
                                              <p:pRg st="0" end="0"/>
                                            </p:txEl>
                                          </p:spTgt>
                                        </p:tgtEl>
                                        <p:attrNameLst>
                                          <p:attrName>style.visibility</p:attrName>
                                        </p:attrNameLst>
                                      </p:cBhvr>
                                      <p:to>
                                        <p:strVal val="visible"/>
                                      </p:to>
                                    </p:set>
                                    <p:animEffect transition="in" filter="fade">
                                      <p:cBhvr>
                                        <p:cTn id="115" dur="500"/>
                                        <p:tgtEl>
                                          <p:spTgt spid="11">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12"/>
                                        </p:tgtEl>
                                        <p:attrNameLst>
                                          <p:attrName>style.visibility</p:attrName>
                                        </p:attrNameLst>
                                      </p:cBhvr>
                                      <p:to>
                                        <p:strVal val="visible"/>
                                      </p:to>
                                    </p:set>
                                    <p:animEffect transition="in" filter="fade">
                                      <p:cBhvr>
                                        <p:cTn id="120" dur="500"/>
                                        <p:tgtEl>
                                          <p:spTgt spid="12"/>
                                        </p:tgtEl>
                                      </p:cBhvr>
                                    </p:animEffect>
                                  </p:childTnLst>
                                </p:cTn>
                              </p:par>
                              <p:par>
                                <p:cTn id="121" presetID="10" presetClass="entr" presetSubtype="0" fill="hold" nodeType="withEffect">
                                  <p:stCondLst>
                                    <p:cond delay="0"/>
                                  </p:stCondLst>
                                  <p:childTnLst>
                                    <p:set>
                                      <p:cBhvr>
                                        <p:cTn id="122" dur="1" fill="hold">
                                          <p:stCondLst>
                                            <p:cond delay="0"/>
                                          </p:stCondLst>
                                        </p:cTn>
                                        <p:tgtEl>
                                          <p:spTgt spid="13">
                                            <p:txEl>
                                              <p:pRg st="0" end="0"/>
                                            </p:txEl>
                                          </p:spTgt>
                                        </p:tgtEl>
                                        <p:attrNameLst>
                                          <p:attrName>style.visibility</p:attrName>
                                        </p:attrNameLst>
                                      </p:cBhvr>
                                      <p:to>
                                        <p:strVal val="visible"/>
                                      </p:to>
                                    </p:set>
                                    <p:animEffect transition="in" filter="fade">
                                      <p:cBhvr>
                                        <p:cTn id="123" dur="500"/>
                                        <p:tgtEl>
                                          <p:spTgt spid="13">
                                            <p:txEl>
                                              <p:pRg st="0" end="0"/>
                                            </p:txEl>
                                          </p:spTgt>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14"/>
                                        </p:tgtEl>
                                        <p:attrNameLst>
                                          <p:attrName>style.visibility</p:attrName>
                                        </p:attrNameLst>
                                      </p:cBhvr>
                                      <p:to>
                                        <p:strVal val="visible"/>
                                      </p:to>
                                    </p:set>
                                    <p:animEffect transition="in" filter="wipe(left)">
                                      <p:cBhvr>
                                        <p:cTn id="128" dur="500"/>
                                        <p:tgtEl>
                                          <p:spTgt spid="14"/>
                                        </p:tgtEl>
                                      </p:cBhvr>
                                    </p:animEffect>
                                  </p:childTnLst>
                                </p:cTn>
                              </p:par>
                            </p:childTnLst>
                          </p:cTn>
                        </p:par>
                        <p:par>
                          <p:cTn id="129" fill="hold">
                            <p:stCondLst>
                              <p:cond delay="500"/>
                            </p:stCondLst>
                            <p:childTnLst>
                              <p:par>
                                <p:cTn id="130" presetID="10" presetClass="entr" presetSubtype="0" fill="hold" nodeType="afterEffect">
                                  <p:stCondLst>
                                    <p:cond delay="0"/>
                                  </p:stCondLst>
                                  <p:childTnLst>
                                    <p:set>
                                      <p:cBhvr>
                                        <p:cTn id="131" dur="1" fill="hold">
                                          <p:stCondLst>
                                            <p:cond delay="0"/>
                                          </p:stCondLst>
                                        </p:cTn>
                                        <p:tgtEl>
                                          <p:spTgt spid="15">
                                            <p:txEl>
                                              <p:pRg st="0" end="0"/>
                                            </p:txEl>
                                          </p:spTgt>
                                        </p:tgtEl>
                                        <p:attrNameLst>
                                          <p:attrName>style.visibility</p:attrName>
                                        </p:attrNameLst>
                                      </p:cBhvr>
                                      <p:to>
                                        <p:strVal val="visible"/>
                                      </p:to>
                                    </p:set>
                                    <p:animEffect transition="in" filter="fade">
                                      <p:cBhvr>
                                        <p:cTn id="132" dur="500"/>
                                        <p:tgtEl>
                                          <p:spTgt spid="15">
                                            <p:txEl>
                                              <p:pRg st="0" end="0"/>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6"/>
                                        </p:tgtEl>
                                        <p:attrNameLst>
                                          <p:attrName>style.visibility</p:attrName>
                                        </p:attrNameLst>
                                      </p:cBhvr>
                                      <p:to>
                                        <p:strVal val="visible"/>
                                      </p:to>
                                    </p:set>
                                    <p:animEffect transition="in" filter="fade">
                                      <p:cBhvr>
                                        <p:cTn id="137" dur="500"/>
                                        <p:tgtEl>
                                          <p:spTgt spid="1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17">
                                            <p:txEl>
                                              <p:pRg st="0" end="0"/>
                                            </p:txEl>
                                          </p:spTgt>
                                        </p:tgtEl>
                                        <p:attrNameLst>
                                          <p:attrName>style.visibility</p:attrName>
                                        </p:attrNameLst>
                                      </p:cBhvr>
                                      <p:to>
                                        <p:strVal val="visible"/>
                                      </p:to>
                                    </p:set>
                                    <p:animEffect transition="in" filter="fade">
                                      <p:cBhvr>
                                        <p:cTn id="142" dur="500"/>
                                        <p:tgtEl>
                                          <p:spTgt spid="17">
                                            <p:txEl>
                                              <p:pRg st="0" end="0"/>
                                            </p:txEl>
                                          </p:spTgt>
                                        </p:tgtEl>
                                      </p:cBhvr>
                                    </p:animEffect>
                                  </p:childTnLst>
                                </p:cTn>
                              </p:par>
                            </p:childTnLst>
                          </p:cTn>
                        </p:par>
                        <p:par>
                          <p:cTn id="143" fill="hold">
                            <p:stCondLst>
                              <p:cond delay="500"/>
                            </p:stCondLst>
                            <p:childTnLst>
                              <p:par>
                                <p:cTn id="144" presetID="10" presetClass="entr" presetSubtype="0" fill="hold" nodeType="afterEffect">
                                  <p:stCondLst>
                                    <p:cond delay="0"/>
                                  </p:stCondLst>
                                  <p:childTnLst>
                                    <p:set>
                                      <p:cBhvr>
                                        <p:cTn id="145" dur="1" fill="hold">
                                          <p:stCondLst>
                                            <p:cond delay="0"/>
                                          </p:stCondLst>
                                        </p:cTn>
                                        <p:tgtEl>
                                          <p:spTgt spid="3">
                                            <p:txEl>
                                              <p:pRg st="0" end="0"/>
                                            </p:txEl>
                                          </p:spTgt>
                                        </p:tgtEl>
                                        <p:attrNameLst>
                                          <p:attrName>style.visibility</p:attrName>
                                        </p:attrNameLst>
                                      </p:cBhvr>
                                      <p:to>
                                        <p:strVal val="visible"/>
                                      </p:to>
                                    </p:set>
                                    <p:animEffect transition="in" filter="fade">
                                      <p:cBhvr>
                                        <p:cTn id="14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p:bldP spid="12" grpId="0"/>
      <p:bldP spid="14" grpId="0" animBg="1"/>
      <p:bldP spid="16" grpId="0"/>
      <p:bldP spid="18" grpId="0"/>
      <p:bldP spid="54" grpId="0"/>
      <p:bldP spid="56" grpId="0"/>
      <p:bldP spid="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19807" y="659395"/>
            <a:ext cx="84406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1-27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196948" y="576604"/>
                <a:ext cx="8750104"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已知质点位矢随时间变化的函数形式为</a:t>
                </a:r>
                <a14:m>
                  <m:oMath xmlns:m="http://schemas.openxmlformats.org/officeDocument/2006/math">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，其中</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为常量。</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196948" y="576604"/>
                <a:ext cx="8750104" cy="951735"/>
              </a:xfrm>
              <a:prstGeom prst="rect">
                <a:avLst/>
              </a:prstGeom>
              <a:blipFill rotWithShape="1">
                <a:blip r:embed="rId1"/>
                <a:stretch>
                  <a:fillRect l="-1" t="-3" r="6" b="-879"/>
                </a:stretch>
              </a:blipFill>
            </p:spPr>
            <p:txBody>
              <a:bodyPr/>
              <a:lstStyle/>
              <a:p>
                <a:r>
                  <a:rPr lang="zh-CN" altLang="en-US">
                    <a:noFill/>
                  </a:rPr>
                  <a:t> </a:t>
                </a:r>
              </a:p>
            </p:txBody>
          </p:sp>
        </mc:Fallback>
      </mc:AlternateContent>
      <p:sp>
        <p:nvSpPr>
          <p:cNvPr id="9" name="文本框 8"/>
          <p:cNvSpPr txBox="1"/>
          <p:nvPr/>
        </p:nvSpPr>
        <p:spPr>
          <a:xfrm>
            <a:off x="1695156" y="1128229"/>
            <a:ext cx="61194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endParaRPr lang="zh-CN" altLang="en-US" sz="2000" dirty="0"/>
          </a:p>
        </p:txBody>
      </p:sp>
      <p:sp>
        <p:nvSpPr>
          <p:cNvPr id="11" name="文本框 10"/>
          <p:cNvSpPr txBox="1"/>
          <p:nvPr/>
        </p:nvSpPr>
        <p:spPr>
          <a:xfrm>
            <a:off x="2254348" y="1132657"/>
            <a:ext cx="1980028"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质点的轨道；</a:t>
            </a:r>
            <a:endParaRPr lang="zh-CN" altLang="en-US" sz="2000" dirty="0"/>
          </a:p>
        </p:txBody>
      </p:sp>
      <p:sp>
        <p:nvSpPr>
          <p:cNvPr id="13" name="文本框 12"/>
          <p:cNvSpPr txBox="1"/>
          <p:nvPr/>
        </p:nvSpPr>
        <p:spPr>
          <a:xfrm>
            <a:off x="4160520" y="999492"/>
            <a:ext cx="2542735" cy="501932"/>
          </a:xfrm>
          <a:prstGeom prst="rect">
            <a:avLst/>
          </a:prstGeom>
          <a:noFill/>
        </p:spPr>
        <p:txBody>
          <a:bodyPr wrap="square">
            <a:spAutoFit/>
          </a:bodyPr>
          <a:lstStyle/>
          <a:p>
            <a:pPr algn="just">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质点的</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速度和速率。</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5" name="文本框 14"/>
          <p:cNvSpPr txBox="1"/>
          <p:nvPr/>
        </p:nvSpPr>
        <p:spPr>
          <a:xfrm>
            <a:off x="763170" y="1545753"/>
            <a:ext cx="93198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9" name="文本框 18"/>
          <p:cNvSpPr txBox="1"/>
          <p:nvPr/>
        </p:nvSpPr>
        <p:spPr>
          <a:xfrm>
            <a:off x="1681088" y="1553472"/>
            <a:ext cx="241964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根据题中方程可知，</a:t>
            </a:r>
            <a:endParaRPr lang="zh-CN" altLang="en-US" sz="2000" dirty="0"/>
          </a:p>
        </p:txBody>
      </p:sp>
      <mc:AlternateContent xmlns:mc="http://schemas.openxmlformats.org/markup-compatibility/2006">
        <mc:Choice xmlns:a14="http://schemas.microsoft.com/office/drawing/2010/main" Requires="a14">
          <p:sp>
            <p:nvSpPr>
              <p:cNvPr id="21" name="文本框 20"/>
              <p:cNvSpPr txBox="1"/>
              <p:nvPr/>
            </p:nvSpPr>
            <p:spPr>
              <a:xfrm>
                <a:off x="4012809" y="1522694"/>
                <a:ext cx="201168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4012809" y="1522694"/>
                <a:ext cx="2011680" cy="400110"/>
              </a:xfrm>
              <a:prstGeom prst="rect">
                <a:avLst/>
              </a:prstGeom>
              <a:blipFill rotWithShape="1">
                <a:blip r:embed="rId2"/>
                <a:stretch>
                  <a:fillRect l="-12" t="-150" r="12" b="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3" name="文本框 22"/>
              <p:cNvSpPr txBox="1"/>
              <p:nvPr/>
            </p:nvSpPr>
            <p:spPr>
              <a:xfrm>
                <a:off x="5954150" y="1473001"/>
                <a:ext cx="201168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oMath>
                  </m:oMathPara>
                </a14:m>
                <a:endParaRPr lang="zh-CN" altLang="en-US" dirty="0"/>
              </a:p>
            </p:txBody>
          </p:sp>
        </mc:Choice>
        <mc:Fallback>
          <p:sp>
            <p:nvSpPr>
              <p:cNvPr id="23" name="文本框 22"/>
              <p:cNvSpPr txBox="1">
                <a:spLocks noRot="1" noChangeAspect="1" noMove="1" noResize="1" noEditPoints="1" noAdjustHandles="1" noChangeArrowheads="1" noChangeShapeType="1" noTextEdit="1"/>
              </p:cNvSpPr>
              <p:nvPr/>
            </p:nvSpPr>
            <p:spPr>
              <a:xfrm>
                <a:off x="5954150" y="1473001"/>
                <a:ext cx="2011680" cy="400110"/>
              </a:xfrm>
              <a:prstGeom prst="rect">
                <a:avLst/>
              </a:prstGeom>
              <a:blipFill rotWithShape="1">
                <a:blip r:embed="rId3"/>
                <a:stretch>
                  <a:fillRect l="-19" t="-109" r="19" b="124"/>
                </a:stretch>
              </a:blipFill>
            </p:spPr>
            <p:txBody>
              <a:bodyPr/>
              <a:lstStyle/>
              <a:p>
                <a:r>
                  <a:rPr lang="zh-CN" altLang="en-US">
                    <a:noFill/>
                  </a:rPr>
                  <a:t> </a:t>
                </a:r>
              </a:p>
            </p:txBody>
          </p:sp>
        </mc:Fallback>
      </mc:AlternateContent>
      <p:sp>
        <p:nvSpPr>
          <p:cNvPr id="25" name="文本框 24"/>
          <p:cNvSpPr txBox="1"/>
          <p:nvPr/>
        </p:nvSpPr>
        <p:spPr>
          <a:xfrm>
            <a:off x="703385" y="2025564"/>
            <a:ext cx="2141806"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由上式可得：</a:t>
            </a:r>
            <a:endParaRPr lang="zh-CN" altLang="en-US" sz="2000" dirty="0"/>
          </a:p>
        </p:txBody>
      </p:sp>
      <mc:AlternateContent xmlns:mc="http://schemas.openxmlformats.org/markup-compatibility/2006">
        <mc:Choice xmlns:a14="http://schemas.microsoft.com/office/drawing/2010/main" Requires="a14">
          <p:sp>
            <p:nvSpPr>
              <p:cNvPr id="27" name="文本框 26"/>
              <p:cNvSpPr txBox="1"/>
              <p:nvPr/>
            </p:nvSpPr>
            <p:spPr>
              <a:xfrm>
                <a:off x="2352822" y="2029163"/>
                <a:ext cx="236688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p>
                        <m:sSup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27" name="文本框 26"/>
              <p:cNvSpPr txBox="1">
                <a:spLocks noRot="1" noChangeAspect="1" noMove="1" noResize="1" noEditPoints="1" noAdjustHandles="1" noChangeArrowheads="1" noChangeShapeType="1" noTextEdit="1"/>
              </p:cNvSpPr>
              <p:nvPr/>
            </p:nvSpPr>
            <p:spPr>
              <a:xfrm>
                <a:off x="2352822" y="2029163"/>
                <a:ext cx="2366889" cy="400110"/>
              </a:xfrm>
              <a:prstGeom prst="rect">
                <a:avLst/>
              </a:prstGeom>
              <a:blipFill rotWithShape="1">
                <a:blip r:embed="rId4"/>
                <a:stretch>
                  <a:fillRect l="-6" t="-84" r="17" b="99"/>
                </a:stretch>
              </a:blipFill>
            </p:spPr>
            <p:txBody>
              <a:bodyPr/>
              <a:lstStyle/>
              <a:p>
                <a:r>
                  <a:rPr lang="zh-CN" altLang="en-US">
                    <a:noFill/>
                  </a:rPr>
                  <a:t> </a:t>
                </a:r>
              </a:p>
            </p:txBody>
          </p:sp>
        </mc:Fallback>
      </mc:AlternateContent>
      <p:sp>
        <p:nvSpPr>
          <p:cNvPr id="29" name="文本框 28"/>
          <p:cNvSpPr txBox="1"/>
          <p:nvPr/>
        </p:nvSpPr>
        <p:spPr>
          <a:xfrm>
            <a:off x="703385" y="2581106"/>
            <a:ext cx="3319976"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根据速度表达式，易得：</a:t>
            </a:r>
            <a:endParaRPr lang="zh-CN" altLang="en-US" sz="2000" dirty="0"/>
          </a:p>
        </p:txBody>
      </p:sp>
      <mc:AlternateContent xmlns:mc="http://schemas.openxmlformats.org/markup-compatibility/2006">
        <mc:Choice xmlns:a14="http://schemas.microsoft.com/office/drawing/2010/main" Requires="a14">
          <p:sp>
            <p:nvSpPr>
              <p:cNvPr id="33" name="文本框 32"/>
              <p:cNvSpPr txBox="1"/>
              <p:nvPr/>
            </p:nvSpPr>
            <p:spPr>
              <a:xfrm>
                <a:off x="3627708" y="2160179"/>
                <a:ext cx="5384409" cy="969048"/>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𝝊</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𝒓</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𝒊</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r>
                        <a:rPr lang="en-US" altLang="zh-CN" sz="2000" b="1"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𝒋</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3" name="文本框 32"/>
              <p:cNvSpPr txBox="1">
                <a:spLocks noRot="1" noChangeAspect="1" noMove="1" noResize="1" noEditPoints="1" noAdjustHandles="1" noChangeArrowheads="1" noChangeShapeType="1" noTextEdit="1"/>
              </p:cNvSpPr>
              <p:nvPr/>
            </p:nvSpPr>
            <p:spPr>
              <a:xfrm>
                <a:off x="3627708" y="2160179"/>
                <a:ext cx="5384409" cy="969048"/>
              </a:xfrm>
              <a:prstGeom prst="rect">
                <a:avLst/>
              </a:prstGeom>
              <a:blipFill rotWithShape="1">
                <a:blip r:embed="rId5"/>
                <a:stretch>
                  <a:fillRect l="-11" t="-56" r="4" b="60"/>
                </a:stretch>
              </a:blipFill>
            </p:spPr>
            <p:txBody>
              <a:bodyPr/>
              <a:lstStyle/>
              <a:p>
                <a:r>
                  <a:rPr lang="zh-CN" altLang="en-US">
                    <a:noFill/>
                  </a:rPr>
                  <a:t> </a:t>
                </a:r>
              </a:p>
            </p:txBody>
          </p:sp>
        </mc:Fallback>
      </mc:AlternateContent>
      <p:sp>
        <p:nvSpPr>
          <p:cNvPr id="35" name="文本框 34"/>
          <p:cNvSpPr txBox="1"/>
          <p:nvPr/>
        </p:nvSpPr>
        <p:spPr>
          <a:xfrm>
            <a:off x="773721" y="3149554"/>
            <a:ext cx="114651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速率为：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7" name="文本框 36"/>
              <p:cNvSpPr txBox="1"/>
              <p:nvPr/>
            </p:nvSpPr>
            <p:spPr>
              <a:xfrm>
                <a:off x="1784838" y="2953588"/>
                <a:ext cx="5076677" cy="651460"/>
              </a:xfrm>
              <a:prstGeom prst="rect">
                <a:avLst/>
              </a:prstGeom>
              <a:noFill/>
            </p:spPr>
            <p:txBody>
              <a:bodyPr wrap="square">
                <a:spAutoFit/>
              </a:bodyPr>
              <a:lstStyle/>
              <a:p>
                <a:pPr indent="266700" algn="just">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func>
                                </m:e>
                              </m:d>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7" name="文本框 36"/>
              <p:cNvSpPr txBox="1">
                <a:spLocks noRot="1" noChangeAspect="1" noMove="1" noResize="1" noEditPoints="1" noAdjustHandles="1" noChangeArrowheads="1" noChangeShapeType="1" noTextEdit="1"/>
              </p:cNvSpPr>
              <p:nvPr/>
            </p:nvSpPr>
            <p:spPr>
              <a:xfrm>
                <a:off x="1784838" y="2953588"/>
                <a:ext cx="5076677" cy="651460"/>
              </a:xfrm>
              <a:prstGeom prst="rect">
                <a:avLst/>
              </a:prstGeom>
              <a:blipFill rotWithShape="1">
                <a:blip r:embed="rId6"/>
                <a:stretch>
                  <a:fillRect l="-10" t="-31" r="7" b="2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8" name="文本框 37"/>
              <p:cNvSpPr txBox="1"/>
              <p:nvPr/>
            </p:nvSpPr>
            <p:spPr>
              <a:xfrm>
                <a:off x="967153" y="3487273"/>
                <a:ext cx="7888459"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质点</a:t>
                </a:r>
                <a:r>
                  <a:rPr lang="zh-CN" altLang="en-US" sz="20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沿半径为</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𝑅</m:t>
                    </m:r>
                  </m:oMath>
                </a14:m>
                <a:r>
                  <a:rPr lang="zh-CN" altLang="en-US" sz="20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的圆周按规律</a:t>
                </a:r>
                <a14:m>
                  <m:oMath xmlns:m="http://schemas.openxmlformats.org/officeDocument/2006/math">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𝑏</m:t>
                    </m:r>
                    <m:sSup>
                      <m:sSupPr>
                        <m:ctrlP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sSupPr>
                      <m:e>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en-US" sz="2000" dirty="0">
                    <a:latin typeface="宋体" panose="02010600030101010101" pitchFamily="2" charset="-122"/>
                    <a:ea typeface="宋体" panose="02010600030101010101" pitchFamily="2" charset="-122"/>
                  </a:rPr>
                  <a:t>运动。</a:t>
                </a:r>
                <a14:m>
                  <m:oMath xmlns:m="http://schemas.openxmlformats.org/officeDocument/2006/math">
                    <m:sSub>
                      <m:sSubPr>
                        <m:ctrlP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en-US" sz="2000" dirty="0">
                    <a:latin typeface="宋体" panose="02010600030101010101" pitchFamily="2" charset="-122"/>
                    <a:ea typeface="宋体" panose="02010600030101010101" pitchFamily="2" charset="-122"/>
                  </a:rPr>
                  <a:t>、</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𝑏</m:t>
                    </m:r>
                  </m:oMath>
                </a14:m>
                <a:r>
                  <a:rPr lang="zh-CN" altLang="en-US" sz="2000" dirty="0">
                    <a:latin typeface="宋体" panose="02010600030101010101" pitchFamily="2" charset="-122"/>
                    <a:ea typeface="宋体" panose="02010600030101010101" pitchFamily="2" charset="-122"/>
                  </a:rPr>
                  <a:t>都是常数。</a:t>
                </a:r>
                <a:endParaRPr lang="zh-CN" altLang="en-US" sz="2000" dirty="0">
                  <a:latin typeface="宋体" panose="02010600030101010101" pitchFamily="2" charset="-122"/>
                  <a:ea typeface="宋体" panose="02010600030101010101" pitchFamily="2" charset="-122"/>
                </a:endParaRPr>
              </a:p>
            </p:txBody>
          </p:sp>
        </mc:Choice>
        <mc:Fallback>
          <p:sp>
            <p:nvSpPr>
              <p:cNvPr id="38" name="文本框 37"/>
              <p:cNvSpPr txBox="1">
                <a:spLocks noRot="1" noChangeAspect="1" noMove="1" noResize="1" noEditPoints="1" noAdjustHandles="1" noChangeArrowheads="1" noChangeShapeType="1" noTextEdit="1"/>
              </p:cNvSpPr>
              <p:nvPr/>
            </p:nvSpPr>
            <p:spPr>
              <a:xfrm>
                <a:off x="967153" y="3487273"/>
                <a:ext cx="7888459" cy="495585"/>
              </a:xfrm>
              <a:prstGeom prst="rect">
                <a:avLst/>
              </a:prstGeom>
              <a:blipFill rotWithShape="1">
                <a:blip r:embed="rId7"/>
                <a:stretch>
                  <a:fillRect l="-1" t="-98" r="7" b="-4072"/>
                </a:stretch>
              </a:blipFill>
            </p:spPr>
            <p:txBody>
              <a:bodyPr/>
              <a:lstStyle/>
              <a:p>
                <a:r>
                  <a:rPr lang="zh-CN" altLang="en-US">
                    <a:noFill/>
                  </a:rPr>
                  <a:t> </a:t>
                </a:r>
              </a:p>
            </p:txBody>
          </p:sp>
        </mc:Fallback>
      </mc:AlternateContent>
      <p:sp>
        <p:nvSpPr>
          <p:cNvPr id="39" name="文本框 38"/>
          <p:cNvSpPr txBox="1"/>
          <p:nvPr/>
        </p:nvSpPr>
        <p:spPr>
          <a:xfrm>
            <a:off x="369274" y="3579963"/>
            <a:ext cx="84406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1-30 </a:t>
            </a:r>
            <a:endParaRPr lang="zh-CN" altLang="en-US" sz="2000" dirty="0"/>
          </a:p>
        </p:txBody>
      </p:sp>
      <p:sp>
        <p:nvSpPr>
          <p:cNvPr id="41" name="文本框 40"/>
          <p:cNvSpPr txBox="1"/>
          <p:nvPr/>
        </p:nvSpPr>
        <p:spPr>
          <a:xfrm>
            <a:off x="404442" y="4042133"/>
            <a:ext cx="531058" cy="400110"/>
          </a:xfrm>
          <a:prstGeom prst="rect">
            <a:avLst/>
          </a:prstGeom>
          <a:noFill/>
        </p:spPr>
        <p:txBody>
          <a:bodyPr wrap="square">
            <a:spAutoFit/>
          </a:bodyPr>
          <a:lstStyle/>
          <a:p>
            <a:r>
              <a:rPr lang="zh-CN" altLang="en-US" sz="2000" dirty="0">
                <a:latin typeface="宋体" panose="02010600030101010101" pitchFamily="2" charset="-122"/>
                <a:ea typeface="宋体" panose="02010600030101010101" pitchFamily="2" charset="-122"/>
              </a:rPr>
              <a:t>求</a:t>
            </a:r>
            <a:endParaRPr lang="zh-CN" altLang="en-US" sz="2000" dirty="0"/>
          </a:p>
        </p:txBody>
      </p:sp>
      <mc:AlternateContent xmlns:mc="http://schemas.openxmlformats.org/markup-compatibility/2006">
        <mc:Choice xmlns:a14="http://schemas.microsoft.com/office/drawing/2010/main" Requires="a14">
          <p:sp>
            <p:nvSpPr>
              <p:cNvPr id="42" name="文本框 41"/>
              <p:cNvSpPr txBox="1"/>
              <p:nvPr/>
            </p:nvSpPr>
            <p:spPr>
              <a:xfrm>
                <a:off x="847282" y="4022301"/>
                <a:ext cx="3415228" cy="400110"/>
              </a:xfrm>
              <a:prstGeom prst="rect">
                <a:avLst/>
              </a:prstGeom>
              <a:noFill/>
            </p:spPr>
            <p:txBody>
              <a:bodyPr wrap="square">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任意时刻</a:t>
                </a:r>
                <a14:m>
                  <m:oMath xmlns:m="http://schemas.openxmlformats.org/officeDocument/2006/math">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质点的加速度；</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2" name="文本框 41"/>
              <p:cNvSpPr txBox="1">
                <a:spLocks noRot="1" noChangeAspect="1" noMove="1" noResize="1" noEditPoints="1" noAdjustHandles="1" noChangeArrowheads="1" noChangeShapeType="1" noTextEdit="1"/>
              </p:cNvSpPr>
              <p:nvPr/>
            </p:nvSpPr>
            <p:spPr>
              <a:xfrm>
                <a:off x="847282" y="4022301"/>
                <a:ext cx="3415228" cy="400110"/>
              </a:xfrm>
              <a:prstGeom prst="rect">
                <a:avLst/>
              </a:prstGeom>
              <a:blipFill rotWithShape="1">
                <a:blip r:embed="rId8"/>
                <a:stretch>
                  <a:fillRect l="-6" t="-53" r="11" b="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3" name="文本框 42"/>
              <p:cNvSpPr txBox="1"/>
              <p:nvPr/>
            </p:nvSpPr>
            <p:spPr>
              <a:xfrm>
                <a:off x="4026192" y="4013956"/>
                <a:ext cx="3415228" cy="400110"/>
              </a:xfrm>
              <a:prstGeom prst="rect">
                <a:avLst/>
              </a:prstGeom>
              <a:noFill/>
            </p:spPr>
            <p:txBody>
              <a:bodyPr wrap="square">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为何值时加速度等于</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𝑏</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3" name="文本框 42"/>
              <p:cNvSpPr txBox="1">
                <a:spLocks noRot="1" noChangeAspect="1" noMove="1" noResize="1" noEditPoints="1" noAdjustHandles="1" noChangeArrowheads="1" noChangeShapeType="1" noTextEdit="1"/>
              </p:cNvSpPr>
              <p:nvPr/>
            </p:nvSpPr>
            <p:spPr>
              <a:xfrm>
                <a:off x="4026192" y="4013956"/>
                <a:ext cx="3415228" cy="400110"/>
              </a:xfrm>
              <a:prstGeom prst="rect">
                <a:avLst/>
              </a:prstGeom>
              <a:blipFill rotWithShape="1">
                <a:blip r:embed="rId9"/>
                <a:stretch>
                  <a:fillRect l="-9" t="-30" r="14" b="4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4" name="文本框 43"/>
              <p:cNvSpPr txBox="1"/>
              <p:nvPr/>
            </p:nvSpPr>
            <p:spPr>
              <a:xfrm>
                <a:off x="847282" y="4485741"/>
                <a:ext cx="5135003" cy="400110"/>
              </a:xfrm>
              <a:prstGeom prst="rect">
                <a:avLst/>
              </a:prstGeom>
              <a:noFill/>
            </p:spPr>
            <p:txBody>
              <a:bodyPr wrap="square">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(3)</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加速度等于</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𝑏</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时质点沿圆周转了多少圈；</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4" name="文本框 43"/>
              <p:cNvSpPr txBox="1">
                <a:spLocks noRot="1" noChangeAspect="1" noMove="1" noResize="1" noEditPoints="1" noAdjustHandles="1" noChangeArrowheads="1" noChangeShapeType="1" noTextEdit="1"/>
              </p:cNvSpPr>
              <p:nvPr/>
            </p:nvSpPr>
            <p:spPr>
              <a:xfrm>
                <a:off x="847282" y="4485741"/>
                <a:ext cx="5135003" cy="400110"/>
              </a:xfrm>
              <a:prstGeom prst="rect">
                <a:avLst/>
              </a:prstGeom>
              <a:blipFill rotWithShape="1">
                <a:blip r:embed="rId10"/>
                <a:stretch>
                  <a:fillRect l="-4" t="-25" r="11" b="40"/>
                </a:stretch>
              </a:blipFill>
            </p:spPr>
            <p:txBody>
              <a:bodyPr/>
              <a:lstStyle/>
              <a:p>
                <a:r>
                  <a:rPr lang="zh-CN" altLang="en-US">
                    <a:noFill/>
                  </a:rPr>
                  <a:t> </a:t>
                </a:r>
              </a:p>
            </p:txBody>
          </p:sp>
        </mc:Fallback>
      </mc:AlternateContent>
      <p:sp>
        <p:nvSpPr>
          <p:cNvPr id="2" name="文本框 1"/>
          <p:cNvSpPr txBox="1"/>
          <p:nvPr/>
        </p:nvSpPr>
        <p:spPr>
          <a:xfrm>
            <a:off x="876867" y="4959694"/>
            <a:ext cx="93198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3" name="文本框 2"/>
          <p:cNvSpPr txBox="1"/>
          <p:nvPr/>
        </p:nvSpPr>
        <p:spPr>
          <a:xfrm>
            <a:off x="1754339" y="4959694"/>
            <a:ext cx="2064433"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圆周运动满足</a:t>
            </a:r>
            <a:endParaRPr lang="zh-CN" altLang="en-US" sz="2000" dirty="0"/>
          </a:p>
        </p:txBody>
      </p:sp>
      <p:cxnSp>
        <p:nvCxnSpPr>
          <p:cNvPr id="51" name="直接箭头连接符 50"/>
          <p:cNvCxnSpPr/>
          <p:nvPr/>
        </p:nvCxnSpPr>
        <p:spPr bwMode="auto">
          <a:xfrm>
            <a:off x="7231495" y="5261477"/>
            <a:ext cx="862781" cy="162232"/>
          </a:xfrm>
          <a:prstGeom prst="straightConnector1">
            <a:avLst/>
          </a:prstGeom>
          <a:solidFill>
            <a:schemeClr val="accent1"/>
          </a:solidFill>
          <a:ln w="19050" cap="flat" cmpd="sng" algn="ctr">
            <a:solidFill>
              <a:schemeClr val="bg1">
                <a:lumMod val="50000"/>
              </a:schemeClr>
            </a:solidFill>
            <a:prstDash val="dash"/>
            <a:round/>
            <a:headEnd type="none" w="med" len="lg"/>
            <a:tailEnd type="none" w="med" len="lg"/>
          </a:ln>
          <a:effectLst/>
        </p:spPr>
      </p:cxnSp>
      <p:sp>
        <p:nvSpPr>
          <p:cNvPr id="56" name="文本框 55"/>
          <p:cNvSpPr txBox="1"/>
          <p:nvPr/>
        </p:nvSpPr>
        <p:spPr>
          <a:xfrm>
            <a:off x="6989536" y="5027477"/>
            <a:ext cx="442449" cy="338554"/>
          </a:xfrm>
          <a:prstGeom prst="rect">
            <a:avLst/>
          </a:prstGeom>
          <a:noFill/>
        </p:spPr>
        <p:txBody>
          <a:bodyPr wrap="square">
            <a:spAutoFit/>
          </a:bodyPr>
          <a:lstStyle/>
          <a:p>
            <a:r>
              <a:rPr lang="en-US" altLang="zh-CN" sz="1600" b="0" i="1" dirty="0">
                <a:solidFill>
                  <a:schemeClr val="tx1"/>
                </a:solidFill>
                <a:latin typeface="Times New Roman" panose="02020603050405020304" pitchFamily="18" charset="0"/>
                <a:cs typeface="Times New Roman" panose="02020603050405020304" pitchFamily="18" charset="0"/>
              </a:rPr>
              <a:t>o</a:t>
            </a:r>
            <a:endParaRPr lang="zh-CN" altLang="en-US" sz="1600" dirty="0"/>
          </a:p>
        </p:txBody>
      </p:sp>
      <p:grpSp>
        <p:nvGrpSpPr>
          <p:cNvPr id="74" name="组合 73"/>
          <p:cNvGrpSpPr/>
          <p:nvPr/>
        </p:nvGrpSpPr>
        <p:grpSpPr>
          <a:xfrm>
            <a:off x="8086902" y="5002170"/>
            <a:ext cx="634180" cy="467282"/>
            <a:chOff x="8086902" y="5002170"/>
            <a:chExt cx="634180" cy="467282"/>
          </a:xfrm>
        </p:grpSpPr>
        <p:cxnSp>
          <p:nvCxnSpPr>
            <p:cNvPr id="57" name="直接箭头连接符 56"/>
            <p:cNvCxnSpPr/>
            <p:nvPr/>
          </p:nvCxnSpPr>
          <p:spPr bwMode="auto">
            <a:xfrm flipV="1">
              <a:off x="8086902" y="5002170"/>
              <a:ext cx="634180" cy="406791"/>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58" name="文本框 57"/>
                <p:cNvSpPr txBox="1"/>
                <p:nvPr/>
              </p:nvSpPr>
              <p:spPr>
                <a:xfrm>
                  <a:off x="8300753" y="5130898"/>
                  <a:ext cx="42032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a:solidFill>
                                  <a:srgbClr val="00B0F0"/>
                                </a:solidFill>
                                <a:latin typeface="Cambria Math" panose="02040503050406030204" pitchFamily="18" charset="0"/>
                                <a:cs typeface="Times New Roman" panose="02020603050405020304" pitchFamily="18" charset="0"/>
                              </a:rPr>
                              <m:t>𝑎</m:t>
                            </m:r>
                          </m:e>
                          <m:sub>
                            <m:r>
                              <a:rPr lang="zh-CN" altLang="en-US" sz="1600" i="1" smtClean="0">
                                <a:solidFill>
                                  <a:srgbClr val="00B0F0"/>
                                </a:solidFill>
                                <a:latin typeface="Cambria Math" panose="02040503050406030204" pitchFamily="18" charset="0"/>
                                <a:cs typeface="Times New Roman" panose="02020603050405020304" pitchFamily="18" charset="0"/>
                              </a:rPr>
                              <m:t>𝜏</m:t>
                            </m:r>
                          </m:sub>
                        </m:sSub>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8300753" y="5130898"/>
                  <a:ext cx="420329" cy="338554"/>
                </a:xfrm>
                <a:prstGeom prst="rect">
                  <a:avLst/>
                </a:prstGeom>
                <a:blipFill rotWithShape="1">
                  <a:blip r:embed="rId11"/>
                </a:blipFill>
              </p:spPr>
              <p:txBody>
                <a:bodyPr/>
                <a:lstStyle/>
                <a:p>
                  <a:r>
                    <a:rPr lang="zh-CN" altLang="en-US">
                      <a:noFill/>
                    </a:rPr>
                    <a:t> </a:t>
                  </a:r>
                </a:p>
              </p:txBody>
            </p:sp>
          </mc:Fallback>
        </mc:AlternateContent>
      </p:grpSp>
      <p:cxnSp>
        <p:nvCxnSpPr>
          <p:cNvPr id="59" name="直接箭头连接符 58"/>
          <p:cNvCxnSpPr>
            <a:cxnSpLocks noChangeAspect="1"/>
          </p:cNvCxnSpPr>
          <p:nvPr/>
        </p:nvCxnSpPr>
        <p:spPr bwMode="auto">
          <a:xfrm flipV="1">
            <a:off x="7516391" y="4887915"/>
            <a:ext cx="666872" cy="404886"/>
          </a:xfrm>
          <a:prstGeom prst="straightConnector1">
            <a:avLst/>
          </a:prstGeom>
          <a:solidFill>
            <a:schemeClr val="accent1"/>
          </a:solidFill>
          <a:ln w="19050" cap="flat" cmpd="sng" algn="ctr">
            <a:solidFill>
              <a:schemeClr val="bg1">
                <a:lumMod val="50000"/>
              </a:schemeClr>
            </a:solidFill>
            <a:prstDash val="dash"/>
            <a:round/>
            <a:headEnd type="none" w="med" len="med"/>
            <a:tailEnd type="none" w="med" len="lg"/>
          </a:ln>
          <a:effectLst/>
        </p:spPr>
      </p:cxnSp>
      <p:cxnSp>
        <p:nvCxnSpPr>
          <p:cNvPr id="60" name="直接箭头连接符 59"/>
          <p:cNvCxnSpPr>
            <a:cxnSpLocks noChangeAspect="1"/>
          </p:cNvCxnSpPr>
          <p:nvPr/>
        </p:nvCxnSpPr>
        <p:spPr bwMode="auto">
          <a:xfrm flipH="1" flipV="1">
            <a:off x="8183263" y="4901042"/>
            <a:ext cx="537819" cy="101128"/>
          </a:xfrm>
          <a:prstGeom prst="straightConnector1">
            <a:avLst/>
          </a:prstGeom>
          <a:solidFill>
            <a:schemeClr val="accent1"/>
          </a:solidFill>
          <a:ln w="19050" cap="flat" cmpd="sng" algn="ctr">
            <a:solidFill>
              <a:schemeClr val="bg1">
                <a:lumMod val="50000"/>
              </a:schemeClr>
            </a:solidFill>
            <a:prstDash val="dash"/>
            <a:round/>
            <a:headEnd type="none" w="med" len="med"/>
            <a:tailEnd type="none" w="med" len="lg"/>
          </a:ln>
          <a:effectLst/>
        </p:spPr>
      </p:cxnSp>
      <p:grpSp>
        <p:nvGrpSpPr>
          <p:cNvPr id="61" name="组合 60"/>
          <p:cNvGrpSpPr/>
          <p:nvPr/>
        </p:nvGrpSpPr>
        <p:grpSpPr>
          <a:xfrm>
            <a:off x="7961789" y="4863261"/>
            <a:ext cx="560439" cy="544379"/>
            <a:chOff x="5995468" y="2344984"/>
            <a:chExt cx="560439" cy="544379"/>
          </a:xfrm>
        </p:grpSpPr>
        <p:cxnSp>
          <p:nvCxnSpPr>
            <p:cNvPr id="62" name="直接箭头连接符 61"/>
            <p:cNvCxnSpPr/>
            <p:nvPr/>
          </p:nvCxnSpPr>
          <p:spPr bwMode="auto">
            <a:xfrm flipV="1">
              <a:off x="6113370" y="2369638"/>
              <a:ext cx="88159" cy="51972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63" name="文本框 62"/>
                <p:cNvSpPr txBox="1"/>
                <p:nvPr/>
              </p:nvSpPr>
              <p:spPr>
                <a:xfrm>
                  <a:off x="5995468" y="2344984"/>
                  <a:ext cx="56043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smtClean="0">
                            <a:solidFill>
                              <a:srgbClr val="7030A0"/>
                            </a:solidFill>
                            <a:effectLst/>
                            <a:latin typeface="Cambria Math" panose="02040503050406030204" pitchFamily="18" charset="0"/>
                            <a:cs typeface="Times New Roman" panose="02020603050405020304" pitchFamily="18" charset="0"/>
                          </a:rPr>
                          <m:t>𝑎</m:t>
                        </m:r>
                      </m:oMath>
                    </m:oMathPara>
                  </a14:m>
                  <a:endParaRPr lang="zh-CN" altLang="en-US" sz="1600" dirty="0">
                    <a:solidFill>
                      <a:srgbClr val="7030A0"/>
                    </a:solidFill>
                  </a:endParaRPr>
                </a:p>
              </p:txBody>
            </p:sp>
          </mc:Choice>
          <mc:Fallback>
            <p:sp>
              <p:nvSpPr>
                <p:cNvPr id="63" name="文本框 62"/>
                <p:cNvSpPr txBox="1">
                  <a:spLocks noRot="1" noChangeAspect="1" noMove="1" noResize="1" noEditPoints="1" noAdjustHandles="1" noChangeArrowheads="1" noChangeShapeType="1" noTextEdit="1"/>
                </p:cNvSpPr>
                <p:nvPr/>
              </p:nvSpPr>
              <p:spPr>
                <a:xfrm>
                  <a:off x="5995468" y="2344984"/>
                  <a:ext cx="560439" cy="338554"/>
                </a:xfrm>
                <a:prstGeom prst="rect">
                  <a:avLst/>
                </a:prstGeom>
                <a:blipFill rotWithShape="1">
                  <a:blip r:embed="rId12"/>
                </a:blipFill>
              </p:spPr>
              <p:txBody>
                <a:bodyPr/>
                <a:lstStyle/>
                <a:p>
                  <a:r>
                    <a:rPr lang="zh-CN" altLang="en-US">
                      <a:noFill/>
                    </a:rPr>
                    <a:t> </a:t>
                  </a:r>
                </a:p>
              </p:txBody>
            </p:sp>
          </mc:Fallback>
        </mc:AlternateContent>
      </p:grpSp>
      <p:grpSp>
        <p:nvGrpSpPr>
          <p:cNvPr id="69" name="组合 68"/>
          <p:cNvGrpSpPr/>
          <p:nvPr/>
        </p:nvGrpSpPr>
        <p:grpSpPr>
          <a:xfrm>
            <a:off x="6415491" y="5016970"/>
            <a:ext cx="836895" cy="398045"/>
            <a:chOff x="6415491" y="5016970"/>
            <a:chExt cx="836895" cy="398045"/>
          </a:xfrm>
        </p:grpSpPr>
        <p:cxnSp>
          <p:nvCxnSpPr>
            <p:cNvPr id="64" name="直接箭头连接符 63"/>
            <p:cNvCxnSpPr/>
            <p:nvPr/>
          </p:nvCxnSpPr>
          <p:spPr bwMode="auto">
            <a:xfrm flipV="1">
              <a:off x="6415491" y="5261477"/>
              <a:ext cx="836895" cy="153538"/>
            </a:xfrm>
            <a:prstGeom prst="straightConnector1">
              <a:avLst/>
            </a:prstGeom>
            <a:solidFill>
              <a:schemeClr val="accent1"/>
            </a:solidFill>
            <a:ln w="19050" cap="flat" cmpd="sng" algn="ctr">
              <a:solidFill>
                <a:schemeClr val="bg1">
                  <a:lumMod val="50000"/>
                </a:schemeClr>
              </a:solidFill>
              <a:prstDash val="solid"/>
              <a:round/>
              <a:headEnd type="stealth" w="med" len="lg"/>
              <a:tailEnd type="none" w="med" len="lg"/>
            </a:ln>
            <a:effectLst/>
          </p:spPr>
        </p:cxnSp>
        <p:sp>
          <p:nvSpPr>
            <p:cNvPr id="65" name="文本框 64"/>
            <p:cNvSpPr txBox="1"/>
            <p:nvPr/>
          </p:nvSpPr>
          <p:spPr>
            <a:xfrm>
              <a:off x="6653736" y="5016970"/>
              <a:ext cx="442449" cy="369332"/>
            </a:xfrm>
            <a:prstGeom prst="rect">
              <a:avLst/>
            </a:prstGeom>
            <a:noFill/>
          </p:spPr>
          <p:txBody>
            <a:bodyPr wrap="square">
              <a:spAutoFit/>
            </a:bodyPr>
            <a:lstStyle/>
            <a:p>
              <a:r>
                <a:rPr lang="en-US" altLang="zh-CN" sz="1600" b="0" i="1" dirty="0">
                  <a:solidFill>
                    <a:schemeClr val="tx1"/>
                  </a:solidFill>
                  <a:latin typeface="Times New Roman" panose="02020603050405020304" pitchFamily="18" charset="0"/>
                  <a:cs typeface="Times New Roman" panose="02020603050405020304" pitchFamily="18" charset="0"/>
                </a:rPr>
                <a:t>R</a:t>
              </a:r>
              <a:r>
                <a:rPr lang="en-US" altLang="zh-CN" sz="1800" b="0" i="1" dirty="0">
                  <a:solidFill>
                    <a:schemeClr val="tx1"/>
                  </a:solidFill>
                  <a:latin typeface="Times New Roman" panose="02020603050405020304" pitchFamily="18" charset="0"/>
                  <a:cs typeface="Times New Roman" panose="02020603050405020304" pitchFamily="18" charset="0"/>
                </a:rPr>
                <a:t> </a:t>
              </a:r>
              <a:endParaRPr lang="zh-CN" altLang="en-US" dirty="0"/>
            </a:p>
          </p:txBody>
        </p:sp>
      </p:grpSp>
      <p:grpSp>
        <p:nvGrpSpPr>
          <p:cNvPr id="75" name="组合 74"/>
          <p:cNvGrpSpPr/>
          <p:nvPr/>
        </p:nvGrpSpPr>
        <p:grpSpPr>
          <a:xfrm>
            <a:off x="7444941" y="5226640"/>
            <a:ext cx="634750" cy="338554"/>
            <a:chOff x="7444941" y="5226640"/>
            <a:chExt cx="634750" cy="338554"/>
          </a:xfrm>
        </p:grpSpPr>
        <p:cxnSp>
          <p:nvCxnSpPr>
            <p:cNvPr id="66" name="直接箭头连接符 65"/>
            <p:cNvCxnSpPr>
              <a:cxnSpLocks noChangeAspect="1"/>
            </p:cNvCxnSpPr>
            <p:nvPr/>
          </p:nvCxnSpPr>
          <p:spPr bwMode="auto">
            <a:xfrm flipH="1" flipV="1">
              <a:off x="7475006" y="5300175"/>
              <a:ext cx="604685" cy="113701"/>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67" name="文本框 66"/>
                <p:cNvSpPr txBox="1"/>
                <p:nvPr/>
              </p:nvSpPr>
              <p:spPr>
                <a:xfrm>
                  <a:off x="7444941" y="5226640"/>
                  <a:ext cx="50422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a:solidFill>
                                  <a:srgbClr val="FF0000"/>
                                </a:solidFill>
                                <a:latin typeface="Cambria Math" panose="02040503050406030204" pitchFamily="18" charset="0"/>
                                <a:cs typeface="Times New Roman" panose="02020603050405020304" pitchFamily="18" charset="0"/>
                              </a:rPr>
                              <m:t>𝑎</m:t>
                            </m:r>
                          </m:e>
                          <m:sub>
                            <m:r>
                              <a:rPr lang="en-US" altLang="zh-CN" sz="1600" i="1">
                                <a:solidFill>
                                  <a:srgbClr val="FF0000"/>
                                </a:solidFill>
                                <a:latin typeface="Cambria Math" panose="02040503050406030204" pitchFamily="18" charset="0"/>
                                <a:cs typeface="Times New Roman" panose="02020603050405020304" pitchFamily="18" charset="0"/>
                              </a:rPr>
                              <m:t>𝑛</m:t>
                            </m:r>
                          </m:sub>
                        </m:sSub>
                      </m:oMath>
                    </m:oMathPara>
                  </a14:m>
                  <a:endParaRPr lang="zh-CN" altLang="en-US" dirty="0"/>
                </a:p>
              </p:txBody>
            </p:sp>
          </mc:Choice>
          <mc:Fallback>
            <p:sp>
              <p:nvSpPr>
                <p:cNvPr id="67" name="文本框 66"/>
                <p:cNvSpPr txBox="1">
                  <a:spLocks noRot="1" noChangeAspect="1" noMove="1" noResize="1" noEditPoints="1" noAdjustHandles="1" noChangeArrowheads="1" noChangeShapeType="1" noTextEdit="1"/>
                </p:cNvSpPr>
                <p:nvPr/>
              </p:nvSpPr>
              <p:spPr>
                <a:xfrm>
                  <a:off x="7444941" y="5226640"/>
                  <a:ext cx="504224" cy="338554"/>
                </a:xfrm>
                <a:prstGeom prst="rect">
                  <a:avLst/>
                </a:prstGeom>
                <a:blipFill rotWithShape="1">
                  <a:blip r:embed="rId13"/>
                </a:blipFill>
              </p:spPr>
              <p:txBody>
                <a:bodyPr/>
                <a:lstStyle/>
                <a:p>
                  <a:r>
                    <a:rPr lang="zh-CN" altLang="en-US">
                      <a:noFill/>
                    </a:rPr>
                    <a:t> </a:t>
                  </a:r>
                </a:p>
              </p:txBody>
            </p:sp>
          </mc:Fallback>
        </mc:AlternateContent>
      </p:grpSp>
      <p:grpSp>
        <p:nvGrpSpPr>
          <p:cNvPr id="73" name="组合 72"/>
          <p:cNvGrpSpPr/>
          <p:nvPr/>
        </p:nvGrpSpPr>
        <p:grpSpPr>
          <a:xfrm>
            <a:off x="6292661" y="4315361"/>
            <a:ext cx="1883391" cy="1882497"/>
            <a:chOff x="6292661" y="4315361"/>
            <a:chExt cx="1883391" cy="1882497"/>
          </a:xfrm>
        </p:grpSpPr>
        <p:sp>
          <p:nvSpPr>
            <p:cNvPr id="49" name="椭圆 48"/>
            <p:cNvSpPr/>
            <p:nvPr/>
          </p:nvSpPr>
          <p:spPr bwMode="auto">
            <a:xfrm>
              <a:off x="6292661" y="5002170"/>
              <a:ext cx="1883391" cy="566382"/>
            </a:xfrm>
            <a:prstGeom prst="ellipse">
              <a:avLst/>
            </a:prstGeom>
            <a:noFill/>
            <a:ln w="19050"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50" name="组合 49"/>
            <p:cNvGrpSpPr/>
            <p:nvPr/>
          </p:nvGrpSpPr>
          <p:grpSpPr>
            <a:xfrm>
              <a:off x="7231495" y="4432736"/>
              <a:ext cx="0" cy="1369816"/>
              <a:chOff x="5265174" y="1914459"/>
              <a:chExt cx="0" cy="1369816"/>
            </a:xfrm>
          </p:grpSpPr>
          <p:cxnSp>
            <p:nvCxnSpPr>
              <p:cNvPr id="53" name="直接箭头连接符 52"/>
              <p:cNvCxnSpPr/>
              <p:nvPr/>
            </p:nvCxnSpPr>
            <p:spPr bwMode="auto">
              <a:xfrm flipV="1">
                <a:off x="5265174" y="1914459"/>
                <a:ext cx="0" cy="8280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54" name="直接箭头连接符 53"/>
              <p:cNvCxnSpPr>
                <a:stCxn id="49" idx="4"/>
              </p:cNvCxnSpPr>
              <p:nvPr/>
            </p:nvCxnSpPr>
            <p:spPr bwMode="auto">
              <a:xfrm flipH="1" flipV="1">
                <a:off x="5265174" y="2728452"/>
                <a:ext cx="0" cy="321823"/>
              </a:xfrm>
              <a:prstGeom prst="straightConnector1">
                <a:avLst/>
              </a:prstGeom>
              <a:solidFill>
                <a:schemeClr val="accent1"/>
              </a:solidFill>
              <a:ln w="19050" cap="flat" cmpd="sng" algn="ctr">
                <a:solidFill>
                  <a:schemeClr val="tx1"/>
                </a:solidFill>
                <a:prstDash val="dash"/>
                <a:round/>
                <a:headEnd type="none" w="med" len="med"/>
                <a:tailEnd type="none" w="med" len="lg"/>
              </a:ln>
              <a:effectLst/>
            </p:spPr>
          </p:cxnSp>
          <p:cxnSp>
            <p:nvCxnSpPr>
              <p:cNvPr id="55" name="直接箭头连接符 54"/>
              <p:cNvCxnSpPr>
                <a:endCxn id="49" idx="4"/>
              </p:cNvCxnSpPr>
              <p:nvPr/>
            </p:nvCxnSpPr>
            <p:spPr bwMode="auto">
              <a:xfrm flipV="1">
                <a:off x="5265174" y="3050275"/>
                <a:ext cx="0" cy="23400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sp>
          <p:nvSpPr>
            <p:cNvPr id="52" name="文本框 51"/>
            <p:cNvSpPr txBox="1"/>
            <p:nvPr/>
          </p:nvSpPr>
          <p:spPr>
            <a:xfrm>
              <a:off x="7230641" y="4315361"/>
              <a:ext cx="442449" cy="338554"/>
            </a:xfrm>
            <a:prstGeom prst="rect">
              <a:avLst/>
            </a:prstGeom>
            <a:noFill/>
          </p:spPr>
          <p:txBody>
            <a:bodyPr wrap="square">
              <a:spAutoFit/>
            </a:bodyPr>
            <a:lstStyle/>
            <a:p>
              <a:r>
                <a:rPr lang="en-US" altLang="zh-CN" sz="1600" b="0" i="1" dirty="0">
                  <a:solidFill>
                    <a:schemeClr val="tx1"/>
                  </a:solidFill>
                  <a:latin typeface="Times New Roman" panose="02020603050405020304" pitchFamily="18" charset="0"/>
                  <a:cs typeface="Times New Roman" panose="02020603050405020304" pitchFamily="18" charset="0"/>
                </a:rPr>
                <a:t>z </a:t>
              </a:r>
              <a:endParaRPr lang="zh-CN" altLang="en-US" sz="1600" dirty="0"/>
            </a:p>
          </p:txBody>
        </p:sp>
        <p:sp>
          <p:nvSpPr>
            <p:cNvPr id="68" name="文本框 267"/>
            <p:cNvSpPr txBox="1"/>
            <p:nvPr/>
          </p:nvSpPr>
          <p:spPr>
            <a:xfrm>
              <a:off x="6348457" y="5814608"/>
              <a:ext cx="1731234" cy="38325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1-30</a:t>
              </a: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72" name="组合 71"/>
          <p:cNvGrpSpPr/>
          <p:nvPr/>
        </p:nvGrpSpPr>
        <p:grpSpPr>
          <a:xfrm>
            <a:off x="7969995" y="5359804"/>
            <a:ext cx="442449" cy="369332"/>
            <a:chOff x="7969995" y="5359804"/>
            <a:chExt cx="442449" cy="369332"/>
          </a:xfrm>
        </p:grpSpPr>
        <p:sp>
          <p:nvSpPr>
            <p:cNvPr id="70" name="椭圆 69"/>
            <p:cNvSpPr>
              <a:spLocks noChangeAspect="1"/>
            </p:cNvSpPr>
            <p:nvPr/>
          </p:nvSpPr>
          <p:spPr bwMode="auto">
            <a:xfrm>
              <a:off x="8040276" y="5388354"/>
              <a:ext cx="72000" cy="72000"/>
            </a:xfrm>
            <a:prstGeom prst="ellipse">
              <a:avLst/>
            </a:prstGeom>
            <a:solidFill>
              <a:srgbClr val="00B050"/>
            </a:solidFill>
            <a:ln w="9525" cap="flat" cmpd="sng" algn="ctr">
              <a:solidFill>
                <a:srgbClr val="00B05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1" name="文本框 70"/>
            <p:cNvSpPr txBox="1"/>
            <p:nvPr/>
          </p:nvSpPr>
          <p:spPr>
            <a:xfrm>
              <a:off x="7969995" y="5359804"/>
              <a:ext cx="442449" cy="369332"/>
            </a:xfrm>
            <a:prstGeom prst="rect">
              <a:avLst/>
            </a:prstGeom>
            <a:noFill/>
          </p:spPr>
          <p:txBody>
            <a:bodyPr wrap="square">
              <a:spAutoFit/>
            </a:bodyPr>
            <a:lstStyle/>
            <a:p>
              <a:r>
                <a:rPr lang="en-US" altLang="zh-CN" sz="1600" b="0" i="1" dirty="0">
                  <a:solidFill>
                    <a:srgbClr val="00B050"/>
                  </a:solidFill>
                  <a:latin typeface="Times New Roman" panose="02020603050405020304" pitchFamily="18" charset="0"/>
                  <a:cs typeface="Times New Roman" panose="02020603050405020304" pitchFamily="18" charset="0"/>
                </a:rPr>
                <a:t>p</a:t>
              </a:r>
              <a:r>
                <a:rPr lang="en-US" altLang="zh-CN" sz="1800" b="0" i="1" dirty="0">
                  <a:solidFill>
                    <a:schemeClr val="tx1"/>
                  </a:solidFill>
                  <a:latin typeface="Times New Roman" panose="02020603050405020304" pitchFamily="18" charset="0"/>
                  <a:cs typeface="Times New Roman" panose="02020603050405020304" pitchFamily="18" charset="0"/>
                </a:rPr>
                <a:t> </a:t>
              </a:r>
              <a:endParaRPr lang="zh-CN" altLang="en-US" dirty="0"/>
            </a:p>
          </p:txBody>
        </p:sp>
      </p:grpSp>
      <mc:AlternateContent xmlns:mc="http://schemas.openxmlformats.org/markup-compatibility/2006">
        <mc:Choice xmlns:a14="http://schemas.microsoft.com/office/drawing/2010/main" Requires="a14">
          <p:sp>
            <p:nvSpPr>
              <p:cNvPr id="77" name="文本框 76"/>
              <p:cNvSpPr txBox="1"/>
              <p:nvPr/>
            </p:nvSpPr>
            <p:spPr>
              <a:xfrm>
                <a:off x="1398355" y="5460354"/>
                <a:ext cx="1930035" cy="67678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𝑎</m:t>
                          </m:r>
                        </m:e>
                        <m:sub>
                          <m:r>
                            <a:rPr lang="zh-CN" altLang="en-US" sz="20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𝜏</m:t>
                          </m:r>
                        </m:sub>
                      </m:sSub>
                      <m: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b="0" i="0"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d</m:t>
                          </m:r>
                          <m:r>
                            <a:rPr lang="zh-CN" altLang="en-US"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𝜐</m:t>
                          </m:r>
                        </m:num>
                        <m:den>
                          <m:r>
                            <m:rPr>
                              <m:sty m:val="p"/>
                            </m:rPr>
                            <a:rPr lang="en-US" altLang="zh-CN" sz="2000" b="0" i="0"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d</m:t>
                          </m:r>
                          <m: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𝑡</m:t>
                          </m:r>
                        </m:den>
                      </m:f>
                    </m:oMath>
                  </m:oMathPara>
                </a14:m>
                <a:endParaRPr lang="zh-CN" altLang="en-US" dirty="0"/>
              </a:p>
            </p:txBody>
          </p:sp>
        </mc:Choice>
        <mc:Fallback>
          <p:sp>
            <p:nvSpPr>
              <p:cNvPr id="77" name="文本框 76"/>
              <p:cNvSpPr txBox="1">
                <a:spLocks noRot="1" noChangeAspect="1" noMove="1" noResize="1" noEditPoints="1" noAdjustHandles="1" noChangeArrowheads="1" noChangeShapeType="1" noTextEdit="1"/>
              </p:cNvSpPr>
              <p:nvPr/>
            </p:nvSpPr>
            <p:spPr>
              <a:xfrm>
                <a:off x="1398355" y="5460354"/>
                <a:ext cx="1930035" cy="676788"/>
              </a:xfrm>
              <a:prstGeom prst="rect">
                <a:avLst/>
              </a:prstGeom>
              <a:blipFill rotWithShape="1">
                <a:blip r:embed="rId14"/>
                <a:stretch>
                  <a:fillRect l="-4" t="-92" r="18" b="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9" name="文本框 78"/>
              <p:cNvSpPr txBox="1"/>
              <p:nvPr/>
            </p:nvSpPr>
            <p:spPr>
              <a:xfrm>
                <a:off x="3174022" y="5431179"/>
                <a:ext cx="1677573" cy="73513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b="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𝒂</m:t>
                          </m:r>
                        </m:e>
                        <m:sub>
                          <m:r>
                            <a:rPr lang="en-US" altLang="zh-CN" sz="2000" b="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𝑛</m:t>
                          </m:r>
                        </m:sub>
                      </m:sSub>
                      <m: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zh-CN" altLang="en-US"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𝜐</m:t>
                              </m:r>
                            </m:e>
                            <m:sup>
                              <m: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sup>
                          </m:sSup>
                        </m:num>
                        <m:den>
                          <m:r>
                            <a:rPr lang="en-US" altLang="zh-CN" sz="2000" b="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𝑅</m:t>
                          </m:r>
                        </m:den>
                      </m:f>
                    </m:oMath>
                  </m:oMathPara>
                </a14:m>
                <a:endParaRPr lang="zh-CN" altLang="en-US" dirty="0"/>
              </a:p>
            </p:txBody>
          </p:sp>
        </mc:Choice>
        <mc:Fallback>
          <p:sp>
            <p:nvSpPr>
              <p:cNvPr id="79" name="文本框 78"/>
              <p:cNvSpPr txBox="1">
                <a:spLocks noRot="1" noChangeAspect="1" noMove="1" noResize="1" noEditPoints="1" noAdjustHandles="1" noChangeArrowheads="1" noChangeShapeType="1" noTextEdit="1"/>
              </p:cNvSpPr>
              <p:nvPr/>
            </p:nvSpPr>
            <p:spPr>
              <a:xfrm>
                <a:off x="3174022" y="5431179"/>
                <a:ext cx="1677573" cy="735138"/>
              </a:xfrm>
              <a:prstGeom prst="rect">
                <a:avLst/>
              </a:prstGeom>
              <a:blipFill rotWithShape="1">
                <a:blip r:embed="rId15"/>
                <a:stretch>
                  <a:fillRect l="-17" t="-3" r="12" b="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1" name="文本框 80"/>
              <p:cNvSpPr txBox="1"/>
              <p:nvPr/>
            </p:nvSpPr>
            <p:spPr>
              <a:xfrm>
                <a:off x="3510241" y="4929268"/>
                <a:ext cx="2064433"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𝒂</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altLang="zh-CN" sz="20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b="1"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𝒂</m:t>
                          </m:r>
                        </m:e>
                        <m:sub>
                          <m:r>
                            <a:rPr lang="zh-CN" altLang="en-US" sz="20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𝜏</m:t>
                          </m:r>
                        </m:sub>
                      </m:sSub>
                      <m:r>
                        <a:rPr lang="en-US" altLang="zh-CN" sz="20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CN" sz="2000" b="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𝒂</m:t>
                          </m:r>
                        </m:e>
                        <m:sub>
                          <m:r>
                            <a:rPr lang="en-US" altLang="zh-CN" sz="2000" b="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𝑛</m:t>
                          </m:r>
                        </m:sub>
                      </m:sSub>
                    </m:oMath>
                  </m:oMathPara>
                </a14:m>
                <a:endParaRPr lang="zh-CN" altLang="en-US" dirty="0"/>
              </a:p>
            </p:txBody>
          </p:sp>
        </mc:Choice>
        <mc:Fallback>
          <p:sp>
            <p:nvSpPr>
              <p:cNvPr id="81" name="文本框 80"/>
              <p:cNvSpPr txBox="1">
                <a:spLocks noRot="1" noChangeAspect="1" noMove="1" noResize="1" noEditPoints="1" noAdjustHandles="1" noChangeArrowheads="1" noChangeShapeType="1" noTextEdit="1"/>
              </p:cNvSpPr>
              <p:nvPr/>
            </p:nvSpPr>
            <p:spPr>
              <a:xfrm>
                <a:off x="3510241" y="4929268"/>
                <a:ext cx="2064433" cy="400110"/>
              </a:xfrm>
              <a:prstGeom prst="rect">
                <a:avLst/>
              </a:prstGeom>
              <a:blipFill rotWithShape="1">
                <a:blip r:embed="rId16"/>
                <a:stretch>
                  <a:fillRect l="-29" t="-99" b="114"/>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21">
                                            <p:txEl>
                                              <p:pRg st="0" end="0"/>
                                            </p:txEl>
                                          </p:spTgt>
                                        </p:tgtEl>
                                        <p:attrNameLst>
                                          <p:attrName>style.visibility</p:attrName>
                                        </p:attrNameLst>
                                      </p:cBhvr>
                                      <p:to>
                                        <p:strVal val="visible"/>
                                      </p:to>
                                    </p:set>
                                    <p:animEffect transition="in" filter="fade">
                                      <p:cBhvr>
                                        <p:cTn id="36" dur="500"/>
                                        <p:tgtEl>
                                          <p:spTgt spid="21">
                                            <p:txEl>
                                              <p:pRg st="0" end="0"/>
                                            </p:txEl>
                                          </p:spTgt>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7">
                                            <p:txEl>
                                              <p:pRg st="0" end="0"/>
                                            </p:txEl>
                                          </p:spTgt>
                                        </p:tgtEl>
                                        <p:attrNameLst>
                                          <p:attrName>style.visibility</p:attrName>
                                        </p:attrNameLst>
                                      </p:cBhvr>
                                      <p:to>
                                        <p:strVal val="visible"/>
                                      </p:to>
                                    </p:set>
                                    <p:animEffect transition="in" filter="fade">
                                      <p:cBhvr>
                                        <p:cTn id="68" dur="500"/>
                                        <p:tgtEl>
                                          <p:spTgt spid="37">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500"/>
                                        <p:tgtEl>
                                          <p:spTgt spid="39"/>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fade">
                                      <p:cBhvr>
                                        <p:cTn id="77" dur="500"/>
                                        <p:tgtEl>
                                          <p:spTgt spid="3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childTnLst>
                          </p:cTn>
                        </p:par>
                        <p:par>
                          <p:cTn id="83" fill="hold">
                            <p:stCondLst>
                              <p:cond delay="500"/>
                            </p:stCondLst>
                            <p:childTnLst>
                              <p:par>
                                <p:cTn id="84" presetID="10" presetClass="entr" presetSubtype="0" fill="hold" nodeType="afterEffect">
                                  <p:stCondLst>
                                    <p:cond delay="0"/>
                                  </p:stCondLst>
                                  <p:childTnLst>
                                    <p:set>
                                      <p:cBhvr>
                                        <p:cTn id="85" dur="1" fill="hold">
                                          <p:stCondLst>
                                            <p:cond delay="0"/>
                                          </p:stCondLst>
                                        </p:cTn>
                                        <p:tgtEl>
                                          <p:spTgt spid="42">
                                            <p:txEl>
                                              <p:pRg st="0" end="0"/>
                                            </p:txEl>
                                          </p:spTgt>
                                        </p:tgtEl>
                                        <p:attrNameLst>
                                          <p:attrName>style.visibility</p:attrName>
                                        </p:attrNameLst>
                                      </p:cBhvr>
                                      <p:to>
                                        <p:strVal val="visible"/>
                                      </p:to>
                                    </p:set>
                                    <p:animEffect transition="in" filter="fade">
                                      <p:cBhvr>
                                        <p:cTn id="86" dur="500"/>
                                        <p:tgtEl>
                                          <p:spTgt spid="42">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fade">
                                      <p:cBhvr>
                                        <p:cTn id="91" dur="500"/>
                                        <p:tgtEl>
                                          <p:spTgt spid="43"/>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fade">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
                                        </p:tgtEl>
                                        <p:attrNameLst>
                                          <p:attrName>style.visibility</p:attrName>
                                        </p:attrNameLst>
                                      </p:cBhvr>
                                      <p:to>
                                        <p:strVal val="visible"/>
                                      </p:to>
                                    </p:set>
                                    <p:animEffect transition="in" filter="fade">
                                      <p:cBhvr>
                                        <p:cTn id="101" dur="500"/>
                                        <p:tgtEl>
                                          <p:spTgt spid="2"/>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73"/>
                                        </p:tgtEl>
                                        <p:attrNameLst>
                                          <p:attrName>style.visibility</p:attrName>
                                        </p:attrNameLst>
                                      </p:cBhvr>
                                      <p:to>
                                        <p:strVal val="visible"/>
                                      </p:to>
                                    </p:set>
                                    <p:animEffect transition="in" filter="fade">
                                      <p:cBhvr>
                                        <p:cTn id="106" dur="500"/>
                                        <p:tgtEl>
                                          <p:spTgt spid="7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56"/>
                                        </p:tgtEl>
                                        <p:attrNameLst>
                                          <p:attrName>style.visibility</p:attrName>
                                        </p:attrNameLst>
                                      </p:cBhvr>
                                      <p:to>
                                        <p:strVal val="visible"/>
                                      </p:to>
                                    </p:set>
                                    <p:animEffect transition="in" filter="fade">
                                      <p:cBhvr>
                                        <p:cTn id="111" dur="500"/>
                                        <p:tgtEl>
                                          <p:spTgt spid="56"/>
                                        </p:tgtEl>
                                      </p:cBhvr>
                                    </p:animEffect>
                                  </p:childTnLst>
                                </p:cTn>
                              </p:par>
                            </p:childTnLst>
                          </p:cTn>
                        </p:par>
                        <p:par>
                          <p:cTn id="112" fill="hold">
                            <p:stCondLst>
                              <p:cond delay="500"/>
                            </p:stCondLst>
                            <p:childTnLst>
                              <p:par>
                                <p:cTn id="113" presetID="22" presetClass="entr" presetSubtype="4" fill="hold" nodeType="afterEffect">
                                  <p:stCondLst>
                                    <p:cond delay="0"/>
                                  </p:stCondLst>
                                  <p:childTnLst>
                                    <p:set>
                                      <p:cBhvr>
                                        <p:cTn id="114" dur="1" fill="hold">
                                          <p:stCondLst>
                                            <p:cond delay="0"/>
                                          </p:stCondLst>
                                        </p:cTn>
                                        <p:tgtEl>
                                          <p:spTgt spid="69"/>
                                        </p:tgtEl>
                                        <p:attrNameLst>
                                          <p:attrName>style.visibility</p:attrName>
                                        </p:attrNameLst>
                                      </p:cBhvr>
                                      <p:to>
                                        <p:strVal val="visible"/>
                                      </p:to>
                                    </p:set>
                                    <p:animEffect transition="in" filter="wipe(down)">
                                      <p:cBhvr>
                                        <p:cTn id="115" dur="500"/>
                                        <p:tgtEl>
                                          <p:spTgt spid="6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51"/>
                                        </p:tgtEl>
                                        <p:attrNameLst>
                                          <p:attrName>style.visibility</p:attrName>
                                        </p:attrNameLst>
                                      </p:cBhvr>
                                      <p:to>
                                        <p:strVal val="visible"/>
                                      </p:to>
                                    </p:set>
                                    <p:animEffect transition="in" filter="wipe(left)">
                                      <p:cBhvr>
                                        <p:cTn id="120" dur="500"/>
                                        <p:tgtEl>
                                          <p:spTgt spid="51"/>
                                        </p:tgtEl>
                                      </p:cBhvr>
                                    </p:animEffect>
                                  </p:childTnLst>
                                </p:cTn>
                              </p:par>
                            </p:childTnLst>
                          </p:cTn>
                        </p:par>
                        <p:par>
                          <p:cTn id="121" fill="hold">
                            <p:stCondLst>
                              <p:cond delay="500"/>
                            </p:stCondLst>
                            <p:childTnLst>
                              <p:par>
                                <p:cTn id="122" presetID="10" presetClass="entr" presetSubtype="0" fill="hold" nodeType="afterEffect">
                                  <p:stCondLst>
                                    <p:cond delay="0"/>
                                  </p:stCondLst>
                                  <p:childTnLst>
                                    <p:set>
                                      <p:cBhvr>
                                        <p:cTn id="123" dur="1" fill="hold">
                                          <p:stCondLst>
                                            <p:cond delay="0"/>
                                          </p:stCondLst>
                                        </p:cTn>
                                        <p:tgtEl>
                                          <p:spTgt spid="72"/>
                                        </p:tgtEl>
                                        <p:attrNameLst>
                                          <p:attrName>style.visibility</p:attrName>
                                        </p:attrNameLst>
                                      </p:cBhvr>
                                      <p:to>
                                        <p:strVal val="visible"/>
                                      </p:to>
                                    </p:set>
                                    <p:animEffect transition="in" filter="fade">
                                      <p:cBhvr>
                                        <p:cTn id="124" dur="500"/>
                                        <p:tgtEl>
                                          <p:spTgt spid="72"/>
                                        </p:tgtEl>
                                      </p:cBhvr>
                                    </p:animEffect>
                                  </p:childTnLst>
                                </p:cTn>
                              </p:par>
                            </p:childTnLst>
                          </p:cTn>
                        </p:par>
                        <p:par>
                          <p:cTn id="125" fill="hold">
                            <p:stCondLst>
                              <p:cond delay="1000"/>
                            </p:stCondLst>
                            <p:childTnLst>
                              <p:par>
                                <p:cTn id="126" presetID="22" presetClass="entr" presetSubtype="4" fill="hold" nodeType="after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wipe(down)">
                                      <p:cBhvr>
                                        <p:cTn id="128" dur="5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nodeType="clickEffect">
                                  <p:stCondLst>
                                    <p:cond delay="0"/>
                                  </p:stCondLst>
                                  <p:childTnLst>
                                    <p:set>
                                      <p:cBhvr>
                                        <p:cTn id="132" dur="1" fill="hold">
                                          <p:stCondLst>
                                            <p:cond delay="0"/>
                                          </p:stCondLst>
                                        </p:cTn>
                                        <p:tgtEl>
                                          <p:spTgt spid="60"/>
                                        </p:tgtEl>
                                        <p:attrNameLst>
                                          <p:attrName>style.visibility</p:attrName>
                                        </p:attrNameLst>
                                      </p:cBhvr>
                                      <p:to>
                                        <p:strVal val="visible"/>
                                      </p:to>
                                    </p:set>
                                    <p:animEffect transition="in" filter="wipe(left)">
                                      <p:cBhvr>
                                        <p:cTn id="133" dur="500"/>
                                        <p:tgtEl>
                                          <p:spTgt spid="60"/>
                                        </p:tgtEl>
                                      </p:cBhvr>
                                    </p:animEffect>
                                  </p:childTnLst>
                                </p:cTn>
                              </p:par>
                            </p:childTnLst>
                          </p:cTn>
                        </p:par>
                        <p:par>
                          <p:cTn id="134" fill="hold">
                            <p:stCondLst>
                              <p:cond delay="500"/>
                            </p:stCondLst>
                            <p:childTnLst>
                              <p:par>
                                <p:cTn id="135" presetID="22" presetClass="entr" presetSubtype="4" fill="hold" nodeType="afterEffect">
                                  <p:stCondLst>
                                    <p:cond delay="0"/>
                                  </p:stCondLst>
                                  <p:childTnLst>
                                    <p:set>
                                      <p:cBhvr>
                                        <p:cTn id="136" dur="1" fill="hold">
                                          <p:stCondLst>
                                            <p:cond delay="0"/>
                                          </p:stCondLst>
                                        </p:cTn>
                                        <p:tgtEl>
                                          <p:spTgt spid="74"/>
                                        </p:tgtEl>
                                        <p:attrNameLst>
                                          <p:attrName>style.visibility</p:attrName>
                                        </p:attrNameLst>
                                      </p:cBhvr>
                                      <p:to>
                                        <p:strVal val="visible"/>
                                      </p:to>
                                    </p:set>
                                    <p:animEffect transition="in" filter="wipe(down)">
                                      <p:cBhvr>
                                        <p:cTn id="137" dur="500"/>
                                        <p:tgtEl>
                                          <p:spTgt spid="74"/>
                                        </p:tgtEl>
                                      </p:cBhvr>
                                    </p:animEffect>
                                  </p:childTnLst>
                                </p:cTn>
                              </p:par>
                            </p:childTnLst>
                          </p:cTn>
                        </p:par>
                        <p:par>
                          <p:cTn id="138" fill="hold">
                            <p:stCondLst>
                              <p:cond delay="1000"/>
                            </p:stCondLst>
                            <p:childTnLst>
                              <p:par>
                                <p:cTn id="139" presetID="22" presetClass="entr" presetSubtype="1" fill="hold" nodeType="afterEffect">
                                  <p:stCondLst>
                                    <p:cond delay="0"/>
                                  </p:stCondLst>
                                  <p:childTnLst>
                                    <p:set>
                                      <p:cBhvr>
                                        <p:cTn id="140" dur="1" fill="hold">
                                          <p:stCondLst>
                                            <p:cond delay="0"/>
                                          </p:stCondLst>
                                        </p:cTn>
                                        <p:tgtEl>
                                          <p:spTgt spid="59"/>
                                        </p:tgtEl>
                                        <p:attrNameLst>
                                          <p:attrName>style.visibility</p:attrName>
                                        </p:attrNameLst>
                                      </p:cBhvr>
                                      <p:to>
                                        <p:strVal val="visible"/>
                                      </p:to>
                                    </p:set>
                                    <p:animEffect transition="in" filter="wipe(up)">
                                      <p:cBhvr>
                                        <p:cTn id="141" dur="500"/>
                                        <p:tgtEl>
                                          <p:spTgt spid="59"/>
                                        </p:tgtEl>
                                      </p:cBhvr>
                                    </p:animEffect>
                                  </p:childTnLst>
                                </p:cTn>
                              </p:par>
                            </p:childTnLst>
                          </p:cTn>
                        </p:par>
                        <p:par>
                          <p:cTn id="142" fill="hold">
                            <p:stCondLst>
                              <p:cond delay="1500"/>
                            </p:stCondLst>
                            <p:childTnLst>
                              <p:par>
                                <p:cTn id="143" presetID="22" presetClass="entr" presetSubtype="2" fill="hold" nodeType="afterEffect">
                                  <p:stCondLst>
                                    <p:cond delay="0"/>
                                  </p:stCondLst>
                                  <p:childTnLst>
                                    <p:set>
                                      <p:cBhvr>
                                        <p:cTn id="144" dur="1" fill="hold">
                                          <p:stCondLst>
                                            <p:cond delay="0"/>
                                          </p:stCondLst>
                                        </p:cTn>
                                        <p:tgtEl>
                                          <p:spTgt spid="75"/>
                                        </p:tgtEl>
                                        <p:attrNameLst>
                                          <p:attrName>style.visibility</p:attrName>
                                        </p:attrNameLst>
                                      </p:cBhvr>
                                      <p:to>
                                        <p:strVal val="visible"/>
                                      </p:to>
                                    </p:set>
                                    <p:animEffect transition="in" filter="wipe(right)">
                                      <p:cBhvr>
                                        <p:cTn id="145" dur="500"/>
                                        <p:tgtEl>
                                          <p:spTgt spid="75"/>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3"/>
                                        </p:tgtEl>
                                        <p:attrNameLst>
                                          <p:attrName>style.visibility</p:attrName>
                                        </p:attrNameLst>
                                      </p:cBhvr>
                                      <p:to>
                                        <p:strVal val="visible"/>
                                      </p:to>
                                    </p:set>
                                    <p:animEffect transition="in" filter="fade">
                                      <p:cBhvr>
                                        <p:cTn id="150" dur="500"/>
                                        <p:tgtEl>
                                          <p:spTgt spid="3"/>
                                        </p:tgtEl>
                                      </p:cBhvr>
                                    </p:animEffect>
                                  </p:childTnLst>
                                </p:cTn>
                              </p:par>
                            </p:childTnLst>
                          </p:cTn>
                        </p:par>
                        <p:par>
                          <p:cTn id="151" fill="hold">
                            <p:stCondLst>
                              <p:cond delay="500"/>
                            </p:stCondLst>
                            <p:childTnLst>
                              <p:par>
                                <p:cTn id="152" presetID="10" presetClass="entr" presetSubtype="0" fill="hold" grpId="0" nodeType="afterEffect">
                                  <p:stCondLst>
                                    <p:cond delay="0"/>
                                  </p:stCondLst>
                                  <p:childTnLst>
                                    <p:set>
                                      <p:cBhvr>
                                        <p:cTn id="153" dur="1" fill="hold">
                                          <p:stCondLst>
                                            <p:cond delay="0"/>
                                          </p:stCondLst>
                                        </p:cTn>
                                        <p:tgtEl>
                                          <p:spTgt spid="81"/>
                                        </p:tgtEl>
                                        <p:attrNameLst>
                                          <p:attrName>style.visibility</p:attrName>
                                        </p:attrNameLst>
                                      </p:cBhvr>
                                      <p:to>
                                        <p:strVal val="visible"/>
                                      </p:to>
                                    </p:set>
                                    <p:animEffect transition="in" filter="fade">
                                      <p:cBhvr>
                                        <p:cTn id="154" dur="500"/>
                                        <p:tgtEl>
                                          <p:spTgt spid="81"/>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77"/>
                                        </p:tgtEl>
                                        <p:attrNameLst>
                                          <p:attrName>style.visibility</p:attrName>
                                        </p:attrNameLst>
                                      </p:cBhvr>
                                      <p:to>
                                        <p:strVal val="visible"/>
                                      </p:to>
                                    </p:set>
                                    <p:animEffect transition="in" filter="fade">
                                      <p:cBhvr>
                                        <p:cTn id="159" dur="500"/>
                                        <p:tgtEl>
                                          <p:spTgt spid="77"/>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nodeType="clickEffect">
                                  <p:stCondLst>
                                    <p:cond delay="0"/>
                                  </p:stCondLst>
                                  <p:childTnLst>
                                    <p:set>
                                      <p:cBhvr>
                                        <p:cTn id="163" dur="1" fill="hold">
                                          <p:stCondLst>
                                            <p:cond delay="0"/>
                                          </p:stCondLst>
                                        </p:cTn>
                                        <p:tgtEl>
                                          <p:spTgt spid="79">
                                            <p:txEl>
                                              <p:pRg st="0" end="0"/>
                                            </p:txEl>
                                          </p:spTgt>
                                        </p:tgtEl>
                                        <p:attrNameLst>
                                          <p:attrName>style.visibility</p:attrName>
                                        </p:attrNameLst>
                                      </p:cBhvr>
                                      <p:to>
                                        <p:strVal val="visible"/>
                                      </p:to>
                                    </p:set>
                                    <p:animEffect transition="in" filter="fade">
                                      <p:cBhvr>
                                        <p:cTn id="164" dur="500"/>
                                        <p:tgtEl>
                                          <p:spTgt spid="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P spid="23" grpId="0"/>
      <p:bldP spid="25" grpId="0"/>
      <p:bldP spid="27" grpId="0"/>
      <p:bldP spid="29" grpId="0"/>
      <p:bldP spid="33" grpId="0"/>
      <p:bldP spid="35" grpId="0"/>
      <p:bldP spid="38" grpId="0"/>
      <p:bldP spid="39" grpId="0"/>
      <p:bldP spid="41" grpId="0"/>
      <p:bldP spid="43" grpId="0"/>
      <p:bldP spid="44" grpId="0"/>
      <p:bldP spid="2" grpId="0"/>
      <p:bldP spid="3" grpId="0"/>
      <p:bldP spid="56" grpId="0"/>
      <p:bldP spid="77" grpId="0"/>
      <p:bldP spid="8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文本框 3"/>
              <p:cNvSpPr txBox="1"/>
              <p:nvPr/>
            </p:nvSpPr>
            <p:spPr>
              <a:xfrm>
                <a:off x="3174023" y="5709228"/>
                <a:ext cx="2795954"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69</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3174023" y="5709228"/>
                <a:ext cx="2795954" cy="553998"/>
              </a:xfrm>
              <a:prstGeom prst="rect">
                <a:avLst/>
              </a:prstGeom>
              <a:blipFill rotWithShape="1">
                <a:blip r:embed="rId1"/>
                <a:stretch>
                  <a:fillRect l="-10" t="-104" r="12" b="40"/>
                </a:stretch>
              </a:blipFill>
            </p:spPr>
            <p:txBody>
              <a:bodyPr/>
              <a:lstStyle/>
              <a:p>
                <a:r>
                  <a:rPr lang="zh-CN" altLang="en-US">
                    <a:noFill/>
                  </a:rPr>
                  <a:t> </a:t>
                </a:r>
              </a:p>
            </p:txBody>
          </p:sp>
        </mc:Fallback>
      </mc:AlternateContent>
      <p:sp>
        <p:nvSpPr>
          <p:cNvPr id="6" name="文本框 5"/>
          <p:cNvSpPr txBox="1"/>
          <p:nvPr/>
        </p:nvSpPr>
        <p:spPr>
          <a:xfrm>
            <a:off x="429065" y="577910"/>
            <a:ext cx="640080" cy="49866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5-9</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mc:AlternateContent xmlns:mc="http://schemas.openxmlformats.org/markup-compatibility/2006">
        <mc:Choice xmlns:a14="http://schemas.microsoft.com/office/drawing/2010/main" Requires="a14">
          <p:sp>
            <p:nvSpPr>
              <p:cNvPr id="8" name="文本框 7"/>
              <p:cNvSpPr txBox="1"/>
              <p:nvPr/>
            </p:nvSpPr>
            <p:spPr>
              <a:xfrm>
                <a:off x="429065" y="594774"/>
                <a:ext cx="8461717"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水以</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的速度从水龙头流下，向下运动的加速度为</a:t>
                </a:r>
                <a14:m>
                  <m:oMath xmlns:m="http://schemas.openxmlformats.org/officeDocument/2006/math">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，若水龙头口处的横截面积为</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，在水龙头下</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，水流的截面积为多少？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8" name="文本框 7"/>
              <p:cNvSpPr txBox="1">
                <a:spLocks noRot="1" noChangeAspect="1" noMove="1" noResize="1" noEditPoints="1" noAdjustHandles="1" noChangeArrowheads="1" noChangeShapeType="1" noTextEdit="1"/>
              </p:cNvSpPr>
              <p:nvPr/>
            </p:nvSpPr>
            <p:spPr>
              <a:xfrm>
                <a:off x="429065" y="594774"/>
                <a:ext cx="8461717" cy="963597"/>
              </a:xfrm>
              <a:prstGeom prst="rect">
                <a:avLst/>
              </a:prstGeom>
              <a:blipFill rotWithShape="1">
                <a:blip r:embed="rId2"/>
                <a:stretch>
                  <a:fillRect l="-5" t="-43" r="2" b="-3682"/>
                </a:stretch>
              </a:blipFill>
            </p:spPr>
            <p:txBody>
              <a:bodyPr/>
              <a:lstStyle/>
              <a:p>
                <a:r>
                  <a:rPr lang="zh-CN" altLang="en-US">
                    <a:noFill/>
                  </a:rPr>
                  <a:t> </a:t>
                </a:r>
              </a:p>
            </p:txBody>
          </p:sp>
        </mc:Fallback>
      </mc:AlternateContent>
      <p:sp>
        <p:nvSpPr>
          <p:cNvPr id="10" name="文本框 9"/>
          <p:cNvSpPr txBox="1"/>
          <p:nvPr/>
        </p:nvSpPr>
        <p:spPr>
          <a:xfrm>
            <a:off x="970671" y="1630066"/>
            <a:ext cx="949569"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2" name="文本框 11"/>
              <p:cNvSpPr txBox="1"/>
              <p:nvPr/>
            </p:nvSpPr>
            <p:spPr>
              <a:xfrm>
                <a:off x="1445455" y="1613868"/>
                <a:ext cx="7445327"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设出口处速度为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，流量为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𝑄</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处速度为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，流量为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𝑄</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1445455" y="1613868"/>
                <a:ext cx="7445327" cy="501932"/>
              </a:xfrm>
              <a:prstGeom prst="rect">
                <a:avLst/>
              </a:prstGeom>
              <a:blipFill rotWithShape="1">
                <a:blip r:embed="rId3"/>
                <a:stretch>
                  <a:fillRect l="-3" t="-66" r="2" b="-130"/>
                </a:stretch>
              </a:blipFill>
            </p:spPr>
            <p:txBody>
              <a:bodyPr/>
              <a:lstStyle/>
              <a:p>
                <a:r>
                  <a:rPr lang="zh-CN" altLang="en-US">
                    <a:noFill/>
                  </a:rPr>
                  <a:t> </a:t>
                </a:r>
              </a:p>
            </p:txBody>
          </p:sp>
        </mc:Fallback>
      </mc:AlternateContent>
      <p:sp>
        <p:nvSpPr>
          <p:cNvPr id="14" name="文本框 13"/>
          <p:cNvSpPr txBox="1"/>
          <p:nvPr/>
        </p:nvSpPr>
        <p:spPr>
          <a:xfrm>
            <a:off x="970671" y="2137904"/>
            <a:ext cx="7631723"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根据匀变速直线运动速度关系式及出口处与</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0.5m</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处流量相等，可知</a:t>
            </a:r>
            <a:endParaRPr lang="zh-CN" altLang="en-US" sz="2000" dirty="0"/>
          </a:p>
        </p:txBody>
      </p:sp>
      <mc:AlternateContent xmlns:mc="http://schemas.openxmlformats.org/markup-compatibility/2006">
        <mc:Choice xmlns:a14="http://schemas.microsoft.com/office/drawing/2010/main" Requires="a14">
          <p:sp>
            <p:nvSpPr>
              <p:cNvPr id="16" name="文本框 15"/>
              <p:cNvSpPr txBox="1"/>
              <p:nvPr/>
            </p:nvSpPr>
            <p:spPr>
              <a:xfrm>
                <a:off x="946052" y="2836298"/>
                <a:ext cx="6970541" cy="479811"/>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33</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946052" y="2836298"/>
                <a:ext cx="6970541" cy="479811"/>
              </a:xfrm>
              <a:prstGeom prst="rect">
                <a:avLst/>
              </a:prstGeom>
              <a:blipFill rotWithShape="1">
                <a:blip r:embed="rId4"/>
                <a:stretch>
                  <a:fillRect l="-8" t="-81" r="1"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 name="文本框 17"/>
              <p:cNvSpPr txBox="1"/>
              <p:nvPr/>
            </p:nvSpPr>
            <p:spPr>
              <a:xfrm>
                <a:off x="2236763" y="3503001"/>
                <a:ext cx="403742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由于</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𝑄</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𝑄</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，根据连续性方程</a:t>
                </a:r>
                <a:endParaRPr lang="zh-CN" altLang="en-US" sz="2000" dirty="0"/>
              </a:p>
            </p:txBody>
          </p:sp>
        </mc:Choice>
        <mc:Fallback>
          <p:sp>
            <p:nvSpPr>
              <p:cNvPr id="18" name="文本框 17"/>
              <p:cNvSpPr txBox="1">
                <a:spLocks noRot="1" noChangeAspect="1" noMove="1" noResize="1" noEditPoints="1" noAdjustHandles="1" noChangeArrowheads="1" noChangeShapeType="1" noTextEdit="1"/>
              </p:cNvSpPr>
              <p:nvPr/>
            </p:nvSpPr>
            <p:spPr>
              <a:xfrm>
                <a:off x="2236763" y="3503001"/>
                <a:ext cx="4037428" cy="400110"/>
              </a:xfrm>
              <a:prstGeom prst="rect">
                <a:avLst/>
              </a:prstGeom>
              <a:blipFill rotWithShape="1">
                <a:blip r:embed="rId5"/>
                <a:stretch>
                  <a:fillRect l="-7" t="-85" r="10" b="10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 name="文本框 19"/>
              <p:cNvSpPr txBox="1"/>
              <p:nvPr/>
            </p:nvSpPr>
            <p:spPr>
              <a:xfrm>
                <a:off x="3327010" y="4089248"/>
                <a:ext cx="173032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20" name="文本框 19"/>
              <p:cNvSpPr txBox="1">
                <a:spLocks noRot="1" noChangeAspect="1" noMove="1" noResize="1" noEditPoints="1" noAdjustHandles="1" noChangeArrowheads="1" noChangeShapeType="1" noTextEdit="1"/>
              </p:cNvSpPr>
              <p:nvPr/>
            </p:nvSpPr>
            <p:spPr>
              <a:xfrm>
                <a:off x="3327010" y="4089248"/>
                <a:ext cx="1730326" cy="400110"/>
              </a:xfrm>
              <a:prstGeom prst="rect">
                <a:avLst/>
              </a:prstGeom>
              <a:blipFill rotWithShape="1">
                <a:blip r:embed="rId6"/>
                <a:stretch>
                  <a:fillRect l="-14" t="-121" r="11" b="136"/>
                </a:stretch>
              </a:blipFill>
            </p:spPr>
            <p:txBody>
              <a:bodyPr/>
              <a:lstStyle/>
              <a:p>
                <a:r>
                  <a:rPr lang="zh-CN" altLang="en-US">
                    <a:noFill/>
                  </a:rPr>
                  <a:t> </a:t>
                </a:r>
              </a:p>
            </p:txBody>
          </p:sp>
        </mc:Fallback>
      </mc:AlternateContent>
      <p:sp>
        <p:nvSpPr>
          <p:cNvPr id="22" name="文本框 21"/>
          <p:cNvSpPr txBox="1"/>
          <p:nvPr/>
        </p:nvSpPr>
        <p:spPr>
          <a:xfrm>
            <a:off x="1399734" y="4899238"/>
            <a:ext cx="89329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可得：</a:t>
            </a:r>
            <a:endParaRPr lang="zh-CN" altLang="en-US" sz="2000" dirty="0"/>
          </a:p>
        </p:txBody>
      </p:sp>
      <mc:AlternateContent xmlns:mc="http://schemas.openxmlformats.org/markup-compatibility/2006">
        <mc:Choice xmlns:a14="http://schemas.microsoft.com/office/drawing/2010/main" Requires="a14">
          <p:sp>
            <p:nvSpPr>
              <p:cNvPr id="24" name="文本框 23"/>
              <p:cNvSpPr txBox="1"/>
              <p:nvPr/>
            </p:nvSpPr>
            <p:spPr>
              <a:xfrm>
                <a:off x="2781885" y="4822294"/>
                <a:ext cx="3298874"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33</m:t>
                      </m:r>
                      <m:r>
                        <a:rPr lang="en-US" altLang="zh-CN" sz="200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4" name="文本框 23"/>
              <p:cNvSpPr txBox="1">
                <a:spLocks noRot="1" noChangeAspect="1" noMove="1" noResize="1" noEditPoints="1" noAdjustHandles="1" noChangeArrowheads="1" noChangeShapeType="1" noTextEdit="1"/>
              </p:cNvSpPr>
              <p:nvPr/>
            </p:nvSpPr>
            <p:spPr>
              <a:xfrm>
                <a:off x="2781885" y="4822294"/>
                <a:ext cx="3298874" cy="553998"/>
              </a:xfrm>
              <a:prstGeom prst="rect">
                <a:avLst/>
              </a:prstGeom>
              <a:blipFill rotWithShape="1">
                <a:blip r:embed="rId7"/>
                <a:stretch>
                  <a:fillRect l="-18" t="-19" r="19" b="69"/>
                </a:stretch>
              </a:blipFill>
            </p:spPr>
            <p:txBody>
              <a:bodyPr/>
              <a:lstStyle/>
              <a:p>
                <a:r>
                  <a:rPr lang="zh-CN" altLang="en-US">
                    <a:noFill/>
                  </a:rPr>
                  <a:t> </a:t>
                </a:r>
              </a:p>
            </p:txBody>
          </p:sp>
        </mc:Fallback>
      </mc:AlternateContent>
      <p:sp>
        <p:nvSpPr>
          <p:cNvPr id="26" name="文本框 25"/>
          <p:cNvSpPr txBox="1"/>
          <p:nvPr/>
        </p:nvSpPr>
        <p:spPr>
          <a:xfrm>
            <a:off x="1695158" y="5863116"/>
            <a:ext cx="682283"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500"/>
                                        <p:tgtEl>
                                          <p:spTgt spid="14">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500"/>
                                        <p:tgtEl>
                                          <p:spTgt spid="20">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fade">
                                      <p:cBhvr>
                                        <p:cTn id="44" dur="500"/>
                                        <p:tgtEl>
                                          <p:spTgt spid="24">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4">
                                            <p:txEl>
                                              <p:pRg st="0" end="0"/>
                                            </p:txEl>
                                          </p:spTgt>
                                        </p:tgtEl>
                                        <p:attrNameLst>
                                          <p:attrName>style.visibility</p:attrName>
                                        </p:attrNameLst>
                                      </p:cBhvr>
                                      <p:to>
                                        <p:strVal val="visible"/>
                                      </p:to>
                                    </p:set>
                                    <p:animEffect transition="in" filter="fade">
                                      <p:cBhvr>
                                        <p:cTn id="5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22"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557431" y="5425952"/>
                <a:ext cx="8317524" cy="720325"/>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den>
                      </m:f>
                      <m:d>
                        <m:d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en>
                          </m:f>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den>
                          </m:f>
                        </m:e>
                      </m:d>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num>
                        <m:den>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den>
                      </m:f>
                      <m:d>
                        <m:d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d>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557431" y="5425952"/>
                <a:ext cx="8317524" cy="720325"/>
              </a:xfrm>
              <a:prstGeom prst="rect">
                <a:avLst/>
              </a:prstGeom>
              <a:blipFill rotWithShape="1">
                <a:blip r:embed="rId1"/>
                <a:stretch>
                  <a:fillRect l="-6" t="-71" r="2" b="16"/>
                </a:stretch>
              </a:blipFill>
            </p:spPr>
            <p:txBody>
              <a:bodyPr/>
              <a:lstStyle/>
              <a:p>
                <a:r>
                  <a:rPr lang="zh-CN" altLang="en-US">
                    <a:noFill/>
                  </a:rPr>
                  <a:t> </a:t>
                </a:r>
              </a:p>
            </p:txBody>
          </p:sp>
        </mc:Fallback>
      </mc:AlternateContent>
      <p:sp>
        <p:nvSpPr>
          <p:cNvPr id="5" name="文本框 4"/>
          <p:cNvSpPr txBox="1"/>
          <p:nvPr/>
        </p:nvSpPr>
        <p:spPr>
          <a:xfrm>
            <a:off x="485336" y="632035"/>
            <a:ext cx="773722"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5-10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485336" y="632035"/>
                <a:ext cx="8461716"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如题图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5-4</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。在半径</a:t>
                </a:r>
                <a14:m>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的玻璃毛细管中注水，一部分在管的下端形成一弧面，曲率半径为</a:t>
                </a:r>
                <a14:m>
                  <m:oMath xmlns:m="http://schemas.openxmlformats.org/officeDocument/2006/math">
                    <m:r>
                      <a:rPr lang="en-US" altLang="zh-CN" sz="20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485336" y="632035"/>
                <a:ext cx="8461716" cy="954813"/>
              </a:xfrm>
              <a:prstGeom prst="rect">
                <a:avLst/>
              </a:prstGeom>
              <a:blipFill rotWithShape="1">
                <a:blip r:embed="rId2"/>
                <a:stretch>
                  <a:fillRect l="-2" t="-22" r="6" b="-53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554527" y="1077102"/>
                <a:ext cx="8461716"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求管内所悬水柱的高度。设水柱上端</a:t>
                </a:r>
                <a:r>
                  <a:rPr lang="zh-CN" altLang="zh-CN" sz="2000" kern="100" dirty="0">
                    <a:solidFill>
                      <a:srgbClr val="00B0F0"/>
                    </a:solidFill>
                    <a:effectLst/>
                    <a:latin typeface="Times New Roman" panose="02020603050405020304" pitchFamily="18" charset="0"/>
                    <a:ea typeface="宋体" panose="02010600030101010101" pitchFamily="2" charset="-122"/>
                    <a:cs typeface="Times New Roman" panose="02020603050405020304" pitchFamily="18" charset="0"/>
                  </a:rPr>
                  <a:t>曲率半径近似为</a:t>
                </a:r>
                <a14:m>
                  <m:oMath xmlns:m="http://schemas.openxmlformats.org/officeDocument/2006/math">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，水表面张力系数</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N</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 name="文本框 8"/>
              <p:cNvSpPr txBox="1">
                <a:spLocks noRot="1" noChangeAspect="1" noMove="1" noResize="1" noEditPoints="1" noAdjustHandles="1" noChangeArrowheads="1" noChangeShapeType="1" noTextEdit="1"/>
              </p:cNvSpPr>
              <p:nvPr/>
            </p:nvSpPr>
            <p:spPr>
              <a:xfrm>
                <a:off x="554527" y="1077102"/>
                <a:ext cx="8461716" cy="963597"/>
              </a:xfrm>
              <a:prstGeom prst="rect">
                <a:avLst/>
              </a:prstGeom>
              <a:blipFill rotWithShape="1">
                <a:blip r:embed="rId3"/>
                <a:stretch>
                  <a:fillRect l="-2" t="-15" r="6" b="-1733"/>
                </a:stretch>
              </a:blipFill>
            </p:spPr>
            <p:txBody>
              <a:bodyPr/>
              <a:lstStyle/>
              <a:p>
                <a:r>
                  <a:rPr lang="zh-CN" altLang="en-US">
                    <a:noFill/>
                  </a:rPr>
                  <a:t> </a:t>
                </a:r>
              </a:p>
            </p:txBody>
          </p:sp>
        </mc:Fallback>
      </mc:AlternateContent>
      <p:sp>
        <p:nvSpPr>
          <p:cNvPr id="11" name="文本框 10"/>
          <p:cNvSpPr txBox="1"/>
          <p:nvPr/>
        </p:nvSpPr>
        <p:spPr>
          <a:xfrm>
            <a:off x="986497" y="2084630"/>
            <a:ext cx="954845"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557432" y="2084630"/>
                <a:ext cx="8317523"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设上液面表面层下压强为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，下液面紧挨表面的内部压强为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，两处的高度差为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，则有：</a:t>
                </a:r>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557432" y="2084630"/>
                <a:ext cx="8317523" cy="954813"/>
              </a:xfrm>
              <a:prstGeom prst="rect">
                <a:avLst/>
              </a:prstGeom>
              <a:blipFill rotWithShape="1">
                <a:blip r:embed="rId4"/>
                <a:stretch>
                  <a:fillRect l="-6" t="-59" r="2" b="-49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3251395" y="3248347"/>
                <a:ext cx="225610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en-US" dirty="0"/>
              </a:p>
            </p:txBody>
          </p:sp>
        </mc:Choice>
        <mc:Fallback>
          <p:sp>
            <p:nvSpPr>
              <p:cNvPr id="15" name="文本框 14"/>
              <p:cNvSpPr txBox="1">
                <a:spLocks noRot="1" noChangeAspect="1" noMove="1" noResize="1" noEditPoints="1" noAdjustHandles="1" noChangeArrowheads="1" noChangeShapeType="1" noTextEdit="1"/>
              </p:cNvSpPr>
              <p:nvPr/>
            </p:nvSpPr>
            <p:spPr>
              <a:xfrm>
                <a:off x="3251395" y="3248347"/>
                <a:ext cx="2256106" cy="400110"/>
              </a:xfrm>
              <a:prstGeom prst="rect">
                <a:avLst/>
              </a:prstGeom>
              <a:blipFill rotWithShape="1">
                <a:blip r:embed="rId5"/>
                <a:stretch>
                  <a:fillRect l="-9" t="-80" r="6" b="95"/>
                </a:stretch>
              </a:blipFill>
            </p:spPr>
            <p:txBody>
              <a:bodyPr/>
              <a:lstStyle/>
              <a:p>
                <a:r>
                  <a:rPr lang="zh-CN" altLang="en-US">
                    <a:noFill/>
                  </a:rPr>
                  <a:t> </a:t>
                </a:r>
              </a:p>
            </p:txBody>
          </p:sp>
        </mc:Fallback>
      </mc:AlternateContent>
      <p:sp>
        <p:nvSpPr>
          <p:cNvPr id="17" name="文本框 16"/>
          <p:cNvSpPr txBox="1"/>
          <p:nvPr/>
        </p:nvSpPr>
        <p:spPr>
          <a:xfrm>
            <a:off x="986497" y="3991550"/>
            <a:ext cx="1202787"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又因为：</a:t>
            </a:r>
            <a:endParaRPr lang="zh-CN" altLang="en-US" sz="2000" dirty="0"/>
          </a:p>
        </p:txBody>
      </p:sp>
      <mc:AlternateContent xmlns:mc="http://schemas.openxmlformats.org/markup-compatibility/2006">
        <mc:Choice xmlns:a14="http://schemas.microsoft.com/office/drawing/2010/main" Requires="a14">
          <p:sp>
            <p:nvSpPr>
              <p:cNvPr id="19" name="文本框 18"/>
              <p:cNvSpPr txBox="1"/>
              <p:nvPr/>
            </p:nvSpPr>
            <p:spPr>
              <a:xfrm>
                <a:off x="2034540" y="3882998"/>
                <a:ext cx="1911448"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en>
                      </m:f>
                    </m:oMath>
                  </m:oMathPara>
                </a14:m>
                <a:endParaRPr lang="zh-CN" altLang="en-US" dirty="0"/>
              </a:p>
            </p:txBody>
          </p:sp>
        </mc:Choice>
        <mc:Fallback>
          <p:sp>
            <p:nvSpPr>
              <p:cNvPr id="19" name="文本框 18"/>
              <p:cNvSpPr txBox="1">
                <a:spLocks noRot="1" noChangeAspect="1" noMove="1" noResize="1" noEditPoints="1" noAdjustHandles="1" noChangeArrowheads="1" noChangeShapeType="1" noTextEdit="1"/>
              </p:cNvSpPr>
              <p:nvPr/>
            </p:nvSpPr>
            <p:spPr>
              <a:xfrm>
                <a:off x="2034540" y="3882998"/>
                <a:ext cx="1911448" cy="668516"/>
              </a:xfrm>
              <a:prstGeom prst="rect">
                <a:avLst/>
              </a:prstGeom>
              <a:blipFill rotWithShape="1">
                <a:blip r:embed="rId6"/>
                <a:stretch>
                  <a:fillRect t="-91" r="5" b="7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1" name="文本框 20"/>
              <p:cNvSpPr txBox="1"/>
              <p:nvPr/>
            </p:nvSpPr>
            <p:spPr>
              <a:xfrm>
                <a:off x="3828170" y="3842064"/>
                <a:ext cx="2403817"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den>
                      </m:f>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3828170" y="3842064"/>
                <a:ext cx="2403817" cy="668516"/>
              </a:xfrm>
              <a:prstGeom prst="rect">
                <a:avLst/>
              </a:prstGeom>
              <a:blipFill rotWithShape="1">
                <a:blip r:embed="rId7"/>
                <a:stretch>
                  <a:fillRect l="-16" t="-47" r="4" b="26"/>
                </a:stretch>
              </a:blipFill>
            </p:spPr>
            <p:txBody>
              <a:bodyPr/>
              <a:lstStyle/>
              <a:p>
                <a:r>
                  <a:rPr lang="zh-CN" altLang="en-US">
                    <a:noFill/>
                  </a:rPr>
                  <a:t> </a:t>
                </a:r>
              </a:p>
            </p:txBody>
          </p:sp>
        </mc:Fallback>
      </mc:AlternateContent>
      <p:sp>
        <p:nvSpPr>
          <p:cNvPr id="23" name="文本框 22"/>
          <p:cNvSpPr txBox="1"/>
          <p:nvPr/>
        </p:nvSpPr>
        <p:spPr>
          <a:xfrm>
            <a:off x="986497" y="4768211"/>
            <a:ext cx="2855741"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联立三个方程，得到：</a:t>
            </a:r>
            <a:endParaRPr lang="zh-CN" altLang="en-US" sz="2000" dirty="0"/>
          </a:p>
        </p:txBody>
      </p:sp>
      <p:cxnSp>
        <p:nvCxnSpPr>
          <p:cNvPr id="28" name="直接连接符 27"/>
          <p:cNvCxnSpPr/>
          <p:nvPr/>
        </p:nvCxnSpPr>
        <p:spPr>
          <a:xfrm flipH="1">
            <a:off x="7476269" y="2636239"/>
            <a:ext cx="0" cy="225931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31" name="文本框 2074674348"/>
              <p:cNvSpPr txBox="1"/>
              <p:nvPr/>
            </p:nvSpPr>
            <p:spPr>
              <a:xfrm>
                <a:off x="7205050" y="2831507"/>
                <a:ext cx="348592" cy="35575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oMath>
                  </m:oMathPara>
                </a14:m>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1" name="文本框 2074674348"/>
              <p:cNvSpPr txBox="1">
                <a:spLocks noRot="1" noChangeAspect="1" noMove="1" noResize="1" noEditPoints="1" noAdjustHandles="1" noChangeArrowheads="1" noChangeShapeType="1" noTextEdit="1"/>
              </p:cNvSpPr>
              <p:nvPr/>
            </p:nvSpPr>
            <p:spPr>
              <a:xfrm>
                <a:off x="7205050" y="2831507"/>
                <a:ext cx="348592" cy="355753"/>
              </a:xfrm>
              <a:prstGeom prst="rect">
                <a:avLst/>
              </a:prstGeom>
              <a:blipFill rotWithShape="1">
                <a:blip r:embed="rId8"/>
                <a:stretch>
                  <a:fillRect l="-98" t="-12" r="91" b="55"/>
                </a:stretch>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3" name="文本框 16"/>
              <p:cNvSpPr txBox="1"/>
              <p:nvPr/>
            </p:nvSpPr>
            <p:spPr>
              <a:xfrm>
                <a:off x="7420422" y="3828582"/>
                <a:ext cx="466096" cy="35211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p>
                        <m:sSupPr>
                          <m:ctrlP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sSupPr>
                        <m:e>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𝑜</m:t>
                          </m:r>
                        </m:e>
                        <m:sup>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m:oMathPara>
                </a14:m>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33" name="文本框 16"/>
              <p:cNvSpPr txBox="1">
                <a:spLocks noRot="1" noChangeAspect="1" noMove="1" noResize="1" noEditPoints="1" noAdjustHandles="1" noChangeArrowheads="1" noChangeShapeType="1" noTextEdit="1"/>
              </p:cNvSpPr>
              <p:nvPr/>
            </p:nvSpPr>
            <p:spPr>
              <a:xfrm>
                <a:off x="7420422" y="3828582"/>
                <a:ext cx="466096" cy="352116"/>
              </a:xfrm>
              <a:prstGeom prst="rect">
                <a:avLst/>
              </a:prstGeom>
              <a:blipFill rotWithShape="1">
                <a:blip r:embed="rId9"/>
                <a:stretch>
                  <a:fillRect l="-96" t="-47" r="97" b="140"/>
                </a:stretch>
              </a:blipFill>
              <a:ln w="6350">
                <a:noFill/>
              </a:ln>
            </p:spPr>
            <p:txBody>
              <a:bodyPr/>
              <a:lstStyle/>
              <a:p>
                <a:r>
                  <a:rPr lang="zh-CN" altLang="en-US">
                    <a:noFill/>
                  </a:rPr>
                  <a:t> </a:t>
                </a:r>
              </a:p>
            </p:txBody>
          </p:sp>
        </mc:Fallback>
      </mc:AlternateContent>
      <p:grpSp>
        <p:nvGrpSpPr>
          <p:cNvPr id="46" name="组合 45"/>
          <p:cNvGrpSpPr/>
          <p:nvPr/>
        </p:nvGrpSpPr>
        <p:grpSpPr>
          <a:xfrm>
            <a:off x="6951484" y="3072639"/>
            <a:ext cx="522692" cy="486449"/>
            <a:chOff x="6838729" y="3335713"/>
            <a:chExt cx="522692" cy="486449"/>
          </a:xfrm>
        </p:grpSpPr>
        <p:cxnSp>
          <p:nvCxnSpPr>
            <p:cNvPr id="29" name="直接箭头连接符 28"/>
            <p:cNvCxnSpPr/>
            <p:nvPr/>
          </p:nvCxnSpPr>
          <p:spPr>
            <a:xfrm flipH="1">
              <a:off x="6995522" y="3335713"/>
              <a:ext cx="365899" cy="486449"/>
            </a:xfrm>
            <a:prstGeom prst="straightConnector1">
              <a:avLst/>
            </a:prstGeom>
            <a:ln w="19050">
              <a:solidFill>
                <a:srgbClr val="00B0F0"/>
              </a:solidFill>
              <a:tailEnd type="stealth" w="med" len="lg"/>
            </a:ln>
          </p:spPr>
          <p:style>
            <a:lnRef idx="1">
              <a:schemeClr val="accent1"/>
            </a:lnRef>
            <a:fillRef idx="0">
              <a:schemeClr val="accent1"/>
            </a:fillRef>
            <a:effectRef idx="0">
              <a:schemeClr val="accent1"/>
            </a:effectRef>
            <a:fontRef idx="minor">
              <a:schemeClr val="tx1"/>
            </a:fontRef>
          </p:style>
        </p:cxnSp>
        <p:sp>
          <p:nvSpPr>
            <p:cNvPr id="34" name="文本框 16"/>
            <p:cNvSpPr txBox="1"/>
            <p:nvPr/>
          </p:nvSpPr>
          <p:spPr>
            <a:xfrm>
              <a:off x="6838729" y="3432768"/>
              <a:ext cx="346430" cy="36294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B0F0"/>
                  </a:solidFill>
                  <a:effectLst/>
                  <a:latin typeface="Times New Roman" panose="02020603050405020304" pitchFamily="18" charset="0"/>
                  <a:ea typeface="等线" panose="02010600030101010101" pitchFamily="2" charset="-122"/>
                  <a:cs typeface="宋体" panose="02010600030101010101" pitchFamily="2" charset="-122"/>
                </a:rPr>
                <a:t>r</a:t>
              </a:r>
              <a:endParaRPr lang="zh-CN" sz="1600" i="1"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4" name="组合 43"/>
          <p:cNvGrpSpPr/>
          <p:nvPr/>
        </p:nvGrpSpPr>
        <p:grpSpPr>
          <a:xfrm>
            <a:off x="7474177" y="2767623"/>
            <a:ext cx="663979" cy="352116"/>
            <a:chOff x="7361422" y="3030697"/>
            <a:chExt cx="663979" cy="352116"/>
          </a:xfrm>
        </p:grpSpPr>
        <p:cxnSp>
          <p:nvCxnSpPr>
            <p:cNvPr id="32" name="直接连接符 31"/>
            <p:cNvCxnSpPr/>
            <p:nvPr/>
          </p:nvCxnSpPr>
          <p:spPr>
            <a:xfrm>
              <a:off x="7361422" y="3333061"/>
              <a:ext cx="663979" cy="0"/>
            </a:xfrm>
            <a:prstGeom prst="line">
              <a:avLst/>
            </a:prstGeom>
            <a:ln w="19050">
              <a:solidFill>
                <a:srgbClr val="FF0000"/>
              </a:solidFill>
              <a:prstDash val="dash"/>
              <a:headEnd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35" name="文本框 16"/>
                <p:cNvSpPr txBox="1"/>
                <p:nvPr/>
              </p:nvSpPr>
              <p:spPr>
                <a:xfrm>
                  <a:off x="7457360" y="3030697"/>
                  <a:ext cx="327095" cy="35211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r>
                          <a:rPr lang="en-US" altLang="zh-CN" sz="1600" b="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𝑟</m:t>
                        </m:r>
                      </m:oMath>
                    </m:oMathPara>
                  </a14:m>
                  <a:endParaRPr lang="zh-CN" sz="1600" i="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35" name="文本框 16"/>
                <p:cNvSpPr txBox="1">
                  <a:spLocks noRot="1" noChangeAspect="1" noMove="1" noResize="1" noEditPoints="1" noAdjustHandles="1" noChangeArrowheads="1" noChangeShapeType="1" noTextEdit="1"/>
                </p:cNvSpPr>
                <p:nvPr/>
              </p:nvSpPr>
              <p:spPr>
                <a:xfrm>
                  <a:off x="7457360" y="3030697"/>
                  <a:ext cx="327095" cy="352116"/>
                </a:xfrm>
                <a:prstGeom prst="rect">
                  <a:avLst/>
                </a:prstGeom>
                <a:blipFill rotWithShape="1">
                  <a:blip r:embed="rId10"/>
                </a:blipFill>
                <a:ln w="6350">
                  <a:noFill/>
                </a:ln>
              </p:spPr>
              <p:txBody>
                <a:bodyPr/>
                <a:lstStyle/>
                <a:p>
                  <a:r>
                    <a:rPr lang="zh-CN" altLang="en-US">
                      <a:noFill/>
                    </a:rPr>
                    <a:t> </a:t>
                  </a:r>
                </a:p>
              </p:txBody>
            </p:sp>
          </mc:Fallback>
        </mc:AlternateContent>
      </p:grpSp>
      <p:grpSp>
        <p:nvGrpSpPr>
          <p:cNvPr id="72" name="组合 71"/>
          <p:cNvGrpSpPr/>
          <p:nvPr/>
        </p:nvGrpSpPr>
        <p:grpSpPr>
          <a:xfrm>
            <a:off x="6475416" y="2353904"/>
            <a:ext cx="2135162" cy="3014040"/>
            <a:chOff x="6475416" y="2353904"/>
            <a:chExt cx="2135162" cy="3014040"/>
          </a:xfrm>
        </p:grpSpPr>
        <p:grpSp>
          <p:nvGrpSpPr>
            <p:cNvPr id="71" name="组合 70"/>
            <p:cNvGrpSpPr/>
            <p:nvPr/>
          </p:nvGrpSpPr>
          <p:grpSpPr>
            <a:xfrm>
              <a:off x="6848611" y="2353904"/>
              <a:ext cx="1266530" cy="2696668"/>
              <a:chOff x="6848611" y="2353904"/>
              <a:chExt cx="1266530" cy="2696668"/>
            </a:xfrm>
          </p:grpSpPr>
          <p:grpSp>
            <p:nvGrpSpPr>
              <p:cNvPr id="36" name="组合 35"/>
              <p:cNvGrpSpPr/>
              <p:nvPr/>
            </p:nvGrpSpPr>
            <p:grpSpPr>
              <a:xfrm>
                <a:off x="6852548" y="2722927"/>
                <a:ext cx="1254560" cy="1875168"/>
                <a:chOff x="2200275" y="886520"/>
                <a:chExt cx="442133" cy="660975"/>
              </a:xfrm>
            </p:grpSpPr>
            <p:cxnSp>
              <p:nvCxnSpPr>
                <p:cNvPr id="42" name="直接连接符 41"/>
                <p:cNvCxnSpPr/>
                <p:nvPr/>
              </p:nvCxnSpPr>
              <p:spPr>
                <a:xfrm>
                  <a:off x="2200275" y="888695"/>
                  <a:ext cx="0" cy="658800"/>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2642408" y="886520"/>
                  <a:ext cx="0" cy="658495"/>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40" name="椭圆 39"/>
              <p:cNvSpPr/>
              <p:nvPr/>
            </p:nvSpPr>
            <p:spPr>
              <a:xfrm>
                <a:off x="6862740" y="4451778"/>
                <a:ext cx="1252401" cy="247677"/>
              </a:xfrm>
              <a:prstGeom prst="ellipse">
                <a:avLst/>
              </a:prstGeom>
              <a:noFill/>
              <a:ln w="1905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41" name="弧形 5"/>
              <p:cNvSpPr>
                <a:spLocks noChangeAspect="1"/>
              </p:cNvSpPr>
              <p:nvPr/>
            </p:nvSpPr>
            <p:spPr>
              <a:xfrm rot="8106624">
                <a:off x="7042435" y="4162032"/>
                <a:ext cx="888711" cy="888540"/>
              </a:xfrm>
              <a:custGeom>
                <a:avLst/>
                <a:gdLst>
                  <a:gd name="connsiteX0" fmla="*/ 313200 w 626400"/>
                  <a:gd name="connsiteY0" fmla="*/ 0 h 626400"/>
                  <a:gd name="connsiteX1" fmla="*/ 626400 w 626400"/>
                  <a:gd name="connsiteY1" fmla="*/ 313200 h 626400"/>
                  <a:gd name="connsiteX2" fmla="*/ 313200 w 626400"/>
                  <a:gd name="connsiteY2" fmla="*/ 313200 h 626400"/>
                  <a:gd name="connsiteX3" fmla="*/ 313200 w 626400"/>
                  <a:gd name="connsiteY3" fmla="*/ 0 h 626400"/>
                  <a:gd name="connsiteX0-1" fmla="*/ 313200 w 626400"/>
                  <a:gd name="connsiteY0-2" fmla="*/ 0 h 626400"/>
                  <a:gd name="connsiteX1-3" fmla="*/ 626400 w 626400"/>
                  <a:gd name="connsiteY1-4" fmla="*/ 313200 h 626400"/>
                  <a:gd name="connsiteX0-5" fmla="*/ 0 w 313200"/>
                  <a:gd name="connsiteY0-6" fmla="*/ 0 h 313200"/>
                  <a:gd name="connsiteX1-7" fmla="*/ 313200 w 313200"/>
                  <a:gd name="connsiteY1-8" fmla="*/ 313200 h 313200"/>
                  <a:gd name="connsiteX2-9" fmla="*/ 127773 w 313200"/>
                  <a:gd name="connsiteY2-10" fmla="*/ 211926 h 313200"/>
                  <a:gd name="connsiteX3-11" fmla="*/ 0 w 313200"/>
                  <a:gd name="connsiteY3-12" fmla="*/ 0 h 313200"/>
                  <a:gd name="connsiteX0-13" fmla="*/ 0 w 313200"/>
                  <a:gd name="connsiteY0-14" fmla="*/ 0 h 313200"/>
                  <a:gd name="connsiteX1-15" fmla="*/ 313200 w 313200"/>
                  <a:gd name="connsiteY1-16" fmla="*/ 313200 h 313200"/>
                </a:gdLst>
                <a:ahLst/>
                <a:cxnLst>
                  <a:cxn ang="0">
                    <a:pos x="connsiteX0-1" y="connsiteY0-2"/>
                  </a:cxn>
                  <a:cxn ang="0">
                    <a:pos x="connsiteX1-3" y="connsiteY1-4"/>
                  </a:cxn>
                </a:cxnLst>
                <a:rect l="l" t="t" r="r" b="b"/>
                <a:pathLst>
                  <a:path w="313200" h="313200" stroke="0" extrusionOk="0">
                    <a:moveTo>
                      <a:pt x="0" y="0"/>
                    </a:moveTo>
                    <a:cubicBezTo>
                      <a:pt x="172976" y="0"/>
                      <a:pt x="313200" y="140224"/>
                      <a:pt x="313200" y="313200"/>
                    </a:cubicBezTo>
                    <a:lnTo>
                      <a:pt x="127773" y="211926"/>
                    </a:lnTo>
                    <a:cubicBezTo>
                      <a:pt x="127773" y="107526"/>
                      <a:pt x="0" y="104400"/>
                      <a:pt x="0" y="0"/>
                    </a:cubicBezTo>
                    <a:close/>
                  </a:path>
                  <a:path w="313200" h="313200" fill="none">
                    <a:moveTo>
                      <a:pt x="0" y="0"/>
                    </a:moveTo>
                    <a:cubicBezTo>
                      <a:pt x="172976" y="0"/>
                      <a:pt x="313200" y="140224"/>
                      <a:pt x="313200" y="313200"/>
                    </a:cubicBezTo>
                  </a:path>
                </a:pathLst>
              </a:cu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8" name="椭圆 37"/>
              <p:cNvSpPr/>
              <p:nvPr/>
            </p:nvSpPr>
            <p:spPr>
              <a:xfrm>
                <a:off x="6852548" y="2942804"/>
                <a:ext cx="1246526" cy="234943"/>
              </a:xfrm>
              <a:prstGeom prst="ellipse">
                <a:avLst/>
              </a:prstGeom>
              <a:noFill/>
              <a:ln w="1905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9" name="弧形 38"/>
              <p:cNvSpPr/>
              <p:nvPr/>
            </p:nvSpPr>
            <p:spPr>
              <a:xfrm rot="5400000">
                <a:off x="6817811" y="2384704"/>
                <a:ext cx="1314000" cy="1252400"/>
              </a:xfrm>
              <a:prstGeom prst="arc">
                <a:avLst>
                  <a:gd name="adj1" fmla="val 16633812"/>
                  <a:gd name="adj2" fmla="val 4892865"/>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26" name="文本框 16"/>
            <p:cNvSpPr txBox="1"/>
            <p:nvPr/>
          </p:nvSpPr>
          <p:spPr>
            <a:xfrm>
              <a:off x="6475416" y="4990953"/>
              <a:ext cx="2135162" cy="37699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zh-CN" sz="1600" dirty="0">
                  <a:effectLst/>
                  <a:latin typeface="Times New Roman" panose="02020603050405020304" pitchFamily="18" charset="0"/>
                  <a:ea typeface="等线" panose="02010600030101010101" pitchFamily="2" charset="-122"/>
                  <a:cs typeface="Times New Roman" panose="02020603050405020304" pitchFamily="18" charset="0"/>
                </a:rPr>
                <a:t>题图</a:t>
              </a:r>
              <a:r>
                <a:rPr lang="en-US" sz="1600" dirty="0">
                  <a:effectLst/>
                  <a:latin typeface="Times New Roman" panose="02020603050405020304" pitchFamily="18" charset="0"/>
                  <a:ea typeface="等线" panose="02010600030101010101" pitchFamily="2" charset="-122"/>
                  <a:cs typeface="宋体" panose="02010600030101010101" pitchFamily="2" charset="-122"/>
                </a:rPr>
                <a:t>5-4 </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习题</a:t>
              </a:r>
              <a:r>
                <a:rPr lang="en-US" sz="1600" dirty="0">
                  <a:effectLst/>
                  <a:latin typeface="Times New Roman" panose="02020603050405020304" pitchFamily="18" charset="0"/>
                  <a:ea typeface="等线" panose="02010600030101010101" pitchFamily="2" charset="-122"/>
                  <a:cs typeface="宋体" panose="02010600030101010101" pitchFamily="2" charset="-122"/>
                </a:rPr>
                <a:t>5-10</a:t>
              </a:r>
              <a:r>
                <a:rPr lang="zh-CN" sz="1600" dirty="0">
                  <a:effectLst/>
                  <a:latin typeface="Times New Roman" panose="02020603050405020304" pitchFamily="18" charset="0"/>
                  <a:ea typeface="等线" panose="02010600030101010101" pitchFamily="2" charset="-122"/>
                  <a:cs typeface="Times New Roman" panose="02020603050405020304" pitchFamily="18" charset="0"/>
                </a:rPr>
                <a:t>图</a:t>
              </a:r>
              <a:endParaRPr lang="zh-CN" sz="1600" dirty="0">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50" name="组合 49"/>
          <p:cNvGrpSpPr/>
          <p:nvPr/>
        </p:nvGrpSpPr>
        <p:grpSpPr>
          <a:xfrm>
            <a:off x="6966215" y="3954815"/>
            <a:ext cx="520575" cy="708369"/>
            <a:chOff x="6966215" y="3954815"/>
            <a:chExt cx="520575" cy="708369"/>
          </a:xfrm>
        </p:grpSpPr>
        <p:cxnSp>
          <p:nvCxnSpPr>
            <p:cNvPr id="30" name="直接箭头连接符 29"/>
            <p:cNvCxnSpPr>
              <a:endCxn id="40" idx="3"/>
            </p:cNvCxnSpPr>
            <p:nvPr/>
          </p:nvCxnSpPr>
          <p:spPr>
            <a:xfrm flipH="1">
              <a:off x="7046150" y="3954815"/>
              <a:ext cx="440640" cy="708369"/>
            </a:xfrm>
            <a:prstGeom prst="straightConnector1">
              <a:avLst/>
            </a:prstGeom>
            <a:ln w="19050">
              <a:solidFill>
                <a:srgbClr val="00B050"/>
              </a:solidFill>
              <a:tailEnd type="stealth" w="med" len="lg"/>
            </a:ln>
          </p:spPr>
          <p:style>
            <a:lnRef idx="1">
              <a:schemeClr val="accent1"/>
            </a:lnRef>
            <a:fillRef idx="0">
              <a:schemeClr val="accent1"/>
            </a:fillRef>
            <a:effectRef idx="0">
              <a:schemeClr val="accent1"/>
            </a:effectRef>
            <a:fontRef idx="minor">
              <a:schemeClr val="tx1"/>
            </a:fontRef>
          </p:style>
        </p:cxnSp>
        <p:sp>
          <p:nvSpPr>
            <p:cNvPr id="47" name="文本框 16"/>
            <p:cNvSpPr txBox="1"/>
            <p:nvPr/>
          </p:nvSpPr>
          <p:spPr>
            <a:xfrm>
              <a:off x="6966215" y="3987329"/>
              <a:ext cx="346430" cy="36294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dirty="0">
                  <a:solidFill>
                    <a:srgbClr val="00B050"/>
                  </a:solidFill>
                  <a:effectLst/>
                  <a:latin typeface="Times New Roman" panose="02020603050405020304" pitchFamily="18" charset="0"/>
                  <a:ea typeface="等线" panose="02010600030101010101" pitchFamily="2" charset="-122"/>
                  <a:cs typeface="宋体" panose="02010600030101010101" pitchFamily="2" charset="-122"/>
                </a:rPr>
                <a:t>R</a:t>
              </a:r>
              <a:endParaRPr lang="zh-CN" sz="1600" i="1" dirty="0">
                <a:solidFill>
                  <a:srgbClr val="00B05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56" name="组合 55"/>
          <p:cNvGrpSpPr/>
          <p:nvPr/>
        </p:nvGrpSpPr>
        <p:grpSpPr>
          <a:xfrm>
            <a:off x="6982771" y="3559912"/>
            <a:ext cx="553054" cy="338554"/>
            <a:chOff x="6989943" y="3588644"/>
            <a:chExt cx="553054" cy="338554"/>
          </a:xfrm>
        </p:grpSpPr>
        <mc:AlternateContent xmlns:mc="http://schemas.openxmlformats.org/markup-compatibility/2006">
          <mc:Choice xmlns:a14="http://schemas.microsoft.com/office/drawing/2010/main" Requires="a14">
            <p:sp>
              <p:nvSpPr>
                <p:cNvPr id="54" name="文本框 53"/>
                <p:cNvSpPr txBox="1"/>
                <p:nvPr/>
              </p:nvSpPr>
              <p:spPr>
                <a:xfrm>
                  <a:off x="6989943" y="3588644"/>
                  <a:ext cx="5530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sub>
                        </m:sSub>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6989943" y="3588644"/>
                  <a:ext cx="553054" cy="338554"/>
                </a:xfrm>
                <a:prstGeom prst="rect">
                  <a:avLst/>
                </a:prstGeom>
                <a:blipFill rotWithShape="1">
                  <a:blip r:embed="rId11"/>
                </a:blipFill>
              </p:spPr>
              <p:txBody>
                <a:bodyPr/>
                <a:lstStyle/>
                <a:p>
                  <a:r>
                    <a:rPr lang="zh-CN" altLang="en-US">
                      <a:noFill/>
                    </a:rPr>
                    <a:t> </a:t>
                  </a:r>
                </a:p>
              </p:txBody>
            </p:sp>
          </mc:Fallback>
        </mc:AlternateContent>
        <p:sp>
          <p:nvSpPr>
            <p:cNvPr id="55" name="椭圆 54"/>
            <p:cNvSpPr/>
            <p:nvPr/>
          </p:nvSpPr>
          <p:spPr bwMode="auto">
            <a:xfrm>
              <a:off x="7448133" y="3703857"/>
              <a:ext cx="60878" cy="78653"/>
            </a:xfrm>
            <a:prstGeom prst="ellips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57" name="组合 56"/>
          <p:cNvGrpSpPr/>
          <p:nvPr/>
        </p:nvGrpSpPr>
        <p:grpSpPr>
          <a:xfrm>
            <a:off x="7364860" y="4479711"/>
            <a:ext cx="553054" cy="377881"/>
            <a:chOff x="7367246" y="3404629"/>
            <a:chExt cx="553054" cy="377881"/>
          </a:xfrm>
        </p:grpSpPr>
        <mc:AlternateContent xmlns:mc="http://schemas.openxmlformats.org/markup-compatibility/2006">
          <mc:Choice xmlns:a14="http://schemas.microsoft.com/office/drawing/2010/main" Requires="a14">
            <p:sp>
              <p:nvSpPr>
                <p:cNvPr id="58" name="文本框 57"/>
                <p:cNvSpPr txBox="1"/>
                <p:nvPr/>
              </p:nvSpPr>
              <p:spPr>
                <a:xfrm>
                  <a:off x="7367246" y="3404629"/>
                  <a:ext cx="5530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altLang="zh-CN" sz="16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sub>
                        </m:sSub>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7367246" y="3404629"/>
                  <a:ext cx="553054" cy="338554"/>
                </a:xfrm>
                <a:prstGeom prst="rect">
                  <a:avLst/>
                </a:prstGeom>
                <a:blipFill rotWithShape="1">
                  <a:blip r:embed="rId12"/>
                </a:blipFill>
              </p:spPr>
              <p:txBody>
                <a:bodyPr/>
                <a:lstStyle/>
                <a:p>
                  <a:r>
                    <a:rPr lang="zh-CN" altLang="en-US">
                      <a:noFill/>
                    </a:rPr>
                    <a:t> </a:t>
                  </a:r>
                </a:p>
              </p:txBody>
            </p:sp>
          </mc:Fallback>
        </mc:AlternateContent>
        <p:sp>
          <p:nvSpPr>
            <p:cNvPr id="59" name="椭圆 58"/>
            <p:cNvSpPr/>
            <p:nvPr/>
          </p:nvSpPr>
          <p:spPr bwMode="auto">
            <a:xfrm>
              <a:off x="7448133" y="3703857"/>
              <a:ext cx="60878" cy="78653"/>
            </a:xfrm>
            <a:prstGeom prst="ellips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0" name="组合 69"/>
          <p:cNvGrpSpPr/>
          <p:nvPr/>
        </p:nvGrpSpPr>
        <p:grpSpPr>
          <a:xfrm>
            <a:off x="7553642" y="3675998"/>
            <a:ext cx="1129366" cy="1206558"/>
            <a:chOff x="7553642" y="3730062"/>
            <a:chExt cx="1024473" cy="1089523"/>
          </a:xfrm>
        </p:grpSpPr>
        <p:cxnSp>
          <p:nvCxnSpPr>
            <p:cNvPr id="62" name="直接连接符 61"/>
            <p:cNvCxnSpPr/>
            <p:nvPr/>
          </p:nvCxnSpPr>
          <p:spPr bwMode="auto">
            <a:xfrm>
              <a:off x="7570115" y="4819585"/>
              <a:ext cx="100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63" name="直接连接符 62"/>
            <p:cNvCxnSpPr/>
            <p:nvPr/>
          </p:nvCxnSpPr>
          <p:spPr bwMode="auto">
            <a:xfrm>
              <a:off x="7553642" y="3730062"/>
              <a:ext cx="100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69" name="组合 68"/>
          <p:cNvGrpSpPr/>
          <p:nvPr/>
        </p:nvGrpSpPr>
        <p:grpSpPr>
          <a:xfrm>
            <a:off x="8251593" y="3730061"/>
            <a:ext cx="326522" cy="1066929"/>
            <a:chOff x="8251593" y="3730061"/>
            <a:chExt cx="326522" cy="1066929"/>
          </a:xfrm>
        </p:grpSpPr>
        <p:cxnSp>
          <p:nvCxnSpPr>
            <p:cNvPr id="65" name="直接箭头连接符 64"/>
            <p:cNvCxnSpPr/>
            <p:nvPr/>
          </p:nvCxnSpPr>
          <p:spPr bwMode="auto">
            <a:xfrm flipV="1">
              <a:off x="8419514" y="3730061"/>
              <a:ext cx="0" cy="3600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66" name="直接箭头连接符 65"/>
            <p:cNvCxnSpPr/>
            <p:nvPr/>
          </p:nvCxnSpPr>
          <p:spPr bwMode="auto">
            <a:xfrm flipV="1">
              <a:off x="8419514" y="4436990"/>
              <a:ext cx="0" cy="3600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68" name="文本框 67"/>
                <p:cNvSpPr txBox="1"/>
                <p:nvPr/>
              </p:nvSpPr>
              <p:spPr>
                <a:xfrm>
                  <a:off x="8251593" y="4105954"/>
                  <a:ext cx="3265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oMath>
                    </m:oMathPara>
                  </a14:m>
                  <a:endParaRPr lang="zh-CN" altLang="en-US" sz="1600" dirty="0"/>
                </a:p>
              </p:txBody>
            </p:sp>
          </mc:Choice>
          <mc:Fallback>
            <p:sp>
              <p:nvSpPr>
                <p:cNvPr id="68" name="文本框 67"/>
                <p:cNvSpPr txBox="1">
                  <a:spLocks noRot="1" noChangeAspect="1" noMove="1" noResize="1" noEditPoints="1" noAdjustHandles="1" noChangeArrowheads="1" noChangeShapeType="1" noTextEdit="1"/>
                </p:cNvSpPr>
                <p:nvPr/>
              </p:nvSpPr>
              <p:spPr>
                <a:xfrm>
                  <a:off x="8251593" y="4105954"/>
                  <a:ext cx="326522" cy="338554"/>
                </a:xfrm>
                <a:prstGeom prst="rect">
                  <a:avLst/>
                </a:prstGeom>
                <a:blipFill rotWithShape="1">
                  <a:blip r:embed="rId13"/>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500"/>
                                        <p:tgtEl>
                                          <p:spTgt spid="7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left)">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wipe(up)">
                                      <p:cBhvr>
                                        <p:cTn id="32" dur="50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par>
                          <p:cTn id="38" fill="hold">
                            <p:stCondLst>
                              <p:cond delay="500"/>
                            </p:stCondLst>
                            <p:childTnLst>
                              <p:par>
                                <p:cTn id="39" presetID="22" presetClass="entr" presetSubtype="1" fill="hold" nodeType="after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wipe(up)">
                                      <p:cBhvr>
                                        <p:cTn id="41" dur="500"/>
                                        <p:tgtEl>
                                          <p:spTgt spid="46"/>
                                        </p:tgtEl>
                                      </p:cBhvr>
                                    </p:animEffect>
                                  </p:childTnLst>
                                </p:cTn>
                              </p:par>
                            </p:childTnLst>
                          </p:cTn>
                        </p:par>
                        <p:par>
                          <p:cTn id="42" fill="hold">
                            <p:stCondLst>
                              <p:cond delay="1000"/>
                            </p:stCondLst>
                            <p:childTnLst>
                              <p:par>
                                <p:cTn id="43" presetID="22" presetClass="entr" presetSubtype="4" fill="hold" nodeType="afterEffect">
                                  <p:stCondLst>
                                    <p:cond delay="0"/>
                                  </p:stCondLst>
                                  <p:childTnLst>
                                    <p:set>
                                      <p:cBhvr>
                                        <p:cTn id="44" dur="1" fill="hold">
                                          <p:stCondLst>
                                            <p:cond delay="0"/>
                                          </p:stCondLst>
                                        </p:cTn>
                                        <p:tgtEl>
                                          <p:spTgt spid="70"/>
                                        </p:tgtEl>
                                        <p:attrNameLst>
                                          <p:attrName>style.visibility</p:attrName>
                                        </p:attrNameLst>
                                      </p:cBhvr>
                                      <p:to>
                                        <p:strVal val="visible"/>
                                      </p:to>
                                    </p:set>
                                    <p:animEffect transition="in" filter="wipe(down)">
                                      <p:cBhvr>
                                        <p:cTn id="45" dur="500"/>
                                        <p:tgtEl>
                                          <p:spTgt spid="70"/>
                                        </p:tgtEl>
                                      </p:cBhvr>
                                    </p:animEffect>
                                  </p:childTnLst>
                                </p:cTn>
                              </p:par>
                            </p:childTnLst>
                          </p:cTn>
                        </p:par>
                        <p:par>
                          <p:cTn id="46" fill="hold">
                            <p:stCondLst>
                              <p:cond delay="1500"/>
                            </p:stCondLst>
                            <p:childTnLst>
                              <p:par>
                                <p:cTn id="47" presetID="16" presetClass="entr" presetSubtype="42" fill="hold" nodeType="afterEffect">
                                  <p:stCondLst>
                                    <p:cond delay="0"/>
                                  </p:stCondLst>
                                  <p:childTnLst>
                                    <p:set>
                                      <p:cBhvr>
                                        <p:cTn id="48" dur="1" fill="hold">
                                          <p:stCondLst>
                                            <p:cond delay="0"/>
                                          </p:stCondLst>
                                        </p:cTn>
                                        <p:tgtEl>
                                          <p:spTgt spid="69"/>
                                        </p:tgtEl>
                                        <p:attrNameLst>
                                          <p:attrName>style.visibility</p:attrName>
                                        </p:attrNameLst>
                                      </p:cBhvr>
                                      <p:to>
                                        <p:strVal val="visible"/>
                                      </p:to>
                                    </p:set>
                                    <p:animEffect transition="in" filter="barn(outHorizontal)">
                                      <p:cBhvr>
                                        <p:cTn id="49" dur="500"/>
                                        <p:tgtEl>
                                          <p:spTgt spid="6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3">
                                            <p:txEl>
                                              <p:pRg st="0" end="0"/>
                                            </p:txEl>
                                          </p:spTgt>
                                        </p:tgtEl>
                                        <p:attrNameLst>
                                          <p:attrName>style.visibility</p:attrName>
                                        </p:attrNameLst>
                                      </p:cBhvr>
                                      <p:to>
                                        <p:strVal val="visible"/>
                                      </p:to>
                                    </p:set>
                                    <p:animEffect transition="in" filter="fade">
                                      <p:cBhvr>
                                        <p:cTn id="59" dur="500"/>
                                        <p:tgtEl>
                                          <p:spTgt spid="13">
                                            <p:txEl>
                                              <p:pRg st="0" end="0"/>
                                            </p:txEl>
                                          </p:spTgt>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childTnLst>
                          </p:cTn>
                        </p:par>
                        <p:par>
                          <p:cTn id="64" fill="hold">
                            <p:stCondLst>
                              <p:cond delay="1000"/>
                            </p:stCondLst>
                            <p:childTnLst>
                              <p:par>
                                <p:cTn id="65" presetID="10" presetClass="entr" presetSubtype="0" fill="hold" nodeType="after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fade">
                                      <p:cBhvr>
                                        <p:cTn id="67" dur="500"/>
                                        <p:tgtEl>
                                          <p:spTgt spid="57"/>
                                        </p:tgtEl>
                                      </p:cBhvr>
                                    </p:animEffect>
                                  </p:childTnLst>
                                </p:cTn>
                              </p:par>
                            </p:childTnLst>
                          </p:cTn>
                        </p:par>
                        <p:par>
                          <p:cTn id="68" fill="hold">
                            <p:stCondLst>
                              <p:cond delay="1500"/>
                            </p:stCondLst>
                            <p:childTnLst>
                              <p:par>
                                <p:cTn id="69" presetID="10" presetClass="entr" presetSubtype="0" fill="hold" grpId="0"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5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500"/>
                                        <p:tgtEl>
                                          <p:spTgt spid="17"/>
                                        </p:tgtEl>
                                      </p:cBhvr>
                                    </p:animEffec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Effect transition="in" filter="fade">
                                      <p:cBhvr>
                                        <p:cTn id="80" dur="500"/>
                                        <p:tgtEl>
                                          <p:spTgt spid="19">
                                            <p:txEl>
                                              <p:pRg st="0" end="0"/>
                                            </p:txEl>
                                          </p:spTgt>
                                        </p:tgtEl>
                                      </p:cBhvr>
                                    </p:animEffect>
                                  </p:childTnLst>
                                </p:cTn>
                              </p:par>
                            </p:childTnLst>
                          </p:cTn>
                        </p:par>
                        <p:par>
                          <p:cTn id="81" fill="hold">
                            <p:stCondLst>
                              <p:cond delay="1000"/>
                            </p:stCondLst>
                            <p:childTnLst>
                              <p:par>
                                <p:cTn id="82" presetID="10" presetClass="entr" presetSubtype="0" fill="hold" nodeType="afterEffect">
                                  <p:stCondLst>
                                    <p:cond delay="0"/>
                                  </p:stCondLst>
                                  <p:childTnLst>
                                    <p:set>
                                      <p:cBhvr>
                                        <p:cTn id="83" dur="1" fill="hold">
                                          <p:stCondLst>
                                            <p:cond delay="0"/>
                                          </p:stCondLst>
                                        </p:cTn>
                                        <p:tgtEl>
                                          <p:spTgt spid="21">
                                            <p:txEl>
                                              <p:pRg st="0" end="0"/>
                                            </p:txEl>
                                          </p:spTgt>
                                        </p:tgtEl>
                                        <p:attrNameLst>
                                          <p:attrName>style.visibility</p:attrName>
                                        </p:attrNameLst>
                                      </p:cBhvr>
                                      <p:to>
                                        <p:strVal val="visible"/>
                                      </p:to>
                                    </p:set>
                                    <p:animEffect transition="in" filter="fade">
                                      <p:cBhvr>
                                        <p:cTn id="84" dur="500"/>
                                        <p:tgtEl>
                                          <p:spTgt spid="21">
                                            <p:txEl>
                                              <p:pRg st="0" end="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par>
                          <p:cTn id="90" fill="hold">
                            <p:stCondLst>
                              <p:cond delay="500"/>
                            </p:stCondLst>
                            <p:childTnLst>
                              <p:par>
                                <p:cTn id="91" presetID="10" presetClass="entr" presetSubtype="0" fill="hold" nodeType="afterEffect">
                                  <p:stCondLst>
                                    <p:cond delay="0"/>
                                  </p:stCondLst>
                                  <p:childTnLst>
                                    <p:set>
                                      <p:cBhvr>
                                        <p:cTn id="92" dur="1" fill="hold">
                                          <p:stCondLst>
                                            <p:cond delay="0"/>
                                          </p:stCondLst>
                                        </p:cTn>
                                        <p:tgtEl>
                                          <p:spTgt spid="3">
                                            <p:txEl>
                                              <p:pRg st="0" end="0"/>
                                            </p:txEl>
                                          </p:spTgt>
                                        </p:tgtEl>
                                        <p:attrNameLst>
                                          <p:attrName>style.visibility</p:attrName>
                                        </p:attrNameLst>
                                      </p:cBhvr>
                                      <p:to>
                                        <p:strVal val="visible"/>
                                      </p:to>
                                    </p:set>
                                    <p:animEffect transition="in" filter="fade">
                                      <p:cBhvr>
                                        <p:cTn id="9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P spid="17" grpId="0"/>
      <p:bldP spid="23" grpId="0"/>
      <p:bldP spid="31" grpId="0"/>
      <p:bldP spid="3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43133" y="638294"/>
            <a:ext cx="1294227" cy="495585"/>
          </a:xfrm>
          <a:prstGeom prst="rect">
            <a:avLst/>
          </a:prstGeom>
          <a:noFill/>
        </p:spPr>
        <p:txBody>
          <a:bodyPr wrap="square">
            <a:spAutoFit/>
          </a:bodyPr>
          <a:lstStyle/>
          <a:p>
            <a:pPr>
              <a:lnSpc>
                <a:spcPct val="150000"/>
              </a:lnSpc>
            </a:pP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补充题</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443133" y="638294"/>
                <a:ext cx="8489852"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甲醇的表面张力为</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023</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N</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，密度</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e>
                      <m: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为，在直径为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07</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的玻璃毛细管中出现毛细现象，设是完全润湿管壁，</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443133" y="638294"/>
                <a:ext cx="8489852" cy="954813"/>
              </a:xfrm>
              <a:prstGeom prst="rect">
                <a:avLst/>
              </a:prstGeom>
              <a:blipFill rotWithShape="1">
                <a:blip r:embed="rId1"/>
                <a:stretch>
                  <a:fillRect l="-6" t="-12" r="5" b="-2539"/>
                </a:stretch>
              </a:blipFill>
            </p:spPr>
            <p:txBody>
              <a:bodyPr/>
              <a:lstStyle/>
              <a:p>
                <a:r>
                  <a:rPr lang="zh-CN" altLang="en-US">
                    <a:noFill/>
                  </a:rPr>
                  <a:t> </a:t>
                </a:r>
              </a:p>
            </p:txBody>
          </p:sp>
        </mc:Fallback>
      </mc:AlternateContent>
      <p:sp>
        <p:nvSpPr>
          <p:cNvPr id="9" name="文本框 8"/>
          <p:cNvSpPr txBox="1"/>
          <p:nvPr/>
        </p:nvSpPr>
        <p:spPr>
          <a:xfrm>
            <a:off x="970671" y="1640347"/>
            <a:ext cx="2574387" cy="400110"/>
          </a:xfrm>
          <a:prstGeom prst="rect">
            <a:avLst/>
          </a:prstGeom>
          <a:noFill/>
        </p:spPr>
        <p:txBody>
          <a:bodyPr wrap="square">
            <a:spAutoFit/>
          </a:bodyPr>
          <a:lstStyle/>
          <a:p>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甲醇在管中高度</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3" name="文本框 12"/>
          <p:cNvSpPr txBox="1"/>
          <p:nvPr/>
        </p:nvSpPr>
        <p:spPr>
          <a:xfrm>
            <a:off x="970671" y="2055511"/>
            <a:ext cx="893299" cy="490071"/>
          </a:xfrm>
          <a:prstGeom prst="rect">
            <a:avLst/>
          </a:prstGeom>
          <a:noFill/>
        </p:spPr>
        <p:txBody>
          <a:bodyPr wrap="square">
            <a:spAutoFit/>
          </a:bodyPr>
          <a:lstStyle/>
          <a:p>
            <a:pPr>
              <a:lnSpc>
                <a:spcPct val="150000"/>
              </a:lnSpc>
            </a:pPr>
            <a:r>
              <a:rPr lang="zh-CN" altLang="en-US"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5" name="文本框 14"/>
          <p:cNvSpPr txBox="1"/>
          <p:nvPr/>
        </p:nvSpPr>
        <p:spPr>
          <a:xfrm>
            <a:off x="1814732" y="2161196"/>
            <a:ext cx="3108960" cy="400110"/>
          </a:xfrm>
          <a:prstGeom prst="rect">
            <a:avLst/>
          </a:prstGeom>
          <a:noFill/>
        </p:spPr>
        <p:txBody>
          <a:bodyPr wrap="square">
            <a:spAutoFit/>
          </a:bodyPr>
          <a:lstStyle/>
          <a:p>
            <a:r>
              <a:rPr lang="zh-CN" alt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由于完全润湿关闭，可得</a:t>
            </a:r>
            <a:endParaRPr lang="zh-CN" altLang="en-US" sz="2000" dirty="0"/>
          </a:p>
        </p:txBody>
      </p:sp>
      <mc:AlternateContent xmlns:mc="http://schemas.openxmlformats.org/markup-compatibility/2006">
        <mc:Choice xmlns:a14="http://schemas.microsoft.com/office/drawing/2010/main" Requires="a14">
          <p:sp>
            <p:nvSpPr>
              <p:cNvPr id="17" name="文本框 16"/>
              <p:cNvSpPr txBox="1"/>
              <p:nvPr/>
            </p:nvSpPr>
            <p:spPr>
              <a:xfrm>
                <a:off x="1364567" y="2781589"/>
                <a:ext cx="6246055" cy="66133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i="1"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18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func>
                            <m:funcPr>
                              <m:ctrlPr>
                                <a:rPr lang="en-US" altLang="zh-CN" sz="1800" i="1"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1800" i="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1800" i="1"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𝛼</m:t>
                              </m:r>
                            </m:e>
                          </m:func>
                        </m:num>
                        <m:den>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𝜌</m:t>
                          </m:r>
                          <m:r>
                            <m:rPr>
                              <m:sty m:val="p"/>
                            </m:rPr>
                            <a:rPr lang="en-US" altLang="zh-CN" sz="18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𝑟</m:t>
                          </m:r>
                        </m:den>
                      </m:f>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t>𝛼</m:t>
                          </m:r>
                          <m:func>
                            <m:funcPr>
                              <m:ctrlP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a:solidFill>
                                    <a:srgbClr val="000000"/>
                                  </a:solidFill>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i="1">
                                  <a:solidFill>
                                    <a:srgbClr val="000000"/>
                                  </a:solidFill>
                                  <a:latin typeface="Cambria Math" panose="02040503050406030204" pitchFamily="18" charset="0"/>
                                  <a:ea typeface="宋体" panose="02010600030101010101" pitchFamily="2" charset="-122"/>
                                  <a:cs typeface="Times New Roman" panose="02020603050405020304" pitchFamily="18" charset="0"/>
                                </a:rPr>
                                <m:t>𝛼</m:t>
                              </m:r>
                            </m:e>
                          </m:func>
                        </m:num>
                        <m:den>
                          <m: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t>𝜌</m:t>
                          </m:r>
                          <m:r>
                            <m:rPr>
                              <m:sty m:val="p"/>
                            </m:rPr>
                            <a:rPr lang="en-US" altLang="zh-CN">
                              <a:solidFill>
                                <a:srgbClr val="000000"/>
                              </a:solidFill>
                              <a:latin typeface="Cambria Math" panose="02040503050406030204" pitchFamily="18" charset="0"/>
                              <a:ea typeface="宋体" panose="02010600030101010101" pitchFamily="2" charset="-122"/>
                              <a:cs typeface="Times New Roman" panose="02020603050405020304" pitchFamily="18" charset="0"/>
                            </a:rPr>
                            <m:t>g</m:t>
                          </m:r>
                          <m: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t>𝑟</m:t>
                          </m:r>
                        </m:den>
                      </m:f>
                      <m:r>
                        <a:rPr lang="en-US" altLang="zh-CN"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023</m:t>
                          </m:r>
                        </m:num>
                        <m:den>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800</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035</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r>
                        <m:rPr>
                          <m:sty m:val="p"/>
                        </m:rPr>
                        <a:rPr lang="en-US" altLang="zh-CN" sz="18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cm</m:t>
                      </m:r>
                    </m:oMath>
                  </m:oMathPara>
                </a14:m>
                <a:endParaRPr lang="zh-CN" altLang="en-US" dirty="0"/>
              </a:p>
            </p:txBody>
          </p:sp>
        </mc:Choice>
        <mc:Fallback>
          <p:sp>
            <p:nvSpPr>
              <p:cNvPr id="17" name="文本框 16"/>
              <p:cNvSpPr txBox="1">
                <a:spLocks noRot="1" noChangeAspect="1" noMove="1" noResize="1" noEditPoints="1" noAdjustHandles="1" noChangeArrowheads="1" noChangeShapeType="1" noTextEdit="1"/>
              </p:cNvSpPr>
              <p:nvPr/>
            </p:nvSpPr>
            <p:spPr>
              <a:xfrm>
                <a:off x="1364567" y="2781589"/>
                <a:ext cx="6246055" cy="661335"/>
              </a:xfrm>
              <a:prstGeom prst="rect">
                <a:avLst/>
              </a:prstGeom>
              <a:blipFill rotWithShape="1">
                <a:blip r:embed="rId2"/>
                <a:stretch>
                  <a:fillRect l="-9" t="-44" r="2" b="-32941"/>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86535" y="570507"/>
            <a:ext cx="63128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386535" y="493115"/>
                <a:ext cx="8593602" cy="957250"/>
              </a:xfrm>
              <a:prstGeom prst="rect">
                <a:avLst/>
              </a:prstGeom>
              <a:noFill/>
            </p:spPr>
            <p:txBody>
              <a:bodyPr wrap="square">
                <a:spAutoFit/>
              </a:bodyPr>
              <a:lstStyle/>
              <a:p>
                <a:pPr algn="l">
                  <a:lnSpc>
                    <a:spcPct val="150000"/>
                  </a:lnSpc>
                </a:pPr>
                <a:r>
                  <a:rPr lang="en-US" altLang="zh-CN" sz="18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如图</a:t>
                </a:r>
                <a:r>
                  <a:rPr lang="en-US" altLang="zh-CN" sz="2000" kern="100" dirty="0">
                    <a:effectLst/>
                    <a:latin typeface="Times New Roman" panose="02020603050405020304" pitchFamily="18" charset="0"/>
                    <a:ea typeface="宋体" panose="02010600030101010101" pitchFamily="2" charset="-122"/>
                  </a:rPr>
                  <a:t>6-1</a:t>
                </a:r>
                <a:r>
                  <a:rPr lang="zh-CN" altLang="zh-CN" sz="2000" kern="100" dirty="0">
                    <a:effectLst/>
                    <a:latin typeface="Times New Roman" panose="02020603050405020304" pitchFamily="18" charset="0"/>
                    <a:ea typeface="宋体" panose="02010600030101010101" pitchFamily="2" charset="-122"/>
                  </a:rPr>
                  <a:t>，把摆球从平衡位置向</a:t>
                </a:r>
                <a:r>
                  <a:rPr lang="zh-CN" altLang="zh-CN" sz="2000" kern="100" dirty="0">
                    <a:solidFill>
                      <a:srgbClr val="FF0000"/>
                    </a:solidFill>
                    <a:effectLst/>
                    <a:latin typeface="Times New Roman" panose="02020603050405020304" pitchFamily="18" charset="0"/>
                    <a:ea typeface="宋体" panose="02010600030101010101" pitchFamily="2" charset="-122"/>
                  </a:rPr>
                  <a:t>位移正向</a:t>
                </a:r>
                <a:r>
                  <a:rPr lang="zh-CN" altLang="zh-CN" sz="2000" kern="100" dirty="0">
                    <a:effectLst/>
                    <a:latin typeface="Times New Roman" panose="02020603050405020304" pitchFamily="18" charset="0"/>
                    <a:ea typeface="宋体" panose="02010600030101010101" pitchFamily="2" charset="-122"/>
                  </a:rPr>
                  <a:t>拉开，使摆线与竖直方向成一微小角度</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rPr>
                        </m:ctrlPr>
                      </m:sSubPr>
                      <m:e>
                        <m:r>
                          <a:rPr lang="en-US" altLang="zh-CN" sz="2000" i="1" kern="100">
                            <a:effectLst/>
                            <a:latin typeface="Cambria Math" panose="02040503050406030204" pitchFamily="18" charset="0"/>
                            <a:ea typeface="宋体" panose="02010600030101010101" pitchFamily="2" charset="-122"/>
                          </a:rPr>
                          <m:t>𝜃</m:t>
                        </m:r>
                      </m:e>
                      <m:sub>
                        <m:r>
                          <a:rPr lang="en-US" altLang="zh-CN" sz="2000" i="1" kern="100">
                            <a:effectLst/>
                            <a:latin typeface="Cambria Math" panose="02040503050406030204" pitchFamily="18" charset="0"/>
                            <a:ea typeface="宋体" panose="02010600030101010101" pitchFamily="2" charset="-122"/>
                          </a:rPr>
                          <m:t>0</m:t>
                        </m:r>
                      </m:sub>
                    </m:sSub>
                  </m:oMath>
                </a14:m>
                <a:r>
                  <a:rPr lang="zh-CN" altLang="zh-CN" sz="2000" kern="100" dirty="0">
                    <a:effectLst/>
                    <a:latin typeface="Times New Roman" panose="02020603050405020304" pitchFamily="18" charset="0"/>
                    <a:ea typeface="宋体" panose="02010600030101010101" pitchFamily="2" charset="-122"/>
                  </a:rPr>
                  <a:t>后由静止释放，从放手时开始计时，则该单摆振动的初相为</a:t>
                </a:r>
                <a:r>
                  <a:rPr lang="en-US" altLang="zh-CN" sz="2000" kern="100" dirty="0">
                    <a:effectLst/>
                    <a:latin typeface="Times New Roman" panose="02020603050405020304" pitchFamily="18" charset="0"/>
                    <a:ea typeface="宋体" panose="02010600030101010101" pitchFamily="2" charset="-122"/>
                  </a:rPr>
                  <a:t>(    )</a:t>
                </a:r>
                <a:endParaRPr lang="zh-CN" altLang="zh-CN" sz="1800" kern="100" dirty="0">
                  <a:effectLst/>
                  <a:latin typeface="Times New Roman" panose="02020603050405020304" pitchFamily="18" charset="0"/>
                  <a:ea typeface="宋体" panose="02010600030101010101" pitchFamily="2" charset="-122"/>
                </a:endParaRPr>
              </a:p>
            </p:txBody>
          </p:sp>
        </mc:Choice>
        <mc:Fallback>
          <p:sp>
            <p:nvSpPr>
              <p:cNvPr id="7" name="文本框 6"/>
              <p:cNvSpPr txBox="1">
                <a:spLocks noRot="1" noChangeAspect="1" noMove="1" noResize="1" noEditPoints="1" noAdjustHandles="1" noChangeArrowheads="1" noChangeShapeType="1" noTextEdit="1"/>
              </p:cNvSpPr>
              <p:nvPr/>
            </p:nvSpPr>
            <p:spPr>
              <a:xfrm>
                <a:off x="386535" y="493115"/>
                <a:ext cx="8593602" cy="957250"/>
              </a:xfrm>
              <a:prstGeom prst="rect">
                <a:avLst/>
              </a:prstGeom>
              <a:blipFill rotWithShape="1">
                <a:blip r:embed="rId1"/>
                <a:stretch>
                  <a:fillRect l="-5" t="-37" r="7" b="-263"/>
                </a:stretch>
              </a:blipFill>
            </p:spPr>
            <p:txBody>
              <a:bodyPr/>
              <a:lstStyle/>
              <a:p>
                <a:r>
                  <a:rPr lang="zh-CN" altLang="en-US">
                    <a:noFill/>
                  </a:rPr>
                  <a:t> </a:t>
                </a:r>
              </a:p>
            </p:txBody>
          </p:sp>
        </mc:Fallback>
      </mc:AlternateContent>
      <p:cxnSp>
        <p:nvCxnSpPr>
          <p:cNvPr id="13" name="直接连接符 12"/>
          <p:cNvCxnSpPr>
            <a:cxnSpLocks noChangeAspect="1"/>
          </p:cNvCxnSpPr>
          <p:nvPr/>
        </p:nvCxnSpPr>
        <p:spPr bwMode="auto">
          <a:xfrm flipV="1">
            <a:off x="7769702" y="3268688"/>
            <a:ext cx="864362" cy="468700"/>
          </a:xfrm>
          <a:prstGeom prst="line">
            <a:avLst/>
          </a:prstGeom>
          <a:solidFill>
            <a:schemeClr val="accent1"/>
          </a:solidFill>
          <a:ln w="19050" cap="flat" cmpd="sng" algn="ctr">
            <a:solidFill>
              <a:schemeClr val="bg1">
                <a:lumMod val="50000"/>
              </a:schemeClr>
            </a:solidFill>
            <a:prstDash val="dash"/>
            <a:round/>
            <a:headEnd type="none" w="med" len="med"/>
            <a:tailEnd type="none" w="med" len="med"/>
          </a:ln>
          <a:effectLst/>
        </p:spPr>
      </p:cxnSp>
      <p:cxnSp>
        <p:nvCxnSpPr>
          <p:cNvPr id="14" name="直接连接符 13"/>
          <p:cNvCxnSpPr>
            <a:cxnSpLocks noChangeAspect="1"/>
          </p:cNvCxnSpPr>
          <p:nvPr/>
        </p:nvCxnSpPr>
        <p:spPr bwMode="auto">
          <a:xfrm>
            <a:off x="8009626" y="3482566"/>
            <a:ext cx="287001" cy="537182"/>
          </a:xfrm>
          <a:prstGeom prst="line">
            <a:avLst/>
          </a:prstGeom>
          <a:solidFill>
            <a:schemeClr val="accent1"/>
          </a:solidFill>
          <a:ln w="19050" cap="flat" cmpd="sng" algn="ctr">
            <a:solidFill>
              <a:schemeClr val="bg1">
                <a:lumMod val="50000"/>
              </a:schemeClr>
            </a:solidFill>
            <a:prstDash val="dash"/>
            <a:round/>
            <a:headEnd type="none" w="med" len="med"/>
            <a:tailEnd type="none" w="med" len="med"/>
          </a:ln>
          <a:effectLst/>
        </p:spPr>
      </p:cxnSp>
      <p:grpSp>
        <p:nvGrpSpPr>
          <p:cNvPr id="75" name="组合 74"/>
          <p:cNvGrpSpPr/>
          <p:nvPr/>
        </p:nvGrpSpPr>
        <p:grpSpPr>
          <a:xfrm>
            <a:off x="7957085" y="3174596"/>
            <a:ext cx="392222" cy="403751"/>
            <a:chOff x="7873585" y="3658181"/>
            <a:chExt cx="392222" cy="403751"/>
          </a:xfrm>
        </p:grpSpPr>
        <p:cxnSp>
          <p:nvCxnSpPr>
            <p:cNvPr id="11" name="直接连接符 10"/>
            <p:cNvCxnSpPr>
              <a:cxnSpLocks noChangeAspect="1"/>
            </p:cNvCxnSpPr>
            <p:nvPr/>
          </p:nvCxnSpPr>
          <p:spPr bwMode="auto">
            <a:xfrm flipV="1">
              <a:off x="7953939" y="3920809"/>
              <a:ext cx="260256" cy="141123"/>
            </a:xfrm>
            <a:prstGeom prst="line">
              <a:avLst/>
            </a:prstGeom>
            <a:solidFill>
              <a:schemeClr val="accent1"/>
            </a:solidFill>
            <a:ln w="19050" cap="flat" cmpd="sng" algn="ctr">
              <a:solidFill>
                <a:srgbClr val="FF0000"/>
              </a:solidFill>
              <a:prstDash val="solid"/>
              <a:round/>
              <a:headEnd type="stealth" w="med" len="lg"/>
              <a:tailEnd type="none" w="med" len="med"/>
            </a:ln>
            <a:effectLst/>
          </p:spPr>
        </p:cxnSp>
        <p:sp>
          <p:nvSpPr>
            <p:cNvPr id="12" name="文本框 11"/>
            <p:cNvSpPr txBox="1"/>
            <p:nvPr/>
          </p:nvSpPr>
          <p:spPr>
            <a:xfrm>
              <a:off x="7873585" y="3658181"/>
              <a:ext cx="392222" cy="338554"/>
            </a:xfrm>
            <a:prstGeom prst="rect">
              <a:avLst/>
            </a:prstGeom>
            <a:noFill/>
          </p:spPr>
          <p:txBody>
            <a:bodyPr wrap="square" rtlCol="0">
              <a:spAutoFit/>
            </a:bodyPr>
            <a:lstStyle/>
            <a:p>
              <a:r>
                <a:rPr lang="en-US" altLang="zh-CN" sz="1600" i="1" dirty="0">
                  <a:solidFill>
                    <a:srgbClr val="FF0000"/>
                  </a:solidFill>
                  <a:latin typeface="Times New Roman" panose="02020603050405020304" pitchFamily="18" charset="0"/>
                  <a:cs typeface="Times New Roman" panose="02020603050405020304" pitchFamily="18" charset="0"/>
                </a:rPr>
                <a:t>f</a:t>
              </a:r>
              <a:endParaRPr lang="zh-CN" altLang="en-US" sz="1600" i="1" dirty="0">
                <a:solidFill>
                  <a:srgbClr val="FF0000"/>
                </a:solidFill>
                <a:latin typeface="Times New Roman" panose="02020603050405020304" pitchFamily="18" charset="0"/>
                <a:cs typeface="Times New Roman" panose="02020603050405020304" pitchFamily="18" charset="0"/>
              </a:endParaRPr>
            </a:p>
          </p:txBody>
        </p:sp>
      </p:grpSp>
      <p:grpSp>
        <p:nvGrpSpPr>
          <p:cNvPr id="70" name="组合 69"/>
          <p:cNvGrpSpPr/>
          <p:nvPr/>
        </p:nvGrpSpPr>
        <p:grpSpPr>
          <a:xfrm>
            <a:off x="7678954" y="2299911"/>
            <a:ext cx="648594" cy="1193789"/>
            <a:chOff x="7595454" y="2783496"/>
            <a:chExt cx="648594" cy="1193789"/>
          </a:xfrm>
        </p:grpSpPr>
        <p:cxnSp>
          <p:nvCxnSpPr>
            <p:cNvPr id="20" name="直接连接符 19"/>
            <p:cNvCxnSpPr>
              <a:cxnSpLocks noChangeAspect="1"/>
            </p:cNvCxnSpPr>
            <p:nvPr/>
          </p:nvCxnSpPr>
          <p:spPr bwMode="auto">
            <a:xfrm>
              <a:off x="7595454" y="2783496"/>
              <a:ext cx="614663" cy="1150469"/>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22" name="椭圆 21"/>
            <p:cNvSpPr/>
            <p:nvPr/>
          </p:nvSpPr>
          <p:spPr bwMode="auto">
            <a:xfrm>
              <a:off x="8127365" y="3860906"/>
              <a:ext cx="116683" cy="116379"/>
            </a:xfrm>
            <a:prstGeom prst="ellipse">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23" name="文本框 22"/>
          <p:cNvSpPr txBox="1"/>
          <p:nvPr/>
        </p:nvSpPr>
        <p:spPr>
          <a:xfrm>
            <a:off x="8267430" y="3321975"/>
            <a:ext cx="392222" cy="338554"/>
          </a:xfrm>
          <a:prstGeom prst="rect">
            <a:avLst/>
          </a:prstGeom>
          <a:noFill/>
        </p:spPr>
        <p:txBody>
          <a:bodyPr wrap="square" rtlCol="0">
            <a:spAutoFit/>
          </a:bodyPr>
          <a:lstStyle/>
          <a:p>
            <a:r>
              <a:rPr lang="en-US" altLang="zh-CN" sz="1600" i="1" dirty="0">
                <a:latin typeface="Times New Roman" panose="02020603050405020304" pitchFamily="18" charset="0"/>
                <a:cs typeface="Times New Roman" panose="02020603050405020304" pitchFamily="18" charset="0"/>
              </a:rPr>
              <a:t>m</a:t>
            </a:r>
            <a:endParaRPr lang="zh-CN" altLang="en-US" sz="1600" i="1" dirty="0">
              <a:latin typeface="Times New Roman" panose="02020603050405020304" pitchFamily="18" charset="0"/>
              <a:cs typeface="Times New Roman" panose="02020603050405020304" pitchFamily="18" charset="0"/>
            </a:endParaRPr>
          </a:p>
        </p:txBody>
      </p:sp>
      <p:grpSp>
        <p:nvGrpSpPr>
          <p:cNvPr id="71" name="组合 70"/>
          <p:cNvGrpSpPr/>
          <p:nvPr/>
        </p:nvGrpSpPr>
        <p:grpSpPr>
          <a:xfrm>
            <a:off x="7629275" y="2531244"/>
            <a:ext cx="404436" cy="542077"/>
            <a:chOff x="7545775" y="3014829"/>
            <a:chExt cx="404436" cy="542077"/>
          </a:xfrm>
        </p:grpSpPr>
        <p:sp>
          <p:nvSpPr>
            <p:cNvPr id="18" name="文本框 17"/>
            <p:cNvSpPr txBox="1"/>
            <p:nvPr/>
          </p:nvSpPr>
          <p:spPr>
            <a:xfrm>
              <a:off x="7557989" y="3218352"/>
              <a:ext cx="392222" cy="338554"/>
            </a:xfrm>
            <a:prstGeom prst="rect">
              <a:avLst/>
            </a:prstGeom>
            <a:noFill/>
          </p:spPr>
          <p:txBody>
            <a:bodyPr wrap="square" rtlCol="0">
              <a:spAutoFit/>
            </a:bodyPr>
            <a:lstStyle/>
            <a:p>
              <a:r>
                <a:rPr lang="el-GR" altLang="zh-CN" sz="1600" i="1" dirty="0">
                  <a:latin typeface="Cambria Math" panose="02040503050406030204" pitchFamily="18" charset="0"/>
                  <a:ea typeface="Cambria Math" panose="02040503050406030204" pitchFamily="18" charset="0"/>
                  <a:cs typeface="Times New Roman" panose="02020603050405020304" pitchFamily="18" charset="0"/>
                </a:rPr>
                <a:t>θ</a:t>
              </a:r>
              <a:endParaRPr lang="zh-CN" altLang="en-US" sz="1600" i="1" dirty="0">
                <a:latin typeface="Times New Roman" panose="02020603050405020304" pitchFamily="18" charset="0"/>
                <a:cs typeface="Times New Roman" panose="02020603050405020304" pitchFamily="18" charset="0"/>
              </a:endParaRPr>
            </a:p>
          </p:txBody>
        </p:sp>
        <p:sp>
          <p:nvSpPr>
            <p:cNvPr id="19" name="弧形 18"/>
            <p:cNvSpPr>
              <a:spLocks noChangeAspect="1"/>
            </p:cNvSpPr>
            <p:nvPr/>
          </p:nvSpPr>
          <p:spPr bwMode="auto">
            <a:xfrm>
              <a:off x="7545775" y="3014829"/>
              <a:ext cx="251304" cy="251304"/>
            </a:xfrm>
            <a:prstGeom prst="arc">
              <a:avLst>
                <a:gd name="adj1" fmla="val 1702044"/>
                <a:gd name="adj2" fmla="val 9195914"/>
              </a:avLst>
            </a:prstGeom>
            <a:noFill/>
            <a:ln w="19050" cap="flat" cmpd="sng" algn="ctr">
              <a:solidFill>
                <a:srgbClr val="7030A0"/>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4" name="组合 73"/>
          <p:cNvGrpSpPr/>
          <p:nvPr/>
        </p:nvGrpSpPr>
        <p:grpSpPr>
          <a:xfrm>
            <a:off x="8011364" y="2872582"/>
            <a:ext cx="425908" cy="492887"/>
            <a:chOff x="7932950" y="3371609"/>
            <a:chExt cx="425908" cy="492887"/>
          </a:xfrm>
        </p:grpSpPr>
        <p:cxnSp>
          <p:nvCxnSpPr>
            <p:cNvPr id="36" name="直接连接符 35"/>
            <p:cNvCxnSpPr>
              <a:cxnSpLocks noChangeAspect="1"/>
            </p:cNvCxnSpPr>
            <p:nvPr/>
          </p:nvCxnSpPr>
          <p:spPr bwMode="auto">
            <a:xfrm>
              <a:off x="7932950" y="3410579"/>
              <a:ext cx="242515" cy="453917"/>
            </a:xfrm>
            <a:prstGeom prst="line">
              <a:avLst/>
            </a:prstGeom>
            <a:solidFill>
              <a:schemeClr val="accent1"/>
            </a:solidFill>
            <a:ln w="19050" cap="flat" cmpd="sng" algn="ctr">
              <a:solidFill>
                <a:srgbClr val="00B050"/>
              </a:solidFill>
              <a:prstDash val="solid"/>
              <a:round/>
              <a:headEnd type="stealth" w="med" len="lg"/>
              <a:tailEnd type="none" w="med" len="med"/>
            </a:ln>
            <a:effectLst/>
          </p:spPr>
        </p:cxnSp>
        <p:sp>
          <p:nvSpPr>
            <p:cNvPr id="37" name="文本框 36"/>
            <p:cNvSpPr txBox="1"/>
            <p:nvPr/>
          </p:nvSpPr>
          <p:spPr>
            <a:xfrm>
              <a:off x="7966636" y="3371609"/>
              <a:ext cx="392222" cy="338554"/>
            </a:xfrm>
            <a:prstGeom prst="rect">
              <a:avLst/>
            </a:prstGeom>
            <a:noFill/>
          </p:spPr>
          <p:txBody>
            <a:bodyPr wrap="square" rtlCol="0">
              <a:spAutoFit/>
            </a:bodyPr>
            <a:lstStyle/>
            <a:p>
              <a:r>
                <a:rPr lang="en-US" altLang="zh-CN" sz="1600" i="1" dirty="0">
                  <a:solidFill>
                    <a:srgbClr val="00B050"/>
                  </a:solidFill>
                  <a:latin typeface="Times New Roman" panose="02020603050405020304" pitchFamily="18" charset="0"/>
                  <a:cs typeface="Times New Roman" panose="02020603050405020304" pitchFamily="18" charset="0"/>
                </a:rPr>
                <a:t>T</a:t>
              </a:r>
              <a:endParaRPr lang="zh-CN" altLang="en-US" sz="1600" i="1" dirty="0">
                <a:solidFill>
                  <a:srgbClr val="00B050"/>
                </a:solidFill>
                <a:latin typeface="Times New Roman" panose="02020603050405020304" pitchFamily="18" charset="0"/>
                <a:cs typeface="Times New Roman" panose="02020603050405020304" pitchFamily="18" charset="0"/>
              </a:endParaRPr>
            </a:p>
          </p:txBody>
        </p:sp>
      </p:grpSp>
      <p:grpSp>
        <p:nvGrpSpPr>
          <p:cNvPr id="73" name="组合 72"/>
          <p:cNvGrpSpPr/>
          <p:nvPr/>
        </p:nvGrpSpPr>
        <p:grpSpPr>
          <a:xfrm>
            <a:off x="8258213" y="3499955"/>
            <a:ext cx="500059" cy="547016"/>
            <a:chOff x="8164355" y="3940999"/>
            <a:chExt cx="500059" cy="547016"/>
          </a:xfrm>
        </p:grpSpPr>
        <p:cxnSp>
          <p:nvCxnSpPr>
            <p:cNvPr id="34" name="直接箭头连接符 33"/>
            <p:cNvCxnSpPr/>
            <p:nvPr/>
          </p:nvCxnSpPr>
          <p:spPr bwMode="auto">
            <a:xfrm>
              <a:off x="8185179" y="3940999"/>
              <a:ext cx="0" cy="51400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sp>
          <p:nvSpPr>
            <p:cNvPr id="35" name="文本框 34"/>
            <p:cNvSpPr txBox="1"/>
            <p:nvPr/>
          </p:nvSpPr>
          <p:spPr>
            <a:xfrm>
              <a:off x="8164355" y="4149461"/>
              <a:ext cx="500059" cy="338554"/>
            </a:xfrm>
            <a:prstGeom prst="rect">
              <a:avLst/>
            </a:prstGeom>
            <a:noFill/>
          </p:spPr>
          <p:txBody>
            <a:bodyPr wrap="square" rtlCol="0">
              <a:spAutoFit/>
            </a:bodyPr>
            <a:lstStyle/>
            <a:p>
              <a:r>
                <a:rPr lang="en-US" altLang="zh-CN" sz="1600" i="1" dirty="0">
                  <a:solidFill>
                    <a:srgbClr val="00B0F0"/>
                  </a:solidFill>
                  <a:latin typeface="Times New Roman" panose="02020603050405020304" pitchFamily="18" charset="0"/>
                  <a:cs typeface="Times New Roman" panose="02020603050405020304" pitchFamily="18" charset="0"/>
                </a:rPr>
                <a:t>mg</a:t>
              </a:r>
              <a:endParaRPr lang="zh-CN" altLang="en-US" sz="1600" i="1" dirty="0">
                <a:solidFill>
                  <a:srgbClr val="00B0F0"/>
                </a:solidFill>
                <a:latin typeface="Times New Roman" panose="02020603050405020304" pitchFamily="18" charset="0"/>
                <a:cs typeface="Times New Roman" panose="02020603050405020304" pitchFamily="18" charset="0"/>
              </a:endParaRPr>
            </a:p>
          </p:txBody>
        </p:sp>
      </p:grpSp>
      <p:sp>
        <p:nvSpPr>
          <p:cNvPr id="41" name="文本框 40"/>
          <p:cNvSpPr txBox="1"/>
          <p:nvPr/>
        </p:nvSpPr>
        <p:spPr>
          <a:xfrm>
            <a:off x="796378" y="3552814"/>
            <a:ext cx="88086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mc:AlternateContent xmlns:mc="http://schemas.openxmlformats.org/markup-compatibility/2006">
        <mc:Choice xmlns:a14="http://schemas.microsoft.com/office/drawing/2010/main" Requires="a14">
          <p:sp>
            <p:nvSpPr>
              <p:cNvPr id="44" name="文本框 43"/>
              <p:cNvSpPr txBox="1"/>
              <p:nvPr/>
            </p:nvSpPr>
            <p:spPr>
              <a:xfrm>
                <a:off x="1365843" y="4012577"/>
                <a:ext cx="362348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dirty="0" smtClean="0">
                          <a:solidFill>
                            <a:srgbClr val="FF0000"/>
                          </a:solidFill>
                          <a:latin typeface="Cambria Math" panose="02040503050406030204" pitchFamily="18" charset="0"/>
                          <a:ea typeface="Cambria Math" panose="02040503050406030204" pitchFamily="18" charset="0"/>
                        </a:rPr>
                        <m:t>𝑓</m:t>
                      </m:r>
                      <m:r>
                        <a:rPr lang="en-US" altLang="zh-CN" sz="2000" i="1" dirty="0" smtClean="0">
                          <a:latin typeface="Cambria Math" panose="02040503050406030204" pitchFamily="18" charset="0"/>
                          <a:ea typeface="Cambria Math" panose="02040503050406030204" pitchFamily="18" charset="0"/>
                        </a:rPr>
                        <m:t>=−</m:t>
                      </m:r>
                      <m:func>
                        <m:funcPr>
                          <m:ctrlPr>
                            <a:rPr lang="en-US" altLang="zh-CN" sz="2000" i="1" dirty="0" smtClean="0">
                              <a:latin typeface="Cambria Math" panose="02040503050406030204" pitchFamily="18" charset="0"/>
                            </a:rPr>
                          </m:ctrlPr>
                        </m:funcPr>
                        <m:fName>
                          <m:r>
                            <a:rPr lang="en-US" altLang="zh-CN" sz="2000" b="0" i="1" dirty="0" smtClean="0">
                              <a:latin typeface="Cambria Math" panose="02040503050406030204" pitchFamily="18" charset="0"/>
                            </a:rPr>
                            <m:t>𝑚</m:t>
                          </m:r>
                          <m:r>
                            <m:rPr>
                              <m:sty m:val="p"/>
                            </m:rPr>
                            <a:rPr lang="en-US" altLang="zh-CN" sz="2000" b="0" i="0" dirty="0" smtClean="0">
                              <a:latin typeface="Cambria Math" panose="02040503050406030204" pitchFamily="18" charset="0"/>
                            </a:rPr>
                            <m:t>g</m:t>
                          </m:r>
                          <m:r>
                            <m:rPr>
                              <m:sty m:val="p"/>
                            </m:rPr>
                            <a:rPr lang="en-US" altLang="zh-CN" sz="2000" i="0" dirty="0" smtClean="0">
                              <a:latin typeface="Cambria Math" panose="02040503050406030204" pitchFamily="18" charset="0"/>
                            </a:rPr>
                            <m:t>sin</m:t>
                          </m:r>
                        </m:fName>
                        <m:e>
                          <m:r>
                            <a:rPr lang="zh-CN" altLang="en-US" sz="2000" i="1" dirty="0" smtClean="0">
                              <a:latin typeface="Cambria Math" panose="02040503050406030204" pitchFamily="18" charset="0"/>
                            </a:rPr>
                            <m:t>𝜃</m:t>
                          </m:r>
                          <m:r>
                            <a:rPr lang="zh-CN" altLang="en-US" sz="2000" i="1" dirty="0" smtClean="0">
                              <a:latin typeface="Cambria Math" panose="02040503050406030204" pitchFamily="18" charset="0"/>
                            </a:rPr>
                            <m:t>≈−</m:t>
                          </m:r>
                          <m:r>
                            <a:rPr lang="en-US" altLang="zh-CN" sz="2000" b="0" i="1" dirty="0" smtClean="0">
                              <a:latin typeface="Cambria Math" panose="02040503050406030204" pitchFamily="18" charset="0"/>
                            </a:rPr>
                            <m:t>𝑚</m:t>
                          </m:r>
                          <m:r>
                            <m:rPr>
                              <m:sty m:val="p"/>
                            </m:rPr>
                            <a:rPr lang="en-US" altLang="zh-CN" sz="2000" b="0" i="0" dirty="0" smtClean="0">
                              <a:latin typeface="Cambria Math" panose="02040503050406030204" pitchFamily="18" charset="0"/>
                            </a:rPr>
                            <m:t>g</m:t>
                          </m:r>
                          <m:r>
                            <a:rPr lang="zh-CN" altLang="en-US" sz="2000" i="1" dirty="0">
                              <a:latin typeface="Cambria Math" panose="02040503050406030204" pitchFamily="18" charset="0"/>
                            </a:rPr>
                            <m:t>𝜃</m:t>
                          </m:r>
                          <m:r>
                            <a:rPr lang="en-US" altLang="zh-CN" sz="2000" b="0" i="1" dirty="0" smtClean="0">
                              <a:latin typeface="Cambria Math" panose="02040503050406030204" pitchFamily="18" charset="0"/>
                            </a:rPr>
                            <m:t>=</m:t>
                          </m:r>
                          <m:r>
                            <a:rPr lang="en-US" altLang="zh-CN" sz="2000" b="0" i="1" dirty="0" smtClean="0">
                              <a:latin typeface="Cambria Math" panose="02040503050406030204" pitchFamily="18" charset="0"/>
                            </a:rPr>
                            <m:t>𝑚</m:t>
                          </m:r>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𝑎</m:t>
                              </m:r>
                            </m:e>
                            <m:sub>
                              <m:r>
                                <a:rPr lang="zh-CN" altLang="en-US" sz="2000" b="0" i="1" dirty="0" smtClean="0">
                                  <a:latin typeface="Cambria Math" panose="02040503050406030204" pitchFamily="18" charset="0"/>
                                </a:rPr>
                                <m:t>𝜏</m:t>
                              </m:r>
                            </m:sub>
                          </m:sSub>
                        </m:e>
                      </m:func>
                    </m:oMath>
                  </m:oMathPara>
                </a14:m>
                <a:endParaRPr lang="zh-CN" altLang="en-US" sz="2000" dirty="0"/>
              </a:p>
            </p:txBody>
          </p:sp>
        </mc:Choice>
        <mc:Fallback>
          <p:sp>
            <p:nvSpPr>
              <p:cNvPr id="44" name="文本框 43"/>
              <p:cNvSpPr txBox="1">
                <a:spLocks noRot="1" noChangeAspect="1" noMove="1" noResize="1" noEditPoints="1" noAdjustHandles="1" noChangeArrowheads="1" noChangeShapeType="1" noTextEdit="1"/>
              </p:cNvSpPr>
              <p:nvPr/>
            </p:nvSpPr>
            <p:spPr>
              <a:xfrm>
                <a:off x="1365843" y="4012577"/>
                <a:ext cx="3623480" cy="400110"/>
              </a:xfrm>
              <a:prstGeom prst="rect">
                <a:avLst/>
              </a:prstGeom>
              <a:blipFill rotWithShape="1">
                <a:blip r:embed="rId2"/>
                <a:stretch>
                  <a:fillRect l="-16" t="-3" r="4" b="18"/>
                </a:stretch>
              </a:blipFill>
            </p:spPr>
            <p:txBody>
              <a:bodyPr/>
              <a:lstStyle/>
              <a:p>
                <a:r>
                  <a:rPr lang="zh-CN" altLang="en-US">
                    <a:noFill/>
                  </a:rPr>
                  <a:t> </a:t>
                </a:r>
              </a:p>
            </p:txBody>
          </p:sp>
        </mc:Fallback>
      </mc:AlternateContent>
      <p:sp>
        <p:nvSpPr>
          <p:cNvPr id="45" name="文本框 44"/>
          <p:cNvSpPr txBox="1"/>
          <p:nvPr/>
        </p:nvSpPr>
        <p:spPr>
          <a:xfrm>
            <a:off x="811953" y="4535885"/>
            <a:ext cx="1065422" cy="400110"/>
          </a:xfrm>
          <a:prstGeom prst="rect">
            <a:avLst/>
          </a:prstGeom>
          <a:noFill/>
        </p:spPr>
        <p:txBody>
          <a:bodyPr wrap="square">
            <a:spAutoFit/>
          </a:bodyPr>
          <a:lstStyle/>
          <a:p>
            <a:r>
              <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考虑到：</a:t>
            </a:r>
            <a:endParaRPr lang="zh-CN" altLang="en-US" sz="2000" dirty="0"/>
          </a:p>
        </p:txBody>
      </p:sp>
      <mc:AlternateContent xmlns:mc="http://schemas.openxmlformats.org/markup-compatibility/2006">
        <mc:Choice xmlns:a14="http://schemas.microsoft.com/office/drawing/2010/main" Requires="a14">
          <p:sp>
            <p:nvSpPr>
              <p:cNvPr id="46" name="文本框 45"/>
              <p:cNvSpPr txBox="1"/>
              <p:nvPr/>
            </p:nvSpPr>
            <p:spPr>
              <a:xfrm>
                <a:off x="1929916" y="4446244"/>
                <a:ext cx="2819416" cy="572464"/>
              </a:xfrm>
              <a:prstGeom prst="rect">
                <a:avLst/>
              </a:prstGeom>
              <a:noFill/>
            </p:spPr>
            <p:txBody>
              <a:bodyPr wrap="square">
                <a:spAutoFit/>
              </a:bodyPr>
              <a:lstStyle/>
              <a:p>
                <a14:m>
                  <m:oMath xmlns:m="http://schemas.openxmlformats.org/officeDocument/2006/math">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𝑎</m:t>
                        </m:r>
                      </m:e>
                      <m:sub>
                        <m:r>
                          <a:rPr lang="zh-CN" altLang="en-US" sz="2000" b="0" i="1" dirty="0" smtClean="0">
                            <a:latin typeface="Cambria Math" panose="02040503050406030204" pitchFamily="18" charset="0"/>
                          </a:rPr>
                          <m:t>𝜏</m:t>
                        </m:r>
                      </m:sub>
                    </m:sSub>
                    <m:r>
                      <a:rPr lang="en-US" altLang="zh-CN" sz="2000" b="0" i="1" dirty="0" smtClean="0">
                        <a:latin typeface="Cambria Math" panose="02040503050406030204" pitchFamily="18" charset="0"/>
                        <a:ea typeface="Cambria Math" panose="02040503050406030204" pitchFamily="18" charset="0"/>
                      </a:rPr>
                      <m:t>=</m:t>
                    </m:r>
                    <m:f>
                      <m:fPr>
                        <m:ctrlPr>
                          <a:rPr lang="en-US" altLang="zh-CN" sz="2000" b="0" i="1" dirty="0" smtClean="0">
                            <a:latin typeface="Cambria Math" panose="02040503050406030204" pitchFamily="18" charset="0"/>
                            <a:ea typeface="Cambria Math" panose="02040503050406030204" pitchFamily="18" charset="0"/>
                          </a:rPr>
                        </m:ctrlPr>
                      </m:fPr>
                      <m:num>
                        <m:r>
                          <m:rPr>
                            <m:sty m:val="p"/>
                          </m:rPr>
                          <a:rPr lang="en-US" altLang="zh-CN" sz="2000" b="0" i="0" dirty="0" smtClean="0">
                            <a:latin typeface="Cambria Math" panose="02040503050406030204" pitchFamily="18" charset="0"/>
                            <a:ea typeface="Cambria Math" panose="02040503050406030204" pitchFamily="18" charset="0"/>
                          </a:rPr>
                          <m:t>d</m:t>
                        </m:r>
                        <m:r>
                          <a:rPr lang="zh-CN" altLang="en-US" sz="2000" b="0" i="1" dirty="0" smtClean="0">
                            <a:latin typeface="Cambria Math" panose="02040503050406030204" pitchFamily="18" charset="0"/>
                            <a:ea typeface="Cambria Math" panose="02040503050406030204" pitchFamily="18" charset="0"/>
                          </a:rPr>
                          <m:t>𝜐</m:t>
                        </m:r>
                      </m:num>
                      <m:den>
                        <m:r>
                          <m:rPr>
                            <m:sty m:val="p"/>
                          </m:rPr>
                          <a:rPr lang="en-US" altLang="zh-CN" sz="2000" b="0" i="0" dirty="0" smtClean="0">
                            <a:latin typeface="Cambria Math" panose="02040503050406030204" pitchFamily="18" charset="0"/>
                            <a:ea typeface="Cambria Math" panose="02040503050406030204" pitchFamily="18" charset="0"/>
                          </a:rPr>
                          <m:t>d</m:t>
                        </m:r>
                        <m:r>
                          <a:rPr lang="en-US" altLang="zh-CN" sz="2000" b="0" i="1" dirty="0" smtClean="0">
                            <a:latin typeface="Cambria Math" panose="02040503050406030204" pitchFamily="18" charset="0"/>
                            <a:ea typeface="Cambria Math" panose="02040503050406030204" pitchFamily="18" charset="0"/>
                          </a:rPr>
                          <m:t>𝑡</m:t>
                        </m:r>
                      </m:den>
                    </m:f>
                    <m:r>
                      <a:rPr lang="en-US" altLang="zh-CN" sz="2000" b="0" i="1" dirty="0" smtClean="0">
                        <a:latin typeface="Cambria Math" panose="02040503050406030204" pitchFamily="18" charset="0"/>
                        <a:ea typeface="Cambria Math" panose="02040503050406030204" pitchFamily="18" charset="0"/>
                      </a:rPr>
                      <m:t>=</m:t>
                    </m:r>
                  </m:oMath>
                </a14:m>
                <a:r>
                  <a:rPr lang="en-US" altLang="zh-CN" sz="2000" dirty="0">
                    <a:ea typeface="Cambria Math" panose="02040503050406030204" pitchFamily="18" charset="0"/>
                  </a:rPr>
                  <a:t> </a:t>
                </a:r>
                <a14:m>
                  <m:oMath xmlns:m="http://schemas.openxmlformats.org/officeDocument/2006/math">
                    <m:f>
                      <m:fPr>
                        <m:ctrlPr>
                          <a:rPr lang="en-US" altLang="zh-CN" sz="2000" i="1" dirty="0">
                            <a:latin typeface="Cambria Math" panose="02040503050406030204" pitchFamily="18" charset="0"/>
                            <a:ea typeface="Cambria Math" panose="02040503050406030204" pitchFamily="18" charset="0"/>
                          </a:rPr>
                        </m:ctrlPr>
                      </m:fPr>
                      <m:num>
                        <m:r>
                          <m:rPr>
                            <m:sty m:val="p"/>
                          </m:rPr>
                          <a:rPr lang="en-US" altLang="zh-CN" sz="2000" i="0" dirty="0">
                            <a:latin typeface="Cambria Math" panose="02040503050406030204" pitchFamily="18" charset="0"/>
                            <a:ea typeface="Cambria Math" panose="02040503050406030204" pitchFamily="18" charset="0"/>
                          </a:rPr>
                          <m:t>d</m:t>
                        </m:r>
                        <m:d>
                          <m:dPr>
                            <m:ctrlPr>
                              <a:rPr lang="en-US" altLang="zh-CN" sz="2000" i="1" dirty="0" smtClean="0">
                                <a:latin typeface="Cambria Math" panose="02040503050406030204" pitchFamily="18" charset="0"/>
                                <a:ea typeface="Cambria Math" panose="02040503050406030204" pitchFamily="18" charset="0"/>
                              </a:rPr>
                            </m:ctrlPr>
                          </m:dPr>
                          <m:e>
                            <m:r>
                              <a:rPr lang="en-US" altLang="zh-CN" sz="2000" b="0" i="1" dirty="0" smtClean="0">
                                <a:latin typeface="Cambria Math" panose="02040503050406030204" pitchFamily="18" charset="0"/>
                                <a:ea typeface="Cambria Math" panose="02040503050406030204" pitchFamily="18" charset="0"/>
                              </a:rPr>
                              <m:t>𝑙</m:t>
                            </m:r>
                            <m:r>
                              <a:rPr lang="zh-CN" altLang="en-US" sz="2000" b="0" i="1" dirty="0" smtClean="0">
                                <a:latin typeface="Cambria Math" panose="02040503050406030204" pitchFamily="18" charset="0"/>
                                <a:ea typeface="Cambria Math" panose="02040503050406030204" pitchFamily="18" charset="0"/>
                              </a:rPr>
                              <m:t>𝜔</m:t>
                            </m:r>
                          </m:e>
                        </m:d>
                      </m:num>
                      <m:den>
                        <m:r>
                          <m:rPr>
                            <m:sty m:val="p"/>
                          </m:rPr>
                          <a:rPr lang="en-US" altLang="zh-CN" sz="2000" i="0" dirty="0">
                            <a:latin typeface="Cambria Math" panose="02040503050406030204" pitchFamily="18" charset="0"/>
                            <a:ea typeface="Cambria Math" panose="02040503050406030204" pitchFamily="18" charset="0"/>
                          </a:rPr>
                          <m:t>d</m:t>
                        </m:r>
                        <m:r>
                          <a:rPr lang="en-US" altLang="zh-CN" sz="2000" i="1" dirty="0">
                            <a:latin typeface="Cambria Math" panose="02040503050406030204" pitchFamily="18" charset="0"/>
                            <a:ea typeface="Cambria Math" panose="02040503050406030204" pitchFamily="18" charset="0"/>
                          </a:rPr>
                          <m:t>𝑡</m:t>
                        </m:r>
                      </m:den>
                    </m:f>
                    <m:r>
                      <a:rPr lang="en-US" altLang="zh-CN" sz="2000" i="1" dirty="0">
                        <a:latin typeface="Cambria Math" panose="02040503050406030204" pitchFamily="18" charset="0"/>
                        <a:ea typeface="Cambria Math" panose="02040503050406030204" pitchFamily="18" charset="0"/>
                      </a:rPr>
                      <m:t>=</m:t>
                    </m:r>
                    <m:r>
                      <a:rPr lang="en-US" altLang="zh-CN" sz="2000" b="0" i="1" dirty="0" smtClean="0">
                        <a:latin typeface="Cambria Math" panose="02040503050406030204" pitchFamily="18" charset="0"/>
                        <a:ea typeface="Cambria Math" panose="02040503050406030204" pitchFamily="18" charset="0"/>
                      </a:rPr>
                      <m:t>𝑙</m:t>
                    </m:r>
                    <m:f>
                      <m:fPr>
                        <m:ctrlPr>
                          <a:rPr lang="en-US" altLang="zh-CN" sz="2000" b="0" i="1" dirty="0" smtClean="0">
                            <a:latin typeface="Cambria Math" panose="02040503050406030204" pitchFamily="18" charset="0"/>
                            <a:ea typeface="Cambria Math" panose="02040503050406030204" pitchFamily="18" charset="0"/>
                          </a:rPr>
                        </m:ctrlPr>
                      </m:fPr>
                      <m:num>
                        <m:sSup>
                          <m:sSupPr>
                            <m:ctrlPr>
                              <a:rPr lang="en-US" altLang="zh-CN" sz="2000" b="0" i="1" dirty="0" smtClean="0">
                                <a:latin typeface="Cambria Math" panose="02040503050406030204" pitchFamily="18" charset="0"/>
                                <a:ea typeface="Cambria Math" panose="02040503050406030204" pitchFamily="18" charset="0"/>
                              </a:rPr>
                            </m:ctrlPr>
                          </m:sSupPr>
                          <m:e>
                            <m:r>
                              <m:rPr>
                                <m:sty m:val="p"/>
                              </m:rPr>
                              <a:rPr lang="en-US" altLang="zh-CN" sz="2000" b="0" i="0" dirty="0" smtClean="0">
                                <a:latin typeface="Cambria Math" panose="02040503050406030204" pitchFamily="18" charset="0"/>
                                <a:ea typeface="Cambria Math" panose="02040503050406030204" pitchFamily="18" charset="0"/>
                              </a:rPr>
                              <m:t>d</m:t>
                            </m:r>
                          </m:e>
                          <m:sup>
                            <m:r>
                              <a:rPr lang="en-US" altLang="zh-CN" sz="2000" b="0" i="1" dirty="0" smtClean="0">
                                <a:latin typeface="Cambria Math" panose="02040503050406030204" pitchFamily="18" charset="0"/>
                                <a:ea typeface="Cambria Math" panose="02040503050406030204" pitchFamily="18" charset="0"/>
                              </a:rPr>
                              <m:t>2</m:t>
                            </m:r>
                          </m:sup>
                        </m:sSup>
                        <m:r>
                          <a:rPr lang="zh-CN" altLang="en-US" sz="2000" b="0" i="1" dirty="0" smtClean="0">
                            <a:latin typeface="Cambria Math" panose="02040503050406030204" pitchFamily="18" charset="0"/>
                            <a:ea typeface="Cambria Math" panose="02040503050406030204" pitchFamily="18" charset="0"/>
                          </a:rPr>
                          <m:t>𝜃</m:t>
                        </m:r>
                      </m:num>
                      <m:den>
                        <m:r>
                          <m:rPr>
                            <m:sty m:val="p"/>
                          </m:rPr>
                          <a:rPr lang="en-US" altLang="zh-CN" sz="2000" b="0" i="0" dirty="0" smtClean="0">
                            <a:latin typeface="Cambria Math" panose="02040503050406030204" pitchFamily="18" charset="0"/>
                            <a:ea typeface="Cambria Math" panose="02040503050406030204" pitchFamily="18" charset="0"/>
                          </a:rPr>
                          <m:t>d</m:t>
                        </m:r>
                        <m:sSup>
                          <m:sSupPr>
                            <m:ctrlPr>
                              <a:rPr lang="en-US" altLang="zh-CN" sz="2000" b="0" i="1" dirty="0" smtClean="0">
                                <a:latin typeface="Cambria Math" panose="02040503050406030204" pitchFamily="18" charset="0"/>
                                <a:ea typeface="Cambria Math" panose="02040503050406030204" pitchFamily="18" charset="0"/>
                              </a:rPr>
                            </m:ctrlPr>
                          </m:sSupPr>
                          <m:e>
                            <m:r>
                              <a:rPr lang="en-US" altLang="zh-CN" sz="2000" b="0" i="1" dirty="0" smtClean="0">
                                <a:latin typeface="Cambria Math" panose="02040503050406030204" pitchFamily="18" charset="0"/>
                                <a:ea typeface="Cambria Math" panose="02040503050406030204" pitchFamily="18" charset="0"/>
                              </a:rPr>
                              <m:t>𝑡</m:t>
                            </m:r>
                          </m:e>
                          <m:sup>
                            <m:r>
                              <a:rPr lang="en-US" altLang="zh-CN" sz="2000" b="0" i="1" dirty="0" smtClean="0">
                                <a:latin typeface="Cambria Math" panose="02040503050406030204" pitchFamily="18" charset="0"/>
                                <a:ea typeface="Cambria Math" panose="02040503050406030204" pitchFamily="18" charset="0"/>
                              </a:rPr>
                              <m:t>2</m:t>
                            </m:r>
                          </m:sup>
                        </m:sSup>
                      </m:den>
                    </m:f>
                  </m:oMath>
                </a14:m>
                <a:endParaRPr lang="zh-CN" altLang="en-US" sz="2000" dirty="0"/>
              </a:p>
            </p:txBody>
          </p:sp>
        </mc:Choice>
        <mc:Fallback>
          <p:sp>
            <p:nvSpPr>
              <p:cNvPr id="46" name="文本框 45"/>
              <p:cNvSpPr txBox="1">
                <a:spLocks noRot="1" noChangeAspect="1" noMove="1" noResize="1" noEditPoints="1" noAdjustHandles="1" noChangeArrowheads="1" noChangeShapeType="1" noTextEdit="1"/>
              </p:cNvSpPr>
              <p:nvPr/>
            </p:nvSpPr>
            <p:spPr>
              <a:xfrm>
                <a:off x="1929916" y="4446244"/>
                <a:ext cx="2819416" cy="572464"/>
              </a:xfrm>
              <a:prstGeom prst="rect">
                <a:avLst/>
              </a:prstGeom>
              <a:blipFill rotWithShape="1">
                <a:blip r:embed="rId3"/>
                <a:stretch>
                  <a:fillRect l="-5" t="-106" r="6" b="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7" name="文本框 46"/>
              <p:cNvSpPr txBox="1"/>
              <p:nvPr/>
            </p:nvSpPr>
            <p:spPr>
              <a:xfrm>
                <a:off x="5563146" y="4324228"/>
                <a:ext cx="1930193" cy="709874"/>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f>
                        <m:fPr>
                          <m:ctrlPr>
                            <a:rPr lang="zh-CN" altLang="en-US" sz="2000" i="1" smtClean="0">
                              <a:solidFill>
                                <a:srgbClr val="836967"/>
                              </a:solidFill>
                              <a:latin typeface="Cambria Math" panose="02040503050406030204" pitchFamily="18" charset="0"/>
                            </a:rPr>
                          </m:ctrlPr>
                        </m:fPr>
                        <m:num>
                          <m:sSup>
                            <m:sSupPr>
                              <m:ctrlPr>
                                <a:rPr lang="zh-CN" altLang="en-US" sz="2000" i="1">
                                  <a:solidFill>
                                    <a:srgbClr val="836967"/>
                                  </a:solidFill>
                                  <a:latin typeface="Cambria Math" panose="02040503050406030204" pitchFamily="18" charset="0"/>
                                </a:rPr>
                              </m:ctrlPr>
                            </m:sSupPr>
                            <m:e>
                              <m:r>
                                <m:rPr>
                                  <m:sty m:val="p"/>
                                </m:rPr>
                                <a:rPr lang="zh-CN" altLang="en-US" sz="2000">
                                  <a:latin typeface="Cambria Math" panose="02040503050406030204" pitchFamily="18" charset="0"/>
                                </a:rPr>
                                <m:t>d</m:t>
                              </m:r>
                            </m:e>
                            <m:sup>
                              <m:r>
                                <a:rPr lang="zh-CN" altLang="en-US" sz="2000" i="0">
                                  <a:latin typeface="Cambria Math" panose="02040503050406030204" pitchFamily="18" charset="0"/>
                                </a:rPr>
                                <m:t>2</m:t>
                              </m:r>
                            </m:sup>
                          </m:sSup>
                          <m:r>
                            <a:rPr lang="zh-CN" altLang="en-US" sz="2000" i="1" smtClean="0">
                              <a:latin typeface="Cambria Math" panose="02040503050406030204" pitchFamily="18" charset="0"/>
                            </a:rPr>
                            <m:t>𝜃</m:t>
                          </m:r>
                        </m:num>
                        <m:den>
                          <m:r>
                            <m:rPr>
                              <m:sty m:val="p"/>
                            </m:rPr>
                            <a:rPr lang="zh-CN" altLang="en-US" sz="2000" i="0">
                              <a:latin typeface="Cambria Math" panose="02040503050406030204" pitchFamily="18" charset="0"/>
                            </a:rPr>
                            <m:t>d</m:t>
                          </m:r>
                          <m:sSup>
                            <m:sSupPr>
                              <m:ctrlPr>
                                <a:rPr lang="zh-CN" altLang="en-US" sz="2000" i="1">
                                  <a:solidFill>
                                    <a:srgbClr val="836967"/>
                                  </a:solidFill>
                                  <a:latin typeface="Cambria Math" panose="02040503050406030204" pitchFamily="18" charset="0"/>
                                </a:rPr>
                              </m:ctrlPr>
                            </m:sSupPr>
                            <m:e>
                              <m:r>
                                <a:rPr lang="zh-CN" altLang="en-US" sz="2000" i="1">
                                  <a:latin typeface="Cambria Math" panose="02040503050406030204" pitchFamily="18" charset="0"/>
                                </a:rPr>
                                <m:t>𝑡</m:t>
                              </m:r>
                            </m:e>
                            <m:sup>
                              <m:r>
                                <a:rPr lang="zh-CN" altLang="en-US" sz="2000" i="0">
                                  <a:latin typeface="Cambria Math" panose="02040503050406030204" pitchFamily="18" charset="0"/>
                                </a:rPr>
                                <m:t>2</m:t>
                              </m:r>
                            </m:sup>
                          </m:sSup>
                        </m:den>
                      </m:f>
                      <m:r>
                        <a:rPr lang="zh-CN" altLang="en-US" sz="2000" i="0">
                          <a:latin typeface="Cambria Math" panose="02040503050406030204" pitchFamily="18" charset="0"/>
                        </a:rPr>
                        <m:t>+</m:t>
                      </m:r>
                      <m:f>
                        <m:fPr>
                          <m:ctrlPr>
                            <a:rPr lang="zh-CN" altLang="en-US" sz="2000" i="1">
                              <a:solidFill>
                                <a:srgbClr val="836967"/>
                              </a:solidFill>
                              <a:latin typeface="Cambria Math" panose="02040503050406030204" pitchFamily="18" charset="0"/>
                            </a:rPr>
                          </m:ctrlPr>
                        </m:fPr>
                        <m:num>
                          <m:r>
                            <m:rPr>
                              <m:sty m:val="p"/>
                            </m:rPr>
                            <a:rPr lang="en-US" altLang="zh-CN" sz="2000" b="0" i="0" smtClean="0">
                              <a:latin typeface="Cambria Math" panose="02040503050406030204" pitchFamily="18" charset="0"/>
                            </a:rPr>
                            <m:t>g</m:t>
                          </m:r>
                        </m:num>
                        <m:den>
                          <m:r>
                            <a:rPr lang="en-US" altLang="zh-CN" sz="2000" b="0" i="1" smtClean="0">
                              <a:latin typeface="Cambria Math" panose="02040503050406030204" pitchFamily="18" charset="0"/>
                            </a:rPr>
                            <m:t>𝑙</m:t>
                          </m:r>
                        </m:den>
                      </m:f>
                      <m:r>
                        <a:rPr lang="zh-CN" altLang="en-US" sz="2000" i="1" smtClean="0">
                          <a:latin typeface="Cambria Math" panose="02040503050406030204" pitchFamily="18" charset="0"/>
                        </a:rPr>
                        <m:t>𝜃</m:t>
                      </m:r>
                      <m:r>
                        <a:rPr lang="zh-CN" altLang="en-US" sz="2000" i="0">
                          <a:latin typeface="Cambria Math" panose="02040503050406030204" pitchFamily="18" charset="0"/>
                        </a:rPr>
                        <m:t>=</m:t>
                      </m:r>
                      <m:r>
                        <a:rPr lang="zh-CN" altLang="en-US" sz="2000" i="0">
                          <a:latin typeface="Cambria Math" panose="02040503050406030204" pitchFamily="18" charset="0"/>
                        </a:rPr>
                        <m:t>0</m:t>
                      </m:r>
                    </m:oMath>
                  </m:oMathPara>
                </a14:m>
                <a:endParaRPr lang="zh-CN" altLang="en-US" sz="2000" dirty="0"/>
              </a:p>
            </p:txBody>
          </p:sp>
        </mc:Choice>
        <mc:Fallback>
          <p:sp>
            <p:nvSpPr>
              <p:cNvPr id="47" name="文本框 46"/>
              <p:cNvSpPr txBox="1">
                <a:spLocks noRot="1" noChangeAspect="1" noMove="1" noResize="1" noEditPoints="1" noAdjustHandles="1" noChangeArrowheads="1" noChangeShapeType="1" noTextEdit="1"/>
              </p:cNvSpPr>
              <p:nvPr/>
            </p:nvSpPr>
            <p:spPr>
              <a:xfrm>
                <a:off x="5563146" y="4324228"/>
                <a:ext cx="1930193" cy="709874"/>
              </a:xfrm>
              <a:prstGeom prst="rect">
                <a:avLst/>
              </a:prstGeom>
              <a:blipFill rotWithShape="1">
                <a:blip r:embed="rId4"/>
                <a:stretch>
                  <a:fillRect l="-28" t="-72" r="18" b="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8" name="文本框 47"/>
              <p:cNvSpPr txBox="1"/>
              <p:nvPr/>
            </p:nvSpPr>
            <p:spPr>
              <a:xfrm>
                <a:off x="5441089" y="5069268"/>
                <a:ext cx="269470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l-GR" altLang="zh-CN" sz="2000" i="1" smtClean="0">
                          <a:solidFill>
                            <a:schemeClr val="tx1"/>
                          </a:solidFill>
                          <a:latin typeface="Cambria Math" panose="02040503050406030204" pitchFamily="18" charset="0"/>
                          <a:ea typeface="Cambria Math" panose="02040503050406030204" pitchFamily="18" charset="0"/>
                        </a:rPr>
                        <m:t>𝜃</m:t>
                      </m:r>
                      <m:r>
                        <a:rPr lang="zh-CN" altLang="en-US" sz="2000" i="0">
                          <a:solidFill>
                            <a:schemeClr val="tx1"/>
                          </a:solidFill>
                          <a:latin typeface="Cambria Math" panose="02040503050406030204" pitchFamily="18" charset="0"/>
                        </a:rPr>
                        <m:t>=</m:t>
                      </m:r>
                      <m:sSub>
                        <m:sSubPr>
                          <m:ctrlPr>
                            <a:rPr lang="en-US" altLang="zh-CN" sz="2000" i="1" smtClean="0">
                              <a:solidFill>
                                <a:schemeClr val="tx1"/>
                              </a:solidFill>
                              <a:latin typeface="Cambria Math" panose="02040503050406030204" pitchFamily="18" charset="0"/>
                            </a:rPr>
                          </m:ctrlPr>
                        </m:sSubPr>
                        <m:e>
                          <m:r>
                            <a:rPr lang="zh-CN" altLang="en-US" sz="2000" i="1" smtClean="0">
                              <a:solidFill>
                                <a:schemeClr val="tx1"/>
                              </a:solidFill>
                              <a:latin typeface="Cambria Math" panose="02040503050406030204" pitchFamily="18" charset="0"/>
                            </a:rPr>
                            <m:t>𝜃</m:t>
                          </m:r>
                        </m:e>
                        <m:sub>
                          <m:r>
                            <a:rPr lang="en-US" altLang="zh-CN" sz="2000" i="1">
                              <a:solidFill>
                                <a:schemeClr val="tx1"/>
                              </a:solidFill>
                              <a:latin typeface="Cambria Math" panose="02040503050406030204" pitchFamily="18" charset="0"/>
                            </a:rPr>
                            <m:t>0</m:t>
                          </m:r>
                        </m:sub>
                      </m:sSub>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d>
                            <m:dPr>
                              <m:ctrlPr>
                                <a:rPr lang="zh-CN" altLang="en-US" sz="2000" i="1">
                                  <a:solidFill>
                                    <a:schemeClr val="tx1"/>
                                  </a:solidFill>
                                  <a:latin typeface="Cambria Math" panose="02040503050406030204" pitchFamily="18" charset="0"/>
                                </a:rPr>
                              </m:ctrlPr>
                            </m:dPr>
                            <m:e>
                              <m:r>
                                <a:rPr lang="zh-CN" altLang="en-US" sz="2000" i="1">
                                  <a:solidFill>
                                    <a:schemeClr val="tx1"/>
                                  </a:solidFill>
                                  <a:latin typeface="Cambria Math" panose="02040503050406030204" pitchFamily="18" charset="0"/>
                                </a:rPr>
                                <m:t>𝜔</m:t>
                              </m:r>
                              <m:r>
                                <a:rPr lang="zh-CN" altLang="en-US" sz="2000" i="1">
                                  <a:solidFill>
                                    <a:schemeClr val="tx1"/>
                                  </a:solidFill>
                                  <a:latin typeface="Cambria Math" panose="02040503050406030204" pitchFamily="18" charset="0"/>
                                </a:rPr>
                                <m:t>𝑡</m:t>
                              </m:r>
                              <m:r>
                                <a:rPr lang="zh-CN" altLang="en-US" sz="2000" i="0">
                                  <a:solidFill>
                                    <a:schemeClr val="tx1"/>
                                  </a:solidFill>
                                  <a:latin typeface="Cambria Math" panose="02040503050406030204" pitchFamily="18" charset="0"/>
                                </a:rPr>
                                <m:t>+</m:t>
                              </m:r>
                              <m:r>
                                <a:rPr lang="zh-CN" altLang="en-US" sz="2000" i="1">
                                  <a:solidFill>
                                    <a:schemeClr val="tx1"/>
                                  </a:solidFill>
                                  <a:latin typeface="Cambria Math" panose="02040503050406030204" pitchFamily="18" charset="0"/>
                                </a:rPr>
                                <m:t>𝜑</m:t>
                              </m:r>
                            </m:e>
                          </m:d>
                        </m:e>
                      </m:func>
                    </m:oMath>
                  </m:oMathPara>
                </a14:m>
                <a:endParaRPr lang="zh-CN" altLang="en-US" sz="2000" dirty="0"/>
              </a:p>
            </p:txBody>
          </p:sp>
        </mc:Choice>
        <mc:Fallback>
          <p:sp>
            <p:nvSpPr>
              <p:cNvPr id="48" name="文本框 47"/>
              <p:cNvSpPr txBox="1">
                <a:spLocks noRot="1" noChangeAspect="1" noMove="1" noResize="1" noEditPoints="1" noAdjustHandles="1" noChangeArrowheads="1" noChangeShapeType="1" noTextEdit="1"/>
              </p:cNvSpPr>
              <p:nvPr/>
            </p:nvSpPr>
            <p:spPr>
              <a:xfrm>
                <a:off x="5441089" y="5069268"/>
                <a:ext cx="2694709" cy="400110"/>
              </a:xfrm>
              <a:prstGeom prst="rect">
                <a:avLst/>
              </a:prstGeom>
              <a:blipFill rotWithShape="1">
                <a:blip r:embed="rId5"/>
                <a:stretch>
                  <a:fillRect l="-15" t="-16" r="7" b="3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0" name="文本框 49"/>
              <p:cNvSpPr txBox="1"/>
              <p:nvPr/>
            </p:nvSpPr>
            <p:spPr>
              <a:xfrm>
                <a:off x="825144" y="5095825"/>
                <a:ext cx="3384039" cy="400110"/>
              </a:xfrm>
              <a:prstGeom prst="rect">
                <a:avLst/>
              </a:prstGeom>
              <a:noFill/>
            </p:spPr>
            <p:txBody>
              <a:bodyPr wrap="square">
                <a:spAutoFit/>
              </a:bodyPr>
              <a:lstStyle/>
              <a:p>
                <a14:m>
                  <m:oMath xmlns:m="http://schemas.openxmlformats.org/officeDocument/2006/math">
                    <m:r>
                      <a:rPr lang="zh-CN" altLang="en-US" sz="2000" b="0" i="1" smtClean="0">
                        <a:solidFill>
                          <a:schemeClr val="tx1"/>
                        </a:solidFill>
                        <a:latin typeface="Cambria Math" panose="02040503050406030204" pitchFamily="18" charset="0"/>
                      </a:rPr>
                      <m:t>𝜃</m:t>
                    </m:r>
                  </m:oMath>
                </a14:m>
                <a:r>
                  <a:rPr lang="zh-CN" altLang="en-US" sz="2000" b="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变化与简谐振动规律一致。</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0" name="文本框 49"/>
              <p:cNvSpPr txBox="1">
                <a:spLocks noRot="1" noChangeAspect="1" noMove="1" noResize="1" noEditPoints="1" noAdjustHandles="1" noChangeArrowheads="1" noChangeShapeType="1" noTextEdit="1"/>
              </p:cNvSpPr>
              <p:nvPr/>
            </p:nvSpPr>
            <p:spPr>
              <a:xfrm>
                <a:off x="825144" y="5095825"/>
                <a:ext cx="3384039" cy="400110"/>
              </a:xfrm>
              <a:prstGeom prst="rect">
                <a:avLst/>
              </a:prstGeom>
              <a:blipFill rotWithShape="1">
                <a:blip r:embed="rId6"/>
                <a:stretch>
                  <a:fillRect l="-8" t="-146" r="12"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1331769" y="3567861"/>
                <a:ext cx="4623395" cy="400110"/>
              </a:xfrm>
              <a:prstGeom prst="rect">
                <a:avLst/>
              </a:prstGeom>
              <a:noFill/>
            </p:spPr>
            <p:txBody>
              <a:bodyPr wrap="square">
                <a:spAutoFit/>
              </a:bodyPr>
              <a:lstStyle/>
              <a:p>
                <a:r>
                  <a:rPr lang="zh-CN" altLang="en-US" sz="18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 </a:t>
                </a:r>
                <a:r>
                  <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类似回复力，</a:t>
                </a:r>
                <a14:m>
                  <m:oMath xmlns:m="http://schemas.openxmlformats.org/officeDocument/2006/math">
                    <m:r>
                      <a:rPr lang="zh-CN" altLang="en-US" sz="2000" i="1" smtClean="0">
                        <a:latin typeface="Cambria Math" panose="02040503050406030204" pitchFamily="18" charset="0"/>
                      </a:rPr>
                      <m:t>𝜃</m:t>
                    </m:r>
                    <m:r>
                      <a:rPr lang="zh-CN" altLang="en-US" sz="2000" i="1" smtClean="0">
                        <a:latin typeface="Cambria Math" panose="02040503050406030204" pitchFamily="18" charset="0"/>
                      </a:rPr>
                      <m:t>≤</m:t>
                    </m:r>
                    <m:sSup>
                      <m:sSupPr>
                        <m:ctrlPr>
                          <a:rPr lang="en-US" altLang="zh-CN" sz="2000" i="1" smtClean="0">
                            <a:latin typeface="Cambria Math" panose="02040503050406030204" pitchFamily="18" charset="0"/>
                          </a:rPr>
                        </m:ctrlPr>
                      </m:sSupPr>
                      <m:e>
                        <m:r>
                          <a:rPr lang="en-US" altLang="zh-CN" sz="2000" b="0" i="1" smtClean="0">
                            <a:latin typeface="Cambria Math" panose="02040503050406030204" pitchFamily="18" charset="0"/>
                          </a:rPr>
                          <m:t>5</m:t>
                        </m:r>
                      </m:e>
                      <m:sup>
                        <m:r>
                          <a:rPr lang="en-US" altLang="zh-CN" sz="2000" b="0" i="1" smtClean="0">
                            <a:latin typeface="Cambria Math" panose="02040503050406030204" pitchFamily="18" charset="0"/>
                          </a:rPr>
                          <m:t>𝑜</m:t>
                        </m:r>
                      </m:sup>
                    </m:sSup>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unc>
                      <m:funcPr>
                        <m:ctrlPr>
                          <a:rPr lang="en-US" altLang="zh-CN" sz="2000" i="1" dirty="0" smtClean="0">
                            <a:latin typeface="Cambria Math" panose="02040503050406030204" pitchFamily="18" charset="0"/>
                          </a:rPr>
                        </m:ctrlPr>
                      </m:funcPr>
                      <m:fName>
                        <m:r>
                          <m:rPr>
                            <m:sty m:val="p"/>
                          </m:rPr>
                          <a:rPr lang="en-US" altLang="zh-CN" sz="2000" i="0" dirty="0" smtClean="0">
                            <a:latin typeface="Cambria Math" panose="02040503050406030204" pitchFamily="18" charset="0"/>
                          </a:rPr>
                          <m:t>sin</m:t>
                        </m:r>
                      </m:fName>
                      <m:e>
                        <m:r>
                          <a:rPr lang="zh-CN" altLang="en-US" sz="2000" i="1" dirty="0" smtClean="0">
                            <a:latin typeface="Cambria Math" panose="02040503050406030204" pitchFamily="18" charset="0"/>
                          </a:rPr>
                          <m:t>𝜃</m:t>
                        </m:r>
                        <m:r>
                          <a:rPr lang="zh-CN" altLang="en-US" sz="2000" i="1" dirty="0" smtClean="0">
                            <a:latin typeface="Cambria Math" panose="02040503050406030204" pitchFamily="18" charset="0"/>
                          </a:rPr>
                          <m:t>≈</m:t>
                        </m:r>
                        <m:r>
                          <a:rPr lang="zh-CN" altLang="en-US" sz="2000" i="1" dirty="0" smtClean="0">
                            <a:latin typeface="Cambria Math" panose="02040503050406030204" pitchFamily="18" charset="0"/>
                          </a:rPr>
                          <m:t>𝜃</m:t>
                        </m:r>
                      </m:e>
                    </m:func>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1331769" y="3567861"/>
                <a:ext cx="4623395" cy="400110"/>
              </a:xfrm>
              <a:prstGeom prst="rect">
                <a:avLst/>
              </a:prstGeom>
              <a:blipFill rotWithShape="1">
                <a:blip r:embed="rId7"/>
                <a:stretch>
                  <a:fillRect l="-4" t="-108" r="3" b="123"/>
                </a:stretch>
              </a:blipFill>
            </p:spPr>
            <p:txBody>
              <a:bodyPr/>
              <a:lstStyle/>
              <a:p>
                <a:r>
                  <a:rPr lang="zh-CN" altLang="en-US">
                    <a:noFill/>
                  </a:rPr>
                  <a:t> </a:t>
                </a:r>
              </a:p>
            </p:txBody>
          </p:sp>
        </mc:Fallback>
      </mc:AlternateContent>
      <p:grpSp>
        <p:nvGrpSpPr>
          <p:cNvPr id="72" name="组合 71"/>
          <p:cNvGrpSpPr/>
          <p:nvPr/>
        </p:nvGrpSpPr>
        <p:grpSpPr>
          <a:xfrm>
            <a:off x="6361608" y="966737"/>
            <a:ext cx="2618529" cy="3382136"/>
            <a:chOff x="6278108" y="1450322"/>
            <a:chExt cx="2618529" cy="3382136"/>
          </a:xfrm>
        </p:grpSpPr>
        <p:cxnSp>
          <p:nvCxnSpPr>
            <p:cNvPr id="28" name="直接连接符 27"/>
            <p:cNvCxnSpPr/>
            <p:nvPr/>
          </p:nvCxnSpPr>
          <p:spPr bwMode="auto">
            <a:xfrm>
              <a:off x="7239489" y="2759587"/>
              <a:ext cx="686637"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68" name="组合 67"/>
            <p:cNvGrpSpPr/>
            <p:nvPr/>
          </p:nvGrpSpPr>
          <p:grpSpPr>
            <a:xfrm>
              <a:off x="6278108" y="1450322"/>
              <a:ext cx="2618529" cy="3382136"/>
              <a:chOff x="6278108" y="1450322"/>
              <a:chExt cx="2618529" cy="3382136"/>
            </a:xfrm>
          </p:grpSpPr>
          <p:sp>
            <p:nvSpPr>
              <p:cNvPr id="27" name="弧形 26"/>
              <p:cNvSpPr>
                <a:spLocks noChangeAspect="1"/>
              </p:cNvSpPr>
              <p:nvPr/>
            </p:nvSpPr>
            <p:spPr bwMode="auto">
              <a:xfrm>
                <a:off x="6278108" y="1450322"/>
                <a:ext cx="2618529" cy="2618529"/>
              </a:xfrm>
              <a:prstGeom prst="arc">
                <a:avLst>
                  <a:gd name="adj1" fmla="val 2456662"/>
                  <a:gd name="adj2" fmla="val 8011074"/>
                </a:avLst>
              </a:prstGeom>
              <a:noFill/>
              <a:ln w="19050" cap="flat" cmpd="sng" algn="ctr">
                <a:solidFill>
                  <a:srgbClr val="7030A0"/>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9" name="矩形 28"/>
              <p:cNvSpPr/>
              <p:nvPr/>
            </p:nvSpPr>
            <p:spPr bwMode="auto">
              <a:xfrm>
                <a:off x="7239489" y="2649273"/>
                <a:ext cx="686637" cy="104770"/>
              </a:xfrm>
              <a:prstGeom prst="rect">
                <a:avLst/>
              </a:prstGeom>
              <a:blipFill>
                <a:blip r:embed="rId8"/>
                <a:tile tx="0" ty="0" sx="100000" sy="100000" flip="none" algn="tl"/>
              </a:blip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6" name="文本框 25"/>
              <p:cNvSpPr txBox="1"/>
              <p:nvPr/>
            </p:nvSpPr>
            <p:spPr>
              <a:xfrm>
                <a:off x="7347485" y="4009523"/>
                <a:ext cx="392222" cy="338554"/>
              </a:xfrm>
              <a:prstGeom prst="rect">
                <a:avLst/>
              </a:prstGeom>
              <a:noFill/>
            </p:spPr>
            <p:txBody>
              <a:bodyPr wrap="square" rtlCol="0">
                <a:spAutoFit/>
              </a:bodyPr>
              <a:lstStyle/>
              <a:p>
                <a:r>
                  <a:rPr lang="en-US" altLang="zh-CN" sz="1600" i="1" dirty="0">
                    <a:latin typeface="Times New Roman" panose="02020603050405020304" pitchFamily="18" charset="0"/>
                    <a:cs typeface="Times New Roman" panose="02020603050405020304" pitchFamily="18" charset="0"/>
                  </a:rPr>
                  <a:t>o</a:t>
                </a:r>
                <a:endParaRPr lang="zh-CN" altLang="en-US" sz="1600" i="1" dirty="0">
                  <a:latin typeface="Times New Roman" panose="02020603050405020304" pitchFamily="18" charset="0"/>
                  <a:cs typeface="Times New Roman" panose="02020603050405020304" pitchFamily="18" charset="0"/>
                </a:endParaRPr>
              </a:p>
            </p:txBody>
          </p:sp>
          <p:sp>
            <p:nvSpPr>
              <p:cNvPr id="40" name="文本框 39"/>
              <p:cNvSpPr txBox="1"/>
              <p:nvPr/>
            </p:nvSpPr>
            <p:spPr>
              <a:xfrm>
                <a:off x="6757312" y="4493904"/>
                <a:ext cx="1857780"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题图</a:t>
                </a:r>
                <a:r>
                  <a:rPr lang="en-US" altLang="zh-CN" sz="1600" kern="100" dirty="0">
                    <a:effectLst/>
                    <a:latin typeface="Times New Roman" panose="02020603050405020304" pitchFamily="18" charset="0"/>
                    <a:ea typeface="宋体" panose="02010600030101010101" pitchFamily="2" charset="-122"/>
                  </a:rPr>
                  <a:t>6-1 </a:t>
                </a:r>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6-1</a:t>
                </a:r>
                <a:r>
                  <a:rPr lang="zh-CN" altLang="en-US" sz="1600" kern="100" dirty="0">
                    <a:effectLst/>
                    <a:latin typeface="Times New Roman" panose="02020603050405020304" pitchFamily="18" charset="0"/>
                    <a:ea typeface="宋体" panose="02010600030101010101" pitchFamily="2" charset="-122"/>
                  </a:rPr>
                  <a:t>图</a:t>
                </a:r>
                <a:endParaRPr lang="zh-CN" altLang="en-US" sz="1600" dirty="0"/>
              </a:p>
            </p:txBody>
          </p:sp>
        </p:grpSp>
      </p:grpSp>
      <p:grpSp>
        <p:nvGrpSpPr>
          <p:cNvPr id="66" name="组合 65"/>
          <p:cNvGrpSpPr/>
          <p:nvPr/>
        </p:nvGrpSpPr>
        <p:grpSpPr>
          <a:xfrm>
            <a:off x="7621620" y="2296775"/>
            <a:ext cx="116683" cy="1337655"/>
            <a:chOff x="7609493" y="2270458"/>
            <a:chExt cx="116683" cy="1337655"/>
          </a:xfrm>
        </p:grpSpPr>
        <p:cxnSp>
          <p:nvCxnSpPr>
            <p:cNvPr id="30" name="直接连接符 29"/>
            <p:cNvCxnSpPr>
              <a:stCxn id="29" idx="2"/>
            </p:cNvCxnSpPr>
            <p:nvPr/>
          </p:nvCxnSpPr>
          <p:spPr bwMode="auto">
            <a:xfrm>
              <a:off x="7666307" y="2270458"/>
              <a:ext cx="0" cy="1309265"/>
            </a:xfrm>
            <a:prstGeom prst="line">
              <a:avLst/>
            </a:prstGeom>
            <a:solidFill>
              <a:schemeClr val="accent1"/>
            </a:solidFill>
            <a:ln w="19050" cap="flat" cmpd="sng" algn="ctr">
              <a:solidFill>
                <a:schemeClr val="tx1"/>
              </a:solidFill>
              <a:prstDash val="dash"/>
              <a:round/>
              <a:headEnd type="none" w="med" len="med"/>
              <a:tailEnd type="none" w="med" len="med"/>
            </a:ln>
            <a:effectLst/>
          </p:spPr>
        </p:cxnSp>
        <p:sp>
          <p:nvSpPr>
            <p:cNvPr id="53" name="椭圆 52"/>
            <p:cNvSpPr>
              <a:spLocks noChangeAspect="1"/>
            </p:cNvSpPr>
            <p:nvPr/>
          </p:nvSpPr>
          <p:spPr bwMode="auto">
            <a:xfrm>
              <a:off x="7609493" y="3491734"/>
              <a:ext cx="116683" cy="116379"/>
            </a:xfrm>
            <a:prstGeom prst="ellipse">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7" name="组合 66"/>
          <p:cNvGrpSpPr/>
          <p:nvPr/>
        </p:nvGrpSpPr>
        <p:grpSpPr>
          <a:xfrm>
            <a:off x="7666308" y="2270458"/>
            <a:ext cx="1005219" cy="973266"/>
            <a:chOff x="7557831" y="2032452"/>
            <a:chExt cx="992337" cy="1838604"/>
          </a:xfrm>
        </p:grpSpPr>
        <p:sp>
          <p:nvSpPr>
            <p:cNvPr id="54" name="椭圆 53"/>
            <p:cNvSpPr/>
            <p:nvPr/>
          </p:nvSpPr>
          <p:spPr bwMode="auto">
            <a:xfrm>
              <a:off x="8436444" y="3653431"/>
              <a:ext cx="113724" cy="217625"/>
            </a:xfrm>
            <a:prstGeom prst="ellipse">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cxnSp>
          <p:nvCxnSpPr>
            <p:cNvPr id="55" name="直接连接符 54"/>
            <p:cNvCxnSpPr>
              <a:stCxn id="29" idx="2"/>
              <a:endCxn id="54" idx="1"/>
            </p:cNvCxnSpPr>
            <p:nvPr/>
          </p:nvCxnSpPr>
          <p:spPr bwMode="auto">
            <a:xfrm>
              <a:off x="7557831" y="2032452"/>
              <a:ext cx="895268" cy="165285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69" name="组合 68"/>
          <p:cNvGrpSpPr/>
          <p:nvPr/>
        </p:nvGrpSpPr>
        <p:grpSpPr>
          <a:xfrm>
            <a:off x="7017340" y="2311094"/>
            <a:ext cx="952090" cy="338554"/>
            <a:chOff x="6933840" y="2794679"/>
            <a:chExt cx="952090" cy="338554"/>
          </a:xfrm>
        </p:grpSpPr>
        <p:sp>
          <p:nvSpPr>
            <p:cNvPr id="59" name="弧形 58"/>
            <p:cNvSpPr>
              <a:spLocks noChangeAspect="1"/>
            </p:cNvSpPr>
            <p:nvPr/>
          </p:nvSpPr>
          <p:spPr bwMode="auto">
            <a:xfrm rot="19790123">
              <a:off x="7465317" y="2823228"/>
              <a:ext cx="420613" cy="281456"/>
            </a:xfrm>
            <a:prstGeom prst="arc">
              <a:avLst>
                <a:gd name="adj1" fmla="val 2614242"/>
                <a:gd name="adj2" fmla="val 9195914"/>
              </a:avLst>
            </a:prstGeom>
            <a:noFill/>
            <a:ln w="19050"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1" name="文本框 60"/>
                <p:cNvSpPr txBox="1"/>
                <p:nvPr/>
              </p:nvSpPr>
              <p:spPr>
                <a:xfrm>
                  <a:off x="6933840" y="2794679"/>
                  <a:ext cx="511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rPr>
                            </m:ctrlPr>
                          </m:sSubPr>
                          <m:e>
                            <m:r>
                              <a:rPr lang="en-US" altLang="zh-CN" sz="1600" i="1" kern="100">
                                <a:effectLst/>
                                <a:latin typeface="Cambria Math" panose="02040503050406030204" pitchFamily="18" charset="0"/>
                                <a:ea typeface="宋体" panose="02010600030101010101" pitchFamily="2" charset="-122"/>
                              </a:rPr>
                              <m:t> </m:t>
                            </m:r>
                            <m:r>
                              <a:rPr lang="en-US" altLang="zh-CN" sz="1600" i="1" kern="100">
                                <a:effectLst/>
                                <a:latin typeface="Cambria Math" panose="02040503050406030204" pitchFamily="18" charset="0"/>
                                <a:ea typeface="宋体" panose="02010600030101010101" pitchFamily="2" charset="-122"/>
                              </a:rPr>
                              <m:t>𝜃</m:t>
                            </m:r>
                          </m:e>
                          <m:sub>
                            <m:r>
                              <a:rPr lang="en-US" altLang="zh-CN" sz="1600" i="1" kern="100">
                                <a:effectLst/>
                                <a:latin typeface="Cambria Math" panose="02040503050406030204" pitchFamily="18" charset="0"/>
                                <a:ea typeface="宋体" panose="02010600030101010101" pitchFamily="2" charset="-122"/>
                              </a:rPr>
                              <m:t>0</m:t>
                            </m:r>
                          </m:sub>
                        </m:sSub>
                        <m:r>
                          <a:rPr lang="en-US" altLang="zh-CN" sz="1600" i="1" kern="100">
                            <a:effectLst/>
                            <a:latin typeface="Cambria Math" panose="02040503050406030204" pitchFamily="18" charset="0"/>
                            <a:ea typeface="宋体" panose="02010600030101010101" pitchFamily="2" charset="-122"/>
                          </a:rPr>
                          <m:t> </m:t>
                        </m:r>
                      </m:oMath>
                    </m:oMathPara>
                  </a14:m>
                  <a:endParaRPr lang="zh-CN" altLang="en-US" dirty="0"/>
                </a:p>
              </p:txBody>
            </p:sp>
          </mc:Choice>
          <mc:Fallback>
            <p:sp>
              <p:nvSpPr>
                <p:cNvPr id="61" name="文本框 60"/>
                <p:cNvSpPr txBox="1">
                  <a:spLocks noRot="1" noChangeAspect="1" noMove="1" noResize="1" noEditPoints="1" noAdjustHandles="1" noChangeArrowheads="1" noChangeShapeType="1" noTextEdit="1"/>
                </p:cNvSpPr>
                <p:nvPr/>
              </p:nvSpPr>
              <p:spPr>
                <a:xfrm>
                  <a:off x="6933840" y="2794679"/>
                  <a:ext cx="511097" cy="338554"/>
                </a:xfrm>
                <a:prstGeom prst="rect">
                  <a:avLst/>
                </a:prstGeom>
                <a:blipFill rotWithShape="1">
                  <a:blip r:embed="rId9"/>
                </a:blipFill>
              </p:spPr>
              <p:txBody>
                <a:bodyPr/>
                <a:lstStyle/>
                <a:p>
                  <a:r>
                    <a:rPr lang="zh-CN" altLang="en-US">
                      <a:noFill/>
                    </a:rPr>
                    <a:t> </a:t>
                  </a:r>
                </a:p>
              </p:txBody>
            </p:sp>
          </mc:Fallback>
        </mc:AlternateContent>
        <p:sp>
          <p:nvSpPr>
            <p:cNvPr id="63" name="任意多边形: 形状 62"/>
            <p:cNvSpPr/>
            <p:nvPr/>
          </p:nvSpPr>
          <p:spPr bwMode="auto">
            <a:xfrm>
              <a:off x="7339581" y="3025310"/>
              <a:ext cx="316523" cy="77654"/>
            </a:xfrm>
            <a:custGeom>
              <a:avLst/>
              <a:gdLst>
                <a:gd name="connsiteX0" fmla="*/ 0 w 316523"/>
                <a:gd name="connsiteY0" fmla="*/ 21101 h 77654"/>
                <a:gd name="connsiteX1" fmla="*/ 196948 w 316523"/>
                <a:gd name="connsiteY1" fmla="*/ 77372 h 77654"/>
                <a:gd name="connsiteX2" fmla="*/ 316523 w 316523"/>
                <a:gd name="connsiteY2" fmla="*/ 0 h 77654"/>
                <a:gd name="connsiteX3" fmla="*/ 316523 w 316523"/>
                <a:gd name="connsiteY3" fmla="*/ 0 h 77654"/>
              </a:gdLst>
              <a:ahLst/>
              <a:cxnLst>
                <a:cxn ang="0">
                  <a:pos x="connsiteX0" y="connsiteY0"/>
                </a:cxn>
                <a:cxn ang="0">
                  <a:pos x="connsiteX1" y="connsiteY1"/>
                </a:cxn>
                <a:cxn ang="0">
                  <a:pos x="connsiteX2" y="connsiteY2"/>
                </a:cxn>
                <a:cxn ang="0">
                  <a:pos x="connsiteX3" y="connsiteY3"/>
                </a:cxn>
              </a:cxnLst>
              <a:rect l="l" t="t" r="r" b="b"/>
              <a:pathLst>
                <a:path w="316523" h="77654">
                  <a:moveTo>
                    <a:pt x="0" y="21101"/>
                  </a:moveTo>
                  <a:cubicBezTo>
                    <a:pt x="72097" y="50995"/>
                    <a:pt x="144194" y="80889"/>
                    <a:pt x="196948" y="77372"/>
                  </a:cubicBezTo>
                  <a:cubicBezTo>
                    <a:pt x="249702" y="73855"/>
                    <a:pt x="316523" y="0"/>
                    <a:pt x="316523" y="0"/>
                  </a:cubicBezTo>
                  <a:lnTo>
                    <a:pt x="316523" y="0"/>
                  </a:lnTo>
                </a:path>
              </a:pathLst>
            </a:custGeom>
            <a:noFill/>
            <a:ln w="19050" cap="flat" cmpd="sng" algn="ctr">
              <a:solidFill>
                <a:schemeClr val="tx1"/>
              </a:solidFill>
              <a:prstDash val="solid"/>
              <a:round/>
              <a:headEnd type="none" w="med" len="med"/>
              <a:tailEnd type="stealth" w="med" len="lg"/>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78" name="文本框 77"/>
              <p:cNvSpPr txBox="1"/>
              <p:nvPr/>
            </p:nvSpPr>
            <p:spPr>
              <a:xfrm>
                <a:off x="1065424" y="1487644"/>
                <a:ext cx="1160585"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  </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2</m:t>
                    </m:r>
                    <m:r>
                      <a:rPr lang="en-US" altLang="zh-CN" sz="2000" i="1" kern="100" smtClean="0">
                        <a:effectLst/>
                        <a:latin typeface="Cambria Math" panose="02040503050406030204" pitchFamily="18" charset="0"/>
                        <a:ea typeface="宋体" panose="02010600030101010101" pitchFamily="2" charset="-122"/>
                      </a:rPr>
                      <m:t>𝜋</m:t>
                    </m:r>
                    <m:r>
                      <a:rPr lang="en-US" altLang="zh-CN" sz="2000" i="1" kern="100" smtClean="0">
                        <a:effectLst/>
                        <a:latin typeface="Cambria Math" panose="02040503050406030204" pitchFamily="18" charset="0"/>
                        <a:ea typeface="宋体" panose="02010600030101010101" pitchFamily="2" charset="-122"/>
                      </a:rPr>
                      <m:t> </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8" name="文本框 77"/>
              <p:cNvSpPr txBox="1">
                <a:spLocks noRot="1" noChangeAspect="1" noMove="1" noResize="1" noEditPoints="1" noAdjustHandles="1" noChangeArrowheads="1" noChangeShapeType="1" noTextEdit="1"/>
              </p:cNvSpPr>
              <p:nvPr/>
            </p:nvSpPr>
            <p:spPr>
              <a:xfrm>
                <a:off x="1065424" y="1487644"/>
                <a:ext cx="1160585" cy="400110"/>
              </a:xfrm>
              <a:prstGeom prst="rect">
                <a:avLst/>
              </a:prstGeom>
              <a:blipFill rotWithShape="1">
                <a:blip r:embed="rId10"/>
                <a:stretch>
                  <a:fillRect l="-46" t="-118" r="29" b="1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9" name="文本框 78"/>
              <p:cNvSpPr txBox="1"/>
              <p:nvPr/>
            </p:nvSpPr>
            <p:spPr>
              <a:xfrm>
                <a:off x="2932483" y="1452085"/>
                <a:ext cx="939222" cy="50065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  </a:t>
                </a:r>
                <a14:m>
                  <m:oMath xmlns:m="http://schemas.openxmlformats.org/officeDocument/2006/math">
                    <m:f>
                      <m:fPr>
                        <m:ctrlPr>
                          <a:rPr lang="zh-CN" altLang="zh-CN" sz="2000" i="1" kern="100" smtClean="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r>
                      <a:rPr lang="en-US" altLang="zh-CN" sz="2000" i="1" kern="100">
                        <a:effectLst/>
                        <a:latin typeface="Cambria Math" panose="02040503050406030204" pitchFamily="18" charset="0"/>
                        <a:ea typeface="宋体" panose="02010600030101010101" pitchFamily="2" charset="-122"/>
                      </a:rPr>
                      <m:t> </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9" name="文本框 78"/>
              <p:cNvSpPr txBox="1">
                <a:spLocks noRot="1" noChangeAspect="1" noMove="1" noResize="1" noEditPoints="1" noAdjustHandles="1" noChangeArrowheads="1" noChangeShapeType="1" noTextEdit="1"/>
              </p:cNvSpPr>
              <p:nvPr/>
            </p:nvSpPr>
            <p:spPr>
              <a:xfrm>
                <a:off x="2932483" y="1452085"/>
                <a:ext cx="939222" cy="500650"/>
              </a:xfrm>
              <a:prstGeom prst="rect">
                <a:avLst/>
              </a:prstGeom>
              <a:blipFill rotWithShape="1">
                <a:blip r:embed="rId11"/>
                <a:stretch>
                  <a:fillRect l="-6" t="-95" r="12" b="2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0" name="文本框 79"/>
              <p:cNvSpPr txBox="1"/>
              <p:nvPr/>
            </p:nvSpPr>
            <p:spPr>
              <a:xfrm>
                <a:off x="4721256" y="1495134"/>
                <a:ext cx="120278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  </a:t>
                </a:r>
                <a14:m>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rPr>
                        </m:ctrlPr>
                      </m:sSubPr>
                      <m:e>
                        <m:r>
                          <a:rPr lang="en-US" altLang="zh-CN" sz="2000" i="1" kern="100">
                            <a:effectLst/>
                            <a:latin typeface="Cambria Math" panose="02040503050406030204" pitchFamily="18" charset="0"/>
                            <a:ea typeface="宋体" panose="02010600030101010101" pitchFamily="2" charset="-122"/>
                          </a:rPr>
                          <m:t>𝜃</m:t>
                        </m:r>
                      </m:e>
                      <m:sub>
                        <m:r>
                          <a:rPr lang="en-US" altLang="zh-CN" sz="2000" i="1" kern="100">
                            <a:effectLst/>
                            <a:latin typeface="Cambria Math" panose="02040503050406030204" pitchFamily="18" charset="0"/>
                            <a:ea typeface="宋体" panose="02010600030101010101" pitchFamily="2" charset="-122"/>
                          </a:rPr>
                          <m:t>0</m:t>
                        </m:r>
                      </m:sub>
                    </m:sSub>
                    <m:r>
                      <a:rPr lang="en-US" altLang="zh-CN" sz="2000" i="1" kern="100">
                        <a:effectLst/>
                        <a:latin typeface="Cambria Math" panose="02040503050406030204" pitchFamily="18" charset="0"/>
                        <a:ea typeface="宋体" panose="02010600030101010101" pitchFamily="2" charset="-122"/>
                      </a:rPr>
                      <m:t> </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80" name="文本框 79"/>
              <p:cNvSpPr txBox="1">
                <a:spLocks noRot="1" noChangeAspect="1" noMove="1" noResize="1" noEditPoints="1" noAdjustHandles="1" noChangeArrowheads="1" noChangeShapeType="1" noTextEdit="1"/>
              </p:cNvSpPr>
              <p:nvPr/>
            </p:nvSpPr>
            <p:spPr>
              <a:xfrm>
                <a:off x="4721256" y="1495134"/>
                <a:ext cx="1202788" cy="400110"/>
              </a:xfrm>
              <a:prstGeom prst="rect">
                <a:avLst/>
              </a:prstGeom>
              <a:blipFill rotWithShape="1">
                <a:blip r:embed="rId12"/>
                <a:stretch>
                  <a:fillRect l="-3" t="-86" r="11" b="10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1" name="文本框 80"/>
              <p:cNvSpPr txBox="1"/>
              <p:nvPr/>
            </p:nvSpPr>
            <p:spPr>
              <a:xfrm>
                <a:off x="6618082" y="1450322"/>
                <a:ext cx="1019907"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  </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0</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81" name="文本框 80"/>
              <p:cNvSpPr txBox="1">
                <a:spLocks noRot="1" noChangeAspect="1" noMove="1" noResize="1" noEditPoints="1" noAdjustHandles="1" noChangeArrowheads="1" noChangeShapeType="1" noTextEdit="1"/>
              </p:cNvSpPr>
              <p:nvPr/>
            </p:nvSpPr>
            <p:spPr>
              <a:xfrm>
                <a:off x="6618082" y="1450322"/>
                <a:ext cx="1019907" cy="400110"/>
              </a:xfrm>
              <a:prstGeom prst="rect">
                <a:avLst/>
              </a:prstGeom>
              <a:blipFill rotWithShape="1">
                <a:blip r:embed="rId13"/>
                <a:stretch>
                  <a:fillRect l="-11" t="-154" r="20" b="1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5" name="文本框 84"/>
              <p:cNvSpPr txBox="1"/>
              <p:nvPr/>
            </p:nvSpPr>
            <p:spPr>
              <a:xfrm>
                <a:off x="2226403" y="5486888"/>
                <a:ext cx="1098513" cy="400110"/>
              </a:xfrm>
              <a:prstGeom prst="rect">
                <a:avLst/>
              </a:prstGeom>
              <a:noFill/>
            </p:spPr>
            <p:txBody>
              <a:bodyPr wrap="square">
                <a:spAutoFit/>
              </a:bodyPr>
              <a:lstStyle/>
              <a:p>
                <a14:m>
                  <m:oMath xmlns:m="http://schemas.openxmlformats.org/officeDocument/2006/math">
                    <m:r>
                      <a:rPr lang="zh-CN" altLang="en-US" sz="2000" i="1" smtClean="0">
                        <a:latin typeface="Cambria Math" panose="02040503050406030204" pitchFamily="18" charset="0"/>
                      </a:rPr>
                      <m:t>𝑡</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0</m:t>
                    </m:r>
                  </m:oMath>
                </a14:m>
                <a:r>
                  <a:rPr lang="zh-CN" altLang="en-US" sz="2000" dirty="0">
                    <a:latin typeface="宋体" panose="02010600030101010101" pitchFamily="2" charset="-122"/>
                    <a:ea typeface="宋体" panose="02010600030101010101" pitchFamily="2" charset="-122"/>
                  </a:rPr>
                  <a:t>时</a:t>
                </a:r>
                <a:endParaRPr lang="zh-CN" altLang="en-US" sz="2000" dirty="0">
                  <a:latin typeface="宋体" panose="02010600030101010101" pitchFamily="2" charset="-122"/>
                  <a:ea typeface="宋体" panose="02010600030101010101" pitchFamily="2" charset="-122"/>
                </a:endParaRPr>
              </a:p>
            </p:txBody>
          </p:sp>
        </mc:Choice>
        <mc:Fallback>
          <p:sp>
            <p:nvSpPr>
              <p:cNvPr id="85" name="文本框 84"/>
              <p:cNvSpPr txBox="1">
                <a:spLocks noRot="1" noChangeAspect="1" noMove="1" noResize="1" noEditPoints="1" noAdjustHandles="1" noChangeArrowheads="1" noChangeShapeType="1" noTextEdit="1"/>
              </p:cNvSpPr>
              <p:nvPr/>
            </p:nvSpPr>
            <p:spPr>
              <a:xfrm>
                <a:off x="2226403" y="5486888"/>
                <a:ext cx="1098513" cy="400110"/>
              </a:xfrm>
              <a:prstGeom prst="rect">
                <a:avLst/>
              </a:prstGeom>
              <a:blipFill rotWithShape="1">
                <a:blip r:embed="rId14"/>
                <a:stretch>
                  <a:fillRect l="-8" t="-122" r="5" b="1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文本框 2"/>
              <p:cNvSpPr txBox="1"/>
              <p:nvPr/>
            </p:nvSpPr>
            <p:spPr>
              <a:xfrm>
                <a:off x="4347024" y="5465860"/>
                <a:ext cx="157702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zh-CN" altLang="en-US" sz="2000" i="1" smtClean="0">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r>
                            <a:rPr lang="zh-CN" altLang="en-US" sz="2000" i="1" smtClean="0">
                              <a:solidFill>
                                <a:schemeClr val="tx1"/>
                              </a:solidFill>
                              <a:latin typeface="Cambria Math" panose="02040503050406030204" pitchFamily="18" charset="0"/>
                            </a:rPr>
                            <m:t>𝜑</m:t>
                          </m:r>
                        </m:e>
                      </m:func>
                      <m:r>
                        <a:rPr lang="en-US" altLang="zh-CN" sz="2000" b="0" i="1" smtClean="0">
                          <a:solidFill>
                            <a:schemeClr val="tx1"/>
                          </a:solidFill>
                          <a:latin typeface="Cambria Math" panose="02040503050406030204" pitchFamily="18" charset="0"/>
                        </a:rPr>
                        <m:t>=</m:t>
                      </m:r>
                      <m:r>
                        <a:rPr lang="en-US" altLang="zh-CN" sz="2000" b="0" i="1" smtClean="0">
                          <a:latin typeface="Cambria Math" panose="02040503050406030204" pitchFamily="18" charset="0"/>
                        </a:rPr>
                        <m:t>1</m:t>
                      </m:r>
                    </m:oMath>
                  </m:oMathPara>
                </a14:m>
                <a:endParaRPr lang="zh-CN" altLang="en-US" dirty="0"/>
              </a:p>
            </p:txBody>
          </p:sp>
        </mc:Choice>
        <mc:Fallback>
          <p:sp>
            <p:nvSpPr>
              <p:cNvPr id="3" name="文本框 2"/>
              <p:cNvSpPr txBox="1">
                <a:spLocks noRot="1" noChangeAspect="1" noMove="1" noResize="1" noEditPoints="1" noAdjustHandles="1" noChangeArrowheads="1" noChangeShapeType="1" noTextEdit="1"/>
              </p:cNvSpPr>
              <p:nvPr/>
            </p:nvSpPr>
            <p:spPr>
              <a:xfrm>
                <a:off x="4347024" y="5465860"/>
                <a:ext cx="1577020" cy="400110"/>
              </a:xfrm>
              <a:prstGeom prst="rect">
                <a:avLst/>
              </a:prstGeom>
              <a:blipFill rotWithShape="1">
                <a:blip r:embed="rId15"/>
                <a:stretch>
                  <a:fillRect l="-28" t="-104" r="8" b="119"/>
                </a:stretch>
              </a:blipFill>
            </p:spPr>
            <p:txBody>
              <a:bodyPr/>
              <a:lstStyle/>
              <a:p>
                <a:r>
                  <a:rPr lang="zh-CN" altLang="en-US">
                    <a:noFill/>
                  </a:rPr>
                  <a:t> </a:t>
                </a:r>
              </a:p>
            </p:txBody>
          </p:sp>
        </mc:Fallback>
      </mc:AlternateContent>
      <p:sp>
        <p:nvSpPr>
          <p:cNvPr id="4" name="箭头: 右 3"/>
          <p:cNvSpPr/>
          <p:nvPr/>
        </p:nvSpPr>
        <p:spPr bwMode="auto">
          <a:xfrm>
            <a:off x="4165560" y="6067374"/>
            <a:ext cx="316523" cy="2701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 name="文本框 5"/>
              <p:cNvSpPr txBox="1"/>
              <p:nvPr/>
            </p:nvSpPr>
            <p:spPr>
              <a:xfrm>
                <a:off x="4441348" y="5960288"/>
                <a:ext cx="103744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l-GR" sz="2000" i="1" smtClean="0">
                          <a:solidFill>
                            <a:schemeClr val="tx1"/>
                          </a:solidFill>
                          <a:latin typeface="Cambria Math" panose="02040503050406030204" pitchFamily="18" charset="0"/>
                          <a:ea typeface="Cambria Math" panose="02040503050406030204" pitchFamily="18" charset="0"/>
                        </a:rPr>
                        <m:t>𝜑</m:t>
                      </m:r>
                      <m:r>
                        <a:rPr lang="zh-CN" altLang="en-US" sz="2000" i="0">
                          <a:solidFill>
                            <a:schemeClr val="tx1"/>
                          </a:solidFill>
                          <a:latin typeface="Cambria Math" panose="02040503050406030204" pitchFamily="18" charset="0"/>
                        </a:rPr>
                        <m:t>=</m:t>
                      </m:r>
                      <m:r>
                        <a:rPr lang="en-US" altLang="zh-CN" sz="2000" i="1" smtClean="0">
                          <a:solidFill>
                            <a:schemeClr val="tx1"/>
                          </a:solidFill>
                          <a:latin typeface="Cambria Math" panose="02040503050406030204" pitchFamily="18" charset="0"/>
                        </a:rPr>
                        <m:t>0</m:t>
                      </m:r>
                    </m:oMath>
                  </m:oMathPara>
                </a14:m>
                <a:endParaRPr lang="zh-CN" altLang="en-US" dirty="0"/>
              </a:p>
            </p:txBody>
          </p:sp>
        </mc:Choice>
        <mc:Fallback>
          <p:sp>
            <p:nvSpPr>
              <p:cNvPr id="6" name="文本框 5"/>
              <p:cNvSpPr txBox="1">
                <a:spLocks noRot="1" noChangeAspect="1" noMove="1" noResize="1" noEditPoints="1" noAdjustHandles="1" noChangeArrowheads="1" noChangeShapeType="1" noTextEdit="1"/>
              </p:cNvSpPr>
              <p:nvPr/>
            </p:nvSpPr>
            <p:spPr>
              <a:xfrm>
                <a:off x="4441348" y="5960288"/>
                <a:ext cx="1037442" cy="400110"/>
              </a:xfrm>
              <a:prstGeom prst="rect">
                <a:avLst/>
              </a:prstGeom>
              <a:blipFill rotWithShape="1">
                <a:blip r:embed="rId16"/>
                <a:stretch>
                  <a:fillRect l="-15" t="-44" r="1" b="5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14"/>
              <p:cNvSpPr txBox="1">
                <a:spLocks noChangeArrowheads="1"/>
              </p:cNvSpPr>
              <p:nvPr/>
            </p:nvSpPr>
            <p:spPr bwMode="auto">
              <a:xfrm>
                <a:off x="825144" y="5995785"/>
                <a:ext cx="35422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r>
                  <a:rPr lang="zh-CN" altLang="en-US" sz="2000" b="0" dirty="0">
                    <a:solidFill>
                      <a:schemeClr val="tx1"/>
                    </a:solidFill>
                    <a:latin typeface="Times New Roman" panose="02020603050405020304" pitchFamily="18" charset="0"/>
                    <a:cs typeface="Times New Roman" panose="02020603050405020304" pitchFamily="18" charset="0"/>
                  </a:rPr>
                  <a:t>初相</a:t>
                </a:r>
                <a14:m>
                  <m:oMath xmlns:m="http://schemas.openxmlformats.org/officeDocument/2006/math">
                    <m:r>
                      <a:rPr lang="zh-CN" altLang="el-GR" sz="2000" b="0" i="1" smtClean="0">
                        <a:solidFill>
                          <a:schemeClr val="tx1"/>
                        </a:solidFill>
                        <a:latin typeface="Cambria Math" panose="02040503050406030204" pitchFamily="18" charset="0"/>
                        <a:ea typeface="Cambria Math" panose="02040503050406030204" pitchFamily="18" charset="0"/>
                      </a:rPr>
                      <m:t>𝜑</m:t>
                    </m:r>
                  </m:oMath>
                </a14:m>
                <a:r>
                  <a:rPr lang="zh-CN" altLang="en-US" sz="2000" b="0" dirty="0">
                    <a:solidFill>
                      <a:schemeClr val="tx1"/>
                    </a:solidFill>
                    <a:latin typeface="Times New Roman" panose="02020603050405020304" pitchFamily="18" charset="0"/>
                    <a:cs typeface="Times New Roman" panose="02020603050405020304" pitchFamily="18" charset="0"/>
                  </a:rPr>
                  <a:t>取</a:t>
                </a:r>
                <a14:m>
                  <m:oMath xmlns:m="http://schemas.openxmlformats.org/officeDocument/2006/math">
                    <m:d>
                      <m:dPr>
                        <m:begChr m:val="["/>
                        <m:endChr m:val="]"/>
                        <m:ctrlPr>
                          <a:rPr lang="el-GR" altLang="zh-CN" sz="2000" b="0" i="1" smtClean="0">
                            <a:solidFill>
                              <a:schemeClr val="tx1"/>
                            </a:solidFill>
                            <a:latin typeface="Cambria Math" panose="02040503050406030204" pitchFamily="18" charset="0"/>
                            <a:ea typeface="Cambria Math" panose="02040503050406030204" pitchFamily="18" charset="0"/>
                          </a:rPr>
                        </m:ctrlPr>
                      </m:dPr>
                      <m:e>
                        <m:r>
                          <a:rPr lang="en-US" altLang="zh-CN" sz="2000" b="0" i="1" smtClean="0">
                            <a:solidFill>
                              <a:schemeClr val="tx1"/>
                            </a:solidFill>
                            <a:latin typeface="Cambria Math" panose="02040503050406030204" pitchFamily="18" charset="0"/>
                            <a:ea typeface="Cambria Math" panose="02040503050406030204" pitchFamily="18" charset="0"/>
                          </a:rPr>
                          <m:t>−</m:t>
                        </m:r>
                        <m:r>
                          <a:rPr lang="zh-CN" altLang="en-US" sz="2000" b="0" i="1" smtClean="0">
                            <a:solidFill>
                              <a:schemeClr val="tx1"/>
                            </a:solidFill>
                            <a:latin typeface="Cambria Math" panose="02040503050406030204" pitchFamily="18" charset="0"/>
                            <a:ea typeface="Cambria Math" panose="02040503050406030204" pitchFamily="18" charset="0"/>
                          </a:rPr>
                          <m:t>𝜋</m:t>
                        </m:r>
                        <m:r>
                          <a:rPr lang="en-US" altLang="zh-CN" sz="2000" b="0" i="1" smtClean="0">
                            <a:solidFill>
                              <a:schemeClr val="tx1"/>
                            </a:solidFill>
                            <a:latin typeface="Cambria Math" panose="02040503050406030204" pitchFamily="18" charset="0"/>
                            <a:ea typeface="Cambria Math" panose="02040503050406030204" pitchFamily="18" charset="0"/>
                          </a:rPr>
                          <m:t>−</m:t>
                        </m:r>
                        <m:r>
                          <a:rPr lang="zh-CN" altLang="en-US" sz="2000" b="0" i="1" smtClean="0">
                            <a:solidFill>
                              <a:schemeClr val="tx1"/>
                            </a:solidFill>
                            <a:latin typeface="Cambria Math" panose="02040503050406030204" pitchFamily="18" charset="0"/>
                            <a:ea typeface="Cambria Math" panose="02040503050406030204" pitchFamily="18" charset="0"/>
                          </a:rPr>
                          <m:t>𝜋</m:t>
                        </m:r>
                      </m:e>
                    </m:d>
                  </m:oMath>
                </a14:m>
                <a:r>
                  <a:rPr lang="zh-CN" altLang="en-US" sz="2000" b="0" dirty="0">
                    <a:solidFill>
                      <a:schemeClr val="tx1"/>
                    </a:solidFill>
                    <a:latin typeface="Times New Roman" panose="02020603050405020304" pitchFamily="18" charset="0"/>
                    <a:cs typeface="Times New Roman" panose="02020603050405020304" pitchFamily="18" charset="0"/>
                  </a:rPr>
                  <a:t>或</a:t>
                </a:r>
                <a14:m>
                  <m:oMath xmlns:m="http://schemas.openxmlformats.org/officeDocument/2006/math">
                    <m:r>
                      <a:rPr lang="en-US" altLang="zh-CN" sz="2000" b="0" i="1" smtClean="0">
                        <a:solidFill>
                          <a:schemeClr val="tx1"/>
                        </a:solidFill>
                        <a:latin typeface="Cambria Math" panose="02040503050406030204" pitchFamily="18" charset="0"/>
                        <a:ea typeface="Cambria Math" panose="02040503050406030204" pitchFamily="18" charset="0"/>
                      </a:rPr>
                      <m:t>[</m:t>
                    </m:r>
                    <m:r>
                      <a:rPr lang="en-US" altLang="zh-CN" sz="2000" b="0" i="1" smtClean="0">
                        <a:solidFill>
                          <a:schemeClr val="tx1"/>
                        </a:solidFill>
                        <a:latin typeface="Cambria Math" panose="02040503050406030204" pitchFamily="18" charset="0"/>
                        <a:ea typeface="Cambria Math" panose="02040503050406030204" pitchFamily="18" charset="0"/>
                      </a:rPr>
                      <m:t>0</m:t>
                    </m:r>
                    <m:r>
                      <a:rPr lang="en-US" altLang="zh-CN" sz="2000" b="0" i="1" smtClean="0">
                        <a:solidFill>
                          <a:schemeClr val="tx1"/>
                        </a:solidFill>
                        <a:latin typeface="Cambria Math" panose="02040503050406030204" pitchFamily="18" charset="0"/>
                        <a:ea typeface="Cambria Math" panose="02040503050406030204" pitchFamily="18" charset="0"/>
                      </a:rPr>
                      <m:t>−</m:t>
                    </m:r>
                    <m:r>
                      <a:rPr lang="en-US" altLang="zh-CN" sz="2000" b="0" i="1" smtClean="0">
                        <a:solidFill>
                          <a:schemeClr val="tx1"/>
                        </a:solidFill>
                        <a:latin typeface="Cambria Math" panose="02040503050406030204" pitchFamily="18" charset="0"/>
                        <a:ea typeface="Cambria Math" panose="02040503050406030204" pitchFamily="18" charset="0"/>
                      </a:rPr>
                      <m:t>2</m:t>
                    </m:r>
                    <m:r>
                      <a:rPr lang="zh-CN" altLang="en-US" sz="2000" b="0" i="1" smtClean="0">
                        <a:solidFill>
                          <a:schemeClr val="tx1"/>
                        </a:solidFill>
                        <a:latin typeface="Cambria Math" panose="02040503050406030204" pitchFamily="18" charset="0"/>
                        <a:ea typeface="Cambria Math" panose="02040503050406030204" pitchFamily="18" charset="0"/>
                      </a:rPr>
                      <m:t>𝜋</m:t>
                    </m:r>
                    <m:r>
                      <a:rPr lang="en-US" altLang="zh-CN" sz="2000" b="0" i="1" smtClean="0">
                        <a:solidFill>
                          <a:schemeClr val="tx1"/>
                        </a:solidFill>
                        <a:latin typeface="Cambria Math" panose="02040503050406030204" pitchFamily="18" charset="0"/>
                        <a:ea typeface="Cambria Math" panose="02040503050406030204" pitchFamily="18" charset="0"/>
                      </a:rPr>
                      <m:t>)</m:t>
                    </m:r>
                  </m:oMath>
                </a14:m>
                <a:endParaRPr lang="zh-CN" altLang="en-US" sz="2000" b="0" i="1" dirty="0">
                  <a:solidFill>
                    <a:schemeClr val="tx1"/>
                  </a:solidFill>
                  <a:latin typeface="Times New Roman" panose="02020603050405020304" pitchFamily="18" charset="0"/>
                  <a:cs typeface="Times New Roman" panose="02020603050405020304" pitchFamily="18" charset="0"/>
                </a:endParaRPr>
              </a:p>
            </p:txBody>
          </p:sp>
        </mc:Choice>
        <mc:Fallback>
          <p:sp>
            <p:nvSpPr>
              <p:cNvPr id="8" name="文本框 14"/>
              <p:cNvSpPr txBox="1">
                <a:spLocks noRot="1" noChangeAspect="1" noMove="1" noResize="1" noEditPoints="1" noAdjustHandles="1" noChangeArrowheads="1" noChangeShapeType="1" noTextEdit="1"/>
              </p:cNvSpPr>
              <p:nvPr/>
            </p:nvSpPr>
            <p:spPr bwMode="auto">
              <a:xfrm>
                <a:off x="825144" y="5995785"/>
                <a:ext cx="3542241" cy="400110"/>
              </a:xfrm>
              <a:prstGeom prst="rect">
                <a:avLst/>
              </a:prstGeom>
              <a:blipFill rotWithShape="1">
                <a:blip r:embed="rId17"/>
                <a:stretch>
                  <a:fillRect l="-8" t="-29" r="14" b="4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2999380" y="5499267"/>
                <a:ext cx="118168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l-GR" altLang="zh-CN" sz="2000" i="1" smtClean="0">
                          <a:solidFill>
                            <a:schemeClr val="tx1"/>
                          </a:solidFill>
                          <a:latin typeface="Cambria Math" panose="02040503050406030204" pitchFamily="18" charset="0"/>
                          <a:ea typeface="Cambria Math" panose="02040503050406030204" pitchFamily="18" charset="0"/>
                        </a:rPr>
                        <m:t>𝜃</m:t>
                      </m:r>
                      <m:r>
                        <a:rPr lang="zh-CN" altLang="en-US" sz="2000" i="0">
                          <a:solidFill>
                            <a:schemeClr val="tx1"/>
                          </a:solidFill>
                          <a:latin typeface="Cambria Math" panose="02040503050406030204" pitchFamily="18" charset="0"/>
                        </a:rPr>
                        <m:t>=</m:t>
                      </m:r>
                      <m:sSub>
                        <m:sSubPr>
                          <m:ctrlPr>
                            <a:rPr lang="en-US" altLang="zh-CN" sz="2000" i="1" smtClean="0">
                              <a:solidFill>
                                <a:schemeClr val="tx1"/>
                              </a:solidFill>
                              <a:latin typeface="Cambria Math" panose="02040503050406030204" pitchFamily="18" charset="0"/>
                            </a:rPr>
                          </m:ctrlPr>
                        </m:sSubPr>
                        <m:e>
                          <m:r>
                            <a:rPr lang="zh-CN" altLang="en-US" sz="2000" i="1" smtClean="0">
                              <a:solidFill>
                                <a:schemeClr val="tx1"/>
                              </a:solidFill>
                              <a:latin typeface="Cambria Math" panose="02040503050406030204" pitchFamily="18" charset="0"/>
                            </a:rPr>
                            <m:t>𝜃</m:t>
                          </m:r>
                        </m:e>
                        <m:sub>
                          <m:r>
                            <a:rPr lang="en-US" altLang="zh-CN" sz="2000" i="1">
                              <a:solidFill>
                                <a:schemeClr val="tx1"/>
                              </a:solidFill>
                              <a:latin typeface="Cambria Math" panose="02040503050406030204" pitchFamily="18" charset="0"/>
                            </a:rPr>
                            <m:t>0</m:t>
                          </m:r>
                        </m:sub>
                      </m:sSub>
                    </m:oMath>
                  </m:oMathPara>
                </a14:m>
                <a:endParaRPr lang="zh-CN" altLang="en-US" dirty="0"/>
              </a:p>
            </p:txBody>
          </p:sp>
        </mc:Choice>
        <mc:Fallback>
          <p:sp>
            <p:nvSpPr>
              <p:cNvPr id="10" name="文本框 9"/>
              <p:cNvSpPr txBox="1">
                <a:spLocks noRot="1" noChangeAspect="1" noMove="1" noResize="1" noEditPoints="1" noAdjustHandles="1" noChangeArrowheads="1" noChangeShapeType="1" noTextEdit="1"/>
              </p:cNvSpPr>
              <p:nvPr/>
            </p:nvSpPr>
            <p:spPr>
              <a:xfrm>
                <a:off x="2999380" y="5499267"/>
                <a:ext cx="1181686" cy="400110"/>
              </a:xfrm>
              <a:prstGeom prst="rect">
                <a:avLst/>
              </a:prstGeom>
              <a:blipFill rotWithShape="1">
                <a:blip r:embed="rId18"/>
                <a:stretch>
                  <a:fillRect l="-23" t="-42" r="19" b="57"/>
                </a:stretch>
              </a:blipFill>
            </p:spPr>
            <p:txBody>
              <a:bodyPr/>
              <a:lstStyle/>
              <a:p>
                <a:r>
                  <a:rPr lang="zh-CN" altLang="en-US">
                    <a:noFill/>
                  </a:rPr>
                  <a:t> </a:t>
                </a:r>
              </a:p>
            </p:txBody>
          </p:sp>
        </mc:Fallback>
      </mc:AlternateContent>
      <p:sp>
        <p:nvSpPr>
          <p:cNvPr id="15" name="箭头: 右 14"/>
          <p:cNvSpPr/>
          <p:nvPr/>
        </p:nvSpPr>
        <p:spPr bwMode="auto">
          <a:xfrm>
            <a:off x="4170343" y="5572211"/>
            <a:ext cx="316523" cy="2701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 name="箭头: 右 16"/>
          <p:cNvSpPr/>
          <p:nvPr/>
        </p:nvSpPr>
        <p:spPr bwMode="auto">
          <a:xfrm>
            <a:off x="5006127" y="4596071"/>
            <a:ext cx="316523" cy="2701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1" name="箭头: 右 20"/>
          <p:cNvSpPr/>
          <p:nvPr/>
        </p:nvSpPr>
        <p:spPr bwMode="auto">
          <a:xfrm>
            <a:off x="4882841" y="5134232"/>
            <a:ext cx="316523" cy="2701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8" name="文本框 37"/>
              <p:cNvSpPr txBox="1">
                <a:spLocks noChangeArrowheads="1"/>
              </p:cNvSpPr>
              <p:nvPr/>
            </p:nvSpPr>
            <p:spPr bwMode="auto">
              <a:xfrm>
                <a:off x="275463" y="1786552"/>
                <a:ext cx="6353274" cy="133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nSpc>
                    <a:spcPct val="150000"/>
                  </a:lnSpc>
                </a:pPr>
                <a:r>
                  <a:rPr lang="zh-CN" altLang="en-US" sz="2000" b="0" dirty="0">
                    <a:solidFill>
                      <a:schemeClr val="tx1"/>
                    </a:solidFill>
                  </a:rPr>
                  <a:t>          </a:t>
                </a:r>
                <a:r>
                  <a:rPr lang="zh-CN" altLang="en-US" sz="1800" b="0" dirty="0">
                    <a:solidFill>
                      <a:schemeClr val="tx1"/>
                    </a:solidFill>
                  </a:rPr>
                  <a:t>描述振动系统振动状态的物理量，是时间函数。因振动系统周期性变化，无法用常规的、单独的</a:t>
                </a:r>
                <a14:m>
                  <m:oMath xmlns:m="http://schemas.openxmlformats.org/officeDocument/2006/math">
                    <m:r>
                      <a:rPr lang="en-US" altLang="zh-CN" sz="1800" b="1" i="1" smtClean="0">
                        <a:solidFill>
                          <a:schemeClr val="tx1"/>
                        </a:solidFill>
                        <a:latin typeface="Cambria Math" panose="02040503050406030204" pitchFamily="18" charset="0"/>
                      </a:rPr>
                      <m:t>𝒓</m:t>
                    </m:r>
                  </m:oMath>
                </a14:m>
                <a:r>
                  <a:rPr lang="zh-CN" altLang="en-US" sz="1800" b="0" dirty="0">
                    <a:solidFill>
                      <a:schemeClr val="tx1"/>
                    </a:solidFill>
                  </a:rPr>
                  <a:t>、</a:t>
                </a:r>
                <a:r>
                  <a:rPr lang="en-US" altLang="zh-CN" sz="1800" dirty="0">
                    <a:solidFill>
                      <a:schemeClr val="tx1"/>
                    </a:solidFill>
                  </a:rPr>
                  <a:t> </a:t>
                </a:r>
                <a14:m>
                  <m:oMath xmlns:m="http://schemas.openxmlformats.org/officeDocument/2006/math">
                    <m:r>
                      <a:rPr lang="zh-CN" altLang="en-US" sz="1800" i="1" smtClean="0">
                        <a:solidFill>
                          <a:schemeClr val="tx1"/>
                        </a:solidFill>
                        <a:latin typeface="Cambria Math" panose="02040503050406030204" pitchFamily="18" charset="0"/>
                      </a:rPr>
                      <m:t>𝝊</m:t>
                    </m:r>
                    <m:r>
                      <a:rPr lang="en-US" altLang="zh-CN" sz="1800" i="1">
                        <a:solidFill>
                          <a:schemeClr val="tx1"/>
                        </a:solidFill>
                        <a:latin typeface="Cambria Math" panose="02040503050406030204" pitchFamily="18" charset="0"/>
                      </a:rPr>
                      <m:t> </m:t>
                    </m:r>
                  </m:oMath>
                </a14:m>
                <a:r>
                  <a:rPr lang="zh-CN" altLang="en-US" sz="1800" b="0" dirty="0">
                    <a:solidFill>
                      <a:schemeClr val="tx1"/>
                    </a:solidFill>
                  </a:rPr>
                  <a:t>、</a:t>
                </a:r>
                <a:r>
                  <a:rPr lang="en-US" altLang="zh-CN" sz="1800" dirty="0">
                    <a:solidFill>
                      <a:schemeClr val="tx1"/>
                    </a:solidFill>
                  </a:rPr>
                  <a:t> </a:t>
                </a:r>
                <a14:m>
                  <m:oMath xmlns:m="http://schemas.openxmlformats.org/officeDocument/2006/math">
                    <m:r>
                      <a:rPr lang="en-US" altLang="zh-CN" sz="1800" b="1" i="1" smtClean="0">
                        <a:solidFill>
                          <a:schemeClr val="tx1"/>
                        </a:solidFill>
                        <a:latin typeface="Cambria Math" panose="02040503050406030204" pitchFamily="18" charset="0"/>
                      </a:rPr>
                      <m:t>𝒂</m:t>
                    </m:r>
                  </m:oMath>
                </a14:m>
                <a:r>
                  <a:rPr lang="zh-CN" altLang="en-US" sz="1800" b="0" dirty="0">
                    <a:solidFill>
                      <a:schemeClr val="tx1"/>
                    </a:solidFill>
                  </a:rPr>
                  <a:t>和</a:t>
                </a:r>
                <a14:m>
                  <m:oMath xmlns:m="http://schemas.openxmlformats.org/officeDocument/2006/math">
                    <m:r>
                      <a:rPr lang="en-US" altLang="zh-CN" sz="1800" b="0" i="1" smtClean="0">
                        <a:solidFill>
                          <a:schemeClr val="tx1"/>
                        </a:solidFill>
                        <a:latin typeface="Cambria Math" panose="02040503050406030204" pitchFamily="18" charset="0"/>
                      </a:rPr>
                      <m:t>𝐸</m:t>
                    </m:r>
                  </m:oMath>
                </a14:m>
                <a:r>
                  <a:rPr lang="zh-CN" altLang="en-US" sz="1800" b="0" dirty="0">
                    <a:solidFill>
                      <a:schemeClr val="tx1"/>
                    </a:solidFill>
                  </a:rPr>
                  <a:t>描述某一时刻状态，故“相位”是振动系统最重要的概念；</a:t>
                </a:r>
                <a:endParaRPr lang="zh-CN" altLang="en-US" sz="2000" b="0" dirty="0"/>
              </a:p>
            </p:txBody>
          </p:sp>
        </mc:Choice>
        <mc:Fallback>
          <p:sp>
            <p:nvSpPr>
              <p:cNvPr id="38" name="文本框 37"/>
              <p:cNvSpPr txBox="1">
                <a:spLocks noRot="1" noChangeAspect="1" noMove="1" noResize="1" noEditPoints="1" noAdjustHandles="1" noChangeArrowheads="1" noChangeShapeType="1" noTextEdit="1"/>
              </p:cNvSpPr>
              <p:nvPr/>
            </p:nvSpPr>
            <p:spPr bwMode="auto">
              <a:xfrm>
                <a:off x="275463" y="1786552"/>
                <a:ext cx="6353274" cy="1330236"/>
              </a:xfrm>
              <a:prstGeom prst="rect">
                <a:avLst/>
              </a:prstGeom>
              <a:blipFill rotWithShape="1">
                <a:blip r:embed="rId19"/>
                <a:stretch>
                  <a:fillRect l="-8" t="-22" r="10" b="1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39" name="文本框 38"/>
          <p:cNvSpPr txBox="1"/>
          <p:nvPr/>
        </p:nvSpPr>
        <p:spPr>
          <a:xfrm>
            <a:off x="811953" y="1887754"/>
            <a:ext cx="901878" cy="369332"/>
          </a:xfrm>
          <a:prstGeom prst="rect">
            <a:avLst/>
          </a:prstGeom>
          <a:noFill/>
        </p:spPr>
        <p:txBody>
          <a:bodyPr wrap="square">
            <a:spAutoFit/>
          </a:bodyPr>
          <a:lstStyle/>
          <a:p>
            <a:r>
              <a:rPr lang="zh-CN" altLang="en-US" b="0" dirty="0">
                <a:solidFill>
                  <a:schemeClr val="tx1"/>
                </a:solidFill>
                <a:latin typeface="宋体" panose="02010600030101010101" pitchFamily="2" charset="-122"/>
                <a:ea typeface="宋体" panose="02010600030101010101" pitchFamily="2" charset="-122"/>
              </a:rPr>
              <a:t>相位：</a:t>
            </a:r>
            <a:endParaRPr lang="zh-CN" altLang="en-US" dirty="0">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9" name="文本框 48"/>
              <p:cNvSpPr txBox="1">
                <a:spLocks noChangeArrowheads="1"/>
              </p:cNvSpPr>
              <p:nvPr/>
            </p:nvSpPr>
            <p:spPr bwMode="auto">
              <a:xfrm>
                <a:off x="804285" y="3057075"/>
                <a:ext cx="5441055" cy="45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nSpc>
                    <a:spcPct val="150000"/>
                  </a:lnSpc>
                </a:pPr>
                <a:r>
                  <a:rPr lang="zh-CN" altLang="en-US" sz="1800" b="0" dirty="0">
                    <a:solidFill>
                      <a:schemeClr val="tx1"/>
                    </a:solidFill>
                  </a:rPr>
                  <a:t>初相：是决定振动系统初始</a:t>
                </a:r>
                <a14:m>
                  <m:oMath xmlns:m="http://schemas.openxmlformats.org/officeDocument/2006/math">
                    <m:r>
                      <a:rPr lang="en-US" altLang="zh-CN" sz="1800" i="1">
                        <a:solidFill>
                          <a:schemeClr val="tx1"/>
                        </a:solidFill>
                        <a:latin typeface="Cambria Math" panose="02040503050406030204" pitchFamily="18" charset="0"/>
                      </a:rPr>
                      <m:t>𝒓</m:t>
                    </m:r>
                  </m:oMath>
                </a14:m>
                <a:r>
                  <a:rPr lang="zh-CN" altLang="en-US" sz="1800" b="0" dirty="0">
                    <a:solidFill>
                      <a:schemeClr val="tx1"/>
                    </a:solidFill>
                  </a:rPr>
                  <a:t>、</a:t>
                </a:r>
                <a:r>
                  <a:rPr lang="en-US" altLang="zh-CN" sz="1800" dirty="0">
                    <a:solidFill>
                      <a:schemeClr val="tx1"/>
                    </a:solidFill>
                  </a:rPr>
                  <a:t> </a:t>
                </a:r>
                <a14:m>
                  <m:oMath xmlns:m="http://schemas.openxmlformats.org/officeDocument/2006/math">
                    <m:r>
                      <a:rPr lang="zh-CN" altLang="en-US" sz="1800" i="1">
                        <a:solidFill>
                          <a:schemeClr val="tx1"/>
                        </a:solidFill>
                        <a:latin typeface="Cambria Math" panose="02040503050406030204" pitchFamily="18" charset="0"/>
                      </a:rPr>
                      <m:t>𝝊</m:t>
                    </m:r>
                    <m:r>
                      <a:rPr lang="en-US" altLang="zh-CN" sz="1800" i="1">
                        <a:solidFill>
                          <a:schemeClr val="tx1"/>
                        </a:solidFill>
                        <a:latin typeface="Cambria Math" panose="02040503050406030204" pitchFamily="18" charset="0"/>
                      </a:rPr>
                      <m:t> </m:t>
                    </m:r>
                  </m:oMath>
                </a14:m>
                <a:r>
                  <a:rPr lang="zh-CN" altLang="en-US" sz="1800" b="0" dirty="0">
                    <a:solidFill>
                      <a:schemeClr val="tx1"/>
                    </a:solidFill>
                  </a:rPr>
                  <a:t>、</a:t>
                </a:r>
                <a:r>
                  <a:rPr lang="en-US" altLang="zh-CN" sz="1800" dirty="0">
                    <a:solidFill>
                      <a:schemeClr val="tx1"/>
                    </a:solidFill>
                  </a:rPr>
                  <a:t> </a:t>
                </a:r>
                <a14:m>
                  <m:oMath xmlns:m="http://schemas.openxmlformats.org/officeDocument/2006/math">
                    <m:r>
                      <a:rPr lang="en-US" altLang="zh-CN" sz="1800" i="1">
                        <a:solidFill>
                          <a:schemeClr val="tx1"/>
                        </a:solidFill>
                        <a:latin typeface="Cambria Math" panose="02040503050406030204" pitchFamily="18" charset="0"/>
                      </a:rPr>
                      <m:t>𝒂</m:t>
                    </m:r>
                  </m:oMath>
                </a14:m>
                <a:r>
                  <a:rPr lang="zh-CN" altLang="en-US" sz="1800" b="0" dirty="0">
                    <a:solidFill>
                      <a:schemeClr val="tx1"/>
                    </a:solidFill>
                  </a:rPr>
                  <a:t>的重要因素；</a:t>
                </a:r>
                <a:endParaRPr lang="zh-CN" altLang="en-US" sz="1800" b="0" dirty="0">
                  <a:solidFill>
                    <a:schemeClr val="tx1"/>
                  </a:solidFill>
                </a:endParaRPr>
              </a:p>
            </p:txBody>
          </p:sp>
        </mc:Choice>
        <mc:Fallback>
          <p:sp>
            <p:nvSpPr>
              <p:cNvPr id="49" name="文本框 48"/>
              <p:cNvSpPr txBox="1">
                <a:spLocks noRot="1" noChangeAspect="1" noMove="1" noResize="1" noEditPoints="1" noAdjustHandles="1" noChangeArrowheads="1" noChangeShapeType="1" noTextEdit="1"/>
              </p:cNvSpPr>
              <p:nvPr/>
            </p:nvSpPr>
            <p:spPr bwMode="auto">
              <a:xfrm>
                <a:off x="804285" y="3057075"/>
                <a:ext cx="5441055" cy="453073"/>
              </a:xfrm>
              <a:prstGeom prst="rect">
                <a:avLst/>
              </a:prstGeom>
              <a:blipFill rotWithShape="1">
                <a:blip r:embed="rId20"/>
                <a:stretch>
                  <a:fillRect l="-7" t="-41" r="2" b="-87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2" name="文本框 51"/>
              <p:cNvSpPr txBox="1"/>
              <p:nvPr/>
            </p:nvSpPr>
            <p:spPr>
              <a:xfrm>
                <a:off x="5482704" y="5989718"/>
                <a:ext cx="3384039" cy="400110"/>
              </a:xfrm>
              <a:prstGeom prst="rect">
                <a:avLst/>
              </a:prstGeom>
              <a:noFill/>
            </p:spPr>
            <p:txBody>
              <a:bodyPr wrap="square">
                <a:spAutoFit/>
              </a:bodyPr>
              <a:lstStyle/>
              <a:p>
                <a14:m>
                  <m:oMath xmlns:m="http://schemas.openxmlformats.org/officeDocument/2006/math">
                    <m:r>
                      <a:rPr lang="zh-CN" altLang="en-US" sz="2000" b="0" i="1" smtClean="0">
                        <a:solidFill>
                          <a:schemeClr val="tx1"/>
                        </a:solidFill>
                        <a:latin typeface="Cambria Math" panose="02040503050406030204" pitchFamily="18" charset="0"/>
                      </a:rPr>
                      <m:t>本题</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也可用旋转矢量法解答</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2" name="文本框 51"/>
              <p:cNvSpPr txBox="1">
                <a:spLocks noRot="1" noChangeAspect="1" noMove="1" noResize="1" noEditPoints="1" noAdjustHandles="1" noChangeArrowheads="1" noChangeShapeType="1" noTextEdit="1"/>
              </p:cNvSpPr>
              <p:nvPr/>
            </p:nvSpPr>
            <p:spPr>
              <a:xfrm>
                <a:off x="5482704" y="5989718"/>
                <a:ext cx="3384039" cy="400110"/>
              </a:xfrm>
              <a:prstGeom prst="rect">
                <a:avLst/>
              </a:prstGeom>
              <a:blipFill rotWithShape="1">
                <a:blip r:embed="rId21"/>
                <a:stretch>
                  <a:fillRect l="-3" t="-99" r="7" b="114"/>
                </a:stretch>
              </a:blipFill>
            </p:spPr>
            <p:txBody>
              <a:bodyPr/>
              <a:lstStyle/>
              <a:p>
                <a:r>
                  <a:rPr lang="zh-CN" altLang="en-US">
                    <a:noFill/>
                  </a:rPr>
                  <a:t> </a:t>
                </a:r>
              </a:p>
            </p:txBody>
          </p:sp>
        </mc:Fallback>
      </mc:AlternateContent>
      <p:sp>
        <p:nvSpPr>
          <p:cNvPr id="57" name="文本框 56"/>
          <p:cNvSpPr txBox="1"/>
          <p:nvPr/>
        </p:nvSpPr>
        <p:spPr>
          <a:xfrm>
            <a:off x="8374430" y="1095435"/>
            <a:ext cx="397535" cy="369332"/>
          </a:xfrm>
          <a:prstGeom prst="rect">
            <a:avLst/>
          </a:prstGeom>
          <a:noFill/>
        </p:spPr>
        <p:txBody>
          <a:bodyPr wrap="square">
            <a:spAutoFit/>
          </a:bodyPr>
          <a:lstStyle/>
          <a:p>
            <a:r>
              <a:rPr lang="en-US" altLang="zh-CN" sz="18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D</a:t>
            </a:r>
            <a:endParaRPr lang="zh-CN" alt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500"/>
                                        <p:tgtEl>
                                          <p:spTgt spid="7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wipe(up)">
                                      <p:cBhvr>
                                        <p:cTn id="15" dur="500"/>
                                        <p:tgtEl>
                                          <p:spTgt spid="6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wipe(left)">
                                      <p:cBhvr>
                                        <p:cTn id="19" dur="500"/>
                                        <p:tgtEl>
                                          <p:spTgt spid="6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69"/>
                                        </p:tgtEl>
                                        <p:attrNameLst>
                                          <p:attrName>style.visibility</p:attrName>
                                        </p:attrNameLst>
                                      </p:cBhvr>
                                      <p:to>
                                        <p:strVal val="visible"/>
                                      </p:to>
                                    </p:set>
                                    <p:animEffect transition="in" filter="wipe(left)">
                                      <p:cBhvr>
                                        <p:cTn id="23" dur="500"/>
                                        <p:tgtEl>
                                          <p:spTgt spid="6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500"/>
                                        <p:tgtEl>
                                          <p:spTgt spid="78"/>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79">
                                            <p:txEl>
                                              <p:pRg st="0" end="0"/>
                                            </p:txEl>
                                          </p:spTgt>
                                        </p:tgtEl>
                                        <p:attrNameLst>
                                          <p:attrName>style.visibility</p:attrName>
                                        </p:attrNameLst>
                                      </p:cBhvr>
                                      <p:to>
                                        <p:strVal val="visible"/>
                                      </p:to>
                                    </p:set>
                                    <p:animEffect transition="in" filter="fade">
                                      <p:cBhvr>
                                        <p:cTn id="32" dur="500"/>
                                        <p:tgtEl>
                                          <p:spTgt spid="79">
                                            <p:txEl>
                                              <p:pRg st="0" end="0"/>
                                            </p:txEl>
                                          </p:spTgt>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80"/>
                                        </p:tgtEl>
                                        <p:attrNameLst>
                                          <p:attrName>style.visibility</p:attrName>
                                        </p:attrNameLst>
                                      </p:cBhvr>
                                      <p:to>
                                        <p:strVal val="visible"/>
                                      </p:to>
                                    </p:set>
                                    <p:animEffect transition="in" filter="fade">
                                      <p:cBhvr>
                                        <p:cTn id="36" dur="500"/>
                                        <p:tgtEl>
                                          <p:spTgt spid="80"/>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50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fade">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500"/>
                                        <p:tgtEl>
                                          <p:spTgt spid="4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wipe(up)">
                                      <p:cBhvr>
                                        <p:cTn id="64" dur="500"/>
                                        <p:tgtEl>
                                          <p:spTgt spid="70"/>
                                        </p:tgtEl>
                                      </p:cBhvr>
                                    </p:animEffect>
                                  </p:childTnLst>
                                </p:cTn>
                              </p:par>
                            </p:childTnLst>
                          </p:cTn>
                        </p:par>
                        <p:par>
                          <p:cTn id="65" fill="hold">
                            <p:stCondLst>
                              <p:cond delay="500"/>
                            </p:stCondLst>
                            <p:childTnLst>
                              <p:par>
                                <p:cTn id="66" presetID="10" presetClass="entr" presetSubtype="0" fill="hold" grpId="0" nodeType="after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childTnLst>
                          </p:cTn>
                        </p:par>
                        <p:par>
                          <p:cTn id="69" fill="hold">
                            <p:stCondLst>
                              <p:cond delay="1000"/>
                            </p:stCondLst>
                            <p:childTnLst>
                              <p:par>
                                <p:cTn id="70" presetID="22" presetClass="entr" presetSubtype="4" fill="hold" nodeType="after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wipe(down)">
                                      <p:cBhvr>
                                        <p:cTn id="72" dur="500"/>
                                        <p:tgtEl>
                                          <p:spTgt spid="7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73"/>
                                        </p:tgtEl>
                                        <p:attrNameLst>
                                          <p:attrName>style.visibility</p:attrName>
                                        </p:attrNameLst>
                                      </p:cBhvr>
                                      <p:to>
                                        <p:strVal val="visible"/>
                                      </p:to>
                                    </p:set>
                                    <p:animEffect transition="in" filter="wipe(up)">
                                      <p:cBhvr>
                                        <p:cTn id="77" dur="500"/>
                                        <p:tgtEl>
                                          <p:spTgt spid="73"/>
                                        </p:tgtEl>
                                      </p:cBhvr>
                                    </p:animEffect>
                                  </p:childTnLst>
                                </p:cTn>
                              </p:par>
                            </p:childTnLst>
                          </p:cTn>
                        </p:par>
                        <p:par>
                          <p:cTn id="78" fill="hold">
                            <p:stCondLst>
                              <p:cond delay="500"/>
                            </p:stCondLst>
                            <p:childTnLst>
                              <p:par>
                                <p:cTn id="79" presetID="22" presetClass="entr" presetSubtype="4" fill="hold" nodeType="afterEffect">
                                  <p:stCondLst>
                                    <p:cond delay="0"/>
                                  </p:stCondLst>
                                  <p:childTnLst>
                                    <p:set>
                                      <p:cBhvr>
                                        <p:cTn id="80" dur="1" fill="hold">
                                          <p:stCondLst>
                                            <p:cond delay="0"/>
                                          </p:stCondLst>
                                        </p:cTn>
                                        <p:tgtEl>
                                          <p:spTgt spid="74"/>
                                        </p:tgtEl>
                                        <p:attrNameLst>
                                          <p:attrName>style.visibility</p:attrName>
                                        </p:attrNameLst>
                                      </p:cBhvr>
                                      <p:to>
                                        <p:strVal val="visible"/>
                                      </p:to>
                                    </p:set>
                                    <p:animEffect transition="in" filter="wipe(down)">
                                      <p:cBhvr>
                                        <p:cTn id="81" dur="500"/>
                                        <p:tgtEl>
                                          <p:spTgt spid="74"/>
                                        </p:tgtEl>
                                      </p:cBhvr>
                                    </p:animEffect>
                                  </p:childTnLst>
                                </p:cTn>
                              </p:par>
                            </p:childTnLst>
                          </p:cTn>
                        </p:par>
                        <p:par>
                          <p:cTn id="82" fill="hold">
                            <p:stCondLst>
                              <p:cond delay="1000"/>
                            </p:stCondLst>
                            <p:childTnLst>
                              <p:par>
                                <p:cTn id="83" presetID="22" presetClass="entr" presetSubtype="4" fill="hold" nodeType="after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wipe(down)">
                                      <p:cBhvr>
                                        <p:cTn id="85" dur="500"/>
                                        <p:tgtEl>
                                          <p:spTgt spid="13"/>
                                        </p:tgtEl>
                                      </p:cBhvr>
                                    </p:animEffect>
                                  </p:childTnLst>
                                </p:cTn>
                              </p:par>
                            </p:childTnLst>
                          </p:cTn>
                        </p:par>
                        <p:par>
                          <p:cTn id="86" fill="hold">
                            <p:stCondLst>
                              <p:cond delay="1500"/>
                            </p:stCondLst>
                            <p:childTnLst>
                              <p:par>
                                <p:cTn id="87" presetID="22" presetClass="entr" presetSubtype="4" fill="hold" nodeType="after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wipe(down)">
                                      <p:cBhvr>
                                        <p:cTn id="89" dur="500"/>
                                        <p:tgtEl>
                                          <p:spTgt spid="14"/>
                                        </p:tgtEl>
                                      </p:cBhvr>
                                    </p:animEffect>
                                  </p:childTnLst>
                                </p:cTn>
                              </p:par>
                            </p:childTnLst>
                          </p:cTn>
                        </p:par>
                        <p:par>
                          <p:cTn id="90" fill="hold">
                            <p:stCondLst>
                              <p:cond delay="2000"/>
                            </p:stCondLst>
                            <p:childTnLst>
                              <p:par>
                                <p:cTn id="91" presetID="10" presetClass="entr" presetSubtype="0" fill="hold" nodeType="afterEffect">
                                  <p:stCondLst>
                                    <p:cond delay="0"/>
                                  </p:stCondLst>
                                  <p:childTnLst>
                                    <p:set>
                                      <p:cBhvr>
                                        <p:cTn id="92" dur="1" fill="hold">
                                          <p:stCondLst>
                                            <p:cond delay="0"/>
                                          </p:stCondLst>
                                        </p:cTn>
                                        <p:tgtEl>
                                          <p:spTgt spid="75"/>
                                        </p:tgtEl>
                                        <p:attrNameLst>
                                          <p:attrName>style.visibility</p:attrName>
                                        </p:attrNameLst>
                                      </p:cBhvr>
                                      <p:to>
                                        <p:strVal val="visible"/>
                                      </p:to>
                                    </p:set>
                                    <p:animEffect transition="in" filter="fade">
                                      <p:cBhvr>
                                        <p:cTn id="93" dur="500"/>
                                        <p:tgtEl>
                                          <p:spTgt spid="75"/>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1"/>
                                        </p:tgtEl>
                                        <p:attrNameLst>
                                          <p:attrName>style.visibility</p:attrName>
                                        </p:attrNameLst>
                                      </p:cBhvr>
                                      <p:to>
                                        <p:strVal val="visible"/>
                                      </p:to>
                                    </p:set>
                                    <p:animEffect transition="in" filter="fade">
                                      <p:cBhvr>
                                        <p:cTn id="98" dur="500"/>
                                        <p:tgtEl>
                                          <p:spTgt spid="51"/>
                                        </p:tgtEl>
                                      </p:cBhvr>
                                    </p:animEffect>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grpId="0" nodeType="click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barn(inVertical)">
                                      <p:cBhvr>
                                        <p:cTn id="103" dur="500"/>
                                        <p:tgtEl>
                                          <p:spTgt spid="44"/>
                                        </p:tgtEl>
                                      </p:cBhvr>
                                    </p:animEffec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45"/>
                                        </p:tgtEl>
                                        <p:attrNameLst>
                                          <p:attrName>style.visibility</p:attrName>
                                        </p:attrNameLst>
                                      </p:cBhvr>
                                      <p:to>
                                        <p:strVal val="visible"/>
                                      </p:to>
                                    </p:set>
                                  </p:childTnLst>
                                </p:cTn>
                              </p:par>
                            </p:childTnLst>
                          </p:cTn>
                        </p:par>
                        <p:par>
                          <p:cTn id="108" fill="hold">
                            <p:stCondLst>
                              <p:cond delay="0"/>
                            </p:stCondLst>
                            <p:childTnLst>
                              <p:par>
                                <p:cTn id="109" presetID="10" presetClass="entr" presetSubtype="0"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fade">
                                      <p:cBhvr>
                                        <p:cTn id="111" dur="500"/>
                                        <p:tgtEl>
                                          <p:spTgt spid="46"/>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left)">
                                      <p:cBhvr>
                                        <p:cTn id="116" dur="500"/>
                                        <p:tgtEl>
                                          <p:spTgt spid="17"/>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47"/>
                                        </p:tgtEl>
                                        <p:attrNameLst>
                                          <p:attrName>style.visibility</p:attrName>
                                        </p:attrNameLst>
                                      </p:cBhvr>
                                      <p:to>
                                        <p:strVal val="visible"/>
                                      </p:to>
                                    </p:set>
                                    <p:animEffect transition="in" filter="wipe(left)">
                                      <p:cBhvr>
                                        <p:cTn id="120" dur="500"/>
                                        <p:tgtEl>
                                          <p:spTgt spid="47"/>
                                        </p:tgtEl>
                                      </p:cBhvr>
                                    </p:animEffec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50"/>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wipe(down)">
                                      <p:cBhvr>
                                        <p:cTn id="129" dur="500"/>
                                        <p:tgtEl>
                                          <p:spTgt spid="21"/>
                                        </p:tgtEl>
                                      </p:cBhvr>
                                    </p:animEffect>
                                  </p:childTnLst>
                                  <p:subTnLst>
                                    <p:cmd type="evt" cmd="onstopaudio">
                                      <p:cBhvr>
                                        <p:cTn display="0" masterRel="sameClick">
                                          <p:stCondLst>
                                            <p:cond evt="begin" delay="0">
                                              <p:tn val="127"/>
                                            </p:cond>
                                          </p:stCondLst>
                                        </p:cTn>
                                        <p:tgtEl>
                                          <p:sldTgt/>
                                        </p:tgtEl>
                                      </p:cBhvr>
                                    </p:cmd>
                                  </p:subTnLst>
                                </p:cTn>
                              </p:par>
                            </p:childTnLst>
                          </p:cTn>
                        </p:par>
                        <p:par>
                          <p:cTn id="130" fill="hold">
                            <p:stCondLst>
                              <p:cond delay="500"/>
                            </p:stCondLst>
                            <p:childTnLst>
                              <p:par>
                                <p:cTn id="131" presetID="14" presetClass="entr" presetSubtype="10" fill="hold" grpId="0" nodeType="after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randombar(horizontal)">
                                      <p:cBhvr>
                                        <p:cTn id="133" dur="500"/>
                                        <p:tgtEl>
                                          <p:spTgt spid="4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85"/>
                                        </p:tgtEl>
                                        <p:attrNameLst>
                                          <p:attrName>style.visibility</p:attrName>
                                        </p:attrNameLst>
                                      </p:cBhvr>
                                      <p:to>
                                        <p:strVal val="visible"/>
                                      </p:to>
                                    </p:set>
                                    <p:animEffect transition="in" filter="fade">
                                      <p:cBhvr>
                                        <p:cTn id="138" dur="500"/>
                                        <p:tgtEl>
                                          <p:spTgt spid="85"/>
                                        </p:tgtEl>
                                      </p:cBhvr>
                                    </p:animEffect>
                                  </p:childTnLst>
                                </p:cTn>
                              </p:par>
                            </p:childTnLst>
                          </p:cTn>
                        </p:par>
                        <p:par>
                          <p:cTn id="139" fill="hold">
                            <p:stCondLst>
                              <p:cond delay="500"/>
                            </p:stCondLst>
                            <p:childTnLst>
                              <p:par>
                                <p:cTn id="140" presetID="10" presetClass="entr" presetSubtype="0" fill="hold" nodeType="afterEffect">
                                  <p:stCondLst>
                                    <p:cond delay="0"/>
                                  </p:stCondLst>
                                  <p:childTnLst>
                                    <p:set>
                                      <p:cBhvr>
                                        <p:cTn id="141" dur="1" fill="hold">
                                          <p:stCondLst>
                                            <p:cond delay="0"/>
                                          </p:stCondLst>
                                        </p:cTn>
                                        <p:tgtEl>
                                          <p:spTgt spid="10">
                                            <p:txEl>
                                              <p:pRg st="0" end="0"/>
                                            </p:txEl>
                                          </p:spTgt>
                                        </p:tgtEl>
                                        <p:attrNameLst>
                                          <p:attrName>style.visibility</p:attrName>
                                        </p:attrNameLst>
                                      </p:cBhvr>
                                      <p:to>
                                        <p:strVal val="visible"/>
                                      </p:to>
                                    </p:set>
                                    <p:animEffect transition="in" filter="fade">
                                      <p:cBhvr>
                                        <p:cTn id="142" dur="500"/>
                                        <p:tgtEl>
                                          <p:spTgt spid="10">
                                            <p:txEl>
                                              <p:pRg st="0" end="0"/>
                                            </p:txEl>
                                          </p:spTgt>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15"/>
                                        </p:tgtEl>
                                        <p:attrNameLst>
                                          <p:attrName>style.visibility</p:attrName>
                                        </p:attrNameLst>
                                      </p:cBhvr>
                                      <p:to>
                                        <p:strVal val="visible"/>
                                      </p:to>
                                    </p:set>
                                    <p:animEffect transition="in" filter="wipe(left)">
                                      <p:cBhvr>
                                        <p:cTn id="147" dur="500"/>
                                        <p:tgtEl>
                                          <p:spTgt spid="15"/>
                                        </p:tgtEl>
                                      </p:cBhvr>
                                    </p:animEffect>
                                  </p:childTnLst>
                                </p:cTn>
                              </p:par>
                            </p:childTnLst>
                          </p:cTn>
                        </p:par>
                        <p:par>
                          <p:cTn id="148" fill="hold">
                            <p:stCondLst>
                              <p:cond delay="500"/>
                            </p:stCondLst>
                            <p:childTnLst>
                              <p:par>
                                <p:cTn id="149" presetID="10" presetClass="entr" presetSubtype="0" fill="hold" grpId="0" nodeType="afterEffect">
                                  <p:stCondLst>
                                    <p:cond delay="0"/>
                                  </p:stCondLst>
                                  <p:childTnLst>
                                    <p:set>
                                      <p:cBhvr>
                                        <p:cTn id="150" dur="1" fill="hold">
                                          <p:stCondLst>
                                            <p:cond delay="0"/>
                                          </p:stCondLst>
                                        </p:cTn>
                                        <p:tgtEl>
                                          <p:spTgt spid="3"/>
                                        </p:tgtEl>
                                        <p:attrNameLst>
                                          <p:attrName>style.visibility</p:attrName>
                                        </p:attrNameLst>
                                      </p:cBhvr>
                                      <p:to>
                                        <p:strVal val="visible"/>
                                      </p:to>
                                    </p:set>
                                    <p:animEffect transition="in" filter="fade">
                                      <p:cBhvr>
                                        <p:cTn id="151" dur="500"/>
                                        <p:tgtEl>
                                          <p:spTgt spid="3"/>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8"/>
                                        </p:tgtEl>
                                        <p:attrNameLst>
                                          <p:attrName>style.visibility</p:attrName>
                                        </p:attrNameLst>
                                      </p:cBhvr>
                                      <p:to>
                                        <p:strVal val="visible"/>
                                      </p:to>
                                    </p:set>
                                    <p:animEffect transition="in" filter="fade">
                                      <p:cBhvr>
                                        <p:cTn id="156" dur="500"/>
                                        <p:tgtEl>
                                          <p:spTgt spid="8"/>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4"/>
                                        </p:tgtEl>
                                        <p:attrNameLst>
                                          <p:attrName>style.visibility</p:attrName>
                                        </p:attrNameLst>
                                      </p:cBhvr>
                                      <p:to>
                                        <p:strVal val="visible"/>
                                      </p:to>
                                    </p:set>
                                    <p:animEffect transition="in" filter="fade">
                                      <p:cBhvr>
                                        <p:cTn id="161" dur="500"/>
                                        <p:tgtEl>
                                          <p:spTgt spid="4"/>
                                        </p:tgtEl>
                                      </p:cBhvr>
                                    </p:animEffect>
                                  </p:childTnLst>
                                </p:cTn>
                              </p:par>
                            </p:childTnLst>
                          </p:cTn>
                        </p:par>
                        <p:par>
                          <p:cTn id="162" fill="hold">
                            <p:stCondLst>
                              <p:cond delay="500"/>
                            </p:stCondLst>
                            <p:childTnLst>
                              <p:par>
                                <p:cTn id="163" presetID="10" presetClass="entr" presetSubtype="0" fill="hold" grpId="0" nodeType="afterEffect">
                                  <p:stCondLst>
                                    <p:cond delay="0"/>
                                  </p:stCondLst>
                                  <p:childTnLst>
                                    <p:set>
                                      <p:cBhvr>
                                        <p:cTn id="164" dur="1" fill="hold">
                                          <p:stCondLst>
                                            <p:cond delay="0"/>
                                          </p:stCondLst>
                                        </p:cTn>
                                        <p:tgtEl>
                                          <p:spTgt spid="6"/>
                                        </p:tgtEl>
                                        <p:attrNameLst>
                                          <p:attrName>style.visibility</p:attrName>
                                        </p:attrNameLst>
                                      </p:cBhvr>
                                      <p:to>
                                        <p:strVal val="visible"/>
                                      </p:to>
                                    </p:set>
                                    <p:animEffect transition="in" filter="fade">
                                      <p:cBhvr>
                                        <p:cTn id="165" dur="500"/>
                                        <p:tgtEl>
                                          <p:spTgt spid="6"/>
                                        </p:tgtEl>
                                      </p:cBhvr>
                                    </p:animEffect>
                                  </p:childTnLst>
                                </p:cTn>
                              </p:par>
                            </p:childTnLst>
                          </p:cTn>
                        </p:par>
                        <p:par>
                          <p:cTn id="166" fill="hold">
                            <p:stCondLst>
                              <p:cond delay="1000"/>
                            </p:stCondLst>
                            <p:childTnLst>
                              <p:par>
                                <p:cTn id="167" presetID="10" presetClass="entr" presetSubtype="0" fill="hold" grpId="0" nodeType="afterEffect">
                                  <p:stCondLst>
                                    <p:cond delay="0"/>
                                  </p:stCondLst>
                                  <p:childTnLst>
                                    <p:set>
                                      <p:cBhvr>
                                        <p:cTn id="168" dur="1" fill="hold">
                                          <p:stCondLst>
                                            <p:cond delay="0"/>
                                          </p:stCondLst>
                                        </p:cTn>
                                        <p:tgtEl>
                                          <p:spTgt spid="57"/>
                                        </p:tgtEl>
                                        <p:attrNameLst>
                                          <p:attrName>style.visibility</p:attrName>
                                        </p:attrNameLst>
                                      </p:cBhvr>
                                      <p:to>
                                        <p:strVal val="visible"/>
                                      </p:to>
                                    </p:set>
                                    <p:animEffect transition="in" filter="fade">
                                      <p:cBhvr>
                                        <p:cTn id="169" dur="500"/>
                                        <p:tgtEl>
                                          <p:spTgt spid="57"/>
                                        </p:tgtEl>
                                      </p:cBhvr>
                                    </p:animEffect>
                                  </p:childTnLst>
                                </p:cTn>
                              </p:par>
                            </p:childTnLst>
                          </p:cTn>
                        </p:par>
                      </p:childTnLst>
                    </p:cTn>
                  </p:par>
                  <p:par>
                    <p:cTn id="170" fill="hold">
                      <p:stCondLst>
                        <p:cond delay="indefinite"/>
                      </p:stCondLst>
                      <p:childTnLst>
                        <p:par>
                          <p:cTn id="171" fill="hold">
                            <p:stCondLst>
                              <p:cond delay="0"/>
                            </p:stCondLst>
                            <p:childTnLst>
                              <p:par>
                                <p:cTn id="172" presetID="1" presetClass="entr" presetSubtype="0" fill="hold" grpId="0" nodeType="clickEffect">
                                  <p:stCondLst>
                                    <p:cond delay="0"/>
                                  </p:stCondLst>
                                  <p:childTnLst>
                                    <p:set>
                                      <p:cBhvr>
                                        <p:cTn id="173"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3" grpId="0"/>
      <p:bldP spid="41" grpId="0"/>
      <p:bldP spid="44" grpId="0"/>
      <p:bldP spid="45" grpId="0"/>
      <p:bldP spid="46" grpId="0"/>
      <p:bldP spid="47" grpId="0"/>
      <p:bldP spid="48" grpId="0"/>
      <p:bldP spid="50" grpId="0"/>
      <p:bldP spid="51" grpId="0"/>
      <p:bldP spid="78" grpId="0"/>
      <p:bldP spid="80" grpId="0"/>
      <p:bldP spid="81" grpId="0"/>
      <p:bldP spid="85" grpId="0"/>
      <p:bldP spid="3" grpId="0"/>
      <p:bldP spid="4" grpId="0" animBg="1"/>
      <p:bldP spid="6" grpId="0"/>
      <p:bldP spid="8" grpId="0"/>
      <p:bldP spid="15" grpId="0" animBg="1"/>
      <p:bldP spid="17" grpId="0" animBg="1"/>
      <p:bldP spid="21" grpId="0" animBg="1"/>
      <p:bldP spid="38" grpId="0"/>
      <p:bldP spid="39" grpId="0"/>
      <p:bldP spid="49" grpId="0"/>
      <p:bldP spid="52" grpId="0"/>
      <p:bldP spid="5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9" name="直接连接符 128"/>
          <p:cNvCxnSpPr/>
          <p:nvPr/>
        </p:nvCxnSpPr>
        <p:spPr bwMode="auto">
          <a:xfrm>
            <a:off x="8250069" y="4009797"/>
            <a:ext cx="0" cy="93600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3" name="文本框 2"/>
              <p:cNvSpPr txBox="1"/>
              <p:nvPr/>
            </p:nvSpPr>
            <p:spPr>
              <a:xfrm>
                <a:off x="728003" y="666429"/>
                <a:ext cx="5693899" cy="502253"/>
              </a:xfrm>
              <a:prstGeom prst="rect">
                <a:avLst/>
              </a:prstGeom>
              <a:noFill/>
            </p:spPr>
            <p:txBody>
              <a:bodyPr wrap="square">
                <a:spAutoFit/>
              </a:bodyPr>
              <a:lstStyle/>
              <a:p>
                <a:pPr indent="306070" algn="just"/>
                <a:r>
                  <a:rPr lang="zh-CN" altLang="zh-CN" sz="2000" kern="100" dirty="0">
                    <a:effectLst/>
                    <a:latin typeface="Times New Roman" panose="02020603050405020304" pitchFamily="18" charset="0"/>
                    <a:ea typeface="宋体" panose="02010600030101010101" pitchFamily="2" charset="-122"/>
                  </a:rPr>
                  <a:t>如图</a:t>
                </a:r>
                <a:r>
                  <a:rPr lang="en-US" altLang="zh-CN" sz="2000" kern="100" dirty="0">
                    <a:effectLst/>
                    <a:latin typeface="Times New Roman" panose="02020603050405020304" pitchFamily="18" charset="0"/>
                    <a:ea typeface="宋体" panose="02010600030101010101" pitchFamily="2" charset="-122"/>
                  </a:rPr>
                  <a:t>6-2</a:t>
                </a:r>
                <a:r>
                  <a:rPr lang="zh-CN" altLang="zh-CN" sz="2000" kern="100" dirty="0">
                    <a:effectLst/>
                    <a:latin typeface="Times New Roman" panose="02020603050405020304" pitchFamily="18" charset="0"/>
                    <a:ea typeface="宋体" panose="02010600030101010101" pitchFamily="2" charset="-122"/>
                  </a:rPr>
                  <a:t>所示，初相为</a:t>
                </a:r>
                <a14:m>
                  <m:oMath xmlns:m="http://schemas.openxmlformats.org/officeDocument/2006/math">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a14:m>
                <a:r>
                  <a:rPr lang="zh-CN" altLang="zh-CN" sz="2000" kern="100" dirty="0">
                    <a:effectLst/>
                    <a:latin typeface="Times New Roman" panose="02020603050405020304" pitchFamily="18" charset="0"/>
                    <a:ea typeface="宋体" panose="02010600030101010101" pitchFamily="2" charset="-122"/>
                  </a:rPr>
                  <a:t>的振动曲线是</a:t>
                </a:r>
                <a:r>
                  <a:rPr lang="en-US" altLang="zh-CN" sz="2000" kern="100" dirty="0">
                    <a:effectLst/>
                    <a:latin typeface="Times New Roman" panose="02020603050405020304" pitchFamily="18" charset="0"/>
                    <a:ea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728003" y="666429"/>
                <a:ext cx="5693899" cy="502253"/>
              </a:xfrm>
              <a:prstGeom prst="rect">
                <a:avLst/>
              </a:prstGeom>
              <a:blipFill rotWithShape="1">
                <a:blip r:embed="rId1"/>
                <a:stretch>
                  <a:fillRect l="-5" t="-63" r="3" b="56"/>
                </a:stretch>
              </a:blipFill>
            </p:spPr>
            <p:txBody>
              <a:bodyPr/>
              <a:lstStyle/>
              <a:p>
                <a:r>
                  <a:rPr lang="zh-CN" altLang="en-US">
                    <a:noFill/>
                  </a:rPr>
                  <a:t> </a:t>
                </a:r>
              </a:p>
            </p:txBody>
          </p:sp>
        </mc:Fallback>
      </mc:AlternateContent>
      <p:sp>
        <p:nvSpPr>
          <p:cNvPr id="5" name="文本框 4"/>
          <p:cNvSpPr txBox="1"/>
          <p:nvPr/>
        </p:nvSpPr>
        <p:spPr>
          <a:xfrm>
            <a:off x="436099" y="666429"/>
            <a:ext cx="583809"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6-2 </a:t>
            </a:r>
            <a:endParaRPr lang="zh-CN" altLang="en-US" sz="2000" dirty="0"/>
          </a:p>
        </p:txBody>
      </p:sp>
      <p:grpSp>
        <p:nvGrpSpPr>
          <p:cNvPr id="20" name="组合 19"/>
          <p:cNvGrpSpPr/>
          <p:nvPr/>
        </p:nvGrpSpPr>
        <p:grpSpPr>
          <a:xfrm>
            <a:off x="4781800" y="1085704"/>
            <a:ext cx="2129823" cy="1590848"/>
            <a:chOff x="4781800" y="1085704"/>
            <a:chExt cx="2129823" cy="1590848"/>
          </a:xfrm>
        </p:grpSpPr>
        <p:grpSp>
          <p:nvGrpSpPr>
            <p:cNvPr id="54" name="组合 53"/>
            <p:cNvGrpSpPr/>
            <p:nvPr/>
          </p:nvGrpSpPr>
          <p:grpSpPr>
            <a:xfrm>
              <a:off x="5067342" y="1181831"/>
              <a:ext cx="1613124" cy="1494721"/>
              <a:chOff x="5449275" y="1510922"/>
              <a:chExt cx="1613124" cy="1494721"/>
            </a:xfrm>
          </p:grpSpPr>
          <p:grpSp>
            <p:nvGrpSpPr>
              <p:cNvPr id="19" name="组合 18"/>
              <p:cNvGrpSpPr/>
              <p:nvPr/>
            </p:nvGrpSpPr>
            <p:grpSpPr>
              <a:xfrm>
                <a:off x="5449275" y="1510922"/>
                <a:ext cx="1613124" cy="1494721"/>
                <a:chOff x="2627768" y="2261213"/>
                <a:chExt cx="1022350" cy="947336"/>
              </a:xfrm>
            </p:grpSpPr>
            <p:grpSp>
              <p:nvGrpSpPr>
                <p:cNvPr id="27" name="组合 26"/>
                <p:cNvGrpSpPr/>
                <p:nvPr/>
              </p:nvGrpSpPr>
              <p:grpSpPr>
                <a:xfrm>
                  <a:off x="2874535" y="2486652"/>
                  <a:ext cx="576138" cy="429424"/>
                  <a:chOff x="104280" y="245756"/>
                  <a:chExt cx="576509" cy="439868"/>
                </a:xfrm>
              </p:grpSpPr>
              <p:sp>
                <p:nvSpPr>
                  <p:cNvPr id="29" name="任意多边形: 形状 28"/>
                  <p:cNvSpPr/>
                  <p:nvPr/>
                </p:nvSpPr>
                <p:spPr>
                  <a:xfrm rot="16200000" flipV="1">
                    <a:off x="425085" y="212354"/>
                    <a:ext cx="222302" cy="28910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0" name="任意多边形: 形状 29"/>
                  <p:cNvSpPr/>
                  <p:nvPr/>
                </p:nvSpPr>
                <p:spPr>
                  <a:xfrm rot="16200000" flipH="1" flipV="1">
                    <a:off x="136680" y="430024"/>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23" name="组合 22"/>
                <p:cNvGrpSpPr/>
                <p:nvPr/>
              </p:nvGrpSpPr>
              <p:grpSpPr>
                <a:xfrm>
                  <a:off x="2627768" y="2261213"/>
                  <a:ext cx="1022350" cy="723680"/>
                  <a:chOff x="0" y="0"/>
                  <a:chExt cx="1023070" cy="723680"/>
                </a:xfrm>
              </p:grpSpPr>
              <p:cxnSp>
                <p:nvCxnSpPr>
                  <p:cNvPr id="25" name="直接箭头连接符 24"/>
                  <p:cNvCxnSpPr>
                    <a:cxnSpLocks noChangeAspect="1"/>
                  </p:cNvCxnSpPr>
                  <p:nvPr/>
                </p:nvCxnSpPr>
                <p:spPr>
                  <a:xfrm>
                    <a:off x="0" y="446011"/>
                    <a:ext cx="102307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cxnSpLocks noChangeAspect="1"/>
                  </p:cNvCxnSpPr>
                  <p:nvPr/>
                </p:nvCxnSpPr>
                <p:spPr>
                  <a:xfrm flipV="1">
                    <a:off x="34370" y="0"/>
                    <a:ext cx="0" cy="72368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sp>
              <p:nvSpPr>
                <p:cNvPr id="22" name="文本框 124"/>
                <p:cNvSpPr txBox="1"/>
                <p:nvPr/>
              </p:nvSpPr>
              <p:spPr>
                <a:xfrm>
                  <a:off x="3032497" y="2919624"/>
                  <a:ext cx="367665" cy="28892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(C)</a:t>
                  </a:r>
                  <a:endParaRPr lang="zh-CN" sz="160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sp>
            <p:nvSpPr>
              <p:cNvPr id="53" name="任意多边形: 形状 52"/>
              <p:cNvSpPr/>
              <p:nvPr/>
            </p:nvSpPr>
            <p:spPr>
              <a:xfrm rot="5400000" flipH="1">
                <a:off x="5508350" y="1884586"/>
                <a:ext cx="312769" cy="3708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 name="connsiteX0-7" fmla="*/ -1 w 600074"/>
                  <a:gd name="connsiteY0-8" fmla="*/ 0 h 891934"/>
                  <a:gd name="connsiteX1-9" fmla="*/ 600074 w 600074"/>
                  <a:gd name="connsiteY1-10" fmla="*/ 514350 h 891934"/>
                  <a:gd name="connsiteX2-11" fmla="*/ 270513 w 600074"/>
                  <a:gd name="connsiteY2-12" fmla="*/ 891933 h 891934"/>
                </a:gdLst>
                <a:ahLst/>
                <a:cxnLst>
                  <a:cxn ang="0">
                    <a:pos x="connsiteX0-1" y="connsiteY0-2"/>
                  </a:cxn>
                  <a:cxn ang="0">
                    <a:pos x="connsiteX1-3" y="connsiteY1-4"/>
                  </a:cxn>
                  <a:cxn ang="0">
                    <a:pos x="connsiteX2-5" y="connsiteY2-6"/>
                  </a:cxn>
                </a:cxnLst>
                <a:rect l="l" t="t" r="r" b="b"/>
                <a:pathLst>
                  <a:path w="600074" h="891934">
                    <a:moveTo>
                      <a:pt x="-1" y="0"/>
                    </a:moveTo>
                    <a:cubicBezTo>
                      <a:pt x="296861" y="168275"/>
                      <a:pt x="600074" y="331807"/>
                      <a:pt x="600074" y="514350"/>
                    </a:cubicBezTo>
                    <a:cubicBezTo>
                      <a:pt x="600074" y="696893"/>
                      <a:pt x="554675" y="704608"/>
                      <a:pt x="270513" y="891933"/>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mc:AlternateContent xmlns:mc="http://schemas.openxmlformats.org/markup-compatibility/2006">
          <mc:Choice xmlns:a14="http://schemas.microsoft.com/office/drawing/2010/main" Requires="a14">
            <p:sp>
              <p:nvSpPr>
                <p:cNvPr id="61" name="文本框 60"/>
                <p:cNvSpPr txBox="1"/>
                <p:nvPr/>
              </p:nvSpPr>
              <p:spPr>
                <a:xfrm>
                  <a:off x="4781800" y="1487243"/>
                  <a:ext cx="370801"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𝐴</m:t>
                            </m:r>
                          </m:num>
                          <m:den>
                            <m:r>
                              <a:rPr lang="en-US" altLang="zh-CN" sz="1400" b="0" i="1" dirty="0" smtClean="0">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61" name="文本框 60"/>
                <p:cNvSpPr txBox="1">
                  <a:spLocks noRot="1" noChangeAspect="1" noMove="1" noResize="1" noEditPoints="1" noAdjustHandles="1" noChangeArrowheads="1" noChangeShapeType="1" noTextEdit="1"/>
                </p:cNvSpPr>
                <p:nvPr/>
              </p:nvSpPr>
              <p:spPr>
                <a:xfrm>
                  <a:off x="4781800" y="1487243"/>
                  <a:ext cx="370801" cy="495649"/>
                </a:xfrm>
                <a:prstGeom prst="rect">
                  <a:avLst/>
                </a:prstGeom>
                <a:blipFill rotWithShape="1">
                  <a:blip r:embed="rId2"/>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3" name="文本框 62"/>
                <p:cNvSpPr txBox="1"/>
                <p:nvPr/>
              </p:nvSpPr>
              <p:spPr>
                <a:xfrm>
                  <a:off x="6159001" y="1921050"/>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𝑡</m:t>
                            </m:r>
                          </m:num>
                          <m:den>
                            <m:r>
                              <m:rPr>
                                <m:sty m:val="p"/>
                              </m:rPr>
                              <a:rPr lang="en-US" altLang="zh-CN" sz="1600" b="0" i="0" dirty="0" smtClean="0">
                                <a:latin typeface="Cambria Math" panose="02040503050406030204" pitchFamily="18" charset="0"/>
                                <a:ea typeface="Cambria Math" panose="02040503050406030204" pitchFamily="18" charset="0"/>
                              </a:rPr>
                              <m:t>s</m:t>
                            </m:r>
                          </m:den>
                        </m:f>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6159001" y="1921050"/>
                  <a:ext cx="752622" cy="338554"/>
                </a:xfrm>
                <a:prstGeom prst="rect">
                  <a:avLst/>
                </a:prstGeom>
                <a:blipFill rotWithShape="1">
                  <a:blip r:embed="rId3"/>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4" name="文本框 63"/>
                <p:cNvSpPr txBox="1"/>
                <p:nvPr/>
              </p:nvSpPr>
              <p:spPr>
                <a:xfrm>
                  <a:off x="5123192" y="1085704"/>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𝑥</m:t>
                            </m:r>
                          </m:num>
                          <m:den>
                            <m:r>
                              <m:rPr>
                                <m:sty m:val="p"/>
                              </m:rPr>
                              <a:rPr lang="en-US" altLang="zh-CN" sz="1600" b="0" i="0" dirty="0" smtClean="0">
                                <a:latin typeface="Cambria Math" panose="02040503050406030204" pitchFamily="18" charset="0"/>
                                <a:ea typeface="Cambria Math" panose="02040503050406030204" pitchFamily="18" charset="0"/>
                              </a:rPr>
                              <m:t>cm</m:t>
                            </m:r>
                          </m:den>
                        </m:f>
                      </m:oMath>
                    </m:oMathPara>
                  </a14:m>
                  <a:endParaRPr lang="zh-CN" altLang="en-US" dirty="0"/>
                </a:p>
              </p:txBody>
            </p:sp>
          </mc:Choice>
          <mc:Fallback>
            <p:sp>
              <p:nvSpPr>
                <p:cNvPr id="64" name="文本框 63"/>
                <p:cNvSpPr txBox="1">
                  <a:spLocks noRot="1" noChangeAspect="1" noMove="1" noResize="1" noEditPoints="1" noAdjustHandles="1" noChangeArrowheads="1" noChangeShapeType="1" noTextEdit="1"/>
                </p:cNvSpPr>
                <p:nvPr/>
              </p:nvSpPr>
              <p:spPr>
                <a:xfrm>
                  <a:off x="5123192" y="1085704"/>
                  <a:ext cx="752622" cy="338554"/>
                </a:xfrm>
                <a:prstGeom prst="rect">
                  <a:avLst/>
                </a:prstGeom>
                <a:blipFill rotWithShape="1">
                  <a:blip r:embed="rId4"/>
                </a:blipFill>
              </p:spPr>
              <p:txBody>
                <a:bodyPr/>
                <a:lstStyle/>
                <a:p>
                  <a:r>
                    <a:rPr lang="zh-CN" altLang="en-US">
                      <a:noFill/>
                    </a:rPr>
                    <a:t> </a:t>
                  </a:r>
                </a:p>
              </p:txBody>
            </p:sp>
          </mc:Fallback>
        </mc:AlternateContent>
      </p:grpSp>
      <p:grpSp>
        <p:nvGrpSpPr>
          <p:cNvPr id="28" name="组合 27"/>
          <p:cNvGrpSpPr/>
          <p:nvPr/>
        </p:nvGrpSpPr>
        <p:grpSpPr>
          <a:xfrm>
            <a:off x="2521215" y="1075621"/>
            <a:ext cx="2292441" cy="1601520"/>
            <a:chOff x="2521215" y="1075621"/>
            <a:chExt cx="2292441" cy="1601520"/>
          </a:xfrm>
        </p:grpSpPr>
        <p:grpSp>
          <p:nvGrpSpPr>
            <p:cNvPr id="6" name="组合 5"/>
            <p:cNvGrpSpPr/>
            <p:nvPr/>
          </p:nvGrpSpPr>
          <p:grpSpPr>
            <a:xfrm>
              <a:off x="2929386" y="1181831"/>
              <a:ext cx="1614126" cy="1495310"/>
              <a:chOff x="2627925" y="1333692"/>
              <a:chExt cx="1022985" cy="947709"/>
            </a:xfrm>
          </p:grpSpPr>
          <p:grpSp>
            <p:nvGrpSpPr>
              <p:cNvPr id="7" name="组合 6"/>
              <p:cNvGrpSpPr/>
              <p:nvPr/>
            </p:nvGrpSpPr>
            <p:grpSpPr>
              <a:xfrm>
                <a:off x="2627925" y="1333692"/>
                <a:ext cx="1022985" cy="723680"/>
                <a:chOff x="2913675" y="1789725"/>
                <a:chExt cx="1022985" cy="723680"/>
              </a:xfrm>
            </p:grpSpPr>
            <p:grpSp>
              <p:nvGrpSpPr>
                <p:cNvPr id="9" name="组合 8"/>
                <p:cNvGrpSpPr/>
                <p:nvPr/>
              </p:nvGrpSpPr>
              <p:grpSpPr>
                <a:xfrm>
                  <a:off x="2913675" y="1789725"/>
                  <a:ext cx="1022985" cy="723680"/>
                  <a:chOff x="0" y="0"/>
                  <a:chExt cx="1023070" cy="723680"/>
                </a:xfrm>
              </p:grpSpPr>
              <p:cxnSp>
                <p:nvCxnSpPr>
                  <p:cNvPr id="17" name="直接箭头连接符 16"/>
                  <p:cNvCxnSpPr>
                    <a:cxnSpLocks noChangeAspect="1"/>
                  </p:cNvCxnSpPr>
                  <p:nvPr/>
                </p:nvCxnSpPr>
                <p:spPr>
                  <a:xfrm>
                    <a:off x="0" y="446011"/>
                    <a:ext cx="102307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cxnSpLocks noChangeAspect="1"/>
                  </p:cNvCxnSpPr>
                  <p:nvPr/>
                </p:nvCxnSpPr>
                <p:spPr>
                  <a:xfrm flipV="1">
                    <a:off x="34370" y="0"/>
                    <a:ext cx="0" cy="72368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nvGrpSpPr>
              <p:grpSpPr>
                <a:xfrm>
                  <a:off x="2952751" y="2044612"/>
                  <a:ext cx="911008" cy="389824"/>
                  <a:chOff x="1804988" y="1329439"/>
                  <a:chExt cx="911008" cy="389824"/>
                </a:xfrm>
              </p:grpSpPr>
              <p:grpSp>
                <p:nvGrpSpPr>
                  <p:cNvPr id="11" name="组合 10"/>
                  <p:cNvGrpSpPr/>
                  <p:nvPr/>
                </p:nvGrpSpPr>
                <p:grpSpPr>
                  <a:xfrm flipV="1">
                    <a:off x="1865731" y="1329439"/>
                    <a:ext cx="850265" cy="389824"/>
                    <a:chOff x="0" y="0"/>
                    <a:chExt cx="850619" cy="440540"/>
                  </a:xfrm>
                </p:grpSpPr>
                <p:grpSp>
                  <p:nvGrpSpPr>
                    <p:cNvPr id="13" name="组合 12"/>
                    <p:cNvGrpSpPr/>
                    <p:nvPr/>
                  </p:nvGrpSpPr>
                  <p:grpSpPr>
                    <a:xfrm>
                      <a:off x="0" y="0"/>
                      <a:ext cx="567587" cy="426172"/>
                      <a:chOff x="0" y="0"/>
                      <a:chExt cx="567587" cy="426172"/>
                    </a:xfrm>
                  </p:grpSpPr>
                  <p:sp>
                    <p:nvSpPr>
                      <p:cNvPr id="15" name="任意多边形: 形状 14"/>
                      <p:cNvSpPr/>
                      <p:nvPr/>
                    </p:nvSpPr>
                    <p:spPr>
                      <a:xfrm rot="16200000" flipV="1">
                        <a:off x="311883" y="-33402"/>
                        <a:ext cx="222302" cy="28910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 name="任意多边形: 形状 15"/>
                      <p:cNvSpPr/>
                      <p:nvPr/>
                    </p:nvSpPr>
                    <p:spPr>
                      <a:xfrm rot="16200000" flipH="1" flipV="1">
                        <a:off x="32400" y="170572"/>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4" name="任意多边形: 形状 13"/>
                    <p:cNvSpPr/>
                    <p:nvPr/>
                  </p:nvSpPr>
                  <p:spPr>
                    <a:xfrm rot="16200000" flipH="1" flipV="1">
                      <a:off x="595019" y="184940"/>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cxnSp>
                <p:nvCxnSpPr>
                  <p:cNvPr id="12" name="直接连接符 11"/>
                  <p:cNvCxnSpPr/>
                  <p:nvPr/>
                </p:nvCxnSpPr>
                <p:spPr>
                  <a:xfrm flipV="1">
                    <a:off x="1804988" y="1522405"/>
                    <a:ext cx="68860" cy="1251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8" name="文本框 124"/>
              <p:cNvSpPr txBox="1"/>
              <p:nvPr/>
            </p:nvSpPr>
            <p:spPr>
              <a:xfrm>
                <a:off x="3006691" y="1991841"/>
                <a:ext cx="367724" cy="28956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(B)</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 name="组合 3"/>
            <p:cNvGrpSpPr/>
            <p:nvPr/>
          </p:nvGrpSpPr>
          <p:grpSpPr>
            <a:xfrm>
              <a:off x="2521215" y="1075621"/>
              <a:ext cx="2292441" cy="1215383"/>
              <a:chOff x="2521215" y="1075621"/>
              <a:chExt cx="2292441" cy="1215383"/>
            </a:xfrm>
          </p:grpSpPr>
          <mc:AlternateContent xmlns:mc="http://schemas.openxmlformats.org/markup-compatibility/2006">
            <mc:Choice xmlns:a14="http://schemas.microsoft.com/office/drawing/2010/main" Requires="a14">
              <p:sp>
                <p:nvSpPr>
                  <p:cNvPr id="56" name="文本框 55"/>
                  <p:cNvSpPr txBox="1"/>
                  <p:nvPr/>
                </p:nvSpPr>
                <p:spPr>
                  <a:xfrm>
                    <a:off x="2911760" y="1075621"/>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𝑥</m:t>
                              </m:r>
                            </m:num>
                            <m:den>
                              <m:r>
                                <m:rPr>
                                  <m:sty m:val="p"/>
                                </m:rPr>
                                <a:rPr lang="en-US" altLang="zh-CN" sz="1600" b="0" i="0" dirty="0" smtClean="0">
                                  <a:latin typeface="Cambria Math" panose="02040503050406030204" pitchFamily="18" charset="0"/>
                                  <a:ea typeface="Cambria Math" panose="02040503050406030204" pitchFamily="18" charset="0"/>
                                </a:rPr>
                                <m:t>cm</m:t>
                              </m:r>
                            </m:den>
                          </m:f>
                        </m:oMath>
                      </m:oMathPara>
                    </a14:m>
                    <a:endParaRPr lang="zh-CN" altLang="en-US" dirty="0"/>
                  </a:p>
                </p:txBody>
              </p:sp>
            </mc:Choice>
            <mc:Fallback>
              <p:sp>
                <p:nvSpPr>
                  <p:cNvPr id="56" name="文本框 55"/>
                  <p:cNvSpPr txBox="1">
                    <a:spLocks noRot="1" noChangeAspect="1" noMove="1" noResize="1" noEditPoints="1" noAdjustHandles="1" noChangeArrowheads="1" noChangeShapeType="1" noTextEdit="1"/>
                  </p:cNvSpPr>
                  <p:nvPr/>
                </p:nvSpPr>
                <p:spPr>
                  <a:xfrm>
                    <a:off x="2911760" y="1075621"/>
                    <a:ext cx="752622" cy="338554"/>
                  </a:xfrm>
                  <a:prstGeom prst="rect">
                    <a:avLst/>
                  </a:prstGeom>
                  <a:blipFill rotWithShape="1">
                    <a:blip r:embed="rId4"/>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9" name="文本框 58"/>
                  <p:cNvSpPr txBox="1"/>
                  <p:nvPr/>
                </p:nvSpPr>
                <p:spPr>
                  <a:xfrm>
                    <a:off x="2521215" y="1795355"/>
                    <a:ext cx="370801"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dirty="0" smtClean="0">
                              <a:latin typeface="Cambria Math" panose="02040503050406030204" pitchFamily="18" charset="0"/>
                              <a:ea typeface="Cambria Math" panose="02040503050406030204" pitchFamily="18" charset="0"/>
                            </a:rPr>
                            <m:t>−</m:t>
                          </m:r>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𝐴</m:t>
                              </m:r>
                            </m:num>
                            <m:den>
                              <m:r>
                                <a:rPr lang="en-US" altLang="zh-CN" sz="1400" b="0" i="1" dirty="0" smtClean="0">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59" name="文本框 58"/>
                  <p:cNvSpPr txBox="1">
                    <a:spLocks noRot="1" noChangeAspect="1" noMove="1" noResize="1" noEditPoints="1" noAdjustHandles="1" noChangeArrowheads="1" noChangeShapeType="1" noTextEdit="1"/>
                  </p:cNvSpPr>
                  <p:nvPr/>
                </p:nvSpPr>
                <p:spPr>
                  <a:xfrm>
                    <a:off x="2521215" y="1795355"/>
                    <a:ext cx="370801" cy="495649"/>
                  </a:xfrm>
                  <a:prstGeom prst="rect">
                    <a:avLst/>
                  </a:prstGeom>
                  <a:blipFill rotWithShape="1">
                    <a:blip r:embed="rId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5" name="文本框 64"/>
                  <p:cNvSpPr txBox="1"/>
                  <p:nvPr/>
                </p:nvSpPr>
                <p:spPr>
                  <a:xfrm>
                    <a:off x="4061034" y="1844825"/>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𝑡</m:t>
                              </m:r>
                            </m:num>
                            <m:den>
                              <m:r>
                                <m:rPr>
                                  <m:sty m:val="p"/>
                                </m:rPr>
                                <a:rPr lang="en-US" altLang="zh-CN" sz="1600" b="0" i="0" dirty="0" smtClean="0">
                                  <a:latin typeface="Cambria Math" panose="02040503050406030204" pitchFamily="18" charset="0"/>
                                  <a:ea typeface="Cambria Math" panose="02040503050406030204" pitchFamily="18" charset="0"/>
                                </a:rPr>
                                <m:t>s</m:t>
                              </m:r>
                            </m:den>
                          </m:f>
                        </m:oMath>
                      </m:oMathPara>
                    </a14:m>
                    <a:endParaRPr lang="zh-CN" altLang="en-US" dirty="0"/>
                  </a:p>
                </p:txBody>
              </p:sp>
            </mc:Choice>
            <mc:Fallback>
              <p:sp>
                <p:nvSpPr>
                  <p:cNvPr id="65" name="文本框 64"/>
                  <p:cNvSpPr txBox="1">
                    <a:spLocks noRot="1" noChangeAspect="1" noMove="1" noResize="1" noEditPoints="1" noAdjustHandles="1" noChangeArrowheads="1" noChangeShapeType="1" noTextEdit="1"/>
                  </p:cNvSpPr>
                  <p:nvPr/>
                </p:nvSpPr>
                <p:spPr>
                  <a:xfrm>
                    <a:off x="4061034" y="1844825"/>
                    <a:ext cx="752622" cy="338554"/>
                  </a:xfrm>
                  <a:prstGeom prst="rect">
                    <a:avLst/>
                  </a:prstGeom>
                  <a:blipFill rotWithShape="1">
                    <a:blip r:embed="rId3"/>
                  </a:blipFill>
                </p:spPr>
                <p:txBody>
                  <a:bodyPr/>
                  <a:lstStyle/>
                  <a:p>
                    <a:r>
                      <a:rPr lang="zh-CN" altLang="en-US">
                        <a:noFill/>
                      </a:rPr>
                      <a:t> </a:t>
                    </a:r>
                  </a:p>
                </p:txBody>
              </p:sp>
            </mc:Fallback>
          </mc:AlternateContent>
        </p:grpSp>
      </p:grpSp>
      <p:grpSp>
        <p:nvGrpSpPr>
          <p:cNvPr id="24" name="组合 23"/>
          <p:cNvGrpSpPr/>
          <p:nvPr/>
        </p:nvGrpSpPr>
        <p:grpSpPr>
          <a:xfrm>
            <a:off x="469519" y="1061124"/>
            <a:ext cx="2109185" cy="1596515"/>
            <a:chOff x="469519" y="1061124"/>
            <a:chExt cx="2109185" cy="1596515"/>
          </a:xfrm>
        </p:grpSpPr>
        <p:grpSp>
          <p:nvGrpSpPr>
            <p:cNvPr id="31" name="组合 30"/>
            <p:cNvGrpSpPr/>
            <p:nvPr/>
          </p:nvGrpSpPr>
          <p:grpSpPr>
            <a:xfrm>
              <a:off x="825892" y="1204594"/>
              <a:ext cx="1614259" cy="1453045"/>
              <a:chOff x="1767755" y="150208"/>
              <a:chExt cx="1023070" cy="920922"/>
            </a:xfrm>
          </p:grpSpPr>
          <p:grpSp>
            <p:nvGrpSpPr>
              <p:cNvPr id="32" name="组合 31"/>
              <p:cNvGrpSpPr/>
              <p:nvPr/>
            </p:nvGrpSpPr>
            <p:grpSpPr>
              <a:xfrm>
                <a:off x="1767755" y="150208"/>
                <a:ext cx="1023070" cy="723680"/>
                <a:chOff x="2615480" y="493108"/>
                <a:chExt cx="1023070" cy="723680"/>
              </a:xfrm>
            </p:grpSpPr>
            <p:grpSp>
              <p:nvGrpSpPr>
                <p:cNvPr id="34" name="组合 33"/>
                <p:cNvGrpSpPr/>
                <p:nvPr/>
              </p:nvGrpSpPr>
              <p:grpSpPr>
                <a:xfrm>
                  <a:off x="2615480" y="493108"/>
                  <a:ext cx="1023070" cy="723680"/>
                  <a:chOff x="2615480" y="493108"/>
                  <a:chExt cx="1023070" cy="723680"/>
                </a:xfrm>
              </p:grpSpPr>
              <p:cxnSp>
                <p:nvCxnSpPr>
                  <p:cNvPr id="41" name="直接箭头连接符 40"/>
                  <p:cNvCxnSpPr>
                    <a:cxnSpLocks noChangeAspect="1"/>
                  </p:cNvCxnSpPr>
                  <p:nvPr/>
                </p:nvCxnSpPr>
                <p:spPr>
                  <a:xfrm>
                    <a:off x="2615480" y="939119"/>
                    <a:ext cx="1023070" cy="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a:cxnSpLocks noChangeAspect="1"/>
                  </p:cNvCxnSpPr>
                  <p:nvPr/>
                </p:nvCxnSpPr>
                <p:spPr>
                  <a:xfrm flipV="1">
                    <a:off x="2649850" y="493108"/>
                    <a:ext cx="0" cy="72368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grpSp>
            <p:cxnSp>
              <p:nvCxnSpPr>
                <p:cNvPr id="35" name="直接连接符 34"/>
                <p:cNvCxnSpPr/>
                <p:nvPr/>
              </p:nvCxnSpPr>
              <p:spPr>
                <a:xfrm>
                  <a:off x="2651860" y="812080"/>
                  <a:ext cx="41616" cy="999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a:off x="2693464" y="709149"/>
                  <a:ext cx="850619" cy="440540"/>
                  <a:chOff x="2579164" y="1571162"/>
                  <a:chExt cx="850619" cy="440540"/>
                </a:xfrm>
              </p:grpSpPr>
              <p:grpSp>
                <p:nvGrpSpPr>
                  <p:cNvPr id="37" name="组合 36"/>
                  <p:cNvGrpSpPr/>
                  <p:nvPr/>
                </p:nvGrpSpPr>
                <p:grpSpPr>
                  <a:xfrm>
                    <a:off x="2579164" y="1571162"/>
                    <a:ext cx="567587" cy="426172"/>
                    <a:chOff x="474109" y="205409"/>
                    <a:chExt cx="567587" cy="426172"/>
                  </a:xfrm>
                </p:grpSpPr>
                <p:sp>
                  <p:nvSpPr>
                    <p:cNvPr id="39" name="任意多边形: 形状 38"/>
                    <p:cNvSpPr/>
                    <p:nvPr/>
                  </p:nvSpPr>
                  <p:spPr>
                    <a:xfrm rot="16200000" flipV="1">
                      <a:off x="785992" y="172007"/>
                      <a:ext cx="222302" cy="28910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40" name="任意多边形: 形状 39"/>
                    <p:cNvSpPr/>
                    <p:nvPr/>
                  </p:nvSpPr>
                  <p:spPr>
                    <a:xfrm rot="16200000" flipH="1" flipV="1">
                      <a:off x="506509" y="37598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38" name="任意多边形: 形状 37"/>
                  <p:cNvSpPr/>
                  <p:nvPr/>
                </p:nvSpPr>
                <p:spPr>
                  <a:xfrm rot="16200000" flipH="1" flipV="1">
                    <a:off x="3174183" y="1756102"/>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sp>
            <p:nvSpPr>
              <p:cNvPr id="33" name="文本框 124"/>
              <p:cNvSpPr txBox="1"/>
              <p:nvPr/>
            </p:nvSpPr>
            <p:spPr>
              <a:xfrm>
                <a:off x="2104153" y="782205"/>
                <a:ext cx="367665" cy="28892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(A)</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2" name="组合 1"/>
            <p:cNvGrpSpPr/>
            <p:nvPr/>
          </p:nvGrpSpPr>
          <p:grpSpPr>
            <a:xfrm>
              <a:off x="469519" y="1061124"/>
              <a:ext cx="2109185" cy="889858"/>
              <a:chOff x="469519" y="1061124"/>
              <a:chExt cx="2109185" cy="889858"/>
            </a:xfrm>
          </p:grpSpPr>
          <mc:AlternateContent xmlns:mc="http://schemas.openxmlformats.org/markup-compatibility/2006">
            <mc:Choice xmlns:a14="http://schemas.microsoft.com/office/drawing/2010/main" Requires="a14">
              <p:sp>
                <p:nvSpPr>
                  <p:cNvPr id="57" name="文本框 56"/>
                  <p:cNvSpPr txBox="1"/>
                  <p:nvPr/>
                </p:nvSpPr>
                <p:spPr>
                  <a:xfrm>
                    <a:off x="2074315" y="1562759"/>
                    <a:ext cx="50438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𝑡</m:t>
                              </m:r>
                            </m:num>
                            <m:den>
                              <m:r>
                                <m:rPr>
                                  <m:sty m:val="p"/>
                                </m:rPr>
                                <a:rPr lang="en-US" altLang="zh-CN" sz="1600" b="0" i="0" dirty="0" smtClean="0">
                                  <a:latin typeface="Cambria Math" panose="02040503050406030204" pitchFamily="18" charset="0"/>
                                  <a:ea typeface="Cambria Math" panose="02040503050406030204" pitchFamily="18" charset="0"/>
                                </a:rPr>
                                <m:t>s</m:t>
                              </m:r>
                            </m:den>
                          </m:f>
                        </m:oMath>
                      </m:oMathPara>
                    </a14:m>
                    <a:endParaRPr lang="zh-CN" altLang="en-US" dirty="0"/>
                  </a:p>
                </p:txBody>
              </p:sp>
            </mc:Choice>
            <mc:Fallback>
              <p:sp>
                <p:nvSpPr>
                  <p:cNvPr id="57" name="文本框 56"/>
                  <p:cNvSpPr txBox="1">
                    <a:spLocks noRot="1" noChangeAspect="1" noMove="1" noResize="1" noEditPoints="1" noAdjustHandles="1" noChangeArrowheads="1" noChangeShapeType="1" noTextEdit="1"/>
                  </p:cNvSpPr>
                  <p:nvPr/>
                </p:nvSpPr>
                <p:spPr>
                  <a:xfrm>
                    <a:off x="2074315" y="1562759"/>
                    <a:ext cx="504389" cy="338554"/>
                  </a:xfrm>
                  <a:prstGeom prst="rect">
                    <a:avLst/>
                  </a:prstGeom>
                  <a:blipFill rotWithShape="1">
                    <a:blip r:embed="rId6"/>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8" name="文本框 57"/>
                  <p:cNvSpPr txBox="1"/>
                  <p:nvPr/>
                </p:nvSpPr>
                <p:spPr>
                  <a:xfrm>
                    <a:off x="469519" y="1455333"/>
                    <a:ext cx="370801"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𝐴</m:t>
                              </m:r>
                            </m:num>
                            <m:den>
                              <m:r>
                                <a:rPr lang="en-US" altLang="zh-CN" sz="1400" b="0" i="1" dirty="0" smtClean="0">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469519" y="1455333"/>
                    <a:ext cx="370801" cy="495649"/>
                  </a:xfrm>
                  <a:prstGeom prst="rect">
                    <a:avLst/>
                  </a:prstGeom>
                  <a:blipFill rotWithShape="1">
                    <a:blip r:embed="rId2"/>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6" name="文本框 65"/>
                  <p:cNvSpPr txBox="1"/>
                  <p:nvPr/>
                </p:nvSpPr>
                <p:spPr>
                  <a:xfrm>
                    <a:off x="858114" y="1061124"/>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𝑥</m:t>
                              </m:r>
                            </m:num>
                            <m:den>
                              <m:r>
                                <m:rPr>
                                  <m:sty m:val="p"/>
                                </m:rPr>
                                <a:rPr lang="en-US" altLang="zh-CN" sz="1600" b="0" i="0" dirty="0" smtClean="0">
                                  <a:latin typeface="Cambria Math" panose="02040503050406030204" pitchFamily="18" charset="0"/>
                                  <a:ea typeface="Cambria Math" panose="02040503050406030204" pitchFamily="18" charset="0"/>
                                </a:rPr>
                                <m:t>cm</m:t>
                              </m:r>
                            </m:den>
                          </m:f>
                        </m:oMath>
                      </m:oMathPara>
                    </a14:m>
                    <a:endParaRPr lang="zh-CN" altLang="en-US" dirty="0"/>
                  </a:p>
                </p:txBody>
              </p:sp>
            </mc:Choice>
            <mc:Fallback>
              <p:sp>
                <p:nvSpPr>
                  <p:cNvPr id="66" name="文本框 65"/>
                  <p:cNvSpPr txBox="1">
                    <a:spLocks noRot="1" noChangeAspect="1" noMove="1" noResize="1" noEditPoints="1" noAdjustHandles="1" noChangeArrowheads="1" noChangeShapeType="1" noTextEdit="1"/>
                  </p:cNvSpPr>
                  <p:nvPr/>
                </p:nvSpPr>
                <p:spPr>
                  <a:xfrm>
                    <a:off x="858114" y="1061124"/>
                    <a:ext cx="752622" cy="338554"/>
                  </a:xfrm>
                  <a:prstGeom prst="rect">
                    <a:avLst/>
                  </a:prstGeom>
                  <a:blipFill rotWithShape="1">
                    <a:blip r:embed="rId4"/>
                  </a:blipFill>
                </p:spPr>
                <p:txBody>
                  <a:bodyPr/>
                  <a:lstStyle/>
                  <a:p>
                    <a:r>
                      <a:rPr lang="zh-CN" altLang="en-US">
                        <a:noFill/>
                      </a:rPr>
                      <a:t> </a:t>
                    </a:r>
                  </a:p>
                </p:txBody>
              </p:sp>
            </mc:Fallback>
          </mc:AlternateContent>
        </p:grpSp>
      </p:grpSp>
      <p:grpSp>
        <p:nvGrpSpPr>
          <p:cNvPr id="21" name="组合 20"/>
          <p:cNvGrpSpPr/>
          <p:nvPr/>
        </p:nvGrpSpPr>
        <p:grpSpPr>
          <a:xfrm>
            <a:off x="6806286" y="1080270"/>
            <a:ext cx="2061234" cy="1554280"/>
            <a:chOff x="6806286" y="1080270"/>
            <a:chExt cx="2061234" cy="1554280"/>
          </a:xfrm>
        </p:grpSpPr>
        <p:grpSp>
          <p:nvGrpSpPr>
            <p:cNvPr id="43" name="组合 42"/>
            <p:cNvGrpSpPr/>
            <p:nvPr/>
          </p:nvGrpSpPr>
          <p:grpSpPr>
            <a:xfrm>
              <a:off x="7185964" y="1195279"/>
              <a:ext cx="1613124" cy="1439271"/>
              <a:chOff x="6981270" y="4957714"/>
              <a:chExt cx="1613124" cy="1439271"/>
            </a:xfrm>
          </p:grpSpPr>
          <p:grpSp>
            <p:nvGrpSpPr>
              <p:cNvPr id="44" name="组合 43"/>
              <p:cNvGrpSpPr/>
              <p:nvPr/>
            </p:nvGrpSpPr>
            <p:grpSpPr>
              <a:xfrm>
                <a:off x="6981270" y="4957714"/>
                <a:ext cx="1613124" cy="1439271"/>
                <a:chOff x="2607605" y="3185944"/>
                <a:chExt cx="1022350" cy="912192"/>
              </a:xfrm>
            </p:grpSpPr>
            <p:grpSp>
              <p:nvGrpSpPr>
                <p:cNvPr id="46" name="组合 45"/>
                <p:cNvGrpSpPr/>
                <p:nvPr/>
              </p:nvGrpSpPr>
              <p:grpSpPr>
                <a:xfrm>
                  <a:off x="2607605" y="3185944"/>
                  <a:ext cx="1022350" cy="723265"/>
                  <a:chOff x="3950630" y="2681119"/>
                  <a:chExt cx="1022350" cy="723265"/>
                </a:xfrm>
              </p:grpSpPr>
              <p:cxnSp>
                <p:nvCxnSpPr>
                  <p:cNvPr id="51" name="直接箭头连接符 50"/>
                  <p:cNvCxnSpPr>
                    <a:cxnSpLocks noChangeAspect="1"/>
                  </p:cNvCxnSpPr>
                  <p:nvPr/>
                </p:nvCxnSpPr>
                <p:spPr>
                  <a:xfrm>
                    <a:off x="3950630" y="3111795"/>
                    <a:ext cx="102235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a:cxnSpLocks noChangeAspect="1"/>
                  </p:cNvCxnSpPr>
                  <p:nvPr/>
                </p:nvCxnSpPr>
                <p:spPr>
                  <a:xfrm flipV="1">
                    <a:off x="3985031" y="2681119"/>
                    <a:ext cx="0" cy="723265"/>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grpSp>
              <p:nvGrpSpPr>
                <p:cNvPr id="47" name="组合 46"/>
                <p:cNvGrpSpPr/>
                <p:nvPr/>
              </p:nvGrpSpPr>
              <p:grpSpPr>
                <a:xfrm flipV="1">
                  <a:off x="2867865" y="3426726"/>
                  <a:ext cx="566965" cy="380021"/>
                  <a:chOff x="280252" y="10514"/>
                  <a:chExt cx="567587" cy="426170"/>
                </a:xfrm>
              </p:grpSpPr>
              <p:sp>
                <p:nvSpPr>
                  <p:cNvPr id="49" name="任意多边形: 形状 48"/>
                  <p:cNvSpPr/>
                  <p:nvPr/>
                </p:nvSpPr>
                <p:spPr>
                  <a:xfrm rot="16200000" flipV="1">
                    <a:off x="592135" y="-22888"/>
                    <a:ext cx="222302" cy="28910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50" name="任意多边形: 形状 49"/>
                  <p:cNvSpPr/>
                  <p:nvPr/>
                </p:nvSpPr>
                <p:spPr>
                  <a:xfrm rot="16200000" flipH="1" flipV="1">
                    <a:off x="312652" y="181084"/>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48" name="文本框 124"/>
                <p:cNvSpPr txBox="1"/>
                <p:nvPr/>
              </p:nvSpPr>
              <p:spPr>
                <a:xfrm>
                  <a:off x="2927067" y="3838478"/>
                  <a:ext cx="319667" cy="25965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(D)</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sp>
            <p:nvSpPr>
              <p:cNvPr id="45" name="任意多边形: 形状 44"/>
              <p:cNvSpPr/>
              <p:nvPr/>
            </p:nvSpPr>
            <p:spPr>
              <a:xfrm rot="5400000">
                <a:off x="7064652" y="5595357"/>
                <a:ext cx="312065" cy="370269"/>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 name="connsiteX0-7" fmla="*/ -1 w 600074"/>
                  <a:gd name="connsiteY0-8" fmla="*/ 0 h 891934"/>
                  <a:gd name="connsiteX1-9" fmla="*/ 600074 w 600074"/>
                  <a:gd name="connsiteY1-10" fmla="*/ 514350 h 891934"/>
                  <a:gd name="connsiteX2-11" fmla="*/ 270513 w 600074"/>
                  <a:gd name="connsiteY2-12" fmla="*/ 891933 h 891934"/>
                </a:gdLst>
                <a:ahLst/>
                <a:cxnLst>
                  <a:cxn ang="0">
                    <a:pos x="connsiteX0-1" y="connsiteY0-2"/>
                  </a:cxn>
                  <a:cxn ang="0">
                    <a:pos x="connsiteX1-3" y="connsiteY1-4"/>
                  </a:cxn>
                  <a:cxn ang="0">
                    <a:pos x="connsiteX2-5" y="connsiteY2-6"/>
                  </a:cxn>
                </a:cxnLst>
                <a:rect l="l" t="t" r="r" b="b"/>
                <a:pathLst>
                  <a:path w="600074" h="891934">
                    <a:moveTo>
                      <a:pt x="-1" y="0"/>
                    </a:moveTo>
                    <a:cubicBezTo>
                      <a:pt x="296861" y="168275"/>
                      <a:pt x="600074" y="331807"/>
                      <a:pt x="600074" y="514350"/>
                    </a:cubicBezTo>
                    <a:cubicBezTo>
                      <a:pt x="600074" y="696893"/>
                      <a:pt x="554675" y="704608"/>
                      <a:pt x="270513" y="891933"/>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mc:AlternateContent xmlns:mc="http://schemas.openxmlformats.org/markup-compatibility/2006">
          <mc:Choice xmlns:a14="http://schemas.microsoft.com/office/drawing/2010/main" Requires="a14">
            <p:sp>
              <p:nvSpPr>
                <p:cNvPr id="60" name="文本框 59"/>
                <p:cNvSpPr txBox="1"/>
                <p:nvPr/>
              </p:nvSpPr>
              <p:spPr>
                <a:xfrm>
                  <a:off x="6806286" y="1750494"/>
                  <a:ext cx="370801"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dirty="0" smtClean="0">
                            <a:latin typeface="Cambria Math" panose="02040503050406030204" pitchFamily="18" charset="0"/>
                            <a:ea typeface="Cambria Math" panose="02040503050406030204" pitchFamily="18" charset="0"/>
                          </a:rPr>
                          <m:t>−</m:t>
                        </m:r>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𝐴</m:t>
                            </m:r>
                          </m:num>
                          <m:den>
                            <m:r>
                              <a:rPr lang="en-US" altLang="zh-CN" sz="1400" b="0" i="1" dirty="0" smtClean="0">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60" name="文本框 59"/>
                <p:cNvSpPr txBox="1">
                  <a:spLocks noRot="1" noChangeAspect="1" noMove="1" noResize="1" noEditPoints="1" noAdjustHandles="1" noChangeArrowheads="1" noChangeShapeType="1" noTextEdit="1"/>
                </p:cNvSpPr>
                <p:nvPr/>
              </p:nvSpPr>
              <p:spPr>
                <a:xfrm>
                  <a:off x="6806286" y="1750494"/>
                  <a:ext cx="370801" cy="495649"/>
                </a:xfrm>
                <a:prstGeom prst="rect">
                  <a:avLst/>
                </a:prstGeom>
                <a:blipFill rotWithShape="1">
                  <a:blip r:embed="rId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2" name="文本框 61"/>
                <p:cNvSpPr txBox="1"/>
                <p:nvPr/>
              </p:nvSpPr>
              <p:spPr>
                <a:xfrm>
                  <a:off x="7183473" y="1080270"/>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𝑥</m:t>
                            </m:r>
                          </m:num>
                          <m:den>
                            <m:r>
                              <m:rPr>
                                <m:sty m:val="p"/>
                              </m:rPr>
                              <a:rPr lang="en-US" altLang="zh-CN" sz="1600" b="0" i="0" dirty="0" smtClean="0">
                                <a:latin typeface="Cambria Math" panose="02040503050406030204" pitchFamily="18" charset="0"/>
                                <a:ea typeface="Cambria Math" panose="02040503050406030204" pitchFamily="18" charset="0"/>
                              </a:rPr>
                              <m:t>cm</m:t>
                            </m:r>
                          </m:den>
                        </m:f>
                      </m:oMath>
                    </m:oMathPara>
                  </a14:m>
                  <a:endParaRPr lang="zh-CN" altLang="en-US" dirty="0"/>
                </a:p>
              </p:txBody>
            </p:sp>
          </mc:Choice>
          <mc:Fallback>
            <p:sp>
              <p:nvSpPr>
                <p:cNvPr id="62" name="文本框 61"/>
                <p:cNvSpPr txBox="1">
                  <a:spLocks noRot="1" noChangeAspect="1" noMove="1" noResize="1" noEditPoints="1" noAdjustHandles="1" noChangeArrowheads="1" noChangeShapeType="1" noTextEdit="1"/>
                </p:cNvSpPr>
                <p:nvPr/>
              </p:nvSpPr>
              <p:spPr>
                <a:xfrm>
                  <a:off x="7183473" y="1080270"/>
                  <a:ext cx="752622" cy="338554"/>
                </a:xfrm>
                <a:prstGeom prst="rect">
                  <a:avLst/>
                </a:prstGeom>
                <a:blipFill rotWithShape="1">
                  <a:blip r:embed="rId4"/>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7" name="文本框 66"/>
                <p:cNvSpPr txBox="1"/>
                <p:nvPr/>
              </p:nvSpPr>
              <p:spPr>
                <a:xfrm>
                  <a:off x="8114898" y="1520897"/>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𝑡</m:t>
                            </m:r>
                          </m:num>
                          <m:den>
                            <m:r>
                              <m:rPr>
                                <m:sty m:val="p"/>
                              </m:rPr>
                              <a:rPr lang="en-US" altLang="zh-CN" sz="1600" b="0" i="0" dirty="0" smtClean="0">
                                <a:latin typeface="Cambria Math" panose="02040503050406030204" pitchFamily="18" charset="0"/>
                                <a:ea typeface="Cambria Math" panose="02040503050406030204" pitchFamily="18" charset="0"/>
                              </a:rPr>
                              <m:t>s</m:t>
                            </m:r>
                          </m:den>
                        </m:f>
                      </m:oMath>
                    </m:oMathPara>
                  </a14:m>
                  <a:endParaRPr lang="zh-CN" altLang="en-US" dirty="0"/>
                </a:p>
              </p:txBody>
            </p:sp>
          </mc:Choice>
          <mc:Fallback>
            <p:sp>
              <p:nvSpPr>
                <p:cNvPr id="67" name="文本框 66"/>
                <p:cNvSpPr txBox="1">
                  <a:spLocks noRot="1" noChangeAspect="1" noMove="1" noResize="1" noEditPoints="1" noAdjustHandles="1" noChangeArrowheads="1" noChangeShapeType="1" noTextEdit="1"/>
                </p:cNvSpPr>
                <p:nvPr/>
              </p:nvSpPr>
              <p:spPr>
                <a:xfrm>
                  <a:off x="8114898" y="1520897"/>
                  <a:ext cx="752622" cy="338554"/>
                </a:xfrm>
                <a:prstGeom prst="rect">
                  <a:avLst/>
                </a:prstGeom>
                <a:blipFill rotWithShape="1">
                  <a:blip r:embed="rId3"/>
                </a:blipFill>
              </p:spPr>
              <p:txBody>
                <a:bodyPr/>
                <a:lstStyle/>
                <a:p>
                  <a:r>
                    <a:rPr lang="zh-CN" altLang="en-US">
                      <a:noFill/>
                    </a:rPr>
                    <a:t> </a:t>
                  </a:r>
                </a:p>
              </p:txBody>
            </p:sp>
          </mc:Fallback>
        </mc:AlternateContent>
      </p:grpSp>
      <p:sp>
        <p:nvSpPr>
          <p:cNvPr id="68" name="文本框 67"/>
          <p:cNvSpPr txBox="1"/>
          <p:nvPr/>
        </p:nvSpPr>
        <p:spPr>
          <a:xfrm>
            <a:off x="647601" y="2775185"/>
            <a:ext cx="88086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p:sp>
        <p:nvSpPr>
          <p:cNvPr id="69" name="文本框 68"/>
          <p:cNvSpPr txBox="1"/>
          <p:nvPr/>
        </p:nvSpPr>
        <p:spPr>
          <a:xfrm>
            <a:off x="1416225" y="2778375"/>
            <a:ext cx="2737352"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(1)</a:t>
            </a:r>
            <a:r>
              <a:rPr lang="zh-CN" altLang="en-US" sz="2000" kern="100" dirty="0">
                <a:effectLst/>
                <a:latin typeface="Times New Roman" panose="02020603050405020304" pitchFamily="18" charset="0"/>
                <a:ea typeface="宋体" panose="02010600030101010101" pitchFamily="2" charset="-122"/>
              </a:rPr>
              <a:t>计算法 以</a:t>
            </a:r>
            <a:r>
              <a:rPr lang="en-US" altLang="zh-CN" sz="2000" i="1" kern="100" dirty="0">
                <a:effectLst/>
                <a:latin typeface="Times New Roman" panose="02020603050405020304" pitchFamily="18" charset="0"/>
                <a:ea typeface="宋体" panose="02010600030101010101" pitchFamily="2" charset="-122"/>
              </a:rPr>
              <a:t>A</a:t>
            </a:r>
            <a:r>
              <a:rPr lang="zh-CN" altLang="en-US" sz="2000" kern="100" dirty="0">
                <a:effectLst/>
                <a:latin typeface="Times New Roman" panose="02020603050405020304" pitchFamily="18" charset="0"/>
                <a:ea typeface="宋体" panose="02010600030101010101" pitchFamily="2" charset="-122"/>
              </a:rPr>
              <a:t>图为例。</a:t>
            </a:r>
            <a:endParaRPr lang="zh-CN" altLang="en-US" sz="2000" dirty="0"/>
          </a:p>
        </p:txBody>
      </p:sp>
      <mc:AlternateContent xmlns:mc="http://schemas.openxmlformats.org/markup-compatibility/2006">
        <mc:Choice xmlns:a14="http://schemas.microsoft.com/office/drawing/2010/main" Requires="a14">
          <p:sp>
            <p:nvSpPr>
              <p:cNvPr id="71" name="文本框 70"/>
              <p:cNvSpPr txBox="1"/>
              <p:nvPr/>
            </p:nvSpPr>
            <p:spPr>
              <a:xfrm>
                <a:off x="5576576" y="2622484"/>
                <a:ext cx="2583289"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1" name="文本框 70"/>
              <p:cNvSpPr txBox="1">
                <a:spLocks noRot="1" noChangeAspect="1" noMove="1" noResize="1" noEditPoints="1" noAdjustHandles="1" noChangeArrowheads="1" noChangeShapeType="1" noTextEdit="1"/>
              </p:cNvSpPr>
              <p:nvPr/>
            </p:nvSpPr>
            <p:spPr>
              <a:xfrm>
                <a:off x="5576576" y="2622484"/>
                <a:ext cx="2583289" cy="553998"/>
              </a:xfrm>
              <a:prstGeom prst="rect">
                <a:avLst/>
              </a:prstGeom>
              <a:blipFill rotWithShape="1">
                <a:blip r:embed="rId7"/>
                <a:stretch>
                  <a:fillRect t="-103" r="4" b="38"/>
                </a:stretch>
              </a:blipFill>
            </p:spPr>
            <p:txBody>
              <a:bodyPr/>
              <a:lstStyle/>
              <a:p>
                <a:r>
                  <a:rPr lang="zh-CN" altLang="en-US">
                    <a:noFill/>
                  </a:rPr>
                  <a:t> </a:t>
                </a:r>
              </a:p>
            </p:txBody>
          </p:sp>
        </mc:Fallback>
      </mc:AlternateContent>
      <p:sp>
        <p:nvSpPr>
          <p:cNvPr id="73" name="文本框 72"/>
          <p:cNvSpPr txBox="1"/>
          <p:nvPr/>
        </p:nvSpPr>
        <p:spPr>
          <a:xfrm>
            <a:off x="3932361" y="2777315"/>
            <a:ext cx="1819332"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设振动方程为：</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74" name="文本框 73"/>
              <p:cNvSpPr txBox="1"/>
              <p:nvPr/>
            </p:nvSpPr>
            <p:spPr>
              <a:xfrm>
                <a:off x="571817" y="3214776"/>
                <a:ext cx="1294714" cy="491353"/>
              </a:xfrm>
              <a:prstGeom prst="rect">
                <a:avLst/>
              </a:prstGeom>
              <a:noFill/>
            </p:spPr>
            <p:txBody>
              <a:bodyPr wrap="square">
                <a:spAutoFit/>
              </a:bodyPr>
              <a:lstStyle/>
              <a:p>
                <a:pPr indent="266700" algn="l">
                  <a:lnSpc>
                    <a:spcPct val="150000"/>
                  </a:lnSpc>
                </a:pPr>
                <a14:m>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4" name="文本框 73"/>
              <p:cNvSpPr txBox="1">
                <a:spLocks noRot="1" noChangeAspect="1" noMove="1" noResize="1" noEditPoints="1" noAdjustHandles="1" noChangeArrowheads="1" noChangeShapeType="1" noTextEdit="1"/>
              </p:cNvSpPr>
              <p:nvPr/>
            </p:nvSpPr>
            <p:spPr>
              <a:xfrm>
                <a:off x="571817" y="3214776"/>
                <a:ext cx="1294714" cy="491353"/>
              </a:xfrm>
              <a:prstGeom prst="rect">
                <a:avLst/>
              </a:prstGeom>
              <a:blipFill rotWithShape="1">
                <a:blip r:embed="rId8"/>
                <a:stretch>
                  <a:fillRect l="-24" t="-83" r="-7189" b="-227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6" name="文本框 75"/>
              <p:cNvSpPr txBox="1"/>
              <p:nvPr/>
            </p:nvSpPr>
            <p:spPr>
              <a:xfrm>
                <a:off x="2019160" y="3137972"/>
                <a:ext cx="2169252"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𝜑</m:t>
                          </m:r>
                        </m:e>
                      </m:func>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i="1" kern="100">
                              <a:latin typeface="Cambria Math" panose="02040503050406030204" pitchFamily="18" charset="0"/>
                              <a:ea typeface="宋体" panose="02010600030101010101" pitchFamily="2" charset="-122"/>
                              <a:cs typeface="Times New Roman" panose="02020603050405020304" pitchFamily="18" charset="0"/>
                            </a:rPr>
                          </m:ctrlPr>
                        </m:fPr>
                        <m:num>
                          <m:r>
                            <a:rPr lang="en-US" altLang="zh-CN" i="1" kern="100">
                              <a:latin typeface="Cambria Math" panose="02040503050406030204" pitchFamily="18" charset="0"/>
                              <a:ea typeface="宋体" panose="02010600030101010101" pitchFamily="2" charset="-122"/>
                              <a:cs typeface="Times New Roman" panose="02020603050405020304" pitchFamily="18" charset="0"/>
                            </a:rPr>
                            <m:t>𝐴</m:t>
                          </m:r>
                        </m:num>
                        <m:den>
                          <m:r>
                            <a:rPr lang="en-US" altLang="zh-CN"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76" name="文本框 75"/>
              <p:cNvSpPr txBox="1">
                <a:spLocks noRot="1" noChangeAspect="1" noMove="1" noResize="1" noEditPoints="1" noAdjustHandles="1" noChangeArrowheads="1" noChangeShapeType="1" noTextEdit="1"/>
              </p:cNvSpPr>
              <p:nvPr/>
            </p:nvSpPr>
            <p:spPr>
              <a:xfrm>
                <a:off x="2019160" y="3137972"/>
                <a:ext cx="2169252" cy="668516"/>
              </a:xfrm>
              <a:prstGeom prst="rect">
                <a:avLst/>
              </a:prstGeom>
              <a:blipFill rotWithShape="1">
                <a:blip r:embed="rId9"/>
                <a:stretch>
                  <a:fillRect l="-23" t="-65" r="27" b="45"/>
                </a:stretch>
              </a:blipFill>
            </p:spPr>
            <p:txBody>
              <a:bodyPr/>
              <a:lstStyle/>
              <a:p>
                <a:r>
                  <a:rPr lang="zh-CN" altLang="en-US">
                    <a:noFill/>
                  </a:rPr>
                  <a:t> </a:t>
                </a:r>
              </a:p>
            </p:txBody>
          </p:sp>
        </mc:Fallback>
      </mc:AlternateContent>
      <p:sp>
        <p:nvSpPr>
          <p:cNvPr id="77" name="箭头: 右 76"/>
          <p:cNvSpPr/>
          <p:nvPr/>
        </p:nvSpPr>
        <p:spPr bwMode="auto">
          <a:xfrm>
            <a:off x="4226648" y="3397787"/>
            <a:ext cx="328328" cy="20046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79" name="文本框 78"/>
              <p:cNvSpPr txBox="1"/>
              <p:nvPr/>
            </p:nvSpPr>
            <p:spPr>
              <a:xfrm>
                <a:off x="4543512" y="3100847"/>
                <a:ext cx="1549779" cy="69506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den>
                          </m:f>
                        </m:e>
                      </m:func>
                    </m:oMath>
                  </m:oMathPara>
                </a14:m>
                <a:endParaRPr lang="zh-CN" altLang="en-US" dirty="0"/>
              </a:p>
            </p:txBody>
          </p:sp>
        </mc:Choice>
        <mc:Fallback>
          <p:sp>
            <p:nvSpPr>
              <p:cNvPr id="79" name="文本框 78"/>
              <p:cNvSpPr txBox="1">
                <a:spLocks noRot="1" noChangeAspect="1" noMove="1" noResize="1" noEditPoints="1" noAdjustHandles="1" noChangeArrowheads="1" noChangeShapeType="1" noTextEdit="1"/>
              </p:cNvSpPr>
              <p:nvPr/>
            </p:nvSpPr>
            <p:spPr>
              <a:xfrm>
                <a:off x="4543512" y="3100847"/>
                <a:ext cx="1549779" cy="695062"/>
              </a:xfrm>
              <a:prstGeom prst="rect">
                <a:avLst/>
              </a:prstGeom>
              <a:blipFill rotWithShape="1">
                <a:blip r:embed="rId10"/>
                <a:stretch>
                  <a:fillRect l="-6" t="-20" r="30" b="74"/>
                </a:stretch>
              </a:blipFill>
            </p:spPr>
            <p:txBody>
              <a:bodyPr/>
              <a:lstStyle/>
              <a:p>
                <a:r>
                  <a:rPr lang="zh-CN" altLang="en-US">
                    <a:noFill/>
                  </a:rPr>
                  <a:t> </a:t>
                </a:r>
              </a:p>
            </p:txBody>
          </p:sp>
        </mc:Fallback>
      </mc:AlternateContent>
      <p:sp>
        <p:nvSpPr>
          <p:cNvPr id="80" name="箭头: 右 79"/>
          <p:cNvSpPr/>
          <p:nvPr/>
        </p:nvSpPr>
        <p:spPr bwMode="auto">
          <a:xfrm>
            <a:off x="6104685" y="3384917"/>
            <a:ext cx="328328" cy="20046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82" name="文本框 81"/>
              <p:cNvSpPr txBox="1"/>
              <p:nvPr/>
            </p:nvSpPr>
            <p:spPr>
              <a:xfrm>
                <a:off x="6568493" y="3221936"/>
                <a:ext cx="1900828" cy="502253"/>
              </a:xfrm>
              <a:prstGeom prst="rect">
                <a:avLst/>
              </a:prstGeom>
              <a:noFill/>
            </p:spPr>
            <p:txBody>
              <a:bodyPr wrap="square">
                <a:spAutoFit/>
              </a:bodyPr>
              <a:lstStyle/>
              <a:p>
                <a14:m>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𝜑</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的可能值</a:t>
                </a:r>
                <a14:m>
                  <m:oMath xmlns:m="http://schemas.openxmlformats.org/officeDocument/2006/math">
                    <m:r>
                      <a:rPr lang="en-US" altLang="zh-CN" sz="2000" i="1" kern="100" smtClean="0">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82" name="文本框 81"/>
              <p:cNvSpPr txBox="1">
                <a:spLocks noRot="1" noChangeAspect="1" noMove="1" noResize="1" noEditPoints="1" noAdjustHandles="1" noChangeArrowheads="1" noChangeShapeType="1" noTextEdit="1"/>
              </p:cNvSpPr>
              <p:nvPr/>
            </p:nvSpPr>
            <p:spPr>
              <a:xfrm>
                <a:off x="6568493" y="3221936"/>
                <a:ext cx="1900828" cy="502253"/>
              </a:xfrm>
              <a:prstGeom prst="rect">
                <a:avLst/>
              </a:prstGeom>
              <a:blipFill rotWithShape="1">
                <a:blip r:embed="rId11"/>
                <a:stretch>
                  <a:fillRect l="-3" t="-116" r="17" b="109"/>
                </a:stretch>
              </a:blipFill>
            </p:spPr>
            <p:txBody>
              <a:bodyPr/>
              <a:lstStyle/>
              <a:p>
                <a:r>
                  <a:rPr lang="zh-CN" altLang="en-US">
                    <a:noFill/>
                  </a:rPr>
                  <a:t> </a:t>
                </a:r>
              </a:p>
            </p:txBody>
          </p:sp>
        </mc:Fallback>
      </mc:AlternateContent>
      <p:sp>
        <p:nvSpPr>
          <p:cNvPr id="83" name="文本框 82"/>
          <p:cNvSpPr txBox="1"/>
          <p:nvPr/>
        </p:nvSpPr>
        <p:spPr>
          <a:xfrm>
            <a:off x="728003" y="3947453"/>
            <a:ext cx="5179981" cy="400110"/>
          </a:xfrm>
          <a:prstGeom prst="rect">
            <a:avLst/>
          </a:prstGeom>
          <a:noFill/>
        </p:spPr>
        <p:txBody>
          <a:bodyPr wrap="square">
            <a:spAutoFit/>
          </a:bodyPr>
          <a:lstStyle/>
          <a:p>
            <a:r>
              <a:rPr lang="en-US" altLang="zh-CN" sz="2000" i="1" kern="100" dirty="0">
                <a:effectLst/>
                <a:latin typeface="Times New Roman" panose="02020603050405020304" pitchFamily="18" charset="0"/>
                <a:ea typeface="宋体" panose="02010600030101010101" pitchFamily="2" charset="-122"/>
              </a:rPr>
              <a:t>A</a:t>
            </a:r>
            <a:r>
              <a:rPr lang="zh-CN" altLang="en-US" sz="2000" kern="100" dirty="0">
                <a:effectLst/>
                <a:latin typeface="Times New Roman" panose="02020603050405020304" pitchFamily="18" charset="0"/>
                <a:ea typeface="宋体" panose="02010600030101010101" pitchFamily="2" charset="-122"/>
              </a:rPr>
              <a:t>图第一次到达平衡位置曲线斜率为负，即：</a:t>
            </a:r>
            <a:endParaRPr lang="zh-CN" altLang="en-US" sz="2000" dirty="0"/>
          </a:p>
        </p:txBody>
      </p:sp>
      <mc:AlternateContent xmlns:mc="http://schemas.openxmlformats.org/markup-compatibility/2006">
        <mc:Choice xmlns:a14="http://schemas.microsoft.com/office/drawing/2010/main" Requires="a14">
          <p:sp>
            <p:nvSpPr>
              <p:cNvPr id="84" name="文本框 83"/>
              <p:cNvSpPr txBox="1"/>
              <p:nvPr/>
            </p:nvSpPr>
            <p:spPr>
              <a:xfrm>
                <a:off x="644508" y="4470258"/>
                <a:ext cx="3503994" cy="676788"/>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f>
                        <m:f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sin</m:t>
                          </m:r>
                        </m:fName>
                        <m:e>
                          <m:d>
                            <m:d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e>
                          </m:d>
                        </m:e>
                      </m:func>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&lt;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84" name="文本框 83"/>
              <p:cNvSpPr txBox="1">
                <a:spLocks noRot="1" noChangeAspect="1" noMove="1" noResize="1" noEditPoints="1" noAdjustHandles="1" noChangeArrowheads="1" noChangeShapeType="1" noTextEdit="1"/>
              </p:cNvSpPr>
              <p:nvPr/>
            </p:nvSpPr>
            <p:spPr>
              <a:xfrm>
                <a:off x="644508" y="4470258"/>
                <a:ext cx="3503994" cy="676788"/>
              </a:xfrm>
              <a:prstGeom prst="rect">
                <a:avLst/>
              </a:prstGeom>
              <a:blipFill rotWithShape="1">
                <a:blip r:embed="rId12"/>
                <a:stretch>
                  <a:fillRect l="-18" t="-73" r="1" b="5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5" name="文本框 84"/>
              <p:cNvSpPr txBox="1"/>
              <p:nvPr/>
            </p:nvSpPr>
            <p:spPr>
              <a:xfrm>
                <a:off x="3963839" y="4522470"/>
                <a:ext cx="1478203" cy="491353"/>
              </a:xfrm>
              <a:prstGeom prst="rect">
                <a:avLst/>
              </a:prstGeom>
              <a:noFill/>
            </p:spPr>
            <p:txBody>
              <a:bodyPr wrap="square">
                <a:spAutoFit/>
              </a:bodyPr>
              <a:lstStyle/>
              <a:p>
                <a:pPr indent="266700" algn="l">
                  <a:lnSpc>
                    <a:spcPct val="150000"/>
                  </a:lnSpc>
                </a:pPr>
                <a14:m>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85" name="文本框 84"/>
              <p:cNvSpPr txBox="1">
                <a:spLocks noRot="1" noChangeAspect="1" noMove="1" noResize="1" noEditPoints="1" noAdjustHandles="1" noChangeArrowheads="1" noChangeShapeType="1" noTextEdit="1"/>
              </p:cNvSpPr>
              <p:nvPr/>
            </p:nvSpPr>
            <p:spPr>
              <a:xfrm>
                <a:off x="3963839" y="4522470"/>
                <a:ext cx="1478203" cy="491353"/>
              </a:xfrm>
              <a:prstGeom prst="rect">
                <a:avLst/>
              </a:prstGeom>
              <a:blipFill rotWithShape="1">
                <a:blip r:embed="rId13"/>
                <a:stretch>
                  <a:fillRect l="-11" r="6" b="-235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7" name="文本框 86"/>
              <p:cNvSpPr txBox="1"/>
              <p:nvPr/>
            </p:nvSpPr>
            <p:spPr>
              <a:xfrm>
                <a:off x="584024" y="5265620"/>
                <a:ext cx="210850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𝐴</m:t>
                      </m:r>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𝜑</m:t>
                          </m:r>
                        </m:e>
                      </m:func>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&gt;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en-US" dirty="0"/>
              </a:p>
            </p:txBody>
          </p:sp>
        </mc:Choice>
        <mc:Fallback>
          <p:sp>
            <p:nvSpPr>
              <p:cNvPr id="87" name="文本框 86"/>
              <p:cNvSpPr txBox="1">
                <a:spLocks noRot="1" noChangeAspect="1" noMove="1" noResize="1" noEditPoints="1" noAdjustHandles="1" noChangeArrowheads="1" noChangeShapeType="1" noTextEdit="1"/>
              </p:cNvSpPr>
              <p:nvPr/>
            </p:nvSpPr>
            <p:spPr>
              <a:xfrm>
                <a:off x="584024" y="5265620"/>
                <a:ext cx="2108509" cy="400110"/>
              </a:xfrm>
              <a:prstGeom prst="rect">
                <a:avLst/>
              </a:prstGeom>
              <a:blipFill rotWithShape="1">
                <a:blip r:embed="rId14"/>
                <a:stretch>
                  <a:fillRect l="-22" t="-50" r="6" b="65"/>
                </a:stretch>
              </a:blipFill>
            </p:spPr>
            <p:txBody>
              <a:bodyPr/>
              <a:lstStyle/>
              <a:p>
                <a:r>
                  <a:rPr lang="zh-CN" altLang="en-US">
                    <a:noFill/>
                  </a:rPr>
                  <a:t> </a:t>
                </a:r>
              </a:p>
            </p:txBody>
          </p:sp>
        </mc:Fallback>
      </mc:AlternateContent>
      <p:sp>
        <p:nvSpPr>
          <p:cNvPr id="88" name="箭头: 右 87"/>
          <p:cNvSpPr/>
          <p:nvPr/>
        </p:nvSpPr>
        <p:spPr bwMode="auto">
          <a:xfrm>
            <a:off x="2540467" y="5379785"/>
            <a:ext cx="328328" cy="20046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90" name="文本框 89"/>
              <p:cNvSpPr txBox="1"/>
              <p:nvPr/>
            </p:nvSpPr>
            <p:spPr>
              <a:xfrm>
                <a:off x="2783576" y="5268685"/>
                <a:ext cx="1186483"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1800" i="1" kern="100" smtClean="0">
                          <a:effectLst/>
                          <a:latin typeface="Cambria Math" panose="02040503050406030204" pitchFamily="18" charset="0"/>
                          <a:ea typeface="Cambria Math" panose="02040503050406030204" pitchFamily="18" charset="0"/>
                          <a:cs typeface="Times New Roman" panose="02020603050405020304" pitchFamily="18" charset="0"/>
                        </a:rPr>
                        <m:t>&gt;</m:t>
                      </m:r>
                      <m:r>
                        <a:rPr lang="en-US" altLang="zh-CN" sz="18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en-US" dirty="0"/>
              </a:p>
            </p:txBody>
          </p:sp>
        </mc:Choice>
        <mc:Fallback>
          <p:sp>
            <p:nvSpPr>
              <p:cNvPr id="90" name="文本框 89"/>
              <p:cNvSpPr txBox="1">
                <a:spLocks noRot="1" noChangeAspect="1" noMove="1" noResize="1" noEditPoints="1" noAdjustHandles="1" noChangeArrowheads="1" noChangeShapeType="1" noTextEdit="1"/>
              </p:cNvSpPr>
              <p:nvPr/>
            </p:nvSpPr>
            <p:spPr>
              <a:xfrm>
                <a:off x="2783576" y="5268685"/>
                <a:ext cx="1186483" cy="369332"/>
              </a:xfrm>
              <a:prstGeom prst="rect">
                <a:avLst/>
              </a:prstGeom>
              <a:blipFill rotWithShape="1">
                <a:blip r:embed="rId15"/>
                <a:stretch>
                  <a:fillRect l="-31" t="-24" r="3" b="132"/>
                </a:stretch>
              </a:blipFill>
            </p:spPr>
            <p:txBody>
              <a:bodyPr/>
              <a:lstStyle/>
              <a:p>
                <a:r>
                  <a:rPr lang="zh-CN" altLang="en-US">
                    <a:noFill/>
                  </a:rPr>
                  <a:t> </a:t>
                </a:r>
              </a:p>
            </p:txBody>
          </p:sp>
        </mc:Fallback>
      </mc:AlternateContent>
      <p:sp>
        <p:nvSpPr>
          <p:cNvPr id="91" name="文本框 90"/>
          <p:cNvSpPr txBox="1"/>
          <p:nvPr/>
        </p:nvSpPr>
        <p:spPr>
          <a:xfrm>
            <a:off x="4023641" y="5253296"/>
            <a:ext cx="139178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选择</a:t>
            </a:r>
            <a:r>
              <a:rPr lang="en-US" altLang="zh-CN" sz="2000" i="1" kern="100" dirty="0">
                <a:effectLst/>
                <a:latin typeface="Times New Roman" panose="02020603050405020304" pitchFamily="18" charset="0"/>
                <a:ea typeface="宋体" panose="02010600030101010101" pitchFamily="2" charset="-122"/>
              </a:rPr>
              <a:t>A</a:t>
            </a:r>
            <a:r>
              <a:rPr lang="zh-CN" altLang="en-US" sz="2000" kern="100" dirty="0">
                <a:effectLst/>
                <a:latin typeface="Times New Roman" panose="02020603050405020304" pitchFamily="18" charset="0"/>
                <a:ea typeface="宋体" panose="02010600030101010101" pitchFamily="2" charset="-122"/>
              </a:rPr>
              <a:t>图。</a:t>
            </a:r>
            <a:endParaRPr lang="zh-CN" altLang="en-US" sz="2000" dirty="0"/>
          </a:p>
        </p:txBody>
      </p:sp>
      <p:sp>
        <p:nvSpPr>
          <p:cNvPr id="92" name="文本框 91"/>
          <p:cNvSpPr txBox="1"/>
          <p:nvPr/>
        </p:nvSpPr>
        <p:spPr>
          <a:xfrm>
            <a:off x="761726" y="5867599"/>
            <a:ext cx="1834812"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(2)</a:t>
            </a:r>
            <a:r>
              <a:rPr lang="zh-CN" altLang="en-US" sz="2000" kern="100" dirty="0">
                <a:effectLst/>
                <a:latin typeface="Times New Roman" panose="02020603050405020304" pitchFamily="18" charset="0"/>
                <a:ea typeface="宋体" panose="02010600030101010101" pitchFamily="2" charset="-122"/>
              </a:rPr>
              <a:t>旋转矢量法：</a:t>
            </a:r>
            <a:endParaRPr lang="zh-CN" altLang="en-US" sz="2000" dirty="0"/>
          </a:p>
        </p:txBody>
      </p:sp>
      <p:grpSp>
        <p:nvGrpSpPr>
          <p:cNvPr id="123" name="组合 122"/>
          <p:cNvGrpSpPr/>
          <p:nvPr/>
        </p:nvGrpSpPr>
        <p:grpSpPr>
          <a:xfrm>
            <a:off x="6413331" y="3776469"/>
            <a:ext cx="2760663" cy="2271714"/>
            <a:chOff x="6155957" y="3723636"/>
            <a:chExt cx="2760663" cy="2271714"/>
          </a:xfrm>
        </p:grpSpPr>
        <p:cxnSp>
          <p:nvCxnSpPr>
            <p:cNvPr id="101" name="直接连接符 100"/>
            <p:cNvCxnSpPr/>
            <p:nvPr/>
          </p:nvCxnSpPr>
          <p:spPr bwMode="auto">
            <a:xfrm flipH="1">
              <a:off x="7423576" y="3723636"/>
              <a:ext cx="2381" cy="227171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02" name="组合 32833"/>
            <p:cNvGrpSpPr/>
            <p:nvPr/>
          </p:nvGrpSpPr>
          <p:grpSpPr bwMode="auto">
            <a:xfrm>
              <a:off x="6155957" y="3810459"/>
              <a:ext cx="2760663" cy="2114551"/>
              <a:chOff x="2819446" y="2365454"/>
              <a:chExt cx="2761242" cy="2115347"/>
            </a:xfrm>
          </p:grpSpPr>
          <p:cxnSp>
            <p:nvCxnSpPr>
              <p:cNvPr id="103" name="直接箭头连接符 102"/>
              <p:cNvCxnSpPr/>
              <p:nvPr/>
            </p:nvCxnSpPr>
            <p:spPr>
              <a:xfrm flipV="1">
                <a:off x="2819446" y="3427891"/>
                <a:ext cx="2554824"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104" name="椭圆 103"/>
              <p:cNvSpPr/>
              <p:nvPr/>
            </p:nvSpPr>
            <p:spPr>
              <a:xfrm>
                <a:off x="3029040" y="2365454"/>
                <a:ext cx="2116582" cy="2115347"/>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05"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106" name="文本框 438"/>
              <p:cNvSpPr txBox="1"/>
              <p:nvPr/>
            </p:nvSpPr>
            <p:spPr>
              <a:xfrm>
                <a:off x="5131331" y="3456477"/>
                <a:ext cx="449357" cy="457372"/>
              </a:xfrm>
              <a:prstGeom prst="rect">
                <a:avLst/>
              </a:prstGeom>
              <a:noFill/>
              <a:ln w="6350">
                <a:noFill/>
              </a:ln>
            </p:spPr>
            <p:txBody>
              <a:bodyPr/>
              <a:lstStyle/>
              <a:p>
                <a:pPr algn="just">
                  <a:defRPr/>
                </a:pPr>
                <a:r>
                  <a:rPr lang="en-US" sz="18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p:grpSp>
      </p:grpSp>
      <p:grpSp>
        <p:nvGrpSpPr>
          <p:cNvPr id="128" name="组合 127"/>
          <p:cNvGrpSpPr/>
          <p:nvPr/>
        </p:nvGrpSpPr>
        <p:grpSpPr>
          <a:xfrm>
            <a:off x="7590612" y="4409463"/>
            <a:ext cx="737855" cy="550505"/>
            <a:chOff x="7359220" y="4404414"/>
            <a:chExt cx="737855" cy="550505"/>
          </a:xfrm>
        </p:grpSpPr>
        <p:sp>
          <p:nvSpPr>
            <p:cNvPr id="113" name="弧形 112"/>
            <p:cNvSpPr/>
            <p:nvPr/>
          </p:nvSpPr>
          <p:spPr bwMode="auto">
            <a:xfrm rot="18155067">
              <a:off x="7374064" y="4568600"/>
              <a:ext cx="371475" cy="401163"/>
            </a:xfrm>
            <a:prstGeom prst="arc">
              <a:avLst>
                <a:gd name="adj1" fmla="val 21454356"/>
                <a:gd name="adj2" fmla="val 5424808"/>
              </a:avLst>
            </a:prstGeom>
            <a:ln w="19050">
              <a:solidFill>
                <a:schemeClr val="tx1"/>
              </a:solidFill>
              <a:prstDash val="dash"/>
              <a:headEnd type="none" w="med" len="lg"/>
              <a:tailEnd type="none" w="med" len="lg"/>
            </a:ln>
          </p:spPr>
          <p:style>
            <a:lnRef idx="1">
              <a:schemeClr val="accent1"/>
            </a:lnRef>
            <a:fillRef idx="0">
              <a:schemeClr val="accent1"/>
            </a:fillRef>
            <a:effectRef idx="0">
              <a:schemeClr val="accent1"/>
            </a:effectRef>
            <a:fontRef idx="minor">
              <a:schemeClr val="tx1"/>
            </a:fontRef>
          </p:style>
          <p:txBody>
            <a:bodyPr anchor="ctr"/>
            <a:lstStyle/>
            <a:p>
              <a:pPr>
                <a:defRPr/>
              </a:pPr>
              <a:endParaRPr lang="zh-CN" altLang="en-US"/>
            </a:p>
          </p:txBody>
        </p:sp>
        <mc:AlternateContent xmlns:mc="http://schemas.openxmlformats.org/markup-compatibility/2006">
          <mc:Choice xmlns:a14="http://schemas.microsoft.com/office/drawing/2010/main" Requires="a14">
            <p:sp>
              <p:nvSpPr>
                <p:cNvPr id="114" name="文本框 438"/>
                <p:cNvSpPr txBox="1"/>
                <p:nvPr/>
              </p:nvSpPr>
              <p:spPr bwMode="auto">
                <a:xfrm>
                  <a:off x="7648427" y="4404414"/>
                  <a:ext cx="448648" cy="457200"/>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f>
                          <m:fPr>
                            <m:ctrlPr>
                              <a:rPr lang="en-US" altLang="zh-CN" sz="1600" i="1" kern="100">
                                <a:latin typeface="Cambria Math" panose="02040503050406030204" pitchFamily="18" charset="0"/>
                                <a:ea typeface="宋体" panose="02010600030101010101" pitchFamily="2" charset="-122"/>
                              </a:rPr>
                            </m:ctrlPr>
                          </m:fPr>
                          <m:num>
                            <m:r>
                              <a:rPr lang="zh-CN" altLang="en-US" sz="1600" i="1" kern="100">
                                <a:latin typeface="Cambria Math" panose="02040503050406030204" pitchFamily="18" charset="0"/>
                                <a:ea typeface="宋体" panose="02010600030101010101" pitchFamily="2" charset="-122"/>
                              </a:rPr>
                              <m:t>𝜋</m:t>
                            </m:r>
                          </m:num>
                          <m:den>
                            <m:r>
                              <a:rPr lang="en-US" altLang="zh-CN" sz="1600" i="1" kern="100">
                                <a:latin typeface="Cambria Math" panose="02040503050406030204" pitchFamily="18" charset="0"/>
                                <a:ea typeface="宋体" panose="02010600030101010101" pitchFamily="2" charset="-122"/>
                              </a:rPr>
                              <m:t>3</m:t>
                            </m:r>
                          </m:den>
                        </m:f>
                      </m:oMath>
                    </m:oMathPara>
                  </a14:m>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14" name="文本框 438"/>
                <p:cNvSpPr txBox="1">
                  <a:spLocks noRot="1" noChangeAspect="1" noMove="1" noResize="1" noEditPoints="1" noAdjustHandles="1" noChangeArrowheads="1" noChangeShapeType="1" noTextEdit="1"/>
                </p:cNvSpPr>
                <p:nvPr/>
              </p:nvSpPr>
              <p:spPr bwMode="auto">
                <a:xfrm>
                  <a:off x="7648427" y="4404414"/>
                  <a:ext cx="448648" cy="457200"/>
                </a:xfrm>
                <a:prstGeom prst="rect">
                  <a:avLst/>
                </a:prstGeom>
                <a:blipFill rotWithShape="1">
                  <a:blip r:embed="rId16"/>
                </a:blipFill>
                <a:ln w="6350">
                  <a:noFill/>
                </a:ln>
              </p:spPr>
              <p:txBody>
                <a:bodyPr/>
                <a:lstStyle/>
                <a:p>
                  <a:r>
                    <a:rPr lang="zh-CN" altLang="en-US">
                      <a:noFill/>
                    </a:rPr>
                    <a:t> </a:t>
                  </a:r>
                </a:p>
              </p:txBody>
            </p:sp>
          </mc:Fallback>
        </mc:AlternateContent>
      </p:grpSp>
      <p:sp>
        <p:nvSpPr>
          <p:cNvPr id="115" name="椭圆 114"/>
          <p:cNvSpPr>
            <a:spLocks noChangeAspect="1"/>
          </p:cNvSpPr>
          <p:nvPr/>
        </p:nvSpPr>
        <p:spPr bwMode="auto">
          <a:xfrm>
            <a:off x="8201906" y="4878000"/>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cxnSp>
        <p:nvCxnSpPr>
          <p:cNvPr id="121" name="直接箭头连接符 120"/>
          <p:cNvCxnSpPr/>
          <p:nvPr/>
        </p:nvCxnSpPr>
        <p:spPr bwMode="auto">
          <a:xfrm flipV="1">
            <a:off x="7685138" y="4002307"/>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24" name="文本框 123"/>
              <p:cNvSpPr txBox="1"/>
              <p:nvPr/>
            </p:nvSpPr>
            <p:spPr>
              <a:xfrm>
                <a:off x="8142666" y="4389352"/>
                <a:ext cx="370801"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400" b="0" i="1" dirty="0" smtClean="0">
                              <a:latin typeface="Cambria Math" panose="02040503050406030204" pitchFamily="18" charset="0"/>
                              <a:ea typeface="Cambria Math" panose="02040503050406030204" pitchFamily="18" charset="0"/>
                            </a:rPr>
                          </m:ctrlPr>
                        </m:fPr>
                        <m:num>
                          <m:r>
                            <a:rPr lang="en-US" altLang="zh-CN" sz="1400" b="0" i="1" dirty="0" smtClean="0">
                              <a:latin typeface="Cambria Math" panose="02040503050406030204" pitchFamily="18" charset="0"/>
                              <a:ea typeface="Cambria Math" panose="02040503050406030204" pitchFamily="18" charset="0"/>
                            </a:rPr>
                            <m:t>𝐴</m:t>
                          </m:r>
                        </m:num>
                        <m:den>
                          <m:r>
                            <a:rPr lang="en-US" altLang="zh-CN" sz="1400" b="0" i="1" dirty="0" smtClean="0">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124" name="文本框 123"/>
              <p:cNvSpPr txBox="1">
                <a:spLocks noRot="1" noChangeAspect="1" noMove="1" noResize="1" noEditPoints="1" noAdjustHandles="1" noChangeArrowheads="1" noChangeShapeType="1" noTextEdit="1"/>
              </p:cNvSpPr>
              <p:nvPr/>
            </p:nvSpPr>
            <p:spPr>
              <a:xfrm>
                <a:off x="8142666" y="4389352"/>
                <a:ext cx="370801" cy="495649"/>
              </a:xfrm>
              <a:prstGeom prst="rect">
                <a:avLst/>
              </a:prstGeom>
              <a:blipFill rotWithShape="1">
                <a:blip r:embed="rId2"/>
                <a:stretch>
                  <a:fillRect l="-16" t="-47" r="6" b="11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6" name="文本框 125"/>
              <p:cNvSpPr txBox="1"/>
              <p:nvPr/>
            </p:nvSpPr>
            <p:spPr>
              <a:xfrm>
                <a:off x="8604326" y="4603783"/>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26" name="文本框 125"/>
              <p:cNvSpPr txBox="1">
                <a:spLocks noRot="1" noChangeAspect="1" noMove="1" noResize="1" noEditPoints="1" noAdjustHandles="1" noChangeArrowheads="1" noChangeShapeType="1" noTextEdit="1"/>
              </p:cNvSpPr>
              <p:nvPr/>
            </p:nvSpPr>
            <p:spPr>
              <a:xfrm>
                <a:off x="8604326" y="4603783"/>
                <a:ext cx="445221" cy="338554"/>
              </a:xfrm>
              <a:prstGeom prst="rect">
                <a:avLst/>
              </a:prstGeom>
              <a:blipFill rotWithShape="1">
                <a:blip r:embed="rId17"/>
                <a:stretch>
                  <a:fillRect l="-17" t="-10" r="36" b="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7" name="文本框 126"/>
              <p:cNvSpPr txBox="1"/>
              <p:nvPr/>
            </p:nvSpPr>
            <p:spPr>
              <a:xfrm>
                <a:off x="6233857" y="4652737"/>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27" name="文本框 126"/>
              <p:cNvSpPr txBox="1">
                <a:spLocks noRot="1" noChangeAspect="1" noMove="1" noResize="1" noEditPoints="1" noAdjustHandles="1" noChangeArrowheads="1" noChangeShapeType="1" noTextEdit="1"/>
              </p:cNvSpPr>
              <p:nvPr/>
            </p:nvSpPr>
            <p:spPr>
              <a:xfrm>
                <a:off x="6233857" y="4652737"/>
                <a:ext cx="445221" cy="338554"/>
              </a:xfrm>
              <a:prstGeom prst="rect">
                <a:avLst/>
              </a:prstGeom>
              <a:blipFill rotWithShape="1">
                <a:blip r:embed="rId18"/>
                <a:stretch>
                  <a:fillRect l="-14" t="-27" r="33" b="56"/>
                </a:stretch>
              </a:blipFill>
            </p:spPr>
            <p:txBody>
              <a:bodyPr/>
              <a:lstStyle/>
              <a:p>
                <a:r>
                  <a:rPr lang="zh-CN" altLang="en-US">
                    <a:noFill/>
                  </a:rPr>
                  <a:t> </a:t>
                </a:r>
              </a:p>
            </p:txBody>
          </p:sp>
        </mc:Fallback>
      </mc:AlternateContent>
      <p:cxnSp>
        <p:nvCxnSpPr>
          <p:cNvPr id="132" name="直接箭头连接符 131"/>
          <p:cNvCxnSpPr/>
          <p:nvPr/>
        </p:nvCxnSpPr>
        <p:spPr bwMode="auto">
          <a:xfrm rot="-300000" flipV="1">
            <a:off x="7647847" y="3979160"/>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36" name="直接箭头连接符 135"/>
          <p:cNvCxnSpPr/>
          <p:nvPr/>
        </p:nvCxnSpPr>
        <p:spPr bwMode="auto">
          <a:xfrm rot="-600000" flipV="1">
            <a:off x="7597454" y="3961397"/>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37" name="组合 136"/>
          <p:cNvGrpSpPr/>
          <p:nvPr/>
        </p:nvGrpSpPr>
        <p:grpSpPr>
          <a:xfrm>
            <a:off x="8025895" y="4002307"/>
            <a:ext cx="90000" cy="965693"/>
            <a:chOff x="7844980" y="3953109"/>
            <a:chExt cx="90000" cy="965693"/>
          </a:xfrm>
        </p:grpSpPr>
        <p:cxnSp>
          <p:nvCxnSpPr>
            <p:cNvPr id="138" name="直接连接符 137"/>
            <p:cNvCxnSpPr>
              <a:cxnSpLocks noChangeAspect="1"/>
            </p:cNvCxnSpPr>
            <p:nvPr/>
          </p:nvCxnSpPr>
          <p:spPr bwMode="auto">
            <a:xfrm>
              <a:off x="7891981" y="3953109"/>
              <a:ext cx="0" cy="9360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39" name="椭圆 138"/>
            <p:cNvSpPr>
              <a:spLocks noChangeAspect="1"/>
            </p:cNvSpPr>
            <p:nvPr/>
          </p:nvSpPr>
          <p:spPr bwMode="auto">
            <a:xfrm>
              <a:off x="7844980" y="4828802"/>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40" name="直接箭头连接符 139"/>
          <p:cNvCxnSpPr/>
          <p:nvPr/>
        </p:nvCxnSpPr>
        <p:spPr bwMode="auto">
          <a:xfrm rot="-900000" flipV="1">
            <a:off x="7552919" y="3939536"/>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41" name="组合 140"/>
          <p:cNvGrpSpPr/>
          <p:nvPr/>
        </p:nvGrpSpPr>
        <p:grpSpPr>
          <a:xfrm>
            <a:off x="7934320" y="3956416"/>
            <a:ext cx="90000" cy="1011584"/>
            <a:chOff x="7844980" y="3905051"/>
            <a:chExt cx="90000" cy="1011584"/>
          </a:xfrm>
        </p:grpSpPr>
        <p:cxnSp>
          <p:nvCxnSpPr>
            <p:cNvPr id="142" name="直接连接符 141"/>
            <p:cNvCxnSpPr>
              <a:cxnSpLocks noChangeAspect="1"/>
            </p:cNvCxnSpPr>
            <p:nvPr/>
          </p:nvCxnSpPr>
          <p:spPr bwMode="auto">
            <a:xfrm>
              <a:off x="7896658" y="3905051"/>
              <a:ext cx="0" cy="9468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3" name="椭圆 142"/>
            <p:cNvSpPr>
              <a:spLocks noChangeAspect="1"/>
            </p:cNvSpPr>
            <p:nvPr/>
          </p:nvSpPr>
          <p:spPr bwMode="auto">
            <a:xfrm>
              <a:off x="7844980" y="482663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44" name="直接箭头连接符 143"/>
          <p:cNvCxnSpPr/>
          <p:nvPr/>
        </p:nvCxnSpPr>
        <p:spPr bwMode="auto">
          <a:xfrm rot="-1200000" flipV="1">
            <a:off x="7509904" y="3930178"/>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45" name="组合 144"/>
          <p:cNvGrpSpPr/>
          <p:nvPr/>
        </p:nvGrpSpPr>
        <p:grpSpPr>
          <a:xfrm>
            <a:off x="7849317" y="3895417"/>
            <a:ext cx="90000" cy="1072583"/>
            <a:chOff x="7844980" y="3840518"/>
            <a:chExt cx="90000" cy="1072583"/>
          </a:xfrm>
        </p:grpSpPr>
        <p:cxnSp>
          <p:nvCxnSpPr>
            <p:cNvPr id="146" name="直接连接符 145"/>
            <p:cNvCxnSpPr>
              <a:cxnSpLocks noChangeAspect="1"/>
            </p:cNvCxnSpPr>
            <p:nvPr/>
          </p:nvCxnSpPr>
          <p:spPr bwMode="auto">
            <a:xfrm>
              <a:off x="7882946" y="3840518"/>
              <a:ext cx="0" cy="9576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7" name="椭圆 146"/>
            <p:cNvSpPr>
              <a:spLocks noChangeAspect="1"/>
            </p:cNvSpPr>
            <p:nvPr/>
          </p:nvSpPr>
          <p:spPr bwMode="auto">
            <a:xfrm>
              <a:off x="7844980" y="4823101"/>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grpSp>
        <p:nvGrpSpPr>
          <p:cNvPr id="148" name="组合 147"/>
          <p:cNvGrpSpPr/>
          <p:nvPr/>
        </p:nvGrpSpPr>
        <p:grpSpPr>
          <a:xfrm>
            <a:off x="7748065" y="3899009"/>
            <a:ext cx="90000" cy="1069647"/>
            <a:chOff x="7844980" y="3840518"/>
            <a:chExt cx="90000" cy="1069647"/>
          </a:xfrm>
        </p:grpSpPr>
        <p:cxnSp>
          <p:nvCxnSpPr>
            <p:cNvPr id="149" name="直接连接符 148"/>
            <p:cNvCxnSpPr>
              <a:cxnSpLocks noChangeAspect="1"/>
            </p:cNvCxnSpPr>
            <p:nvPr/>
          </p:nvCxnSpPr>
          <p:spPr bwMode="auto">
            <a:xfrm>
              <a:off x="7882946" y="3840518"/>
              <a:ext cx="0" cy="9576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0" name="椭圆 149"/>
            <p:cNvSpPr>
              <a:spLocks noChangeAspect="1"/>
            </p:cNvSpPr>
            <p:nvPr/>
          </p:nvSpPr>
          <p:spPr bwMode="auto">
            <a:xfrm>
              <a:off x="7844980" y="482016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51" name="直接箭头连接符 150"/>
          <p:cNvCxnSpPr/>
          <p:nvPr/>
        </p:nvCxnSpPr>
        <p:spPr bwMode="auto">
          <a:xfrm rot="-1500000" flipV="1">
            <a:off x="7465427" y="3922170"/>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52" name="直接箭头连接符 151"/>
          <p:cNvCxnSpPr/>
          <p:nvPr/>
        </p:nvCxnSpPr>
        <p:spPr bwMode="auto">
          <a:xfrm flipV="1">
            <a:off x="7683441" y="3856158"/>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54" name="组合 153"/>
          <p:cNvGrpSpPr/>
          <p:nvPr/>
        </p:nvGrpSpPr>
        <p:grpSpPr>
          <a:xfrm>
            <a:off x="7641220" y="3890364"/>
            <a:ext cx="90000" cy="1076681"/>
            <a:chOff x="7837946" y="3840518"/>
            <a:chExt cx="90000" cy="1076681"/>
          </a:xfrm>
        </p:grpSpPr>
        <p:cxnSp>
          <p:nvCxnSpPr>
            <p:cNvPr id="155" name="直接连接符 154"/>
            <p:cNvCxnSpPr>
              <a:cxnSpLocks noChangeAspect="1"/>
            </p:cNvCxnSpPr>
            <p:nvPr/>
          </p:nvCxnSpPr>
          <p:spPr bwMode="auto">
            <a:xfrm>
              <a:off x="7882946" y="3840518"/>
              <a:ext cx="0" cy="9576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6" name="椭圆 155"/>
            <p:cNvSpPr>
              <a:spLocks noChangeAspect="1"/>
            </p:cNvSpPr>
            <p:nvPr/>
          </p:nvSpPr>
          <p:spPr bwMode="auto">
            <a:xfrm>
              <a:off x="7837946" y="4827199"/>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sp>
        <p:nvSpPr>
          <p:cNvPr id="206" name="文本框 205"/>
          <p:cNvSpPr txBox="1"/>
          <p:nvPr/>
        </p:nvSpPr>
        <p:spPr>
          <a:xfrm>
            <a:off x="3893677" y="2440494"/>
            <a:ext cx="1857780"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题图</a:t>
            </a:r>
            <a:r>
              <a:rPr lang="en-US" altLang="zh-CN" sz="1600" kern="100" dirty="0">
                <a:effectLst/>
                <a:latin typeface="Times New Roman" panose="02020603050405020304" pitchFamily="18" charset="0"/>
                <a:ea typeface="宋体" panose="02010600030101010101" pitchFamily="2" charset="-122"/>
              </a:rPr>
              <a:t>6-2 </a:t>
            </a:r>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6-2</a:t>
            </a:r>
            <a:r>
              <a:rPr lang="zh-CN" altLang="en-US" sz="1600" kern="100" dirty="0">
                <a:effectLst/>
                <a:latin typeface="Times New Roman" panose="02020603050405020304" pitchFamily="18" charset="0"/>
                <a:ea typeface="宋体" panose="02010600030101010101" pitchFamily="2" charset="-122"/>
              </a:rPr>
              <a:t>图</a:t>
            </a:r>
            <a:endParaRPr lang="zh-CN" altLang="en-US" sz="1600" dirty="0"/>
          </a:p>
        </p:txBody>
      </p:sp>
      <p:sp>
        <p:nvSpPr>
          <p:cNvPr id="208" name="文本框 207"/>
          <p:cNvSpPr txBox="1"/>
          <p:nvPr/>
        </p:nvSpPr>
        <p:spPr>
          <a:xfrm>
            <a:off x="6613849" y="6075127"/>
            <a:ext cx="2344363"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6-2</a:t>
            </a:r>
            <a:r>
              <a:rPr lang="zh-CN" altLang="en-US" sz="1600" kern="100" dirty="0">
                <a:effectLst/>
                <a:latin typeface="Times New Roman" panose="02020603050405020304" pitchFamily="18" charset="0"/>
                <a:ea typeface="宋体" panose="02010600030101010101" pitchFamily="2" charset="-122"/>
              </a:rPr>
              <a:t>图旋转矢量法</a:t>
            </a:r>
            <a:endParaRPr lang="zh-CN" altLang="en-US" sz="1600" dirty="0"/>
          </a:p>
        </p:txBody>
      </p:sp>
      <mc:AlternateContent xmlns:mc="http://schemas.openxmlformats.org/markup-compatibility/2006">
        <mc:Choice xmlns:a14="http://schemas.microsoft.com/office/drawing/2010/main" Requires="a14">
          <p:sp>
            <p:nvSpPr>
              <p:cNvPr id="210" name="文本框 209"/>
              <p:cNvSpPr txBox="1"/>
              <p:nvPr/>
            </p:nvSpPr>
            <p:spPr>
              <a:xfrm>
                <a:off x="5067342" y="722241"/>
                <a:ext cx="57532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2000" dirty="0">
                  <a:solidFill>
                    <a:srgbClr val="FF0000"/>
                  </a:solidFill>
                </a:endParaRPr>
              </a:p>
            </p:txBody>
          </p:sp>
        </mc:Choice>
        <mc:Fallback>
          <p:sp>
            <p:nvSpPr>
              <p:cNvPr id="210" name="文本框 209"/>
              <p:cNvSpPr txBox="1">
                <a:spLocks noRot="1" noChangeAspect="1" noMove="1" noResize="1" noEditPoints="1" noAdjustHandles="1" noChangeArrowheads="1" noChangeShapeType="1" noTextEdit="1"/>
              </p:cNvSpPr>
              <p:nvPr/>
            </p:nvSpPr>
            <p:spPr>
              <a:xfrm>
                <a:off x="5067342" y="722241"/>
                <a:ext cx="575322" cy="400110"/>
              </a:xfrm>
              <a:prstGeom prst="rect">
                <a:avLst/>
              </a:prstGeom>
              <a:blipFill rotWithShape="1">
                <a:blip r:embed="rId19"/>
                <a:stretch>
                  <a:fillRect l="-7" t="-61" r="9" b="7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p:cNvSpPr txBox="1"/>
              <p:nvPr/>
            </p:nvSpPr>
            <p:spPr>
              <a:xfrm>
                <a:off x="2540467" y="5811689"/>
                <a:ext cx="4246289" cy="526876"/>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初相</a:t>
                </a:r>
                <a14:m>
                  <m:oMath xmlns:m="http://schemas.openxmlformats.org/officeDocument/2006/math">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000" kern="100" dirty="0">
                    <a:ea typeface="宋体" panose="02010600030101010101" pitchFamily="2" charset="-122"/>
                  </a:rPr>
                  <a:t> </a:t>
                </a:r>
                <a14:m>
                  <m:oMath xmlns:m="http://schemas.openxmlformats.org/officeDocument/2006/math">
                    <m:sSub>
                      <m:sSubPr>
                        <m:ctrlPr>
                          <a:rPr lang="en-US" altLang="zh-CN" sz="2000" i="1" kern="100">
                            <a:latin typeface="Cambria Math" panose="02040503050406030204" pitchFamily="18" charset="0"/>
                            <a:ea typeface="宋体" panose="02010600030101010101" pitchFamily="2" charset="-122"/>
                          </a:rPr>
                        </m:ctrlPr>
                      </m:sSubPr>
                      <m:e>
                        <m:r>
                          <a:rPr lang="en-US" altLang="zh-CN" sz="2000" i="1" kern="100">
                            <a:latin typeface="Cambria Math" panose="02040503050406030204" pitchFamily="18" charset="0"/>
                            <a:ea typeface="宋体" panose="02010600030101010101" pitchFamily="2" charset="-122"/>
                          </a:rPr>
                          <m:t>𝐴</m:t>
                        </m:r>
                      </m:e>
                      <m:sub>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sub>
                    </m:sSub>
                    <m:r>
                      <a:rPr lang="en-US" altLang="zh-CN" sz="2000" i="1" kern="100">
                        <a:latin typeface="Cambria Math" panose="02040503050406030204" pitchFamily="18" charset="0"/>
                        <a:ea typeface="Cambria Math" panose="02040503050406030204" pitchFamily="18" charset="0"/>
                      </a:rPr>
                      <m:t>→</m:t>
                    </m:r>
                    <m:r>
                      <a:rPr lang="zh-CN" altLang="en-US" sz="2000" i="1" kern="100">
                        <a:latin typeface="Cambria Math" panose="02040503050406030204" pitchFamily="18" charset="0"/>
                        <a:ea typeface="Cambria Math" panose="02040503050406030204" pitchFamily="18" charset="0"/>
                      </a:rPr>
                      <m:t>平衡</m:t>
                    </m:r>
                  </m:oMath>
                </a14:m>
                <a:r>
                  <a:rPr lang="zh-CN" altLang="en-US" sz="2000" dirty="0">
                    <a:latin typeface="宋体" panose="02010600030101010101" pitchFamily="2" charset="-122"/>
                    <a:ea typeface="宋体" panose="02010600030101010101" pitchFamily="2" charset="-122"/>
                  </a:rPr>
                  <a:t>位置，</a:t>
                </a:r>
                <a:r>
                  <a:rPr lang="zh-CN" altLang="en-US" sz="2000" kern="100" dirty="0">
                    <a:latin typeface="Times New Roman" panose="02020603050405020304" pitchFamily="18" charset="0"/>
                    <a:ea typeface="宋体" panose="02010600030101010101" pitchFamily="2" charset="-122"/>
                  </a:rPr>
                  <a:t>选择</a:t>
                </a:r>
                <a:r>
                  <a:rPr lang="en-US" altLang="zh-CN" sz="2000" i="1" kern="100" dirty="0">
                    <a:latin typeface="Times New Roman" panose="02020603050405020304" pitchFamily="18" charset="0"/>
                    <a:ea typeface="宋体" panose="02010600030101010101" pitchFamily="2" charset="-122"/>
                  </a:rPr>
                  <a:t>A</a:t>
                </a:r>
                <a:r>
                  <a:rPr lang="zh-CN" altLang="en-US" sz="2000" kern="100" dirty="0">
                    <a:latin typeface="Times New Roman" panose="02020603050405020304" pitchFamily="18" charset="0"/>
                    <a:ea typeface="宋体" panose="02010600030101010101" pitchFamily="2" charset="-122"/>
                  </a:rPr>
                  <a:t>图。</a:t>
                </a:r>
                <a:endParaRPr lang="zh-CN" altLang="en-US" sz="2000" dirty="0"/>
              </a:p>
            </p:txBody>
          </p:sp>
        </mc:Choice>
        <mc:Fallback>
          <p:sp>
            <p:nvSpPr>
              <p:cNvPr id="55" name="文本框 54"/>
              <p:cNvSpPr txBox="1">
                <a:spLocks noRot="1" noChangeAspect="1" noMove="1" noResize="1" noEditPoints="1" noAdjustHandles="1" noChangeArrowheads="1" noChangeShapeType="1" noTextEdit="1"/>
              </p:cNvSpPr>
              <p:nvPr/>
            </p:nvSpPr>
            <p:spPr>
              <a:xfrm>
                <a:off x="2540467" y="5811689"/>
                <a:ext cx="4246289" cy="526876"/>
              </a:xfrm>
              <a:prstGeom prst="rect">
                <a:avLst/>
              </a:prstGeom>
              <a:blipFill rotWithShape="1">
                <a:blip r:embed="rId20"/>
                <a:stretch>
                  <a:fillRect l="-11" t="-32" r="12" b="120"/>
                </a:stretch>
              </a:blipFill>
            </p:spPr>
            <p:txBody>
              <a:bodyPr/>
              <a:lstStyle/>
              <a:p>
                <a:r>
                  <a:rPr lang="zh-CN" altLang="en-US">
                    <a:noFill/>
                  </a:rPr>
                  <a:t> </a:t>
                </a:r>
              </a:p>
            </p:txBody>
          </p:sp>
        </mc:Fallback>
      </mc:AlternateContent>
      <p:grpSp>
        <p:nvGrpSpPr>
          <p:cNvPr id="135" name="组合 134"/>
          <p:cNvGrpSpPr/>
          <p:nvPr/>
        </p:nvGrpSpPr>
        <p:grpSpPr>
          <a:xfrm>
            <a:off x="8111548" y="4011508"/>
            <a:ext cx="90000" cy="957056"/>
            <a:chOff x="7844980" y="3953109"/>
            <a:chExt cx="90000" cy="957056"/>
          </a:xfrm>
        </p:grpSpPr>
        <p:cxnSp>
          <p:nvCxnSpPr>
            <p:cNvPr id="110" name="直接连接符 109"/>
            <p:cNvCxnSpPr>
              <a:cxnSpLocks noChangeAspect="1"/>
            </p:cNvCxnSpPr>
            <p:nvPr/>
          </p:nvCxnSpPr>
          <p:spPr bwMode="auto">
            <a:xfrm>
              <a:off x="7891981" y="3953109"/>
              <a:ext cx="0" cy="9288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34" name="椭圆 133"/>
            <p:cNvSpPr>
              <a:spLocks noChangeAspect="1"/>
            </p:cNvSpPr>
            <p:nvPr/>
          </p:nvSpPr>
          <p:spPr bwMode="auto">
            <a:xfrm>
              <a:off x="7844980" y="482016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6"/>
                                        </p:tgtEl>
                                        <p:attrNameLst>
                                          <p:attrName>style.visibility</p:attrName>
                                        </p:attrNameLst>
                                      </p:cBhvr>
                                      <p:to>
                                        <p:strVal val="visible"/>
                                      </p:to>
                                    </p:set>
                                    <p:animEffect transition="in" filter="fade">
                                      <p:cBhvr>
                                        <p:cTn id="11" dur="500"/>
                                        <p:tgtEl>
                                          <p:spTgt spid="20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500"/>
                                        <p:tgtEl>
                                          <p:spTgt spid="6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fade">
                                      <p:cBhvr>
                                        <p:cTn id="51" dur="500"/>
                                        <p:tgtEl>
                                          <p:spTgt spid="74"/>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500"/>
                                        <p:tgtEl>
                                          <p:spTgt spid="7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77"/>
                                        </p:tgtEl>
                                        <p:attrNameLst>
                                          <p:attrName>style.visibility</p:attrName>
                                        </p:attrNameLst>
                                      </p:cBhvr>
                                      <p:to>
                                        <p:strVal val="visible"/>
                                      </p:to>
                                    </p:set>
                                    <p:animEffect transition="in" filter="wipe(left)">
                                      <p:cBhvr>
                                        <p:cTn id="60" dur="500"/>
                                        <p:tgtEl>
                                          <p:spTgt spid="7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fade">
                                      <p:cBhvr>
                                        <p:cTn id="64" dur="500"/>
                                        <p:tgtEl>
                                          <p:spTgt spid="7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0"/>
                                        </p:tgtEl>
                                        <p:attrNameLst>
                                          <p:attrName>style.visibility</p:attrName>
                                        </p:attrNameLst>
                                      </p:cBhvr>
                                      <p:to>
                                        <p:strVal val="visible"/>
                                      </p:to>
                                    </p:set>
                                    <p:animEffect transition="in" filter="wipe(left)">
                                      <p:cBhvr>
                                        <p:cTn id="69" dur="500"/>
                                        <p:tgtEl>
                                          <p:spTgt spid="80"/>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82"/>
                                        </p:tgtEl>
                                        <p:attrNameLst>
                                          <p:attrName>style.visibility</p:attrName>
                                        </p:attrNameLst>
                                      </p:cBhvr>
                                      <p:to>
                                        <p:strVal val="visible"/>
                                      </p:to>
                                    </p:set>
                                    <p:animEffect transition="in" filter="fade">
                                      <p:cBhvr>
                                        <p:cTn id="73" dur="500"/>
                                        <p:tgtEl>
                                          <p:spTgt spid="8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3"/>
                                        </p:tgtEl>
                                        <p:attrNameLst>
                                          <p:attrName>style.visibility</p:attrName>
                                        </p:attrNameLst>
                                      </p:cBhvr>
                                      <p:to>
                                        <p:strVal val="visible"/>
                                      </p:to>
                                    </p:set>
                                    <p:animEffect transition="in" filter="fade">
                                      <p:cBhvr>
                                        <p:cTn id="78" dur="500"/>
                                        <p:tgtEl>
                                          <p:spTgt spid="83"/>
                                        </p:tgtEl>
                                      </p:cBhvr>
                                    </p:animEffect>
                                  </p:childTnLst>
                                </p:cTn>
                              </p:par>
                            </p:childTnLst>
                          </p:cTn>
                        </p:par>
                        <p:par>
                          <p:cTn id="79" fill="hold">
                            <p:stCondLst>
                              <p:cond delay="500"/>
                            </p:stCondLst>
                            <p:childTnLst>
                              <p:par>
                                <p:cTn id="80" presetID="10" presetClass="entr" presetSubtype="0" fill="hold" grpId="0" nodeType="afterEffect">
                                  <p:stCondLst>
                                    <p:cond delay="0"/>
                                  </p:stCondLst>
                                  <p:childTnLst>
                                    <p:set>
                                      <p:cBhvr>
                                        <p:cTn id="81" dur="1" fill="hold">
                                          <p:stCondLst>
                                            <p:cond delay="0"/>
                                          </p:stCondLst>
                                        </p:cTn>
                                        <p:tgtEl>
                                          <p:spTgt spid="84"/>
                                        </p:tgtEl>
                                        <p:attrNameLst>
                                          <p:attrName>style.visibility</p:attrName>
                                        </p:attrNameLst>
                                      </p:cBhvr>
                                      <p:to>
                                        <p:strVal val="visible"/>
                                      </p:to>
                                    </p:set>
                                    <p:animEffect transition="in" filter="fade">
                                      <p:cBhvr>
                                        <p:cTn id="82" dur="500"/>
                                        <p:tgtEl>
                                          <p:spTgt spid="8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85"/>
                                        </p:tgtEl>
                                        <p:attrNameLst>
                                          <p:attrName>style.visibility</p:attrName>
                                        </p:attrNameLst>
                                      </p:cBhvr>
                                      <p:to>
                                        <p:strVal val="visible"/>
                                      </p:to>
                                    </p:set>
                                    <p:animEffect transition="in" filter="fade">
                                      <p:cBhvr>
                                        <p:cTn id="87" dur="500"/>
                                        <p:tgtEl>
                                          <p:spTgt spid="8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87"/>
                                        </p:tgtEl>
                                        <p:attrNameLst>
                                          <p:attrName>style.visibility</p:attrName>
                                        </p:attrNameLst>
                                      </p:cBhvr>
                                      <p:to>
                                        <p:strVal val="visible"/>
                                      </p:to>
                                    </p:set>
                                    <p:animEffect transition="in" filter="fade">
                                      <p:cBhvr>
                                        <p:cTn id="92" dur="500"/>
                                        <p:tgtEl>
                                          <p:spTgt spid="8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88"/>
                                        </p:tgtEl>
                                        <p:attrNameLst>
                                          <p:attrName>style.visibility</p:attrName>
                                        </p:attrNameLst>
                                      </p:cBhvr>
                                      <p:to>
                                        <p:strVal val="visible"/>
                                      </p:to>
                                    </p:set>
                                    <p:animEffect transition="in" filter="wipe(left)">
                                      <p:cBhvr>
                                        <p:cTn id="97" dur="500"/>
                                        <p:tgtEl>
                                          <p:spTgt spid="88"/>
                                        </p:tgtEl>
                                      </p:cBhvr>
                                    </p:animEffect>
                                  </p:childTnLst>
                                </p:cTn>
                              </p:par>
                            </p:childTnLst>
                          </p:cTn>
                        </p:par>
                        <p:par>
                          <p:cTn id="98" fill="hold">
                            <p:stCondLst>
                              <p:cond delay="500"/>
                            </p:stCondLst>
                            <p:childTnLst>
                              <p:par>
                                <p:cTn id="99" presetID="10" presetClass="entr" presetSubtype="0" fill="hold" grpId="0" nodeType="afterEffect">
                                  <p:stCondLst>
                                    <p:cond delay="0"/>
                                  </p:stCondLst>
                                  <p:childTnLst>
                                    <p:set>
                                      <p:cBhvr>
                                        <p:cTn id="100" dur="1" fill="hold">
                                          <p:stCondLst>
                                            <p:cond delay="0"/>
                                          </p:stCondLst>
                                        </p:cTn>
                                        <p:tgtEl>
                                          <p:spTgt spid="90"/>
                                        </p:tgtEl>
                                        <p:attrNameLst>
                                          <p:attrName>style.visibility</p:attrName>
                                        </p:attrNameLst>
                                      </p:cBhvr>
                                      <p:to>
                                        <p:strVal val="visible"/>
                                      </p:to>
                                    </p:set>
                                    <p:animEffect transition="in" filter="fade">
                                      <p:cBhvr>
                                        <p:cTn id="101" dur="500"/>
                                        <p:tgtEl>
                                          <p:spTgt spid="90"/>
                                        </p:tgtEl>
                                      </p:cBhvr>
                                    </p:animEffect>
                                  </p:childTnLst>
                                </p:cTn>
                              </p:par>
                            </p:childTnLst>
                          </p:cTn>
                        </p:par>
                        <p:par>
                          <p:cTn id="102" fill="hold">
                            <p:stCondLst>
                              <p:cond delay="1000"/>
                            </p:stCondLst>
                            <p:childTnLst>
                              <p:par>
                                <p:cTn id="103" presetID="10" presetClass="entr" presetSubtype="0" fill="hold" grpId="0" nodeType="afterEffect">
                                  <p:stCondLst>
                                    <p:cond delay="0"/>
                                  </p:stCondLst>
                                  <p:childTnLst>
                                    <p:set>
                                      <p:cBhvr>
                                        <p:cTn id="104" dur="1" fill="hold">
                                          <p:stCondLst>
                                            <p:cond delay="0"/>
                                          </p:stCondLst>
                                        </p:cTn>
                                        <p:tgtEl>
                                          <p:spTgt spid="91"/>
                                        </p:tgtEl>
                                        <p:attrNameLst>
                                          <p:attrName>style.visibility</p:attrName>
                                        </p:attrNameLst>
                                      </p:cBhvr>
                                      <p:to>
                                        <p:strVal val="visible"/>
                                      </p:to>
                                    </p:set>
                                    <p:animEffect transition="in" filter="fade">
                                      <p:cBhvr>
                                        <p:cTn id="105" dur="500"/>
                                        <p:tgtEl>
                                          <p:spTgt spid="91"/>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210">
                                            <p:txEl>
                                              <p:pRg st="0" end="0"/>
                                            </p:txEl>
                                          </p:spTgt>
                                        </p:tgtEl>
                                        <p:attrNameLst>
                                          <p:attrName>style.visibility</p:attrName>
                                        </p:attrNameLst>
                                      </p:cBhvr>
                                      <p:to>
                                        <p:strVal val="visible"/>
                                      </p:to>
                                    </p:set>
                                    <p:animEffect transition="in" filter="fade">
                                      <p:cBhvr>
                                        <p:cTn id="110" dur="500"/>
                                        <p:tgtEl>
                                          <p:spTgt spid="210">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92"/>
                                        </p:tgtEl>
                                        <p:attrNameLst>
                                          <p:attrName>style.visibility</p:attrName>
                                        </p:attrNameLst>
                                      </p:cBhvr>
                                      <p:to>
                                        <p:strVal val="visible"/>
                                      </p:to>
                                    </p:set>
                                    <p:animEffect transition="in" filter="fade">
                                      <p:cBhvr>
                                        <p:cTn id="115" dur="500"/>
                                        <p:tgtEl>
                                          <p:spTgt spid="92"/>
                                        </p:tgtEl>
                                      </p:cBhvr>
                                    </p:animEffect>
                                  </p:childTnLst>
                                </p:cTn>
                              </p:par>
                            </p:childTnLst>
                          </p:cTn>
                        </p:par>
                        <p:par>
                          <p:cTn id="116" fill="hold">
                            <p:stCondLst>
                              <p:cond delay="500"/>
                            </p:stCondLst>
                            <p:childTnLst>
                              <p:par>
                                <p:cTn id="117" presetID="10" presetClass="entr" presetSubtype="0" fill="hold" grpId="0" nodeType="afterEffect">
                                  <p:stCondLst>
                                    <p:cond delay="0"/>
                                  </p:stCondLst>
                                  <p:childTnLst>
                                    <p:set>
                                      <p:cBhvr>
                                        <p:cTn id="118" dur="1" fill="hold">
                                          <p:stCondLst>
                                            <p:cond delay="0"/>
                                          </p:stCondLst>
                                        </p:cTn>
                                        <p:tgtEl>
                                          <p:spTgt spid="208"/>
                                        </p:tgtEl>
                                        <p:attrNameLst>
                                          <p:attrName>style.visibility</p:attrName>
                                        </p:attrNameLst>
                                      </p:cBhvr>
                                      <p:to>
                                        <p:strVal val="visible"/>
                                      </p:to>
                                    </p:set>
                                    <p:animEffect transition="in" filter="fade">
                                      <p:cBhvr>
                                        <p:cTn id="119" dur="500"/>
                                        <p:tgtEl>
                                          <p:spTgt spid="208"/>
                                        </p:tgtEl>
                                      </p:cBhvr>
                                    </p:animEffect>
                                  </p:childTnLst>
                                </p:cTn>
                              </p:par>
                            </p:childTnLst>
                          </p:cTn>
                        </p:par>
                        <p:par>
                          <p:cTn id="120" fill="hold">
                            <p:stCondLst>
                              <p:cond delay="1000"/>
                            </p:stCondLst>
                            <p:childTnLst>
                              <p:par>
                                <p:cTn id="121" presetID="10" presetClass="entr" presetSubtype="0" fill="hold" nodeType="afterEffect">
                                  <p:stCondLst>
                                    <p:cond delay="0"/>
                                  </p:stCondLst>
                                  <p:childTnLst>
                                    <p:set>
                                      <p:cBhvr>
                                        <p:cTn id="122" dur="1" fill="hold">
                                          <p:stCondLst>
                                            <p:cond delay="0"/>
                                          </p:stCondLst>
                                        </p:cTn>
                                        <p:tgtEl>
                                          <p:spTgt spid="123"/>
                                        </p:tgtEl>
                                        <p:attrNameLst>
                                          <p:attrName>style.visibility</p:attrName>
                                        </p:attrNameLst>
                                      </p:cBhvr>
                                      <p:to>
                                        <p:strVal val="visible"/>
                                      </p:to>
                                    </p:set>
                                    <p:animEffect transition="in" filter="fade">
                                      <p:cBhvr>
                                        <p:cTn id="123" dur="500"/>
                                        <p:tgtEl>
                                          <p:spTgt spid="123"/>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nodeType="clickEffect">
                                  <p:stCondLst>
                                    <p:cond delay="0"/>
                                  </p:stCondLst>
                                  <p:childTnLst>
                                    <p:set>
                                      <p:cBhvr>
                                        <p:cTn id="127" dur="1" fill="hold">
                                          <p:stCondLst>
                                            <p:cond delay="0"/>
                                          </p:stCondLst>
                                        </p:cTn>
                                        <p:tgtEl>
                                          <p:spTgt spid="121"/>
                                        </p:tgtEl>
                                        <p:attrNameLst>
                                          <p:attrName>style.visibility</p:attrName>
                                        </p:attrNameLst>
                                      </p:cBhvr>
                                      <p:to>
                                        <p:strVal val="visible"/>
                                      </p:to>
                                    </p:set>
                                    <p:animEffect transition="in" filter="wipe(down)">
                                      <p:cBhvr>
                                        <p:cTn id="128" dur="500"/>
                                        <p:tgtEl>
                                          <p:spTgt spid="121"/>
                                        </p:tgtEl>
                                      </p:cBhvr>
                                    </p:animEffect>
                                  </p:childTnLst>
                                </p:cTn>
                              </p:par>
                            </p:childTnLst>
                          </p:cTn>
                        </p:par>
                        <p:par>
                          <p:cTn id="129" fill="hold">
                            <p:stCondLst>
                              <p:cond delay="500"/>
                            </p:stCondLst>
                            <p:childTnLst>
                              <p:par>
                                <p:cTn id="130" presetID="22" presetClass="entr" presetSubtype="1" fill="hold" nodeType="afterEffect">
                                  <p:stCondLst>
                                    <p:cond delay="0"/>
                                  </p:stCondLst>
                                  <p:childTnLst>
                                    <p:set>
                                      <p:cBhvr>
                                        <p:cTn id="131" dur="1" fill="hold">
                                          <p:stCondLst>
                                            <p:cond delay="0"/>
                                          </p:stCondLst>
                                        </p:cTn>
                                        <p:tgtEl>
                                          <p:spTgt spid="129"/>
                                        </p:tgtEl>
                                        <p:attrNameLst>
                                          <p:attrName>style.visibility</p:attrName>
                                        </p:attrNameLst>
                                      </p:cBhvr>
                                      <p:to>
                                        <p:strVal val="visible"/>
                                      </p:to>
                                    </p:set>
                                    <p:animEffect transition="in" filter="wipe(up)">
                                      <p:cBhvr>
                                        <p:cTn id="132" dur="500"/>
                                        <p:tgtEl>
                                          <p:spTgt spid="129"/>
                                        </p:tgtEl>
                                      </p:cBhvr>
                                    </p:animEffect>
                                  </p:childTnLst>
                                </p:cTn>
                              </p:par>
                            </p:childTnLst>
                          </p:cTn>
                        </p:par>
                        <p:par>
                          <p:cTn id="133" fill="hold">
                            <p:stCondLst>
                              <p:cond delay="1000"/>
                            </p:stCondLst>
                            <p:childTnLst>
                              <p:par>
                                <p:cTn id="134" presetID="10" presetClass="entr" presetSubtype="0" fill="hold" grpId="0" nodeType="afterEffect">
                                  <p:stCondLst>
                                    <p:cond delay="0"/>
                                  </p:stCondLst>
                                  <p:childTnLst>
                                    <p:set>
                                      <p:cBhvr>
                                        <p:cTn id="135" dur="1" fill="hold">
                                          <p:stCondLst>
                                            <p:cond delay="0"/>
                                          </p:stCondLst>
                                        </p:cTn>
                                        <p:tgtEl>
                                          <p:spTgt spid="115"/>
                                        </p:tgtEl>
                                        <p:attrNameLst>
                                          <p:attrName>style.visibility</p:attrName>
                                        </p:attrNameLst>
                                      </p:cBhvr>
                                      <p:to>
                                        <p:strVal val="visible"/>
                                      </p:to>
                                    </p:set>
                                    <p:animEffect transition="in" filter="fade">
                                      <p:cBhvr>
                                        <p:cTn id="136" dur="500"/>
                                        <p:tgtEl>
                                          <p:spTgt spid="115"/>
                                        </p:tgtEl>
                                      </p:cBhvr>
                                    </p:animEffect>
                                  </p:childTnLst>
                                </p:cTn>
                              </p:par>
                            </p:childTnLst>
                          </p:cTn>
                        </p:par>
                        <p:par>
                          <p:cTn id="137" fill="hold">
                            <p:stCondLst>
                              <p:cond delay="1500"/>
                            </p:stCondLst>
                            <p:childTnLst>
                              <p:par>
                                <p:cTn id="138" presetID="10" presetClass="entr" presetSubtype="0" fill="hold" grpId="0" nodeType="afterEffect">
                                  <p:stCondLst>
                                    <p:cond delay="0"/>
                                  </p:stCondLst>
                                  <p:childTnLst>
                                    <p:set>
                                      <p:cBhvr>
                                        <p:cTn id="139" dur="1" fill="hold">
                                          <p:stCondLst>
                                            <p:cond delay="0"/>
                                          </p:stCondLst>
                                        </p:cTn>
                                        <p:tgtEl>
                                          <p:spTgt spid="124"/>
                                        </p:tgtEl>
                                        <p:attrNameLst>
                                          <p:attrName>style.visibility</p:attrName>
                                        </p:attrNameLst>
                                      </p:cBhvr>
                                      <p:to>
                                        <p:strVal val="visible"/>
                                      </p:to>
                                    </p:set>
                                    <p:animEffect transition="in" filter="fade">
                                      <p:cBhvr>
                                        <p:cTn id="140" dur="500"/>
                                        <p:tgtEl>
                                          <p:spTgt spid="124"/>
                                        </p:tgtEl>
                                      </p:cBhvr>
                                    </p:animEffect>
                                  </p:childTnLst>
                                </p:cTn>
                              </p:par>
                            </p:childTnLst>
                          </p:cTn>
                        </p:par>
                        <p:par>
                          <p:cTn id="141" fill="hold">
                            <p:stCondLst>
                              <p:cond delay="2000"/>
                            </p:stCondLst>
                            <p:childTnLst>
                              <p:par>
                                <p:cTn id="142" presetID="22" presetClass="entr" presetSubtype="4" fill="hold" nodeType="afterEffect">
                                  <p:stCondLst>
                                    <p:cond delay="0"/>
                                  </p:stCondLst>
                                  <p:childTnLst>
                                    <p:set>
                                      <p:cBhvr>
                                        <p:cTn id="143" dur="1" fill="hold">
                                          <p:stCondLst>
                                            <p:cond delay="0"/>
                                          </p:stCondLst>
                                        </p:cTn>
                                        <p:tgtEl>
                                          <p:spTgt spid="128"/>
                                        </p:tgtEl>
                                        <p:attrNameLst>
                                          <p:attrName>style.visibility</p:attrName>
                                        </p:attrNameLst>
                                      </p:cBhvr>
                                      <p:to>
                                        <p:strVal val="visible"/>
                                      </p:to>
                                    </p:set>
                                    <p:animEffect transition="in" filter="wipe(down)">
                                      <p:cBhvr>
                                        <p:cTn id="144" dur="500"/>
                                        <p:tgtEl>
                                          <p:spTgt spid="128"/>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127"/>
                                        </p:tgtEl>
                                        <p:attrNameLst>
                                          <p:attrName>style.visibility</p:attrName>
                                        </p:attrNameLst>
                                      </p:cBhvr>
                                      <p:to>
                                        <p:strVal val="visible"/>
                                      </p:to>
                                    </p:set>
                                    <p:animEffect transition="in" filter="fade">
                                      <p:cBhvr>
                                        <p:cTn id="149" dur="500"/>
                                        <p:tgtEl>
                                          <p:spTgt spid="127"/>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126"/>
                                        </p:tgtEl>
                                        <p:attrNameLst>
                                          <p:attrName>style.visibility</p:attrName>
                                        </p:attrNameLst>
                                      </p:cBhvr>
                                      <p:to>
                                        <p:strVal val="visible"/>
                                      </p:to>
                                    </p:set>
                                    <p:animEffect transition="in" filter="fade">
                                      <p:cBhvr>
                                        <p:cTn id="152" dur="500"/>
                                        <p:tgtEl>
                                          <p:spTgt spid="126"/>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4" fill="hold" nodeType="clickEffect">
                                  <p:stCondLst>
                                    <p:cond delay="0"/>
                                  </p:stCondLst>
                                  <p:childTnLst>
                                    <p:set>
                                      <p:cBhvr>
                                        <p:cTn id="156" dur="1" fill="hold">
                                          <p:stCondLst>
                                            <p:cond delay="0"/>
                                          </p:stCondLst>
                                        </p:cTn>
                                        <p:tgtEl>
                                          <p:spTgt spid="132"/>
                                        </p:tgtEl>
                                        <p:attrNameLst>
                                          <p:attrName>style.visibility</p:attrName>
                                        </p:attrNameLst>
                                      </p:cBhvr>
                                      <p:to>
                                        <p:strVal val="visible"/>
                                      </p:to>
                                    </p:set>
                                    <p:animEffect transition="in" filter="wipe(down)">
                                      <p:cBhvr>
                                        <p:cTn id="157" dur="500"/>
                                        <p:tgtEl>
                                          <p:spTgt spid="132"/>
                                        </p:tgtEl>
                                      </p:cBhvr>
                                    </p:animEffect>
                                  </p:childTnLst>
                                  <p:subTnLst>
                                    <p:set>
                                      <p:cBhvr override="childStyle">
                                        <p:cTn dur="1" fill="hold" display="0" masterRel="sameClick" afterEffect="1">
                                          <p:stCondLst>
                                            <p:cond evt="end" delay="0">
                                              <p:tn val="155"/>
                                            </p:cond>
                                          </p:stCondLst>
                                        </p:cTn>
                                        <p:tgtEl>
                                          <p:spTgt spid="132"/>
                                        </p:tgtEl>
                                        <p:attrNameLst>
                                          <p:attrName>style.visibility</p:attrName>
                                        </p:attrNameLst>
                                      </p:cBhvr>
                                      <p:to>
                                        <p:strVal val="hidden"/>
                                      </p:to>
                                    </p:set>
                                  </p:subTnLst>
                                </p:cTn>
                              </p:par>
                            </p:childTnLst>
                          </p:cTn>
                        </p:par>
                        <p:par>
                          <p:cTn id="158" fill="hold">
                            <p:stCondLst>
                              <p:cond delay="500"/>
                            </p:stCondLst>
                            <p:childTnLst>
                              <p:par>
                                <p:cTn id="159" presetID="22" presetClass="entr" presetSubtype="1" fill="hold" nodeType="afterEffect">
                                  <p:stCondLst>
                                    <p:cond delay="0"/>
                                  </p:stCondLst>
                                  <p:childTnLst>
                                    <p:set>
                                      <p:cBhvr>
                                        <p:cTn id="160" dur="1" fill="hold">
                                          <p:stCondLst>
                                            <p:cond delay="0"/>
                                          </p:stCondLst>
                                        </p:cTn>
                                        <p:tgtEl>
                                          <p:spTgt spid="135"/>
                                        </p:tgtEl>
                                        <p:attrNameLst>
                                          <p:attrName>style.visibility</p:attrName>
                                        </p:attrNameLst>
                                      </p:cBhvr>
                                      <p:to>
                                        <p:strVal val="visible"/>
                                      </p:to>
                                    </p:set>
                                    <p:animEffect transition="in" filter="wipe(up)">
                                      <p:cBhvr>
                                        <p:cTn id="161" dur="500"/>
                                        <p:tgtEl>
                                          <p:spTgt spid="135"/>
                                        </p:tgtEl>
                                      </p:cBhvr>
                                    </p:animEffect>
                                  </p:childTnLst>
                                  <p:subTnLst>
                                    <p:set>
                                      <p:cBhvr override="childStyle">
                                        <p:cTn dur="1" fill="hold" display="0" masterRel="sameClick" afterEffect="1">
                                          <p:stCondLst>
                                            <p:cond evt="end" delay="0">
                                              <p:tn val="159"/>
                                            </p:cond>
                                          </p:stCondLst>
                                        </p:cTn>
                                        <p:tgtEl>
                                          <p:spTgt spid="135"/>
                                        </p:tgtEl>
                                        <p:attrNameLst>
                                          <p:attrName>style.visibility</p:attrName>
                                        </p:attrNameLst>
                                      </p:cBhvr>
                                      <p:to>
                                        <p:strVal val="hidden"/>
                                      </p:to>
                                    </p:set>
                                  </p:subTnLst>
                                </p:cTn>
                              </p:par>
                            </p:childTnLst>
                          </p:cTn>
                        </p:par>
                        <p:par>
                          <p:cTn id="162" fill="hold">
                            <p:stCondLst>
                              <p:cond delay="1000"/>
                            </p:stCondLst>
                            <p:childTnLst>
                              <p:par>
                                <p:cTn id="163" presetID="22" presetClass="entr" presetSubtype="4" fill="hold" nodeType="afterEffect">
                                  <p:stCondLst>
                                    <p:cond delay="0"/>
                                  </p:stCondLst>
                                  <p:childTnLst>
                                    <p:set>
                                      <p:cBhvr>
                                        <p:cTn id="164" dur="1" fill="hold">
                                          <p:stCondLst>
                                            <p:cond delay="0"/>
                                          </p:stCondLst>
                                        </p:cTn>
                                        <p:tgtEl>
                                          <p:spTgt spid="136"/>
                                        </p:tgtEl>
                                        <p:attrNameLst>
                                          <p:attrName>style.visibility</p:attrName>
                                        </p:attrNameLst>
                                      </p:cBhvr>
                                      <p:to>
                                        <p:strVal val="visible"/>
                                      </p:to>
                                    </p:set>
                                    <p:animEffect transition="in" filter="wipe(down)">
                                      <p:cBhvr>
                                        <p:cTn id="165" dur="500"/>
                                        <p:tgtEl>
                                          <p:spTgt spid="136"/>
                                        </p:tgtEl>
                                      </p:cBhvr>
                                    </p:animEffect>
                                  </p:childTnLst>
                                  <p:subTnLst>
                                    <p:set>
                                      <p:cBhvr override="childStyle">
                                        <p:cTn dur="1" fill="hold" display="0" masterRel="sameClick" afterEffect="1">
                                          <p:stCondLst>
                                            <p:cond evt="end" delay="0">
                                              <p:tn val="163"/>
                                            </p:cond>
                                          </p:stCondLst>
                                        </p:cTn>
                                        <p:tgtEl>
                                          <p:spTgt spid="136"/>
                                        </p:tgtEl>
                                        <p:attrNameLst>
                                          <p:attrName>style.visibility</p:attrName>
                                        </p:attrNameLst>
                                      </p:cBhvr>
                                      <p:to>
                                        <p:strVal val="hidden"/>
                                      </p:to>
                                    </p:set>
                                  </p:subTnLst>
                                </p:cTn>
                              </p:par>
                            </p:childTnLst>
                          </p:cTn>
                        </p:par>
                        <p:par>
                          <p:cTn id="166" fill="hold">
                            <p:stCondLst>
                              <p:cond delay="1500"/>
                            </p:stCondLst>
                            <p:childTnLst>
                              <p:par>
                                <p:cTn id="167" presetID="22" presetClass="entr" presetSubtype="1" fill="hold" nodeType="afterEffect">
                                  <p:stCondLst>
                                    <p:cond delay="0"/>
                                  </p:stCondLst>
                                  <p:childTnLst>
                                    <p:set>
                                      <p:cBhvr>
                                        <p:cTn id="168" dur="1" fill="hold">
                                          <p:stCondLst>
                                            <p:cond delay="0"/>
                                          </p:stCondLst>
                                        </p:cTn>
                                        <p:tgtEl>
                                          <p:spTgt spid="137"/>
                                        </p:tgtEl>
                                        <p:attrNameLst>
                                          <p:attrName>style.visibility</p:attrName>
                                        </p:attrNameLst>
                                      </p:cBhvr>
                                      <p:to>
                                        <p:strVal val="visible"/>
                                      </p:to>
                                    </p:set>
                                    <p:animEffect transition="in" filter="wipe(up)">
                                      <p:cBhvr>
                                        <p:cTn id="169" dur="500"/>
                                        <p:tgtEl>
                                          <p:spTgt spid="137"/>
                                        </p:tgtEl>
                                      </p:cBhvr>
                                    </p:animEffect>
                                  </p:childTnLst>
                                  <p:subTnLst>
                                    <p:set>
                                      <p:cBhvr override="childStyle">
                                        <p:cTn dur="1" fill="hold" display="0" masterRel="sameClick" afterEffect="1">
                                          <p:stCondLst>
                                            <p:cond evt="end" delay="0">
                                              <p:tn val="167"/>
                                            </p:cond>
                                          </p:stCondLst>
                                        </p:cTn>
                                        <p:tgtEl>
                                          <p:spTgt spid="137"/>
                                        </p:tgtEl>
                                        <p:attrNameLst>
                                          <p:attrName>style.visibility</p:attrName>
                                        </p:attrNameLst>
                                      </p:cBhvr>
                                      <p:to>
                                        <p:strVal val="hidden"/>
                                      </p:to>
                                    </p:set>
                                  </p:subTnLst>
                                </p:cTn>
                              </p:par>
                            </p:childTnLst>
                          </p:cTn>
                        </p:par>
                        <p:par>
                          <p:cTn id="170" fill="hold">
                            <p:stCondLst>
                              <p:cond delay="2000"/>
                            </p:stCondLst>
                            <p:childTnLst>
                              <p:par>
                                <p:cTn id="171" presetID="22" presetClass="entr" presetSubtype="4" fill="hold" nodeType="afterEffect">
                                  <p:stCondLst>
                                    <p:cond delay="0"/>
                                  </p:stCondLst>
                                  <p:childTnLst>
                                    <p:set>
                                      <p:cBhvr>
                                        <p:cTn id="172" dur="1" fill="hold">
                                          <p:stCondLst>
                                            <p:cond delay="0"/>
                                          </p:stCondLst>
                                        </p:cTn>
                                        <p:tgtEl>
                                          <p:spTgt spid="140"/>
                                        </p:tgtEl>
                                        <p:attrNameLst>
                                          <p:attrName>style.visibility</p:attrName>
                                        </p:attrNameLst>
                                      </p:cBhvr>
                                      <p:to>
                                        <p:strVal val="visible"/>
                                      </p:to>
                                    </p:set>
                                    <p:animEffect transition="in" filter="wipe(down)">
                                      <p:cBhvr>
                                        <p:cTn id="173" dur="500"/>
                                        <p:tgtEl>
                                          <p:spTgt spid="140"/>
                                        </p:tgtEl>
                                      </p:cBhvr>
                                    </p:animEffect>
                                  </p:childTnLst>
                                  <p:subTnLst>
                                    <p:set>
                                      <p:cBhvr override="childStyle">
                                        <p:cTn dur="1" fill="hold" display="0" masterRel="sameClick" afterEffect="1">
                                          <p:stCondLst>
                                            <p:cond evt="end" delay="0">
                                              <p:tn val="171"/>
                                            </p:cond>
                                          </p:stCondLst>
                                        </p:cTn>
                                        <p:tgtEl>
                                          <p:spTgt spid="140"/>
                                        </p:tgtEl>
                                        <p:attrNameLst>
                                          <p:attrName>style.visibility</p:attrName>
                                        </p:attrNameLst>
                                      </p:cBhvr>
                                      <p:to>
                                        <p:strVal val="hidden"/>
                                      </p:to>
                                    </p:set>
                                  </p:subTnLst>
                                </p:cTn>
                              </p:par>
                            </p:childTnLst>
                          </p:cTn>
                        </p:par>
                        <p:par>
                          <p:cTn id="174" fill="hold">
                            <p:stCondLst>
                              <p:cond delay="2500"/>
                            </p:stCondLst>
                            <p:childTnLst>
                              <p:par>
                                <p:cTn id="175" presetID="22" presetClass="entr" presetSubtype="1" fill="hold" nodeType="afterEffect">
                                  <p:stCondLst>
                                    <p:cond delay="0"/>
                                  </p:stCondLst>
                                  <p:childTnLst>
                                    <p:set>
                                      <p:cBhvr>
                                        <p:cTn id="176" dur="1" fill="hold">
                                          <p:stCondLst>
                                            <p:cond delay="0"/>
                                          </p:stCondLst>
                                        </p:cTn>
                                        <p:tgtEl>
                                          <p:spTgt spid="141"/>
                                        </p:tgtEl>
                                        <p:attrNameLst>
                                          <p:attrName>style.visibility</p:attrName>
                                        </p:attrNameLst>
                                      </p:cBhvr>
                                      <p:to>
                                        <p:strVal val="visible"/>
                                      </p:to>
                                    </p:set>
                                    <p:animEffect transition="in" filter="wipe(up)">
                                      <p:cBhvr>
                                        <p:cTn id="177" dur="500"/>
                                        <p:tgtEl>
                                          <p:spTgt spid="141"/>
                                        </p:tgtEl>
                                      </p:cBhvr>
                                    </p:animEffect>
                                  </p:childTnLst>
                                  <p:subTnLst>
                                    <p:set>
                                      <p:cBhvr override="childStyle">
                                        <p:cTn dur="1" fill="hold" display="0" masterRel="sameClick" afterEffect="1">
                                          <p:stCondLst>
                                            <p:cond evt="end" delay="0">
                                              <p:tn val="175"/>
                                            </p:cond>
                                          </p:stCondLst>
                                        </p:cTn>
                                        <p:tgtEl>
                                          <p:spTgt spid="141"/>
                                        </p:tgtEl>
                                        <p:attrNameLst>
                                          <p:attrName>style.visibility</p:attrName>
                                        </p:attrNameLst>
                                      </p:cBhvr>
                                      <p:to>
                                        <p:strVal val="hidden"/>
                                      </p:to>
                                    </p:set>
                                  </p:subTnLst>
                                </p:cTn>
                              </p:par>
                            </p:childTnLst>
                          </p:cTn>
                        </p:par>
                        <p:par>
                          <p:cTn id="178" fill="hold">
                            <p:stCondLst>
                              <p:cond delay="3000"/>
                            </p:stCondLst>
                            <p:childTnLst>
                              <p:par>
                                <p:cTn id="179" presetID="22" presetClass="entr" presetSubtype="4" fill="hold" nodeType="afterEffect">
                                  <p:stCondLst>
                                    <p:cond delay="0"/>
                                  </p:stCondLst>
                                  <p:childTnLst>
                                    <p:set>
                                      <p:cBhvr>
                                        <p:cTn id="180" dur="1" fill="hold">
                                          <p:stCondLst>
                                            <p:cond delay="0"/>
                                          </p:stCondLst>
                                        </p:cTn>
                                        <p:tgtEl>
                                          <p:spTgt spid="144"/>
                                        </p:tgtEl>
                                        <p:attrNameLst>
                                          <p:attrName>style.visibility</p:attrName>
                                        </p:attrNameLst>
                                      </p:cBhvr>
                                      <p:to>
                                        <p:strVal val="visible"/>
                                      </p:to>
                                    </p:set>
                                    <p:animEffect transition="in" filter="wipe(down)">
                                      <p:cBhvr>
                                        <p:cTn id="181" dur="500"/>
                                        <p:tgtEl>
                                          <p:spTgt spid="144"/>
                                        </p:tgtEl>
                                      </p:cBhvr>
                                    </p:animEffect>
                                  </p:childTnLst>
                                  <p:subTnLst>
                                    <p:set>
                                      <p:cBhvr override="childStyle">
                                        <p:cTn dur="1" fill="hold" display="0" masterRel="sameClick" afterEffect="1">
                                          <p:stCondLst>
                                            <p:cond evt="end" delay="0">
                                              <p:tn val="179"/>
                                            </p:cond>
                                          </p:stCondLst>
                                        </p:cTn>
                                        <p:tgtEl>
                                          <p:spTgt spid="144"/>
                                        </p:tgtEl>
                                        <p:attrNameLst>
                                          <p:attrName>style.visibility</p:attrName>
                                        </p:attrNameLst>
                                      </p:cBhvr>
                                      <p:to>
                                        <p:strVal val="hidden"/>
                                      </p:to>
                                    </p:set>
                                  </p:subTnLst>
                                </p:cTn>
                              </p:par>
                            </p:childTnLst>
                          </p:cTn>
                        </p:par>
                        <p:par>
                          <p:cTn id="182" fill="hold">
                            <p:stCondLst>
                              <p:cond delay="3500"/>
                            </p:stCondLst>
                            <p:childTnLst>
                              <p:par>
                                <p:cTn id="183" presetID="22" presetClass="entr" presetSubtype="1" fill="hold" nodeType="afterEffect">
                                  <p:stCondLst>
                                    <p:cond delay="0"/>
                                  </p:stCondLst>
                                  <p:childTnLst>
                                    <p:set>
                                      <p:cBhvr>
                                        <p:cTn id="184" dur="1" fill="hold">
                                          <p:stCondLst>
                                            <p:cond delay="0"/>
                                          </p:stCondLst>
                                        </p:cTn>
                                        <p:tgtEl>
                                          <p:spTgt spid="145"/>
                                        </p:tgtEl>
                                        <p:attrNameLst>
                                          <p:attrName>style.visibility</p:attrName>
                                        </p:attrNameLst>
                                      </p:cBhvr>
                                      <p:to>
                                        <p:strVal val="visible"/>
                                      </p:to>
                                    </p:set>
                                    <p:animEffect transition="in" filter="wipe(up)">
                                      <p:cBhvr>
                                        <p:cTn id="185" dur="500"/>
                                        <p:tgtEl>
                                          <p:spTgt spid="145"/>
                                        </p:tgtEl>
                                      </p:cBhvr>
                                    </p:animEffect>
                                  </p:childTnLst>
                                  <p:subTnLst>
                                    <p:set>
                                      <p:cBhvr override="childStyle">
                                        <p:cTn dur="1" fill="hold" display="0" masterRel="sameClick" afterEffect="1">
                                          <p:stCondLst>
                                            <p:cond evt="end" delay="0">
                                              <p:tn val="183"/>
                                            </p:cond>
                                          </p:stCondLst>
                                        </p:cTn>
                                        <p:tgtEl>
                                          <p:spTgt spid="145"/>
                                        </p:tgtEl>
                                        <p:attrNameLst>
                                          <p:attrName>style.visibility</p:attrName>
                                        </p:attrNameLst>
                                      </p:cBhvr>
                                      <p:to>
                                        <p:strVal val="hidden"/>
                                      </p:to>
                                    </p:set>
                                  </p:subTnLst>
                                </p:cTn>
                              </p:par>
                            </p:childTnLst>
                          </p:cTn>
                        </p:par>
                        <p:par>
                          <p:cTn id="186" fill="hold">
                            <p:stCondLst>
                              <p:cond delay="4000"/>
                            </p:stCondLst>
                            <p:childTnLst>
                              <p:par>
                                <p:cTn id="187" presetID="22" presetClass="entr" presetSubtype="4" fill="hold" nodeType="afterEffect">
                                  <p:stCondLst>
                                    <p:cond delay="0"/>
                                  </p:stCondLst>
                                  <p:childTnLst>
                                    <p:set>
                                      <p:cBhvr>
                                        <p:cTn id="188" dur="1" fill="hold">
                                          <p:stCondLst>
                                            <p:cond delay="0"/>
                                          </p:stCondLst>
                                        </p:cTn>
                                        <p:tgtEl>
                                          <p:spTgt spid="151"/>
                                        </p:tgtEl>
                                        <p:attrNameLst>
                                          <p:attrName>style.visibility</p:attrName>
                                        </p:attrNameLst>
                                      </p:cBhvr>
                                      <p:to>
                                        <p:strVal val="visible"/>
                                      </p:to>
                                    </p:set>
                                    <p:animEffect transition="in" filter="wipe(down)">
                                      <p:cBhvr>
                                        <p:cTn id="189" dur="500"/>
                                        <p:tgtEl>
                                          <p:spTgt spid="151"/>
                                        </p:tgtEl>
                                      </p:cBhvr>
                                    </p:animEffect>
                                  </p:childTnLst>
                                  <p:subTnLst>
                                    <p:set>
                                      <p:cBhvr override="childStyle">
                                        <p:cTn dur="1" fill="hold" display="0" masterRel="sameClick" afterEffect="1">
                                          <p:stCondLst>
                                            <p:cond evt="end" delay="0">
                                              <p:tn val="187"/>
                                            </p:cond>
                                          </p:stCondLst>
                                        </p:cTn>
                                        <p:tgtEl>
                                          <p:spTgt spid="151"/>
                                        </p:tgtEl>
                                        <p:attrNameLst>
                                          <p:attrName>style.visibility</p:attrName>
                                        </p:attrNameLst>
                                      </p:cBhvr>
                                      <p:to>
                                        <p:strVal val="hidden"/>
                                      </p:to>
                                    </p:set>
                                  </p:subTnLst>
                                </p:cTn>
                              </p:par>
                            </p:childTnLst>
                          </p:cTn>
                        </p:par>
                        <p:par>
                          <p:cTn id="190" fill="hold">
                            <p:stCondLst>
                              <p:cond delay="4500"/>
                            </p:stCondLst>
                            <p:childTnLst>
                              <p:par>
                                <p:cTn id="191" presetID="22" presetClass="entr" presetSubtype="1" fill="hold" nodeType="afterEffect">
                                  <p:stCondLst>
                                    <p:cond delay="0"/>
                                  </p:stCondLst>
                                  <p:childTnLst>
                                    <p:set>
                                      <p:cBhvr>
                                        <p:cTn id="192" dur="1" fill="hold">
                                          <p:stCondLst>
                                            <p:cond delay="0"/>
                                          </p:stCondLst>
                                        </p:cTn>
                                        <p:tgtEl>
                                          <p:spTgt spid="148"/>
                                        </p:tgtEl>
                                        <p:attrNameLst>
                                          <p:attrName>style.visibility</p:attrName>
                                        </p:attrNameLst>
                                      </p:cBhvr>
                                      <p:to>
                                        <p:strVal val="visible"/>
                                      </p:to>
                                    </p:set>
                                    <p:animEffect transition="in" filter="wipe(up)">
                                      <p:cBhvr>
                                        <p:cTn id="193" dur="500"/>
                                        <p:tgtEl>
                                          <p:spTgt spid="148"/>
                                        </p:tgtEl>
                                      </p:cBhvr>
                                    </p:animEffect>
                                  </p:childTnLst>
                                  <p:subTnLst>
                                    <p:set>
                                      <p:cBhvr override="childStyle">
                                        <p:cTn dur="1" fill="hold" display="0" masterRel="sameClick" afterEffect="1">
                                          <p:stCondLst>
                                            <p:cond evt="end" delay="0">
                                              <p:tn val="191"/>
                                            </p:cond>
                                          </p:stCondLst>
                                        </p:cTn>
                                        <p:tgtEl>
                                          <p:spTgt spid="148"/>
                                        </p:tgtEl>
                                        <p:attrNameLst>
                                          <p:attrName>style.visibility</p:attrName>
                                        </p:attrNameLst>
                                      </p:cBhvr>
                                      <p:to>
                                        <p:strVal val="hidden"/>
                                      </p:to>
                                    </p:set>
                                  </p:subTnLst>
                                </p:cTn>
                              </p:par>
                            </p:childTnLst>
                          </p:cTn>
                        </p:par>
                        <p:par>
                          <p:cTn id="194" fill="hold">
                            <p:stCondLst>
                              <p:cond delay="5000"/>
                            </p:stCondLst>
                            <p:childTnLst>
                              <p:par>
                                <p:cTn id="195" presetID="22" presetClass="entr" presetSubtype="4" fill="hold" nodeType="afterEffect">
                                  <p:stCondLst>
                                    <p:cond delay="0"/>
                                  </p:stCondLst>
                                  <p:childTnLst>
                                    <p:set>
                                      <p:cBhvr>
                                        <p:cTn id="196" dur="1" fill="hold">
                                          <p:stCondLst>
                                            <p:cond delay="0"/>
                                          </p:stCondLst>
                                        </p:cTn>
                                        <p:tgtEl>
                                          <p:spTgt spid="152"/>
                                        </p:tgtEl>
                                        <p:attrNameLst>
                                          <p:attrName>style.visibility</p:attrName>
                                        </p:attrNameLst>
                                      </p:cBhvr>
                                      <p:to>
                                        <p:strVal val="visible"/>
                                      </p:to>
                                    </p:set>
                                    <p:animEffect transition="in" filter="wipe(down)">
                                      <p:cBhvr>
                                        <p:cTn id="197" dur="500"/>
                                        <p:tgtEl>
                                          <p:spTgt spid="152"/>
                                        </p:tgtEl>
                                      </p:cBhvr>
                                    </p:animEffect>
                                  </p:childTnLst>
                                </p:cTn>
                              </p:par>
                            </p:childTnLst>
                          </p:cTn>
                        </p:par>
                        <p:par>
                          <p:cTn id="198" fill="hold">
                            <p:stCondLst>
                              <p:cond delay="5500"/>
                            </p:stCondLst>
                            <p:childTnLst>
                              <p:par>
                                <p:cTn id="199" presetID="22" presetClass="entr" presetSubtype="1" fill="hold" nodeType="afterEffect">
                                  <p:stCondLst>
                                    <p:cond delay="0"/>
                                  </p:stCondLst>
                                  <p:childTnLst>
                                    <p:set>
                                      <p:cBhvr>
                                        <p:cTn id="200" dur="1" fill="hold">
                                          <p:stCondLst>
                                            <p:cond delay="0"/>
                                          </p:stCondLst>
                                        </p:cTn>
                                        <p:tgtEl>
                                          <p:spTgt spid="154"/>
                                        </p:tgtEl>
                                        <p:attrNameLst>
                                          <p:attrName>style.visibility</p:attrName>
                                        </p:attrNameLst>
                                      </p:cBhvr>
                                      <p:to>
                                        <p:strVal val="visible"/>
                                      </p:to>
                                    </p:set>
                                    <p:animEffect transition="in" filter="wipe(up)">
                                      <p:cBhvr>
                                        <p:cTn id="201" dur="500"/>
                                        <p:tgtEl>
                                          <p:spTgt spid="154"/>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grpId="0" nodeType="clickEffect">
                                  <p:stCondLst>
                                    <p:cond delay="0"/>
                                  </p:stCondLst>
                                  <p:childTnLst>
                                    <p:set>
                                      <p:cBhvr>
                                        <p:cTn id="205" dur="1" fill="hold">
                                          <p:stCondLst>
                                            <p:cond delay="0"/>
                                          </p:stCondLst>
                                        </p:cTn>
                                        <p:tgtEl>
                                          <p:spTgt spid="55"/>
                                        </p:tgtEl>
                                        <p:attrNameLst>
                                          <p:attrName>style.visibility</p:attrName>
                                        </p:attrNameLst>
                                      </p:cBhvr>
                                      <p:to>
                                        <p:strVal val="visible"/>
                                      </p:to>
                                    </p:set>
                                    <p:animEffect transition="in" filter="fade">
                                      <p:cBhvr>
                                        <p:cTn id="20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8" grpId="0"/>
      <p:bldP spid="69" grpId="0"/>
      <p:bldP spid="71" grpId="0"/>
      <p:bldP spid="73" grpId="0"/>
      <p:bldP spid="74" grpId="0"/>
      <p:bldP spid="76" grpId="0"/>
      <p:bldP spid="77" grpId="0" animBg="1"/>
      <p:bldP spid="79" grpId="0"/>
      <p:bldP spid="80" grpId="0" animBg="1"/>
      <p:bldP spid="82" grpId="0"/>
      <p:bldP spid="83" grpId="0"/>
      <p:bldP spid="84" grpId="0"/>
      <p:bldP spid="85" grpId="0"/>
      <p:bldP spid="87" grpId="0"/>
      <p:bldP spid="88" grpId="0" animBg="1"/>
      <p:bldP spid="90" grpId="0"/>
      <p:bldP spid="91" grpId="0"/>
      <p:bldP spid="92" grpId="0"/>
      <p:bldP spid="115" grpId="0" animBg="1"/>
      <p:bldP spid="124" grpId="0"/>
      <p:bldP spid="126" grpId="0"/>
      <p:bldP spid="127" grpId="0"/>
      <p:bldP spid="206" grpId="0"/>
      <p:bldP spid="208" grpId="0"/>
      <p:bldP spid="5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07602" y="3065784"/>
                <a:ext cx="3995225" cy="669479"/>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rPr>
                        <m:t>  </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𝐷</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m:t>
                      </m:r>
                      <m:r>
                        <m:rPr>
                          <m:sty m:val="p"/>
                        </m:rPr>
                        <a:rPr lang="en-US" altLang="zh-CN" sz="2000" i="0" kern="100">
                          <a:effectLst/>
                          <a:latin typeface="Cambria Math" panose="02040503050406030204" pitchFamily="18" charset="0"/>
                          <a:ea typeface="宋体" panose="02010600030101010101" pitchFamily="2" charset="-122"/>
                        </a:rPr>
                        <m:t>cm</m:t>
                      </m:r>
                      <m:r>
                        <a:rPr lang="en-US" altLang="zh-CN" sz="2000" i="0" kern="100">
                          <a:effectLst/>
                          <a:latin typeface="Cambria Math" panose="02040503050406030204" pitchFamily="18" charset="0"/>
                          <a:ea typeface="宋体" panose="02010600030101010101" pitchFamily="2" charset="-122"/>
                        </a:rPr>
                        <m:t>)</m:t>
                      </m:r>
                    </m:oMath>
                  </m:oMathPara>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307602" y="3065784"/>
                <a:ext cx="3995225" cy="669479"/>
              </a:xfrm>
              <a:prstGeom prst="rect">
                <a:avLst/>
              </a:prstGeom>
              <a:blipFill rotWithShape="1">
                <a:blip r:embed="rId1"/>
                <a:stretch>
                  <a:fillRect l="-7" t="-1" r="2" b="29"/>
                </a:stretch>
              </a:blipFill>
            </p:spPr>
            <p:txBody>
              <a:bodyPr/>
              <a:lstStyle/>
              <a:p>
                <a:r>
                  <a:rPr lang="zh-CN" altLang="en-US">
                    <a:noFill/>
                  </a:rPr>
                  <a:t> </a:t>
                </a:r>
              </a:p>
            </p:txBody>
          </p:sp>
        </mc:Fallback>
      </mc:AlternateContent>
      <p:sp>
        <p:nvSpPr>
          <p:cNvPr id="5" name="文本框 4"/>
          <p:cNvSpPr txBox="1"/>
          <p:nvPr/>
        </p:nvSpPr>
        <p:spPr>
          <a:xfrm>
            <a:off x="506144" y="562521"/>
            <a:ext cx="6970542" cy="400110"/>
          </a:xfrm>
          <a:prstGeom prst="rect">
            <a:avLst/>
          </a:prstGeom>
          <a:noFill/>
        </p:spPr>
        <p:txBody>
          <a:bodyPr wrap="square">
            <a:spAutoFit/>
          </a:bodyPr>
          <a:lstStyle/>
          <a:p>
            <a:pPr indent="261620" algn="just"/>
            <a:r>
              <a:rPr lang="zh-CN" altLang="zh-CN" sz="2000" kern="100" dirty="0">
                <a:effectLst/>
                <a:latin typeface="Times New Roman" panose="02020603050405020304" pitchFamily="18" charset="0"/>
                <a:ea typeface="宋体" panose="02010600030101010101" pitchFamily="2" charset="-122"/>
              </a:rPr>
              <a:t>振动曲线如图</a:t>
            </a:r>
            <a:r>
              <a:rPr lang="en-US" altLang="zh-CN" sz="2000" kern="100" dirty="0">
                <a:effectLst/>
                <a:latin typeface="Times New Roman" panose="02020603050405020304" pitchFamily="18" charset="0"/>
                <a:ea typeface="宋体" panose="02010600030101010101" pitchFamily="2" charset="-122"/>
              </a:rPr>
              <a:t>6-38</a:t>
            </a:r>
            <a:r>
              <a:rPr lang="zh-CN" altLang="zh-CN" sz="2000" kern="100" dirty="0">
                <a:effectLst/>
                <a:latin typeface="Times New Roman" panose="02020603050405020304" pitchFamily="18" charset="0"/>
                <a:ea typeface="宋体" panose="02010600030101010101" pitchFamily="2" charset="-122"/>
              </a:rPr>
              <a:t>所示，则此简谐振动的振动方程为</a:t>
            </a:r>
            <a:r>
              <a:rPr lang="en-US" altLang="zh-CN" sz="2000" kern="100" dirty="0">
                <a:effectLst/>
                <a:latin typeface="Times New Roman" panose="02020603050405020304" pitchFamily="18" charset="0"/>
                <a:ea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p:sp>
        <p:nvSpPr>
          <p:cNvPr id="7" name="文本框 6"/>
          <p:cNvSpPr txBox="1"/>
          <p:nvPr/>
        </p:nvSpPr>
        <p:spPr>
          <a:xfrm>
            <a:off x="260252" y="562521"/>
            <a:ext cx="682283" cy="400110"/>
          </a:xfrm>
          <a:prstGeom prst="rect">
            <a:avLst/>
          </a:prstGeom>
          <a:noFill/>
        </p:spPr>
        <p:txBody>
          <a:bodyPr wrap="square">
            <a:spAutoFit/>
          </a:bodyPr>
          <a:lstStyle/>
          <a:p>
            <a:r>
              <a:rPr lang="en-US" altLang="zh-CN" sz="2000" kern="100" dirty="0">
                <a:latin typeface="Times New Roman" panose="02020603050405020304" pitchFamily="18" charset="0"/>
                <a:ea typeface="宋体" panose="02010600030101010101" pitchFamily="2" charset="-122"/>
              </a:rPr>
              <a:t> 6-3</a:t>
            </a:r>
            <a:endParaRPr lang="zh-CN" altLang="en-US" sz="2000" dirty="0"/>
          </a:p>
        </p:txBody>
      </p:sp>
      <mc:AlternateContent xmlns:mc="http://schemas.openxmlformats.org/markup-compatibility/2006">
        <mc:Choice xmlns:a14="http://schemas.microsoft.com/office/drawing/2010/main" Requires="a14">
          <p:sp>
            <p:nvSpPr>
              <p:cNvPr id="9" name="文本框 8"/>
              <p:cNvSpPr txBox="1"/>
              <p:nvPr/>
            </p:nvSpPr>
            <p:spPr>
              <a:xfrm>
                <a:off x="548181" y="896139"/>
                <a:ext cx="3812345" cy="78386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𝐴</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e>
                          </m:d>
                        </m:e>
                      </m:func>
                      <m:d>
                        <m:dPr>
                          <m:ctrlPr>
                            <a:rPr lang="zh-CN" altLang="zh-CN" sz="2000" i="1" kern="100">
                              <a:effectLst/>
                              <a:latin typeface="Cambria Math" panose="02040503050406030204" pitchFamily="18" charset="0"/>
                              <a:ea typeface="Cambria Math" panose="02040503050406030204" pitchFamily="18" charset="0"/>
                            </a:rPr>
                          </m:ctrlPr>
                        </m:dPr>
                        <m:e>
                          <m:r>
                            <m:rPr>
                              <m:sty m:val="p"/>
                            </m:rPr>
                            <a:rPr lang="en-US" altLang="zh-CN" sz="2000" i="0" kern="100">
                              <a:effectLst/>
                              <a:latin typeface="Cambria Math" panose="02040503050406030204" pitchFamily="18" charset="0"/>
                              <a:ea typeface="宋体" panose="02010600030101010101" pitchFamily="2" charset="-122"/>
                            </a:rPr>
                            <m:t>cm</m:t>
                          </m:r>
                        </m:e>
                      </m:d>
                      <m:r>
                        <a:rPr lang="en-US" altLang="zh-CN" sz="2000" i="0" kern="100">
                          <a:effectLst/>
                          <a:latin typeface="Cambria Math" panose="02040503050406030204" pitchFamily="18" charset="0"/>
                          <a:ea typeface="宋体" panose="02010600030101010101" pitchFamily="2" charset="-122"/>
                        </a:rPr>
                        <m:t> </m:t>
                      </m:r>
                    </m:oMath>
                  </m:oMathPara>
                </a14:m>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548181" y="896139"/>
                <a:ext cx="3812345" cy="783869"/>
              </a:xfrm>
              <a:prstGeom prst="rect">
                <a:avLst/>
              </a:prstGeom>
              <a:blipFill rotWithShape="1">
                <a:blip r:embed="rId2"/>
                <a:stretch>
                  <a:fillRect l="-5" t="-20" r="16" b="5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449160" y="1650711"/>
                <a:ext cx="3699510"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 </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𝐵</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m:t>
                      </m:r>
                      <m:r>
                        <m:rPr>
                          <m:sty m:val="p"/>
                        </m:rPr>
                        <a:rPr lang="en-US" altLang="zh-CN" sz="2000" i="0" kern="100">
                          <a:effectLst/>
                          <a:latin typeface="Cambria Math" panose="02040503050406030204" pitchFamily="18" charset="0"/>
                          <a:ea typeface="宋体" panose="02010600030101010101" pitchFamily="2" charset="-122"/>
                        </a:rPr>
                        <m:t>cm</m:t>
                      </m:r>
                      <m:r>
                        <a:rPr lang="en-US" altLang="zh-CN" sz="2000" i="1" kern="100">
                          <a:effectLst/>
                          <a:latin typeface="Cambria Math" panose="02040503050406030204" pitchFamily="18" charset="0"/>
                          <a:ea typeface="宋体" panose="02010600030101010101" pitchFamily="2" charset="-122"/>
                        </a:rPr>
                        <m:t>)</m:t>
                      </m:r>
                    </m:oMath>
                  </m:oMathPara>
                </a14:m>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449160" y="1650711"/>
                <a:ext cx="3699510" cy="670568"/>
              </a:xfrm>
              <a:prstGeom prst="rect">
                <a:avLst/>
              </a:prstGeom>
              <a:blipFill rotWithShape="1">
                <a:blip r:embed="rId3"/>
                <a:stretch>
                  <a:fillRect l="-6" t="-52" r="6" b="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358344" y="2305557"/>
                <a:ext cx="4114800" cy="78386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𝐶</m:t>
                          </m:r>
                        </m:e>
                      </m:d>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e>
                          </m:d>
                        </m:e>
                      </m:func>
                      <m:d>
                        <m:dPr>
                          <m:ctrlPr>
                            <a:rPr lang="zh-CN" altLang="zh-CN" sz="2000" i="1" kern="100">
                              <a:effectLst/>
                              <a:latin typeface="Cambria Math" panose="02040503050406030204" pitchFamily="18" charset="0"/>
                              <a:ea typeface="Cambria Math" panose="02040503050406030204" pitchFamily="18" charset="0"/>
                            </a:rPr>
                          </m:ctrlPr>
                        </m:dPr>
                        <m:e>
                          <m:r>
                            <m:rPr>
                              <m:sty m:val="p"/>
                            </m:rPr>
                            <a:rPr lang="en-US" altLang="zh-CN" sz="2000" i="0" kern="100">
                              <a:effectLst/>
                              <a:latin typeface="Cambria Math" panose="02040503050406030204" pitchFamily="18" charset="0"/>
                              <a:ea typeface="宋体" panose="02010600030101010101" pitchFamily="2" charset="-122"/>
                            </a:rPr>
                            <m:t>cm</m:t>
                          </m:r>
                        </m:e>
                      </m:d>
                      <m:r>
                        <a:rPr lang="en-US" altLang="zh-CN" sz="2000" i="0" kern="100">
                          <a:effectLst/>
                          <a:latin typeface="Cambria Math" panose="02040503050406030204" pitchFamily="18" charset="0"/>
                          <a:ea typeface="宋体" panose="02010600030101010101" pitchFamily="2" charset="-122"/>
                        </a:rPr>
                        <m:t> </m:t>
                      </m:r>
                    </m:oMath>
                  </m:oMathPara>
                </a14:m>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358344" y="2305557"/>
                <a:ext cx="4114800" cy="783869"/>
              </a:xfrm>
              <a:prstGeom prst="rect">
                <a:avLst/>
              </a:prstGeom>
              <a:blipFill rotWithShape="1">
                <a:blip r:embed="rId4"/>
                <a:stretch>
                  <a:fillRect l="-5" t="-65" r="5" b="19"/>
                </a:stretch>
              </a:blipFill>
            </p:spPr>
            <p:txBody>
              <a:bodyPr/>
              <a:lstStyle/>
              <a:p>
                <a:r>
                  <a:rPr lang="zh-CN" altLang="en-US">
                    <a:noFill/>
                  </a:rPr>
                  <a:t> </a:t>
                </a:r>
              </a:p>
            </p:txBody>
          </p:sp>
        </mc:Fallback>
      </mc:AlternateContent>
      <p:grpSp>
        <p:nvGrpSpPr>
          <p:cNvPr id="243" name="组合 242"/>
          <p:cNvGrpSpPr/>
          <p:nvPr/>
        </p:nvGrpSpPr>
        <p:grpSpPr>
          <a:xfrm>
            <a:off x="5962765" y="1085068"/>
            <a:ext cx="2873418" cy="2134130"/>
            <a:chOff x="5962765" y="1085068"/>
            <a:chExt cx="2873418" cy="2134130"/>
          </a:xfrm>
        </p:grpSpPr>
        <p:cxnSp>
          <p:nvCxnSpPr>
            <p:cNvPr id="15" name="直接箭头连接符 14"/>
            <p:cNvCxnSpPr>
              <a:cxnSpLocks noChangeAspect="1"/>
            </p:cNvCxnSpPr>
            <p:nvPr/>
          </p:nvCxnSpPr>
          <p:spPr>
            <a:xfrm>
              <a:off x="6598161" y="2173433"/>
              <a:ext cx="1995095"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cxnSpLocks noChangeAspect="1"/>
            </p:cNvCxnSpPr>
            <p:nvPr/>
          </p:nvCxnSpPr>
          <p:spPr>
            <a:xfrm flipV="1">
              <a:off x="6675831" y="1160092"/>
              <a:ext cx="0" cy="1643444"/>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sp>
          <p:nvSpPr>
            <p:cNvPr id="18" name="文本框 124"/>
            <p:cNvSpPr txBox="1"/>
            <p:nvPr/>
          </p:nvSpPr>
          <p:spPr>
            <a:xfrm>
              <a:off x="6983647" y="1850912"/>
              <a:ext cx="353450" cy="40070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70C0"/>
                  </a:solidFill>
                  <a:effectLst/>
                  <a:latin typeface="Times New Roman" panose="02020603050405020304" pitchFamily="18" charset="0"/>
                  <a:ea typeface="等线" panose="02010600030101010101" pitchFamily="2" charset="-122"/>
                  <a:cs typeface="宋体" panose="02010600030101010101" pitchFamily="2" charset="-122"/>
                </a:rPr>
                <a:t>1</a:t>
              </a:r>
              <a:endParaRPr lang="zh-CN" sz="1600" dirty="0">
                <a:solidFill>
                  <a:srgbClr val="0070C0"/>
                </a:solidFill>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9" name="直接箭头连接符 18"/>
            <p:cNvCxnSpPr>
              <a:cxnSpLocks noChangeAspect="1"/>
            </p:cNvCxnSpPr>
            <p:nvPr/>
          </p:nvCxnSpPr>
          <p:spPr>
            <a:xfrm flipH="1">
              <a:off x="6639431" y="1638988"/>
              <a:ext cx="1192993" cy="0"/>
            </a:xfrm>
            <a:prstGeom prst="straightConnector1">
              <a:avLst/>
            </a:prstGeom>
            <a:ln w="19050">
              <a:solidFill>
                <a:schemeClr val="tx1"/>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0" name="文本框 124"/>
            <p:cNvSpPr txBox="1"/>
            <p:nvPr/>
          </p:nvSpPr>
          <p:spPr>
            <a:xfrm>
              <a:off x="6260622" y="2853093"/>
              <a:ext cx="2199252" cy="36610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indent="190500"/>
              <a:r>
                <a:rPr lang="zh-CN" altLang="en-US" sz="16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6-3  </a:t>
              </a:r>
              <a:r>
                <a:rPr lang="zh-CN" altLang="en-US" sz="16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习</a:t>
              </a: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题</a:t>
              </a:r>
              <a:r>
                <a:rPr lang="en-US"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6-3</a:t>
              </a: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图</a:t>
              </a:r>
              <a:endPar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文本框 124"/>
            <p:cNvSpPr txBox="1"/>
            <p:nvPr/>
          </p:nvSpPr>
          <p:spPr>
            <a:xfrm>
              <a:off x="6426138" y="2082581"/>
              <a:ext cx="328705" cy="3682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o</a:t>
              </a:r>
              <a:endParaRPr lang="zh-CN" sz="160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23" name="文本框 124"/>
            <p:cNvSpPr txBox="1"/>
            <p:nvPr/>
          </p:nvSpPr>
          <p:spPr>
            <a:xfrm>
              <a:off x="6395678" y="1714357"/>
              <a:ext cx="359165" cy="368224"/>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1</a:t>
              </a:r>
              <a:endParaRPr lang="zh-CN" sz="160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24" name="文本框 124"/>
            <p:cNvSpPr txBox="1"/>
            <p:nvPr/>
          </p:nvSpPr>
          <p:spPr>
            <a:xfrm>
              <a:off x="6391545" y="1414661"/>
              <a:ext cx="337539" cy="371567"/>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2</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nvGrpSpPr>
            <p:cNvPr id="25" name="组合 24"/>
            <p:cNvGrpSpPr/>
            <p:nvPr/>
          </p:nvGrpSpPr>
          <p:grpSpPr>
            <a:xfrm>
              <a:off x="6774854" y="1650711"/>
              <a:ext cx="1288678" cy="967817"/>
              <a:chOff x="474109" y="205409"/>
              <a:chExt cx="567587" cy="426172"/>
            </a:xfrm>
          </p:grpSpPr>
          <p:sp>
            <p:nvSpPr>
              <p:cNvPr id="30" name="任意多边形: 形状 29"/>
              <p:cNvSpPr/>
              <p:nvPr/>
            </p:nvSpPr>
            <p:spPr>
              <a:xfrm rot="16200000" flipV="1">
                <a:off x="785992" y="172007"/>
                <a:ext cx="222302" cy="28910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31" name="任意多边形: 形状 30"/>
              <p:cNvSpPr/>
              <p:nvPr/>
            </p:nvSpPr>
            <p:spPr>
              <a:xfrm rot="16200000" flipH="1" flipV="1">
                <a:off x="506509" y="37598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cxnSp>
          <p:nvCxnSpPr>
            <p:cNvPr id="26" name="直接连接符 25"/>
            <p:cNvCxnSpPr/>
            <p:nvPr/>
          </p:nvCxnSpPr>
          <p:spPr>
            <a:xfrm>
              <a:off x="6680394" y="1884463"/>
              <a:ext cx="94487" cy="2268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a:cxnSpLocks noChangeAspect="1"/>
            </p:cNvCxnSpPr>
            <p:nvPr/>
          </p:nvCxnSpPr>
          <p:spPr>
            <a:xfrm flipV="1">
              <a:off x="7116854" y="2140354"/>
              <a:ext cx="0" cy="512266"/>
            </a:xfrm>
            <a:prstGeom prst="straightConnector1">
              <a:avLst/>
            </a:prstGeom>
            <a:ln w="19050">
              <a:solidFill>
                <a:schemeClr val="tx1"/>
              </a:solidFill>
              <a:prstDash val="dash"/>
              <a:tailEnd type="none" w="sm" len="sm"/>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a:cxnSpLocks noChangeAspect="1"/>
            </p:cNvCxnSpPr>
            <p:nvPr/>
          </p:nvCxnSpPr>
          <p:spPr>
            <a:xfrm flipH="1">
              <a:off x="6655390" y="2625426"/>
              <a:ext cx="554898" cy="0"/>
            </a:xfrm>
            <a:prstGeom prst="straightConnector1">
              <a:avLst/>
            </a:prstGeom>
            <a:ln w="19050">
              <a:solidFill>
                <a:schemeClr val="tx1"/>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9" name="文本框 124"/>
            <p:cNvSpPr txBox="1"/>
            <p:nvPr/>
          </p:nvSpPr>
          <p:spPr>
            <a:xfrm>
              <a:off x="6319020" y="2465162"/>
              <a:ext cx="413231" cy="40383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-2</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32" name="文本框 31"/>
                <p:cNvSpPr txBox="1"/>
                <p:nvPr/>
              </p:nvSpPr>
              <p:spPr>
                <a:xfrm>
                  <a:off x="5962765" y="1085068"/>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i="1" dirty="0">
                                <a:latin typeface="Cambria Math" panose="02040503050406030204" pitchFamily="18" charset="0"/>
                                <a:ea typeface="Cambria Math" panose="02040503050406030204" pitchFamily="18" charset="0"/>
                              </a:rPr>
                              <m:t>𝑥</m:t>
                            </m:r>
                          </m:num>
                          <m:den>
                            <m:r>
                              <m:rPr>
                                <m:sty m:val="p"/>
                              </m:rPr>
                              <a:rPr lang="en-US" altLang="zh-CN" sz="1600" b="0" i="0" dirty="0" smtClean="0">
                                <a:latin typeface="Cambria Math" panose="02040503050406030204" pitchFamily="18" charset="0"/>
                                <a:ea typeface="Cambria Math" panose="02040503050406030204" pitchFamily="18" charset="0"/>
                              </a:rPr>
                              <m:t>cm</m:t>
                            </m:r>
                          </m:den>
                        </m:f>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5962765" y="1085068"/>
                  <a:ext cx="752622" cy="338554"/>
                </a:xfrm>
                <a:prstGeom prst="rect">
                  <a:avLst/>
                </a:prstGeom>
                <a:blipFill rotWithShape="1">
                  <a:blip r:embed="rId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3" name="文本框 32"/>
                <p:cNvSpPr txBox="1"/>
                <p:nvPr/>
              </p:nvSpPr>
              <p:spPr>
                <a:xfrm>
                  <a:off x="8083561" y="2227211"/>
                  <a:ext cx="75262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type m:val="lin"/>
                            <m:ctrlPr>
                              <a:rPr lang="en-US" altLang="zh-CN" sz="1600" b="0" i="1" dirty="0" smtClean="0">
                                <a:latin typeface="Cambria Math" panose="02040503050406030204" pitchFamily="18" charset="0"/>
                                <a:ea typeface="Cambria Math" panose="02040503050406030204" pitchFamily="18" charset="0"/>
                              </a:rPr>
                            </m:ctrlPr>
                          </m:fPr>
                          <m:num>
                            <m:r>
                              <a:rPr lang="en-US" altLang="zh-CN" sz="1600" b="0" i="1" dirty="0" smtClean="0">
                                <a:latin typeface="Cambria Math" panose="02040503050406030204" pitchFamily="18" charset="0"/>
                                <a:ea typeface="Cambria Math" panose="02040503050406030204" pitchFamily="18" charset="0"/>
                              </a:rPr>
                              <m:t>𝑡</m:t>
                            </m:r>
                          </m:num>
                          <m:den>
                            <m:r>
                              <m:rPr>
                                <m:sty m:val="p"/>
                              </m:rPr>
                              <a:rPr lang="en-US" altLang="zh-CN" sz="1600" b="0" i="0" dirty="0" smtClean="0">
                                <a:latin typeface="Cambria Math" panose="02040503050406030204" pitchFamily="18" charset="0"/>
                                <a:ea typeface="Cambria Math" panose="02040503050406030204" pitchFamily="18" charset="0"/>
                              </a:rPr>
                              <m:t>s</m:t>
                            </m:r>
                          </m:den>
                        </m:f>
                      </m:oMath>
                    </m:oMathPara>
                  </a14:m>
                  <a:endParaRPr lang="zh-CN" altLang="en-US" dirty="0"/>
                </a:p>
              </p:txBody>
            </p:sp>
          </mc:Choice>
          <mc:Fallback>
            <p:sp>
              <p:nvSpPr>
                <p:cNvPr id="33" name="文本框 32"/>
                <p:cNvSpPr txBox="1">
                  <a:spLocks noRot="1" noChangeAspect="1" noMove="1" noResize="1" noEditPoints="1" noAdjustHandles="1" noChangeArrowheads="1" noChangeShapeType="1" noTextEdit="1"/>
                </p:cNvSpPr>
                <p:nvPr/>
              </p:nvSpPr>
              <p:spPr>
                <a:xfrm>
                  <a:off x="8083561" y="2227211"/>
                  <a:ext cx="752622" cy="338554"/>
                </a:xfrm>
                <a:prstGeom prst="rect">
                  <a:avLst/>
                </a:prstGeom>
                <a:blipFill rotWithShape="1">
                  <a:blip r:embed="rId6"/>
                </a:blipFill>
              </p:spPr>
              <p:txBody>
                <a:bodyPr/>
                <a:lstStyle/>
                <a:p>
                  <a:r>
                    <a:rPr lang="zh-CN" altLang="en-US">
                      <a:noFill/>
                    </a:rPr>
                    <a:t> </a:t>
                  </a:r>
                </a:p>
              </p:txBody>
            </p:sp>
          </mc:Fallback>
        </mc:AlternateContent>
      </p:grpSp>
      <p:sp>
        <p:nvSpPr>
          <p:cNvPr id="34" name="文本框 33"/>
          <p:cNvSpPr txBox="1"/>
          <p:nvPr/>
        </p:nvSpPr>
        <p:spPr>
          <a:xfrm>
            <a:off x="649648" y="3735829"/>
            <a:ext cx="88086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mc:AlternateContent xmlns:mc="http://schemas.openxmlformats.org/markup-compatibility/2006">
        <mc:Choice xmlns:a14="http://schemas.microsoft.com/office/drawing/2010/main" Requires="a14">
          <p:sp>
            <p:nvSpPr>
              <p:cNvPr id="35" name="文本框 34"/>
              <p:cNvSpPr txBox="1"/>
              <p:nvPr/>
            </p:nvSpPr>
            <p:spPr>
              <a:xfrm>
                <a:off x="1418271" y="3739019"/>
                <a:ext cx="443235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振动方程的三个特征量是</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𝐴</m:t>
                    </m:r>
                  </m:oMath>
                </a14:m>
                <a:r>
                  <a:rPr lang="zh-CN" altLang="en-US" sz="2000" dirty="0"/>
                  <a:t>、</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en-US" sz="2000" dirty="0"/>
                  <a:t>、</a:t>
                </a:r>
                <a14:m>
                  <m:oMath xmlns:m="http://schemas.openxmlformats.org/officeDocument/2006/math">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𝜑</m:t>
                    </m:r>
                  </m:oMath>
                </a14:m>
                <a:endParaRPr lang="zh-CN" altLang="en-US" sz="2000" dirty="0"/>
              </a:p>
            </p:txBody>
          </p:sp>
        </mc:Choice>
        <mc:Fallback>
          <p:sp>
            <p:nvSpPr>
              <p:cNvPr id="35" name="文本框 34"/>
              <p:cNvSpPr txBox="1">
                <a:spLocks noRot="1" noChangeAspect="1" noMove="1" noResize="1" noEditPoints="1" noAdjustHandles="1" noChangeArrowheads="1" noChangeShapeType="1" noTextEdit="1"/>
              </p:cNvSpPr>
              <p:nvPr/>
            </p:nvSpPr>
            <p:spPr>
              <a:xfrm>
                <a:off x="1418271" y="3739019"/>
                <a:ext cx="4432359" cy="400110"/>
              </a:xfrm>
              <a:prstGeom prst="rect">
                <a:avLst/>
              </a:prstGeom>
              <a:blipFill rotWithShape="1">
                <a:blip r:embed="rId7"/>
                <a:stretch>
                  <a:fillRect l="-7" t="-35" r="8" b="5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6" name="文本框 35"/>
              <p:cNvSpPr txBox="1"/>
              <p:nvPr/>
            </p:nvSpPr>
            <p:spPr>
              <a:xfrm>
                <a:off x="3074646" y="4057350"/>
                <a:ext cx="2583289"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6" name="文本框 35"/>
              <p:cNvSpPr txBox="1">
                <a:spLocks noRot="1" noChangeAspect="1" noMove="1" noResize="1" noEditPoints="1" noAdjustHandles="1" noChangeArrowheads="1" noChangeShapeType="1" noTextEdit="1"/>
              </p:cNvSpPr>
              <p:nvPr/>
            </p:nvSpPr>
            <p:spPr>
              <a:xfrm>
                <a:off x="3074646" y="4057350"/>
                <a:ext cx="2583289" cy="553998"/>
              </a:xfrm>
              <a:prstGeom prst="rect">
                <a:avLst/>
              </a:prstGeom>
              <a:blipFill rotWithShape="1">
                <a:blip r:embed="rId8"/>
                <a:stretch>
                  <a:fillRect l="-24" t="-60" r="3" b="111"/>
                </a:stretch>
              </a:blipFill>
            </p:spPr>
            <p:txBody>
              <a:bodyPr/>
              <a:lstStyle/>
              <a:p>
                <a:r>
                  <a:rPr lang="zh-CN" altLang="en-US">
                    <a:noFill/>
                  </a:rPr>
                  <a:t> </a:t>
                </a:r>
              </a:p>
            </p:txBody>
          </p:sp>
        </mc:Fallback>
      </mc:AlternateContent>
      <p:sp>
        <p:nvSpPr>
          <p:cNvPr id="37" name="文本框 36"/>
          <p:cNvSpPr txBox="1"/>
          <p:nvPr/>
        </p:nvSpPr>
        <p:spPr>
          <a:xfrm>
            <a:off x="1379819" y="4195145"/>
            <a:ext cx="1947043"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设振动方程为：</a:t>
            </a:r>
            <a:endParaRPr lang="zh-CN" altLang="en-US" sz="2000" dirty="0"/>
          </a:p>
        </p:txBody>
      </p:sp>
      <p:sp>
        <p:nvSpPr>
          <p:cNvPr id="38" name="文本框 37"/>
          <p:cNvSpPr txBox="1"/>
          <p:nvPr/>
        </p:nvSpPr>
        <p:spPr>
          <a:xfrm>
            <a:off x="1397501" y="4639880"/>
            <a:ext cx="1947043"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由题图</a:t>
            </a:r>
            <a:r>
              <a:rPr lang="en-US" altLang="zh-CN" sz="2000" kern="100" dirty="0">
                <a:effectLst/>
                <a:latin typeface="Times New Roman" panose="02020603050405020304" pitchFamily="18" charset="0"/>
                <a:ea typeface="宋体" panose="02010600030101010101" pitchFamily="2" charset="-122"/>
              </a:rPr>
              <a:t>6-3</a:t>
            </a:r>
            <a:r>
              <a:rPr lang="zh-CN" altLang="en-US" sz="2000" kern="100" dirty="0">
                <a:effectLst/>
                <a:latin typeface="Times New Roman" panose="02020603050405020304" pitchFamily="18" charset="0"/>
                <a:ea typeface="宋体" panose="02010600030101010101" pitchFamily="2" charset="-122"/>
              </a:rPr>
              <a:t>可知：</a:t>
            </a:r>
            <a:endParaRPr lang="zh-CN" altLang="en-US" sz="2000" dirty="0"/>
          </a:p>
        </p:txBody>
      </p:sp>
      <mc:AlternateContent xmlns:mc="http://schemas.openxmlformats.org/markup-compatibility/2006">
        <mc:Choice xmlns:a14="http://schemas.microsoft.com/office/drawing/2010/main" Requires="a14">
          <p:sp>
            <p:nvSpPr>
              <p:cNvPr id="40" name="文本框 39"/>
              <p:cNvSpPr txBox="1"/>
              <p:nvPr/>
            </p:nvSpPr>
            <p:spPr>
              <a:xfrm>
                <a:off x="3292951" y="4617770"/>
                <a:ext cx="1067575"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𝐴</m:t>
                      </m:r>
                      <m:r>
                        <a:rPr lang="en-US" altLang="zh-CN" sz="18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b="0" i="1" kern="100" smtClean="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kern="100">
                          <a:latin typeface="Cambria Math" panose="02040503050406030204" pitchFamily="18" charset="0"/>
                          <a:ea typeface="宋体" panose="02010600030101010101" pitchFamily="2" charset="-122"/>
                        </a:rPr>
                        <m:t>cm</m:t>
                      </m:r>
                    </m:oMath>
                  </m:oMathPara>
                </a14:m>
                <a:endParaRPr lang="zh-CN" altLang="en-US" dirty="0"/>
              </a:p>
            </p:txBody>
          </p:sp>
        </mc:Choice>
        <mc:Fallback>
          <p:sp>
            <p:nvSpPr>
              <p:cNvPr id="40" name="文本框 39"/>
              <p:cNvSpPr txBox="1">
                <a:spLocks noRot="1" noChangeAspect="1" noMove="1" noResize="1" noEditPoints="1" noAdjustHandles="1" noChangeArrowheads="1" noChangeShapeType="1" noTextEdit="1"/>
              </p:cNvSpPr>
              <p:nvPr/>
            </p:nvSpPr>
            <p:spPr>
              <a:xfrm>
                <a:off x="3292951" y="4617770"/>
                <a:ext cx="1067575" cy="369332"/>
              </a:xfrm>
              <a:prstGeom prst="rect">
                <a:avLst/>
              </a:prstGeom>
              <a:blipFill rotWithShape="1">
                <a:blip r:embed="rId9"/>
                <a:stretch>
                  <a:fillRect l="-45" t="-14" r="58" b="121"/>
                </a:stretch>
              </a:blipFill>
            </p:spPr>
            <p:txBody>
              <a:bodyPr/>
              <a:lstStyle/>
              <a:p>
                <a:r>
                  <a:rPr lang="zh-CN" altLang="en-US">
                    <a:noFill/>
                  </a:rPr>
                  <a:t> </a:t>
                </a:r>
              </a:p>
            </p:txBody>
          </p:sp>
        </mc:Fallback>
      </mc:AlternateContent>
      <p:sp>
        <p:nvSpPr>
          <p:cNvPr id="167" name="文本框 166"/>
          <p:cNvSpPr txBox="1"/>
          <p:nvPr/>
        </p:nvSpPr>
        <p:spPr>
          <a:xfrm>
            <a:off x="659291" y="5226709"/>
            <a:ext cx="2184048"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由旋转矢量法图</a:t>
            </a:r>
            <a:endParaRPr lang="zh-CN" altLang="en-US" sz="2000" dirty="0"/>
          </a:p>
        </p:txBody>
      </p:sp>
      <p:grpSp>
        <p:nvGrpSpPr>
          <p:cNvPr id="168" name="组合 167"/>
          <p:cNvGrpSpPr/>
          <p:nvPr/>
        </p:nvGrpSpPr>
        <p:grpSpPr>
          <a:xfrm>
            <a:off x="6230258" y="3314316"/>
            <a:ext cx="2760663" cy="2271714"/>
            <a:chOff x="6155957" y="3653296"/>
            <a:chExt cx="2760663" cy="2271714"/>
          </a:xfrm>
        </p:grpSpPr>
        <p:cxnSp>
          <p:nvCxnSpPr>
            <p:cNvPr id="169" name="直接连接符 168"/>
            <p:cNvCxnSpPr>
              <a:endCxn id="172" idx="4"/>
            </p:cNvCxnSpPr>
            <p:nvPr/>
          </p:nvCxnSpPr>
          <p:spPr bwMode="auto">
            <a:xfrm flipH="1">
              <a:off x="7423576" y="3653296"/>
              <a:ext cx="2381" cy="227171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70" name="组合 32833"/>
            <p:cNvGrpSpPr/>
            <p:nvPr/>
          </p:nvGrpSpPr>
          <p:grpSpPr bwMode="auto">
            <a:xfrm>
              <a:off x="6155957" y="3810459"/>
              <a:ext cx="2760663" cy="2114551"/>
              <a:chOff x="2819446" y="2365454"/>
              <a:chExt cx="2761242" cy="2115347"/>
            </a:xfrm>
          </p:grpSpPr>
          <p:cxnSp>
            <p:nvCxnSpPr>
              <p:cNvPr id="171" name="直接箭头连接符 170"/>
              <p:cNvCxnSpPr/>
              <p:nvPr/>
            </p:nvCxnSpPr>
            <p:spPr>
              <a:xfrm flipV="1">
                <a:off x="2819446" y="3427891"/>
                <a:ext cx="2554824"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172" name="椭圆 171"/>
              <p:cNvSpPr/>
              <p:nvPr/>
            </p:nvSpPr>
            <p:spPr>
              <a:xfrm>
                <a:off x="3029040" y="2365454"/>
                <a:ext cx="2116582" cy="2115347"/>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73"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174" name="文本框 438"/>
              <p:cNvSpPr txBox="1"/>
              <p:nvPr/>
            </p:nvSpPr>
            <p:spPr>
              <a:xfrm>
                <a:off x="5131331" y="3456477"/>
                <a:ext cx="449357" cy="457372"/>
              </a:xfrm>
              <a:prstGeom prst="rect">
                <a:avLst/>
              </a:prstGeom>
              <a:noFill/>
              <a:ln w="6350">
                <a:noFill/>
              </a:ln>
            </p:spPr>
            <p:txBody>
              <a:bodyPr/>
              <a:lstStyle/>
              <a:p>
                <a:pPr algn="just">
                  <a:defRPr/>
                </a:pPr>
                <a:r>
                  <a:rPr lang="en-US" sz="18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p:grpSp>
      </p:grpSp>
      <p:grpSp>
        <p:nvGrpSpPr>
          <p:cNvPr id="175" name="组合 174"/>
          <p:cNvGrpSpPr/>
          <p:nvPr/>
        </p:nvGrpSpPr>
        <p:grpSpPr>
          <a:xfrm>
            <a:off x="7413107" y="4033186"/>
            <a:ext cx="737855" cy="550505"/>
            <a:chOff x="7359220" y="4404414"/>
            <a:chExt cx="737855" cy="550505"/>
          </a:xfrm>
        </p:grpSpPr>
        <p:sp>
          <p:nvSpPr>
            <p:cNvPr id="176" name="弧形 175"/>
            <p:cNvSpPr/>
            <p:nvPr/>
          </p:nvSpPr>
          <p:spPr bwMode="auto">
            <a:xfrm rot="18155067">
              <a:off x="7374064" y="4568600"/>
              <a:ext cx="371475" cy="401163"/>
            </a:xfrm>
            <a:prstGeom prst="arc">
              <a:avLst>
                <a:gd name="adj1" fmla="val 21454356"/>
                <a:gd name="adj2" fmla="val 5424808"/>
              </a:avLst>
            </a:prstGeom>
            <a:ln w="19050">
              <a:solidFill>
                <a:schemeClr val="tx1"/>
              </a:solidFill>
              <a:prstDash val="dash"/>
              <a:headEnd type="none" w="med" len="lg"/>
              <a:tailEnd type="none" w="med" len="lg"/>
            </a:ln>
          </p:spPr>
          <p:style>
            <a:lnRef idx="1">
              <a:schemeClr val="accent1"/>
            </a:lnRef>
            <a:fillRef idx="0">
              <a:schemeClr val="accent1"/>
            </a:fillRef>
            <a:effectRef idx="0">
              <a:schemeClr val="accent1"/>
            </a:effectRef>
            <a:fontRef idx="minor">
              <a:schemeClr val="tx1"/>
            </a:fontRef>
          </p:style>
          <p:txBody>
            <a:bodyPr anchor="ctr"/>
            <a:lstStyle/>
            <a:p>
              <a:pPr>
                <a:defRPr/>
              </a:pPr>
              <a:endParaRPr lang="zh-CN" altLang="en-US"/>
            </a:p>
          </p:txBody>
        </p:sp>
        <mc:AlternateContent xmlns:mc="http://schemas.openxmlformats.org/markup-compatibility/2006">
          <mc:Choice xmlns:a14="http://schemas.microsoft.com/office/drawing/2010/main" Requires="a14">
            <p:sp>
              <p:nvSpPr>
                <p:cNvPr id="177" name="文本框 438"/>
                <p:cNvSpPr txBox="1"/>
                <p:nvPr/>
              </p:nvSpPr>
              <p:spPr bwMode="auto">
                <a:xfrm>
                  <a:off x="7648427" y="4404414"/>
                  <a:ext cx="448648" cy="457200"/>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f>
                          <m:fPr>
                            <m:ctrlPr>
                              <a:rPr lang="en-US" altLang="zh-CN" sz="1600" i="1" kern="100">
                                <a:latin typeface="Cambria Math" panose="02040503050406030204" pitchFamily="18" charset="0"/>
                                <a:ea typeface="宋体" panose="02010600030101010101" pitchFamily="2" charset="-122"/>
                              </a:rPr>
                            </m:ctrlPr>
                          </m:fPr>
                          <m:num>
                            <m:r>
                              <a:rPr lang="zh-CN" altLang="en-US" sz="1600" i="1" kern="100">
                                <a:latin typeface="Cambria Math" panose="02040503050406030204" pitchFamily="18" charset="0"/>
                                <a:ea typeface="宋体" panose="02010600030101010101" pitchFamily="2" charset="-122"/>
                              </a:rPr>
                              <m:t>𝜋</m:t>
                            </m:r>
                          </m:num>
                          <m:den>
                            <m:r>
                              <a:rPr lang="en-US" altLang="zh-CN" sz="1600" i="1" kern="100">
                                <a:latin typeface="Cambria Math" panose="02040503050406030204" pitchFamily="18" charset="0"/>
                                <a:ea typeface="宋体" panose="02010600030101010101" pitchFamily="2" charset="-122"/>
                              </a:rPr>
                              <m:t>3</m:t>
                            </m:r>
                          </m:den>
                        </m:f>
                      </m:oMath>
                    </m:oMathPara>
                  </a14:m>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77" name="文本框 438"/>
                <p:cNvSpPr txBox="1">
                  <a:spLocks noRot="1" noChangeAspect="1" noMove="1" noResize="1" noEditPoints="1" noAdjustHandles="1" noChangeArrowheads="1" noChangeShapeType="1" noTextEdit="1"/>
                </p:cNvSpPr>
                <p:nvPr/>
              </p:nvSpPr>
              <p:spPr bwMode="auto">
                <a:xfrm>
                  <a:off x="7648427" y="4404414"/>
                  <a:ext cx="448648" cy="457200"/>
                </a:xfrm>
                <a:prstGeom prst="rect">
                  <a:avLst/>
                </a:prstGeom>
                <a:blipFill rotWithShape="1">
                  <a:blip r:embed="rId10"/>
                </a:blipFill>
                <a:ln w="6350">
                  <a:noFill/>
                </a:ln>
              </p:spPr>
              <p:txBody>
                <a:bodyPr/>
                <a:lstStyle/>
                <a:p>
                  <a:r>
                    <a:rPr lang="zh-CN" altLang="en-US">
                      <a:noFill/>
                    </a:rPr>
                    <a:t> </a:t>
                  </a:r>
                </a:p>
              </p:txBody>
            </p:sp>
          </mc:Fallback>
        </mc:AlternateContent>
      </p:grpSp>
      <p:sp>
        <p:nvSpPr>
          <p:cNvPr id="178" name="椭圆 177"/>
          <p:cNvSpPr>
            <a:spLocks noChangeAspect="1"/>
          </p:cNvSpPr>
          <p:nvPr/>
        </p:nvSpPr>
        <p:spPr bwMode="auto">
          <a:xfrm>
            <a:off x="8018833" y="4485600"/>
            <a:ext cx="90000" cy="90000"/>
          </a:xfrm>
          <a:prstGeom prst="ellipse">
            <a:avLst/>
          </a:prstGeom>
          <a:solidFill>
            <a:srgbClr val="00B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cxnSp>
        <p:nvCxnSpPr>
          <p:cNvPr id="179" name="直接箭头连接符 178"/>
          <p:cNvCxnSpPr/>
          <p:nvPr/>
        </p:nvCxnSpPr>
        <p:spPr bwMode="auto">
          <a:xfrm flipV="1">
            <a:off x="7502065" y="3610494"/>
            <a:ext cx="550863" cy="925512"/>
          </a:xfrm>
          <a:prstGeom prst="straightConnector1">
            <a:avLst/>
          </a:prstGeom>
          <a:ln w="19050">
            <a:solidFill>
              <a:srgbClr val="00B050"/>
            </a:solidFill>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80" name="文本框 179"/>
              <p:cNvSpPr txBox="1"/>
              <p:nvPr/>
            </p:nvSpPr>
            <p:spPr>
              <a:xfrm>
                <a:off x="7875291" y="4581757"/>
                <a:ext cx="370801" cy="55335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600" b="0" i="1" dirty="0" smtClean="0">
                              <a:solidFill>
                                <a:srgbClr val="00B050"/>
                              </a:solidFill>
                              <a:latin typeface="Cambria Math" panose="02040503050406030204" pitchFamily="18" charset="0"/>
                              <a:ea typeface="Cambria Math" panose="02040503050406030204" pitchFamily="18" charset="0"/>
                            </a:rPr>
                          </m:ctrlPr>
                        </m:fPr>
                        <m:num>
                          <m:r>
                            <a:rPr lang="en-US" altLang="zh-CN" sz="1600" b="0" i="1" dirty="0" smtClean="0">
                              <a:solidFill>
                                <a:srgbClr val="00B050"/>
                              </a:solidFill>
                              <a:latin typeface="Cambria Math" panose="02040503050406030204" pitchFamily="18" charset="0"/>
                              <a:ea typeface="Cambria Math" panose="02040503050406030204" pitchFamily="18" charset="0"/>
                            </a:rPr>
                            <m:t>𝐴</m:t>
                          </m:r>
                        </m:num>
                        <m:den>
                          <m:r>
                            <a:rPr lang="en-US" altLang="zh-CN" sz="1600" b="0" i="1" dirty="0" smtClean="0">
                              <a:solidFill>
                                <a:srgbClr val="00B050"/>
                              </a:solidFill>
                              <a:latin typeface="Cambria Math" panose="02040503050406030204" pitchFamily="18" charset="0"/>
                              <a:ea typeface="Cambria Math" panose="02040503050406030204" pitchFamily="18" charset="0"/>
                            </a:rPr>
                            <m:t>2</m:t>
                          </m:r>
                        </m:den>
                      </m:f>
                    </m:oMath>
                  </m:oMathPara>
                </a14:m>
                <a:endParaRPr lang="zh-CN" altLang="en-US" dirty="0"/>
              </a:p>
            </p:txBody>
          </p:sp>
        </mc:Choice>
        <mc:Fallback>
          <p:sp>
            <p:nvSpPr>
              <p:cNvPr id="180" name="文本框 179"/>
              <p:cNvSpPr txBox="1">
                <a:spLocks noRot="1" noChangeAspect="1" noMove="1" noResize="1" noEditPoints="1" noAdjustHandles="1" noChangeArrowheads="1" noChangeShapeType="1" noTextEdit="1"/>
              </p:cNvSpPr>
              <p:nvPr/>
            </p:nvSpPr>
            <p:spPr>
              <a:xfrm>
                <a:off x="7875291" y="4581757"/>
                <a:ext cx="370801" cy="553357"/>
              </a:xfrm>
              <a:prstGeom prst="rect">
                <a:avLst/>
              </a:prstGeom>
              <a:blipFill rotWithShape="1">
                <a:blip r:embed="rId11"/>
                <a:stretch>
                  <a:fillRect l="-6" t="-42" r="166" b="9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1" name="文本框 180"/>
              <p:cNvSpPr txBox="1"/>
              <p:nvPr/>
            </p:nvSpPr>
            <p:spPr>
              <a:xfrm>
                <a:off x="8496012" y="4154086"/>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81" name="文本框 180"/>
              <p:cNvSpPr txBox="1">
                <a:spLocks noRot="1" noChangeAspect="1" noMove="1" noResize="1" noEditPoints="1" noAdjustHandles="1" noChangeArrowheads="1" noChangeShapeType="1" noTextEdit="1"/>
              </p:cNvSpPr>
              <p:nvPr/>
            </p:nvSpPr>
            <p:spPr>
              <a:xfrm>
                <a:off x="8496012" y="4154086"/>
                <a:ext cx="445221" cy="338554"/>
              </a:xfrm>
              <a:prstGeom prst="rect">
                <a:avLst/>
              </a:prstGeom>
              <a:blipFill rotWithShape="1">
                <a:blip r:embed="rId12"/>
                <a:stretch>
                  <a:fillRect l="-78" t="-163" r="97" b="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2" name="文本框 181"/>
              <p:cNvSpPr txBox="1"/>
              <p:nvPr/>
            </p:nvSpPr>
            <p:spPr>
              <a:xfrm>
                <a:off x="5938660" y="4138996"/>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82" name="文本框 181"/>
              <p:cNvSpPr txBox="1">
                <a:spLocks noRot="1" noChangeAspect="1" noMove="1" noResize="1" noEditPoints="1" noAdjustHandles="1" noChangeArrowheads="1" noChangeShapeType="1" noTextEdit="1"/>
              </p:cNvSpPr>
              <p:nvPr/>
            </p:nvSpPr>
            <p:spPr>
              <a:xfrm>
                <a:off x="5938660" y="4138996"/>
                <a:ext cx="445221" cy="338554"/>
              </a:xfrm>
              <a:prstGeom prst="rect">
                <a:avLst/>
              </a:prstGeom>
              <a:blipFill rotWithShape="1">
                <a:blip r:embed="rId13"/>
                <a:stretch>
                  <a:fillRect l="-31" t="-19" r="51" b="49"/>
                </a:stretch>
              </a:blipFill>
            </p:spPr>
            <p:txBody>
              <a:bodyPr/>
              <a:lstStyle/>
              <a:p>
                <a:r>
                  <a:rPr lang="zh-CN" altLang="en-US">
                    <a:noFill/>
                  </a:rPr>
                  <a:t> </a:t>
                </a:r>
              </a:p>
            </p:txBody>
          </p:sp>
        </mc:Fallback>
      </mc:AlternateContent>
      <p:cxnSp>
        <p:nvCxnSpPr>
          <p:cNvPr id="183" name="直接连接符 182"/>
          <p:cNvCxnSpPr/>
          <p:nvPr/>
        </p:nvCxnSpPr>
        <p:spPr bwMode="auto">
          <a:xfrm>
            <a:off x="8066996" y="3617984"/>
            <a:ext cx="0" cy="93600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84" name="直接箭头连接符 183"/>
          <p:cNvCxnSpPr/>
          <p:nvPr/>
        </p:nvCxnSpPr>
        <p:spPr bwMode="auto">
          <a:xfrm rot="-300000" flipV="1">
            <a:off x="7464774" y="3587347"/>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85" name="组合 184"/>
          <p:cNvGrpSpPr/>
          <p:nvPr/>
        </p:nvGrpSpPr>
        <p:grpSpPr>
          <a:xfrm>
            <a:off x="7928475" y="3619695"/>
            <a:ext cx="90000" cy="957056"/>
            <a:chOff x="7844980" y="3953109"/>
            <a:chExt cx="90000" cy="957056"/>
          </a:xfrm>
        </p:grpSpPr>
        <p:cxnSp>
          <p:nvCxnSpPr>
            <p:cNvPr id="186" name="直接连接符 185"/>
            <p:cNvCxnSpPr>
              <a:cxnSpLocks noChangeAspect="1"/>
            </p:cNvCxnSpPr>
            <p:nvPr/>
          </p:nvCxnSpPr>
          <p:spPr bwMode="auto">
            <a:xfrm>
              <a:off x="7891981" y="3953109"/>
              <a:ext cx="0" cy="9288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7" name="椭圆 186"/>
            <p:cNvSpPr>
              <a:spLocks noChangeAspect="1"/>
            </p:cNvSpPr>
            <p:nvPr/>
          </p:nvSpPr>
          <p:spPr bwMode="auto">
            <a:xfrm>
              <a:off x="7844980" y="482016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88" name="直接箭头连接符 187"/>
          <p:cNvCxnSpPr/>
          <p:nvPr/>
        </p:nvCxnSpPr>
        <p:spPr bwMode="auto">
          <a:xfrm rot="-600000" flipV="1">
            <a:off x="7414381" y="3569584"/>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89" name="组合 188"/>
          <p:cNvGrpSpPr/>
          <p:nvPr/>
        </p:nvGrpSpPr>
        <p:grpSpPr>
          <a:xfrm>
            <a:off x="7842822" y="3610494"/>
            <a:ext cx="90000" cy="965106"/>
            <a:chOff x="7844980" y="3953109"/>
            <a:chExt cx="90000" cy="965106"/>
          </a:xfrm>
        </p:grpSpPr>
        <p:cxnSp>
          <p:nvCxnSpPr>
            <p:cNvPr id="190" name="直接连接符 189"/>
            <p:cNvCxnSpPr>
              <a:cxnSpLocks noChangeAspect="1"/>
            </p:cNvCxnSpPr>
            <p:nvPr/>
          </p:nvCxnSpPr>
          <p:spPr bwMode="auto">
            <a:xfrm>
              <a:off x="7891981" y="3953109"/>
              <a:ext cx="0" cy="9360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1" name="椭圆 190"/>
            <p:cNvSpPr>
              <a:spLocks noChangeAspect="1"/>
            </p:cNvSpPr>
            <p:nvPr/>
          </p:nvSpPr>
          <p:spPr bwMode="auto">
            <a:xfrm>
              <a:off x="7844980" y="482821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92" name="直接箭头连接符 191"/>
          <p:cNvCxnSpPr/>
          <p:nvPr/>
        </p:nvCxnSpPr>
        <p:spPr bwMode="auto">
          <a:xfrm rot="-900000" flipV="1">
            <a:off x="7369846" y="3547723"/>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93" name="组合 192"/>
          <p:cNvGrpSpPr/>
          <p:nvPr/>
        </p:nvGrpSpPr>
        <p:grpSpPr>
          <a:xfrm>
            <a:off x="7751247" y="3564603"/>
            <a:ext cx="90000" cy="1010997"/>
            <a:chOff x="7844980" y="3905051"/>
            <a:chExt cx="90000" cy="1010997"/>
          </a:xfrm>
        </p:grpSpPr>
        <p:cxnSp>
          <p:nvCxnSpPr>
            <p:cNvPr id="194" name="直接连接符 193"/>
            <p:cNvCxnSpPr>
              <a:cxnSpLocks noChangeAspect="1"/>
            </p:cNvCxnSpPr>
            <p:nvPr/>
          </p:nvCxnSpPr>
          <p:spPr bwMode="auto">
            <a:xfrm>
              <a:off x="7896658" y="3905051"/>
              <a:ext cx="0" cy="9468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5" name="椭圆 194"/>
            <p:cNvSpPr>
              <a:spLocks noChangeAspect="1"/>
            </p:cNvSpPr>
            <p:nvPr/>
          </p:nvSpPr>
          <p:spPr bwMode="auto">
            <a:xfrm>
              <a:off x="7844980" y="4826048"/>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196" name="直接箭头连接符 195"/>
          <p:cNvCxnSpPr/>
          <p:nvPr/>
        </p:nvCxnSpPr>
        <p:spPr bwMode="auto">
          <a:xfrm rot="-1200000" flipV="1">
            <a:off x="7326831" y="3538365"/>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grpSp>
        <p:nvGrpSpPr>
          <p:cNvPr id="197" name="组合 196"/>
          <p:cNvGrpSpPr/>
          <p:nvPr/>
        </p:nvGrpSpPr>
        <p:grpSpPr>
          <a:xfrm>
            <a:off x="7666244" y="3503604"/>
            <a:ext cx="90000" cy="1071996"/>
            <a:chOff x="7844980" y="3840518"/>
            <a:chExt cx="90000" cy="1071996"/>
          </a:xfrm>
        </p:grpSpPr>
        <p:cxnSp>
          <p:nvCxnSpPr>
            <p:cNvPr id="198" name="直接连接符 197"/>
            <p:cNvCxnSpPr>
              <a:cxnSpLocks noChangeAspect="1"/>
            </p:cNvCxnSpPr>
            <p:nvPr/>
          </p:nvCxnSpPr>
          <p:spPr bwMode="auto">
            <a:xfrm>
              <a:off x="7882946" y="3840518"/>
              <a:ext cx="0" cy="9576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9" name="椭圆 198"/>
            <p:cNvSpPr>
              <a:spLocks noChangeAspect="1"/>
            </p:cNvSpPr>
            <p:nvPr/>
          </p:nvSpPr>
          <p:spPr bwMode="auto">
            <a:xfrm>
              <a:off x="7844980" y="4822514"/>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grpSp>
        <p:nvGrpSpPr>
          <p:cNvPr id="200" name="组合 199"/>
          <p:cNvGrpSpPr/>
          <p:nvPr/>
        </p:nvGrpSpPr>
        <p:grpSpPr>
          <a:xfrm>
            <a:off x="7564992" y="3507196"/>
            <a:ext cx="90000" cy="1069647"/>
            <a:chOff x="7844980" y="3840518"/>
            <a:chExt cx="90000" cy="1069647"/>
          </a:xfrm>
        </p:grpSpPr>
        <p:cxnSp>
          <p:nvCxnSpPr>
            <p:cNvPr id="201" name="直接连接符 200"/>
            <p:cNvCxnSpPr>
              <a:cxnSpLocks noChangeAspect="1"/>
            </p:cNvCxnSpPr>
            <p:nvPr/>
          </p:nvCxnSpPr>
          <p:spPr bwMode="auto">
            <a:xfrm>
              <a:off x="7882946" y="3840518"/>
              <a:ext cx="0" cy="9576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02" name="椭圆 201"/>
            <p:cNvSpPr>
              <a:spLocks noChangeAspect="1"/>
            </p:cNvSpPr>
            <p:nvPr/>
          </p:nvSpPr>
          <p:spPr bwMode="auto">
            <a:xfrm>
              <a:off x="7844980" y="4820165"/>
              <a:ext cx="90000" cy="90000"/>
            </a:xfrm>
            <a:prstGeom prst="ellipse">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cxnSp>
        <p:nvCxnSpPr>
          <p:cNvPr id="203" name="直接箭头连接符 202"/>
          <p:cNvCxnSpPr/>
          <p:nvPr/>
        </p:nvCxnSpPr>
        <p:spPr bwMode="auto">
          <a:xfrm rot="-1500000" flipV="1">
            <a:off x="7282354" y="3530357"/>
            <a:ext cx="550863" cy="92551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04" name="直接箭头连接符 203"/>
          <p:cNvCxnSpPr/>
          <p:nvPr/>
        </p:nvCxnSpPr>
        <p:spPr bwMode="auto">
          <a:xfrm flipV="1">
            <a:off x="7500368" y="3464345"/>
            <a:ext cx="0" cy="1061408"/>
          </a:xfrm>
          <a:prstGeom prst="straightConnector1">
            <a:avLst/>
          </a:prstGeom>
          <a:ln w="19050">
            <a:solidFill>
              <a:srgbClr val="00B0F0"/>
            </a:solidFill>
            <a:tailEnd type="stealth" w="med" len="lg"/>
          </a:ln>
        </p:spPr>
        <p:style>
          <a:lnRef idx="1">
            <a:schemeClr val="accent1"/>
          </a:lnRef>
          <a:fillRef idx="0">
            <a:schemeClr val="accent1"/>
          </a:fillRef>
          <a:effectRef idx="0">
            <a:schemeClr val="accent1"/>
          </a:effectRef>
          <a:fontRef idx="minor">
            <a:schemeClr val="tx1"/>
          </a:fontRef>
        </p:style>
      </p:cxnSp>
      <p:sp>
        <p:nvSpPr>
          <p:cNvPr id="208" name="文本框 207"/>
          <p:cNvSpPr txBox="1"/>
          <p:nvPr/>
        </p:nvSpPr>
        <p:spPr>
          <a:xfrm>
            <a:off x="6421926" y="5728925"/>
            <a:ext cx="2344363"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习题</a:t>
            </a:r>
            <a:r>
              <a:rPr lang="en-US" altLang="zh-CN" sz="1600" kern="100">
                <a:effectLst/>
                <a:latin typeface="Times New Roman" panose="02020603050405020304" pitchFamily="18" charset="0"/>
                <a:ea typeface="宋体" panose="02010600030101010101" pitchFamily="2" charset="-122"/>
              </a:rPr>
              <a:t>6-3</a:t>
            </a:r>
            <a:r>
              <a:rPr lang="zh-CN" altLang="en-US" sz="1600" kern="100">
                <a:effectLst/>
                <a:latin typeface="Times New Roman" panose="02020603050405020304" pitchFamily="18" charset="0"/>
                <a:ea typeface="宋体" panose="02010600030101010101" pitchFamily="2" charset="-122"/>
              </a:rPr>
              <a:t>图 旋转</a:t>
            </a:r>
            <a:r>
              <a:rPr lang="zh-CN" altLang="en-US" sz="1600" kern="100" dirty="0">
                <a:effectLst/>
                <a:latin typeface="Times New Roman" panose="02020603050405020304" pitchFamily="18" charset="0"/>
                <a:ea typeface="宋体" panose="02010600030101010101" pitchFamily="2" charset="-122"/>
              </a:rPr>
              <a:t>矢量法</a:t>
            </a:r>
            <a:endParaRPr lang="zh-CN" altLang="en-US" sz="1600" dirty="0"/>
          </a:p>
        </p:txBody>
      </p:sp>
      <p:cxnSp>
        <p:nvCxnSpPr>
          <p:cNvPr id="209" name="直接箭头连接符 208"/>
          <p:cNvCxnSpPr/>
          <p:nvPr/>
        </p:nvCxnSpPr>
        <p:spPr bwMode="auto">
          <a:xfrm rot="-300000" flipV="1">
            <a:off x="7449797" y="3459181"/>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0" name="直接箭头连接符 209"/>
          <p:cNvCxnSpPr/>
          <p:nvPr/>
        </p:nvCxnSpPr>
        <p:spPr bwMode="auto">
          <a:xfrm rot="-600000" flipV="1">
            <a:off x="7404868" y="3468914"/>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1" name="直接箭头连接符 210"/>
          <p:cNvCxnSpPr/>
          <p:nvPr/>
        </p:nvCxnSpPr>
        <p:spPr bwMode="auto">
          <a:xfrm rot="-900000" flipV="1">
            <a:off x="7364598" y="3482180"/>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2" name="直接箭头连接符 211"/>
          <p:cNvCxnSpPr/>
          <p:nvPr/>
        </p:nvCxnSpPr>
        <p:spPr bwMode="auto">
          <a:xfrm rot="-1200000" flipV="1">
            <a:off x="7325286" y="3502482"/>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3" name="直接箭头连接符 212"/>
          <p:cNvCxnSpPr/>
          <p:nvPr/>
        </p:nvCxnSpPr>
        <p:spPr bwMode="auto">
          <a:xfrm rot="-1500000" flipV="1">
            <a:off x="7278899" y="3523633"/>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4" name="直接箭头连接符 213"/>
          <p:cNvCxnSpPr/>
          <p:nvPr/>
        </p:nvCxnSpPr>
        <p:spPr bwMode="auto">
          <a:xfrm rot="-1800000" flipV="1">
            <a:off x="7228142" y="3553991"/>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5" name="直接箭头连接符 214"/>
          <p:cNvCxnSpPr/>
          <p:nvPr/>
        </p:nvCxnSpPr>
        <p:spPr bwMode="auto">
          <a:xfrm rot="-2100000" flipV="1">
            <a:off x="7197845" y="3580930"/>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6" name="直接箭头连接符 215"/>
          <p:cNvCxnSpPr/>
          <p:nvPr/>
        </p:nvCxnSpPr>
        <p:spPr bwMode="auto">
          <a:xfrm rot="-2400000" flipV="1">
            <a:off x="7152322" y="3599762"/>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7" name="直接箭头连接符 216"/>
          <p:cNvCxnSpPr/>
          <p:nvPr/>
        </p:nvCxnSpPr>
        <p:spPr bwMode="auto">
          <a:xfrm rot="-2700000" flipV="1">
            <a:off x="7120386" y="3631188"/>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8" name="直接箭头连接符 217"/>
          <p:cNvCxnSpPr/>
          <p:nvPr/>
        </p:nvCxnSpPr>
        <p:spPr bwMode="auto">
          <a:xfrm rot="-3000000" flipV="1">
            <a:off x="7090335" y="3657534"/>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19" name="直接箭头连接符 218"/>
          <p:cNvCxnSpPr/>
          <p:nvPr/>
        </p:nvCxnSpPr>
        <p:spPr bwMode="auto">
          <a:xfrm rot="-3300000" flipV="1">
            <a:off x="7059413" y="3705686"/>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0" name="直接箭头连接符 219"/>
          <p:cNvCxnSpPr/>
          <p:nvPr/>
        </p:nvCxnSpPr>
        <p:spPr bwMode="auto">
          <a:xfrm rot="-3600000" flipV="1">
            <a:off x="7036152" y="3737480"/>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1" name="直接箭头连接符 220"/>
          <p:cNvCxnSpPr/>
          <p:nvPr/>
        </p:nvCxnSpPr>
        <p:spPr bwMode="auto">
          <a:xfrm rot="-3900000" flipV="1">
            <a:off x="7012586" y="3785500"/>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2" name="直接箭头连接符 221"/>
          <p:cNvCxnSpPr/>
          <p:nvPr/>
        </p:nvCxnSpPr>
        <p:spPr bwMode="auto">
          <a:xfrm rot="-4200000" flipV="1">
            <a:off x="6995057" y="3830810"/>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3" name="直接箭头连接符 222"/>
          <p:cNvCxnSpPr/>
          <p:nvPr/>
        </p:nvCxnSpPr>
        <p:spPr bwMode="auto">
          <a:xfrm rot="-4500000" flipV="1">
            <a:off x="6986050" y="3869731"/>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4" name="直接箭头连接符 223"/>
          <p:cNvCxnSpPr/>
          <p:nvPr/>
        </p:nvCxnSpPr>
        <p:spPr bwMode="auto">
          <a:xfrm rot="-4800000" flipV="1">
            <a:off x="6969203" y="3920963"/>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5" name="直接箭头连接符 224"/>
          <p:cNvCxnSpPr/>
          <p:nvPr/>
        </p:nvCxnSpPr>
        <p:spPr bwMode="auto">
          <a:xfrm rot="-5100000" flipV="1">
            <a:off x="6961099" y="3967313"/>
            <a:ext cx="0" cy="106140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26" name="直接箭头连接符 225"/>
          <p:cNvCxnSpPr/>
          <p:nvPr/>
        </p:nvCxnSpPr>
        <p:spPr bwMode="auto">
          <a:xfrm rot="-5400000" flipV="1">
            <a:off x="6927443" y="4003723"/>
            <a:ext cx="0" cy="1061408"/>
          </a:xfrm>
          <a:prstGeom prst="straightConnector1">
            <a:avLst/>
          </a:prstGeom>
          <a:ln w="19050">
            <a:solidFill>
              <a:srgbClr val="7030A0"/>
            </a:solidFill>
            <a:tailEnd type="stealth" w="med" len="lg"/>
          </a:ln>
        </p:spPr>
        <p:style>
          <a:lnRef idx="1">
            <a:schemeClr val="accent1"/>
          </a:lnRef>
          <a:fillRef idx="0">
            <a:schemeClr val="accent1"/>
          </a:fillRef>
          <a:effectRef idx="0">
            <a:schemeClr val="accent1"/>
          </a:effectRef>
          <a:fontRef idx="minor">
            <a:schemeClr val="tx1"/>
          </a:fontRef>
        </p:style>
      </p:cxnSp>
      <p:sp>
        <p:nvSpPr>
          <p:cNvPr id="227" name="椭圆 226"/>
          <p:cNvSpPr>
            <a:spLocks noChangeAspect="1"/>
          </p:cNvSpPr>
          <p:nvPr/>
        </p:nvSpPr>
        <p:spPr bwMode="auto">
          <a:xfrm>
            <a:off x="6383029" y="4498923"/>
            <a:ext cx="90000" cy="90000"/>
          </a:xfrm>
          <a:prstGeom prst="ellipse">
            <a:avLst/>
          </a:pr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nvGrpSpPr>
          <p:cNvPr id="228" name="组合 227"/>
          <p:cNvGrpSpPr/>
          <p:nvPr/>
        </p:nvGrpSpPr>
        <p:grpSpPr>
          <a:xfrm>
            <a:off x="7108571" y="4087999"/>
            <a:ext cx="584646" cy="595067"/>
            <a:chOff x="7069109" y="4461434"/>
            <a:chExt cx="584646" cy="595067"/>
          </a:xfrm>
        </p:grpSpPr>
        <p:sp>
          <p:nvSpPr>
            <p:cNvPr id="229" name="弧形 228"/>
            <p:cNvSpPr/>
            <p:nvPr/>
          </p:nvSpPr>
          <p:spPr bwMode="auto">
            <a:xfrm rot="17594064">
              <a:off x="7319750" y="4722497"/>
              <a:ext cx="333209" cy="334800"/>
            </a:xfrm>
            <a:prstGeom prst="arc">
              <a:avLst>
                <a:gd name="adj1" fmla="val 13852710"/>
                <a:gd name="adj2" fmla="val 498951"/>
              </a:avLst>
            </a:prstGeom>
            <a:noFill/>
            <a:ln w="19050" cap="flat" cmpd="sng" algn="ctr">
              <a:solidFill>
                <a:srgbClr val="00B0F0"/>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30" name="文本框 438"/>
                <p:cNvSpPr txBox="1"/>
                <p:nvPr/>
              </p:nvSpPr>
              <p:spPr bwMode="auto">
                <a:xfrm>
                  <a:off x="7069109" y="4461434"/>
                  <a:ext cx="450214" cy="362243"/>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𝜔</m:t>
                        </m:r>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𝑡</m:t>
                        </m:r>
                      </m:oMath>
                    </m:oMathPara>
                  </a14:m>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30" name="文本框 438"/>
                <p:cNvSpPr txBox="1">
                  <a:spLocks noRot="1" noChangeAspect="1" noMove="1" noResize="1" noEditPoints="1" noAdjustHandles="1" noChangeArrowheads="1" noChangeShapeType="1" noTextEdit="1"/>
                </p:cNvSpPr>
                <p:nvPr/>
              </p:nvSpPr>
              <p:spPr bwMode="auto">
                <a:xfrm>
                  <a:off x="7069109" y="4461434"/>
                  <a:ext cx="450214" cy="362243"/>
                </a:xfrm>
                <a:prstGeom prst="rect">
                  <a:avLst/>
                </a:prstGeom>
                <a:blipFill rotWithShape="1">
                  <a:blip r:embed="rId14"/>
                </a:blipFill>
                <a:ln w="6350">
                  <a:noFill/>
                </a:ln>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232" name="文本框 231"/>
              <p:cNvSpPr txBox="1"/>
              <p:nvPr/>
            </p:nvSpPr>
            <p:spPr>
              <a:xfrm>
                <a:off x="2397186" y="5062100"/>
                <a:ext cx="1660212"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solidFill>
                            <a:srgbClr val="0070C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b="0" i="1" kern="100" smtClean="0">
                              <a:latin typeface="Cambria Math" panose="02040503050406030204" pitchFamily="18" charset="0"/>
                              <a:ea typeface="Cambria Math" panose="02040503050406030204" pitchFamily="18" charset="0"/>
                            </a:rPr>
                            <m:t>2</m:t>
                          </m:r>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m:oMathPara>
                </a14:m>
                <a:endParaRPr lang="zh-CN" altLang="en-US" sz="2000" dirty="0"/>
              </a:p>
            </p:txBody>
          </p:sp>
        </mc:Choice>
        <mc:Fallback>
          <p:sp>
            <p:nvSpPr>
              <p:cNvPr id="232" name="文本框 231"/>
              <p:cNvSpPr txBox="1">
                <a:spLocks noRot="1" noChangeAspect="1" noMove="1" noResize="1" noEditPoints="1" noAdjustHandles="1" noChangeArrowheads="1" noChangeShapeType="1" noTextEdit="1"/>
              </p:cNvSpPr>
              <p:nvPr/>
            </p:nvSpPr>
            <p:spPr>
              <a:xfrm>
                <a:off x="2397186" y="5062100"/>
                <a:ext cx="1660212" cy="670568"/>
              </a:xfrm>
              <a:prstGeom prst="rect">
                <a:avLst/>
              </a:prstGeom>
              <a:blipFill rotWithShape="1">
                <a:blip r:embed="rId15"/>
                <a:stretch>
                  <a:fillRect l="-4" t="-77" r="23" b="78"/>
                </a:stretch>
              </a:blipFill>
            </p:spPr>
            <p:txBody>
              <a:bodyPr/>
              <a:lstStyle/>
              <a:p>
                <a:r>
                  <a:rPr lang="zh-CN" altLang="en-US">
                    <a:noFill/>
                  </a:rPr>
                  <a:t> </a:t>
                </a:r>
              </a:p>
            </p:txBody>
          </p:sp>
        </mc:Fallback>
      </mc:AlternateContent>
      <p:sp>
        <p:nvSpPr>
          <p:cNvPr id="233" name="箭头: 右 232"/>
          <p:cNvSpPr/>
          <p:nvPr/>
        </p:nvSpPr>
        <p:spPr bwMode="auto">
          <a:xfrm>
            <a:off x="3990196" y="5304793"/>
            <a:ext cx="395275" cy="29176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34" name="文本框 233"/>
              <p:cNvSpPr txBox="1"/>
              <p:nvPr/>
            </p:nvSpPr>
            <p:spPr>
              <a:xfrm>
                <a:off x="4187833" y="5047428"/>
                <a:ext cx="1660212"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b="0" i="1" kern="100" smtClean="0">
                              <a:latin typeface="Cambria Math" panose="02040503050406030204" pitchFamily="18" charset="0"/>
                              <a:ea typeface="Cambria Math" panose="02040503050406030204" pitchFamily="18" charset="0"/>
                            </a:rPr>
                            <m:t>2</m:t>
                          </m:r>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m:oMathPara>
                </a14:m>
                <a:endParaRPr lang="zh-CN" altLang="en-US" sz="2000" dirty="0"/>
              </a:p>
            </p:txBody>
          </p:sp>
        </mc:Choice>
        <mc:Fallback>
          <p:sp>
            <p:nvSpPr>
              <p:cNvPr id="234" name="文本框 233"/>
              <p:cNvSpPr txBox="1">
                <a:spLocks noRot="1" noChangeAspect="1" noMove="1" noResize="1" noEditPoints="1" noAdjustHandles="1" noChangeArrowheads="1" noChangeShapeType="1" noTextEdit="1"/>
              </p:cNvSpPr>
              <p:nvPr/>
            </p:nvSpPr>
            <p:spPr>
              <a:xfrm>
                <a:off x="4187833" y="5047428"/>
                <a:ext cx="1660212" cy="670568"/>
              </a:xfrm>
              <a:prstGeom prst="rect">
                <a:avLst/>
              </a:prstGeom>
              <a:blipFill rotWithShape="1">
                <a:blip r:embed="rId16"/>
                <a:stretch>
                  <a:fillRect t="-67" r="20" b="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35" name="文本框 234"/>
              <p:cNvSpPr txBox="1"/>
              <p:nvPr/>
            </p:nvSpPr>
            <p:spPr>
              <a:xfrm>
                <a:off x="506144" y="5728925"/>
                <a:ext cx="1319599"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m:oMathPara>
                </a14:m>
                <a:endParaRPr lang="zh-CN" altLang="en-US" sz="2000" dirty="0"/>
              </a:p>
            </p:txBody>
          </p:sp>
        </mc:Choice>
        <mc:Fallback>
          <p:sp>
            <p:nvSpPr>
              <p:cNvPr id="235" name="文本框 234"/>
              <p:cNvSpPr txBox="1">
                <a:spLocks noRot="1" noChangeAspect="1" noMove="1" noResize="1" noEditPoints="1" noAdjustHandles="1" noChangeArrowheads="1" noChangeShapeType="1" noTextEdit="1"/>
              </p:cNvSpPr>
              <p:nvPr/>
            </p:nvSpPr>
            <p:spPr>
              <a:xfrm>
                <a:off x="506144" y="5728925"/>
                <a:ext cx="1319599" cy="617348"/>
              </a:xfrm>
              <a:prstGeom prst="rect">
                <a:avLst/>
              </a:prstGeom>
              <a:blipFill rotWithShape="1">
                <a:blip r:embed="rId17"/>
                <a:stretch>
                  <a:fillRect l="-4" t="-96" r="9" b="13"/>
                </a:stretch>
              </a:blipFill>
            </p:spPr>
            <p:txBody>
              <a:bodyPr/>
              <a:lstStyle/>
              <a:p>
                <a:r>
                  <a:rPr lang="zh-CN" altLang="en-US">
                    <a:noFill/>
                  </a:rPr>
                  <a:t> </a:t>
                </a:r>
              </a:p>
            </p:txBody>
          </p:sp>
        </mc:Fallback>
      </mc:AlternateContent>
      <p:sp>
        <p:nvSpPr>
          <p:cNvPr id="236" name="箭头: 右 235"/>
          <p:cNvSpPr/>
          <p:nvPr/>
        </p:nvSpPr>
        <p:spPr bwMode="auto">
          <a:xfrm>
            <a:off x="2001911" y="5971538"/>
            <a:ext cx="395275" cy="29176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38" name="文本框 237"/>
              <p:cNvSpPr txBox="1"/>
              <p:nvPr/>
            </p:nvSpPr>
            <p:spPr>
              <a:xfrm>
                <a:off x="2278477" y="5686025"/>
                <a:ext cx="2711945" cy="78386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𝑥</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3</m:t>
                                  </m:r>
                                </m:den>
                              </m:f>
                            </m:e>
                          </m:d>
                        </m:e>
                      </m:func>
                    </m:oMath>
                  </m:oMathPara>
                </a14:m>
                <a:endParaRPr lang="zh-CN" altLang="en-US" dirty="0"/>
              </a:p>
            </p:txBody>
          </p:sp>
        </mc:Choice>
        <mc:Fallback>
          <p:sp>
            <p:nvSpPr>
              <p:cNvPr id="238" name="文本框 237"/>
              <p:cNvSpPr txBox="1">
                <a:spLocks noRot="1" noChangeAspect="1" noMove="1" noResize="1" noEditPoints="1" noAdjustHandles="1" noChangeArrowheads="1" noChangeShapeType="1" noTextEdit="1"/>
              </p:cNvSpPr>
              <p:nvPr/>
            </p:nvSpPr>
            <p:spPr>
              <a:xfrm>
                <a:off x="2278477" y="5686025"/>
                <a:ext cx="2711945" cy="783869"/>
              </a:xfrm>
              <a:prstGeom prst="rect">
                <a:avLst/>
              </a:prstGeom>
              <a:blipFill rotWithShape="1">
                <a:blip r:embed="rId18"/>
                <a:stretch>
                  <a:fillRect l="-4" t="-30" r="22" b="66"/>
                </a:stretch>
              </a:blipFill>
            </p:spPr>
            <p:txBody>
              <a:bodyPr/>
              <a:lstStyle/>
              <a:p>
                <a:r>
                  <a:rPr lang="zh-CN" altLang="en-US">
                    <a:noFill/>
                  </a:rPr>
                  <a:t> </a:t>
                </a:r>
              </a:p>
            </p:txBody>
          </p:sp>
        </mc:Fallback>
      </mc:AlternateContent>
      <p:sp>
        <p:nvSpPr>
          <p:cNvPr id="240" name="文本框 239"/>
          <p:cNvSpPr txBox="1"/>
          <p:nvPr/>
        </p:nvSpPr>
        <p:spPr>
          <a:xfrm>
            <a:off x="5069880" y="5863190"/>
            <a:ext cx="86545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选</a:t>
            </a:r>
            <a:r>
              <a:rPr lang="en-US" altLang="zh-CN" sz="2000" kern="100" dirty="0">
                <a:solidFill>
                  <a:srgbClr val="FF0000"/>
                </a:solidFill>
                <a:effectLst/>
                <a:latin typeface="Times New Roman" panose="02020603050405020304" pitchFamily="18" charset="0"/>
                <a:ea typeface="宋体" panose="02010600030101010101" pitchFamily="2" charset="-122"/>
              </a:rPr>
              <a:t>A</a:t>
            </a:r>
            <a:endParaRPr lang="zh-CN" altLang="en-US" sz="2000" dirty="0">
              <a:solidFill>
                <a:srgbClr val="FF0000"/>
              </a:solidFill>
            </a:endParaRPr>
          </a:p>
        </p:txBody>
      </p:sp>
      <mc:AlternateContent xmlns:mc="http://schemas.openxmlformats.org/markup-compatibility/2006">
        <mc:Choice xmlns:a14="http://schemas.microsoft.com/office/drawing/2010/main" Requires="a14">
          <p:sp>
            <p:nvSpPr>
              <p:cNvPr id="242" name="文本框 241"/>
              <p:cNvSpPr txBox="1"/>
              <p:nvPr/>
            </p:nvSpPr>
            <p:spPr>
              <a:xfrm>
                <a:off x="6575260" y="566955"/>
                <a:ext cx="55733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dirty="0">
                  <a:solidFill>
                    <a:srgbClr val="FF0000"/>
                  </a:solidFill>
                </a:endParaRPr>
              </a:p>
            </p:txBody>
          </p:sp>
        </mc:Choice>
        <mc:Fallback>
          <p:sp>
            <p:nvSpPr>
              <p:cNvPr id="242" name="文本框 241"/>
              <p:cNvSpPr txBox="1">
                <a:spLocks noRot="1" noChangeAspect="1" noMove="1" noResize="1" noEditPoints="1" noAdjustHandles="1" noChangeArrowheads="1" noChangeShapeType="1" noTextEdit="1"/>
              </p:cNvSpPr>
              <p:nvPr/>
            </p:nvSpPr>
            <p:spPr>
              <a:xfrm>
                <a:off x="6575260" y="566955"/>
                <a:ext cx="557339" cy="400110"/>
              </a:xfrm>
              <a:prstGeom prst="rect">
                <a:avLst/>
              </a:prstGeom>
              <a:blipFill rotWithShape="1">
                <a:blip r:embed="rId19"/>
                <a:stretch>
                  <a:fillRect l="-84" t="-134" r="50" b="149"/>
                </a:stretch>
              </a:blipFill>
            </p:spPr>
            <p:txBody>
              <a:bodyPr/>
              <a:lstStyle/>
              <a:p>
                <a:r>
                  <a:rPr lang="zh-CN" altLang="en-US">
                    <a:noFill/>
                  </a:rPr>
                  <a:t> </a:t>
                </a:r>
              </a:p>
            </p:txBody>
          </p:sp>
        </mc:Fallback>
      </mc:AlternateContent>
      <p:sp>
        <p:nvSpPr>
          <p:cNvPr id="244" name="椭圆 243"/>
          <p:cNvSpPr>
            <a:spLocks noChangeAspect="1"/>
          </p:cNvSpPr>
          <p:nvPr/>
        </p:nvSpPr>
        <p:spPr bwMode="auto">
          <a:xfrm>
            <a:off x="6625387" y="1837393"/>
            <a:ext cx="90000" cy="90000"/>
          </a:xfrm>
          <a:prstGeom prst="ellipse">
            <a:avLst/>
          </a:prstGeom>
          <a:solidFill>
            <a:srgbClr val="00B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245" name="椭圆 244"/>
          <p:cNvSpPr>
            <a:spLocks noChangeAspect="1"/>
          </p:cNvSpPr>
          <p:nvPr/>
        </p:nvSpPr>
        <p:spPr bwMode="auto">
          <a:xfrm>
            <a:off x="6764368" y="2130655"/>
            <a:ext cx="90000" cy="90000"/>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246" name="椭圆 245"/>
          <p:cNvSpPr>
            <a:spLocks noChangeAspect="1"/>
          </p:cNvSpPr>
          <p:nvPr/>
        </p:nvSpPr>
        <p:spPr bwMode="auto">
          <a:xfrm>
            <a:off x="7079038" y="2580225"/>
            <a:ext cx="90000" cy="90000"/>
          </a:xfrm>
          <a:prstGeom prst="ellipse">
            <a:avLst/>
          </a:pr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nvGrpSpPr>
          <p:cNvPr id="205" name="组合 204"/>
          <p:cNvGrpSpPr/>
          <p:nvPr/>
        </p:nvGrpSpPr>
        <p:grpSpPr>
          <a:xfrm>
            <a:off x="7458147" y="3463200"/>
            <a:ext cx="90000" cy="1112032"/>
            <a:chOff x="7837946" y="3805167"/>
            <a:chExt cx="90000" cy="1112032"/>
          </a:xfrm>
        </p:grpSpPr>
        <p:cxnSp>
          <p:nvCxnSpPr>
            <p:cNvPr id="206" name="直接连接符 205"/>
            <p:cNvCxnSpPr>
              <a:cxnSpLocks noChangeAspect="1"/>
            </p:cNvCxnSpPr>
            <p:nvPr/>
          </p:nvCxnSpPr>
          <p:spPr bwMode="auto">
            <a:xfrm>
              <a:off x="7878599" y="3805167"/>
              <a:ext cx="0" cy="957600"/>
            </a:xfrm>
            <a:prstGeom prst="line">
              <a:avLst/>
            </a:prstGeom>
            <a:ln w="19050">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07" name="椭圆 206"/>
            <p:cNvSpPr>
              <a:spLocks noChangeAspect="1"/>
            </p:cNvSpPr>
            <p:nvPr/>
          </p:nvSpPr>
          <p:spPr bwMode="auto">
            <a:xfrm>
              <a:off x="7837946" y="4827199"/>
              <a:ext cx="90000" cy="90000"/>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3"/>
                                        </p:tgtEl>
                                        <p:attrNameLst>
                                          <p:attrName>style.visibility</p:attrName>
                                        </p:attrNameLst>
                                      </p:cBhvr>
                                      <p:to>
                                        <p:strVal val="visible"/>
                                      </p:to>
                                    </p:set>
                                    <p:animEffect transition="in" filter="fade">
                                      <p:cBhvr>
                                        <p:cTn id="11" dur="500"/>
                                        <p:tgtEl>
                                          <p:spTgt spid="24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fade">
                                      <p:cBhvr>
                                        <p:cTn id="56" dur="500"/>
                                        <p:tgtEl>
                                          <p:spTgt spid="4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7"/>
                                        </p:tgtEl>
                                        <p:attrNameLst>
                                          <p:attrName>style.visibility</p:attrName>
                                        </p:attrNameLst>
                                      </p:cBhvr>
                                      <p:to>
                                        <p:strVal val="visible"/>
                                      </p:to>
                                    </p:set>
                                    <p:animEffect transition="in" filter="fade">
                                      <p:cBhvr>
                                        <p:cTn id="61" dur="500"/>
                                        <p:tgtEl>
                                          <p:spTgt spid="167"/>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208"/>
                                        </p:tgtEl>
                                        <p:attrNameLst>
                                          <p:attrName>style.visibility</p:attrName>
                                        </p:attrNameLst>
                                      </p:cBhvr>
                                      <p:to>
                                        <p:strVal val="visible"/>
                                      </p:to>
                                    </p:set>
                                    <p:animEffect transition="in" filter="fade">
                                      <p:cBhvr>
                                        <p:cTn id="65" dur="500"/>
                                        <p:tgtEl>
                                          <p:spTgt spid="208"/>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168"/>
                                        </p:tgtEl>
                                        <p:attrNameLst>
                                          <p:attrName>style.visibility</p:attrName>
                                        </p:attrNameLst>
                                      </p:cBhvr>
                                      <p:to>
                                        <p:strVal val="visible"/>
                                      </p:to>
                                    </p:set>
                                    <p:animEffect transition="in" filter="fade">
                                      <p:cBhvr>
                                        <p:cTn id="69" dur="500"/>
                                        <p:tgtEl>
                                          <p:spTgt spid="168"/>
                                        </p:tgtEl>
                                      </p:cBhvr>
                                    </p:animEffect>
                                  </p:childTnLst>
                                </p:cTn>
                              </p:par>
                            </p:childTnLst>
                          </p:cTn>
                        </p:par>
                        <p:par>
                          <p:cTn id="70" fill="hold">
                            <p:stCondLst>
                              <p:cond delay="1500"/>
                            </p:stCondLst>
                            <p:childTnLst>
                              <p:par>
                                <p:cTn id="71" presetID="10" presetClass="entr" presetSubtype="0" fill="hold" grpId="0" nodeType="afterEffect">
                                  <p:stCondLst>
                                    <p:cond delay="0"/>
                                  </p:stCondLst>
                                  <p:childTnLst>
                                    <p:set>
                                      <p:cBhvr>
                                        <p:cTn id="72" dur="1" fill="hold">
                                          <p:stCondLst>
                                            <p:cond delay="0"/>
                                          </p:stCondLst>
                                        </p:cTn>
                                        <p:tgtEl>
                                          <p:spTgt spid="182"/>
                                        </p:tgtEl>
                                        <p:attrNameLst>
                                          <p:attrName>style.visibility</p:attrName>
                                        </p:attrNameLst>
                                      </p:cBhvr>
                                      <p:to>
                                        <p:strVal val="visible"/>
                                      </p:to>
                                    </p:set>
                                    <p:animEffect transition="in" filter="fade">
                                      <p:cBhvr>
                                        <p:cTn id="73" dur="500"/>
                                        <p:tgtEl>
                                          <p:spTgt spid="182"/>
                                        </p:tgtEl>
                                      </p:cBhvr>
                                    </p:animEffect>
                                  </p:childTnLst>
                                </p:cTn>
                              </p:par>
                            </p:childTnLst>
                          </p:cTn>
                        </p:par>
                        <p:par>
                          <p:cTn id="74" fill="hold">
                            <p:stCondLst>
                              <p:cond delay="2000"/>
                            </p:stCondLst>
                            <p:childTnLst>
                              <p:par>
                                <p:cTn id="75" presetID="10" presetClass="entr" presetSubtype="0" fill="hold" grpId="0" nodeType="afterEffect">
                                  <p:stCondLst>
                                    <p:cond delay="0"/>
                                  </p:stCondLst>
                                  <p:childTnLst>
                                    <p:set>
                                      <p:cBhvr>
                                        <p:cTn id="76" dur="1" fill="hold">
                                          <p:stCondLst>
                                            <p:cond delay="0"/>
                                          </p:stCondLst>
                                        </p:cTn>
                                        <p:tgtEl>
                                          <p:spTgt spid="181"/>
                                        </p:tgtEl>
                                        <p:attrNameLst>
                                          <p:attrName>style.visibility</p:attrName>
                                        </p:attrNameLst>
                                      </p:cBhvr>
                                      <p:to>
                                        <p:strVal val="visible"/>
                                      </p:to>
                                    </p:set>
                                    <p:animEffect transition="in" filter="fade">
                                      <p:cBhvr>
                                        <p:cTn id="77" dur="500"/>
                                        <p:tgtEl>
                                          <p:spTgt spid="18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79"/>
                                        </p:tgtEl>
                                        <p:attrNameLst>
                                          <p:attrName>style.visibility</p:attrName>
                                        </p:attrNameLst>
                                      </p:cBhvr>
                                      <p:to>
                                        <p:strVal val="visible"/>
                                      </p:to>
                                    </p:set>
                                    <p:animEffect transition="in" filter="fade">
                                      <p:cBhvr>
                                        <p:cTn id="82" dur="500"/>
                                        <p:tgtEl>
                                          <p:spTgt spid="179"/>
                                        </p:tgtEl>
                                      </p:cBhvr>
                                    </p:animEffect>
                                  </p:childTnLst>
                                </p:cTn>
                              </p:par>
                            </p:childTnLst>
                          </p:cTn>
                        </p:par>
                        <p:par>
                          <p:cTn id="83" fill="hold">
                            <p:stCondLst>
                              <p:cond delay="500"/>
                            </p:stCondLst>
                            <p:childTnLst>
                              <p:par>
                                <p:cTn id="84" presetID="22" presetClass="entr" presetSubtype="1" fill="hold" nodeType="afterEffect">
                                  <p:stCondLst>
                                    <p:cond delay="0"/>
                                  </p:stCondLst>
                                  <p:childTnLst>
                                    <p:set>
                                      <p:cBhvr>
                                        <p:cTn id="85" dur="1" fill="hold">
                                          <p:stCondLst>
                                            <p:cond delay="0"/>
                                          </p:stCondLst>
                                        </p:cTn>
                                        <p:tgtEl>
                                          <p:spTgt spid="183"/>
                                        </p:tgtEl>
                                        <p:attrNameLst>
                                          <p:attrName>style.visibility</p:attrName>
                                        </p:attrNameLst>
                                      </p:cBhvr>
                                      <p:to>
                                        <p:strVal val="visible"/>
                                      </p:to>
                                    </p:set>
                                    <p:animEffect transition="in" filter="wipe(up)">
                                      <p:cBhvr>
                                        <p:cTn id="86" dur="500"/>
                                        <p:tgtEl>
                                          <p:spTgt spid="183"/>
                                        </p:tgtEl>
                                      </p:cBhvr>
                                    </p:animEffect>
                                  </p:childTnLst>
                                </p:cTn>
                              </p:par>
                            </p:childTnLst>
                          </p:cTn>
                        </p:par>
                        <p:par>
                          <p:cTn id="87" fill="hold">
                            <p:stCondLst>
                              <p:cond delay="1000"/>
                            </p:stCondLst>
                            <p:childTnLst>
                              <p:par>
                                <p:cTn id="88" presetID="10" presetClass="entr" presetSubtype="0" fill="hold" grpId="0" nodeType="afterEffect">
                                  <p:stCondLst>
                                    <p:cond delay="0"/>
                                  </p:stCondLst>
                                  <p:childTnLst>
                                    <p:set>
                                      <p:cBhvr>
                                        <p:cTn id="89" dur="1" fill="hold">
                                          <p:stCondLst>
                                            <p:cond delay="0"/>
                                          </p:stCondLst>
                                        </p:cTn>
                                        <p:tgtEl>
                                          <p:spTgt spid="178"/>
                                        </p:tgtEl>
                                        <p:attrNameLst>
                                          <p:attrName>style.visibility</p:attrName>
                                        </p:attrNameLst>
                                      </p:cBhvr>
                                      <p:to>
                                        <p:strVal val="visible"/>
                                      </p:to>
                                    </p:set>
                                    <p:animEffect transition="in" filter="fade">
                                      <p:cBhvr>
                                        <p:cTn id="90" dur="500"/>
                                        <p:tgtEl>
                                          <p:spTgt spid="178"/>
                                        </p:tgtEl>
                                      </p:cBhvr>
                                    </p:animEffect>
                                  </p:childTnLst>
                                </p:cTn>
                              </p:par>
                            </p:childTnLst>
                          </p:cTn>
                        </p:par>
                      </p:childTnLst>
                    </p:cTn>
                  </p:par>
                  <p:par>
                    <p:cTn id="91" fill="hold">
                      <p:stCondLst>
                        <p:cond delay="indefinite"/>
                      </p:stCondLst>
                      <p:childTnLst>
                        <p:par>
                          <p:cTn id="92" fill="hold">
                            <p:stCondLst>
                              <p:cond delay="0"/>
                            </p:stCondLst>
                            <p:childTnLst>
                              <p:par>
                                <p:cTn id="93" presetID="26" presetClass="entr" presetSubtype="0" fill="hold" grpId="0" nodeType="clickEffect">
                                  <p:stCondLst>
                                    <p:cond delay="0"/>
                                  </p:stCondLst>
                                  <p:childTnLst>
                                    <p:set>
                                      <p:cBhvr>
                                        <p:cTn id="94" dur="1" fill="hold">
                                          <p:stCondLst>
                                            <p:cond delay="0"/>
                                          </p:stCondLst>
                                        </p:cTn>
                                        <p:tgtEl>
                                          <p:spTgt spid="244"/>
                                        </p:tgtEl>
                                        <p:attrNameLst>
                                          <p:attrName>style.visibility</p:attrName>
                                        </p:attrNameLst>
                                      </p:cBhvr>
                                      <p:to>
                                        <p:strVal val="visible"/>
                                      </p:to>
                                    </p:set>
                                    <p:animEffect transition="in" filter="wipe(down)">
                                      <p:cBhvr>
                                        <p:cTn id="95" dur="580">
                                          <p:stCondLst>
                                            <p:cond delay="0"/>
                                          </p:stCondLst>
                                        </p:cTn>
                                        <p:tgtEl>
                                          <p:spTgt spid="244"/>
                                        </p:tgtEl>
                                      </p:cBhvr>
                                    </p:animEffect>
                                    <p:anim calcmode="lin" valueType="num">
                                      <p:cBhvr>
                                        <p:cTn id="96" dur="1822" tmFilter="0,0; 0.14,0.36; 0.43,0.73; 0.71,0.91; 1.0,1.0">
                                          <p:stCondLst>
                                            <p:cond delay="0"/>
                                          </p:stCondLst>
                                        </p:cTn>
                                        <p:tgtEl>
                                          <p:spTgt spid="24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24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24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24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244"/>
                                        </p:tgtEl>
                                        <p:attrNameLst>
                                          <p:attrName>ppt_y</p:attrName>
                                        </p:attrNameLst>
                                      </p:cBhvr>
                                      <p:tavLst>
                                        <p:tav tm="0" fmla="#ppt_y-sin(pi*$)/81">
                                          <p:val>
                                            <p:fltVal val="0"/>
                                          </p:val>
                                        </p:tav>
                                        <p:tav tm="100000">
                                          <p:val>
                                            <p:fltVal val="1"/>
                                          </p:val>
                                        </p:tav>
                                      </p:tavLst>
                                    </p:anim>
                                    <p:animScale>
                                      <p:cBhvr>
                                        <p:cTn id="101" dur="26">
                                          <p:stCondLst>
                                            <p:cond delay="650"/>
                                          </p:stCondLst>
                                        </p:cTn>
                                        <p:tgtEl>
                                          <p:spTgt spid="244"/>
                                        </p:tgtEl>
                                      </p:cBhvr>
                                      <p:to x="100000" y="60000"/>
                                    </p:animScale>
                                    <p:animScale>
                                      <p:cBhvr>
                                        <p:cTn id="102" dur="166" decel="50000">
                                          <p:stCondLst>
                                            <p:cond delay="676"/>
                                          </p:stCondLst>
                                        </p:cTn>
                                        <p:tgtEl>
                                          <p:spTgt spid="244"/>
                                        </p:tgtEl>
                                      </p:cBhvr>
                                      <p:to x="100000" y="100000"/>
                                    </p:animScale>
                                    <p:animScale>
                                      <p:cBhvr>
                                        <p:cTn id="103" dur="26">
                                          <p:stCondLst>
                                            <p:cond delay="1312"/>
                                          </p:stCondLst>
                                        </p:cTn>
                                        <p:tgtEl>
                                          <p:spTgt spid="244"/>
                                        </p:tgtEl>
                                      </p:cBhvr>
                                      <p:to x="100000" y="80000"/>
                                    </p:animScale>
                                    <p:animScale>
                                      <p:cBhvr>
                                        <p:cTn id="104" dur="166" decel="50000">
                                          <p:stCondLst>
                                            <p:cond delay="1338"/>
                                          </p:stCondLst>
                                        </p:cTn>
                                        <p:tgtEl>
                                          <p:spTgt spid="244"/>
                                        </p:tgtEl>
                                      </p:cBhvr>
                                      <p:to x="100000" y="100000"/>
                                    </p:animScale>
                                    <p:animScale>
                                      <p:cBhvr>
                                        <p:cTn id="105" dur="26">
                                          <p:stCondLst>
                                            <p:cond delay="1642"/>
                                          </p:stCondLst>
                                        </p:cTn>
                                        <p:tgtEl>
                                          <p:spTgt spid="244"/>
                                        </p:tgtEl>
                                      </p:cBhvr>
                                      <p:to x="100000" y="90000"/>
                                    </p:animScale>
                                    <p:animScale>
                                      <p:cBhvr>
                                        <p:cTn id="106" dur="166" decel="50000">
                                          <p:stCondLst>
                                            <p:cond delay="1668"/>
                                          </p:stCondLst>
                                        </p:cTn>
                                        <p:tgtEl>
                                          <p:spTgt spid="244"/>
                                        </p:tgtEl>
                                      </p:cBhvr>
                                      <p:to x="100000" y="100000"/>
                                    </p:animScale>
                                    <p:animScale>
                                      <p:cBhvr>
                                        <p:cTn id="107" dur="26">
                                          <p:stCondLst>
                                            <p:cond delay="1808"/>
                                          </p:stCondLst>
                                        </p:cTn>
                                        <p:tgtEl>
                                          <p:spTgt spid="244"/>
                                        </p:tgtEl>
                                      </p:cBhvr>
                                      <p:to x="100000" y="95000"/>
                                    </p:animScale>
                                    <p:animScale>
                                      <p:cBhvr>
                                        <p:cTn id="108" dur="166" decel="50000">
                                          <p:stCondLst>
                                            <p:cond delay="1834"/>
                                          </p:stCondLst>
                                        </p:cTn>
                                        <p:tgtEl>
                                          <p:spTgt spid="244"/>
                                        </p:tgtEl>
                                      </p:cBhvr>
                                      <p:to x="100000" y="100000"/>
                                    </p:animScale>
                                  </p:childTnLst>
                                </p:cTn>
                              </p:par>
                            </p:childTnLst>
                          </p:cTn>
                        </p:par>
                        <p:par>
                          <p:cTn id="109" fill="hold">
                            <p:stCondLst>
                              <p:cond delay="2000"/>
                            </p:stCondLst>
                            <p:childTnLst>
                              <p:par>
                                <p:cTn id="110" presetID="10" presetClass="entr" presetSubtype="0" fill="hold" grpId="0" nodeType="afterEffect">
                                  <p:stCondLst>
                                    <p:cond delay="0"/>
                                  </p:stCondLst>
                                  <p:childTnLst>
                                    <p:set>
                                      <p:cBhvr>
                                        <p:cTn id="111" dur="1" fill="hold">
                                          <p:stCondLst>
                                            <p:cond delay="0"/>
                                          </p:stCondLst>
                                        </p:cTn>
                                        <p:tgtEl>
                                          <p:spTgt spid="180"/>
                                        </p:tgtEl>
                                        <p:attrNameLst>
                                          <p:attrName>style.visibility</p:attrName>
                                        </p:attrNameLst>
                                      </p:cBhvr>
                                      <p:to>
                                        <p:strVal val="visible"/>
                                      </p:to>
                                    </p:set>
                                    <p:animEffect transition="in" filter="fade">
                                      <p:cBhvr>
                                        <p:cTn id="112" dur="500"/>
                                        <p:tgtEl>
                                          <p:spTgt spid="180"/>
                                        </p:tgtEl>
                                      </p:cBhvr>
                                    </p:animEffect>
                                  </p:childTnLst>
                                </p:cTn>
                              </p:par>
                            </p:childTnLst>
                          </p:cTn>
                        </p:par>
                        <p:par>
                          <p:cTn id="113" fill="hold">
                            <p:stCondLst>
                              <p:cond delay="2500"/>
                            </p:stCondLst>
                            <p:childTnLst>
                              <p:par>
                                <p:cTn id="114" presetID="22" presetClass="entr" presetSubtype="4" fill="hold" nodeType="afterEffect">
                                  <p:stCondLst>
                                    <p:cond delay="0"/>
                                  </p:stCondLst>
                                  <p:childTnLst>
                                    <p:set>
                                      <p:cBhvr>
                                        <p:cTn id="115" dur="1" fill="hold">
                                          <p:stCondLst>
                                            <p:cond delay="0"/>
                                          </p:stCondLst>
                                        </p:cTn>
                                        <p:tgtEl>
                                          <p:spTgt spid="175"/>
                                        </p:tgtEl>
                                        <p:attrNameLst>
                                          <p:attrName>style.visibility</p:attrName>
                                        </p:attrNameLst>
                                      </p:cBhvr>
                                      <p:to>
                                        <p:strVal val="visible"/>
                                      </p:to>
                                    </p:set>
                                    <p:animEffect transition="in" filter="wipe(down)">
                                      <p:cBhvr>
                                        <p:cTn id="116" dur="500"/>
                                        <p:tgtEl>
                                          <p:spTgt spid="17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184"/>
                                        </p:tgtEl>
                                        <p:attrNameLst>
                                          <p:attrName>style.visibility</p:attrName>
                                        </p:attrNameLst>
                                      </p:cBhvr>
                                      <p:to>
                                        <p:strVal val="visible"/>
                                      </p:to>
                                    </p:set>
                                    <p:animEffect transition="in" filter="fade">
                                      <p:cBhvr>
                                        <p:cTn id="121" dur="500"/>
                                        <p:tgtEl>
                                          <p:spTgt spid="184"/>
                                        </p:tgtEl>
                                      </p:cBhvr>
                                    </p:animEffect>
                                  </p:childTnLst>
                                  <p:subTnLst>
                                    <p:set>
                                      <p:cBhvr override="childStyle">
                                        <p:cTn dur="1" fill="hold" display="0" masterRel="sameClick" afterEffect="1">
                                          <p:stCondLst>
                                            <p:cond evt="end" delay="0">
                                              <p:tn val="119"/>
                                            </p:cond>
                                          </p:stCondLst>
                                        </p:cTn>
                                        <p:tgtEl>
                                          <p:spTgt spid="184"/>
                                        </p:tgtEl>
                                        <p:attrNameLst>
                                          <p:attrName>style.visibility</p:attrName>
                                        </p:attrNameLst>
                                      </p:cBhvr>
                                      <p:to>
                                        <p:strVal val="hidden"/>
                                      </p:to>
                                    </p:set>
                                  </p:subTnLst>
                                </p:cTn>
                              </p:par>
                            </p:childTnLst>
                          </p:cTn>
                        </p:par>
                        <p:par>
                          <p:cTn id="122" fill="hold">
                            <p:stCondLst>
                              <p:cond delay="500"/>
                            </p:stCondLst>
                            <p:childTnLst>
                              <p:par>
                                <p:cTn id="123" presetID="22" presetClass="entr" presetSubtype="1" fill="hold" nodeType="afterEffect">
                                  <p:stCondLst>
                                    <p:cond delay="0"/>
                                  </p:stCondLst>
                                  <p:childTnLst>
                                    <p:set>
                                      <p:cBhvr>
                                        <p:cTn id="124" dur="1" fill="hold">
                                          <p:stCondLst>
                                            <p:cond delay="0"/>
                                          </p:stCondLst>
                                        </p:cTn>
                                        <p:tgtEl>
                                          <p:spTgt spid="185"/>
                                        </p:tgtEl>
                                        <p:attrNameLst>
                                          <p:attrName>style.visibility</p:attrName>
                                        </p:attrNameLst>
                                      </p:cBhvr>
                                      <p:to>
                                        <p:strVal val="visible"/>
                                      </p:to>
                                    </p:set>
                                    <p:animEffect transition="in" filter="wipe(up)">
                                      <p:cBhvr>
                                        <p:cTn id="125" dur="500"/>
                                        <p:tgtEl>
                                          <p:spTgt spid="185"/>
                                        </p:tgtEl>
                                      </p:cBhvr>
                                    </p:animEffect>
                                  </p:childTnLst>
                                  <p:subTnLst>
                                    <p:set>
                                      <p:cBhvr override="childStyle">
                                        <p:cTn dur="1" fill="hold" display="0" masterRel="sameClick" afterEffect="1">
                                          <p:stCondLst>
                                            <p:cond evt="end" delay="0">
                                              <p:tn val="123"/>
                                            </p:cond>
                                          </p:stCondLst>
                                        </p:cTn>
                                        <p:tgtEl>
                                          <p:spTgt spid="185"/>
                                        </p:tgtEl>
                                        <p:attrNameLst>
                                          <p:attrName>style.visibility</p:attrName>
                                        </p:attrNameLst>
                                      </p:cBhvr>
                                      <p:to>
                                        <p:strVal val="hidden"/>
                                      </p:to>
                                    </p:set>
                                  </p:subTnLst>
                                </p:cTn>
                              </p:par>
                            </p:childTnLst>
                          </p:cTn>
                        </p:par>
                        <p:par>
                          <p:cTn id="126" fill="hold">
                            <p:stCondLst>
                              <p:cond delay="1000"/>
                            </p:stCondLst>
                            <p:childTnLst>
                              <p:par>
                                <p:cTn id="127" presetID="10" presetClass="entr" presetSubtype="0" fill="hold" nodeType="afterEffect">
                                  <p:stCondLst>
                                    <p:cond delay="0"/>
                                  </p:stCondLst>
                                  <p:childTnLst>
                                    <p:set>
                                      <p:cBhvr>
                                        <p:cTn id="128" dur="1" fill="hold">
                                          <p:stCondLst>
                                            <p:cond delay="0"/>
                                          </p:stCondLst>
                                        </p:cTn>
                                        <p:tgtEl>
                                          <p:spTgt spid="188"/>
                                        </p:tgtEl>
                                        <p:attrNameLst>
                                          <p:attrName>style.visibility</p:attrName>
                                        </p:attrNameLst>
                                      </p:cBhvr>
                                      <p:to>
                                        <p:strVal val="visible"/>
                                      </p:to>
                                    </p:set>
                                    <p:animEffect transition="in" filter="fade">
                                      <p:cBhvr>
                                        <p:cTn id="129" dur="500"/>
                                        <p:tgtEl>
                                          <p:spTgt spid="188"/>
                                        </p:tgtEl>
                                      </p:cBhvr>
                                    </p:animEffect>
                                  </p:childTnLst>
                                  <p:subTnLst>
                                    <p:set>
                                      <p:cBhvr override="childStyle">
                                        <p:cTn dur="1" fill="hold" display="0" masterRel="sameClick" afterEffect="1">
                                          <p:stCondLst>
                                            <p:cond evt="end" delay="0">
                                              <p:tn val="127"/>
                                            </p:cond>
                                          </p:stCondLst>
                                        </p:cTn>
                                        <p:tgtEl>
                                          <p:spTgt spid="188"/>
                                        </p:tgtEl>
                                        <p:attrNameLst>
                                          <p:attrName>style.visibility</p:attrName>
                                        </p:attrNameLst>
                                      </p:cBhvr>
                                      <p:to>
                                        <p:strVal val="hidden"/>
                                      </p:to>
                                    </p:set>
                                  </p:subTnLst>
                                </p:cTn>
                              </p:par>
                            </p:childTnLst>
                          </p:cTn>
                        </p:par>
                        <p:par>
                          <p:cTn id="130" fill="hold">
                            <p:stCondLst>
                              <p:cond delay="1500"/>
                            </p:stCondLst>
                            <p:childTnLst>
                              <p:par>
                                <p:cTn id="131" presetID="22" presetClass="entr" presetSubtype="1" fill="hold" nodeType="afterEffect">
                                  <p:stCondLst>
                                    <p:cond delay="0"/>
                                  </p:stCondLst>
                                  <p:childTnLst>
                                    <p:set>
                                      <p:cBhvr>
                                        <p:cTn id="132" dur="1" fill="hold">
                                          <p:stCondLst>
                                            <p:cond delay="0"/>
                                          </p:stCondLst>
                                        </p:cTn>
                                        <p:tgtEl>
                                          <p:spTgt spid="189"/>
                                        </p:tgtEl>
                                        <p:attrNameLst>
                                          <p:attrName>style.visibility</p:attrName>
                                        </p:attrNameLst>
                                      </p:cBhvr>
                                      <p:to>
                                        <p:strVal val="visible"/>
                                      </p:to>
                                    </p:set>
                                    <p:animEffect transition="in" filter="wipe(up)">
                                      <p:cBhvr>
                                        <p:cTn id="133" dur="500"/>
                                        <p:tgtEl>
                                          <p:spTgt spid="189"/>
                                        </p:tgtEl>
                                      </p:cBhvr>
                                    </p:animEffect>
                                  </p:childTnLst>
                                  <p:subTnLst>
                                    <p:set>
                                      <p:cBhvr override="childStyle">
                                        <p:cTn dur="1" fill="hold" display="0" masterRel="sameClick" afterEffect="1">
                                          <p:stCondLst>
                                            <p:cond evt="end" delay="0">
                                              <p:tn val="131"/>
                                            </p:cond>
                                          </p:stCondLst>
                                        </p:cTn>
                                        <p:tgtEl>
                                          <p:spTgt spid="189"/>
                                        </p:tgtEl>
                                        <p:attrNameLst>
                                          <p:attrName>style.visibility</p:attrName>
                                        </p:attrNameLst>
                                      </p:cBhvr>
                                      <p:to>
                                        <p:strVal val="hidden"/>
                                      </p:to>
                                    </p:set>
                                  </p:subTnLst>
                                </p:cTn>
                              </p:par>
                            </p:childTnLst>
                          </p:cTn>
                        </p:par>
                        <p:par>
                          <p:cTn id="134" fill="hold">
                            <p:stCondLst>
                              <p:cond delay="2000"/>
                            </p:stCondLst>
                            <p:childTnLst>
                              <p:par>
                                <p:cTn id="135" presetID="10" presetClass="entr" presetSubtype="0" fill="hold" nodeType="afterEffect">
                                  <p:stCondLst>
                                    <p:cond delay="0"/>
                                  </p:stCondLst>
                                  <p:childTnLst>
                                    <p:set>
                                      <p:cBhvr>
                                        <p:cTn id="136" dur="1" fill="hold">
                                          <p:stCondLst>
                                            <p:cond delay="0"/>
                                          </p:stCondLst>
                                        </p:cTn>
                                        <p:tgtEl>
                                          <p:spTgt spid="192"/>
                                        </p:tgtEl>
                                        <p:attrNameLst>
                                          <p:attrName>style.visibility</p:attrName>
                                        </p:attrNameLst>
                                      </p:cBhvr>
                                      <p:to>
                                        <p:strVal val="visible"/>
                                      </p:to>
                                    </p:set>
                                    <p:animEffect transition="in" filter="fade">
                                      <p:cBhvr>
                                        <p:cTn id="137" dur="500"/>
                                        <p:tgtEl>
                                          <p:spTgt spid="192"/>
                                        </p:tgtEl>
                                      </p:cBhvr>
                                    </p:animEffect>
                                  </p:childTnLst>
                                  <p:subTnLst>
                                    <p:set>
                                      <p:cBhvr override="childStyle">
                                        <p:cTn dur="1" fill="hold" display="0" masterRel="sameClick" afterEffect="1">
                                          <p:stCondLst>
                                            <p:cond evt="end" delay="0">
                                              <p:tn val="135"/>
                                            </p:cond>
                                          </p:stCondLst>
                                        </p:cTn>
                                        <p:tgtEl>
                                          <p:spTgt spid="192"/>
                                        </p:tgtEl>
                                        <p:attrNameLst>
                                          <p:attrName>style.visibility</p:attrName>
                                        </p:attrNameLst>
                                      </p:cBhvr>
                                      <p:to>
                                        <p:strVal val="hidden"/>
                                      </p:to>
                                    </p:set>
                                  </p:subTnLst>
                                </p:cTn>
                              </p:par>
                            </p:childTnLst>
                          </p:cTn>
                        </p:par>
                        <p:par>
                          <p:cTn id="138" fill="hold">
                            <p:stCondLst>
                              <p:cond delay="2500"/>
                            </p:stCondLst>
                            <p:childTnLst>
                              <p:par>
                                <p:cTn id="139" presetID="22" presetClass="entr" presetSubtype="1" fill="hold" nodeType="afterEffect">
                                  <p:stCondLst>
                                    <p:cond delay="0"/>
                                  </p:stCondLst>
                                  <p:childTnLst>
                                    <p:set>
                                      <p:cBhvr>
                                        <p:cTn id="140" dur="1" fill="hold">
                                          <p:stCondLst>
                                            <p:cond delay="0"/>
                                          </p:stCondLst>
                                        </p:cTn>
                                        <p:tgtEl>
                                          <p:spTgt spid="193"/>
                                        </p:tgtEl>
                                        <p:attrNameLst>
                                          <p:attrName>style.visibility</p:attrName>
                                        </p:attrNameLst>
                                      </p:cBhvr>
                                      <p:to>
                                        <p:strVal val="visible"/>
                                      </p:to>
                                    </p:set>
                                    <p:animEffect transition="in" filter="wipe(up)">
                                      <p:cBhvr>
                                        <p:cTn id="141" dur="500"/>
                                        <p:tgtEl>
                                          <p:spTgt spid="193"/>
                                        </p:tgtEl>
                                      </p:cBhvr>
                                    </p:animEffect>
                                  </p:childTnLst>
                                  <p:subTnLst>
                                    <p:set>
                                      <p:cBhvr override="childStyle">
                                        <p:cTn dur="1" fill="hold" display="0" masterRel="sameClick" afterEffect="1">
                                          <p:stCondLst>
                                            <p:cond evt="end" delay="0">
                                              <p:tn val="139"/>
                                            </p:cond>
                                          </p:stCondLst>
                                        </p:cTn>
                                        <p:tgtEl>
                                          <p:spTgt spid="193"/>
                                        </p:tgtEl>
                                        <p:attrNameLst>
                                          <p:attrName>style.visibility</p:attrName>
                                        </p:attrNameLst>
                                      </p:cBhvr>
                                      <p:to>
                                        <p:strVal val="hidden"/>
                                      </p:to>
                                    </p:set>
                                  </p:subTnLst>
                                </p:cTn>
                              </p:par>
                            </p:childTnLst>
                          </p:cTn>
                        </p:par>
                        <p:par>
                          <p:cTn id="142" fill="hold">
                            <p:stCondLst>
                              <p:cond delay="3000"/>
                            </p:stCondLst>
                            <p:childTnLst>
                              <p:par>
                                <p:cTn id="143" presetID="10" presetClass="entr" presetSubtype="0" fill="hold" nodeType="afterEffect">
                                  <p:stCondLst>
                                    <p:cond delay="0"/>
                                  </p:stCondLst>
                                  <p:childTnLst>
                                    <p:set>
                                      <p:cBhvr>
                                        <p:cTn id="144" dur="1" fill="hold">
                                          <p:stCondLst>
                                            <p:cond delay="0"/>
                                          </p:stCondLst>
                                        </p:cTn>
                                        <p:tgtEl>
                                          <p:spTgt spid="196"/>
                                        </p:tgtEl>
                                        <p:attrNameLst>
                                          <p:attrName>style.visibility</p:attrName>
                                        </p:attrNameLst>
                                      </p:cBhvr>
                                      <p:to>
                                        <p:strVal val="visible"/>
                                      </p:to>
                                    </p:set>
                                    <p:animEffect transition="in" filter="fade">
                                      <p:cBhvr>
                                        <p:cTn id="145" dur="500"/>
                                        <p:tgtEl>
                                          <p:spTgt spid="196"/>
                                        </p:tgtEl>
                                      </p:cBhvr>
                                    </p:animEffect>
                                  </p:childTnLst>
                                  <p:subTnLst>
                                    <p:set>
                                      <p:cBhvr override="childStyle">
                                        <p:cTn dur="1" fill="hold" display="0" masterRel="sameClick" afterEffect="1">
                                          <p:stCondLst>
                                            <p:cond evt="end" delay="0">
                                              <p:tn val="143"/>
                                            </p:cond>
                                          </p:stCondLst>
                                        </p:cTn>
                                        <p:tgtEl>
                                          <p:spTgt spid="196"/>
                                        </p:tgtEl>
                                        <p:attrNameLst>
                                          <p:attrName>style.visibility</p:attrName>
                                        </p:attrNameLst>
                                      </p:cBhvr>
                                      <p:to>
                                        <p:strVal val="hidden"/>
                                      </p:to>
                                    </p:set>
                                  </p:subTnLst>
                                </p:cTn>
                              </p:par>
                            </p:childTnLst>
                          </p:cTn>
                        </p:par>
                        <p:par>
                          <p:cTn id="146" fill="hold">
                            <p:stCondLst>
                              <p:cond delay="3500"/>
                            </p:stCondLst>
                            <p:childTnLst>
                              <p:par>
                                <p:cTn id="147" presetID="22" presetClass="entr" presetSubtype="1" fill="hold" nodeType="afterEffect">
                                  <p:stCondLst>
                                    <p:cond delay="0"/>
                                  </p:stCondLst>
                                  <p:childTnLst>
                                    <p:set>
                                      <p:cBhvr>
                                        <p:cTn id="148" dur="1" fill="hold">
                                          <p:stCondLst>
                                            <p:cond delay="0"/>
                                          </p:stCondLst>
                                        </p:cTn>
                                        <p:tgtEl>
                                          <p:spTgt spid="197"/>
                                        </p:tgtEl>
                                        <p:attrNameLst>
                                          <p:attrName>style.visibility</p:attrName>
                                        </p:attrNameLst>
                                      </p:cBhvr>
                                      <p:to>
                                        <p:strVal val="visible"/>
                                      </p:to>
                                    </p:set>
                                    <p:animEffect transition="in" filter="wipe(up)">
                                      <p:cBhvr>
                                        <p:cTn id="149" dur="500"/>
                                        <p:tgtEl>
                                          <p:spTgt spid="197"/>
                                        </p:tgtEl>
                                      </p:cBhvr>
                                    </p:animEffect>
                                  </p:childTnLst>
                                  <p:subTnLst>
                                    <p:set>
                                      <p:cBhvr override="childStyle">
                                        <p:cTn dur="1" fill="hold" display="0" masterRel="sameClick" afterEffect="1">
                                          <p:stCondLst>
                                            <p:cond evt="end" delay="0">
                                              <p:tn val="147"/>
                                            </p:cond>
                                          </p:stCondLst>
                                        </p:cTn>
                                        <p:tgtEl>
                                          <p:spTgt spid="197"/>
                                        </p:tgtEl>
                                        <p:attrNameLst>
                                          <p:attrName>style.visibility</p:attrName>
                                        </p:attrNameLst>
                                      </p:cBhvr>
                                      <p:to>
                                        <p:strVal val="hidden"/>
                                      </p:to>
                                    </p:set>
                                  </p:subTnLst>
                                </p:cTn>
                              </p:par>
                            </p:childTnLst>
                          </p:cTn>
                        </p:par>
                        <p:par>
                          <p:cTn id="150" fill="hold">
                            <p:stCondLst>
                              <p:cond delay="4000"/>
                            </p:stCondLst>
                            <p:childTnLst>
                              <p:par>
                                <p:cTn id="151" presetID="10" presetClass="entr" presetSubtype="0" fill="hold" nodeType="afterEffect">
                                  <p:stCondLst>
                                    <p:cond delay="0"/>
                                  </p:stCondLst>
                                  <p:childTnLst>
                                    <p:set>
                                      <p:cBhvr>
                                        <p:cTn id="152" dur="1" fill="hold">
                                          <p:stCondLst>
                                            <p:cond delay="0"/>
                                          </p:stCondLst>
                                        </p:cTn>
                                        <p:tgtEl>
                                          <p:spTgt spid="203"/>
                                        </p:tgtEl>
                                        <p:attrNameLst>
                                          <p:attrName>style.visibility</p:attrName>
                                        </p:attrNameLst>
                                      </p:cBhvr>
                                      <p:to>
                                        <p:strVal val="visible"/>
                                      </p:to>
                                    </p:set>
                                    <p:animEffect transition="in" filter="fade">
                                      <p:cBhvr>
                                        <p:cTn id="153" dur="500"/>
                                        <p:tgtEl>
                                          <p:spTgt spid="203"/>
                                        </p:tgtEl>
                                      </p:cBhvr>
                                    </p:animEffect>
                                  </p:childTnLst>
                                  <p:subTnLst>
                                    <p:set>
                                      <p:cBhvr override="childStyle">
                                        <p:cTn dur="1" fill="hold" display="0" masterRel="sameClick" afterEffect="1">
                                          <p:stCondLst>
                                            <p:cond evt="end" delay="0">
                                              <p:tn val="151"/>
                                            </p:cond>
                                          </p:stCondLst>
                                        </p:cTn>
                                        <p:tgtEl>
                                          <p:spTgt spid="203"/>
                                        </p:tgtEl>
                                        <p:attrNameLst>
                                          <p:attrName>style.visibility</p:attrName>
                                        </p:attrNameLst>
                                      </p:cBhvr>
                                      <p:to>
                                        <p:strVal val="hidden"/>
                                      </p:to>
                                    </p:set>
                                  </p:subTnLst>
                                </p:cTn>
                              </p:par>
                            </p:childTnLst>
                          </p:cTn>
                        </p:par>
                        <p:par>
                          <p:cTn id="154" fill="hold">
                            <p:stCondLst>
                              <p:cond delay="4500"/>
                            </p:stCondLst>
                            <p:childTnLst>
                              <p:par>
                                <p:cTn id="155" presetID="22" presetClass="entr" presetSubtype="1" fill="hold" nodeType="afterEffect">
                                  <p:stCondLst>
                                    <p:cond delay="0"/>
                                  </p:stCondLst>
                                  <p:childTnLst>
                                    <p:set>
                                      <p:cBhvr>
                                        <p:cTn id="156" dur="1" fill="hold">
                                          <p:stCondLst>
                                            <p:cond delay="0"/>
                                          </p:stCondLst>
                                        </p:cTn>
                                        <p:tgtEl>
                                          <p:spTgt spid="200"/>
                                        </p:tgtEl>
                                        <p:attrNameLst>
                                          <p:attrName>style.visibility</p:attrName>
                                        </p:attrNameLst>
                                      </p:cBhvr>
                                      <p:to>
                                        <p:strVal val="visible"/>
                                      </p:to>
                                    </p:set>
                                    <p:animEffect transition="in" filter="wipe(up)">
                                      <p:cBhvr>
                                        <p:cTn id="157" dur="500"/>
                                        <p:tgtEl>
                                          <p:spTgt spid="200"/>
                                        </p:tgtEl>
                                      </p:cBhvr>
                                    </p:animEffect>
                                  </p:childTnLst>
                                  <p:subTnLst>
                                    <p:set>
                                      <p:cBhvr override="childStyle">
                                        <p:cTn dur="1" fill="hold" display="0" masterRel="sameClick" afterEffect="1">
                                          <p:stCondLst>
                                            <p:cond evt="end" delay="0">
                                              <p:tn val="155"/>
                                            </p:cond>
                                          </p:stCondLst>
                                        </p:cTn>
                                        <p:tgtEl>
                                          <p:spTgt spid="200"/>
                                        </p:tgtEl>
                                        <p:attrNameLst>
                                          <p:attrName>style.visibility</p:attrName>
                                        </p:attrNameLst>
                                      </p:cBhvr>
                                      <p:to>
                                        <p:strVal val="hidden"/>
                                      </p:to>
                                    </p:set>
                                  </p:subTnLst>
                                </p:cTn>
                              </p:par>
                            </p:childTnLst>
                          </p:cTn>
                        </p:par>
                        <p:par>
                          <p:cTn id="158" fill="hold">
                            <p:stCondLst>
                              <p:cond delay="5000"/>
                            </p:stCondLst>
                            <p:childTnLst>
                              <p:par>
                                <p:cTn id="159" presetID="10" presetClass="entr" presetSubtype="0" fill="hold" nodeType="afterEffect">
                                  <p:stCondLst>
                                    <p:cond delay="0"/>
                                  </p:stCondLst>
                                  <p:childTnLst>
                                    <p:set>
                                      <p:cBhvr>
                                        <p:cTn id="160" dur="1" fill="hold">
                                          <p:stCondLst>
                                            <p:cond delay="0"/>
                                          </p:stCondLst>
                                        </p:cTn>
                                        <p:tgtEl>
                                          <p:spTgt spid="204"/>
                                        </p:tgtEl>
                                        <p:attrNameLst>
                                          <p:attrName>style.visibility</p:attrName>
                                        </p:attrNameLst>
                                      </p:cBhvr>
                                      <p:to>
                                        <p:strVal val="visible"/>
                                      </p:to>
                                    </p:set>
                                    <p:animEffect transition="in" filter="fade">
                                      <p:cBhvr>
                                        <p:cTn id="161" dur="500"/>
                                        <p:tgtEl>
                                          <p:spTgt spid="204"/>
                                        </p:tgtEl>
                                      </p:cBhvr>
                                    </p:animEffect>
                                  </p:childTnLst>
                                </p:cTn>
                              </p:par>
                            </p:childTnLst>
                          </p:cTn>
                        </p:par>
                        <p:par>
                          <p:cTn id="162" fill="hold">
                            <p:stCondLst>
                              <p:cond delay="5500"/>
                            </p:stCondLst>
                            <p:childTnLst>
                              <p:par>
                                <p:cTn id="163" presetID="22" presetClass="entr" presetSubtype="1" fill="hold" nodeType="afterEffect">
                                  <p:stCondLst>
                                    <p:cond delay="0"/>
                                  </p:stCondLst>
                                  <p:childTnLst>
                                    <p:set>
                                      <p:cBhvr>
                                        <p:cTn id="164" dur="1" fill="hold">
                                          <p:stCondLst>
                                            <p:cond delay="0"/>
                                          </p:stCondLst>
                                        </p:cTn>
                                        <p:tgtEl>
                                          <p:spTgt spid="205"/>
                                        </p:tgtEl>
                                        <p:attrNameLst>
                                          <p:attrName>style.visibility</p:attrName>
                                        </p:attrNameLst>
                                      </p:cBhvr>
                                      <p:to>
                                        <p:strVal val="visible"/>
                                      </p:to>
                                    </p:set>
                                    <p:animEffect transition="in" filter="wipe(up)">
                                      <p:cBhvr>
                                        <p:cTn id="165" dur="500"/>
                                        <p:tgtEl>
                                          <p:spTgt spid="205"/>
                                        </p:tgtEl>
                                      </p:cBhvr>
                                    </p:animEffect>
                                  </p:childTnLst>
                                </p:cTn>
                              </p:par>
                            </p:childTnLst>
                          </p:cTn>
                        </p:par>
                      </p:childTnLst>
                    </p:cTn>
                  </p:par>
                  <p:par>
                    <p:cTn id="166" fill="hold">
                      <p:stCondLst>
                        <p:cond delay="indefinite"/>
                      </p:stCondLst>
                      <p:childTnLst>
                        <p:par>
                          <p:cTn id="167" fill="hold">
                            <p:stCondLst>
                              <p:cond delay="0"/>
                            </p:stCondLst>
                            <p:childTnLst>
                              <p:par>
                                <p:cTn id="168" presetID="26" presetClass="entr" presetSubtype="0" fill="hold" grpId="0" nodeType="clickEffect">
                                  <p:stCondLst>
                                    <p:cond delay="0"/>
                                  </p:stCondLst>
                                  <p:childTnLst>
                                    <p:set>
                                      <p:cBhvr>
                                        <p:cTn id="169" dur="1" fill="hold">
                                          <p:stCondLst>
                                            <p:cond delay="0"/>
                                          </p:stCondLst>
                                        </p:cTn>
                                        <p:tgtEl>
                                          <p:spTgt spid="245"/>
                                        </p:tgtEl>
                                        <p:attrNameLst>
                                          <p:attrName>style.visibility</p:attrName>
                                        </p:attrNameLst>
                                      </p:cBhvr>
                                      <p:to>
                                        <p:strVal val="visible"/>
                                      </p:to>
                                    </p:set>
                                    <p:animEffect transition="in" filter="wipe(down)">
                                      <p:cBhvr>
                                        <p:cTn id="170" dur="580">
                                          <p:stCondLst>
                                            <p:cond delay="0"/>
                                          </p:stCondLst>
                                        </p:cTn>
                                        <p:tgtEl>
                                          <p:spTgt spid="245"/>
                                        </p:tgtEl>
                                      </p:cBhvr>
                                    </p:animEffect>
                                    <p:anim calcmode="lin" valueType="num">
                                      <p:cBhvr>
                                        <p:cTn id="171" dur="1822" tmFilter="0,0; 0.14,0.36; 0.43,0.73; 0.71,0.91; 1.0,1.0">
                                          <p:stCondLst>
                                            <p:cond delay="0"/>
                                          </p:stCondLst>
                                        </p:cTn>
                                        <p:tgtEl>
                                          <p:spTgt spid="245"/>
                                        </p:tgtEl>
                                        <p:attrNameLst>
                                          <p:attrName>ppt_x</p:attrName>
                                        </p:attrNameLst>
                                      </p:cBhvr>
                                      <p:tavLst>
                                        <p:tav tm="0">
                                          <p:val>
                                            <p:strVal val="#ppt_x-0.25"/>
                                          </p:val>
                                        </p:tav>
                                        <p:tav tm="100000">
                                          <p:val>
                                            <p:strVal val="#ppt_x"/>
                                          </p:val>
                                        </p:tav>
                                      </p:tavLst>
                                    </p:anim>
                                    <p:anim calcmode="lin" valueType="num">
                                      <p:cBhvr>
                                        <p:cTn id="172" dur="664" tmFilter="0.0,0.0; 0.25,0.07; 0.50,0.2; 0.75,0.467; 1.0,1.0">
                                          <p:stCondLst>
                                            <p:cond delay="0"/>
                                          </p:stCondLst>
                                        </p:cTn>
                                        <p:tgtEl>
                                          <p:spTgt spid="245"/>
                                        </p:tgtEl>
                                        <p:attrNameLst>
                                          <p:attrName>ppt_y</p:attrName>
                                        </p:attrNameLst>
                                      </p:cBhvr>
                                      <p:tavLst>
                                        <p:tav tm="0" fmla="#ppt_y-sin(pi*$)/3">
                                          <p:val>
                                            <p:fltVal val="0.5"/>
                                          </p:val>
                                        </p:tav>
                                        <p:tav tm="100000">
                                          <p:val>
                                            <p:fltVal val="1"/>
                                          </p:val>
                                        </p:tav>
                                      </p:tavLst>
                                    </p:anim>
                                    <p:anim calcmode="lin" valueType="num">
                                      <p:cBhvr>
                                        <p:cTn id="173" dur="664" tmFilter="0, 0; 0.125,0.2665; 0.25,0.4; 0.375,0.465; 0.5,0.5;  0.625,0.535; 0.75,0.6; 0.875,0.7335; 1,1">
                                          <p:stCondLst>
                                            <p:cond delay="664"/>
                                          </p:stCondLst>
                                        </p:cTn>
                                        <p:tgtEl>
                                          <p:spTgt spid="245"/>
                                        </p:tgtEl>
                                        <p:attrNameLst>
                                          <p:attrName>ppt_y</p:attrName>
                                        </p:attrNameLst>
                                      </p:cBhvr>
                                      <p:tavLst>
                                        <p:tav tm="0" fmla="#ppt_y-sin(pi*$)/9">
                                          <p:val>
                                            <p:fltVal val="0"/>
                                          </p:val>
                                        </p:tav>
                                        <p:tav tm="100000">
                                          <p:val>
                                            <p:fltVal val="1"/>
                                          </p:val>
                                        </p:tav>
                                      </p:tavLst>
                                    </p:anim>
                                    <p:anim calcmode="lin" valueType="num">
                                      <p:cBhvr>
                                        <p:cTn id="174" dur="332" tmFilter="0, 0; 0.125,0.2665; 0.25,0.4; 0.375,0.465; 0.5,0.5;  0.625,0.535; 0.75,0.6; 0.875,0.7335; 1,1">
                                          <p:stCondLst>
                                            <p:cond delay="1324"/>
                                          </p:stCondLst>
                                        </p:cTn>
                                        <p:tgtEl>
                                          <p:spTgt spid="245"/>
                                        </p:tgtEl>
                                        <p:attrNameLst>
                                          <p:attrName>ppt_y</p:attrName>
                                        </p:attrNameLst>
                                      </p:cBhvr>
                                      <p:tavLst>
                                        <p:tav tm="0" fmla="#ppt_y-sin(pi*$)/27">
                                          <p:val>
                                            <p:fltVal val="0"/>
                                          </p:val>
                                        </p:tav>
                                        <p:tav tm="100000">
                                          <p:val>
                                            <p:fltVal val="1"/>
                                          </p:val>
                                        </p:tav>
                                      </p:tavLst>
                                    </p:anim>
                                    <p:anim calcmode="lin" valueType="num">
                                      <p:cBhvr>
                                        <p:cTn id="175" dur="164" tmFilter="0, 0; 0.125,0.2665; 0.25,0.4; 0.375,0.465; 0.5,0.5;  0.625,0.535; 0.75,0.6; 0.875,0.7335; 1,1">
                                          <p:stCondLst>
                                            <p:cond delay="1656"/>
                                          </p:stCondLst>
                                        </p:cTn>
                                        <p:tgtEl>
                                          <p:spTgt spid="245"/>
                                        </p:tgtEl>
                                        <p:attrNameLst>
                                          <p:attrName>ppt_y</p:attrName>
                                        </p:attrNameLst>
                                      </p:cBhvr>
                                      <p:tavLst>
                                        <p:tav tm="0" fmla="#ppt_y-sin(pi*$)/81">
                                          <p:val>
                                            <p:fltVal val="0"/>
                                          </p:val>
                                        </p:tav>
                                        <p:tav tm="100000">
                                          <p:val>
                                            <p:fltVal val="1"/>
                                          </p:val>
                                        </p:tav>
                                      </p:tavLst>
                                    </p:anim>
                                    <p:animScale>
                                      <p:cBhvr>
                                        <p:cTn id="176" dur="26">
                                          <p:stCondLst>
                                            <p:cond delay="650"/>
                                          </p:stCondLst>
                                        </p:cTn>
                                        <p:tgtEl>
                                          <p:spTgt spid="245"/>
                                        </p:tgtEl>
                                      </p:cBhvr>
                                      <p:to x="100000" y="60000"/>
                                    </p:animScale>
                                    <p:animScale>
                                      <p:cBhvr>
                                        <p:cTn id="177" dur="166" decel="50000">
                                          <p:stCondLst>
                                            <p:cond delay="676"/>
                                          </p:stCondLst>
                                        </p:cTn>
                                        <p:tgtEl>
                                          <p:spTgt spid="245"/>
                                        </p:tgtEl>
                                      </p:cBhvr>
                                      <p:to x="100000" y="100000"/>
                                    </p:animScale>
                                    <p:animScale>
                                      <p:cBhvr>
                                        <p:cTn id="178" dur="26">
                                          <p:stCondLst>
                                            <p:cond delay="1312"/>
                                          </p:stCondLst>
                                        </p:cTn>
                                        <p:tgtEl>
                                          <p:spTgt spid="245"/>
                                        </p:tgtEl>
                                      </p:cBhvr>
                                      <p:to x="100000" y="80000"/>
                                    </p:animScale>
                                    <p:animScale>
                                      <p:cBhvr>
                                        <p:cTn id="179" dur="166" decel="50000">
                                          <p:stCondLst>
                                            <p:cond delay="1338"/>
                                          </p:stCondLst>
                                        </p:cTn>
                                        <p:tgtEl>
                                          <p:spTgt spid="245"/>
                                        </p:tgtEl>
                                      </p:cBhvr>
                                      <p:to x="100000" y="100000"/>
                                    </p:animScale>
                                    <p:animScale>
                                      <p:cBhvr>
                                        <p:cTn id="180" dur="26">
                                          <p:stCondLst>
                                            <p:cond delay="1642"/>
                                          </p:stCondLst>
                                        </p:cTn>
                                        <p:tgtEl>
                                          <p:spTgt spid="245"/>
                                        </p:tgtEl>
                                      </p:cBhvr>
                                      <p:to x="100000" y="90000"/>
                                    </p:animScale>
                                    <p:animScale>
                                      <p:cBhvr>
                                        <p:cTn id="181" dur="166" decel="50000">
                                          <p:stCondLst>
                                            <p:cond delay="1668"/>
                                          </p:stCondLst>
                                        </p:cTn>
                                        <p:tgtEl>
                                          <p:spTgt spid="245"/>
                                        </p:tgtEl>
                                      </p:cBhvr>
                                      <p:to x="100000" y="100000"/>
                                    </p:animScale>
                                    <p:animScale>
                                      <p:cBhvr>
                                        <p:cTn id="182" dur="26">
                                          <p:stCondLst>
                                            <p:cond delay="1808"/>
                                          </p:stCondLst>
                                        </p:cTn>
                                        <p:tgtEl>
                                          <p:spTgt spid="245"/>
                                        </p:tgtEl>
                                      </p:cBhvr>
                                      <p:to x="100000" y="95000"/>
                                    </p:animScale>
                                    <p:animScale>
                                      <p:cBhvr>
                                        <p:cTn id="183" dur="166" decel="50000">
                                          <p:stCondLst>
                                            <p:cond delay="1834"/>
                                          </p:stCondLst>
                                        </p:cTn>
                                        <p:tgtEl>
                                          <p:spTgt spid="245"/>
                                        </p:tgtEl>
                                      </p:cBhvr>
                                      <p:to x="100000" y="100000"/>
                                    </p:animScale>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nodeType="clickEffect">
                                  <p:stCondLst>
                                    <p:cond delay="0"/>
                                  </p:stCondLst>
                                  <p:childTnLst>
                                    <p:set>
                                      <p:cBhvr>
                                        <p:cTn id="187" dur="1" fill="hold">
                                          <p:stCondLst>
                                            <p:cond delay="0"/>
                                          </p:stCondLst>
                                        </p:cTn>
                                        <p:tgtEl>
                                          <p:spTgt spid="209"/>
                                        </p:tgtEl>
                                        <p:attrNameLst>
                                          <p:attrName>style.visibility</p:attrName>
                                        </p:attrNameLst>
                                      </p:cBhvr>
                                      <p:to>
                                        <p:strVal val="visible"/>
                                      </p:to>
                                    </p:set>
                                    <p:animEffect transition="in" filter="fade">
                                      <p:cBhvr>
                                        <p:cTn id="188" dur="500"/>
                                        <p:tgtEl>
                                          <p:spTgt spid="209"/>
                                        </p:tgtEl>
                                      </p:cBhvr>
                                    </p:animEffect>
                                  </p:childTnLst>
                                  <p:subTnLst>
                                    <p:set>
                                      <p:cBhvr override="childStyle">
                                        <p:cTn dur="1" fill="hold" display="0" masterRel="sameClick" afterEffect="1">
                                          <p:stCondLst>
                                            <p:cond evt="end" delay="0">
                                              <p:tn val="186"/>
                                            </p:cond>
                                          </p:stCondLst>
                                        </p:cTn>
                                        <p:tgtEl>
                                          <p:spTgt spid="209"/>
                                        </p:tgtEl>
                                        <p:attrNameLst>
                                          <p:attrName>style.visibility</p:attrName>
                                        </p:attrNameLst>
                                      </p:cBhvr>
                                      <p:to>
                                        <p:strVal val="hidden"/>
                                      </p:to>
                                    </p:set>
                                  </p:subTnLst>
                                </p:cTn>
                              </p:par>
                            </p:childTnLst>
                          </p:cTn>
                        </p:par>
                        <p:par>
                          <p:cTn id="189" fill="hold">
                            <p:stCondLst>
                              <p:cond delay="500"/>
                            </p:stCondLst>
                            <p:childTnLst>
                              <p:par>
                                <p:cTn id="190" presetID="10" presetClass="entr" presetSubtype="0" fill="hold" nodeType="afterEffect">
                                  <p:stCondLst>
                                    <p:cond delay="0"/>
                                  </p:stCondLst>
                                  <p:childTnLst>
                                    <p:set>
                                      <p:cBhvr>
                                        <p:cTn id="191" dur="1" fill="hold">
                                          <p:stCondLst>
                                            <p:cond delay="0"/>
                                          </p:stCondLst>
                                        </p:cTn>
                                        <p:tgtEl>
                                          <p:spTgt spid="210"/>
                                        </p:tgtEl>
                                        <p:attrNameLst>
                                          <p:attrName>style.visibility</p:attrName>
                                        </p:attrNameLst>
                                      </p:cBhvr>
                                      <p:to>
                                        <p:strVal val="visible"/>
                                      </p:to>
                                    </p:set>
                                    <p:animEffect transition="in" filter="fade">
                                      <p:cBhvr>
                                        <p:cTn id="192" dur="500"/>
                                        <p:tgtEl>
                                          <p:spTgt spid="210"/>
                                        </p:tgtEl>
                                      </p:cBhvr>
                                    </p:animEffect>
                                  </p:childTnLst>
                                  <p:subTnLst>
                                    <p:set>
                                      <p:cBhvr override="childStyle">
                                        <p:cTn dur="1" fill="hold" display="0" masterRel="sameClick" afterEffect="1">
                                          <p:stCondLst>
                                            <p:cond evt="end" delay="0">
                                              <p:tn val="190"/>
                                            </p:cond>
                                          </p:stCondLst>
                                        </p:cTn>
                                        <p:tgtEl>
                                          <p:spTgt spid="210"/>
                                        </p:tgtEl>
                                        <p:attrNameLst>
                                          <p:attrName>style.visibility</p:attrName>
                                        </p:attrNameLst>
                                      </p:cBhvr>
                                      <p:to>
                                        <p:strVal val="hidden"/>
                                      </p:to>
                                    </p:set>
                                  </p:subTnLst>
                                </p:cTn>
                              </p:par>
                            </p:childTnLst>
                          </p:cTn>
                        </p:par>
                        <p:par>
                          <p:cTn id="193" fill="hold">
                            <p:stCondLst>
                              <p:cond delay="1000"/>
                            </p:stCondLst>
                            <p:childTnLst>
                              <p:par>
                                <p:cTn id="194" presetID="10" presetClass="entr" presetSubtype="0" fill="hold" nodeType="afterEffect">
                                  <p:stCondLst>
                                    <p:cond delay="0"/>
                                  </p:stCondLst>
                                  <p:childTnLst>
                                    <p:set>
                                      <p:cBhvr>
                                        <p:cTn id="195" dur="1" fill="hold">
                                          <p:stCondLst>
                                            <p:cond delay="0"/>
                                          </p:stCondLst>
                                        </p:cTn>
                                        <p:tgtEl>
                                          <p:spTgt spid="211"/>
                                        </p:tgtEl>
                                        <p:attrNameLst>
                                          <p:attrName>style.visibility</p:attrName>
                                        </p:attrNameLst>
                                      </p:cBhvr>
                                      <p:to>
                                        <p:strVal val="visible"/>
                                      </p:to>
                                    </p:set>
                                    <p:animEffect transition="in" filter="fade">
                                      <p:cBhvr>
                                        <p:cTn id="196" dur="500"/>
                                        <p:tgtEl>
                                          <p:spTgt spid="211"/>
                                        </p:tgtEl>
                                      </p:cBhvr>
                                    </p:animEffect>
                                  </p:childTnLst>
                                  <p:subTnLst>
                                    <p:set>
                                      <p:cBhvr override="childStyle">
                                        <p:cTn dur="1" fill="hold" display="0" masterRel="sameClick" afterEffect="1">
                                          <p:stCondLst>
                                            <p:cond evt="end" delay="0">
                                              <p:tn val="194"/>
                                            </p:cond>
                                          </p:stCondLst>
                                        </p:cTn>
                                        <p:tgtEl>
                                          <p:spTgt spid="211"/>
                                        </p:tgtEl>
                                        <p:attrNameLst>
                                          <p:attrName>style.visibility</p:attrName>
                                        </p:attrNameLst>
                                      </p:cBhvr>
                                      <p:to>
                                        <p:strVal val="hidden"/>
                                      </p:to>
                                    </p:set>
                                  </p:subTnLst>
                                </p:cTn>
                              </p:par>
                            </p:childTnLst>
                          </p:cTn>
                        </p:par>
                        <p:par>
                          <p:cTn id="197" fill="hold">
                            <p:stCondLst>
                              <p:cond delay="1500"/>
                            </p:stCondLst>
                            <p:childTnLst>
                              <p:par>
                                <p:cTn id="198" presetID="10" presetClass="entr" presetSubtype="0" fill="hold" nodeType="afterEffect">
                                  <p:stCondLst>
                                    <p:cond delay="0"/>
                                  </p:stCondLst>
                                  <p:childTnLst>
                                    <p:set>
                                      <p:cBhvr>
                                        <p:cTn id="199" dur="1" fill="hold">
                                          <p:stCondLst>
                                            <p:cond delay="0"/>
                                          </p:stCondLst>
                                        </p:cTn>
                                        <p:tgtEl>
                                          <p:spTgt spid="212"/>
                                        </p:tgtEl>
                                        <p:attrNameLst>
                                          <p:attrName>style.visibility</p:attrName>
                                        </p:attrNameLst>
                                      </p:cBhvr>
                                      <p:to>
                                        <p:strVal val="visible"/>
                                      </p:to>
                                    </p:set>
                                    <p:animEffect transition="in" filter="fade">
                                      <p:cBhvr>
                                        <p:cTn id="200" dur="500"/>
                                        <p:tgtEl>
                                          <p:spTgt spid="212"/>
                                        </p:tgtEl>
                                      </p:cBhvr>
                                    </p:animEffect>
                                  </p:childTnLst>
                                  <p:subTnLst>
                                    <p:set>
                                      <p:cBhvr override="childStyle">
                                        <p:cTn dur="1" fill="hold" display="0" masterRel="sameClick" afterEffect="1">
                                          <p:stCondLst>
                                            <p:cond evt="end" delay="0">
                                              <p:tn val="198"/>
                                            </p:cond>
                                          </p:stCondLst>
                                        </p:cTn>
                                        <p:tgtEl>
                                          <p:spTgt spid="212"/>
                                        </p:tgtEl>
                                        <p:attrNameLst>
                                          <p:attrName>style.visibility</p:attrName>
                                        </p:attrNameLst>
                                      </p:cBhvr>
                                      <p:to>
                                        <p:strVal val="hidden"/>
                                      </p:to>
                                    </p:set>
                                  </p:subTnLst>
                                </p:cTn>
                              </p:par>
                            </p:childTnLst>
                          </p:cTn>
                        </p:par>
                        <p:par>
                          <p:cTn id="201" fill="hold">
                            <p:stCondLst>
                              <p:cond delay="2000"/>
                            </p:stCondLst>
                            <p:childTnLst>
                              <p:par>
                                <p:cTn id="202" presetID="10" presetClass="entr" presetSubtype="0" fill="hold" nodeType="afterEffect">
                                  <p:stCondLst>
                                    <p:cond delay="0"/>
                                  </p:stCondLst>
                                  <p:childTnLst>
                                    <p:set>
                                      <p:cBhvr>
                                        <p:cTn id="203" dur="1" fill="hold">
                                          <p:stCondLst>
                                            <p:cond delay="0"/>
                                          </p:stCondLst>
                                        </p:cTn>
                                        <p:tgtEl>
                                          <p:spTgt spid="213"/>
                                        </p:tgtEl>
                                        <p:attrNameLst>
                                          <p:attrName>style.visibility</p:attrName>
                                        </p:attrNameLst>
                                      </p:cBhvr>
                                      <p:to>
                                        <p:strVal val="visible"/>
                                      </p:to>
                                    </p:set>
                                    <p:animEffect transition="in" filter="fade">
                                      <p:cBhvr>
                                        <p:cTn id="204" dur="500"/>
                                        <p:tgtEl>
                                          <p:spTgt spid="213"/>
                                        </p:tgtEl>
                                      </p:cBhvr>
                                    </p:animEffect>
                                  </p:childTnLst>
                                  <p:subTnLst>
                                    <p:set>
                                      <p:cBhvr override="childStyle">
                                        <p:cTn dur="1" fill="hold" display="0" masterRel="sameClick" afterEffect="1">
                                          <p:stCondLst>
                                            <p:cond evt="end" delay="0">
                                              <p:tn val="202"/>
                                            </p:cond>
                                          </p:stCondLst>
                                        </p:cTn>
                                        <p:tgtEl>
                                          <p:spTgt spid="213"/>
                                        </p:tgtEl>
                                        <p:attrNameLst>
                                          <p:attrName>style.visibility</p:attrName>
                                        </p:attrNameLst>
                                      </p:cBhvr>
                                      <p:to>
                                        <p:strVal val="hidden"/>
                                      </p:to>
                                    </p:set>
                                  </p:subTnLst>
                                </p:cTn>
                              </p:par>
                            </p:childTnLst>
                          </p:cTn>
                        </p:par>
                        <p:par>
                          <p:cTn id="205" fill="hold">
                            <p:stCondLst>
                              <p:cond delay="2500"/>
                            </p:stCondLst>
                            <p:childTnLst>
                              <p:par>
                                <p:cTn id="206" presetID="10" presetClass="entr" presetSubtype="0" fill="hold" nodeType="afterEffect">
                                  <p:stCondLst>
                                    <p:cond delay="0"/>
                                  </p:stCondLst>
                                  <p:childTnLst>
                                    <p:set>
                                      <p:cBhvr>
                                        <p:cTn id="207" dur="1" fill="hold">
                                          <p:stCondLst>
                                            <p:cond delay="0"/>
                                          </p:stCondLst>
                                        </p:cTn>
                                        <p:tgtEl>
                                          <p:spTgt spid="214"/>
                                        </p:tgtEl>
                                        <p:attrNameLst>
                                          <p:attrName>style.visibility</p:attrName>
                                        </p:attrNameLst>
                                      </p:cBhvr>
                                      <p:to>
                                        <p:strVal val="visible"/>
                                      </p:to>
                                    </p:set>
                                    <p:animEffect transition="in" filter="fade">
                                      <p:cBhvr>
                                        <p:cTn id="208" dur="500"/>
                                        <p:tgtEl>
                                          <p:spTgt spid="214"/>
                                        </p:tgtEl>
                                      </p:cBhvr>
                                    </p:animEffect>
                                  </p:childTnLst>
                                  <p:subTnLst>
                                    <p:set>
                                      <p:cBhvr override="childStyle">
                                        <p:cTn dur="1" fill="hold" display="0" masterRel="sameClick" afterEffect="1">
                                          <p:stCondLst>
                                            <p:cond evt="end" delay="0">
                                              <p:tn val="206"/>
                                            </p:cond>
                                          </p:stCondLst>
                                        </p:cTn>
                                        <p:tgtEl>
                                          <p:spTgt spid="214"/>
                                        </p:tgtEl>
                                        <p:attrNameLst>
                                          <p:attrName>style.visibility</p:attrName>
                                        </p:attrNameLst>
                                      </p:cBhvr>
                                      <p:to>
                                        <p:strVal val="hidden"/>
                                      </p:to>
                                    </p:set>
                                  </p:subTnLst>
                                </p:cTn>
                              </p:par>
                            </p:childTnLst>
                          </p:cTn>
                        </p:par>
                        <p:par>
                          <p:cTn id="209" fill="hold">
                            <p:stCondLst>
                              <p:cond delay="3000"/>
                            </p:stCondLst>
                            <p:childTnLst>
                              <p:par>
                                <p:cTn id="210" presetID="10" presetClass="entr" presetSubtype="0" fill="hold" nodeType="afterEffect">
                                  <p:stCondLst>
                                    <p:cond delay="0"/>
                                  </p:stCondLst>
                                  <p:childTnLst>
                                    <p:set>
                                      <p:cBhvr>
                                        <p:cTn id="211" dur="1" fill="hold">
                                          <p:stCondLst>
                                            <p:cond delay="0"/>
                                          </p:stCondLst>
                                        </p:cTn>
                                        <p:tgtEl>
                                          <p:spTgt spid="215"/>
                                        </p:tgtEl>
                                        <p:attrNameLst>
                                          <p:attrName>style.visibility</p:attrName>
                                        </p:attrNameLst>
                                      </p:cBhvr>
                                      <p:to>
                                        <p:strVal val="visible"/>
                                      </p:to>
                                    </p:set>
                                    <p:animEffect transition="in" filter="fade">
                                      <p:cBhvr>
                                        <p:cTn id="212" dur="500"/>
                                        <p:tgtEl>
                                          <p:spTgt spid="215"/>
                                        </p:tgtEl>
                                      </p:cBhvr>
                                    </p:animEffect>
                                  </p:childTnLst>
                                  <p:subTnLst>
                                    <p:set>
                                      <p:cBhvr override="childStyle">
                                        <p:cTn dur="1" fill="hold" display="0" masterRel="sameClick" afterEffect="1">
                                          <p:stCondLst>
                                            <p:cond evt="end" delay="0">
                                              <p:tn val="210"/>
                                            </p:cond>
                                          </p:stCondLst>
                                        </p:cTn>
                                        <p:tgtEl>
                                          <p:spTgt spid="215"/>
                                        </p:tgtEl>
                                        <p:attrNameLst>
                                          <p:attrName>style.visibility</p:attrName>
                                        </p:attrNameLst>
                                      </p:cBhvr>
                                      <p:to>
                                        <p:strVal val="hidden"/>
                                      </p:to>
                                    </p:set>
                                  </p:subTnLst>
                                </p:cTn>
                              </p:par>
                            </p:childTnLst>
                          </p:cTn>
                        </p:par>
                        <p:par>
                          <p:cTn id="213" fill="hold">
                            <p:stCondLst>
                              <p:cond delay="3500"/>
                            </p:stCondLst>
                            <p:childTnLst>
                              <p:par>
                                <p:cTn id="214" presetID="10" presetClass="entr" presetSubtype="0" fill="hold" nodeType="afterEffect">
                                  <p:stCondLst>
                                    <p:cond delay="0"/>
                                  </p:stCondLst>
                                  <p:childTnLst>
                                    <p:set>
                                      <p:cBhvr>
                                        <p:cTn id="215" dur="1" fill="hold">
                                          <p:stCondLst>
                                            <p:cond delay="0"/>
                                          </p:stCondLst>
                                        </p:cTn>
                                        <p:tgtEl>
                                          <p:spTgt spid="216"/>
                                        </p:tgtEl>
                                        <p:attrNameLst>
                                          <p:attrName>style.visibility</p:attrName>
                                        </p:attrNameLst>
                                      </p:cBhvr>
                                      <p:to>
                                        <p:strVal val="visible"/>
                                      </p:to>
                                    </p:set>
                                    <p:animEffect transition="in" filter="fade">
                                      <p:cBhvr>
                                        <p:cTn id="216" dur="500"/>
                                        <p:tgtEl>
                                          <p:spTgt spid="216"/>
                                        </p:tgtEl>
                                      </p:cBhvr>
                                    </p:animEffect>
                                  </p:childTnLst>
                                  <p:subTnLst>
                                    <p:set>
                                      <p:cBhvr override="childStyle">
                                        <p:cTn dur="1" fill="hold" display="0" masterRel="sameClick" afterEffect="1">
                                          <p:stCondLst>
                                            <p:cond evt="end" delay="0">
                                              <p:tn val="214"/>
                                            </p:cond>
                                          </p:stCondLst>
                                        </p:cTn>
                                        <p:tgtEl>
                                          <p:spTgt spid="216"/>
                                        </p:tgtEl>
                                        <p:attrNameLst>
                                          <p:attrName>style.visibility</p:attrName>
                                        </p:attrNameLst>
                                      </p:cBhvr>
                                      <p:to>
                                        <p:strVal val="hidden"/>
                                      </p:to>
                                    </p:set>
                                  </p:subTnLst>
                                </p:cTn>
                              </p:par>
                            </p:childTnLst>
                          </p:cTn>
                        </p:par>
                        <p:par>
                          <p:cTn id="217" fill="hold">
                            <p:stCondLst>
                              <p:cond delay="4000"/>
                            </p:stCondLst>
                            <p:childTnLst>
                              <p:par>
                                <p:cTn id="218" presetID="10" presetClass="entr" presetSubtype="0" fill="hold" nodeType="afterEffect">
                                  <p:stCondLst>
                                    <p:cond delay="0"/>
                                  </p:stCondLst>
                                  <p:childTnLst>
                                    <p:set>
                                      <p:cBhvr>
                                        <p:cTn id="219" dur="1" fill="hold">
                                          <p:stCondLst>
                                            <p:cond delay="0"/>
                                          </p:stCondLst>
                                        </p:cTn>
                                        <p:tgtEl>
                                          <p:spTgt spid="217"/>
                                        </p:tgtEl>
                                        <p:attrNameLst>
                                          <p:attrName>style.visibility</p:attrName>
                                        </p:attrNameLst>
                                      </p:cBhvr>
                                      <p:to>
                                        <p:strVal val="visible"/>
                                      </p:to>
                                    </p:set>
                                    <p:animEffect transition="in" filter="fade">
                                      <p:cBhvr>
                                        <p:cTn id="220" dur="500"/>
                                        <p:tgtEl>
                                          <p:spTgt spid="217"/>
                                        </p:tgtEl>
                                      </p:cBhvr>
                                    </p:animEffect>
                                  </p:childTnLst>
                                  <p:subTnLst>
                                    <p:set>
                                      <p:cBhvr override="childStyle">
                                        <p:cTn dur="1" fill="hold" display="0" masterRel="sameClick" afterEffect="1">
                                          <p:stCondLst>
                                            <p:cond evt="end" delay="0">
                                              <p:tn val="218"/>
                                            </p:cond>
                                          </p:stCondLst>
                                        </p:cTn>
                                        <p:tgtEl>
                                          <p:spTgt spid="217"/>
                                        </p:tgtEl>
                                        <p:attrNameLst>
                                          <p:attrName>style.visibility</p:attrName>
                                        </p:attrNameLst>
                                      </p:cBhvr>
                                      <p:to>
                                        <p:strVal val="hidden"/>
                                      </p:to>
                                    </p:set>
                                  </p:subTnLst>
                                </p:cTn>
                              </p:par>
                            </p:childTnLst>
                          </p:cTn>
                        </p:par>
                        <p:par>
                          <p:cTn id="221" fill="hold">
                            <p:stCondLst>
                              <p:cond delay="4500"/>
                            </p:stCondLst>
                            <p:childTnLst>
                              <p:par>
                                <p:cTn id="222" presetID="10" presetClass="entr" presetSubtype="0" fill="hold" nodeType="afterEffect">
                                  <p:stCondLst>
                                    <p:cond delay="0"/>
                                  </p:stCondLst>
                                  <p:childTnLst>
                                    <p:set>
                                      <p:cBhvr>
                                        <p:cTn id="223" dur="1" fill="hold">
                                          <p:stCondLst>
                                            <p:cond delay="0"/>
                                          </p:stCondLst>
                                        </p:cTn>
                                        <p:tgtEl>
                                          <p:spTgt spid="218"/>
                                        </p:tgtEl>
                                        <p:attrNameLst>
                                          <p:attrName>style.visibility</p:attrName>
                                        </p:attrNameLst>
                                      </p:cBhvr>
                                      <p:to>
                                        <p:strVal val="visible"/>
                                      </p:to>
                                    </p:set>
                                    <p:animEffect transition="in" filter="fade">
                                      <p:cBhvr>
                                        <p:cTn id="224" dur="500"/>
                                        <p:tgtEl>
                                          <p:spTgt spid="218"/>
                                        </p:tgtEl>
                                      </p:cBhvr>
                                    </p:animEffect>
                                  </p:childTnLst>
                                  <p:subTnLst>
                                    <p:set>
                                      <p:cBhvr override="childStyle">
                                        <p:cTn dur="1" fill="hold" display="0" masterRel="sameClick" afterEffect="1">
                                          <p:stCondLst>
                                            <p:cond evt="end" delay="0">
                                              <p:tn val="222"/>
                                            </p:cond>
                                          </p:stCondLst>
                                        </p:cTn>
                                        <p:tgtEl>
                                          <p:spTgt spid="218"/>
                                        </p:tgtEl>
                                        <p:attrNameLst>
                                          <p:attrName>style.visibility</p:attrName>
                                        </p:attrNameLst>
                                      </p:cBhvr>
                                      <p:to>
                                        <p:strVal val="hidden"/>
                                      </p:to>
                                    </p:set>
                                  </p:subTnLst>
                                </p:cTn>
                              </p:par>
                            </p:childTnLst>
                          </p:cTn>
                        </p:par>
                        <p:par>
                          <p:cTn id="225" fill="hold">
                            <p:stCondLst>
                              <p:cond delay="5000"/>
                            </p:stCondLst>
                            <p:childTnLst>
                              <p:par>
                                <p:cTn id="226" presetID="10" presetClass="entr" presetSubtype="0" fill="hold" nodeType="afterEffect">
                                  <p:stCondLst>
                                    <p:cond delay="0"/>
                                  </p:stCondLst>
                                  <p:childTnLst>
                                    <p:set>
                                      <p:cBhvr>
                                        <p:cTn id="227" dur="1" fill="hold">
                                          <p:stCondLst>
                                            <p:cond delay="0"/>
                                          </p:stCondLst>
                                        </p:cTn>
                                        <p:tgtEl>
                                          <p:spTgt spid="219"/>
                                        </p:tgtEl>
                                        <p:attrNameLst>
                                          <p:attrName>style.visibility</p:attrName>
                                        </p:attrNameLst>
                                      </p:cBhvr>
                                      <p:to>
                                        <p:strVal val="visible"/>
                                      </p:to>
                                    </p:set>
                                    <p:animEffect transition="in" filter="fade">
                                      <p:cBhvr>
                                        <p:cTn id="228" dur="500"/>
                                        <p:tgtEl>
                                          <p:spTgt spid="219"/>
                                        </p:tgtEl>
                                      </p:cBhvr>
                                    </p:animEffect>
                                  </p:childTnLst>
                                  <p:subTnLst>
                                    <p:set>
                                      <p:cBhvr override="childStyle">
                                        <p:cTn dur="1" fill="hold" display="0" masterRel="sameClick" afterEffect="1">
                                          <p:stCondLst>
                                            <p:cond evt="end" delay="0">
                                              <p:tn val="226"/>
                                            </p:cond>
                                          </p:stCondLst>
                                        </p:cTn>
                                        <p:tgtEl>
                                          <p:spTgt spid="219"/>
                                        </p:tgtEl>
                                        <p:attrNameLst>
                                          <p:attrName>style.visibility</p:attrName>
                                        </p:attrNameLst>
                                      </p:cBhvr>
                                      <p:to>
                                        <p:strVal val="hidden"/>
                                      </p:to>
                                    </p:set>
                                  </p:subTnLst>
                                </p:cTn>
                              </p:par>
                            </p:childTnLst>
                          </p:cTn>
                        </p:par>
                        <p:par>
                          <p:cTn id="229" fill="hold">
                            <p:stCondLst>
                              <p:cond delay="5500"/>
                            </p:stCondLst>
                            <p:childTnLst>
                              <p:par>
                                <p:cTn id="230" presetID="10" presetClass="entr" presetSubtype="0" fill="hold" nodeType="afterEffect">
                                  <p:stCondLst>
                                    <p:cond delay="0"/>
                                  </p:stCondLst>
                                  <p:childTnLst>
                                    <p:set>
                                      <p:cBhvr>
                                        <p:cTn id="231" dur="1" fill="hold">
                                          <p:stCondLst>
                                            <p:cond delay="0"/>
                                          </p:stCondLst>
                                        </p:cTn>
                                        <p:tgtEl>
                                          <p:spTgt spid="220"/>
                                        </p:tgtEl>
                                        <p:attrNameLst>
                                          <p:attrName>style.visibility</p:attrName>
                                        </p:attrNameLst>
                                      </p:cBhvr>
                                      <p:to>
                                        <p:strVal val="visible"/>
                                      </p:to>
                                    </p:set>
                                    <p:animEffect transition="in" filter="fade">
                                      <p:cBhvr>
                                        <p:cTn id="232" dur="500"/>
                                        <p:tgtEl>
                                          <p:spTgt spid="220"/>
                                        </p:tgtEl>
                                      </p:cBhvr>
                                    </p:animEffect>
                                  </p:childTnLst>
                                  <p:subTnLst>
                                    <p:set>
                                      <p:cBhvr override="childStyle">
                                        <p:cTn dur="1" fill="hold" display="0" masterRel="sameClick" afterEffect="1">
                                          <p:stCondLst>
                                            <p:cond evt="end" delay="0">
                                              <p:tn val="230"/>
                                            </p:cond>
                                          </p:stCondLst>
                                        </p:cTn>
                                        <p:tgtEl>
                                          <p:spTgt spid="220"/>
                                        </p:tgtEl>
                                        <p:attrNameLst>
                                          <p:attrName>style.visibility</p:attrName>
                                        </p:attrNameLst>
                                      </p:cBhvr>
                                      <p:to>
                                        <p:strVal val="hidden"/>
                                      </p:to>
                                    </p:set>
                                  </p:subTnLst>
                                </p:cTn>
                              </p:par>
                            </p:childTnLst>
                          </p:cTn>
                        </p:par>
                        <p:par>
                          <p:cTn id="233" fill="hold">
                            <p:stCondLst>
                              <p:cond delay="6000"/>
                            </p:stCondLst>
                            <p:childTnLst>
                              <p:par>
                                <p:cTn id="234" presetID="10" presetClass="entr" presetSubtype="0" fill="hold" nodeType="afterEffect">
                                  <p:stCondLst>
                                    <p:cond delay="0"/>
                                  </p:stCondLst>
                                  <p:childTnLst>
                                    <p:set>
                                      <p:cBhvr>
                                        <p:cTn id="235" dur="1" fill="hold">
                                          <p:stCondLst>
                                            <p:cond delay="0"/>
                                          </p:stCondLst>
                                        </p:cTn>
                                        <p:tgtEl>
                                          <p:spTgt spid="221"/>
                                        </p:tgtEl>
                                        <p:attrNameLst>
                                          <p:attrName>style.visibility</p:attrName>
                                        </p:attrNameLst>
                                      </p:cBhvr>
                                      <p:to>
                                        <p:strVal val="visible"/>
                                      </p:to>
                                    </p:set>
                                    <p:animEffect transition="in" filter="fade">
                                      <p:cBhvr>
                                        <p:cTn id="236" dur="500"/>
                                        <p:tgtEl>
                                          <p:spTgt spid="221"/>
                                        </p:tgtEl>
                                      </p:cBhvr>
                                    </p:animEffect>
                                  </p:childTnLst>
                                  <p:subTnLst>
                                    <p:set>
                                      <p:cBhvr override="childStyle">
                                        <p:cTn dur="1" fill="hold" display="0" masterRel="sameClick" afterEffect="1">
                                          <p:stCondLst>
                                            <p:cond evt="end" delay="0">
                                              <p:tn val="234"/>
                                            </p:cond>
                                          </p:stCondLst>
                                        </p:cTn>
                                        <p:tgtEl>
                                          <p:spTgt spid="221"/>
                                        </p:tgtEl>
                                        <p:attrNameLst>
                                          <p:attrName>style.visibility</p:attrName>
                                        </p:attrNameLst>
                                      </p:cBhvr>
                                      <p:to>
                                        <p:strVal val="hidden"/>
                                      </p:to>
                                    </p:set>
                                  </p:subTnLst>
                                </p:cTn>
                              </p:par>
                            </p:childTnLst>
                          </p:cTn>
                        </p:par>
                        <p:par>
                          <p:cTn id="237" fill="hold">
                            <p:stCondLst>
                              <p:cond delay="6500"/>
                            </p:stCondLst>
                            <p:childTnLst>
                              <p:par>
                                <p:cTn id="238" presetID="10" presetClass="entr" presetSubtype="0" fill="hold" nodeType="afterEffect">
                                  <p:stCondLst>
                                    <p:cond delay="0"/>
                                  </p:stCondLst>
                                  <p:childTnLst>
                                    <p:set>
                                      <p:cBhvr>
                                        <p:cTn id="239" dur="1" fill="hold">
                                          <p:stCondLst>
                                            <p:cond delay="0"/>
                                          </p:stCondLst>
                                        </p:cTn>
                                        <p:tgtEl>
                                          <p:spTgt spid="222"/>
                                        </p:tgtEl>
                                        <p:attrNameLst>
                                          <p:attrName>style.visibility</p:attrName>
                                        </p:attrNameLst>
                                      </p:cBhvr>
                                      <p:to>
                                        <p:strVal val="visible"/>
                                      </p:to>
                                    </p:set>
                                    <p:animEffect transition="in" filter="fade">
                                      <p:cBhvr>
                                        <p:cTn id="240" dur="500"/>
                                        <p:tgtEl>
                                          <p:spTgt spid="222"/>
                                        </p:tgtEl>
                                      </p:cBhvr>
                                    </p:animEffect>
                                  </p:childTnLst>
                                  <p:subTnLst>
                                    <p:set>
                                      <p:cBhvr override="childStyle">
                                        <p:cTn dur="1" fill="hold" display="0" masterRel="sameClick" afterEffect="1">
                                          <p:stCondLst>
                                            <p:cond evt="end" delay="0">
                                              <p:tn val="238"/>
                                            </p:cond>
                                          </p:stCondLst>
                                        </p:cTn>
                                        <p:tgtEl>
                                          <p:spTgt spid="222"/>
                                        </p:tgtEl>
                                        <p:attrNameLst>
                                          <p:attrName>style.visibility</p:attrName>
                                        </p:attrNameLst>
                                      </p:cBhvr>
                                      <p:to>
                                        <p:strVal val="hidden"/>
                                      </p:to>
                                    </p:set>
                                  </p:subTnLst>
                                </p:cTn>
                              </p:par>
                            </p:childTnLst>
                          </p:cTn>
                        </p:par>
                        <p:par>
                          <p:cTn id="241" fill="hold">
                            <p:stCondLst>
                              <p:cond delay="7000"/>
                            </p:stCondLst>
                            <p:childTnLst>
                              <p:par>
                                <p:cTn id="242" presetID="10" presetClass="entr" presetSubtype="0" fill="hold" nodeType="afterEffect">
                                  <p:stCondLst>
                                    <p:cond delay="0"/>
                                  </p:stCondLst>
                                  <p:childTnLst>
                                    <p:set>
                                      <p:cBhvr>
                                        <p:cTn id="243" dur="1" fill="hold">
                                          <p:stCondLst>
                                            <p:cond delay="0"/>
                                          </p:stCondLst>
                                        </p:cTn>
                                        <p:tgtEl>
                                          <p:spTgt spid="223"/>
                                        </p:tgtEl>
                                        <p:attrNameLst>
                                          <p:attrName>style.visibility</p:attrName>
                                        </p:attrNameLst>
                                      </p:cBhvr>
                                      <p:to>
                                        <p:strVal val="visible"/>
                                      </p:to>
                                    </p:set>
                                    <p:animEffect transition="in" filter="fade">
                                      <p:cBhvr>
                                        <p:cTn id="244" dur="500"/>
                                        <p:tgtEl>
                                          <p:spTgt spid="223"/>
                                        </p:tgtEl>
                                      </p:cBhvr>
                                    </p:animEffect>
                                  </p:childTnLst>
                                  <p:subTnLst>
                                    <p:set>
                                      <p:cBhvr override="childStyle">
                                        <p:cTn dur="1" fill="hold" display="0" masterRel="sameClick" afterEffect="1">
                                          <p:stCondLst>
                                            <p:cond evt="end" delay="0">
                                              <p:tn val="242"/>
                                            </p:cond>
                                          </p:stCondLst>
                                        </p:cTn>
                                        <p:tgtEl>
                                          <p:spTgt spid="223"/>
                                        </p:tgtEl>
                                        <p:attrNameLst>
                                          <p:attrName>style.visibility</p:attrName>
                                        </p:attrNameLst>
                                      </p:cBhvr>
                                      <p:to>
                                        <p:strVal val="hidden"/>
                                      </p:to>
                                    </p:set>
                                  </p:subTnLst>
                                </p:cTn>
                              </p:par>
                            </p:childTnLst>
                          </p:cTn>
                        </p:par>
                        <p:par>
                          <p:cTn id="245" fill="hold">
                            <p:stCondLst>
                              <p:cond delay="7500"/>
                            </p:stCondLst>
                            <p:childTnLst>
                              <p:par>
                                <p:cTn id="246" presetID="10" presetClass="entr" presetSubtype="0" fill="hold" nodeType="afterEffect">
                                  <p:stCondLst>
                                    <p:cond delay="0"/>
                                  </p:stCondLst>
                                  <p:childTnLst>
                                    <p:set>
                                      <p:cBhvr>
                                        <p:cTn id="247" dur="1" fill="hold">
                                          <p:stCondLst>
                                            <p:cond delay="0"/>
                                          </p:stCondLst>
                                        </p:cTn>
                                        <p:tgtEl>
                                          <p:spTgt spid="224"/>
                                        </p:tgtEl>
                                        <p:attrNameLst>
                                          <p:attrName>style.visibility</p:attrName>
                                        </p:attrNameLst>
                                      </p:cBhvr>
                                      <p:to>
                                        <p:strVal val="visible"/>
                                      </p:to>
                                    </p:set>
                                    <p:animEffect transition="in" filter="fade">
                                      <p:cBhvr>
                                        <p:cTn id="248" dur="500"/>
                                        <p:tgtEl>
                                          <p:spTgt spid="224"/>
                                        </p:tgtEl>
                                      </p:cBhvr>
                                    </p:animEffect>
                                  </p:childTnLst>
                                  <p:subTnLst>
                                    <p:set>
                                      <p:cBhvr override="childStyle">
                                        <p:cTn dur="1" fill="hold" display="0" masterRel="sameClick" afterEffect="1">
                                          <p:stCondLst>
                                            <p:cond evt="end" delay="0">
                                              <p:tn val="246"/>
                                            </p:cond>
                                          </p:stCondLst>
                                        </p:cTn>
                                        <p:tgtEl>
                                          <p:spTgt spid="224"/>
                                        </p:tgtEl>
                                        <p:attrNameLst>
                                          <p:attrName>style.visibility</p:attrName>
                                        </p:attrNameLst>
                                      </p:cBhvr>
                                      <p:to>
                                        <p:strVal val="hidden"/>
                                      </p:to>
                                    </p:set>
                                  </p:subTnLst>
                                </p:cTn>
                              </p:par>
                            </p:childTnLst>
                          </p:cTn>
                        </p:par>
                        <p:par>
                          <p:cTn id="249" fill="hold">
                            <p:stCondLst>
                              <p:cond delay="8000"/>
                            </p:stCondLst>
                            <p:childTnLst>
                              <p:par>
                                <p:cTn id="250" presetID="10" presetClass="entr" presetSubtype="0" fill="hold" nodeType="afterEffect">
                                  <p:stCondLst>
                                    <p:cond delay="0"/>
                                  </p:stCondLst>
                                  <p:childTnLst>
                                    <p:set>
                                      <p:cBhvr>
                                        <p:cTn id="251" dur="1" fill="hold">
                                          <p:stCondLst>
                                            <p:cond delay="0"/>
                                          </p:stCondLst>
                                        </p:cTn>
                                        <p:tgtEl>
                                          <p:spTgt spid="225"/>
                                        </p:tgtEl>
                                        <p:attrNameLst>
                                          <p:attrName>style.visibility</p:attrName>
                                        </p:attrNameLst>
                                      </p:cBhvr>
                                      <p:to>
                                        <p:strVal val="visible"/>
                                      </p:to>
                                    </p:set>
                                    <p:animEffect transition="in" filter="fade">
                                      <p:cBhvr>
                                        <p:cTn id="252" dur="500"/>
                                        <p:tgtEl>
                                          <p:spTgt spid="225"/>
                                        </p:tgtEl>
                                      </p:cBhvr>
                                    </p:animEffect>
                                  </p:childTnLst>
                                  <p:subTnLst>
                                    <p:set>
                                      <p:cBhvr override="childStyle">
                                        <p:cTn dur="1" fill="hold" display="0" masterRel="sameClick" afterEffect="1">
                                          <p:stCondLst>
                                            <p:cond evt="end" delay="0">
                                              <p:tn val="250"/>
                                            </p:cond>
                                          </p:stCondLst>
                                        </p:cTn>
                                        <p:tgtEl>
                                          <p:spTgt spid="225"/>
                                        </p:tgtEl>
                                        <p:attrNameLst>
                                          <p:attrName>style.visibility</p:attrName>
                                        </p:attrNameLst>
                                      </p:cBhvr>
                                      <p:to>
                                        <p:strVal val="hidden"/>
                                      </p:to>
                                    </p:set>
                                  </p:subTnLst>
                                </p:cTn>
                              </p:par>
                            </p:childTnLst>
                          </p:cTn>
                        </p:par>
                        <p:par>
                          <p:cTn id="253" fill="hold">
                            <p:stCondLst>
                              <p:cond delay="8500"/>
                            </p:stCondLst>
                            <p:childTnLst>
                              <p:par>
                                <p:cTn id="254" presetID="10" presetClass="entr" presetSubtype="0" fill="hold" nodeType="afterEffect">
                                  <p:stCondLst>
                                    <p:cond delay="0"/>
                                  </p:stCondLst>
                                  <p:childTnLst>
                                    <p:set>
                                      <p:cBhvr>
                                        <p:cTn id="255" dur="1" fill="hold">
                                          <p:stCondLst>
                                            <p:cond delay="0"/>
                                          </p:stCondLst>
                                        </p:cTn>
                                        <p:tgtEl>
                                          <p:spTgt spid="226"/>
                                        </p:tgtEl>
                                        <p:attrNameLst>
                                          <p:attrName>style.visibility</p:attrName>
                                        </p:attrNameLst>
                                      </p:cBhvr>
                                      <p:to>
                                        <p:strVal val="visible"/>
                                      </p:to>
                                    </p:set>
                                    <p:animEffect transition="in" filter="fade">
                                      <p:cBhvr>
                                        <p:cTn id="256" dur="500"/>
                                        <p:tgtEl>
                                          <p:spTgt spid="226"/>
                                        </p:tgtEl>
                                      </p:cBhvr>
                                    </p:animEffect>
                                  </p:childTnLst>
                                </p:cTn>
                              </p:par>
                            </p:childTnLst>
                          </p:cTn>
                        </p:par>
                        <p:par>
                          <p:cTn id="257" fill="hold">
                            <p:stCondLst>
                              <p:cond delay="9000"/>
                            </p:stCondLst>
                            <p:childTnLst>
                              <p:par>
                                <p:cTn id="258" presetID="10" presetClass="entr" presetSubtype="0" fill="hold" grpId="0" nodeType="afterEffect">
                                  <p:stCondLst>
                                    <p:cond delay="0"/>
                                  </p:stCondLst>
                                  <p:childTnLst>
                                    <p:set>
                                      <p:cBhvr>
                                        <p:cTn id="259" dur="1" fill="hold">
                                          <p:stCondLst>
                                            <p:cond delay="0"/>
                                          </p:stCondLst>
                                        </p:cTn>
                                        <p:tgtEl>
                                          <p:spTgt spid="227"/>
                                        </p:tgtEl>
                                        <p:attrNameLst>
                                          <p:attrName>style.visibility</p:attrName>
                                        </p:attrNameLst>
                                      </p:cBhvr>
                                      <p:to>
                                        <p:strVal val="visible"/>
                                      </p:to>
                                    </p:set>
                                    <p:animEffect transition="in" filter="fade">
                                      <p:cBhvr>
                                        <p:cTn id="260" dur="500"/>
                                        <p:tgtEl>
                                          <p:spTgt spid="227"/>
                                        </p:tgtEl>
                                      </p:cBhvr>
                                    </p:animEffect>
                                  </p:childTnLst>
                                </p:cTn>
                              </p:par>
                            </p:childTnLst>
                          </p:cTn>
                        </p:par>
                      </p:childTnLst>
                    </p:cTn>
                  </p:par>
                  <p:par>
                    <p:cTn id="261" fill="hold">
                      <p:stCondLst>
                        <p:cond delay="indefinite"/>
                      </p:stCondLst>
                      <p:childTnLst>
                        <p:par>
                          <p:cTn id="262" fill="hold">
                            <p:stCondLst>
                              <p:cond delay="0"/>
                            </p:stCondLst>
                            <p:childTnLst>
                              <p:par>
                                <p:cTn id="263" presetID="26" presetClass="entr" presetSubtype="0" fill="hold" grpId="0" nodeType="clickEffect">
                                  <p:stCondLst>
                                    <p:cond delay="0"/>
                                  </p:stCondLst>
                                  <p:childTnLst>
                                    <p:set>
                                      <p:cBhvr>
                                        <p:cTn id="264" dur="1" fill="hold">
                                          <p:stCondLst>
                                            <p:cond delay="0"/>
                                          </p:stCondLst>
                                        </p:cTn>
                                        <p:tgtEl>
                                          <p:spTgt spid="246"/>
                                        </p:tgtEl>
                                        <p:attrNameLst>
                                          <p:attrName>style.visibility</p:attrName>
                                        </p:attrNameLst>
                                      </p:cBhvr>
                                      <p:to>
                                        <p:strVal val="visible"/>
                                      </p:to>
                                    </p:set>
                                    <p:animEffect transition="in" filter="wipe(down)">
                                      <p:cBhvr>
                                        <p:cTn id="265" dur="580">
                                          <p:stCondLst>
                                            <p:cond delay="0"/>
                                          </p:stCondLst>
                                        </p:cTn>
                                        <p:tgtEl>
                                          <p:spTgt spid="246"/>
                                        </p:tgtEl>
                                      </p:cBhvr>
                                    </p:animEffect>
                                    <p:anim calcmode="lin" valueType="num">
                                      <p:cBhvr>
                                        <p:cTn id="266" dur="1822" tmFilter="0,0; 0.14,0.36; 0.43,0.73; 0.71,0.91; 1.0,1.0">
                                          <p:stCondLst>
                                            <p:cond delay="0"/>
                                          </p:stCondLst>
                                        </p:cTn>
                                        <p:tgtEl>
                                          <p:spTgt spid="246"/>
                                        </p:tgtEl>
                                        <p:attrNameLst>
                                          <p:attrName>ppt_x</p:attrName>
                                        </p:attrNameLst>
                                      </p:cBhvr>
                                      <p:tavLst>
                                        <p:tav tm="0">
                                          <p:val>
                                            <p:strVal val="#ppt_x-0.25"/>
                                          </p:val>
                                        </p:tav>
                                        <p:tav tm="100000">
                                          <p:val>
                                            <p:strVal val="#ppt_x"/>
                                          </p:val>
                                        </p:tav>
                                      </p:tavLst>
                                    </p:anim>
                                    <p:anim calcmode="lin" valueType="num">
                                      <p:cBhvr>
                                        <p:cTn id="267" dur="664" tmFilter="0.0,0.0; 0.25,0.07; 0.50,0.2; 0.75,0.467; 1.0,1.0">
                                          <p:stCondLst>
                                            <p:cond delay="0"/>
                                          </p:stCondLst>
                                        </p:cTn>
                                        <p:tgtEl>
                                          <p:spTgt spid="246"/>
                                        </p:tgtEl>
                                        <p:attrNameLst>
                                          <p:attrName>ppt_y</p:attrName>
                                        </p:attrNameLst>
                                      </p:cBhvr>
                                      <p:tavLst>
                                        <p:tav tm="0" fmla="#ppt_y-sin(pi*$)/3">
                                          <p:val>
                                            <p:fltVal val="0.5"/>
                                          </p:val>
                                        </p:tav>
                                        <p:tav tm="100000">
                                          <p:val>
                                            <p:fltVal val="1"/>
                                          </p:val>
                                        </p:tav>
                                      </p:tavLst>
                                    </p:anim>
                                    <p:anim calcmode="lin" valueType="num">
                                      <p:cBhvr>
                                        <p:cTn id="268" dur="664" tmFilter="0, 0; 0.125,0.2665; 0.25,0.4; 0.375,0.465; 0.5,0.5;  0.625,0.535; 0.75,0.6; 0.875,0.7335; 1,1">
                                          <p:stCondLst>
                                            <p:cond delay="664"/>
                                          </p:stCondLst>
                                        </p:cTn>
                                        <p:tgtEl>
                                          <p:spTgt spid="246"/>
                                        </p:tgtEl>
                                        <p:attrNameLst>
                                          <p:attrName>ppt_y</p:attrName>
                                        </p:attrNameLst>
                                      </p:cBhvr>
                                      <p:tavLst>
                                        <p:tav tm="0" fmla="#ppt_y-sin(pi*$)/9">
                                          <p:val>
                                            <p:fltVal val="0"/>
                                          </p:val>
                                        </p:tav>
                                        <p:tav tm="100000">
                                          <p:val>
                                            <p:fltVal val="1"/>
                                          </p:val>
                                        </p:tav>
                                      </p:tavLst>
                                    </p:anim>
                                    <p:anim calcmode="lin" valueType="num">
                                      <p:cBhvr>
                                        <p:cTn id="269" dur="332" tmFilter="0, 0; 0.125,0.2665; 0.25,0.4; 0.375,0.465; 0.5,0.5;  0.625,0.535; 0.75,0.6; 0.875,0.7335; 1,1">
                                          <p:stCondLst>
                                            <p:cond delay="1324"/>
                                          </p:stCondLst>
                                        </p:cTn>
                                        <p:tgtEl>
                                          <p:spTgt spid="246"/>
                                        </p:tgtEl>
                                        <p:attrNameLst>
                                          <p:attrName>ppt_y</p:attrName>
                                        </p:attrNameLst>
                                      </p:cBhvr>
                                      <p:tavLst>
                                        <p:tav tm="0" fmla="#ppt_y-sin(pi*$)/27">
                                          <p:val>
                                            <p:fltVal val="0"/>
                                          </p:val>
                                        </p:tav>
                                        <p:tav tm="100000">
                                          <p:val>
                                            <p:fltVal val="1"/>
                                          </p:val>
                                        </p:tav>
                                      </p:tavLst>
                                    </p:anim>
                                    <p:anim calcmode="lin" valueType="num">
                                      <p:cBhvr>
                                        <p:cTn id="270" dur="164" tmFilter="0, 0; 0.125,0.2665; 0.25,0.4; 0.375,0.465; 0.5,0.5;  0.625,0.535; 0.75,0.6; 0.875,0.7335; 1,1">
                                          <p:stCondLst>
                                            <p:cond delay="1656"/>
                                          </p:stCondLst>
                                        </p:cTn>
                                        <p:tgtEl>
                                          <p:spTgt spid="246"/>
                                        </p:tgtEl>
                                        <p:attrNameLst>
                                          <p:attrName>ppt_y</p:attrName>
                                        </p:attrNameLst>
                                      </p:cBhvr>
                                      <p:tavLst>
                                        <p:tav tm="0" fmla="#ppt_y-sin(pi*$)/81">
                                          <p:val>
                                            <p:fltVal val="0"/>
                                          </p:val>
                                        </p:tav>
                                        <p:tav tm="100000">
                                          <p:val>
                                            <p:fltVal val="1"/>
                                          </p:val>
                                        </p:tav>
                                      </p:tavLst>
                                    </p:anim>
                                    <p:animScale>
                                      <p:cBhvr>
                                        <p:cTn id="271" dur="26">
                                          <p:stCondLst>
                                            <p:cond delay="650"/>
                                          </p:stCondLst>
                                        </p:cTn>
                                        <p:tgtEl>
                                          <p:spTgt spid="246"/>
                                        </p:tgtEl>
                                      </p:cBhvr>
                                      <p:to x="100000" y="60000"/>
                                    </p:animScale>
                                    <p:animScale>
                                      <p:cBhvr>
                                        <p:cTn id="272" dur="166" decel="50000">
                                          <p:stCondLst>
                                            <p:cond delay="676"/>
                                          </p:stCondLst>
                                        </p:cTn>
                                        <p:tgtEl>
                                          <p:spTgt spid="246"/>
                                        </p:tgtEl>
                                      </p:cBhvr>
                                      <p:to x="100000" y="100000"/>
                                    </p:animScale>
                                    <p:animScale>
                                      <p:cBhvr>
                                        <p:cTn id="273" dur="26">
                                          <p:stCondLst>
                                            <p:cond delay="1312"/>
                                          </p:stCondLst>
                                        </p:cTn>
                                        <p:tgtEl>
                                          <p:spTgt spid="246"/>
                                        </p:tgtEl>
                                      </p:cBhvr>
                                      <p:to x="100000" y="80000"/>
                                    </p:animScale>
                                    <p:animScale>
                                      <p:cBhvr>
                                        <p:cTn id="274" dur="166" decel="50000">
                                          <p:stCondLst>
                                            <p:cond delay="1338"/>
                                          </p:stCondLst>
                                        </p:cTn>
                                        <p:tgtEl>
                                          <p:spTgt spid="246"/>
                                        </p:tgtEl>
                                      </p:cBhvr>
                                      <p:to x="100000" y="100000"/>
                                    </p:animScale>
                                    <p:animScale>
                                      <p:cBhvr>
                                        <p:cTn id="275" dur="26">
                                          <p:stCondLst>
                                            <p:cond delay="1642"/>
                                          </p:stCondLst>
                                        </p:cTn>
                                        <p:tgtEl>
                                          <p:spTgt spid="246"/>
                                        </p:tgtEl>
                                      </p:cBhvr>
                                      <p:to x="100000" y="90000"/>
                                    </p:animScale>
                                    <p:animScale>
                                      <p:cBhvr>
                                        <p:cTn id="276" dur="166" decel="50000">
                                          <p:stCondLst>
                                            <p:cond delay="1668"/>
                                          </p:stCondLst>
                                        </p:cTn>
                                        <p:tgtEl>
                                          <p:spTgt spid="246"/>
                                        </p:tgtEl>
                                      </p:cBhvr>
                                      <p:to x="100000" y="100000"/>
                                    </p:animScale>
                                    <p:animScale>
                                      <p:cBhvr>
                                        <p:cTn id="277" dur="26">
                                          <p:stCondLst>
                                            <p:cond delay="1808"/>
                                          </p:stCondLst>
                                        </p:cTn>
                                        <p:tgtEl>
                                          <p:spTgt spid="246"/>
                                        </p:tgtEl>
                                      </p:cBhvr>
                                      <p:to x="100000" y="95000"/>
                                    </p:animScale>
                                    <p:animScale>
                                      <p:cBhvr>
                                        <p:cTn id="278" dur="166" decel="50000">
                                          <p:stCondLst>
                                            <p:cond delay="1834"/>
                                          </p:stCondLst>
                                        </p:cTn>
                                        <p:tgtEl>
                                          <p:spTgt spid="246"/>
                                        </p:tgtEl>
                                      </p:cBhvr>
                                      <p:to x="100000" y="100000"/>
                                    </p:animScale>
                                  </p:childTnLst>
                                </p:cTn>
                              </p:par>
                            </p:childTnLst>
                          </p:cTn>
                        </p:par>
                        <p:par>
                          <p:cTn id="279" fill="hold">
                            <p:stCondLst>
                              <p:cond delay="2000"/>
                            </p:stCondLst>
                            <p:childTnLst>
                              <p:par>
                                <p:cTn id="280" presetID="10" presetClass="entr" presetSubtype="0" fill="hold" nodeType="afterEffect">
                                  <p:stCondLst>
                                    <p:cond delay="0"/>
                                  </p:stCondLst>
                                  <p:childTnLst>
                                    <p:set>
                                      <p:cBhvr>
                                        <p:cTn id="281" dur="1" fill="hold">
                                          <p:stCondLst>
                                            <p:cond delay="0"/>
                                          </p:stCondLst>
                                        </p:cTn>
                                        <p:tgtEl>
                                          <p:spTgt spid="228"/>
                                        </p:tgtEl>
                                        <p:attrNameLst>
                                          <p:attrName>style.visibility</p:attrName>
                                        </p:attrNameLst>
                                      </p:cBhvr>
                                      <p:to>
                                        <p:strVal val="visible"/>
                                      </p:to>
                                    </p:set>
                                    <p:animEffect transition="in" filter="fade">
                                      <p:cBhvr>
                                        <p:cTn id="282" dur="500"/>
                                        <p:tgtEl>
                                          <p:spTgt spid="228"/>
                                        </p:tgtEl>
                                      </p:cBhvr>
                                    </p:animEffect>
                                  </p:childTnLst>
                                </p:cTn>
                              </p:par>
                            </p:childTnLst>
                          </p:cTn>
                        </p:par>
                      </p:childTnLst>
                    </p:cTn>
                  </p:par>
                  <p:par>
                    <p:cTn id="283" fill="hold">
                      <p:stCondLst>
                        <p:cond delay="indefinite"/>
                      </p:stCondLst>
                      <p:childTnLst>
                        <p:par>
                          <p:cTn id="284" fill="hold">
                            <p:stCondLst>
                              <p:cond delay="0"/>
                            </p:stCondLst>
                            <p:childTnLst>
                              <p:par>
                                <p:cTn id="285" presetID="10" presetClass="entr" presetSubtype="0" fill="hold" grpId="0" nodeType="clickEffect">
                                  <p:stCondLst>
                                    <p:cond delay="0"/>
                                  </p:stCondLst>
                                  <p:childTnLst>
                                    <p:set>
                                      <p:cBhvr>
                                        <p:cTn id="286" dur="1" fill="hold">
                                          <p:stCondLst>
                                            <p:cond delay="0"/>
                                          </p:stCondLst>
                                        </p:cTn>
                                        <p:tgtEl>
                                          <p:spTgt spid="232"/>
                                        </p:tgtEl>
                                        <p:attrNameLst>
                                          <p:attrName>style.visibility</p:attrName>
                                        </p:attrNameLst>
                                      </p:cBhvr>
                                      <p:to>
                                        <p:strVal val="visible"/>
                                      </p:to>
                                    </p:set>
                                    <p:animEffect transition="in" filter="fade">
                                      <p:cBhvr>
                                        <p:cTn id="287" dur="500"/>
                                        <p:tgtEl>
                                          <p:spTgt spid="232"/>
                                        </p:tgtEl>
                                      </p:cBhvr>
                                    </p:animEffect>
                                  </p:childTnLst>
                                </p:cTn>
                              </p:par>
                            </p:childTnLst>
                          </p:cTn>
                        </p:par>
                      </p:childTnLst>
                    </p:cTn>
                  </p:par>
                  <p:par>
                    <p:cTn id="288" fill="hold">
                      <p:stCondLst>
                        <p:cond delay="indefinite"/>
                      </p:stCondLst>
                      <p:childTnLst>
                        <p:par>
                          <p:cTn id="289" fill="hold">
                            <p:stCondLst>
                              <p:cond delay="0"/>
                            </p:stCondLst>
                            <p:childTnLst>
                              <p:par>
                                <p:cTn id="290" presetID="22" presetClass="entr" presetSubtype="8" fill="hold" grpId="0" nodeType="clickEffect">
                                  <p:stCondLst>
                                    <p:cond delay="0"/>
                                  </p:stCondLst>
                                  <p:childTnLst>
                                    <p:set>
                                      <p:cBhvr>
                                        <p:cTn id="291" dur="1" fill="hold">
                                          <p:stCondLst>
                                            <p:cond delay="0"/>
                                          </p:stCondLst>
                                        </p:cTn>
                                        <p:tgtEl>
                                          <p:spTgt spid="233"/>
                                        </p:tgtEl>
                                        <p:attrNameLst>
                                          <p:attrName>style.visibility</p:attrName>
                                        </p:attrNameLst>
                                      </p:cBhvr>
                                      <p:to>
                                        <p:strVal val="visible"/>
                                      </p:to>
                                    </p:set>
                                    <p:animEffect transition="in" filter="wipe(left)">
                                      <p:cBhvr>
                                        <p:cTn id="292" dur="500"/>
                                        <p:tgtEl>
                                          <p:spTgt spid="233"/>
                                        </p:tgtEl>
                                      </p:cBhvr>
                                    </p:animEffect>
                                  </p:childTnLst>
                                </p:cTn>
                              </p:par>
                            </p:childTnLst>
                          </p:cTn>
                        </p:par>
                        <p:par>
                          <p:cTn id="293" fill="hold">
                            <p:stCondLst>
                              <p:cond delay="500"/>
                            </p:stCondLst>
                            <p:childTnLst>
                              <p:par>
                                <p:cTn id="294" presetID="10" presetClass="entr" presetSubtype="0" fill="hold" grpId="0" nodeType="afterEffect">
                                  <p:stCondLst>
                                    <p:cond delay="0"/>
                                  </p:stCondLst>
                                  <p:childTnLst>
                                    <p:set>
                                      <p:cBhvr>
                                        <p:cTn id="295" dur="1" fill="hold">
                                          <p:stCondLst>
                                            <p:cond delay="0"/>
                                          </p:stCondLst>
                                        </p:cTn>
                                        <p:tgtEl>
                                          <p:spTgt spid="234"/>
                                        </p:tgtEl>
                                        <p:attrNameLst>
                                          <p:attrName>style.visibility</p:attrName>
                                        </p:attrNameLst>
                                      </p:cBhvr>
                                      <p:to>
                                        <p:strVal val="visible"/>
                                      </p:to>
                                    </p:set>
                                    <p:animEffect transition="in" filter="fade">
                                      <p:cBhvr>
                                        <p:cTn id="296" dur="500"/>
                                        <p:tgtEl>
                                          <p:spTgt spid="234"/>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235"/>
                                        </p:tgtEl>
                                        <p:attrNameLst>
                                          <p:attrName>style.visibility</p:attrName>
                                        </p:attrNameLst>
                                      </p:cBhvr>
                                      <p:to>
                                        <p:strVal val="visible"/>
                                      </p:to>
                                    </p:set>
                                    <p:animEffect transition="in" filter="fade">
                                      <p:cBhvr>
                                        <p:cTn id="301" dur="500"/>
                                        <p:tgtEl>
                                          <p:spTgt spid="235"/>
                                        </p:tgtEl>
                                      </p:cBhvr>
                                    </p:animEffect>
                                  </p:childTnLst>
                                </p:cTn>
                              </p:par>
                            </p:childTnLst>
                          </p:cTn>
                        </p:par>
                      </p:childTnLst>
                    </p:cTn>
                  </p:par>
                  <p:par>
                    <p:cTn id="302" fill="hold">
                      <p:stCondLst>
                        <p:cond delay="indefinite"/>
                      </p:stCondLst>
                      <p:childTnLst>
                        <p:par>
                          <p:cTn id="303" fill="hold">
                            <p:stCondLst>
                              <p:cond delay="0"/>
                            </p:stCondLst>
                            <p:childTnLst>
                              <p:par>
                                <p:cTn id="304" presetID="22" presetClass="entr" presetSubtype="8" fill="hold" grpId="0" nodeType="clickEffect">
                                  <p:stCondLst>
                                    <p:cond delay="0"/>
                                  </p:stCondLst>
                                  <p:childTnLst>
                                    <p:set>
                                      <p:cBhvr>
                                        <p:cTn id="305" dur="1" fill="hold">
                                          <p:stCondLst>
                                            <p:cond delay="0"/>
                                          </p:stCondLst>
                                        </p:cTn>
                                        <p:tgtEl>
                                          <p:spTgt spid="236"/>
                                        </p:tgtEl>
                                        <p:attrNameLst>
                                          <p:attrName>style.visibility</p:attrName>
                                        </p:attrNameLst>
                                      </p:cBhvr>
                                      <p:to>
                                        <p:strVal val="visible"/>
                                      </p:to>
                                    </p:set>
                                    <p:animEffect transition="in" filter="wipe(left)">
                                      <p:cBhvr>
                                        <p:cTn id="306" dur="500"/>
                                        <p:tgtEl>
                                          <p:spTgt spid="236"/>
                                        </p:tgtEl>
                                      </p:cBhvr>
                                    </p:animEffect>
                                  </p:childTnLst>
                                </p:cTn>
                              </p:par>
                            </p:childTnLst>
                          </p:cTn>
                        </p:par>
                        <p:par>
                          <p:cTn id="307" fill="hold">
                            <p:stCondLst>
                              <p:cond delay="500"/>
                            </p:stCondLst>
                            <p:childTnLst>
                              <p:par>
                                <p:cTn id="308" presetID="10" presetClass="entr" presetSubtype="0" fill="hold" grpId="0" nodeType="afterEffect">
                                  <p:stCondLst>
                                    <p:cond delay="0"/>
                                  </p:stCondLst>
                                  <p:childTnLst>
                                    <p:set>
                                      <p:cBhvr>
                                        <p:cTn id="309" dur="1" fill="hold">
                                          <p:stCondLst>
                                            <p:cond delay="0"/>
                                          </p:stCondLst>
                                        </p:cTn>
                                        <p:tgtEl>
                                          <p:spTgt spid="238"/>
                                        </p:tgtEl>
                                        <p:attrNameLst>
                                          <p:attrName>style.visibility</p:attrName>
                                        </p:attrNameLst>
                                      </p:cBhvr>
                                      <p:to>
                                        <p:strVal val="visible"/>
                                      </p:to>
                                    </p:set>
                                    <p:animEffect transition="in" filter="fade">
                                      <p:cBhvr>
                                        <p:cTn id="310" dur="500"/>
                                        <p:tgtEl>
                                          <p:spTgt spid="238"/>
                                        </p:tgtEl>
                                      </p:cBhvr>
                                    </p:animEffect>
                                  </p:childTnLst>
                                </p:cTn>
                              </p:par>
                            </p:childTnLst>
                          </p:cTn>
                        </p:par>
                        <p:par>
                          <p:cTn id="311" fill="hold">
                            <p:stCondLst>
                              <p:cond delay="1000"/>
                            </p:stCondLst>
                            <p:childTnLst>
                              <p:par>
                                <p:cTn id="312" presetID="10" presetClass="entr" presetSubtype="0" fill="hold" grpId="0" nodeType="afterEffect">
                                  <p:stCondLst>
                                    <p:cond delay="0"/>
                                  </p:stCondLst>
                                  <p:childTnLst>
                                    <p:set>
                                      <p:cBhvr>
                                        <p:cTn id="313" dur="1" fill="hold">
                                          <p:stCondLst>
                                            <p:cond delay="0"/>
                                          </p:stCondLst>
                                        </p:cTn>
                                        <p:tgtEl>
                                          <p:spTgt spid="240"/>
                                        </p:tgtEl>
                                        <p:attrNameLst>
                                          <p:attrName>style.visibility</p:attrName>
                                        </p:attrNameLst>
                                      </p:cBhvr>
                                      <p:to>
                                        <p:strVal val="visible"/>
                                      </p:to>
                                    </p:set>
                                    <p:animEffect transition="in" filter="fade">
                                      <p:cBhvr>
                                        <p:cTn id="314" dur="500"/>
                                        <p:tgtEl>
                                          <p:spTgt spid="240"/>
                                        </p:tgtEl>
                                      </p:cBhvr>
                                    </p:animEffect>
                                  </p:childTnLst>
                                </p:cTn>
                              </p:par>
                            </p:childTnLst>
                          </p:cTn>
                        </p:par>
                      </p:childTnLst>
                    </p:cTn>
                  </p:par>
                  <p:par>
                    <p:cTn id="315" fill="hold">
                      <p:stCondLst>
                        <p:cond delay="indefinite"/>
                      </p:stCondLst>
                      <p:childTnLst>
                        <p:par>
                          <p:cTn id="316" fill="hold">
                            <p:stCondLst>
                              <p:cond delay="0"/>
                            </p:stCondLst>
                            <p:childTnLst>
                              <p:par>
                                <p:cTn id="317" presetID="10" presetClass="entr" presetSubtype="0" fill="hold" grpId="0" nodeType="clickEffect">
                                  <p:stCondLst>
                                    <p:cond delay="0"/>
                                  </p:stCondLst>
                                  <p:childTnLst>
                                    <p:set>
                                      <p:cBhvr>
                                        <p:cTn id="318" dur="1" fill="hold">
                                          <p:stCondLst>
                                            <p:cond delay="0"/>
                                          </p:stCondLst>
                                        </p:cTn>
                                        <p:tgtEl>
                                          <p:spTgt spid="242"/>
                                        </p:tgtEl>
                                        <p:attrNameLst>
                                          <p:attrName>style.visibility</p:attrName>
                                        </p:attrNameLst>
                                      </p:cBhvr>
                                      <p:to>
                                        <p:strVal val="visible"/>
                                      </p:to>
                                    </p:set>
                                    <p:animEffect transition="in" filter="fade">
                                      <p:cBhvr>
                                        <p:cTn id="319" dur="5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1" grpId="0"/>
      <p:bldP spid="13" grpId="0"/>
      <p:bldP spid="34" grpId="0"/>
      <p:bldP spid="35" grpId="0"/>
      <p:bldP spid="36" grpId="0"/>
      <p:bldP spid="37" grpId="0"/>
      <p:bldP spid="38" grpId="0"/>
      <p:bldP spid="40" grpId="0"/>
      <p:bldP spid="167" grpId="0"/>
      <p:bldP spid="178" grpId="0" animBg="1"/>
      <p:bldP spid="180" grpId="0"/>
      <p:bldP spid="181" grpId="0"/>
      <p:bldP spid="182" grpId="0"/>
      <p:bldP spid="208" grpId="0"/>
      <p:bldP spid="227" grpId="0" animBg="1"/>
      <p:bldP spid="232" grpId="0"/>
      <p:bldP spid="233" grpId="0" animBg="1"/>
      <p:bldP spid="234" grpId="0"/>
      <p:bldP spid="235" grpId="0"/>
      <p:bldP spid="236" grpId="0" animBg="1"/>
      <p:bldP spid="238" grpId="0"/>
      <p:bldP spid="240" grpId="0"/>
      <p:bldP spid="242" grpId="0"/>
      <p:bldP spid="244" grpId="0" animBg="1"/>
      <p:bldP spid="245" grpId="0" animBg="1"/>
      <p:bldP spid="24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4332849" y="2316363"/>
                <a:ext cx="3995225" cy="615297"/>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rPr>
                        <m:t>   </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𝐷</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5</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𝑚</m:t>
                      </m:r>
                      <m:r>
                        <a:rPr lang="en-US" altLang="zh-CN" sz="2000" i="1" kern="100">
                          <a:effectLst/>
                          <a:latin typeface="Cambria Math" panose="02040503050406030204" pitchFamily="18" charset="0"/>
                          <a:ea typeface="宋体" panose="02010600030101010101" pitchFamily="2" charset="-122"/>
                        </a:rPr>
                        <m:t>)</m:t>
                      </m:r>
                    </m:oMath>
                  </m:oMathPara>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4332849" y="2316363"/>
                <a:ext cx="3995225" cy="615297"/>
              </a:xfrm>
              <a:prstGeom prst="rect">
                <a:avLst/>
              </a:prstGeom>
              <a:blipFill rotWithShape="1">
                <a:blip r:embed="rId1"/>
                <a:stretch>
                  <a:fillRect l="-6" t="-84" r="1" b="81"/>
                </a:stretch>
              </a:blipFill>
            </p:spPr>
            <p:txBody>
              <a:bodyPr/>
              <a:lstStyle/>
              <a:p>
                <a:r>
                  <a:rPr lang="zh-CN" altLang="en-US">
                    <a:noFill/>
                  </a:rPr>
                  <a:t> </a:t>
                </a:r>
              </a:p>
            </p:txBody>
          </p:sp>
        </mc:Fallback>
      </mc:AlternateContent>
      <p:sp>
        <p:nvSpPr>
          <p:cNvPr id="4" name="文本框 3"/>
          <p:cNvSpPr txBox="1"/>
          <p:nvPr/>
        </p:nvSpPr>
        <p:spPr>
          <a:xfrm>
            <a:off x="323557" y="638294"/>
            <a:ext cx="675249"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6-4</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323557" y="559779"/>
                <a:ext cx="8602394" cy="957250"/>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一质点作简谐振动，速度最大值</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rPr>
                        </m:ctrlPr>
                      </m:sSubPr>
                      <m:e>
                        <m:r>
                          <a:rPr lang="en-US" altLang="zh-CN" sz="2000" i="1" kern="100">
                            <a:effectLst/>
                            <a:latin typeface="Cambria Math" panose="02040503050406030204" pitchFamily="18" charset="0"/>
                            <a:ea typeface="宋体" panose="02010600030101010101" pitchFamily="2" charset="-122"/>
                          </a:rPr>
                          <m:t>𝜐</m:t>
                        </m:r>
                      </m:e>
                      <m:sub>
                        <m:r>
                          <a:rPr lang="en-US" altLang="zh-CN" sz="2000" i="1" kern="100">
                            <a:effectLst/>
                            <a:latin typeface="Cambria Math" panose="02040503050406030204" pitchFamily="18" charset="0"/>
                            <a:ea typeface="宋体" panose="02010600030101010101" pitchFamily="2" charset="-122"/>
                          </a:rPr>
                          <m:t>𝑚</m:t>
                        </m:r>
                      </m:sub>
                    </m:sSub>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05</m:t>
                    </m:r>
                    <m:r>
                      <m:rPr>
                        <m:sty m:val="p"/>
                      </m:rPr>
                      <a:rPr lang="en-US" altLang="zh-CN" sz="2000" i="0" kern="100">
                        <a:effectLst/>
                        <a:latin typeface="Cambria Math" panose="02040503050406030204" pitchFamily="18" charset="0"/>
                        <a:ea typeface="宋体" panose="02010600030101010101" pitchFamily="2" charset="-122"/>
                      </a:rPr>
                      <m:t>m</m:t>
                    </m:r>
                    <m:sSup>
                      <m:sSupPr>
                        <m:ctrlPr>
                          <a:rPr lang="en-US" altLang="zh-CN" sz="2000" i="1" kern="100" smtClean="0">
                            <a:effectLst/>
                            <a:latin typeface="Cambria Math" panose="02040503050406030204" pitchFamily="18" charset="0"/>
                            <a:ea typeface="宋体" panose="02010600030101010101" pitchFamily="2" charset="-122"/>
                          </a:rPr>
                        </m:ctrlPr>
                      </m:sSupPr>
                      <m:e>
                        <m:r>
                          <a:rPr lang="en-US" altLang="zh-CN" sz="2000" i="1" kern="100" smtClean="0">
                            <a:effectLst/>
                            <a:latin typeface="Cambria Math" panose="02040503050406030204" pitchFamily="18" charset="0"/>
                            <a:ea typeface="Cambria Math" panose="02040503050406030204" pitchFamily="18" charset="0"/>
                          </a:rPr>
                          <m:t>∙</m:t>
                        </m:r>
                        <m:r>
                          <m:rPr>
                            <m:sty m:val="p"/>
                          </m:rPr>
                          <a:rPr lang="en-US" altLang="zh-CN" sz="2000" i="0" kern="100">
                            <a:latin typeface="Cambria Math" panose="02040503050406030204" pitchFamily="18" charset="0"/>
                            <a:ea typeface="宋体" panose="02010600030101010101" pitchFamily="2" charset="-122"/>
                          </a:rPr>
                          <m:t>s</m:t>
                        </m:r>
                      </m:e>
                      <m:sup>
                        <m:r>
                          <a:rPr lang="en-US" altLang="zh-CN" sz="2000" b="0" i="0" kern="100" smtClean="0">
                            <a:effectLst/>
                            <a:latin typeface="Cambria Math" panose="02040503050406030204" pitchFamily="18" charset="0"/>
                            <a:ea typeface="宋体" panose="02010600030101010101" pitchFamily="2" charset="-122"/>
                          </a:rPr>
                          <m:t>−</m:t>
                        </m:r>
                        <m:r>
                          <a:rPr lang="en-US" altLang="zh-CN" sz="2000" b="0" i="0" kern="100" smtClean="0">
                            <a:effectLst/>
                            <a:latin typeface="Cambria Math" panose="02040503050406030204" pitchFamily="18" charset="0"/>
                            <a:ea typeface="宋体" panose="02010600030101010101" pitchFamily="2" charset="-122"/>
                          </a:rPr>
                          <m:t>1</m:t>
                        </m:r>
                      </m:sup>
                    </m:sSup>
                  </m:oMath>
                </a14:m>
                <a:r>
                  <a:rPr lang="zh-CN" altLang="zh-CN" sz="2000" kern="100" dirty="0">
                    <a:effectLst/>
                    <a:latin typeface="Times New Roman" panose="02020603050405020304" pitchFamily="18" charset="0"/>
                    <a:ea typeface="宋体" panose="02010600030101010101" pitchFamily="2" charset="-122"/>
                  </a:rPr>
                  <a:t>，振幅</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𝐴</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2</m:t>
                    </m:r>
                    <m:r>
                      <m:rPr>
                        <m:sty m:val="p"/>
                      </m:rPr>
                      <a:rPr lang="en-US" altLang="zh-CN" sz="2000" i="0" kern="100">
                        <a:effectLst/>
                        <a:latin typeface="Cambria Math" panose="02040503050406030204" pitchFamily="18" charset="0"/>
                        <a:ea typeface="宋体" panose="02010600030101010101" pitchFamily="2" charset="-122"/>
                      </a:rPr>
                      <m:t>cm</m:t>
                    </m:r>
                  </m:oMath>
                </a14:m>
                <a:r>
                  <a:rPr lang="zh-CN" altLang="zh-CN" sz="2000" kern="100" dirty="0">
                    <a:effectLst/>
                    <a:latin typeface="Times New Roman" panose="02020603050405020304" pitchFamily="18" charset="0"/>
                    <a:ea typeface="宋体" panose="02010600030101010101" pitchFamily="2" charset="-122"/>
                  </a:rPr>
                  <a:t>。若令速度具有正最大值的那一时刻为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oMath>
                </a14:m>
                <a:r>
                  <a:rPr lang="zh-CN" altLang="zh-CN" sz="2000" kern="100" dirty="0">
                    <a:effectLst/>
                    <a:latin typeface="Times New Roman" panose="02020603050405020304" pitchFamily="18" charset="0"/>
                    <a:ea typeface="宋体" panose="02010600030101010101" pitchFamily="2" charset="-122"/>
                  </a:rPr>
                  <a:t>，则振动表达式是</a:t>
                </a:r>
                <a:r>
                  <a:rPr lang="en-US" altLang="zh-CN" sz="2000" kern="100" dirty="0">
                    <a:effectLst/>
                    <a:latin typeface="Times New Roman" panose="02020603050405020304" pitchFamily="18" charset="0"/>
                    <a:ea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6" name="文本框 5"/>
              <p:cNvSpPr txBox="1">
                <a:spLocks noRot="1" noChangeAspect="1" noMove="1" noResize="1" noEditPoints="1" noAdjustHandles="1" noChangeArrowheads="1" noChangeShapeType="1" noTextEdit="1"/>
              </p:cNvSpPr>
              <p:nvPr/>
            </p:nvSpPr>
            <p:spPr>
              <a:xfrm>
                <a:off x="323557" y="559779"/>
                <a:ext cx="8602394" cy="957250"/>
              </a:xfrm>
              <a:prstGeom prst="rect">
                <a:avLst/>
              </a:prstGeom>
              <a:blipFill rotWithShape="1">
                <a:blip r:embed="rId2"/>
                <a:stretch>
                  <a:fillRect l="-4" t="-36" r="5" b="-152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545123" y="1620551"/>
                <a:ext cx="4079631" cy="63658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𝐴</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5</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e>
                          </m:d>
                        </m:e>
                      </m:func>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𝑚</m:t>
                          </m:r>
                        </m:e>
                      </m:d>
                      <m:r>
                        <a:rPr lang="en-US" altLang="zh-CN" sz="2000" i="1" kern="100">
                          <a:effectLst/>
                          <a:latin typeface="Cambria Math" panose="02040503050406030204" pitchFamily="18" charset="0"/>
                          <a:ea typeface="宋体" panose="02010600030101010101" pitchFamily="2" charset="-122"/>
                        </a:rPr>
                        <m:t> </m:t>
                      </m:r>
                    </m:oMath>
                  </m:oMathPara>
                </a14:m>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545123" y="1620551"/>
                <a:ext cx="4079631" cy="636585"/>
              </a:xfrm>
              <a:prstGeom prst="rect">
                <a:avLst/>
              </a:prstGeom>
              <a:blipFill rotWithShape="1">
                <a:blip r:embed="rId3"/>
                <a:stretch>
                  <a:fillRect l="-7" t="-5" r="1" b="5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4427806" y="1576256"/>
                <a:ext cx="4171071" cy="63658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𝐵</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5</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e>
                          </m:d>
                        </m:e>
                      </m:func>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𝑚</m:t>
                          </m:r>
                        </m:e>
                      </m:d>
                    </m:oMath>
                  </m:oMathPara>
                </a14:m>
                <a:endParaRPr lang="zh-CN" altLang="en-US" sz="2000" dirty="0"/>
              </a:p>
            </p:txBody>
          </p:sp>
        </mc:Choice>
        <mc:Fallback>
          <p:sp>
            <p:nvSpPr>
              <p:cNvPr id="10" name="文本框 9"/>
              <p:cNvSpPr txBox="1">
                <a:spLocks noRot="1" noChangeAspect="1" noMove="1" noResize="1" noEditPoints="1" noAdjustHandles="1" noChangeArrowheads="1" noChangeShapeType="1" noTextEdit="1"/>
              </p:cNvSpPr>
              <p:nvPr/>
            </p:nvSpPr>
            <p:spPr>
              <a:xfrm>
                <a:off x="4427806" y="1576256"/>
                <a:ext cx="4171071" cy="636585"/>
              </a:xfrm>
              <a:prstGeom prst="rect">
                <a:avLst/>
              </a:prstGeom>
              <a:blipFill rotWithShape="1">
                <a:blip r:embed="rId4"/>
                <a:stretch>
                  <a:fillRect l="-14" t="-29" r="8" b="7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239150" y="2360658"/>
                <a:ext cx="4572000" cy="63658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𝐶</m:t>
                          </m:r>
                        </m:e>
                      </m:d>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5</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e>
                          </m:d>
                        </m:e>
                      </m:func>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𝑚</m:t>
                          </m:r>
                        </m:e>
                      </m:d>
                      <m:r>
                        <a:rPr lang="en-US" altLang="zh-CN" sz="2000" i="1" kern="100">
                          <a:effectLst/>
                          <a:latin typeface="Cambria Math" panose="02040503050406030204" pitchFamily="18" charset="0"/>
                          <a:ea typeface="宋体" panose="02010600030101010101" pitchFamily="2" charset="-122"/>
                        </a:rPr>
                        <m:t> </m:t>
                      </m:r>
                    </m:oMath>
                  </m:oMathPara>
                </a14:m>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239150" y="2360658"/>
                <a:ext cx="4572000" cy="636585"/>
              </a:xfrm>
              <a:prstGeom prst="rect">
                <a:avLst/>
              </a:prstGeom>
              <a:blipFill rotWithShape="1">
                <a:blip r:embed="rId5"/>
                <a:stretch>
                  <a:fillRect l="-9" t="-57" r="9" b="7"/>
                </a:stretch>
              </a:blipFill>
            </p:spPr>
            <p:txBody>
              <a:bodyPr/>
              <a:lstStyle/>
              <a:p>
                <a:r>
                  <a:rPr lang="zh-CN" altLang="en-US">
                    <a:noFill/>
                  </a:rPr>
                  <a:t> </a:t>
                </a:r>
              </a:p>
            </p:txBody>
          </p:sp>
        </mc:Fallback>
      </mc:AlternateContent>
      <p:sp>
        <p:nvSpPr>
          <p:cNvPr id="13" name="文本框 12"/>
          <p:cNvSpPr txBox="1"/>
          <p:nvPr/>
        </p:nvSpPr>
        <p:spPr>
          <a:xfrm>
            <a:off x="551174" y="3176090"/>
            <a:ext cx="88086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mc:AlternateContent xmlns:mc="http://schemas.openxmlformats.org/markup-compatibility/2006">
        <mc:Choice xmlns:a14="http://schemas.microsoft.com/office/drawing/2010/main" Requires="a14">
          <p:sp>
            <p:nvSpPr>
              <p:cNvPr id="15" name="文本框 14"/>
              <p:cNvSpPr txBox="1"/>
              <p:nvPr/>
            </p:nvSpPr>
            <p:spPr>
              <a:xfrm>
                <a:off x="2995352" y="3039480"/>
                <a:ext cx="3060790"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𝜑</m:t>
                              </m:r>
                            </m:e>
                          </m:d>
                        </m:e>
                      </m:func>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cm</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2995352" y="3039480"/>
                <a:ext cx="3060790" cy="553998"/>
              </a:xfrm>
              <a:prstGeom prst="rect">
                <a:avLst/>
              </a:prstGeom>
              <a:blipFill rotWithShape="1">
                <a:blip r:embed="rId6"/>
                <a:stretch>
                  <a:fillRect l="-2" t="-67" r="5" b="2"/>
                </a:stretch>
              </a:blipFill>
            </p:spPr>
            <p:txBody>
              <a:bodyPr/>
              <a:lstStyle/>
              <a:p>
                <a:r>
                  <a:rPr lang="zh-CN" altLang="en-US">
                    <a:noFill/>
                  </a:rPr>
                  <a:t> </a:t>
                </a:r>
              </a:p>
            </p:txBody>
          </p:sp>
        </mc:Fallback>
      </mc:AlternateContent>
      <p:sp>
        <p:nvSpPr>
          <p:cNvPr id="16" name="文本框 15"/>
          <p:cNvSpPr txBox="1"/>
          <p:nvPr/>
        </p:nvSpPr>
        <p:spPr>
          <a:xfrm>
            <a:off x="1300525" y="3177275"/>
            <a:ext cx="1947043"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设振动方程为：</a:t>
            </a:r>
            <a:endParaRPr lang="zh-CN" altLang="en-US" sz="2000" dirty="0"/>
          </a:p>
        </p:txBody>
      </p:sp>
      <p:sp>
        <p:nvSpPr>
          <p:cNvPr id="17" name="文本框 16"/>
          <p:cNvSpPr txBox="1"/>
          <p:nvPr/>
        </p:nvSpPr>
        <p:spPr>
          <a:xfrm>
            <a:off x="531055" y="3767589"/>
            <a:ext cx="1947043"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速度表达式为</a:t>
            </a:r>
            <a:endParaRPr lang="zh-CN" altLang="en-US" sz="2000" dirty="0"/>
          </a:p>
        </p:txBody>
      </p:sp>
      <mc:AlternateContent xmlns:mc="http://schemas.openxmlformats.org/markup-compatibility/2006">
        <mc:Choice xmlns:a14="http://schemas.microsoft.com/office/drawing/2010/main" Requires="a14">
          <p:sp>
            <p:nvSpPr>
              <p:cNvPr id="19" name="文本框 18"/>
              <p:cNvSpPr txBox="1"/>
              <p:nvPr/>
            </p:nvSpPr>
            <p:spPr>
              <a:xfrm>
                <a:off x="581164" y="4921384"/>
                <a:ext cx="2949827"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由</a:t>
                </a:r>
                <a14:m>
                  <m:oMath xmlns:m="http://schemas.openxmlformats.org/officeDocument/2006/math">
                    <m:sSub>
                      <m:sSub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𝑚𝑎𝑥</m:t>
                        </m:r>
                      </m:sub>
                    </m:sSub>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𝜑</m:t>
                        </m:r>
                      </m:e>
                    </m:func>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&gt;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0</m:t>
                    </m:r>
                  </m:oMath>
                </a14:m>
                <a:endParaRPr lang="zh-CN" altLang="en-US" sz="2000" dirty="0"/>
              </a:p>
            </p:txBody>
          </p:sp>
        </mc:Choice>
        <mc:Fallback>
          <p:sp>
            <p:nvSpPr>
              <p:cNvPr id="19" name="文本框 18"/>
              <p:cNvSpPr txBox="1">
                <a:spLocks noRot="1" noChangeAspect="1" noMove="1" noResize="1" noEditPoints="1" noAdjustHandles="1" noChangeArrowheads="1" noChangeShapeType="1" noTextEdit="1"/>
              </p:cNvSpPr>
              <p:nvPr/>
            </p:nvSpPr>
            <p:spPr>
              <a:xfrm>
                <a:off x="581164" y="4921384"/>
                <a:ext cx="2949827" cy="400110"/>
              </a:xfrm>
              <a:prstGeom prst="rect">
                <a:avLst/>
              </a:prstGeom>
              <a:blipFill rotWithShape="1">
                <a:blip r:embed="rId7"/>
                <a:stretch>
                  <a:fillRect l="-5" t="-33" r="13" b="48"/>
                </a:stretch>
              </a:blipFill>
            </p:spPr>
            <p:txBody>
              <a:bodyPr/>
              <a:lstStyle/>
              <a:p>
                <a:r>
                  <a:rPr lang="zh-CN" altLang="en-US">
                    <a:noFill/>
                  </a:rPr>
                  <a:t> </a:t>
                </a:r>
              </a:p>
            </p:txBody>
          </p:sp>
        </mc:Fallback>
      </mc:AlternateContent>
      <p:sp>
        <p:nvSpPr>
          <p:cNvPr id="24" name="箭头: 右 23"/>
          <p:cNvSpPr/>
          <p:nvPr/>
        </p:nvSpPr>
        <p:spPr bwMode="auto">
          <a:xfrm>
            <a:off x="910991" y="5741916"/>
            <a:ext cx="395275" cy="29176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5" name="文本框 24"/>
              <p:cNvSpPr txBox="1"/>
              <p:nvPr/>
            </p:nvSpPr>
            <p:spPr>
              <a:xfrm>
                <a:off x="1188087" y="5510577"/>
                <a:ext cx="2711945" cy="63658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𝑥</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latin typeface="Cambria Math" panose="02040503050406030204" pitchFamily="18" charset="0"/>
                                  <a:ea typeface="宋体" panose="02010600030101010101" pitchFamily="2" charset="-122"/>
                                </a:rPr>
                                <m:t>5</m:t>
                              </m:r>
                              <m:r>
                                <a:rPr lang="en-US" altLang="zh-CN" sz="2000" i="1" kern="100">
                                  <a:effectLst/>
                                  <a:latin typeface="Cambria Math" panose="02040503050406030204" pitchFamily="18" charset="0"/>
                                  <a:ea typeface="宋体" panose="02010600030101010101" pitchFamily="2" charset="-122"/>
                                </a:rPr>
                                <m:t>𝑡</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2</m:t>
                                  </m:r>
                                </m:den>
                              </m:f>
                            </m:e>
                          </m:d>
                        </m:e>
                      </m:func>
                    </m:oMath>
                  </m:oMathPara>
                </a14:m>
                <a:endParaRPr lang="zh-CN" altLang="en-US" dirty="0"/>
              </a:p>
            </p:txBody>
          </p:sp>
        </mc:Choice>
        <mc:Fallback>
          <p:sp>
            <p:nvSpPr>
              <p:cNvPr id="25" name="文本框 24"/>
              <p:cNvSpPr txBox="1">
                <a:spLocks noRot="1" noChangeAspect="1" noMove="1" noResize="1" noEditPoints="1" noAdjustHandles="1" noChangeArrowheads="1" noChangeShapeType="1" noTextEdit="1"/>
              </p:cNvSpPr>
              <p:nvPr/>
            </p:nvSpPr>
            <p:spPr>
              <a:xfrm>
                <a:off x="1188087" y="5510577"/>
                <a:ext cx="2711945" cy="636585"/>
              </a:xfrm>
              <a:prstGeom prst="rect">
                <a:avLst/>
              </a:prstGeom>
              <a:blipFill rotWithShape="1">
                <a:blip r:embed="rId8"/>
                <a:stretch>
                  <a:fillRect t="-7" r="18" b="57"/>
                </a:stretch>
              </a:blipFill>
            </p:spPr>
            <p:txBody>
              <a:bodyPr/>
              <a:lstStyle/>
              <a:p>
                <a:r>
                  <a:rPr lang="zh-CN" altLang="en-US">
                    <a:noFill/>
                  </a:rPr>
                  <a:t> </a:t>
                </a:r>
              </a:p>
            </p:txBody>
          </p:sp>
        </mc:Fallback>
      </mc:AlternateContent>
      <p:sp>
        <p:nvSpPr>
          <p:cNvPr id="26" name="文本框 25"/>
          <p:cNvSpPr txBox="1"/>
          <p:nvPr/>
        </p:nvSpPr>
        <p:spPr>
          <a:xfrm>
            <a:off x="3979490" y="5687742"/>
            <a:ext cx="86545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选</a:t>
            </a:r>
            <a:r>
              <a:rPr lang="en-US" altLang="zh-CN" sz="2000" kern="100" dirty="0">
                <a:solidFill>
                  <a:srgbClr val="FF0000"/>
                </a:solidFill>
                <a:effectLst/>
                <a:latin typeface="Times New Roman" panose="02020603050405020304" pitchFamily="18" charset="0"/>
                <a:ea typeface="宋体" panose="02010600030101010101" pitchFamily="2" charset="-122"/>
              </a:rPr>
              <a:t>B</a:t>
            </a:r>
            <a:endParaRPr lang="zh-CN" altLang="en-US" sz="2000" dirty="0">
              <a:solidFill>
                <a:srgbClr val="FF0000"/>
              </a:solidFill>
            </a:endParaRPr>
          </a:p>
        </p:txBody>
      </p:sp>
      <mc:AlternateContent xmlns:mc="http://schemas.openxmlformats.org/markup-compatibility/2006">
        <mc:Choice xmlns:a14="http://schemas.microsoft.com/office/drawing/2010/main" Requires="a14">
          <p:sp>
            <p:nvSpPr>
              <p:cNvPr id="27" name="文本框 26"/>
              <p:cNvSpPr txBox="1"/>
              <p:nvPr/>
            </p:nvSpPr>
            <p:spPr>
              <a:xfrm>
                <a:off x="2201217" y="3593478"/>
                <a:ext cx="4193239" cy="676788"/>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d>
                            <m:d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𝜑</m:t>
                              </m:r>
                            </m:e>
                          </m:d>
                        </m:e>
                      </m:func>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cm</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7" name="文本框 26"/>
              <p:cNvSpPr txBox="1">
                <a:spLocks noRot="1" noChangeAspect="1" noMove="1" noResize="1" noEditPoints="1" noAdjustHandles="1" noChangeArrowheads="1" noChangeShapeType="1" noTextEdit="1"/>
              </p:cNvSpPr>
              <p:nvPr/>
            </p:nvSpPr>
            <p:spPr>
              <a:xfrm>
                <a:off x="2201217" y="3593478"/>
                <a:ext cx="4193239" cy="676788"/>
              </a:xfrm>
              <a:prstGeom prst="rect">
                <a:avLst/>
              </a:prstGeom>
              <a:blipFill rotWithShape="1">
                <a:blip r:embed="rId9"/>
                <a:stretch>
                  <a:fillRect l="-7" t="-2" b="7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9" name="文本框 28"/>
              <p:cNvSpPr txBox="1"/>
              <p:nvPr/>
            </p:nvSpPr>
            <p:spPr>
              <a:xfrm>
                <a:off x="430849" y="4329472"/>
                <a:ext cx="3226751" cy="400110"/>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sSub>
                        <m:sSub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𝑚𝑎𝑥</m:t>
                          </m:r>
                        </m:sub>
                      </m:s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latin typeface="Cambria Math" panose="02040503050406030204" pitchFamily="18" charset="0"/>
                          <a:ea typeface="宋体" panose="02010600030101010101" pitchFamily="2" charset="-122"/>
                        </a:rPr>
                        <m:t>5</m:t>
                      </m:r>
                      <m:r>
                        <m:rPr>
                          <m:sty m:val="p"/>
                        </m:rPr>
                        <a:rPr lang="en-US" altLang="zh-CN" sz="2000" b="0" i="0" kern="100" smtClean="0">
                          <a:latin typeface="Cambria Math" panose="02040503050406030204" pitchFamily="18" charset="0"/>
                          <a:ea typeface="宋体" panose="02010600030101010101" pitchFamily="2" charset="-122"/>
                        </a:rPr>
                        <m:t>cm</m:t>
                      </m:r>
                      <m:sSup>
                        <m:sSupPr>
                          <m:ctrlPr>
                            <a:rPr lang="en-US" altLang="zh-CN" sz="2000" i="1" kern="100">
                              <a:latin typeface="Cambria Math" panose="02040503050406030204" pitchFamily="18" charset="0"/>
                              <a:ea typeface="宋体" panose="02010600030101010101" pitchFamily="2" charset="-122"/>
                            </a:rPr>
                          </m:ctrlPr>
                        </m:sSupPr>
                        <m:e>
                          <m:r>
                            <m:rPr>
                              <m:sty m:val="p"/>
                            </m:rPr>
                            <a:rPr lang="en-US" altLang="zh-CN" sz="2000" kern="100">
                              <a:latin typeface="Cambria Math" panose="02040503050406030204" pitchFamily="18" charset="0"/>
                              <a:ea typeface="宋体" panose="02010600030101010101" pitchFamily="2" charset="-122"/>
                            </a:rPr>
                            <m:t>s</m:t>
                          </m:r>
                        </m:e>
                        <m:sup>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1</m:t>
                          </m:r>
                        </m:sup>
                      </m:sSup>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9" name="文本框 28"/>
              <p:cNvSpPr txBox="1">
                <a:spLocks noRot="1" noChangeAspect="1" noMove="1" noResize="1" noEditPoints="1" noAdjustHandles="1" noChangeArrowheads="1" noChangeShapeType="1" noTextEdit="1"/>
              </p:cNvSpPr>
              <p:nvPr/>
            </p:nvSpPr>
            <p:spPr>
              <a:xfrm>
                <a:off x="430849" y="4329472"/>
                <a:ext cx="3226751" cy="400110"/>
              </a:xfrm>
              <a:prstGeom prst="rect">
                <a:avLst/>
              </a:prstGeom>
              <a:blipFill rotWithShape="1">
                <a:blip r:embed="rId10"/>
                <a:stretch>
                  <a:fillRect l="-10" t="-10" b="25"/>
                </a:stretch>
              </a:blipFill>
            </p:spPr>
            <p:txBody>
              <a:bodyPr/>
              <a:lstStyle/>
              <a:p>
                <a:r>
                  <a:rPr lang="zh-CN" altLang="en-US">
                    <a:noFill/>
                  </a:rPr>
                  <a:t> </a:t>
                </a:r>
              </a:p>
            </p:txBody>
          </p:sp>
        </mc:Fallback>
      </mc:AlternateContent>
      <p:sp>
        <p:nvSpPr>
          <p:cNvPr id="30" name="箭头: 右 29"/>
          <p:cNvSpPr/>
          <p:nvPr/>
        </p:nvSpPr>
        <p:spPr bwMode="auto">
          <a:xfrm>
            <a:off x="3415649" y="4383646"/>
            <a:ext cx="395275" cy="29176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2" name="文本框 31"/>
              <p:cNvSpPr txBox="1"/>
              <p:nvPr/>
            </p:nvSpPr>
            <p:spPr>
              <a:xfrm>
                <a:off x="3878126" y="4298945"/>
                <a:ext cx="203733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2</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latin typeface="Cambria Math" panose="02040503050406030204" pitchFamily="18" charset="0"/>
                          <a:ea typeface="宋体" panose="02010600030101010101" pitchFamily="2" charset="-122"/>
                        </a:rPr>
                        <m:t>5</m:t>
                      </m:r>
                      <m:r>
                        <m:rPr>
                          <m:sty m:val="p"/>
                        </m:rPr>
                        <a:rPr lang="en-US" altLang="zh-CN" sz="2000" b="0" i="0" kern="100" smtClean="0">
                          <a:latin typeface="Cambria Math" panose="02040503050406030204" pitchFamily="18" charset="0"/>
                          <a:ea typeface="宋体" panose="02010600030101010101" pitchFamily="2" charset="-122"/>
                        </a:rPr>
                        <m:t>rad</m:t>
                      </m:r>
                      <m:r>
                        <a:rPr lang="en-US" altLang="zh-CN" sz="2000" b="0" i="1" kern="100" smtClean="0">
                          <a:latin typeface="Cambria Math" panose="02040503050406030204" pitchFamily="18" charset="0"/>
                          <a:ea typeface="Cambria Math" panose="02040503050406030204" pitchFamily="18" charset="0"/>
                        </a:rPr>
                        <m:t>∙</m:t>
                      </m:r>
                      <m:sSup>
                        <m:sSupPr>
                          <m:ctrlPr>
                            <a:rPr lang="en-US" altLang="zh-CN" sz="2000" i="1" kern="100">
                              <a:latin typeface="Cambria Math" panose="02040503050406030204" pitchFamily="18" charset="0"/>
                              <a:ea typeface="宋体" panose="02010600030101010101" pitchFamily="2" charset="-122"/>
                            </a:rPr>
                          </m:ctrlPr>
                        </m:sSupPr>
                        <m:e>
                          <m:r>
                            <m:rPr>
                              <m:sty m:val="p"/>
                            </m:rPr>
                            <a:rPr lang="en-US" altLang="zh-CN" sz="2000" kern="100">
                              <a:latin typeface="Cambria Math" panose="02040503050406030204" pitchFamily="18" charset="0"/>
                              <a:ea typeface="宋体" panose="02010600030101010101" pitchFamily="2" charset="-122"/>
                            </a:rPr>
                            <m:t>s</m:t>
                          </m:r>
                        </m:e>
                        <m:sup>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1</m:t>
                          </m:r>
                        </m:sup>
                      </m:sSup>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3878126" y="4298945"/>
                <a:ext cx="2037339" cy="400110"/>
              </a:xfrm>
              <a:prstGeom prst="rect">
                <a:avLst/>
              </a:prstGeom>
              <a:blipFill rotWithShape="1">
                <a:blip r:embed="rId11"/>
                <a:stretch>
                  <a:fillRect l="-9" t="-157" r="22" b="14"/>
                </a:stretch>
              </a:blipFill>
            </p:spPr>
            <p:txBody>
              <a:bodyPr/>
              <a:lstStyle/>
              <a:p>
                <a:r>
                  <a:rPr lang="zh-CN" altLang="en-US">
                    <a:noFill/>
                  </a:rPr>
                  <a:t> </a:t>
                </a:r>
              </a:p>
            </p:txBody>
          </p:sp>
        </mc:Fallback>
      </mc:AlternateContent>
      <p:sp>
        <p:nvSpPr>
          <p:cNvPr id="33" name="箭头: 右 32"/>
          <p:cNvSpPr/>
          <p:nvPr/>
        </p:nvSpPr>
        <p:spPr bwMode="auto">
          <a:xfrm>
            <a:off x="3530991" y="4994748"/>
            <a:ext cx="395275" cy="29176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5" name="文本框 34"/>
              <p:cNvSpPr txBox="1"/>
              <p:nvPr/>
            </p:nvSpPr>
            <p:spPr>
              <a:xfrm>
                <a:off x="3853170" y="4824264"/>
                <a:ext cx="1364566" cy="56477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18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kern="100">
                              <a:latin typeface="Cambria Math" panose="02040503050406030204" pitchFamily="18" charset="0"/>
                              <a:ea typeface="Cambria Math" panose="02040503050406030204" pitchFamily="18" charset="0"/>
                            </a:rPr>
                          </m:ctrlPr>
                        </m:fPr>
                        <m:num>
                          <m:r>
                            <a:rPr lang="en-US" altLang="zh-CN" sz="1800" i="1" kern="100">
                              <a:latin typeface="Cambria Math" panose="02040503050406030204" pitchFamily="18" charset="0"/>
                              <a:ea typeface="宋体" panose="02010600030101010101" pitchFamily="2" charset="-122"/>
                            </a:rPr>
                            <m:t>𝜋</m:t>
                          </m:r>
                        </m:num>
                        <m:den>
                          <m:r>
                            <a:rPr lang="en-US" altLang="zh-CN" sz="1800" b="0" i="1" kern="100" smtClean="0">
                              <a:latin typeface="Cambria Math" panose="02040503050406030204" pitchFamily="18" charset="0"/>
                              <a:ea typeface="宋体" panose="02010600030101010101" pitchFamily="2" charset="-122"/>
                            </a:rPr>
                            <m:t>2</m:t>
                          </m:r>
                        </m:den>
                      </m:f>
                    </m:oMath>
                  </m:oMathPara>
                </a14:m>
                <a:endParaRPr lang="zh-CN" altLang="en-US" sz="1800" dirty="0"/>
              </a:p>
            </p:txBody>
          </p:sp>
        </mc:Choice>
        <mc:Fallback>
          <p:sp>
            <p:nvSpPr>
              <p:cNvPr id="35" name="文本框 34"/>
              <p:cNvSpPr txBox="1">
                <a:spLocks noRot="1" noChangeAspect="1" noMove="1" noResize="1" noEditPoints="1" noAdjustHandles="1" noChangeArrowheads="1" noChangeShapeType="1" noTextEdit="1"/>
              </p:cNvSpPr>
              <p:nvPr/>
            </p:nvSpPr>
            <p:spPr>
              <a:xfrm>
                <a:off x="3853170" y="4824264"/>
                <a:ext cx="1364566" cy="564770"/>
              </a:xfrm>
              <a:prstGeom prst="rect">
                <a:avLst/>
              </a:prstGeom>
              <a:blipFill rotWithShape="1">
                <a:blip r:embed="rId12"/>
                <a:stretch>
                  <a:fillRect l="-46" t="-30" r="42" b="7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7" name="文本框 36"/>
              <p:cNvSpPr txBox="1"/>
              <p:nvPr/>
            </p:nvSpPr>
            <p:spPr>
              <a:xfrm>
                <a:off x="6874061" y="1110563"/>
                <a:ext cx="39893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𝐵</m:t>
                      </m:r>
                    </m:oMath>
                  </m:oMathPara>
                </a14:m>
                <a:endParaRPr lang="zh-CN" altLang="en-US" dirty="0">
                  <a:solidFill>
                    <a:srgbClr val="FF0000"/>
                  </a:solidFill>
                </a:endParaRPr>
              </a:p>
            </p:txBody>
          </p:sp>
        </mc:Choice>
        <mc:Fallback>
          <p:sp>
            <p:nvSpPr>
              <p:cNvPr id="37" name="文本框 36"/>
              <p:cNvSpPr txBox="1">
                <a:spLocks noRot="1" noChangeAspect="1" noMove="1" noResize="1" noEditPoints="1" noAdjustHandles="1" noChangeArrowheads="1" noChangeShapeType="1" noTextEdit="1"/>
              </p:cNvSpPr>
              <p:nvPr/>
            </p:nvSpPr>
            <p:spPr>
              <a:xfrm>
                <a:off x="6874061" y="1110563"/>
                <a:ext cx="398935" cy="400110"/>
              </a:xfrm>
              <a:prstGeom prst="rect">
                <a:avLst/>
              </a:prstGeom>
              <a:blipFill rotWithShape="1">
                <a:blip r:embed="rId13"/>
                <a:stretch>
                  <a:fillRect l="-47" t="-146" r="85" b="2"/>
                </a:stretch>
              </a:blipFill>
            </p:spPr>
            <p:txBody>
              <a:bodyPr/>
              <a:lstStyle/>
              <a:p>
                <a:r>
                  <a:rPr lang="zh-CN" altLang="en-US">
                    <a:noFill/>
                  </a:rPr>
                  <a:t> </a:t>
                </a:r>
              </a:p>
            </p:txBody>
          </p:sp>
        </mc:Fallback>
      </mc:AlternateContent>
      <p:grpSp>
        <p:nvGrpSpPr>
          <p:cNvPr id="147" name="组合 146"/>
          <p:cNvGrpSpPr/>
          <p:nvPr/>
        </p:nvGrpSpPr>
        <p:grpSpPr>
          <a:xfrm>
            <a:off x="6113525" y="3238863"/>
            <a:ext cx="2977599" cy="3054943"/>
            <a:chOff x="6113525" y="3238863"/>
            <a:chExt cx="2977599" cy="3054943"/>
          </a:xfrm>
        </p:grpSpPr>
        <mc:AlternateContent xmlns:mc="http://schemas.openxmlformats.org/markup-compatibility/2006">
          <mc:Choice xmlns:a14="http://schemas.microsoft.com/office/drawing/2010/main" Requires="a14">
            <p:sp>
              <p:nvSpPr>
                <p:cNvPr id="52" name="文本框 51"/>
                <p:cNvSpPr txBox="1"/>
                <p:nvPr/>
              </p:nvSpPr>
              <p:spPr>
                <a:xfrm>
                  <a:off x="6113525" y="4146092"/>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52" name="文本框 51"/>
                <p:cNvSpPr txBox="1">
                  <a:spLocks noRot="1" noChangeAspect="1" noMove="1" noResize="1" noEditPoints="1" noAdjustHandles="1" noChangeArrowheads="1" noChangeShapeType="1" noTextEdit="1"/>
                </p:cNvSpPr>
                <p:nvPr/>
              </p:nvSpPr>
              <p:spPr>
                <a:xfrm>
                  <a:off x="6113525" y="4146092"/>
                  <a:ext cx="445221" cy="338554"/>
                </a:xfrm>
                <a:prstGeom prst="rect">
                  <a:avLst/>
                </a:prstGeom>
                <a:blipFill rotWithShape="1">
                  <a:blip r:embed="rId14"/>
                </a:blipFill>
              </p:spPr>
              <p:txBody>
                <a:bodyPr/>
                <a:lstStyle/>
                <a:p>
                  <a:r>
                    <a:rPr lang="zh-CN" altLang="en-US">
                      <a:noFill/>
                    </a:rPr>
                    <a:t> </a:t>
                  </a:r>
                </a:p>
              </p:txBody>
            </p:sp>
          </mc:Fallback>
        </mc:AlternateContent>
        <p:grpSp>
          <p:nvGrpSpPr>
            <p:cNvPr id="146" name="组合 145"/>
            <p:cNvGrpSpPr/>
            <p:nvPr/>
          </p:nvGrpSpPr>
          <p:grpSpPr>
            <a:xfrm>
              <a:off x="6330461" y="3238863"/>
              <a:ext cx="2760663" cy="3054943"/>
              <a:chOff x="6330461" y="3238863"/>
              <a:chExt cx="2760663" cy="3054943"/>
            </a:xfrm>
          </p:grpSpPr>
          <p:grpSp>
            <p:nvGrpSpPr>
              <p:cNvPr id="101" name="组合 100"/>
              <p:cNvGrpSpPr/>
              <p:nvPr/>
            </p:nvGrpSpPr>
            <p:grpSpPr>
              <a:xfrm>
                <a:off x="6330461" y="3238863"/>
                <a:ext cx="2760663" cy="2271714"/>
                <a:chOff x="6155957" y="3653296"/>
                <a:chExt cx="2760663" cy="2271714"/>
              </a:xfrm>
            </p:grpSpPr>
            <p:cxnSp>
              <p:nvCxnSpPr>
                <p:cNvPr id="102" name="直接连接符 101"/>
                <p:cNvCxnSpPr>
                  <a:endCxn id="105" idx="4"/>
                </p:cNvCxnSpPr>
                <p:nvPr/>
              </p:nvCxnSpPr>
              <p:spPr bwMode="auto">
                <a:xfrm flipH="1">
                  <a:off x="7423576" y="3653296"/>
                  <a:ext cx="2381" cy="227171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03" name="组合 32833"/>
                <p:cNvGrpSpPr/>
                <p:nvPr/>
              </p:nvGrpSpPr>
              <p:grpSpPr bwMode="auto">
                <a:xfrm>
                  <a:off x="6155957" y="3810459"/>
                  <a:ext cx="2760663" cy="2114551"/>
                  <a:chOff x="2819446" y="2365454"/>
                  <a:chExt cx="2761242" cy="2115347"/>
                </a:xfrm>
              </p:grpSpPr>
              <p:cxnSp>
                <p:nvCxnSpPr>
                  <p:cNvPr id="104" name="直接箭头连接符 103"/>
                  <p:cNvCxnSpPr/>
                  <p:nvPr/>
                </p:nvCxnSpPr>
                <p:spPr>
                  <a:xfrm flipV="1">
                    <a:off x="2819446" y="3427891"/>
                    <a:ext cx="2554824"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105" name="椭圆 104"/>
                  <p:cNvSpPr/>
                  <p:nvPr/>
                </p:nvSpPr>
                <p:spPr>
                  <a:xfrm>
                    <a:off x="3029040" y="2365454"/>
                    <a:ext cx="2116582" cy="2115347"/>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06"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107" name="文本框 438"/>
                  <p:cNvSpPr txBox="1"/>
                  <p:nvPr/>
                </p:nvSpPr>
                <p:spPr>
                  <a:xfrm>
                    <a:off x="5131331" y="3456477"/>
                    <a:ext cx="449357" cy="457372"/>
                  </a:xfrm>
                  <a:prstGeom prst="rect">
                    <a:avLst/>
                  </a:prstGeom>
                  <a:noFill/>
                  <a:ln w="6350">
                    <a:noFill/>
                  </a:ln>
                </p:spPr>
                <p:txBody>
                  <a:bodyPr/>
                  <a:lstStyle/>
                  <a:p>
                    <a:pPr algn="just">
                      <a:defRPr/>
                    </a:pPr>
                    <a:r>
                      <a:rPr lang="en-US" sz="18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p:grpSp>
          </p:grpSp>
          <mc:AlternateContent xmlns:mc="http://schemas.openxmlformats.org/markup-compatibility/2006">
            <mc:Choice xmlns:a14="http://schemas.microsoft.com/office/drawing/2010/main" Requires="a14">
              <p:sp>
                <p:nvSpPr>
                  <p:cNvPr id="108" name="文本框 107"/>
                  <p:cNvSpPr txBox="1"/>
                  <p:nvPr/>
                </p:nvSpPr>
                <p:spPr>
                  <a:xfrm>
                    <a:off x="8553032" y="4146331"/>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08" name="文本框 107"/>
                  <p:cNvSpPr txBox="1">
                    <a:spLocks noRot="1" noChangeAspect="1" noMove="1" noResize="1" noEditPoints="1" noAdjustHandles="1" noChangeArrowheads="1" noChangeShapeType="1" noTextEdit="1"/>
                  </p:cNvSpPr>
                  <p:nvPr/>
                </p:nvSpPr>
                <p:spPr>
                  <a:xfrm>
                    <a:off x="8553032" y="4146331"/>
                    <a:ext cx="445221" cy="338554"/>
                  </a:xfrm>
                  <a:prstGeom prst="rect">
                    <a:avLst/>
                  </a:prstGeom>
                  <a:blipFill rotWithShape="1">
                    <a:blip r:embed="rId15"/>
                  </a:blipFill>
                </p:spPr>
                <p:txBody>
                  <a:bodyPr/>
                  <a:lstStyle/>
                  <a:p>
                    <a:r>
                      <a:rPr lang="zh-CN" altLang="en-US">
                        <a:noFill/>
                      </a:rPr>
                      <a:t> </a:t>
                    </a:r>
                  </a:p>
                </p:txBody>
              </p:sp>
            </mc:Fallback>
          </mc:AlternateContent>
          <p:sp>
            <p:nvSpPr>
              <p:cNvPr id="109" name="文本框 108"/>
              <p:cNvSpPr txBox="1"/>
              <p:nvPr/>
            </p:nvSpPr>
            <p:spPr>
              <a:xfrm>
                <a:off x="6515809" y="5955252"/>
                <a:ext cx="2344363"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6-3</a:t>
                </a:r>
                <a:r>
                  <a:rPr lang="zh-CN" altLang="en-US" sz="1600" kern="100" dirty="0">
                    <a:effectLst/>
                    <a:latin typeface="Times New Roman" panose="02020603050405020304" pitchFamily="18" charset="0"/>
                    <a:ea typeface="宋体" panose="02010600030101010101" pitchFamily="2" charset="-122"/>
                  </a:rPr>
                  <a:t>图旋转矢量法</a:t>
                </a:r>
                <a:endParaRPr lang="zh-CN" altLang="en-US" sz="1600" dirty="0"/>
              </a:p>
            </p:txBody>
          </p:sp>
        </p:grpSp>
      </p:grpSp>
      <p:cxnSp>
        <p:nvCxnSpPr>
          <p:cNvPr id="110" name="直接箭头连接符 109"/>
          <p:cNvCxnSpPr/>
          <p:nvPr/>
        </p:nvCxnSpPr>
        <p:spPr bwMode="auto">
          <a:xfrm flipV="1">
            <a:off x="7607259" y="4464587"/>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1" name="直接箭头连接符 110"/>
          <p:cNvCxnSpPr/>
          <p:nvPr/>
        </p:nvCxnSpPr>
        <p:spPr bwMode="auto">
          <a:xfrm flipH="1">
            <a:off x="7182493" y="3388244"/>
            <a:ext cx="4320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2" name="直接箭头连接符 111"/>
          <p:cNvCxnSpPr/>
          <p:nvPr/>
        </p:nvCxnSpPr>
        <p:spPr bwMode="auto">
          <a:xfrm rot="-900000" flipV="1">
            <a:off x="7589154" y="4315369"/>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3" name="直接箭头连接符 112"/>
          <p:cNvCxnSpPr/>
          <p:nvPr/>
        </p:nvCxnSpPr>
        <p:spPr bwMode="auto">
          <a:xfrm rot="-1800000" flipV="1">
            <a:off x="7532424" y="4194810"/>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4" name="直接箭头连接符 113"/>
          <p:cNvCxnSpPr/>
          <p:nvPr/>
        </p:nvCxnSpPr>
        <p:spPr bwMode="auto">
          <a:xfrm rot="-2700000" flipV="1">
            <a:off x="7451026" y="4086551"/>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5" name="直接箭头连接符 114"/>
          <p:cNvCxnSpPr/>
          <p:nvPr/>
        </p:nvCxnSpPr>
        <p:spPr bwMode="auto">
          <a:xfrm rot="-3600000" flipV="1">
            <a:off x="7336798" y="3993512"/>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6" name="直接箭头连接符 115"/>
          <p:cNvCxnSpPr/>
          <p:nvPr/>
        </p:nvCxnSpPr>
        <p:spPr bwMode="auto">
          <a:xfrm rot="-4500000" flipV="1">
            <a:off x="7208595" y="3954730"/>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7" name="直接箭头连接符 116"/>
          <p:cNvCxnSpPr/>
          <p:nvPr/>
        </p:nvCxnSpPr>
        <p:spPr bwMode="auto">
          <a:xfrm rot="-5400000" flipV="1">
            <a:off x="7072613" y="3937620"/>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8" name="直接箭头连接符 117"/>
          <p:cNvCxnSpPr/>
          <p:nvPr/>
        </p:nvCxnSpPr>
        <p:spPr bwMode="auto">
          <a:xfrm rot="15300000" flipV="1">
            <a:off x="6942229" y="3936413"/>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19" name="直接箭头连接符 118"/>
          <p:cNvCxnSpPr/>
          <p:nvPr/>
        </p:nvCxnSpPr>
        <p:spPr bwMode="auto">
          <a:xfrm rot="14400000" flipV="1">
            <a:off x="6821670" y="3993143"/>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0" name="直接箭头连接符 119"/>
          <p:cNvCxnSpPr/>
          <p:nvPr/>
        </p:nvCxnSpPr>
        <p:spPr bwMode="auto">
          <a:xfrm rot="13500000" flipV="1">
            <a:off x="6713411" y="4074541"/>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1" name="直接箭头连接符 120"/>
          <p:cNvCxnSpPr/>
          <p:nvPr/>
        </p:nvCxnSpPr>
        <p:spPr bwMode="auto">
          <a:xfrm rot="12600000" flipV="1">
            <a:off x="6620372" y="4188769"/>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2" name="直接箭头连接符 121"/>
          <p:cNvCxnSpPr/>
          <p:nvPr/>
        </p:nvCxnSpPr>
        <p:spPr bwMode="auto">
          <a:xfrm rot="11700000" flipV="1">
            <a:off x="6581590" y="4316972"/>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3" name="直接箭头连接符 122"/>
          <p:cNvCxnSpPr/>
          <p:nvPr/>
        </p:nvCxnSpPr>
        <p:spPr bwMode="auto">
          <a:xfrm rot="10800000" flipV="1">
            <a:off x="6564480" y="445295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4" name="直接箭头连接符 123"/>
          <p:cNvCxnSpPr/>
          <p:nvPr/>
        </p:nvCxnSpPr>
        <p:spPr bwMode="auto">
          <a:xfrm rot="5400000" flipV="1">
            <a:off x="7072652" y="5013999"/>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5" name="直接箭头连接符 124"/>
          <p:cNvCxnSpPr/>
          <p:nvPr/>
        </p:nvCxnSpPr>
        <p:spPr bwMode="auto">
          <a:xfrm rot="4500000" flipV="1">
            <a:off x="7221870" y="499589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6" name="直接箭头连接符 125"/>
          <p:cNvCxnSpPr/>
          <p:nvPr/>
        </p:nvCxnSpPr>
        <p:spPr bwMode="auto">
          <a:xfrm rot="3600000" flipV="1">
            <a:off x="7342429" y="493916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7" name="直接箭头连接符 126"/>
          <p:cNvCxnSpPr/>
          <p:nvPr/>
        </p:nvCxnSpPr>
        <p:spPr bwMode="auto">
          <a:xfrm rot="2700000" flipV="1">
            <a:off x="7457722" y="483666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8" name="直接箭头连接符 127"/>
          <p:cNvCxnSpPr/>
          <p:nvPr/>
        </p:nvCxnSpPr>
        <p:spPr bwMode="auto">
          <a:xfrm rot="1800000" flipV="1">
            <a:off x="7543727" y="4743538"/>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29" name="直接箭头连接符 128"/>
          <p:cNvCxnSpPr/>
          <p:nvPr/>
        </p:nvCxnSpPr>
        <p:spPr bwMode="auto">
          <a:xfrm rot="900000" flipV="1">
            <a:off x="7582509" y="461533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0" name="直接箭头连接符 129"/>
          <p:cNvCxnSpPr/>
          <p:nvPr/>
        </p:nvCxnSpPr>
        <p:spPr bwMode="auto">
          <a:xfrm rot="9900000" flipV="1">
            <a:off x="6558205" y="4610077"/>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1" name="直接箭头连接符 130"/>
          <p:cNvCxnSpPr/>
          <p:nvPr/>
        </p:nvCxnSpPr>
        <p:spPr bwMode="auto">
          <a:xfrm rot="9000000" flipV="1">
            <a:off x="6614935" y="4730636"/>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2" name="直接箭头连接符 131"/>
          <p:cNvCxnSpPr/>
          <p:nvPr/>
        </p:nvCxnSpPr>
        <p:spPr bwMode="auto">
          <a:xfrm rot="8100000" flipV="1">
            <a:off x="6696333" y="483889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3" name="直接箭头连接符 132"/>
          <p:cNvCxnSpPr/>
          <p:nvPr/>
        </p:nvCxnSpPr>
        <p:spPr bwMode="auto">
          <a:xfrm rot="7200000" flipV="1">
            <a:off x="6810561" y="493193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4" name="直接箭头连接符 133"/>
          <p:cNvCxnSpPr/>
          <p:nvPr/>
        </p:nvCxnSpPr>
        <p:spPr bwMode="auto">
          <a:xfrm rot="6300000" flipV="1">
            <a:off x="6938764" y="4970716"/>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135" name="直接箭头连接符 134"/>
          <p:cNvCxnSpPr/>
          <p:nvPr/>
        </p:nvCxnSpPr>
        <p:spPr bwMode="auto">
          <a:xfrm flipH="1">
            <a:off x="8211262" y="4462029"/>
            <a:ext cx="432000" cy="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cxnSp>
        <p:nvCxnSpPr>
          <p:cNvPr id="136" name="直接箭头连接符 135"/>
          <p:cNvCxnSpPr/>
          <p:nvPr/>
        </p:nvCxnSpPr>
        <p:spPr bwMode="auto">
          <a:xfrm flipH="1">
            <a:off x="6564480" y="4459904"/>
            <a:ext cx="432000" cy="0"/>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cxnSp>
        <p:nvCxnSpPr>
          <p:cNvPr id="137" name="直接箭头连接符 136"/>
          <p:cNvCxnSpPr/>
          <p:nvPr/>
        </p:nvCxnSpPr>
        <p:spPr bwMode="auto">
          <a:xfrm flipH="1">
            <a:off x="7587671" y="5528966"/>
            <a:ext cx="432000" cy="0"/>
          </a:xfrm>
          <a:prstGeom prst="straightConnector1">
            <a:avLst/>
          </a:prstGeom>
          <a:solidFill>
            <a:schemeClr val="accent1"/>
          </a:solidFill>
          <a:ln w="19050" cap="flat" cmpd="sng" algn="ctr">
            <a:solidFill>
              <a:srgbClr val="00B0F0"/>
            </a:solidFill>
            <a:prstDash val="solid"/>
            <a:round/>
            <a:headEnd type="stealth" w="med" len="lg"/>
            <a:tailEnd type="none" w="med" len="lg"/>
          </a:ln>
          <a:effectLst/>
        </p:spPr>
      </p:cxnSp>
      <p:cxnSp>
        <p:nvCxnSpPr>
          <p:cNvPr id="138" name="直接箭头连接符 137"/>
          <p:cNvCxnSpPr/>
          <p:nvPr/>
        </p:nvCxnSpPr>
        <p:spPr bwMode="auto">
          <a:xfrm flipH="1">
            <a:off x="7898789" y="3720823"/>
            <a:ext cx="4320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39" name="直接箭头连接符 138"/>
          <p:cNvCxnSpPr/>
          <p:nvPr/>
        </p:nvCxnSpPr>
        <p:spPr bwMode="auto">
          <a:xfrm flipH="1">
            <a:off x="7898789" y="3792878"/>
            <a:ext cx="432000" cy="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cxnSp>
        <p:nvCxnSpPr>
          <p:cNvPr id="140" name="直接箭头连接符 139"/>
          <p:cNvCxnSpPr/>
          <p:nvPr/>
        </p:nvCxnSpPr>
        <p:spPr bwMode="auto">
          <a:xfrm flipH="1">
            <a:off x="6868361" y="3680811"/>
            <a:ext cx="4320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41" name="直接箭头连接符 140"/>
          <p:cNvCxnSpPr/>
          <p:nvPr/>
        </p:nvCxnSpPr>
        <p:spPr bwMode="auto">
          <a:xfrm flipH="1">
            <a:off x="6868361" y="3752866"/>
            <a:ext cx="432000" cy="0"/>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cxnSp>
        <p:nvCxnSpPr>
          <p:cNvPr id="142" name="直接箭头连接符 141"/>
          <p:cNvCxnSpPr/>
          <p:nvPr/>
        </p:nvCxnSpPr>
        <p:spPr bwMode="auto">
          <a:xfrm flipH="1">
            <a:off x="6871296" y="5158259"/>
            <a:ext cx="432000" cy="0"/>
          </a:xfrm>
          <a:prstGeom prst="straightConnector1">
            <a:avLst/>
          </a:prstGeom>
          <a:solidFill>
            <a:schemeClr val="accent1"/>
          </a:solidFill>
          <a:ln w="19050" cap="flat" cmpd="sng" algn="ctr">
            <a:solidFill>
              <a:srgbClr val="00B0F0"/>
            </a:solidFill>
            <a:prstDash val="solid"/>
            <a:round/>
            <a:headEnd type="stealth" w="med" len="med"/>
            <a:tailEnd type="none" w="med" len="lg"/>
          </a:ln>
          <a:effectLst/>
        </p:spPr>
      </p:cxnSp>
      <p:cxnSp>
        <p:nvCxnSpPr>
          <p:cNvPr id="143" name="直接箭头连接符 142"/>
          <p:cNvCxnSpPr/>
          <p:nvPr/>
        </p:nvCxnSpPr>
        <p:spPr bwMode="auto">
          <a:xfrm flipH="1">
            <a:off x="6871296" y="5243735"/>
            <a:ext cx="432000" cy="0"/>
          </a:xfrm>
          <a:prstGeom prst="straightConnector1">
            <a:avLst/>
          </a:prstGeom>
          <a:solidFill>
            <a:schemeClr val="accent1"/>
          </a:solidFill>
          <a:ln w="19050" cap="flat" cmpd="sng" algn="ctr">
            <a:solidFill>
              <a:srgbClr val="00B050"/>
            </a:solidFill>
            <a:prstDash val="solid"/>
            <a:round/>
            <a:headEnd type="stealth" w="med" len="med"/>
            <a:tailEnd type="none" w="med" len="lg"/>
          </a:ln>
          <a:effectLst/>
        </p:spPr>
      </p:cxnSp>
      <p:cxnSp>
        <p:nvCxnSpPr>
          <p:cNvPr id="144" name="直接箭头连接符 143"/>
          <p:cNvCxnSpPr/>
          <p:nvPr/>
        </p:nvCxnSpPr>
        <p:spPr bwMode="auto">
          <a:xfrm flipH="1">
            <a:off x="7931929" y="5140924"/>
            <a:ext cx="432000" cy="0"/>
          </a:xfrm>
          <a:prstGeom prst="straightConnector1">
            <a:avLst/>
          </a:prstGeom>
          <a:solidFill>
            <a:schemeClr val="accent1"/>
          </a:solidFill>
          <a:ln w="19050" cap="flat" cmpd="sng" algn="ctr">
            <a:solidFill>
              <a:srgbClr val="00B0F0"/>
            </a:solidFill>
            <a:prstDash val="solid"/>
            <a:round/>
            <a:headEnd type="stealth" w="med" len="med"/>
            <a:tailEnd type="none" w="med" len="lg"/>
          </a:ln>
          <a:effectLst/>
        </p:spPr>
      </p:cxnSp>
      <p:cxnSp>
        <p:nvCxnSpPr>
          <p:cNvPr id="145" name="直接箭头连接符 144"/>
          <p:cNvCxnSpPr/>
          <p:nvPr/>
        </p:nvCxnSpPr>
        <p:spPr bwMode="auto">
          <a:xfrm flipH="1">
            <a:off x="7931929" y="5212979"/>
            <a:ext cx="432000" cy="0"/>
          </a:xfrm>
          <a:prstGeom prst="straightConnector1">
            <a:avLst/>
          </a:prstGeom>
          <a:solidFill>
            <a:schemeClr val="accent1"/>
          </a:solidFill>
          <a:ln w="19050" cap="flat" cmpd="sng" algn="ctr">
            <a:solidFill>
              <a:srgbClr val="00B050"/>
            </a:solidFill>
            <a:prstDash val="solid"/>
            <a:round/>
            <a:headEnd type="none" w="med" len="lg"/>
            <a:tailEnd type="stealth" w="med" len="lg"/>
          </a:ln>
          <a:effectLst/>
        </p:spPr>
      </p:cxnSp>
      <mc:AlternateContent xmlns:mc="http://schemas.openxmlformats.org/markup-compatibility/2006">
        <mc:Choice xmlns:a14="http://schemas.microsoft.com/office/drawing/2010/main" Requires="a14">
          <p:sp>
            <p:nvSpPr>
              <p:cNvPr id="149" name="文本框 148"/>
              <p:cNvSpPr txBox="1"/>
              <p:nvPr/>
            </p:nvSpPr>
            <p:spPr>
              <a:xfrm>
                <a:off x="7039071" y="2952562"/>
                <a:ext cx="71189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r>
                            <a:rPr lang="zh-CN" altLang="en-US" sz="16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dirty="0"/>
              </a:p>
            </p:txBody>
          </p:sp>
        </mc:Choice>
        <mc:Fallback>
          <p:sp>
            <p:nvSpPr>
              <p:cNvPr id="149" name="文本框 148"/>
              <p:cNvSpPr txBox="1">
                <a:spLocks noRot="1" noChangeAspect="1" noMove="1" noResize="1" noEditPoints="1" noAdjustHandles="1" noChangeArrowheads="1" noChangeShapeType="1" noTextEdit="1"/>
              </p:cNvSpPr>
              <p:nvPr/>
            </p:nvSpPr>
            <p:spPr>
              <a:xfrm>
                <a:off x="7039071" y="2952562"/>
                <a:ext cx="711898" cy="338554"/>
              </a:xfrm>
              <a:prstGeom prst="rect">
                <a:avLst/>
              </a:prstGeom>
              <a:blipFill rotWithShape="1">
                <a:blip r:embed="rId16"/>
                <a:stretch>
                  <a:fillRect l="-13" t="-132" r="22" b="16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0" name="文本框 149"/>
              <p:cNvSpPr txBox="1"/>
              <p:nvPr/>
            </p:nvSpPr>
            <p:spPr>
              <a:xfrm>
                <a:off x="7406290" y="5461378"/>
                <a:ext cx="71189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16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b="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dirty="0"/>
              </a:p>
            </p:txBody>
          </p:sp>
        </mc:Choice>
        <mc:Fallback>
          <p:sp>
            <p:nvSpPr>
              <p:cNvPr id="150" name="文本框 149"/>
              <p:cNvSpPr txBox="1">
                <a:spLocks noRot="1" noChangeAspect="1" noMove="1" noResize="1" noEditPoints="1" noAdjustHandles="1" noChangeArrowheads="1" noChangeShapeType="1" noTextEdit="1"/>
              </p:cNvSpPr>
              <p:nvPr/>
            </p:nvSpPr>
            <p:spPr>
              <a:xfrm>
                <a:off x="7406290" y="5461378"/>
                <a:ext cx="711898" cy="338554"/>
              </a:xfrm>
              <a:prstGeom prst="rect">
                <a:avLst/>
              </a:prstGeom>
              <a:blipFill rotWithShape="1">
                <a:blip r:embed="rId17"/>
                <a:stretch>
                  <a:fillRect l="-40" t="-112" r="49" b="1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1" name="文本框 150"/>
              <p:cNvSpPr txBox="1"/>
              <p:nvPr/>
            </p:nvSpPr>
            <p:spPr>
              <a:xfrm>
                <a:off x="7958595" y="4109408"/>
                <a:ext cx="71189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b="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solidFill>
                                <a:srgbClr val="00B050"/>
                              </a:solidFill>
                              <a:latin typeface="Cambria Math" panose="02040503050406030204" pitchFamily="18" charset="0"/>
                              <a:ea typeface="宋体" panose="02010600030101010101" pitchFamily="2" charset="-122"/>
                              <a:cs typeface="Times New Roman" panose="02020603050405020304" pitchFamily="18" charset="0"/>
                            </a:rPr>
                            <m:t>𝑎</m:t>
                          </m:r>
                        </m:e>
                        <m:sub>
                          <m:r>
                            <a:rPr lang="en-US" altLang="zh-CN" sz="1600" b="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dirty="0"/>
              </a:p>
            </p:txBody>
          </p:sp>
        </mc:Choice>
        <mc:Fallback>
          <p:sp>
            <p:nvSpPr>
              <p:cNvPr id="151" name="文本框 150"/>
              <p:cNvSpPr txBox="1">
                <a:spLocks noRot="1" noChangeAspect="1" noMove="1" noResize="1" noEditPoints="1" noAdjustHandles="1" noChangeArrowheads="1" noChangeShapeType="1" noTextEdit="1"/>
              </p:cNvSpPr>
              <p:nvPr/>
            </p:nvSpPr>
            <p:spPr>
              <a:xfrm>
                <a:off x="7958595" y="4109408"/>
                <a:ext cx="711898" cy="338554"/>
              </a:xfrm>
              <a:prstGeom prst="rect">
                <a:avLst/>
              </a:prstGeom>
              <a:blipFill rotWithShape="1">
                <a:blip r:embed="rId18"/>
                <a:stretch>
                  <a:fillRect l="-20" t="-95" r="29" b="12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2" name="文本框 151"/>
              <p:cNvSpPr txBox="1"/>
              <p:nvPr/>
            </p:nvSpPr>
            <p:spPr>
              <a:xfrm>
                <a:off x="6441677" y="4120172"/>
                <a:ext cx="71189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b="0" i="1" kern="100" smtClean="0">
                              <a:solidFill>
                                <a:srgbClr val="00B050"/>
                              </a:solidFill>
                              <a:latin typeface="Cambria Math" panose="02040503050406030204" pitchFamily="18" charset="0"/>
                              <a:ea typeface="宋体" panose="02010600030101010101" pitchFamily="2" charset="-122"/>
                              <a:cs typeface="Times New Roman" panose="02020603050405020304" pitchFamily="18" charset="0"/>
                            </a:rPr>
                            <m:t>𝑎</m:t>
                          </m:r>
                        </m:e>
                        <m:sub>
                          <m:r>
                            <a:rPr lang="en-US" altLang="zh-CN" sz="1600" b="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dirty="0"/>
              </a:p>
            </p:txBody>
          </p:sp>
        </mc:Choice>
        <mc:Fallback>
          <p:sp>
            <p:nvSpPr>
              <p:cNvPr id="152" name="文本框 151"/>
              <p:cNvSpPr txBox="1">
                <a:spLocks noRot="1" noChangeAspect="1" noMove="1" noResize="1" noEditPoints="1" noAdjustHandles="1" noChangeArrowheads="1" noChangeShapeType="1" noTextEdit="1"/>
              </p:cNvSpPr>
              <p:nvPr/>
            </p:nvSpPr>
            <p:spPr>
              <a:xfrm>
                <a:off x="6441677" y="4120172"/>
                <a:ext cx="711898" cy="338554"/>
              </a:xfrm>
              <a:prstGeom prst="rect">
                <a:avLst/>
              </a:prstGeom>
              <a:blipFill rotWithShape="1">
                <a:blip r:embed="rId19"/>
                <a:stretch>
                  <a:fillRect l="-33" t="-86" r="42" b="11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500"/>
                                        <p:tgtEl>
                                          <p:spTgt spid="12">
                                            <p:txEl>
                                              <p:pRg st="0" end="0"/>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500"/>
                                        <p:tgtEl>
                                          <p:spTgt spid="30"/>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left)">
                                      <p:cBhvr>
                                        <p:cTn id="70" dur="500"/>
                                        <p:tgtEl>
                                          <p:spTgt spid="33"/>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wipe(left)">
                                      <p:cBhvr>
                                        <p:cTn id="79" dur="500"/>
                                        <p:tgtEl>
                                          <p:spTgt spid="24"/>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par>
                          <p:cTn id="84" fill="hold">
                            <p:stCondLst>
                              <p:cond delay="1000"/>
                            </p:stCondLst>
                            <p:childTnLst>
                              <p:par>
                                <p:cTn id="85" presetID="10" presetClass="entr" presetSubtype="0" fill="hold" grpId="0" nodeType="after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fade">
                                      <p:cBhvr>
                                        <p:cTn id="87" dur="500"/>
                                        <p:tgtEl>
                                          <p:spTgt spid="37"/>
                                        </p:tgtEl>
                                      </p:cBhvr>
                                    </p:animEffect>
                                  </p:childTnLst>
                                </p:cTn>
                              </p:par>
                            </p:childTnLst>
                          </p:cTn>
                        </p:par>
                        <p:par>
                          <p:cTn id="88" fill="hold">
                            <p:stCondLst>
                              <p:cond delay="1500"/>
                            </p:stCondLst>
                            <p:childTnLst>
                              <p:par>
                                <p:cTn id="89" presetID="10" presetClass="entr" presetSubtype="0" fill="hold" grpId="0" nodeType="after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47"/>
                                        </p:tgtEl>
                                        <p:attrNameLst>
                                          <p:attrName>style.visibility</p:attrName>
                                        </p:attrNameLst>
                                      </p:cBhvr>
                                      <p:to>
                                        <p:strVal val="visible"/>
                                      </p:to>
                                    </p:set>
                                    <p:animEffect transition="in" filter="fade">
                                      <p:cBhvr>
                                        <p:cTn id="96" dur="500"/>
                                        <p:tgtEl>
                                          <p:spTgt spid="147"/>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childTnLst>
                                    <p:set>
                                      <p:cBhvr>
                                        <p:cTn id="100" dur="1" fill="hold">
                                          <p:stCondLst>
                                            <p:cond delay="0"/>
                                          </p:stCondLst>
                                        </p:cTn>
                                        <p:tgtEl>
                                          <p:spTgt spid="110"/>
                                        </p:tgtEl>
                                        <p:attrNameLst>
                                          <p:attrName>style.visibility</p:attrName>
                                        </p:attrNameLst>
                                      </p:cBhvr>
                                      <p:to>
                                        <p:strVal val="visible"/>
                                      </p:to>
                                    </p:set>
                                    <p:animEffect transition="in" filter="wipe(left)">
                                      <p:cBhvr>
                                        <p:cTn id="101" dur="500"/>
                                        <p:tgtEl>
                                          <p:spTgt spid="110"/>
                                        </p:tgtEl>
                                      </p:cBhvr>
                                    </p:animEffect>
                                  </p:childTnLst>
                                </p:cTn>
                              </p:par>
                            </p:childTnLst>
                          </p:cTn>
                        </p:par>
                        <p:par>
                          <p:cTn id="102" fill="hold">
                            <p:stCondLst>
                              <p:cond delay="500"/>
                            </p:stCondLst>
                            <p:childTnLst>
                              <p:par>
                                <p:cTn id="103" presetID="22" presetClass="entr" presetSubtype="2" fill="hold" nodeType="afterEffect">
                                  <p:stCondLst>
                                    <p:cond delay="0"/>
                                  </p:stCondLst>
                                  <p:childTnLst>
                                    <p:set>
                                      <p:cBhvr>
                                        <p:cTn id="104" dur="1" fill="hold">
                                          <p:stCondLst>
                                            <p:cond delay="0"/>
                                          </p:stCondLst>
                                        </p:cTn>
                                        <p:tgtEl>
                                          <p:spTgt spid="135"/>
                                        </p:tgtEl>
                                        <p:attrNameLst>
                                          <p:attrName>style.visibility</p:attrName>
                                        </p:attrNameLst>
                                      </p:cBhvr>
                                      <p:to>
                                        <p:strVal val="visible"/>
                                      </p:to>
                                    </p:set>
                                    <p:animEffect transition="in" filter="wipe(right)">
                                      <p:cBhvr>
                                        <p:cTn id="105" dur="500"/>
                                        <p:tgtEl>
                                          <p:spTgt spid="135"/>
                                        </p:tgtEl>
                                      </p:cBhvr>
                                    </p:animEffect>
                                  </p:childTnLst>
                                </p:cTn>
                              </p:par>
                            </p:childTnLst>
                          </p:cTn>
                        </p:par>
                        <p:par>
                          <p:cTn id="106" fill="hold">
                            <p:stCondLst>
                              <p:cond delay="1000"/>
                            </p:stCondLst>
                            <p:childTnLst>
                              <p:par>
                                <p:cTn id="107" presetID="10" presetClass="entr" presetSubtype="0" fill="hold" grpId="0" nodeType="afterEffect">
                                  <p:stCondLst>
                                    <p:cond delay="0"/>
                                  </p:stCondLst>
                                  <p:childTnLst>
                                    <p:set>
                                      <p:cBhvr>
                                        <p:cTn id="108" dur="1" fill="hold">
                                          <p:stCondLst>
                                            <p:cond delay="0"/>
                                          </p:stCondLst>
                                        </p:cTn>
                                        <p:tgtEl>
                                          <p:spTgt spid="151"/>
                                        </p:tgtEl>
                                        <p:attrNameLst>
                                          <p:attrName>style.visibility</p:attrName>
                                        </p:attrNameLst>
                                      </p:cBhvr>
                                      <p:to>
                                        <p:strVal val="visible"/>
                                      </p:to>
                                    </p:set>
                                    <p:animEffect transition="in" filter="fade">
                                      <p:cBhvr>
                                        <p:cTn id="109" dur="500"/>
                                        <p:tgtEl>
                                          <p:spTgt spid="151"/>
                                        </p:tgtEl>
                                      </p:cBhvr>
                                    </p:animEffect>
                                  </p:childTnLst>
                                </p:cTn>
                              </p:par>
                            </p:childTnLst>
                          </p:cTn>
                        </p:par>
                        <p:par>
                          <p:cTn id="110" fill="hold">
                            <p:stCondLst>
                              <p:cond delay="1500"/>
                            </p:stCondLst>
                            <p:childTnLst>
                              <p:par>
                                <p:cTn id="111" presetID="22" presetClass="entr" presetSubtype="8" fill="hold" nodeType="afterEffect">
                                  <p:stCondLst>
                                    <p:cond delay="0"/>
                                  </p:stCondLst>
                                  <p:childTnLst>
                                    <p:set>
                                      <p:cBhvr>
                                        <p:cTn id="112" dur="1" fill="hold">
                                          <p:stCondLst>
                                            <p:cond delay="0"/>
                                          </p:stCondLst>
                                        </p:cTn>
                                        <p:tgtEl>
                                          <p:spTgt spid="112"/>
                                        </p:tgtEl>
                                        <p:attrNameLst>
                                          <p:attrName>style.visibility</p:attrName>
                                        </p:attrNameLst>
                                      </p:cBhvr>
                                      <p:to>
                                        <p:strVal val="visible"/>
                                      </p:to>
                                    </p:set>
                                    <p:animEffect transition="in" filter="wipe(left)">
                                      <p:cBhvr>
                                        <p:cTn id="113" dur="500"/>
                                        <p:tgtEl>
                                          <p:spTgt spid="112"/>
                                        </p:tgtEl>
                                      </p:cBhvr>
                                    </p:animEffect>
                                  </p:childTnLst>
                                  <p:subTnLst>
                                    <p:set>
                                      <p:cBhvr override="childStyle">
                                        <p:cTn dur="1" fill="hold" display="0" masterRel="sameClick" afterEffect="1">
                                          <p:stCondLst>
                                            <p:cond evt="end" delay="0">
                                              <p:tn val="111"/>
                                            </p:cond>
                                          </p:stCondLst>
                                        </p:cTn>
                                        <p:tgtEl>
                                          <p:spTgt spid="112"/>
                                        </p:tgtEl>
                                        <p:attrNameLst>
                                          <p:attrName>style.visibility</p:attrName>
                                        </p:attrNameLst>
                                      </p:cBhvr>
                                      <p:to>
                                        <p:strVal val="hidden"/>
                                      </p:to>
                                    </p:set>
                                  </p:subTnLst>
                                </p:cTn>
                              </p:par>
                            </p:childTnLst>
                          </p:cTn>
                        </p:par>
                        <p:par>
                          <p:cTn id="114" fill="hold">
                            <p:stCondLst>
                              <p:cond delay="2000"/>
                            </p:stCondLst>
                            <p:childTnLst>
                              <p:par>
                                <p:cTn id="115" presetID="22" presetClass="entr" presetSubtype="8" fill="hold" nodeType="afterEffect">
                                  <p:stCondLst>
                                    <p:cond delay="0"/>
                                  </p:stCondLst>
                                  <p:childTnLst>
                                    <p:set>
                                      <p:cBhvr>
                                        <p:cTn id="116" dur="1" fill="hold">
                                          <p:stCondLst>
                                            <p:cond delay="0"/>
                                          </p:stCondLst>
                                        </p:cTn>
                                        <p:tgtEl>
                                          <p:spTgt spid="113"/>
                                        </p:tgtEl>
                                        <p:attrNameLst>
                                          <p:attrName>style.visibility</p:attrName>
                                        </p:attrNameLst>
                                      </p:cBhvr>
                                      <p:to>
                                        <p:strVal val="visible"/>
                                      </p:to>
                                    </p:set>
                                    <p:animEffect transition="in" filter="wipe(left)">
                                      <p:cBhvr>
                                        <p:cTn id="117" dur="500"/>
                                        <p:tgtEl>
                                          <p:spTgt spid="113"/>
                                        </p:tgtEl>
                                      </p:cBhvr>
                                    </p:animEffect>
                                  </p:childTnLst>
                                  <p:subTnLst>
                                    <p:set>
                                      <p:cBhvr override="childStyle">
                                        <p:cTn dur="1" fill="hold" display="0" masterRel="sameClick" afterEffect="1">
                                          <p:stCondLst>
                                            <p:cond evt="end" delay="0">
                                              <p:tn val="115"/>
                                            </p:cond>
                                          </p:stCondLst>
                                        </p:cTn>
                                        <p:tgtEl>
                                          <p:spTgt spid="113"/>
                                        </p:tgtEl>
                                        <p:attrNameLst>
                                          <p:attrName>style.visibility</p:attrName>
                                        </p:attrNameLst>
                                      </p:cBhvr>
                                      <p:to>
                                        <p:strVal val="hidden"/>
                                      </p:to>
                                    </p:set>
                                  </p:subTnLst>
                                </p:cTn>
                              </p:par>
                            </p:childTnLst>
                          </p:cTn>
                        </p:par>
                        <p:par>
                          <p:cTn id="118" fill="hold">
                            <p:stCondLst>
                              <p:cond delay="2500"/>
                            </p:stCondLst>
                            <p:childTnLst>
                              <p:par>
                                <p:cTn id="119" presetID="22" presetClass="entr" presetSubtype="8" fill="hold" nodeType="afterEffect">
                                  <p:stCondLst>
                                    <p:cond delay="0"/>
                                  </p:stCondLst>
                                  <p:childTnLst>
                                    <p:set>
                                      <p:cBhvr>
                                        <p:cTn id="120" dur="1" fill="hold">
                                          <p:stCondLst>
                                            <p:cond delay="0"/>
                                          </p:stCondLst>
                                        </p:cTn>
                                        <p:tgtEl>
                                          <p:spTgt spid="114"/>
                                        </p:tgtEl>
                                        <p:attrNameLst>
                                          <p:attrName>style.visibility</p:attrName>
                                        </p:attrNameLst>
                                      </p:cBhvr>
                                      <p:to>
                                        <p:strVal val="visible"/>
                                      </p:to>
                                    </p:set>
                                    <p:animEffect transition="in" filter="wipe(left)">
                                      <p:cBhvr>
                                        <p:cTn id="121" dur="500"/>
                                        <p:tgtEl>
                                          <p:spTgt spid="114"/>
                                        </p:tgtEl>
                                      </p:cBhvr>
                                    </p:animEffect>
                                  </p:childTnLst>
                                </p:cTn>
                              </p:par>
                            </p:childTnLst>
                          </p:cTn>
                        </p:par>
                        <p:par>
                          <p:cTn id="122" fill="hold">
                            <p:stCondLst>
                              <p:cond delay="3000"/>
                            </p:stCondLst>
                            <p:childTnLst>
                              <p:par>
                                <p:cTn id="123" presetID="22" presetClass="entr" presetSubtype="2" fill="hold" nodeType="afterEffect">
                                  <p:stCondLst>
                                    <p:cond delay="0"/>
                                  </p:stCondLst>
                                  <p:childTnLst>
                                    <p:set>
                                      <p:cBhvr>
                                        <p:cTn id="124" dur="1" fill="hold">
                                          <p:stCondLst>
                                            <p:cond delay="0"/>
                                          </p:stCondLst>
                                        </p:cTn>
                                        <p:tgtEl>
                                          <p:spTgt spid="139"/>
                                        </p:tgtEl>
                                        <p:attrNameLst>
                                          <p:attrName>style.visibility</p:attrName>
                                        </p:attrNameLst>
                                      </p:cBhvr>
                                      <p:to>
                                        <p:strVal val="visible"/>
                                      </p:to>
                                    </p:set>
                                    <p:animEffect transition="in" filter="wipe(right)">
                                      <p:cBhvr>
                                        <p:cTn id="125" dur="500"/>
                                        <p:tgtEl>
                                          <p:spTgt spid="139"/>
                                        </p:tgtEl>
                                      </p:cBhvr>
                                    </p:animEffect>
                                  </p:childTnLst>
                                </p:cTn>
                              </p:par>
                              <p:par>
                                <p:cTn id="126" presetID="22" presetClass="entr" presetSubtype="2" fill="hold" nodeType="withEffect">
                                  <p:stCondLst>
                                    <p:cond delay="0"/>
                                  </p:stCondLst>
                                  <p:childTnLst>
                                    <p:set>
                                      <p:cBhvr>
                                        <p:cTn id="127" dur="1" fill="hold">
                                          <p:stCondLst>
                                            <p:cond delay="0"/>
                                          </p:stCondLst>
                                        </p:cTn>
                                        <p:tgtEl>
                                          <p:spTgt spid="138"/>
                                        </p:tgtEl>
                                        <p:attrNameLst>
                                          <p:attrName>style.visibility</p:attrName>
                                        </p:attrNameLst>
                                      </p:cBhvr>
                                      <p:to>
                                        <p:strVal val="visible"/>
                                      </p:to>
                                    </p:set>
                                    <p:animEffect transition="in" filter="wipe(right)">
                                      <p:cBhvr>
                                        <p:cTn id="128" dur="500"/>
                                        <p:tgtEl>
                                          <p:spTgt spid="138"/>
                                        </p:tgtEl>
                                      </p:cBhvr>
                                    </p:animEffect>
                                  </p:childTnLst>
                                </p:cTn>
                              </p:par>
                            </p:childTnLst>
                          </p:cTn>
                        </p:par>
                        <p:par>
                          <p:cTn id="129" fill="hold">
                            <p:stCondLst>
                              <p:cond delay="3500"/>
                            </p:stCondLst>
                            <p:childTnLst>
                              <p:par>
                                <p:cTn id="130" presetID="22" presetClass="entr" presetSubtype="8" fill="hold" nodeType="afterEffect">
                                  <p:stCondLst>
                                    <p:cond delay="0"/>
                                  </p:stCondLst>
                                  <p:childTnLst>
                                    <p:set>
                                      <p:cBhvr>
                                        <p:cTn id="131" dur="1" fill="hold">
                                          <p:stCondLst>
                                            <p:cond delay="0"/>
                                          </p:stCondLst>
                                        </p:cTn>
                                        <p:tgtEl>
                                          <p:spTgt spid="115"/>
                                        </p:tgtEl>
                                        <p:attrNameLst>
                                          <p:attrName>style.visibility</p:attrName>
                                        </p:attrNameLst>
                                      </p:cBhvr>
                                      <p:to>
                                        <p:strVal val="visible"/>
                                      </p:to>
                                    </p:set>
                                    <p:animEffect transition="in" filter="wipe(left)">
                                      <p:cBhvr>
                                        <p:cTn id="132" dur="500"/>
                                        <p:tgtEl>
                                          <p:spTgt spid="115"/>
                                        </p:tgtEl>
                                      </p:cBhvr>
                                    </p:animEffect>
                                  </p:childTnLst>
                                  <p:subTnLst>
                                    <p:set>
                                      <p:cBhvr override="childStyle">
                                        <p:cTn dur="1" fill="hold" display="0" masterRel="sameClick" afterEffect="1">
                                          <p:stCondLst>
                                            <p:cond evt="end" delay="0">
                                              <p:tn val="130"/>
                                            </p:cond>
                                          </p:stCondLst>
                                        </p:cTn>
                                        <p:tgtEl>
                                          <p:spTgt spid="115"/>
                                        </p:tgtEl>
                                        <p:attrNameLst>
                                          <p:attrName>style.visibility</p:attrName>
                                        </p:attrNameLst>
                                      </p:cBhvr>
                                      <p:to>
                                        <p:strVal val="hidden"/>
                                      </p:to>
                                    </p:set>
                                  </p:subTnLst>
                                </p:cTn>
                              </p:par>
                            </p:childTnLst>
                          </p:cTn>
                        </p:par>
                        <p:par>
                          <p:cTn id="133" fill="hold">
                            <p:stCondLst>
                              <p:cond delay="4000"/>
                            </p:stCondLst>
                            <p:childTnLst>
                              <p:par>
                                <p:cTn id="134" presetID="22" presetClass="entr" presetSubtype="8" fill="hold" nodeType="afterEffect">
                                  <p:stCondLst>
                                    <p:cond delay="0"/>
                                  </p:stCondLst>
                                  <p:childTnLst>
                                    <p:set>
                                      <p:cBhvr>
                                        <p:cTn id="135" dur="1" fill="hold">
                                          <p:stCondLst>
                                            <p:cond delay="0"/>
                                          </p:stCondLst>
                                        </p:cTn>
                                        <p:tgtEl>
                                          <p:spTgt spid="116"/>
                                        </p:tgtEl>
                                        <p:attrNameLst>
                                          <p:attrName>style.visibility</p:attrName>
                                        </p:attrNameLst>
                                      </p:cBhvr>
                                      <p:to>
                                        <p:strVal val="visible"/>
                                      </p:to>
                                    </p:set>
                                    <p:animEffect transition="in" filter="wipe(left)">
                                      <p:cBhvr>
                                        <p:cTn id="136" dur="500"/>
                                        <p:tgtEl>
                                          <p:spTgt spid="116"/>
                                        </p:tgtEl>
                                      </p:cBhvr>
                                    </p:animEffect>
                                  </p:childTnLst>
                                  <p:subTnLst>
                                    <p:set>
                                      <p:cBhvr override="childStyle">
                                        <p:cTn dur="1" fill="hold" display="0" masterRel="sameClick" afterEffect="1">
                                          <p:stCondLst>
                                            <p:cond evt="end" delay="0">
                                              <p:tn val="134"/>
                                            </p:cond>
                                          </p:stCondLst>
                                        </p:cTn>
                                        <p:tgtEl>
                                          <p:spTgt spid="116"/>
                                        </p:tgtEl>
                                        <p:attrNameLst>
                                          <p:attrName>style.visibility</p:attrName>
                                        </p:attrNameLst>
                                      </p:cBhvr>
                                      <p:to>
                                        <p:strVal val="hidden"/>
                                      </p:to>
                                    </p:set>
                                  </p:subTnLst>
                                </p:cTn>
                              </p:par>
                            </p:childTnLst>
                          </p:cTn>
                        </p:par>
                        <p:par>
                          <p:cTn id="137" fill="hold">
                            <p:stCondLst>
                              <p:cond delay="4500"/>
                            </p:stCondLst>
                            <p:childTnLst>
                              <p:par>
                                <p:cTn id="138" presetID="22" presetClass="entr" presetSubtype="8" fill="hold" nodeType="afterEffect">
                                  <p:stCondLst>
                                    <p:cond delay="0"/>
                                  </p:stCondLst>
                                  <p:childTnLst>
                                    <p:set>
                                      <p:cBhvr>
                                        <p:cTn id="139" dur="1" fill="hold">
                                          <p:stCondLst>
                                            <p:cond delay="0"/>
                                          </p:stCondLst>
                                        </p:cTn>
                                        <p:tgtEl>
                                          <p:spTgt spid="117"/>
                                        </p:tgtEl>
                                        <p:attrNameLst>
                                          <p:attrName>style.visibility</p:attrName>
                                        </p:attrNameLst>
                                      </p:cBhvr>
                                      <p:to>
                                        <p:strVal val="visible"/>
                                      </p:to>
                                    </p:set>
                                    <p:animEffect transition="in" filter="wipe(left)">
                                      <p:cBhvr>
                                        <p:cTn id="140" dur="500"/>
                                        <p:tgtEl>
                                          <p:spTgt spid="117"/>
                                        </p:tgtEl>
                                      </p:cBhvr>
                                    </p:animEffect>
                                  </p:childTnLst>
                                </p:cTn>
                              </p:par>
                            </p:childTnLst>
                          </p:cTn>
                        </p:par>
                        <p:par>
                          <p:cTn id="141" fill="hold">
                            <p:stCondLst>
                              <p:cond delay="5000"/>
                            </p:stCondLst>
                            <p:childTnLst>
                              <p:par>
                                <p:cTn id="142" presetID="22" presetClass="entr" presetSubtype="2" fill="hold" nodeType="afterEffect">
                                  <p:stCondLst>
                                    <p:cond delay="0"/>
                                  </p:stCondLst>
                                  <p:childTnLst>
                                    <p:set>
                                      <p:cBhvr>
                                        <p:cTn id="143" dur="1" fill="hold">
                                          <p:stCondLst>
                                            <p:cond delay="0"/>
                                          </p:stCondLst>
                                        </p:cTn>
                                        <p:tgtEl>
                                          <p:spTgt spid="111"/>
                                        </p:tgtEl>
                                        <p:attrNameLst>
                                          <p:attrName>style.visibility</p:attrName>
                                        </p:attrNameLst>
                                      </p:cBhvr>
                                      <p:to>
                                        <p:strVal val="visible"/>
                                      </p:to>
                                    </p:set>
                                    <p:animEffect transition="in" filter="wipe(right)">
                                      <p:cBhvr>
                                        <p:cTn id="144" dur="500"/>
                                        <p:tgtEl>
                                          <p:spTgt spid="111"/>
                                        </p:tgtEl>
                                      </p:cBhvr>
                                    </p:animEffect>
                                  </p:childTnLst>
                                </p:cTn>
                              </p:par>
                            </p:childTnLst>
                          </p:cTn>
                        </p:par>
                        <p:par>
                          <p:cTn id="145" fill="hold">
                            <p:stCondLst>
                              <p:cond delay="5500"/>
                            </p:stCondLst>
                            <p:childTnLst>
                              <p:par>
                                <p:cTn id="146" presetID="10" presetClass="entr" presetSubtype="0" fill="hold" grpId="0" nodeType="afterEffect">
                                  <p:stCondLst>
                                    <p:cond delay="0"/>
                                  </p:stCondLst>
                                  <p:childTnLst>
                                    <p:set>
                                      <p:cBhvr>
                                        <p:cTn id="147" dur="1" fill="hold">
                                          <p:stCondLst>
                                            <p:cond delay="0"/>
                                          </p:stCondLst>
                                        </p:cTn>
                                        <p:tgtEl>
                                          <p:spTgt spid="149"/>
                                        </p:tgtEl>
                                        <p:attrNameLst>
                                          <p:attrName>style.visibility</p:attrName>
                                        </p:attrNameLst>
                                      </p:cBhvr>
                                      <p:to>
                                        <p:strVal val="visible"/>
                                      </p:to>
                                    </p:set>
                                    <p:animEffect transition="in" filter="fade">
                                      <p:cBhvr>
                                        <p:cTn id="148" dur="500"/>
                                        <p:tgtEl>
                                          <p:spTgt spid="149"/>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nodeType="clickEffect">
                                  <p:stCondLst>
                                    <p:cond delay="0"/>
                                  </p:stCondLst>
                                  <p:childTnLst>
                                    <p:set>
                                      <p:cBhvr>
                                        <p:cTn id="152" dur="1" fill="hold">
                                          <p:stCondLst>
                                            <p:cond delay="0"/>
                                          </p:stCondLst>
                                        </p:cTn>
                                        <p:tgtEl>
                                          <p:spTgt spid="118"/>
                                        </p:tgtEl>
                                        <p:attrNameLst>
                                          <p:attrName>style.visibility</p:attrName>
                                        </p:attrNameLst>
                                      </p:cBhvr>
                                      <p:to>
                                        <p:strVal val="visible"/>
                                      </p:to>
                                    </p:set>
                                    <p:animEffect transition="in" filter="wipe(down)">
                                      <p:cBhvr>
                                        <p:cTn id="153" dur="500"/>
                                        <p:tgtEl>
                                          <p:spTgt spid="118"/>
                                        </p:tgtEl>
                                      </p:cBhvr>
                                    </p:animEffect>
                                  </p:childTnLst>
                                  <p:subTnLst>
                                    <p:set>
                                      <p:cBhvr override="childStyle">
                                        <p:cTn dur="1" fill="hold" display="0" masterRel="sameClick" afterEffect="1">
                                          <p:stCondLst>
                                            <p:cond evt="end" delay="0">
                                              <p:tn val="151"/>
                                            </p:cond>
                                          </p:stCondLst>
                                        </p:cTn>
                                        <p:tgtEl>
                                          <p:spTgt spid="118"/>
                                        </p:tgtEl>
                                        <p:attrNameLst>
                                          <p:attrName>style.visibility</p:attrName>
                                        </p:attrNameLst>
                                      </p:cBhvr>
                                      <p:to>
                                        <p:strVal val="hidden"/>
                                      </p:to>
                                    </p:set>
                                  </p:subTnLst>
                                </p:cTn>
                              </p:par>
                            </p:childTnLst>
                          </p:cTn>
                        </p:par>
                        <p:par>
                          <p:cTn id="154" fill="hold">
                            <p:stCondLst>
                              <p:cond delay="500"/>
                            </p:stCondLst>
                            <p:childTnLst>
                              <p:par>
                                <p:cTn id="155" presetID="22" presetClass="entr" presetSubtype="4" fill="hold" nodeType="afterEffect">
                                  <p:stCondLst>
                                    <p:cond delay="0"/>
                                  </p:stCondLst>
                                  <p:childTnLst>
                                    <p:set>
                                      <p:cBhvr>
                                        <p:cTn id="156" dur="1" fill="hold">
                                          <p:stCondLst>
                                            <p:cond delay="0"/>
                                          </p:stCondLst>
                                        </p:cTn>
                                        <p:tgtEl>
                                          <p:spTgt spid="119"/>
                                        </p:tgtEl>
                                        <p:attrNameLst>
                                          <p:attrName>style.visibility</p:attrName>
                                        </p:attrNameLst>
                                      </p:cBhvr>
                                      <p:to>
                                        <p:strVal val="visible"/>
                                      </p:to>
                                    </p:set>
                                    <p:animEffect transition="in" filter="wipe(down)">
                                      <p:cBhvr>
                                        <p:cTn id="157" dur="500"/>
                                        <p:tgtEl>
                                          <p:spTgt spid="119"/>
                                        </p:tgtEl>
                                      </p:cBhvr>
                                    </p:animEffect>
                                  </p:childTnLst>
                                  <p:subTnLst>
                                    <p:set>
                                      <p:cBhvr override="childStyle">
                                        <p:cTn dur="1" fill="hold" display="0" masterRel="sameClick" afterEffect="1">
                                          <p:stCondLst>
                                            <p:cond evt="end" delay="0">
                                              <p:tn val="155"/>
                                            </p:cond>
                                          </p:stCondLst>
                                        </p:cTn>
                                        <p:tgtEl>
                                          <p:spTgt spid="119"/>
                                        </p:tgtEl>
                                        <p:attrNameLst>
                                          <p:attrName>style.visibility</p:attrName>
                                        </p:attrNameLst>
                                      </p:cBhvr>
                                      <p:to>
                                        <p:strVal val="hidden"/>
                                      </p:to>
                                    </p:set>
                                  </p:subTnLst>
                                </p:cTn>
                              </p:par>
                            </p:childTnLst>
                          </p:cTn>
                        </p:par>
                        <p:par>
                          <p:cTn id="158" fill="hold">
                            <p:stCondLst>
                              <p:cond delay="1000"/>
                            </p:stCondLst>
                            <p:childTnLst>
                              <p:par>
                                <p:cTn id="159" presetID="22" presetClass="entr" presetSubtype="2" fill="hold" nodeType="afterEffect">
                                  <p:stCondLst>
                                    <p:cond delay="0"/>
                                  </p:stCondLst>
                                  <p:childTnLst>
                                    <p:set>
                                      <p:cBhvr>
                                        <p:cTn id="160" dur="1" fill="hold">
                                          <p:stCondLst>
                                            <p:cond delay="0"/>
                                          </p:stCondLst>
                                        </p:cTn>
                                        <p:tgtEl>
                                          <p:spTgt spid="120"/>
                                        </p:tgtEl>
                                        <p:attrNameLst>
                                          <p:attrName>style.visibility</p:attrName>
                                        </p:attrNameLst>
                                      </p:cBhvr>
                                      <p:to>
                                        <p:strVal val="visible"/>
                                      </p:to>
                                    </p:set>
                                    <p:animEffect transition="in" filter="wipe(right)">
                                      <p:cBhvr>
                                        <p:cTn id="161" dur="500"/>
                                        <p:tgtEl>
                                          <p:spTgt spid="120"/>
                                        </p:tgtEl>
                                      </p:cBhvr>
                                    </p:animEffect>
                                  </p:childTnLst>
                                </p:cTn>
                              </p:par>
                            </p:childTnLst>
                          </p:cTn>
                        </p:par>
                        <p:par>
                          <p:cTn id="162" fill="hold">
                            <p:stCondLst>
                              <p:cond delay="1500"/>
                            </p:stCondLst>
                            <p:childTnLst>
                              <p:par>
                                <p:cTn id="163" presetID="22" presetClass="entr" presetSubtype="8" fill="hold" nodeType="afterEffect">
                                  <p:stCondLst>
                                    <p:cond delay="0"/>
                                  </p:stCondLst>
                                  <p:childTnLst>
                                    <p:set>
                                      <p:cBhvr>
                                        <p:cTn id="164" dur="1" fill="hold">
                                          <p:stCondLst>
                                            <p:cond delay="0"/>
                                          </p:stCondLst>
                                        </p:cTn>
                                        <p:tgtEl>
                                          <p:spTgt spid="141"/>
                                        </p:tgtEl>
                                        <p:attrNameLst>
                                          <p:attrName>style.visibility</p:attrName>
                                        </p:attrNameLst>
                                      </p:cBhvr>
                                      <p:to>
                                        <p:strVal val="visible"/>
                                      </p:to>
                                    </p:set>
                                    <p:animEffect transition="in" filter="wipe(left)">
                                      <p:cBhvr>
                                        <p:cTn id="165" dur="500"/>
                                        <p:tgtEl>
                                          <p:spTgt spid="141"/>
                                        </p:tgtEl>
                                      </p:cBhvr>
                                    </p:animEffect>
                                  </p:childTnLst>
                                </p:cTn>
                              </p:par>
                              <p:par>
                                <p:cTn id="166" presetID="22" presetClass="entr" presetSubtype="2" fill="hold" nodeType="withEffect">
                                  <p:stCondLst>
                                    <p:cond delay="0"/>
                                  </p:stCondLst>
                                  <p:childTnLst>
                                    <p:set>
                                      <p:cBhvr>
                                        <p:cTn id="167" dur="1" fill="hold">
                                          <p:stCondLst>
                                            <p:cond delay="0"/>
                                          </p:stCondLst>
                                        </p:cTn>
                                        <p:tgtEl>
                                          <p:spTgt spid="140"/>
                                        </p:tgtEl>
                                        <p:attrNameLst>
                                          <p:attrName>style.visibility</p:attrName>
                                        </p:attrNameLst>
                                      </p:cBhvr>
                                      <p:to>
                                        <p:strVal val="visible"/>
                                      </p:to>
                                    </p:set>
                                    <p:animEffect transition="in" filter="wipe(right)">
                                      <p:cBhvr>
                                        <p:cTn id="168" dur="500"/>
                                        <p:tgtEl>
                                          <p:spTgt spid="140"/>
                                        </p:tgtEl>
                                      </p:cBhvr>
                                    </p:animEffect>
                                  </p:childTnLst>
                                </p:cTn>
                              </p:par>
                            </p:childTnLst>
                          </p:cTn>
                        </p:par>
                        <p:par>
                          <p:cTn id="169" fill="hold">
                            <p:stCondLst>
                              <p:cond delay="2000"/>
                            </p:stCondLst>
                            <p:childTnLst>
                              <p:par>
                                <p:cTn id="170" presetID="22" presetClass="entr" presetSubtype="2" fill="hold" nodeType="afterEffect">
                                  <p:stCondLst>
                                    <p:cond delay="0"/>
                                  </p:stCondLst>
                                  <p:childTnLst>
                                    <p:set>
                                      <p:cBhvr>
                                        <p:cTn id="171" dur="1" fill="hold">
                                          <p:stCondLst>
                                            <p:cond delay="0"/>
                                          </p:stCondLst>
                                        </p:cTn>
                                        <p:tgtEl>
                                          <p:spTgt spid="121"/>
                                        </p:tgtEl>
                                        <p:attrNameLst>
                                          <p:attrName>style.visibility</p:attrName>
                                        </p:attrNameLst>
                                      </p:cBhvr>
                                      <p:to>
                                        <p:strVal val="visible"/>
                                      </p:to>
                                    </p:set>
                                    <p:animEffect transition="in" filter="wipe(right)">
                                      <p:cBhvr>
                                        <p:cTn id="172" dur="500"/>
                                        <p:tgtEl>
                                          <p:spTgt spid="121"/>
                                        </p:tgtEl>
                                      </p:cBhvr>
                                    </p:animEffect>
                                  </p:childTnLst>
                                  <p:subTnLst>
                                    <p:set>
                                      <p:cBhvr override="childStyle">
                                        <p:cTn dur="1" fill="hold" display="0" masterRel="sameClick" afterEffect="1">
                                          <p:stCondLst>
                                            <p:cond evt="end" delay="0">
                                              <p:tn val="170"/>
                                            </p:cond>
                                          </p:stCondLst>
                                        </p:cTn>
                                        <p:tgtEl>
                                          <p:spTgt spid="121"/>
                                        </p:tgtEl>
                                        <p:attrNameLst>
                                          <p:attrName>style.visibility</p:attrName>
                                        </p:attrNameLst>
                                      </p:cBhvr>
                                      <p:to>
                                        <p:strVal val="hidden"/>
                                      </p:to>
                                    </p:set>
                                  </p:subTnLst>
                                </p:cTn>
                              </p:par>
                            </p:childTnLst>
                          </p:cTn>
                        </p:par>
                        <p:par>
                          <p:cTn id="173" fill="hold">
                            <p:stCondLst>
                              <p:cond delay="2500"/>
                            </p:stCondLst>
                            <p:childTnLst>
                              <p:par>
                                <p:cTn id="174" presetID="22" presetClass="entr" presetSubtype="2" fill="hold" nodeType="afterEffect">
                                  <p:stCondLst>
                                    <p:cond delay="0"/>
                                  </p:stCondLst>
                                  <p:childTnLst>
                                    <p:set>
                                      <p:cBhvr>
                                        <p:cTn id="175" dur="1" fill="hold">
                                          <p:stCondLst>
                                            <p:cond delay="0"/>
                                          </p:stCondLst>
                                        </p:cTn>
                                        <p:tgtEl>
                                          <p:spTgt spid="122"/>
                                        </p:tgtEl>
                                        <p:attrNameLst>
                                          <p:attrName>style.visibility</p:attrName>
                                        </p:attrNameLst>
                                      </p:cBhvr>
                                      <p:to>
                                        <p:strVal val="visible"/>
                                      </p:to>
                                    </p:set>
                                    <p:animEffect transition="in" filter="wipe(right)">
                                      <p:cBhvr>
                                        <p:cTn id="176" dur="500"/>
                                        <p:tgtEl>
                                          <p:spTgt spid="122"/>
                                        </p:tgtEl>
                                      </p:cBhvr>
                                    </p:animEffect>
                                  </p:childTnLst>
                                  <p:subTnLst>
                                    <p:set>
                                      <p:cBhvr override="childStyle">
                                        <p:cTn dur="1" fill="hold" display="0" masterRel="sameClick" afterEffect="1">
                                          <p:stCondLst>
                                            <p:cond evt="end" delay="0">
                                              <p:tn val="174"/>
                                            </p:cond>
                                          </p:stCondLst>
                                        </p:cTn>
                                        <p:tgtEl>
                                          <p:spTgt spid="122"/>
                                        </p:tgtEl>
                                        <p:attrNameLst>
                                          <p:attrName>style.visibility</p:attrName>
                                        </p:attrNameLst>
                                      </p:cBhvr>
                                      <p:to>
                                        <p:strVal val="hidden"/>
                                      </p:to>
                                    </p:set>
                                  </p:subTnLst>
                                </p:cTn>
                              </p:par>
                            </p:childTnLst>
                          </p:cTn>
                        </p:par>
                        <p:par>
                          <p:cTn id="177" fill="hold">
                            <p:stCondLst>
                              <p:cond delay="3000"/>
                            </p:stCondLst>
                            <p:childTnLst>
                              <p:par>
                                <p:cTn id="178" presetID="22" presetClass="entr" presetSubtype="2" fill="hold" nodeType="afterEffect">
                                  <p:stCondLst>
                                    <p:cond delay="0"/>
                                  </p:stCondLst>
                                  <p:childTnLst>
                                    <p:set>
                                      <p:cBhvr>
                                        <p:cTn id="179" dur="1" fill="hold">
                                          <p:stCondLst>
                                            <p:cond delay="0"/>
                                          </p:stCondLst>
                                        </p:cTn>
                                        <p:tgtEl>
                                          <p:spTgt spid="123"/>
                                        </p:tgtEl>
                                        <p:attrNameLst>
                                          <p:attrName>style.visibility</p:attrName>
                                        </p:attrNameLst>
                                      </p:cBhvr>
                                      <p:to>
                                        <p:strVal val="visible"/>
                                      </p:to>
                                    </p:set>
                                    <p:animEffect transition="in" filter="wipe(right)">
                                      <p:cBhvr>
                                        <p:cTn id="180" dur="500"/>
                                        <p:tgtEl>
                                          <p:spTgt spid="123"/>
                                        </p:tgtEl>
                                      </p:cBhvr>
                                    </p:animEffect>
                                  </p:childTnLst>
                                </p:cTn>
                              </p:par>
                            </p:childTnLst>
                          </p:cTn>
                        </p:par>
                        <p:par>
                          <p:cTn id="181" fill="hold">
                            <p:stCondLst>
                              <p:cond delay="3500"/>
                            </p:stCondLst>
                            <p:childTnLst>
                              <p:par>
                                <p:cTn id="182" presetID="22" presetClass="entr" presetSubtype="8" fill="hold" nodeType="afterEffect">
                                  <p:stCondLst>
                                    <p:cond delay="0"/>
                                  </p:stCondLst>
                                  <p:childTnLst>
                                    <p:set>
                                      <p:cBhvr>
                                        <p:cTn id="183" dur="1" fill="hold">
                                          <p:stCondLst>
                                            <p:cond delay="0"/>
                                          </p:stCondLst>
                                        </p:cTn>
                                        <p:tgtEl>
                                          <p:spTgt spid="136"/>
                                        </p:tgtEl>
                                        <p:attrNameLst>
                                          <p:attrName>style.visibility</p:attrName>
                                        </p:attrNameLst>
                                      </p:cBhvr>
                                      <p:to>
                                        <p:strVal val="visible"/>
                                      </p:to>
                                    </p:set>
                                    <p:animEffect transition="in" filter="wipe(left)">
                                      <p:cBhvr>
                                        <p:cTn id="184" dur="500"/>
                                        <p:tgtEl>
                                          <p:spTgt spid="136"/>
                                        </p:tgtEl>
                                      </p:cBhvr>
                                    </p:animEffect>
                                  </p:childTnLst>
                                </p:cTn>
                              </p:par>
                            </p:childTnLst>
                          </p:cTn>
                        </p:par>
                        <p:par>
                          <p:cTn id="185" fill="hold">
                            <p:stCondLst>
                              <p:cond delay="4000"/>
                            </p:stCondLst>
                            <p:childTnLst>
                              <p:par>
                                <p:cTn id="186" presetID="10" presetClass="entr" presetSubtype="0" fill="hold" grpId="0" nodeType="afterEffect">
                                  <p:stCondLst>
                                    <p:cond delay="0"/>
                                  </p:stCondLst>
                                  <p:childTnLst>
                                    <p:set>
                                      <p:cBhvr>
                                        <p:cTn id="187" dur="1" fill="hold">
                                          <p:stCondLst>
                                            <p:cond delay="0"/>
                                          </p:stCondLst>
                                        </p:cTn>
                                        <p:tgtEl>
                                          <p:spTgt spid="152"/>
                                        </p:tgtEl>
                                        <p:attrNameLst>
                                          <p:attrName>style.visibility</p:attrName>
                                        </p:attrNameLst>
                                      </p:cBhvr>
                                      <p:to>
                                        <p:strVal val="visible"/>
                                      </p:to>
                                    </p:set>
                                    <p:animEffect transition="in" filter="fade">
                                      <p:cBhvr>
                                        <p:cTn id="188" dur="500"/>
                                        <p:tgtEl>
                                          <p:spTgt spid="152"/>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2" fill="hold" nodeType="clickEffect">
                                  <p:stCondLst>
                                    <p:cond delay="0"/>
                                  </p:stCondLst>
                                  <p:childTnLst>
                                    <p:set>
                                      <p:cBhvr>
                                        <p:cTn id="192" dur="1" fill="hold">
                                          <p:stCondLst>
                                            <p:cond delay="0"/>
                                          </p:stCondLst>
                                        </p:cTn>
                                        <p:tgtEl>
                                          <p:spTgt spid="130"/>
                                        </p:tgtEl>
                                        <p:attrNameLst>
                                          <p:attrName>style.visibility</p:attrName>
                                        </p:attrNameLst>
                                      </p:cBhvr>
                                      <p:to>
                                        <p:strVal val="visible"/>
                                      </p:to>
                                    </p:set>
                                    <p:animEffect transition="in" filter="wipe(right)">
                                      <p:cBhvr>
                                        <p:cTn id="193" dur="500"/>
                                        <p:tgtEl>
                                          <p:spTgt spid="130"/>
                                        </p:tgtEl>
                                      </p:cBhvr>
                                    </p:animEffect>
                                  </p:childTnLst>
                                  <p:subTnLst>
                                    <p:set>
                                      <p:cBhvr override="childStyle">
                                        <p:cTn dur="1" fill="hold" display="0" masterRel="sameClick" afterEffect="1">
                                          <p:stCondLst>
                                            <p:cond evt="end" delay="0">
                                              <p:tn val="191"/>
                                            </p:cond>
                                          </p:stCondLst>
                                        </p:cTn>
                                        <p:tgtEl>
                                          <p:spTgt spid="130"/>
                                        </p:tgtEl>
                                        <p:attrNameLst>
                                          <p:attrName>style.visibility</p:attrName>
                                        </p:attrNameLst>
                                      </p:cBhvr>
                                      <p:to>
                                        <p:strVal val="hidden"/>
                                      </p:to>
                                    </p:set>
                                  </p:subTnLst>
                                </p:cTn>
                              </p:par>
                            </p:childTnLst>
                          </p:cTn>
                        </p:par>
                        <p:par>
                          <p:cTn id="194" fill="hold">
                            <p:stCondLst>
                              <p:cond delay="500"/>
                            </p:stCondLst>
                            <p:childTnLst>
                              <p:par>
                                <p:cTn id="195" presetID="22" presetClass="entr" presetSubtype="2" fill="hold" nodeType="afterEffect">
                                  <p:stCondLst>
                                    <p:cond delay="0"/>
                                  </p:stCondLst>
                                  <p:childTnLst>
                                    <p:set>
                                      <p:cBhvr>
                                        <p:cTn id="196" dur="1" fill="hold">
                                          <p:stCondLst>
                                            <p:cond delay="0"/>
                                          </p:stCondLst>
                                        </p:cTn>
                                        <p:tgtEl>
                                          <p:spTgt spid="131"/>
                                        </p:tgtEl>
                                        <p:attrNameLst>
                                          <p:attrName>style.visibility</p:attrName>
                                        </p:attrNameLst>
                                      </p:cBhvr>
                                      <p:to>
                                        <p:strVal val="visible"/>
                                      </p:to>
                                    </p:set>
                                    <p:animEffect transition="in" filter="wipe(right)">
                                      <p:cBhvr>
                                        <p:cTn id="197" dur="500"/>
                                        <p:tgtEl>
                                          <p:spTgt spid="131"/>
                                        </p:tgtEl>
                                      </p:cBhvr>
                                    </p:animEffect>
                                  </p:childTnLst>
                                  <p:subTnLst>
                                    <p:set>
                                      <p:cBhvr override="childStyle">
                                        <p:cTn dur="1" fill="hold" display="0" masterRel="sameClick" afterEffect="1">
                                          <p:stCondLst>
                                            <p:cond evt="end" delay="0">
                                              <p:tn val="195"/>
                                            </p:cond>
                                          </p:stCondLst>
                                        </p:cTn>
                                        <p:tgtEl>
                                          <p:spTgt spid="131"/>
                                        </p:tgtEl>
                                        <p:attrNameLst>
                                          <p:attrName>style.visibility</p:attrName>
                                        </p:attrNameLst>
                                      </p:cBhvr>
                                      <p:to>
                                        <p:strVal val="hidden"/>
                                      </p:to>
                                    </p:set>
                                  </p:subTnLst>
                                </p:cTn>
                              </p:par>
                            </p:childTnLst>
                          </p:cTn>
                        </p:par>
                        <p:par>
                          <p:cTn id="198" fill="hold">
                            <p:stCondLst>
                              <p:cond delay="1000"/>
                            </p:stCondLst>
                            <p:childTnLst>
                              <p:par>
                                <p:cTn id="199" presetID="22" presetClass="entr" presetSubtype="1" fill="hold" nodeType="afterEffect">
                                  <p:stCondLst>
                                    <p:cond delay="0"/>
                                  </p:stCondLst>
                                  <p:childTnLst>
                                    <p:set>
                                      <p:cBhvr>
                                        <p:cTn id="200" dur="1" fill="hold">
                                          <p:stCondLst>
                                            <p:cond delay="0"/>
                                          </p:stCondLst>
                                        </p:cTn>
                                        <p:tgtEl>
                                          <p:spTgt spid="132"/>
                                        </p:tgtEl>
                                        <p:attrNameLst>
                                          <p:attrName>style.visibility</p:attrName>
                                        </p:attrNameLst>
                                      </p:cBhvr>
                                      <p:to>
                                        <p:strVal val="visible"/>
                                      </p:to>
                                    </p:set>
                                    <p:animEffect transition="in" filter="wipe(up)">
                                      <p:cBhvr>
                                        <p:cTn id="201" dur="500"/>
                                        <p:tgtEl>
                                          <p:spTgt spid="132"/>
                                        </p:tgtEl>
                                      </p:cBhvr>
                                    </p:animEffect>
                                  </p:childTnLst>
                                </p:cTn>
                              </p:par>
                            </p:childTnLst>
                          </p:cTn>
                        </p:par>
                        <p:par>
                          <p:cTn id="202" fill="hold">
                            <p:stCondLst>
                              <p:cond delay="1500"/>
                            </p:stCondLst>
                            <p:childTnLst>
                              <p:par>
                                <p:cTn id="203" presetID="22" presetClass="entr" presetSubtype="8" fill="hold" nodeType="afterEffect">
                                  <p:stCondLst>
                                    <p:cond delay="0"/>
                                  </p:stCondLst>
                                  <p:childTnLst>
                                    <p:set>
                                      <p:cBhvr>
                                        <p:cTn id="204" dur="1" fill="hold">
                                          <p:stCondLst>
                                            <p:cond delay="0"/>
                                          </p:stCondLst>
                                        </p:cTn>
                                        <p:tgtEl>
                                          <p:spTgt spid="142"/>
                                        </p:tgtEl>
                                        <p:attrNameLst>
                                          <p:attrName>style.visibility</p:attrName>
                                        </p:attrNameLst>
                                      </p:cBhvr>
                                      <p:to>
                                        <p:strVal val="visible"/>
                                      </p:to>
                                    </p:set>
                                    <p:animEffect transition="in" filter="wipe(left)">
                                      <p:cBhvr>
                                        <p:cTn id="205" dur="500"/>
                                        <p:tgtEl>
                                          <p:spTgt spid="142"/>
                                        </p:tgtEl>
                                      </p:cBhvr>
                                    </p:animEffect>
                                  </p:childTnLst>
                                </p:cTn>
                              </p:par>
                              <p:par>
                                <p:cTn id="206" presetID="22" presetClass="entr" presetSubtype="8" fill="hold" nodeType="withEffect">
                                  <p:stCondLst>
                                    <p:cond delay="0"/>
                                  </p:stCondLst>
                                  <p:childTnLst>
                                    <p:set>
                                      <p:cBhvr>
                                        <p:cTn id="207" dur="1" fill="hold">
                                          <p:stCondLst>
                                            <p:cond delay="0"/>
                                          </p:stCondLst>
                                        </p:cTn>
                                        <p:tgtEl>
                                          <p:spTgt spid="143"/>
                                        </p:tgtEl>
                                        <p:attrNameLst>
                                          <p:attrName>style.visibility</p:attrName>
                                        </p:attrNameLst>
                                      </p:cBhvr>
                                      <p:to>
                                        <p:strVal val="visible"/>
                                      </p:to>
                                    </p:set>
                                    <p:animEffect transition="in" filter="wipe(left)">
                                      <p:cBhvr>
                                        <p:cTn id="208" dur="500"/>
                                        <p:tgtEl>
                                          <p:spTgt spid="143"/>
                                        </p:tgtEl>
                                      </p:cBhvr>
                                    </p:animEffect>
                                  </p:childTnLst>
                                </p:cTn>
                              </p:par>
                            </p:childTnLst>
                          </p:cTn>
                        </p:par>
                        <p:par>
                          <p:cTn id="209" fill="hold">
                            <p:stCondLst>
                              <p:cond delay="2000"/>
                            </p:stCondLst>
                            <p:childTnLst>
                              <p:par>
                                <p:cTn id="210" presetID="22" presetClass="entr" presetSubtype="1" fill="hold" nodeType="afterEffect">
                                  <p:stCondLst>
                                    <p:cond delay="0"/>
                                  </p:stCondLst>
                                  <p:childTnLst>
                                    <p:set>
                                      <p:cBhvr>
                                        <p:cTn id="211" dur="1" fill="hold">
                                          <p:stCondLst>
                                            <p:cond delay="0"/>
                                          </p:stCondLst>
                                        </p:cTn>
                                        <p:tgtEl>
                                          <p:spTgt spid="133"/>
                                        </p:tgtEl>
                                        <p:attrNameLst>
                                          <p:attrName>style.visibility</p:attrName>
                                        </p:attrNameLst>
                                      </p:cBhvr>
                                      <p:to>
                                        <p:strVal val="visible"/>
                                      </p:to>
                                    </p:set>
                                    <p:animEffect transition="in" filter="wipe(up)">
                                      <p:cBhvr>
                                        <p:cTn id="212" dur="500"/>
                                        <p:tgtEl>
                                          <p:spTgt spid="133"/>
                                        </p:tgtEl>
                                      </p:cBhvr>
                                    </p:animEffect>
                                  </p:childTnLst>
                                  <p:subTnLst>
                                    <p:set>
                                      <p:cBhvr override="childStyle">
                                        <p:cTn dur="1" fill="hold" display="0" masterRel="sameClick" afterEffect="1">
                                          <p:stCondLst>
                                            <p:cond evt="end" delay="0">
                                              <p:tn val="210"/>
                                            </p:cond>
                                          </p:stCondLst>
                                        </p:cTn>
                                        <p:tgtEl>
                                          <p:spTgt spid="133"/>
                                        </p:tgtEl>
                                        <p:attrNameLst>
                                          <p:attrName>style.visibility</p:attrName>
                                        </p:attrNameLst>
                                      </p:cBhvr>
                                      <p:to>
                                        <p:strVal val="hidden"/>
                                      </p:to>
                                    </p:set>
                                  </p:subTnLst>
                                </p:cTn>
                              </p:par>
                            </p:childTnLst>
                          </p:cTn>
                        </p:par>
                        <p:par>
                          <p:cTn id="213" fill="hold">
                            <p:stCondLst>
                              <p:cond delay="2500"/>
                            </p:stCondLst>
                            <p:childTnLst>
                              <p:par>
                                <p:cTn id="214" presetID="22" presetClass="entr" presetSubtype="1" fill="hold" nodeType="afterEffect">
                                  <p:stCondLst>
                                    <p:cond delay="0"/>
                                  </p:stCondLst>
                                  <p:childTnLst>
                                    <p:set>
                                      <p:cBhvr>
                                        <p:cTn id="215" dur="1" fill="hold">
                                          <p:stCondLst>
                                            <p:cond delay="0"/>
                                          </p:stCondLst>
                                        </p:cTn>
                                        <p:tgtEl>
                                          <p:spTgt spid="134"/>
                                        </p:tgtEl>
                                        <p:attrNameLst>
                                          <p:attrName>style.visibility</p:attrName>
                                        </p:attrNameLst>
                                      </p:cBhvr>
                                      <p:to>
                                        <p:strVal val="visible"/>
                                      </p:to>
                                    </p:set>
                                    <p:animEffect transition="in" filter="wipe(up)">
                                      <p:cBhvr>
                                        <p:cTn id="216" dur="500"/>
                                        <p:tgtEl>
                                          <p:spTgt spid="134"/>
                                        </p:tgtEl>
                                      </p:cBhvr>
                                    </p:animEffect>
                                  </p:childTnLst>
                                  <p:subTnLst>
                                    <p:set>
                                      <p:cBhvr override="childStyle">
                                        <p:cTn dur="1" fill="hold" display="0" masterRel="sameClick" afterEffect="1">
                                          <p:stCondLst>
                                            <p:cond evt="end" delay="0">
                                              <p:tn val="214"/>
                                            </p:cond>
                                          </p:stCondLst>
                                        </p:cTn>
                                        <p:tgtEl>
                                          <p:spTgt spid="134"/>
                                        </p:tgtEl>
                                        <p:attrNameLst>
                                          <p:attrName>style.visibility</p:attrName>
                                        </p:attrNameLst>
                                      </p:cBhvr>
                                      <p:to>
                                        <p:strVal val="hidden"/>
                                      </p:to>
                                    </p:set>
                                  </p:subTnLst>
                                </p:cTn>
                              </p:par>
                            </p:childTnLst>
                          </p:cTn>
                        </p:par>
                        <p:par>
                          <p:cTn id="217" fill="hold">
                            <p:stCondLst>
                              <p:cond delay="3000"/>
                            </p:stCondLst>
                            <p:childTnLst>
                              <p:par>
                                <p:cTn id="218" presetID="22" presetClass="entr" presetSubtype="1" fill="hold" nodeType="afterEffect">
                                  <p:stCondLst>
                                    <p:cond delay="0"/>
                                  </p:stCondLst>
                                  <p:childTnLst>
                                    <p:set>
                                      <p:cBhvr>
                                        <p:cTn id="219" dur="1" fill="hold">
                                          <p:stCondLst>
                                            <p:cond delay="0"/>
                                          </p:stCondLst>
                                        </p:cTn>
                                        <p:tgtEl>
                                          <p:spTgt spid="124"/>
                                        </p:tgtEl>
                                        <p:attrNameLst>
                                          <p:attrName>style.visibility</p:attrName>
                                        </p:attrNameLst>
                                      </p:cBhvr>
                                      <p:to>
                                        <p:strVal val="visible"/>
                                      </p:to>
                                    </p:set>
                                    <p:animEffect transition="in" filter="wipe(up)">
                                      <p:cBhvr>
                                        <p:cTn id="220" dur="500"/>
                                        <p:tgtEl>
                                          <p:spTgt spid="124"/>
                                        </p:tgtEl>
                                      </p:cBhvr>
                                    </p:animEffect>
                                  </p:childTnLst>
                                </p:cTn>
                              </p:par>
                            </p:childTnLst>
                          </p:cTn>
                        </p:par>
                        <p:par>
                          <p:cTn id="221" fill="hold">
                            <p:stCondLst>
                              <p:cond delay="3500"/>
                            </p:stCondLst>
                            <p:childTnLst>
                              <p:par>
                                <p:cTn id="222" presetID="22" presetClass="entr" presetSubtype="8" fill="hold" nodeType="afterEffect">
                                  <p:stCondLst>
                                    <p:cond delay="0"/>
                                  </p:stCondLst>
                                  <p:childTnLst>
                                    <p:set>
                                      <p:cBhvr>
                                        <p:cTn id="223" dur="1" fill="hold">
                                          <p:stCondLst>
                                            <p:cond delay="0"/>
                                          </p:stCondLst>
                                        </p:cTn>
                                        <p:tgtEl>
                                          <p:spTgt spid="137"/>
                                        </p:tgtEl>
                                        <p:attrNameLst>
                                          <p:attrName>style.visibility</p:attrName>
                                        </p:attrNameLst>
                                      </p:cBhvr>
                                      <p:to>
                                        <p:strVal val="visible"/>
                                      </p:to>
                                    </p:set>
                                    <p:animEffect transition="in" filter="wipe(left)">
                                      <p:cBhvr>
                                        <p:cTn id="224" dur="500"/>
                                        <p:tgtEl>
                                          <p:spTgt spid="137"/>
                                        </p:tgtEl>
                                      </p:cBhvr>
                                    </p:animEffect>
                                  </p:childTnLst>
                                </p:cTn>
                              </p:par>
                            </p:childTnLst>
                          </p:cTn>
                        </p:par>
                        <p:par>
                          <p:cTn id="225" fill="hold">
                            <p:stCondLst>
                              <p:cond delay="4000"/>
                            </p:stCondLst>
                            <p:childTnLst>
                              <p:par>
                                <p:cTn id="226" presetID="10" presetClass="entr" presetSubtype="0" fill="hold" grpId="0" nodeType="afterEffect">
                                  <p:stCondLst>
                                    <p:cond delay="0"/>
                                  </p:stCondLst>
                                  <p:childTnLst>
                                    <p:set>
                                      <p:cBhvr>
                                        <p:cTn id="227" dur="1" fill="hold">
                                          <p:stCondLst>
                                            <p:cond delay="0"/>
                                          </p:stCondLst>
                                        </p:cTn>
                                        <p:tgtEl>
                                          <p:spTgt spid="150"/>
                                        </p:tgtEl>
                                        <p:attrNameLst>
                                          <p:attrName>style.visibility</p:attrName>
                                        </p:attrNameLst>
                                      </p:cBhvr>
                                      <p:to>
                                        <p:strVal val="visible"/>
                                      </p:to>
                                    </p:set>
                                    <p:animEffect transition="in" filter="fade">
                                      <p:cBhvr>
                                        <p:cTn id="228" dur="500"/>
                                        <p:tgtEl>
                                          <p:spTgt spid="150"/>
                                        </p:tgtEl>
                                      </p:cBhvr>
                                    </p:animEffect>
                                  </p:childTnLst>
                                </p:cTn>
                              </p:par>
                            </p:childTnLst>
                          </p:cTn>
                        </p:par>
                      </p:childTnLst>
                    </p:cTn>
                  </p:par>
                  <p:par>
                    <p:cTn id="229" fill="hold">
                      <p:stCondLst>
                        <p:cond delay="indefinite"/>
                      </p:stCondLst>
                      <p:childTnLst>
                        <p:par>
                          <p:cTn id="230" fill="hold">
                            <p:stCondLst>
                              <p:cond delay="0"/>
                            </p:stCondLst>
                            <p:childTnLst>
                              <p:par>
                                <p:cTn id="231" presetID="22" presetClass="entr" presetSubtype="1" fill="hold" nodeType="clickEffect">
                                  <p:stCondLst>
                                    <p:cond delay="0"/>
                                  </p:stCondLst>
                                  <p:childTnLst>
                                    <p:set>
                                      <p:cBhvr>
                                        <p:cTn id="232" dur="1" fill="hold">
                                          <p:stCondLst>
                                            <p:cond delay="0"/>
                                          </p:stCondLst>
                                        </p:cTn>
                                        <p:tgtEl>
                                          <p:spTgt spid="125"/>
                                        </p:tgtEl>
                                        <p:attrNameLst>
                                          <p:attrName>style.visibility</p:attrName>
                                        </p:attrNameLst>
                                      </p:cBhvr>
                                      <p:to>
                                        <p:strVal val="visible"/>
                                      </p:to>
                                    </p:set>
                                    <p:animEffect transition="in" filter="wipe(up)">
                                      <p:cBhvr>
                                        <p:cTn id="233" dur="500"/>
                                        <p:tgtEl>
                                          <p:spTgt spid="125"/>
                                        </p:tgtEl>
                                      </p:cBhvr>
                                    </p:animEffect>
                                  </p:childTnLst>
                                  <p:subTnLst>
                                    <p:set>
                                      <p:cBhvr override="childStyle">
                                        <p:cTn dur="1" fill="hold" display="0" masterRel="sameClick" afterEffect="1">
                                          <p:stCondLst>
                                            <p:cond evt="end" delay="0">
                                              <p:tn val="231"/>
                                            </p:cond>
                                          </p:stCondLst>
                                        </p:cTn>
                                        <p:tgtEl>
                                          <p:spTgt spid="125"/>
                                        </p:tgtEl>
                                        <p:attrNameLst>
                                          <p:attrName>style.visibility</p:attrName>
                                        </p:attrNameLst>
                                      </p:cBhvr>
                                      <p:to>
                                        <p:strVal val="hidden"/>
                                      </p:to>
                                    </p:set>
                                  </p:subTnLst>
                                </p:cTn>
                              </p:par>
                            </p:childTnLst>
                          </p:cTn>
                        </p:par>
                        <p:par>
                          <p:cTn id="234" fill="hold">
                            <p:stCondLst>
                              <p:cond delay="500"/>
                            </p:stCondLst>
                            <p:childTnLst>
                              <p:par>
                                <p:cTn id="235" presetID="22" presetClass="entr" presetSubtype="1" fill="hold" nodeType="afterEffect">
                                  <p:stCondLst>
                                    <p:cond delay="0"/>
                                  </p:stCondLst>
                                  <p:childTnLst>
                                    <p:set>
                                      <p:cBhvr>
                                        <p:cTn id="236" dur="1" fill="hold">
                                          <p:stCondLst>
                                            <p:cond delay="0"/>
                                          </p:stCondLst>
                                        </p:cTn>
                                        <p:tgtEl>
                                          <p:spTgt spid="126"/>
                                        </p:tgtEl>
                                        <p:attrNameLst>
                                          <p:attrName>style.visibility</p:attrName>
                                        </p:attrNameLst>
                                      </p:cBhvr>
                                      <p:to>
                                        <p:strVal val="visible"/>
                                      </p:to>
                                    </p:set>
                                    <p:animEffect transition="in" filter="wipe(up)">
                                      <p:cBhvr>
                                        <p:cTn id="237" dur="500"/>
                                        <p:tgtEl>
                                          <p:spTgt spid="126"/>
                                        </p:tgtEl>
                                      </p:cBhvr>
                                    </p:animEffect>
                                  </p:childTnLst>
                                  <p:subTnLst>
                                    <p:set>
                                      <p:cBhvr override="childStyle">
                                        <p:cTn dur="1" fill="hold" display="0" masterRel="sameClick" afterEffect="1">
                                          <p:stCondLst>
                                            <p:cond evt="end" delay="0">
                                              <p:tn val="235"/>
                                            </p:cond>
                                          </p:stCondLst>
                                        </p:cTn>
                                        <p:tgtEl>
                                          <p:spTgt spid="126"/>
                                        </p:tgtEl>
                                        <p:attrNameLst>
                                          <p:attrName>style.visibility</p:attrName>
                                        </p:attrNameLst>
                                      </p:cBhvr>
                                      <p:to>
                                        <p:strVal val="hidden"/>
                                      </p:to>
                                    </p:set>
                                  </p:subTnLst>
                                </p:cTn>
                              </p:par>
                            </p:childTnLst>
                          </p:cTn>
                        </p:par>
                        <p:par>
                          <p:cTn id="238" fill="hold">
                            <p:stCondLst>
                              <p:cond delay="1000"/>
                            </p:stCondLst>
                            <p:childTnLst>
                              <p:par>
                                <p:cTn id="239" presetID="22" presetClass="entr" presetSubtype="1" fill="hold" nodeType="afterEffect">
                                  <p:stCondLst>
                                    <p:cond delay="0"/>
                                  </p:stCondLst>
                                  <p:childTnLst>
                                    <p:set>
                                      <p:cBhvr>
                                        <p:cTn id="240" dur="1" fill="hold">
                                          <p:stCondLst>
                                            <p:cond delay="0"/>
                                          </p:stCondLst>
                                        </p:cTn>
                                        <p:tgtEl>
                                          <p:spTgt spid="127"/>
                                        </p:tgtEl>
                                        <p:attrNameLst>
                                          <p:attrName>style.visibility</p:attrName>
                                        </p:attrNameLst>
                                      </p:cBhvr>
                                      <p:to>
                                        <p:strVal val="visible"/>
                                      </p:to>
                                    </p:set>
                                    <p:animEffect transition="in" filter="wipe(up)">
                                      <p:cBhvr>
                                        <p:cTn id="241" dur="500"/>
                                        <p:tgtEl>
                                          <p:spTgt spid="127"/>
                                        </p:tgtEl>
                                      </p:cBhvr>
                                    </p:animEffect>
                                  </p:childTnLst>
                                </p:cTn>
                              </p:par>
                            </p:childTnLst>
                          </p:cTn>
                        </p:par>
                        <p:par>
                          <p:cTn id="242" fill="hold">
                            <p:stCondLst>
                              <p:cond delay="1500"/>
                            </p:stCondLst>
                            <p:childTnLst>
                              <p:par>
                                <p:cTn id="243" presetID="22" presetClass="entr" presetSubtype="8" fill="hold" nodeType="afterEffect">
                                  <p:stCondLst>
                                    <p:cond delay="0"/>
                                  </p:stCondLst>
                                  <p:childTnLst>
                                    <p:set>
                                      <p:cBhvr>
                                        <p:cTn id="244" dur="1" fill="hold">
                                          <p:stCondLst>
                                            <p:cond delay="0"/>
                                          </p:stCondLst>
                                        </p:cTn>
                                        <p:tgtEl>
                                          <p:spTgt spid="144"/>
                                        </p:tgtEl>
                                        <p:attrNameLst>
                                          <p:attrName>style.visibility</p:attrName>
                                        </p:attrNameLst>
                                      </p:cBhvr>
                                      <p:to>
                                        <p:strVal val="visible"/>
                                      </p:to>
                                    </p:set>
                                    <p:animEffect transition="in" filter="wipe(left)">
                                      <p:cBhvr>
                                        <p:cTn id="245" dur="500"/>
                                        <p:tgtEl>
                                          <p:spTgt spid="144"/>
                                        </p:tgtEl>
                                      </p:cBhvr>
                                    </p:animEffect>
                                  </p:childTnLst>
                                </p:cTn>
                              </p:par>
                              <p:par>
                                <p:cTn id="246" presetID="22" presetClass="entr" presetSubtype="2" fill="hold" nodeType="withEffect">
                                  <p:stCondLst>
                                    <p:cond delay="0"/>
                                  </p:stCondLst>
                                  <p:childTnLst>
                                    <p:set>
                                      <p:cBhvr>
                                        <p:cTn id="247" dur="1" fill="hold">
                                          <p:stCondLst>
                                            <p:cond delay="0"/>
                                          </p:stCondLst>
                                        </p:cTn>
                                        <p:tgtEl>
                                          <p:spTgt spid="145"/>
                                        </p:tgtEl>
                                        <p:attrNameLst>
                                          <p:attrName>style.visibility</p:attrName>
                                        </p:attrNameLst>
                                      </p:cBhvr>
                                      <p:to>
                                        <p:strVal val="visible"/>
                                      </p:to>
                                    </p:set>
                                    <p:animEffect transition="in" filter="wipe(right)">
                                      <p:cBhvr>
                                        <p:cTn id="248" dur="500"/>
                                        <p:tgtEl>
                                          <p:spTgt spid="145"/>
                                        </p:tgtEl>
                                      </p:cBhvr>
                                    </p:animEffect>
                                  </p:childTnLst>
                                </p:cTn>
                              </p:par>
                            </p:childTnLst>
                          </p:cTn>
                        </p:par>
                        <p:par>
                          <p:cTn id="249" fill="hold">
                            <p:stCondLst>
                              <p:cond delay="2000"/>
                            </p:stCondLst>
                            <p:childTnLst>
                              <p:par>
                                <p:cTn id="250" presetID="22" presetClass="entr" presetSubtype="8" fill="hold" nodeType="afterEffect">
                                  <p:stCondLst>
                                    <p:cond delay="0"/>
                                  </p:stCondLst>
                                  <p:childTnLst>
                                    <p:set>
                                      <p:cBhvr>
                                        <p:cTn id="251" dur="1" fill="hold">
                                          <p:stCondLst>
                                            <p:cond delay="0"/>
                                          </p:stCondLst>
                                        </p:cTn>
                                        <p:tgtEl>
                                          <p:spTgt spid="128"/>
                                        </p:tgtEl>
                                        <p:attrNameLst>
                                          <p:attrName>style.visibility</p:attrName>
                                        </p:attrNameLst>
                                      </p:cBhvr>
                                      <p:to>
                                        <p:strVal val="visible"/>
                                      </p:to>
                                    </p:set>
                                    <p:animEffect transition="in" filter="wipe(left)">
                                      <p:cBhvr>
                                        <p:cTn id="252" dur="500"/>
                                        <p:tgtEl>
                                          <p:spTgt spid="128"/>
                                        </p:tgtEl>
                                      </p:cBhvr>
                                    </p:animEffect>
                                  </p:childTnLst>
                                  <p:subTnLst>
                                    <p:set>
                                      <p:cBhvr override="childStyle">
                                        <p:cTn dur="1" fill="hold" display="0" masterRel="sameClick" afterEffect="1">
                                          <p:stCondLst>
                                            <p:cond evt="end" delay="0">
                                              <p:tn val="250"/>
                                            </p:cond>
                                          </p:stCondLst>
                                        </p:cTn>
                                        <p:tgtEl>
                                          <p:spTgt spid="128"/>
                                        </p:tgtEl>
                                        <p:attrNameLst>
                                          <p:attrName>style.visibility</p:attrName>
                                        </p:attrNameLst>
                                      </p:cBhvr>
                                      <p:to>
                                        <p:strVal val="hidden"/>
                                      </p:to>
                                    </p:set>
                                  </p:subTnLst>
                                </p:cTn>
                              </p:par>
                            </p:childTnLst>
                          </p:cTn>
                        </p:par>
                        <p:par>
                          <p:cTn id="253" fill="hold">
                            <p:stCondLst>
                              <p:cond delay="2500"/>
                            </p:stCondLst>
                            <p:childTnLst>
                              <p:par>
                                <p:cTn id="254" presetID="22" presetClass="entr" presetSubtype="8" fill="hold" nodeType="afterEffect">
                                  <p:stCondLst>
                                    <p:cond delay="0"/>
                                  </p:stCondLst>
                                  <p:childTnLst>
                                    <p:set>
                                      <p:cBhvr>
                                        <p:cTn id="255" dur="1" fill="hold">
                                          <p:stCondLst>
                                            <p:cond delay="0"/>
                                          </p:stCondLst>
                                        </p:cTn>
                                        <p:tgtEl>
                                          <p:spTgt spid="129"/>
                                        </p:tgtEl>
                                        <p:attrNameLst>
                                          <p:attrName>style.visibility</p:attrName>
                                        </p:attrNameLst>
                                      </p:cBhvr>
                                      <p:to>
                                        <p:strVal val="visible"/>
                                      </p:to>
                                    </p:set>
                                    <p:animEffect transition="in" filter="wipe(left)">
                                      <p:cBhvr>
                                        <p:cTn id="256" dur="500"/>
                                        <p:tgtEl>
                                          <p:spTgt spid="129"/>
                                        </p:tgtEl>
                                      </p:cBhvr>
                                    </p:animEffect>
                                  </p:childTnLst>
                                  <p:subTnLst>
                                    <p:set>
                                      <p:cBhvr override="childStyle">
                                        <p:cTn dur="1" fill="hold" display="0" masterRel="sameClick" afterEffect="1">
                                          <p:stCondLst>
                                            <p:cond evt="end" delay="0">
                                              <p:tn val="254"/>
                                            </p:cond>
                                          </p:stCondLst>
                                        </p:cTn>
                                        <p:tgtEl>
                                          <p:spTgt spid="1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15" grpId="0"/>
      <p:bldP spid="16" grpId="0"/>
      <p:bldP spid="17" grpId="0"/>
      <p:bldP spid="19" grpId="0"/>
      <p:bldP spid="24" grpId="0" animBg="1"/>
      <p:bldP spid="25" grpId="0"/>
      <p:bldP spid="26" grpId="0"/>
      <p:bldP spid="27" grpId="0"/>
      <p:bldP spid="29" grpId="0"/>
      <p:bldP spid="30" grpId="0" animBg="1"/>
      <p:bldP spid="32" grpId="0"/>
      <p:bldP spid="33" grpId="0" animBg="1"/>
      <p:bldP spid="35" grpId="0"/>
      <p:bldP spid="37" grpId="0"/>
      <p:bldP spid="149" grpId="0"/>
      <p:bldP spid="150" grpId="0"/>
      <p:bldP spid="151" grpId="0"/>
      <p:bldP spid="15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37625" y="666486"/>
            <a:ext cx="675250" cy="497316"/>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6-5</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337625" y="498487"/>
                <a:ext cx="8447650" cy="1181029"/>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一质点做简谐振动，其振动方程为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02</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𝜋</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den>
                            </m:f>
                          </m:e>
                        </m:d>
                      </m:e>
                    </m:func>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SI</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，当系统的动能和势能相等时，质点到平衡位置的</a:t>
                </a:r>
                <a:r>
                  <a:rPr lang="zh-CN" altLang="zh-CN" sz="2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距离</a:t>
                </a:r>
                <a:r>
                  <a:rPr lang="zh-CN" altLang="en-US" sz="2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大小</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是</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337625" y="498487"/>
                <a:ext cx="8447650" cy="1181029"/>
              </a:xfrm>
              <a:prstGeom prst="rect">
                <a:avLst/>
              </a:prstGeom>
              <a:blipFill rotWithShape="1">
                <a:blip r:embed="rId1"/>
                <a:stretch>
                  <a:fillRect l="-5" t="-1" r="1" b="49"/>
                </a:stretch>
              </a:blipFill>
            </p:spPr>
            <p:txBody>
              <a:bodyPr/>
              <a:lstStyle/>
              <a:p>
                <a:r>
                  <a:rPr lang="zh-CN" altLang="en-US">
                    <a:noFill/>
                  </a:rPr>
                  <a:t> </a:t>
                </a:r>
              </a:p>
            </p:txBody>
          </p:sp>
        </mc:Fallback>
      </mc:AlternateContent>
      <p:sp>
        <p:nvSpPr>
          <p:cNvPr id="9" name="文本框 8"/>
          <p:cNvSpPr txBox="1"/>
          <p:nvPr/>
        </p:nvSpPr>
        <p:spPr>
          <a:xfrm>
            <a:off x="1596684" y="2455775"/>
            <a:ext cx="2824279"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简谐振动机械能守恒</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1" name="文本框 10"/>
          <p:cNvSpPr txBox="1"/>
          <p:nvPr/>
        </p:nvSpPr>
        <p:spPr>
          <a:xfrm>
            <a:off x="795265" y="2365814"/>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1341273" y="3520347"/>
                <a:ext cx="4572000" cy="526939"/>
              </a:xfrm>
              <a:prstGeom prst="rect">
                <a:avLst/>
              </a:prstGeom>
              <a:noFill/>
            </p:spPr>
            <p:txBody>
              <a:bodyPr wrap="square">
                <a:spAutoFit/>
              </a:bodyPr>
              <a:lstStyle/>
              <a:p>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𝐸</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𝑘</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𝑝</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𝑝</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𝑘</m:t>
                    </m:r>
                    <m:sSup>
                      <m:sSup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mc:Choice>
        <mc:Fallback>
          <p:sp>
            <p:nvSpPr>
              <p:cNvPr id="13" name="文本框 12"/>
              <p:cNvSpPr txBox="1">
                <a:spLocks noRot="1" noChangeAspect="1" noMove="1" noResize="1" noEditPoints="1" noAdjustHandles="1" noChangeArrowheads="1" noChangeShapeType="1" noTextEdit="1"/>
              </p:cNvSpPr>
              <p:nvPr/>
            </p:nvSpPr>
            <p:spPr>
              <a:xfrm>
                <a:off x="1341273" y="3520347"/>
                <a:ext cx="4572000" cy="526939"/>
              </a:xfrm>
              <a:prstGeom prst="rect">
                <a:avLst/>
              </a:prstGeom>
              <a:blipFill rotWithShape="1">
                <a:blip r:embed="rId2"/>
                <a:stretch>
                  <a:fillRect l="-3" t="-103" r="-2983" b="82"/>
                </a:stretch>
              </a:blipFill>
            </p:spPr>
            <p:txBody>
              <a:bodyPr/>
              <a:lstStyle/>
              <a:p>
                <a:r>
                  <a:rPr lang="zh-CN" altLang="en-US">
                    <a:noFill/>
                  </a:rPr>
                  <a:t> </a:t>
                </a:r>
              </a:p>
            </p:txBody>
          </p:sp>
        </mc:Fallback>
      </mc:AlternateContent>
      <p:sp>
        <p:nvSpPr>
          <p:cNvPr id="15" name="文本框 14"/>
          <p:cNvSpPr txBox="1"/>
          <p:nvPr/>
        </p:nvSpPr>
        <p:spPr>
          <a:xfrm>
            <a:off x="804718" y="4293776"/>
            <a:ext cx="801858"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解得</a:t>
            </a:r>
            <a:endParaRPr lang="zh-CN" altLang="en-US" sz="2000" dirty="0"/>
          </a:p>
        </p:txBody>
      </p:sp>
      <mc:AlternateContent xmlns:mc="http://schemas.openxmlformats.org/markup-compatibility/2006">
        <mc:Choice xmlns:a14="http://schemas.microsoft.com/office/drawing/2010/main" Requires="a14">
          <p:sp>
            <p:nvSpPr>
              <p:cNvPr id="17" name="文本框 16"/>
              <p:cNvSpPr txBox="1"/>
              <p:nvPr/>
            </p:nvSpPr>
            <p:spPr>
              <a:xfrm>
                <a:off x="1250695" y="4066977"/>
                <a:ext cx="3170268" cy="1296060"/>
              </a:xfrm>
              <a:prstGeom prst="rect">
                <a:avLst/>
              </a:prstGeom>
              <a:noFill/>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d>
                        <m:dPr>
                          <m:begChr m:val="|"/>
                          <m:endChr m:val="|"/>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e>
                      </m:d>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m</m:t>
                          </m:r>
                        </m:e>
                      </m:d>
                    </m:oMath>
                  </m:oMathPara>
                </a14:m>
                <a:endParaRPr lang="en-US" altLang="zh-CN" sz="2000" i="1" kern="100" dirty="0">
                  <a:latin typeface="Cambria Math" panose="02040503050406030204" pitchFamily="18" charset="0"/>
                  <a:ea typeface="宋体" panose="02010600030101010101" pitchFamily="2" charset="-122"/>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e>
                      </m:rad>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2000" dirty="0"/>
              </a:p>
            </p:txBody>
          </p:sp>
        </mc:Choice>
        <mc:Fallback>
          <p:sp>
            <p:nvSpPr>
              <p:cNvPr id="17" name="文本框 16"/>
              <p:cNvSpPr txBox="1">
                <a:spLocks noRot="1" noChangeAspect="1" noMove="1" noResize="1" noEditPoints="1" noAdjustHandles="1" noChangeArrowheads="1" noChangeShapeType="1" noTextEdit="1"/>
              </p:cNvSpPr>
              <p:nvPr/>
            </p:nvSpPr>
            <p:spPr>
              <a:xfrm>
                <a:off x="1250695" y="4066977"/>
                <a:ext cx="3170268" cy="1296060"/>
              </a:xfrm>
              <a:prstGeom prst="rect">
                <a:avLst/>
              </a:prstGeom>
              <a:blipFill rotWithShape="1">
                <a:blip r:embed="rId3"/>
                <a:stretch>
                  <a:fillRect l="-12" t="-34" r="3" b="3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文本框 2"/>
              <p:cNvSpPr txBox="1"/>
              <p:nvPr/>
            </p:nvSpPr>
            <p:spPr>
              <a:xfrm>
                <a:off x="6452667" y="1701041"/>
                <a:ext cx="1350499" cy="498663"/>
              </a:xfrm>
              <a:prstGeom prst="rect">
                <a:avLst/>
              </a:prstGeom>
              <a:noFill/>
            </p:spPr>
            <p:txBody>
              <a:bodyPr wrap="square">
                <a:spAutoFit/>
              </a:bodyPr>
              <a:lstStyle/>
              <a:p>
                <a:pPr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  </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r>
                      <m:rPr>
                        <m:sty m:val="p"/>
                      </m:rPr>
                      <a:rPr lang="en-US" altLang="zh-CN" sz="2000" i="0" kern="100">
                        <a:effectLst/>
                        <a:latin typeface="Cambria Math" panose="02040503050406030204" pitchFamily="18" charset="0"/>
                        <a:ea typeface="宋体" panose="02010600030101010101" pitchFamily="2" charset="-122"/>
                      </a:rPr>
                      <m:t>m</m:t>
                    </m:r>
                  </m:oMath>
                </a14:m>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6452667" y="1701041"/>
                <a:ext cx="1350499" cy="498663"/>
              </a:xfrm>
              <a:prstGeom prst="rect">
                <a:avLst/>
              </a:prstGeom>
              <a:blipFill rotWithShape="1">
                <a:blip r:embed="rId4"/>
                <a:stretch>
                  <a:fillRect l="-32" t="-102" r="21" b="-75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6" name="文本框 15"/>
              <p:cNvSpPr txBox="1"/>
              <p:nvPr/>
            </p:nvSpPr>
            <p:spPr>
              <a:xfrm>
                <a:off x="4702125" y="1830043"/>
                <a:ext cx="1468313"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  </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01</m:t>
                    </m:r>
                    <m:r>
                      <m:rPr>
                        <m:sty m:val="p"/>
                      </m:rPr>
                      <a:rPr lang="en-US" altLang="zh-CN" sz="2000" i="0" kern="100">
                        <a:effectLst/>
                        <a:latin typeface="Cambria Math" panose="02040503050406030204" pitchFamily="18" charset="0"/>
                        <a:ea typeface="宋体" panose="02010600030101010101" pitchFamily="2" charset="-122"/>
                      </a:rPr>
                      <m:t>m</m:t>
                    </m:r>
                    <m:r>
                      <a:rPr lang="en-US" altLang="zh-CN" sz="2000" i="1" kern="100">
                        <a:effectLst/>
                        <a:latin typeface="Cambria Math" panose="02040503050406030204" pitchFamily="18" charset="0"/>
                        <a:ea typeface="宋体" panose="02010600030101010101" pitchFamily="2" charset="-122"/>
                      </a:rPr>
                      <m:t> </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4702125" y="1830043"/>
                <a:ext cx="1468313" cy="400110"/>
              </a:xfrm>
              <a:prstGeom prst="rect">
                <a:avLst/>
              </a:prstGeom>
              <a:blipFill rotWithShape="1">
                <a:blip r:embed="rId5"/>
                <a:stretch>
                  <a:fillRect l="-40" t="-152" r="10" b="8"/>
                </a:stretch>
              </a:blipFill>
            </p:spPr>
            <p:txBody>
              <a:bodyPr/>
              <a:lstStyle/>
              <a:p>
                <a:r>
                  <a:rPr lang="zh-CN" altLang="en-US">
                    <a:noFill/>
                  </a:rPr>
                  <a:t> </a:t>
                </a:r>
              </a:p>
            </p:txBody>
          </p:sp>
        </mc:Fallback>
      </mc:AlternateContent>
      <p:grpSp>
        <p:nvGrpSpPr>
          <p:cNvPr id="22" name="组合 21"/>
          <p:cNvGrpSpPr/>
          <p:nvPr/>
        </p:nvGrpSpPr>
        <p:grpSpPr>
          <a:xfrm>
            <a:off x="656347" y="1624970"/>
            <a:ext cx="1552721" cy="740844"/>
            <a:chOff x="655908" y="1711730"/>
            <a:chExt cx="1552721" cy="740844"/>
          </a:xfrm>
        </p:grpSpPr>
        <p:sp>
          <p:nvSpPr>
            <p:cNvPr id="8" name="文本框 7"/>
            <p:cNvSpPr txBox="1"/>
            <p:nvPr/>
          </p:nvSpPr>
          <p:spPr>
            <a:xfrm>
              <a:off x="655908" y="1894160"/>
              <a:ext cx="68492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  </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9" name="文本框 18"/>
                <p:cNvSpPr txBox="1"/>
                <p:nvPr/>
              </p:nvSpPr>
              <p:spPr>
                <a:xfrm>
                  <a:off x="1153552" y="1711730"/>
                  <a:ext cx="1055077" cy="74084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2000" i="1" kern="100" smtClean="0">
                                <a:effectLst/>
                                <a:latin typeface="Cambria Math" panose="02040503050406030204" pitchFamily="18" charset="0"/>
                                <a:ea typeface="Cambria Math" panose="02040503050406030204" pitchFamily="18" charset="0"/>
                              </a:rPr>
                            </m:ctrlPr>
                          </m:fPr>
                          <m:num>
                            <m:rad>
                              <m:radPr>
                                <m:degHide m:val="on"/>
                                <m:ctrlPr>
                                  <a:rPr lang="zh-CN" altLang="zh-CN" sz="2000" i="1" kern="100">
                                    <a:latin typeface="Cambria Math" panose="02040503050406030204" pitchFamily="18" charset="0"/>
                                    <a:ea typeface="Cambria Math" panose="02040503050406030204" pitchFamily="18" charset="0"/>
                                  </a:rPr>
                                </m:ctrlPr>
                              </m:radPr>
                              <m:deg/>
                              <m:e>
                                <m:r>
                                  <a:rPr lang="en-US" altLang="zh-CN" sz="2000" i="1" kern="100">
                                    <a:latin typeface="Cambria Math" panose="02040503050406030204" pitchFamily="18" charset="0"/>
                                    <a:ea typeface="宋体" panose="02010600030101010101" pitchFamily="2" charset="-122"/>
                                  </a:rPr>
                                  <m:t>2</m:t>
                                </m:r>
                              </m:e>
                            </m:rad>
                          </m:num>
                          <m:den>
                            <m:r>
                              <a:rPr lang="en-US" altLang="zh-CN" sz="2000" i="1" kern="100">
                                <a:latin typeface="Cambria Math" panose="02040503050406030204" pitchFamily="18" charset="0"/>
                                <a:ea typeface="宋体" panose="02010600030101010101" pitchFamily="2" charset="-122"/>
                              </a:rPr>
                              <m:t>100</m:t>
                            </m:r>
                          </m:den>
                        </m:f>
                        <m:r>
                          <m:rPr>
                            <m:sty m:val="p"/>
                          </m:rPr>
                          <a:rPr lang="en-US" altLang="zh-CN" sz="2000" b="0" i="0" kern="100" smtClean="0">
                            <a:effectLst/>
                            <a:latin typeface="Cambria Math" panose="02040503050406030204" pitchFamily="18" charset="0"/>
                            <a:ea typeface="Cambria Math" panose="02040503050406030204" pitchFamily="18" charset="0"/>
                          </a:rPr>
                          <m:t>m</m:t>
                        </m:r>
                      </m:oMath>
                    </m:oMathPara>
                  </a14:m>
                  <a:endParaRPr lang="zh-CN" altLang="en-US" dirty="0"/>
                </a:p>
              </p:txBody>
            </p:sp>
          </mc:Choice>
          <mc:Fallback>
            <p:sp>
              <p:nvSpPr>
                <p:cNvPr id="19" name="文本框 18"/>
                <p:cNvSpPr txBox="1">
                  <a:spLocks noRot="1" noChangeAspect="1" noMove="1" noResize="1" noEditPoints="1" noAdjustHandles="1" noChangeArrowheads="1" noChangeShapeType="1" noTextEdit="1"/>
                </p:cNvSpPr>
                <p:nvPr/>
              </p:nvSpPr>
              <p:spPr>
                <a:xfrm>
                  <a:off x="1153552" y="1711730"/>
                  <a:ext cx="1055077" cy="740844"/>
                </a:xfrm>
                <a:prstGeom prst="rect">
                  <a:avLst/>
                </a:prstGeom>
                <a:blipFill rotWithShape="1">
                  <a:blip r:embed="rId6"/>
                </a:blipFill>
              </p:spPr>
              <p:txBody>
                <a:bodyPr/>
                <a:lstStyle/>
                <a:p>
                  <a:r>
                    <a:rPr lang="zh-CN" altLang="en-US">
                      <a:noFill/>
                    </a:rPr>
                    <a:t> </a:t>
                  </a:r>
                </a:p>
              </p:txBody>
            </p:sp>
          </mc:Fallback>
        </mc:AlternateContent>
      </p:grpSp>
      <p:grpSp>
        <p:nvGrpSpPr>
          <p:cNvPr id="23" name="组合 22"/>
          <p:cNvGrpSpPr/>
          <p:nvPr/>
        </p:nvGrpSpPr>
        <p:grpSpPr>
          <a:xfrm>
            <a:off x="2689133" y="1586984"/>
            <a:ext cx="1872317" cy="740844"/>
            <a:chOff x="2688694" y="1659676"/>
            <a:chExt cx="1872317" cy="740844"/>
          </a:xfrm>
        </p:grpSpPr>
        <p:sp>
          <p:nvSpPr>
            <p:cNvPr id="12" name="文本框 11"/>
            <p:cNvSpPr txBox="1"/>
            <p:nvPr/>
          </p:nvSpPr>
          <p:spPr>
            <a:xfrm>
              <a:off x="2688694" y="1923231"/>
              <a:ext cx="671723"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  </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1" name="文本框 20"/>
                <p:cNvSpPr txBox="1"/>
                <p:nvPr/>
              </p:nvSpPr>
              <p:spPr>
                <a:xfrm>
                  <a:off x="3112039" y="1659676"/>
                  <a:ext cx="1448972" cy="74084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Cambria Math" panose="02040503050406030204" pitchFamily="18" charset="0"/>
                              </a:rPr>
                            </m:ctrlPr>
                          </m:fPr>
                          <m:num>
                            <m:rad>
                              <m:radPr>
                                <m:degHide m:val="on"/>
                                <m:ctrlPr>
                                  <a:rPr lang="zh-CN" altLang="zh-CN" sz="2000" i="1" kern="100">
                                    <a:latin typeface="Cambria Math" panose="02040503050406030204" pitchFamily="18" charset="0"/>
                                    <a:ea typeface="Cambria Math" panose="02040503050406030204" pitchFamily="18" charset="0"/>
                                  </a:rPr>
                                </m:ctrlPr>
                              </m:radPr>
                              <m:deg/>
                              <m:e>
                                <m:r>
                                  <a:rPr lang="en-US" altLang="zh-CN" sz="2000" i="1" kern="100">
                                    <a:latin typeface="Cambria Math" panose="02040503050406030204" pitchFamily="18" charset="0"/>
                                    <a:ea typeface="宋体" panose="02010600030101010101" pitchFamily="2" charset="-122"/>
                                  </a:rPr>
                                  <m:t>2</m:t>
                                </m:r>
                              </m:e>
                            </m:rad>
                          </m:num>
                          <m:den>
                            <m:r>
                              <a:rPr lang="en-US" altLang="zh-CN" sz="2000" i="1" kern="100">
                                <a:latin typeface="Cambria Math" panose="02040503050406030204" pitchFamily="18" charset="0"/>
                                <a:ea typeface="宋体" panose="02010600030101010101" pitchFamily="2" charset="-122"/>
                              </a:rPr>
                              <m:t>100</m:t>
                            </m:r>
                          </m:den>
                        </m:f>
                        <m:r>
                          <m:rPr>
                            <m:sty m:val="p"/>
                          </m:rPr>
                          <a:rPr lang="en-US" altLang="zh-CN" sz="2000" b="0" i="0" kern="100" smtClean="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3112039" y="1659676"/>
                  <a:ext cx="1448972" cy="740844"/>
                </a:xfrm>
                <a:prstGeom prst="rect">
                  <a:avLst/>
                </a:prstGeom>
                <a:blipFill rotWithShape="1">
                  <a:blip r:embed="rId7"/>
                </a:blipFill>
              </p:spPr>
              <p:txBody>
                <a:bodyPr/>
                <a:lstStyle/>
                <a:p>
                  <a:r>
                    <a:rPr lang="zh-CN" altLang="en-US">
                      <a:noFill/>
                    </a:rPr>
                    <a:t> </a:t>
                  </a:r>
                </a:p>
              </p:txBody>
            </p:sp>
          </mc:Fallback>
        </mc:AlternateContent>
      </p:grpSp>
      <p:sp>
        <p:nvSpPr>
          <p:cNvPr id="24" name="文本框 23"/>
          <p:cNvSpPr txBox="1"/>
          <p:nvPr/>
        </p:nvSpPr>
        <p:spPr>
          <a:xfrm>
            <a:off x="789556" y="5321531"/>
            <a:ext cx="80141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选</a:t>
            </a:r>
            <a:r>
              <a:rPr lang="en-US" altLang="zh-CN" sz="2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dirty="0">
              <a:solidFill>
                <a:srgbClr val="FF0000"/>
              </a:solidFill>
            </a:endParaRPr>
          </a:p>
        </p:txBody>
      </p:sp>
      <mc:AlternateContent xmlns:mc="http://schemas.openxmlformats.org/markup-compatibility/2006">
        <mc:Choice xmlns:a14="http://schemas.microsoft.com/office/drawing/2010/main" Requires="a14">
          <p:sp>
            <p:nvSpPr>
              <p:cNvPr id="26" name="文本框 25"/>
              <p:cNvSpPr txBox="1"/>
              <p:nvPr/>
            </p:nvSpPr>
            <p:spPr>
              <a:xfrm>
                <a:off x="6284744" y="1279406"/>
                <a:ext cx="54512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2000" dirty="0">
                  <a:solidFill>
                    <a:srgbClr val="FF0000"/>
                  </a:solidFill>
                </a:endParaRPr>
              </a:p>
            </p:txBody>
          </p:sp>
        </mc:Choice>
        <mc:Fallback>
          <p:sp>
            <p:nvSpPr>
              <p:cNvPr id="26" name="文本框 25"/>
              <p:cNvSpPr txBox="1">
                <a:spLocks noRot="1" noChangeAspect="1" noMove="1" noResize="1" noEditPoints="1" noAdjustHandles="1" noChangeArrowheads="1" noChangeShapeType="1" noTextEdit="1"/>
              </p:cNvSpPr>
              <p:nvPr/>
            </p:nvSpPr>
            <p:spPr>
              <a:xfrm>
                <a:off x="6284744" y="1279406"/>
                <a:ext cx="545122" cy="400110"/>
              </a:xfrm>
              <a:prstGeom prst="rect">
                <a:avLst/>
              </a:prstGeom>
              <a:blipFill rotWithShape="1">
                <a:blip r:embed="rId8"/>
                <a:stretch>
                  <a:fillRect l="-27" t="-129" r="81" b="14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804718" y="3015562"/>
                <a:ext cx="5842267" cy="423770"/>
              </a:xfrm>
              <a:prstGeom prst="rect">
                <a:avLst/>
              </a:prstGeom>
              <a:noFill/>
            </p:spPr>
            <p:txBody>
              <a:bodyPr wrap="square">
                <a:spAutoFit/>
              </a:bodyPr>
              <a:lstStyle/>
              <a:p>
                <a14:m>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a typeface="Cambria Math" panose="02040503050406030204" pitchFamily="18" charset="0"/>
                    <a:cs typeface="Times New Roman" panose="02020603050405020304" pitchFamily="18" charset="0"/>
                  </a:rPr>
                  <a:t> </a:t>
                </a:r>
                <a14:m>
                  <m:oMath xmlns:m="http://schemas.openxmlformats.org/officeDocument/2006/math">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𝑝</m:t>
                        </m:r>
                      </m:sub>
                    </m:sSub>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表示动能、势能，</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根据题意，</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总能量为</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28" name="文本框 27"/>
              <p:cNvSpPr txBox="1">
                <a:spLocks noRot="1" noChangeAspect="1" noMove="1" noResize="1" noEditPoints="1" noAdjustHandles="1" noChangeArrowheads="1" noChangeShapeType="1" noTextEdit="1"/>
              </p:cNvSpPr>
              <p:nvPr/>
            </p:nvSpPr>
            <p:spPr>
              <a:xfrm>
                <a:off x="804718" y="3015562"/>
                <a:ext cx="5842267" cy="423770"/>
              </a:xfrm>
              <a:prstGeom prst="rect">
                <a:avLst/>
              </a:prstGeom>
              <a:blipFill rotWithShape="1">
                <a:blip r:embed="rId9"/>
                <a:stretch>
                  <a:fillRect l="-3" t="-137" r="8" b="41"/>
                </a:stretch>
              </a:blipFill>
            </p:spPr>
            <p:txBody>
              <a:bodyPr/>
              <a:lstStyle/>
              <a:p>
                <a:r>
                  <a:rPr lang="zh-CN" altLang="en-US">
                    <a:noFill/>
                  </a:rPr>
                  <a:t> </a:t>
                </a:r>
              </a:p>
            </p:txBody>
          </p:sp>
        </mc:Fallback>
      </mc:AlternateContent>
      <p:sp>
        <p:nvSpPr>
          <p:cNvPr id="37" name="椭圆 36"/>
          <p:cNvSpPr/>
          <p:nvPr/>
        </p:nvSpPr>
        <p:spPr bwMode="auto">
          <a:xfrm>
            <a:off x="774698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8" name="椭圆 37"/>
          <p:cNvSpPr/>
          <p:nvPr/>
        </p:nvSpPr>
        <p:spPr bwMode="auto">
          <a:xfrm>
            <a:off x="789938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9" name="椭圆 38"/>
          <p:cNvSpPr/>
          <p:nvPr/>
        </p:nvSpPr>
        <p:spPr bwMode="auto">
          <a:xfrm>
            <a:off x="756712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0" name="椭圆 39"/>
          <p:cNvSpPr/>
          <p:nvPr/>
        </p:nvSpPr>
        <p:spPr bwMode="auto">
          <a:xfrm>
            <a:off x="72418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1" name="椭圆 40"/>
          <p:cNvSpPr/>
          <p:nvPr/>
        </p:nvSpPr>
        <p:spPr bwMode="auto">
          <a:xfrm>
            <a:off x="73942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2" name="椭圆 41"/>
          <p:cNvSpPr/>
          <p:nvPr/>
        </p:nvSpPr>
        <p:spPr bwMode="auto">
          <a:xfrm>
            <a:off x="706197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3" name="椭圆 42"/>
          <p:cNvSpPr/>
          <p:nvPr/>
        </p:nvSpPr>
        <p:spPr bwMode="auto">
          <a:xfrm>
            <a:off x="67223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4" name="椭圆 43"/>
          <p:cNvSpPr/>
          <p:nvPr/>
        </p:nvSpPr>
        <p:spPr bwMode="auto">
          <a:xfrm>
            <a:off x="688881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5" name="椭圆 44"/>
          <p:cNvSpPr/>
          <p:nvPr/>
        </p:nvSpPr>
        <p:spPr bwMode="auto">
          <a:xfrm>
            <a:off x="6556544"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6" name="椭圆 45"/>
          <p:cNvSpPr/>
          <p:nvPr/>
        </p:nvSpPr>
        <p:spPr bwMode="auto">
          <a:xfrm>
            <a:off x="622435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7" name="椭圆 46"/>
          <p:cNvSpPr/>
          <p:nvPr/>
        </p:nvSpPr>
        <p:spPr bwMode="auto">
          <a:xfrm>
            <a:off x="638378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8" name="椭圆 47"/>
          <p:cNvSpPr/>
          <p:nvPr/>
        </p:nvSpPr>
        <p:spPr bwMode="auto">
          <a:xfrm>
            <a:off x="605152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9" name="椭圆 48"/>
          <p:cNvSpPr/>
          <p:nvPr/>
        </p:nvSpPr>
        <p:spPr bwMode="auto">
          <a:xfrm>
            <a:off x="57262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0" name="椭圆 49"/>
          <p:cNvSpPr/>
          <p:nvPr/>
        </p:nvSpPr>
        <p:spPr bwMode="auto">
          <a:xfrm>
            <a:off x="58786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1" name="椭圆 50"/>
          <p:cNvSpPr/>
          <p:nvPr/>
        </p:nvSpPr>
        <p:spPr bwMode="auto">
          <a:xfrm>
            <a:off x="554637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2" name="椭圆 51"/>
          <p:cNvSpPr/>
          <p:nvPr/>
        </p:nvSpPr>
        <p:spPr bwMode="auto">
          <a:xfrm>
            <a:off x="52067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3" name="椭圆 52"/>
          <p:cNvSpPr/>
          <p:nvPr/>
        </p:nvSpPr>
        <p:spPr bwMode="auto">
          <a:xfrm>
            <a:off x="537321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6" name="椭圆 55"/>
          <p:cNvSpPr/>
          <p:nvPr/>
        </p:nvSpPr>
        <p:spPr bwMode="auto">
          <a:xfrm>
            <a:off x="7746986" y="5239889"/>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7" name="椭圆 56"/>
          <p:cNvSpPr/>
          <p:nvPr/>
        </p:nvSpPr>
        <p:spPr bwMode="auto">
          <a:xfrm>
            <a:off x="789938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8" name="椭圆 57"/>
          <p:cNvSpPr/>
          <p:nvPr/>
        </p:nvSpPr>
        <p:spPr bwMode="auto">
          <a:xfrm>
            <a:off x="756712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9" name="椭圆 58"/>
          <p:cNvSpPr/>
          <p:nvPr/>
        </p:nvSpPr>
        <p:spPr bwMode="auto">
          <a:xfrm>
            <a:off x="72418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0" name="椭圆 59"/>
          <p:cNvSpPr/>
          <p:nvPr/>
        </p:nvSpPr>
        <p:spPr bwMode="auto">
          <a:xfrm>
            <a:off x="73942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1" name="椭圆 60"/>
          <p:cNvSpPr/>
          <p:nvPr/>
        </p:nvSpPr>
        <p:spPr bwMode="auto">
          <a:xfrm>
            <a:off x="706197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2" name="椭圆 61"/>
          <p:cNvSpPr/>
          <p:nvPr/>
        </p:nvSpPr>
        <p:spPr bwMode="auto">
          <a:xfrm>
            <a:off x="67223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3" name="椭圆 62"/>
          <p:cNvSpPr/>
          <p:nvPr/>
        </p:nvSpPr>
        <p:spPr bwMode="auto">
          <a:xfrm>
            <a:off x="688881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4" name="椭圆 63"/>
          <p:cNvSpPr/>
          <p:nvPr/>
        </p:nvSpPr>
        <p:spPr bwMode="auto">
          <a:xfrm>
            <a:off x="6556544"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5" name="椭圆 64"/>
          <p:cNvSpPr/>
          <p:nvPr/>
        </p:nvSpPr>
        <p:spPr bwMode="auto">
          <a:xfrm>
            <a:off x="622435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6" name="椭圆 65"/>
          <p:cNvSpPr/>
          <p:nvPr/>
        </p:nvSpPr>
        <p:spPr bwMode="auto">
          <a:xfrm>
            <a:off x="638378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7" name="椭圆 66"/>
          <p:cNvSpPr/>
          <p:nvPr/>
        </p:nvSpPr>
        <p:spPr bwMode="auto">
          <a:xfrm>
            <a:off x="605152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8" name="椭圆 67"/>
          <p:cNvSpPr/>
          <p:nvPr/>
        </p:nvSpPr>
        <p:spPr bwMode="auto">
          <a:xfrm>
            <a:off x="57262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9" name="椭圆 68"/>
          <p:cNvSpPr/>
          <p:nvPr/>
        </p:nvSpPr>
        <p:spPr bwMode="auto">
          <a:xfrm>
            <a:off x="58786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0" name="椭圆 69"/>
          <p:cNvSpPr/>
          <p:nvPr/>
        </p:nvSpPr>
        <p:spPr bwMode="auto">
          <a:xfrm>
            <a:off x="5546376"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1" name="椭圆 70"/>
          <p:cNvSpPr/>
          <p:nvPr/>
        </p:nvSpPr>
        <p:spPr bwMode="auto">
          <a:xfrm>
            <a:off x="5206742"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2" name="椭圆 71"/>
          <p:cNvSpPr/>
          <p:nvPr/>
        </p:nvSpPr>
        <p:spPr bwMode="auto">
          <a:xfrm>
            <a:off x="5373210" y="5238806"/>
            <a:ext cx="190440" cy="1908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cxnSp>
        <p:nvCxnSpPr>
          <p:cNvPr id="78" name="直接连接符 77"/>
          <p:cNvCxnSpPr/>
          <p:nvPr/>
        </p:nvCxnSpPr>
        <p:spPr bwMode="auto">
          <a:xfrm>
            <a:off x="7489462" y="5270382"/>
            <a:ext cx="0" cy="64800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79" name="直接连接符 78"/>
          <p:cNvCxnSpPr/>
          <p:nvPr/>
        </p:nvCxnSpPr>
        <p:spPr bwMode="auto">
          <a:xfrm>
            <a:off x="5821462" y="5270382"/>
            <a:ext cx="0" cy="64800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13" name="组合 112"/>
          <p:cNvGrpSpPr/>
          <p:nvPr/>
        </p:nvGrpSpPr>
        <p:grpSpPr>
          <a:xfrm>
            <a:off x="6647601" y="5548174"/>
            <a:ext cx="841861" cy="338554"/>
            <a:chOff x="7035137" y="5658919"/>
            <a:chExt cx="841861" cy="338554"/>
          </a:xfrm>
        </p:grpSpPr>
        <p:cxnSp>
          <p:nvCxnSpPr>
            <p:cNvPr id="108" name="直接箭头连接符 107"/>
            <p:cNvCxnSpPr/>
            <p:nvPr/>
          </p:nvCxnSpPr>
          <p:spPr bwMode="auto">
            <a:xfrm>
              <a:off x="7588998" y="5865011"/>
              <a:ext cx="288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09" name="直接箭头连接符 108"/>
            <p:cNvCxnSpPr/>
            <p:nvPr/>
          </p:nvCxnSpPr>
          <p:spPr bwMode="auto">
            <a:xfrm>
              <a:off x="7035137" y="5857842"/>
              <a:ext cx="288000"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12" name="文本框 111"/>
                <p:cNvSpPr txBox="1"/>
                <p:nvPr/>
              </p:nvSpPr>
              <p:spPr>
                <a:xfrm>
                  <a:off x="7282593" y="5658919"/>
                  <a:ext cx="40313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dirty="0"/>
                </a:p>
              </p:txBody>
            </p:sp>
          </mc:Choice>
          <mc:Fallback>
            <p:sp>
              <p:nvSpPr>
                <p:cNvPr id="112" name="文本框 111"/>
                <p:cNvSpPr txBox="1">
                  <a:spLocks noRot="1" noChangeAspect="1" noMove="1" noResize="1" noEditPoints="1" noAdjustHandles="1" noChangeArrowheads="1" noChangeShapeType="1" noTextEdit="1"/>
                </p:cNvSpPr>
                <p:nvPr/>
              </p:nvSpPr>
              <p:spPr>
                <a:xfrm>
                  <a:off x="7282593" y="5658919"/>
                  <a:ext cx="403133" cy="338554"/>
                </a:xfrm>
                <a:prstGeom prst="rect">
                  <a:avLst/>
                </a:prstGeom>
                <a:blipFill rotWithShape="1">
                  <a:blip r:embed="rId10"/>
                </a:blipFill>
              </p:spPr>
              <p:txBody>
                <a:bodyPr/>
                <a:lstStyle/>
                <a:p>
                  <a:r>
                    <a:rPr lang="zh-CN" altLang="en-US">
                      <a:noFill/>
                    </a:rPr>
                    <a:t> </a:t>
                  </a:r>
                </a:p>
              </p:txBody>
            </p:sp>
          </mc:Fallback>
        </mc:AlternateContent>
      </p:grpSp>
      <p:grpSp>
        <p:nvGrpSpPr>
          <p:cNvPr id="115" name="组合 114"/>
          <p:cNvGrpSpPr/>
          <p:nvPr/>
        </p:nvGrpSpPr>
        <p:grpSpPr>
          <a:xfrm>
            <a:off x="5821462" y="5579828"/>
            <a:ext cx="826139" cy="338554"/>
            <a:chOff x="6208998" y="5690573"/>
            <a:chExt cx="826139" cy="338554"/>
          </a:xfrm>
        </p:grpSpPr>
        <p:cxnSp>
          <p:nvCxnSpPr>
            <p:cNvPr id="107" name="直接箭头连接符 106"/>
            <p:cNvCxnSpPr/>
            <p:nvPr/>
          </p:nvCxnSpPr>
          <p:spPr bwMode="auto">
            <a:xfrm>
              <a:off x="6747137" y="5865011"/>
              <a:ext cx="288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10" name="直接箭头连接符 109"/>
            <p:cNvCxnSpPr/>
            <p:nvPr/>
          </p:nvCxnSpPr>
          <p:spPr bwMode="auto">
            <a:xfrm>
              <a:off x="6208998" y="5865011"/>
              <a:ext cx="288000"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14" name="文本框 113"/>
                <p:cNvSpPr txBox="1"/>
                <p:nvPr/>
              </p:nvSpPr>
              <p:spPr>
                <a:xfrm>
                  <a:off x="6374192" y="5690573"/>
                  <a:ext cx="50478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dirty="0"/>
                </a:p>
              </p:txBody>
            </p:sp>
          </mc:Choice>
          <mc:Fallback>
            <p:sp>
              <p:nvSpPr>
                <p:cNvPr id="114" name="文本框 113"/>
                <p:cNvSpPr txBox="1">
                  <a:spLocks noRot="1" noChangeAspect="1" noMove="1" noResize="1" noEditPoints="1" noAdjustHandles="1" noChangeArrowheads="1" noChangeShapeType="1" noTextEdit="1"/>
                </p:cNvSpPr>
                <p:nvPr/>
              </p:nvSpPr>
              <p:spPr>
                <a:xfrm>
                  <a:off x="6374192" y="5690573"/>
                  <a:ext cx="504786" cy="338554"/>
                </a:xfrm>
                <a:prstGeom prst="rect">
                  <a:avLst/>
                </a:prstGeom>
                <a:blipFill rotWithShape="1">
                  <a:blip r:embed="rId11"/>
                </a:blipFill>
              </p:spPr>
              <p:txBody>
                <a:bodyPr/>
                <a:lstStyle/>
                <a:p>
                  <a:r>
                    <a:rPr lang="zh-CN" altLang="en-US">
                      <a:noFill/>
                    </a:rPr>
                    <a:t> </a:t>
                  </a:r>
                </a:p>
              </p:txBody>
            </p:sp>
          </mc:Fallback>
        </mc:AlternateContent>
      </p:grpSp>
      <p:grpSp>
        <p:nvGrpSpPr>
          <p:cNvPr id="120" name="组合 119"/>
          <p:cNvGrpSpPr/>
          <p:nvPr/>
        </p:nvGrpSpPr>
        <p:grpSpPr>
          <a:xfrm>
            <a:off x="4723039" y="4885516"/>
            <a:ext cx="3674700" cy="1386156"/>
            <a:chOff x="5312141" y="4842770"/>
            <a:chExt cx="3674700" cy="1386156"/>
          </a:xfrm>
        </p:grpSpPr>
        <p:cxnSp>
          <p:nvCxnSpPr>
            <p:cNvPr id="32" name="直接连接符 31"/>
            <p:cNvCxnSpPr/>
            <p:nvPr/>
          </p:nvCxnSpPr>
          <p:spPr bwMode="auto">
            <a:xfrm>
              <a:off x="5796703" y="5397182"/>
              <a:ext cx="2880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118" name="组合 117"/>
            <p:cNvGrpSpPr/>
            <p:nvPr/>
          </p:nvGrpSpPr>
          <p:grpSpPr>
            <a:xfrm>
              <a:off x="6889571" y="4842770"/>
              <a:ext cx="451970" cy="1032866"/>
              <a:chOff x="6688005" y="4996261"/>
              <a:chExt cx="451970" cy="1032866"/>
            </a:xfrm>
          </p:grpSpPr>
          <p:cxnSp>
            <p:nvCxnSpPr>
              <p:cNvPr id="36" name="直接连接符 35"/>
              <p:cNvCxnSpPr/>
              <p:nvPr/>
            </p:nvCxnSpPr>
            <p:spPr bwMode="auto">
              <a:xfrm>
                <a:off x="7035137" y="4996261"/>
                <a:ext cx="0" cy="1032866"/>
              </a:xfrm>
              <a:prstGeom prst="line">
                <a:avLst/>
              </a:prstGeom>
              <a:solidFill>
                <a:schemeClr val="accent1"/>
              </a:solidFill>
              <a:ln w="19050" cap="flat" cmpd="sng" algn="ctr">
                <a:solidFill>
                  <a:schemeClr val="tx1"/>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55" name="文本框 54"/>
                  <p:cNvSpPr txBox="1"/>
                  <p:nvPr/>
                </p:nvSpPr>
                <p:spPr>
                  <a:xfrm>
                    <a:off x="6688005" y="5526457"/>
                    <a:ext cx="45197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𝑜</m:t>
                          </m:r>
                        </m:oMath>
                      </m:oMathPara>
                    </a14:m>
                    <a:endParaRPr lang="zh-CN" altLang="en-US" dirty="0"/>
                  </a:p>
                </p:txBody>
              </p:sp>
            </mc:Choice>
            <mc:Fallback>
              <p:sp>
                <p:nvSpPr>
                  <p:cNvPr id="55" name="文本框 54"/>
                  <p:cNvSpPr txBox="1">
                    <a:spLocks noRot="1" noChangeAspect="1" noMove="1" noResize="1" noEditPoints="1" noAdjustHandles="1" noChangeArrowheads="1" noChangeShapeType="1" noTextEdit="1"/>
                  </p:cNvSpPr>
                  <p:nvPr/>
                </p:nvSpPr>
                <p:spPr>
                  <a:xfrm>
                    <a:off x="6688005" y="5526457"/>
                    <a:ext cx="451970" cy="338554"/>
                  </a:xfrm>
                  <a:prstGeom prst="rect">
                    <a:avLst/>
                  </a:prstGeom>
                  <a:blipFill rotWithShape="1">
                    <a:blip r:embed="rId12"/>
                  </a:blipFill>
                </p:spPr>
                <p:txBody>
                  <a:bodyPr/>
                  <a:lstStyle/>
                  <a:p>
                    <a:r>
                      <a:rPr lang="zh-CN" altLang="en-US">
                        <a:noFill/>
                      </a:rPr>
                      <a:t> </a:t>
                    </a:r>
                  </a:p>
                </p:txBody>
              </p:sp>
            </mc:Fallback>
          </mc:AlternateContent>
        </p:grpSp>
        <p:grpSp>
          <p:nvGrpSpPr>
            <p:cNvPr id="117" name="组合 116"/>
            <p:cNvGrpSpPr/>
            <p:nvPr/>
          </p:nvGrpSpPr>
          <p:grpSpPr>
            <a:xfrm>
              <a:off x="8583708" y="4870906"/>
              <a:ext cx="403133" cy="540000"/>
              <a:chOff x="8382142" y="5024397"/>
              <a:chExt cx="403133" cy="540000"/>
            </a:xfrm>
          </p:grpSpPr>
          <p:cxnSp>
            <p:nvCxnSpPr>
              <p:cNvPr id="74" name="直接连接符 73"/>
              <p:cNvCxnSpPr/>
              <p:nvPr/>
            </p:nvCxnSpPr>
            <p:spPr bwMode="auto">
              <a:xfrm>
                <a:off x="8475137" y="5024397"/>
                <a:ext cx="0" cy="540000"/>
              </a:xfrm>
              <a:prstGeom prst="line">
                <a:avLst/>
              </a:prstGeom>
              <a:solidFill>
                <a:schemeClr val="accent1"/>
              </a:solidFill>
              <a:ln w="19050" cap="flat" cmpd="sng" algn="ctr">
                <a:solidFill>
                  <a:schemeClr val="tx1"/>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76" name="文本框 75"/>
                  <p:cNvSpPr txBox="1"/>
                  <p:nvPr/>
                </p:nvSpPr>
                <p:spPr>
                  <a:xfrm>
                    <a:off x="8382142" y="5033062"/>
                    <a:ext cx="40313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76" name="文本框 75"/>
                  <p:cNvSpPr txBox="1">
                    <a:spLocks noRot="1" noChangeAspect="1" noMove="1" noResize="1" noEditPoints="1" noAdjustHandles="1" noChangeArrowheads="1" noChangeShapeType="1" noTextEdit="1"/>
                  </p:cNvSpPr>
                  <p:nvPr/>
                </p:nvSpPr>
                <p:spPr>
                  <a:xfrm>
                    <a:off x="8382142" y="5033062"/>
                    <a:ext cx="403133" cy="338554"/>
                  </a:xfrm>
                  <a:prstGeom prst="rect">
                    <a:avLst/>
                  </a:prstGeom>
                  <a:blipFill rotWithShape="1">
                    <a:blip r:embed="rId13"/>
                  </a:blipFill>
                </p:spPr>
                <p:txBody>
                  <a:bodyPr/>
                  <a:lstStyle/>
                  <a:p>
                    <a:r>
                      <a:rPr lang="zh-CN" altLang="en-US">
                        <a:noFill/>
                      </a:rPr>
                      <a:t> </a:t>
                    </a:r>
                  </a:p>
                </p:txBody>
              </p:sp>
            </mc:Fallback>
          </mc:AlternateContent>
        </p:grpSp>
        <p:grpSp>
          <p:nvGrpSpPr>
            <p:cNvPr id="116" name="组合 115"/>
            <p:cNvGrpSpPr/>
            <p:nvPr/>
          </p:nvGrpSpPr>
          <p:grpSpPr>
            <a:xfrm>
              <a:off x="5312141" y="4856838"/>
              <a:ext cx="500649" cy="540000"/>
              <a:chOff x="5110575" y="5010329"/>
              <a:chExt cx="500649" cy="540000"/>
            </a:xfrm>
          </p:grpSpPr>
          <p:cxnSp>
            <p:nvCxnSpPr>
              <p:cNvPr id="73" name="直接连接符 72"/>
              <p:cNvCxnSpPr/>
              <p:nvPr/>
            </p:nvCxnSpPr>
            <p:spPr bwMode="auto">
              <a:xfrm>
                <a:off x="5594278" y="5010329"/>
                <a:ext cx="0" cy="540000"/>
              </a:xfrm>
              <a:prstGeom prst="line">
                <a:avLst/>
              </a:prstGeom>
              <a:solidFill>
                <a:schemeClr val="accent1"/>
              </a:solidFill>
              <a:ln w="19050" cap="flat" cmpd="sng" algn="ctr">
                <a:solidFill>
                  <a:schemeClr val="tx1"/>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77" name="文本框 76"/>
                  <p:cNvSpPr txBox="1"/>
                  <p:nvPr/>
                </p:nvSpPr>
                <p:spPr>
                  <a:xfrm>
                    <a:off x="5110575" y="5067059"/>
                    <a:ext cx="50064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77" name="文本框 76"/>
                  <p:cNvSpPr txBox="1">
                    <a:spLocks noRot="1" noChangeAspect="1" noMove="1" noResize="1" noEditPoints="1" noAdjustHandles="1" noChangeArrowheads="1" noChangeShapeType="1" noTextEdit="1"/>
                  </p:cNvSpPr>
                  <p:nvPr/>
                </p:nvSpPr>
                <p:spPr>
                  <a:xfrm>
                    <a:off x="5110575" y="5067059"/>
                    <a:ext cx="500649" cy="338554"/>
                  </a:xfrm>
                  <a:prstGeom prst="rect">
                    <a:avLst/>
                  </a:prstGeom>
                  <a:blipFill rotWithShape="1">
                    <a:blip r:embed="rId14"/>
                  </a:blipFill>
                </p:spPr>
                <p:txBody>
                  <a:bodyPr/>
                  <a:lstStyle/>
                  <a:p>
                    <a:r>
                      <a:rPr lang="zh-CN" altLang="en-US">
                        <a:noFill/>
                      </a:rPr>
                      <a:t> </a:t>
                    </a:r>
                  </a:p>
                </p:txBody>
              </p:sp>
            </mc:Fallback>
          </mc:AlternateContent>
        </p:grpSp>
        <p:sp>
          <p:nvSpPr>
            <p:cNvPr id="119" name="文本框 118"/>
            <p:cNvSpPr txBox="1"/>
            <p:nvPr/>
          </p:nvSpPr>
          <p:spPr>
            <a:xfrm>
              <a:off x="6483547" y="5890372"/>
              <a:ext cx="1575060"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6-5</a:t>
              </a:r>
              <a:r>
                <a:rPr lang="zh-CN" altLang="en-US" sz="1600" kern="100" dirty="0">
                  <a:effectLst/>
                  <a:latin typeface="Times New Roman" panose="02020603050405020304" pitchFamily="18" charset="0"/>
                  <a:ea typeface="宋体" panose="02010600030101010101" pitchFamily="2" charset="-122"/>
                </a:rPr>
                <a:t>辅助图</a:t>
              </a:r>
              <a:endParaRPr lang="zh-CN" altLang="en-US" sz="1600" dirty="0"/>
            </a:p>
          </p:txBody>
        </p:sp>
      </p:grpSp>
      <mc:AlternateContent xmlns:mc="http://schemas.openxmlformats.org/markup-compatibility/2006">
        <mc:Choice xmlns:a14="http://schemas.microsoft.com/office/drawing/2010/main" Requires="a14">
          <p:sp>
            <p:nvSpPr>
              <p:cNvPr id="122" name="文本框 121"/>
              <p:cNvSpPr txBox="1"/>
              <p:nvPr/>
            </p:nvSpPr>
            <p:spPr>
              <a:xfrm>
                <a:off x="6982155" y="4850034"/>
                <a:ext cx="1089360" cy="3243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4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4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r>
                        <a:rPr lang="zh-CN" altLang="zh-CN" sz="1400" kern="100" dirty="0">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4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400" i="1" kern="100">
                              <a:latin typeface="Cambria Math" panose="02040503050406030204" pitchFamily="18" charset="0"/>
                              <a:ea typeface="宋体" panose="02010600030101010101" pitchFamily="2" charset="-122"/>
                              <a:cs typeface="Times New Roman" panose="02020603050405020304" pitchFamily="18" charset="0"/>
                            </a:rPr>
                            <m:t>𝑝</m:t>
                          </m:r>
                        </m:sub>
                      </m:sSub>
                    </m:oMath>
                  </m:oMathPara>
                </a14:m>
                <a:endParaRPr lang="zh-CN" altLang="en-US" dirty="0"/>
              </a:p>
            </p:txBody>
          </p:sp>
        </mc:Choice>
        <mc:Fallback>
          <p:sp>
            <p:nvSpPr>
              <p:cNvPr id="122" name="文本框 121"/>
              <p:cNvSpPr txBox="1">
                <a:spLocks noRot="1" noChangeAspect="1" noMove="1" noResize="1" noEditPoints="1" noAdjustHandles="1" noChangeArrowheads="1" noChangeShapeType="1" noTextEdit="1"/>
              </p:cNvSpPr>
              <p:nvPr/>
            </p:nvSpPr>
            <p:spPr>
              <a:xfrm>
                <a:off x="6982155" y="4850034"/>
                <a:ext cx="1089360" cy="324384"/>
              </a:xfrm>
              <a:prstGeom prst="rect">
                <a:avLst/>
              </a:prstGeom>
              <a:blipFill rotWithShape="1">
                <a:blip r:embed="rId15"/>
                <a:stretch>
                  <a:fillRect l="-30" t="-166" r="3" b="13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3" name="文本框 122"/>
              <p:cNvSpPr txBox="1"/>
              <p:nvPr/>
            </p:nvSpPr>
            <p:spPr>
              <a:xfrm>
                <a:off x="5340072" y="4859397"/>
                <a:ext cx="1089360" cy="3243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4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4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r>
                        <a:rPr lang="zh-CN" altLang="zh-CN" sz="1400" kern="100" dirty="0">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4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4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400" i="1" kern="100">
                              <a:latin typeface="Cambria Math" panose="02040503050406030204" pitchFamily="18" charset="0"/>
                              <a:ea typeface="宋体" panose="02010600030101010101" pitchFamily="2" charset="-122"/>
                              <a:cs typeface="Times New Roman" panose="02020603050405020304" pitchFamily="18" charset="0"/>
                            </a:rPr>
                            <m:t>𝑝</m:t>
                          </m:r>
                        </m:sub>
                      </m:sSub>
                    </m:oMath>
                  </m:oMathPara>
                </a14:m>
                <a:endParaRPr lang="zh-CN" altLang="en-US" dirty="0"/>
              </a:p>
            </p:txBody>
          </p:sp>
        </mc:Choice>
        <mc:Fallback>
          <p:sp>
            <p:nvSpPr>
              <p:cNvPr id="123" name="文本框 122"/>
              <p:cNvSpPr txBox="1">
                <a:spLocks noRot="1" noChangeAspect="1" noMove="1" noResize="1" noEditPoints="1" noAdjustHandles="1" noChangeArrowheads="1" noChangeShapeType="1" noTextEdit="1"/>
              </p:cNvSpPr>
              <p:nvPr/>
            </p:nvSpPr>
            <p:spPr>
              <a:xfrm>
                <a:off x="5340072" y="4859397"/>
                <a:ext cx="1089360" cy="324384"/>
              </a:xfrm>
              <a:prstGeom prst="rect">
                <a:avLst/>
              </a:prstGeom>
              <a:blipFill rotWithShape="1">
                <a:blip r:embed="rId15"/>
                <a:stretch>
                  <a:fillRect l="-33" t="-116" r="5" b="8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5" name="文本框 124"/>
              <p:cNvSpPr txBox="1"/>
              <p:nvPr/>
            </p:nvSpPr>
            <p:spPr>
              <a:xfrm>
                <a:off x="7937426" y="4548842"/>
                <a:ext cx="793744"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𝑝</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sz="1600" dirty="0"/>
              </a:p>
            </p:txBody>
          </p:sp>
        </mc:Choice>
        <mc:Fallback>
          <p:sp>
            <p:nvSpPr>
              <p:cNvPr id="125" name="文本框 124"/>
              <p:cNvSpPr txBox="1">
                <a:spLocks noRot="1" noChangeAspect="1" noMove="1" noResize="1" noEditPoints="1" noAdjustHandles="1" noChangeArrowheads="1" noChangeShapeType="1" noTextEdit="1"/>
              </p:cNvSpPr>
              <p:nvPr/>
            </p:nvSpPr>
            <p:spPr>
              <a:xfrm>
                <a:off x="7937426" y="4548842"/>
                <a:ext cx="793744" cy="357534"/>
              </a:xfrm>
              <a:prstGeom prst="rect">
                <a:avLst/>
              </a:prstGeom>
              <a:blipFill rotWithShape="1">
                <a:blip r:embed="rId16"/>
                <a:stretch>
                  <a:fillRect l="-71" t="-94" r="70" b="10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7" name="文本框 126"/>
              <p:cNvSpPr txBox="1"/>
              <p:nvPr/>
            </p:nvSpPr>
            <p:spPr>
              <a:xfrm>
                <a:off x="7688568" y="4231375"/>
                <a:ext cx="118395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𝑚𝑖𝑛</m:t>
                          </m:r>
                        </m:sub>
                      </m:sSub>
                      <m:r>
                        <a:rPr lang="zh-CN" altLang="zh-CN" sz="1600" kern="100" dirty="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dirty="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dirty="0"/>
              </a:p>
            </p:txBody>
          </p:sp>
        </mc:Choice>
        <mc:Fallback>
          <p:sp>
            <p:nvSpPr>
              <p:cNvPr id="127" name="文本框 126"/>
              <p:cNvSpPr txBox="1">
                <a:spLocks noRot="1" noChangeAspect="1" noMove="1" noResize="1" noEditPoints="1" noAdjustHandles="1" noChangeArrowheads="1" noChangeShapeType="1" noTextEdit="1"/>
              </p:cNvSpPr>
              <p:nvPr/>
            </p:nvSpPr>
            <p:spPr>
              <a:xfrm>
                <a:off x="7688568" y="4231375"/>
                <a:ext cx="1183959" cy="338554"/>
              </a:xfrm>
              <a:prstGeom prst="rect">
                <a:avLst/>
              </a:prstGeom>
              <a:blipFill rotWithShape="1">
                <a:blip r:embed="rId17"/>
                <a:stretch>
                  <a:fillRect l="-53" t="-109" r="26" b="1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8" name="文本框 127"/>
              <p:cNvSpPr txBox="1"/>
              <p:nvPr/>
            </p:nvSpPr>
            <p:spPr>
              <a:xfrm>
                <a:off x="4768274" y="4475670"/>
                <a:ext cx="793744"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𝑝</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sz="1600" dirty="0"/>
              </a:p>
            </p:txBody>
          </p:sp>
        </mc:Choice>
        <mc:Fallback>
          <p:sp>
            <p:nvSpPr>
              <p:cNvPr id="128" name="文本框 127"/>
              <p:cNvSpPr txBox="1">
                <a:spLocks noRot="1" noChangeAspect="1" noMove="1" noResize="1" noEditPoints="1" noAdjustHandles="1" noChangeArrowheads="1" noChangeShapeType="1" noTextEdit="1"/>
              </p:cNvSpPr>
              <p:nvPr/>
            </p:nvSpPr>
            <p:spPr>
              <a:xfrm>
                <a:off x="4768274" y="4475670"/>
                <a:ext cx="793744" cy="357534"/>
              </a:xfrm>
              <a:prstGeom prst="rect">
                <a:avLst/>
              </a:prstGeom>
              <a:blipFill rotWithShape="1">
                <a:blip r:embed="rId16"/>
                <a:stretch>
                  <a:fillRect l="-7" t="-53" r="7" b="6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9" name="文本框 128"/>
              <p:cNvSpPr txBox="1"/>
              <p:nvPr/>
            </p:nvSpPr>
            <p:spPr>
              <a:xfrm>
                <a:off x="4614762" y="4166973"/>
                <a:ext cx="118395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𝑚𝑖𝑛</m:t>
                          </m:r>
                        </m:sub>
                      </m:sSub>
                      <m:r>
                        <a:rPr lang="zh-CN" altLang="zh-CN" sz="1600" kern="100" dirty="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dirty="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dirty="0"/>
              </a:p>
            </p:txBody>
          </p:sp>
        </mc:Choice>
        <mc:Fallback>
          <p:sp>
            <p:nvSpPr>
              <p:cNvPr id="129" name="文本框 128"/>
              <p:cNvSpPr txBox="1">
                <a:spLocks noRot="1" noChangeAspect="1" noMove="1" noResize="1" noEditPoints="1" noAdjustHandles="1" noChangeArrowheads="1" noChangeShapeType="1" noTextEdit="1"/>
              </p:cNvSpPr>
              <p:nvPr/>
            </p:nvSpPr>
            <p:spPr>
              <a:xfrm>
                <a:off x="4614762" y="4166973"/>
                <a:ext cx="1183959" cy="338554"/>
              </a:xfrm>
              <a:prstGeom prst="rect">
                <a:avLst/>
              </a:prstGeom>
              <a:blipFill rotWithShape="1">
                <a:blip r:embed="rId17"/>
                <a:stretch>
                  <a:fillRect l="-18" t="-30" r="45" b="6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0" name="文本框 129"/>
              <p:cNvSpPr txBox="1"/>
              <p:nvPr/>
            </p:nvSpPr>
            <p:spPr>
              <a:xfrm>
                <a:off x="6185560" y="4487129"/>
                <a:ext cx="1212082" cy="35753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𝑝</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𝑚𝑖𝑛</m:t>
                          </m:r>
                        </m:sub>
                      </m:sSub>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dirty="0"/>
              </a:p>
            </p:txBody>
          </p:sp>
        </mc:Choice>
        <mc:Fallback>
          <p:sp>
            <p:nvSpPr>
              <p:cNvPr id="130" name="文本框 129"/>
              <p:cNvSpPr txBox="1">
                <a:spLocks noRot="1" noChangeAspect="1" noMove="1" noResize="1" noEditPoints="1" noAdjustHandles="1" noChangeArrowheads="1" noChangeShapeType="1" noTextEdit="1"/>
              </p:cNvSpPr>
              <p:nvPr/>
            </p:nvSpPr>
            <p:spPr>
              <a:xfrm>
                <a:off x="6185560" y="4487129"/>
                <a:ext cx="1212082" cy="357534"/>
              </a:xfrm>
              <a:prstGeom prst="rect">
                <a:avLst/>
              </a:prstGeom>
              <a:blipFill rotWithShape="1">
                <a:blip r:embed="rId18"/>
                <a:stretch>
                  <a:fillRect l="-2" t="-61" r="43" b="6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1" name="文本框 130"/>
              <p:cNvSpPr txBox="1"/>
              <p:nvPr/>
            </p:nvSpPr>
            <p:spPr>
              <a:xfrm>
                <a:off x="6175549" y="4213212"/>
                <a:ext cx="118395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𝑚𝑎𝑥</m:t>
                          </m:r>
                        </m:sub>
                      </m:sSub>
                    </m:oMath>
                  </m:oMathPara>
                </a14:m>
                <a:endParaRPr lang="zh-CN" altLang="en-US" sz="1600" dirty="0"/>
              </a:p>
            </p:txBody>
          </p:sp>
        </mc:Choice>
        <mc:Fallback>
          <p:sp>
            <p:nvSpPr>
              <p:cNvPr id="131" name="文本框 130"/>
              <p:cNvSpPr txBox="1">
                <a:spLocks noRot="1" noChangeAspect="1" noMove="1" noResize="1" noEditPoints="1" noAdjustHandles="1" noChangeArrowheads="1" noChangeShapeType="1" noTextEdit="1"/>
              </p:cNvSpPr>
              <p:nvPr/>
            </p:nvSpPr>
            <p:spPr>
              <a:xfrm>
                <a:off x="6175549" y="4213212"/>
                <a:ext cx="1183959" cy="338554"/>
              </a:xfrm>
              <a:prstGeom prst="rect">
                <a:avLst/>
              </a:prstGeom>
              <a:blipFill rotWithShape="1">
                <a:blip r:embed="rId19"/>
                <a:stretch>
                  <a:fillRect l="-15" t="-184" r="42" b="2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3" name="文本框 132"/>
              <p:cNvSpPr txBox="1"/>
              <p:nvPr/>
            </p:nvSpPr>
            <p:spPr>
              <a:xfrm>
                <a:off x="4199606" y="2473621"/>
                <a:ext cx="278254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设满足题意的位置为</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oMath>
                </a14:m>
                <a:endParaRPr lang="zh-CN" altLang="en-US" sz="2000" dirty="0"/>
              </a:p>
            </p:txBody>
          </p:sp>
        </mc:Choice>
        <mc:Fallback>
          <p:sp>
            <p:nvSpPr>
              <p:cNvPr id="133" name="文本框 132"/>
              <p:cNvSpPr txBox="1">
                <a:spLocks noRot="1" noChangeAspect="1" noMove="1" noResize="1" noEditPoints="1" noAdjustHandles="1" noChangeArrowheads="1" noChangeShapeType="1" noTextEdit="1"/>
              </p:cNvSpPr>
              <p:nvPr/>
            </p:nvSpPr>
            <p:spPr>
              <a:xfrm>
                <a:off x="4199606" y="2473621"/>
                <a:ext cx="2782549" cy="400110"/>
              </a:xfrm>
              <a:prstGeom prst="rect">
                <a:avLst/>
              </a:prstGeom>
              <a:blipFill rotWithShape="1">
                <a:blip r:embed="rId20"/>
                <a:stretch>
                  <a:fillRect l="-13" t="-74" r="12" b="89"/>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fade">
                                      <p:cBhvr>
                                        <p:cTn id="33" dur="500"/>
                                        <p:tgtEl>
                                          <p:spTgt spid="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0"/>
                                        </p:tgtEl>
                                        <p:attrNameLst>
                                          <p:attrName>style.visibility</p:attrName>
                                        </p:attrNameLst>
                                      </p:cBhvr>
                                      <p:to>
                                        <p:strVal val="visible"/>
                                      </p:to>
                                    </p:set>
                                    <p:animEffect transition="in" filter="fade">
                                      <p:cBhvr>
                                        <p:cTn id="38" dur="500"/>
                                        <p:tgtEl>
                                          <p:spTgt spid="1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25"/>
                                        </p:tgtEl>
                                        <p:attrNameLst>
                                          <p:attrName>style.visibility</p:attrName>
                                        </p:attrNameLst>
                                      </p:cBhvr>
                                      <p:to>
                                        <p:strVal val="visible"/>
                                      </p:to>
                                    </p:set>
                                    <p:animEffect transition="in" filter="wipe(down)">
                                      <p:cBhvr>
                                        <p:cTn id="43" dur="500"/>
                                        <p:tgtEl>
                                          <p:spTgt spid="12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27"/>
                                        </p:tgtEl>
                                        <p:attrNameLst>
                                          <p:attrName>style.visibility</p:attrName>
                                        </p:attrNameLst>
                                      </p:cBhvr>
                                      <p:to>
                                        <p:strVal val="visible"/>
                                      </p:to>
                                    </p:set>
                                    <p:animEffect transition="in" filter="wipe(down)">
                                      <p:cBhvr>
                                        <p:cTn id="46" dur="500"/>
                                        <p:tgtEl>
                                          <p:spTgt spid="127"/>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500"/>
                                        <p:tgtEl>
                                          <p:spTgt spid="38"/>
                                        </p:tgtEl>
                                      </p:cBhvr>
                                    </p:animEffect>
                                  </p:childTnLst>
                                  <p:subTnLst>
                                    <p:set>
                                      <p:cBhvr override="childStyle">
                                        <p:cTn dur="1" fill="hold" display="0" masterRel="sameClick" afterEffect="1">
                                          <p:stCondLst>
                                            <p:cond evt="end" delay="0">
                                              <p:tn val="48"/>
                                            </p:cond>
                                          </p:stCondLst>
                                        </p:cTn>
                                        <p:tgtEl>
                                          <p:spTgt spid="38"/>
                                        </p:tgtEl>
                                        <p:attrNameLst>
                                          <p:attrName>style.visibility</p:attrName>
                                        </p:attrNameLst>
                                      </p:cBhvr>
                                      <p:to>
                                        <p:strVal val="hidden"/>
                                      </p:to>
                                    </p:set>
                                  </p:sub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450"/>
                                        <p:tgtEl>
                                          <p:spTgt spid="37"/>
                                        </p:tgtEl>
                                      </p:cBhvr>
                                    </p:animEffect>
                                  </p:childTnLst>
                                  <p:subTnLst>
                                    <p:set>
                                      <p:cBhvr override="childStyle">
                                        <p:cTn dur="1" fill="hold" display="0" masterRel="sameClick" afterEffect="1">
                                          <p:stCondLst>
                                            <p:cond evt="end" delay="0">
                                              <p:tn val="52"/>
                                            </p:cond>
                                          </p:stCondLst>
                                        </p:cTn>
                                        <p:tgtEl>
                                          <p:spTgt spid="37"/>
                                        </p:tgtEl>
                                        <p:attrNameLst>
                                          <p:attrName>style.visibility</p:attrName>
                                        </p:attrNameLst>
                                      </p:cBhvr>
                                      <p:to>
                                        <p:strVal val="hidden"/>
                                      </p:to>
                                    </p:set>
                                  </p:subTnLst>
                                </p:cTn>
                              </p:par>
                            </p:childTnLst>
                          </p:cTn>
                        </p:par>
                        <p:par>
                          <p:cTn id="55" fill="hold">
                            <p:stCondLst>
                              <p:cond delay="1500"/>
                            </p:stCondLst>
                            <p:childTnLst>
                              <p:par>
                                <p:cTn id="56" presetID="10" presetClass="entr" presetSubtype="0"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400"/>
                                        <p:tgtEl>
                                          <p:spTgt spid="39"/>
                                        </p:tgtEl>
                                      </p:cBhvr>
                                    </p:animEffect>
                                  </p:childTnLst>
                                  <p:subTnLst>
                                    <p:set>
                                      <p:cBhvr override="childStyle">
                                        <p:cTn dur="1" fill="hold" display="0" masterRel="sameClick" afterEffect="1">
                                          <p:stCondLst>
                                            <p:cond evt="end" delay="0">
                                              <p:tn val="56"/>
                                            </p:cond>
                                          </p:stCondLst>
                                        </p:cTn>
                                        <p:tgtEl>
                                          <p:spTgt spid="39"/>
                                        </p:tgtEl>
                                        <p:attrNameLst>
                                          <p:attrName>style.visibility</p:attrName>
                                        </p:attrNameLst>
                                      </p:cBhvr>
                                      <p:to>
                                        <p:strVal val="hidden"/>
                                      </p:to>
                                    </p:set>
                                  </p:subTnLst>
                                </p:cTn>
                              </p:par>
                            </p:childTnLst>
                          </p:cTn>
                        </p:par>
                        <p:par>
                          <p:cTn id="59" fill="hold">
                            <p:stCondLst>
                              <p:cond delay="2000"/>
                            </p:stCondLst>
                            <p:childTnLst>
                              <p:par>
                                <p:cTn id="60" presetID="10" presetClass="entr" presetSubtype="0" fill="hold" grpId="0"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350"/>
                                        <p:tgtEl>
                                          <p:spTgt spid="41"/>
                                        </p:tgtEl>
                                      </p:cBhvr>
                                    </p:animEffect>
                                  </p:childTnLst>
                                  <p:subTnLst>
                                    <p:set>
                                      <p:cBhvr override="childStyle">
                                        <p:cTn dur="1" fill="hold" display="0" masterRel="sameClick" afterEffect="1">
                                          <p:stCondLst>
                                            <p:cond evt="end" delay="0">
                                              <p:tn val="60"/>
                                            </p:cond>
                                          </p:stCondLst>
                                        </p:cTn>
                                        <p:tgtEl>
                                          <p:spTgt spid="41"/>
                                        </p:tgtEl>
                                        <p:attrNameLst>
                                          <p:attrName>style.visibility</p:attrName>
                                        </p:attrNameLst>
                                      </p:cBhvr>
                                      <p:to>
                                        <p:strVal val="hidden"/>
                                      </p:to>
                                    </p:set>
                                  </p:subTnLst>
                                </p:cTn>
                              </p:par>
                            </p:childTnLst>
                          </p:cTn>
                        </p:par>
                        <p:par>
                          <p:cTn id="63" fill="hold">
                            <p:stCondLst>
                              <p:cond delay="2500"/>
                            </p:stCondLst>
                            <p:childTnLst>
                              <p:par>
                                <p:cTn id="64" presetID="10" presetClass="entr" presetSubtype="0" fill="hold" grpId="0" nodeType="after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300"/>
                                        <p:tgtEl>
                                          <p:spTgt spid="40"/>
                                        </p:tgtEl>
                                      </p:cBhvr>
                                    </p:animEffect>
                                  </p:childTnLst>
                                  <p:subTnLst>
                                    <p:set>
                                      <p:cBhvr override="childStyle">
                                        <p:cTn dur="1" fill="hold" display="0" masterRel="sameClick" afterEffect="1">
                                          <p:stCondLst>
                                            <p:cond evt="end" delay="0">
                                              <p:tn val="64"/>
                                            </p:cond>
                                          </p:stCondLst>
                                        </p:cTn>
                                        <p:tgtEl>
                                          <p:spTgt spid="40"/>
                                        </p:tgtEl>
                                        <p:attrNameLst>
                                          <p:attrName>style.visibility</p:attrName>
                                        </p:attrNameLst>
                                      </p:cBhvr>
                                      <p:to>
                                        <p:strVal val="hidden"/>
                                      </p:to>
                                    </p:set>
                                  </p:subTnLst>
                                </p:cTn>
                              </p:par>
                            </p:childTnLst>
                          </p:cTn>
                        </p:par>
                        <p:par>
                          <p:cTn id="67" fill="hold">
                            <p:stCondLst>
                              <p:cond delay="3000"/>
                            </p:stCondLst>
                            <p:childTnLst>
                              <p:par>
                                <p:cTn id="68" presetID="10" presetClass="entr" presetSubtype="0" fill="hold" grpId="0" nodeType="after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250"/>
                                        <p:tgtEl>
                                          <p:spTgt spid="42"/>
                                        </p:tgtEl>
                                      </p:cBhvr>
                                    </p:animEffect>
                                  </p:childTnLst>
                                  <p:subTnLst>
                                    <p:set>
                                      <p:cBhvr override="childStyle">
                                        <p:cTn dur="1" fill="hold" display="0" masterRel="sameClick" afterEffect="1">
                                          <p:stCondLst>
                                            <p:cond evt="end" delay="0">
                                              <p:tn val="68"/>
                                            </p:cond>
                                          </p:stCondLst>
                                        </p:cTn>
                                        <p:tgtEl>
                                          <p:spTgt spid="42"/>
                                        </p:tgtEl>
                                        <p:attrNameLst>
                                          <p:attrName>style.visibility</p:attrName>
                                        </p:attrNameLst>
                                      </p:cBhvr>
                                      <p:to>
                                        <p:strVal val="hidden"/>
                                      </p:to>
                                    </p:set>
                                  </p:subTnLst>
                                </p:cTn>
                              </p:par>
                            </p:childTnLst>
                          </p:cTn>
                        </p:par>
                        <p:par>
                          <p:cTn id="71" fill="hold">
                            <p:stCondLst>
                              <p:cond delay="3500"/>
                            </p:stCondLst>
                            <p:childTnLst>
                              <p:par>
                                <p:cTn id="72" presetID="10" presetClass="entr" presetSubtype="0" fill="hold" grpId="0" nodeType="afterEffect">
                                  <p:stCondLst>
                                    <p:cond delay="0"/>
                                  </p:stCondLst>
                                  <p:childTnLst>
                                    <p:set>
                                      <p:cBhvr>
                                        <p:cTn id="73" dur="1" fill="hold">
                                          <p:stCondLst>
                                            <p:cond delay="0"/>
                                          </p:stCondLst>
                                        </p:cTn>
                                        <p:tgtEl>
                                          <p:spTgt spid="44"/>
                                        </p:tgtEl>
                                        <p:attrNameLst>
                                          <p:attrName>style.visibility</p:attrName>
                                        </p:attrNameLst>
                                      </p:cBhvr>
                                      <p:to>
                                        <p:strVal val="visible"/>
                                      </p:to>
                                    </p:set>
                                    <p:animEffect transition="in" filter="fade">
                                      <p:cBhvr>
                                        <p:cTn id="74" dur="200"/>
                                        <p:tgtEl>
                                          <p:spTgt spid="44"/>
                                        </p:tgtEl>
                                      </p:cBhvr>
                                    </p:animEffect>
                                  </p:childTnLst>
                                  <p:subTnLst>
                                    <p:set>
                                      <p:cBhvr override="childStyle">
                                        <p:cTn dur="1" fill="hold" display="0" masterRel="sameClick" afterEffect="1">
                                          <p:stCondLst>
                                            <p:cond evt="end" delay="0">
                                              <p:tn val="72"/>
                                            </p:cond>
                                          </p:stCondLst>
                                        </p:cTn>
                                        <p:tgtEl>
                                          <p:spTgt spid="44"/>
                                        </p:tgtEl>
                                        <p:attrNameLst>
                                          <p:attrName>style.visibility</p:attrName>
                                        </p:attrNameLst>
                                      </p:cBhvr>
                                      <p:to>
                                        <p:strVal val="hidden"/>
                                      </p:to>
                                    </p:set>
                                  </p:subTnLst>
                                </p:cTn>
                              </p:par>
                            </p:childTnLst>
                          </p:cTn>
                        </p:par>
                        <p:par>
                          <p:cTn id="75" fill="hold">
                            <p:stCondLst>
                              <p:cond delay="4000"/>
                            </p:stCondLst>
                            <p:childTnLst>
                              <p:par>
                                <p:cTn id="76" presetID="10" presetClass="entr" presetSubtype="0" fill="hold" grpId="0" nodeType="after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fade">
                                      <p:cBhvr>
                                        <p:cTn id="78" dur="150"/>
                                        <p:tgtEl>
                                          <p:spTgt spid="43"/>
                                        </p:tgtEl>
                                      </p:cBhvr>
                                    </p:animEffect>
                                  </p:childTnLst>
                                  <p:subTnLst>
                                    <p:set>
                                      <p:cBhvr override="childStyle">
                                        <p:cTn dur="1" fill="hold" display="0" masterRel="sameClick" afterEffect="1">
                                          <p:stCondLst>
                                            <p:cond evt="end" delay="0">
                                              <p:tn val="76"/>
                                            </p:cond>
                                          </p:stCondLst>
                                        </p:cTn>
                                        <p:tgtEl>
                                          <p:spTgt spid="43"/>
                                        </p:tgtEl>
                                        <p:attrNameLst>
                                          <p:attrName>style.visibility</p:attrName>
                                        </p:attrNameLst>
                                      </p:cBhvr>
                                      <p:to>
                                        <p:strVal val="hidden"/>
                                      </p:to>
                                    </p:set>
                                  </p:subTnLst>
                                </p:cTn>
                              </p:par>
                            </p:childTnLst>
                          </p:cTn>
                        </p:par>
                        <p:par>
                          <p:cTn id="79" fill="hold">
                            <p:stCondLst>
                              <p:cond delay="4500"/>
                            </p:stCondLst>
                            <p:childTnLst>
                              <p:par>
                                <p:cTn id="80" presetID="10" presetClass="entr" presetSubtype="0" fill="hold" grpId="0" nodeType="after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100"/>
                                        <p:tgtEl>
                                          <p:spTgt spid="45"/>
                                        </p:tgtEl>
                                      </p:cBhvr>
                                    </p:animEffect>
                                  </p:childTnLst>
                                  <p:subTnLst>
                                    <p:set>
                                      <p:cBhvr override="childStyle">
                                        <p:cTn dur="1" fill="hold" display="0" masterRel="sameClick" afterEffect="1">
                                          <p:stCondLst>
                                            <p:cond evt="end" delay="0">
                                              <p:tn val="80"/>
                                            </p:cond>
                                          </p:stCondLst>
                                        </p:cTn>
                                        <p:tgtEl>
                                          <p:spTgt spid="45"/>
                                        </p:tgtEl>
                                        <p:attrNameLst>
                                          <p:attrName>style.visibility</p:attrName>
                                        </p:attrNameLst>
                                      </p:cBhvr>
                                      <p:to>
                                        <p:strVal val="hidden"/>
                                      </p:to>
                                    </p:set>
                                  </p:subTnLst>
                                </p:cTn>
                              </p:par>
                            </p:childTnLst>
                          </p:cTn>
                        </p:par>
                        <p:par>
                          <p:cTn id="83" fill="hold">
                            <p:stCondLst>
                              <p:cond delay="5000"/>
                            </p:stCondLst>
                            <p:childTnLst>
                              <p:par>
                                <p:cTn id="84" presetID="22" presetClass="entr" presetSubtype="4" fill="hold" grpId="0" nodeType="afterEffect">
                                  <p:stCondLst>
                                    <p:cond delay="0"/>
                                  </p:stCondLst>
                                  <p:childTnLst>
                                    <p:set>
                                      <p:cBhvr>
                                        <p:cTn id="85" dur="1" fill="hold">
                                          <p:stCondLst>
                                            <p:cond delay="0"/>
                                          </p:stCondLst>
                                        </p:cTn>
                                        <p:tgtEl>
                                          <p:spTgt spid="131"/>
                                        </p:tgtEl>
                                        <p:attrNameLst>
                                          <p:attrName>style.visibility</p:attrName>
                                        </p:attrNameLst>
                                      </p:cBhvr>
                                      <p:to>
                                        <p:strVal val="visible"/>
                                      </p:to>
                                    </p:set>
                                    <p:animEffect transition="in" filter="wipe(down)">
                                      <p:cBhvr>
                                        <p:cTn id="86" dur="500"/>
                                        <p:tgtEl>
                                          <p:spTgt spid="131"/>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130"/>
                                        </p:tgtEl>
                                        <p:attrNameLst>
                                          <p:attrName>style.visibility</p:attrName>
                                        </p:attrNameLst>
                                      </p:cBhvr>
                                      <p:to>
                                        <p:strVal val="visible"/>
                                      </p:to>
                                    </p:set>
                                    <p:animEffect transition="in" filter="wipe(down)">
                                      <p:cBhvr>
                                        <p:cTn id="89" dur="500"/>
                                        <p:tgtEl>
                                          <p:spTgt spid="130"/>
                                        </p:tgtEl>
                                      </p:cBhvr>
                                    </p:animEffect>
                                  </p:childTnLst>
                                </p:cTn>
                              </p:par>
                            </p:childTnLst>
                          </p:cTn>
                        </p:par>
                        <p:par>
                          <p:cTn id="90" fill="hold">
                            <p:stCondLst>
                              <p:cond delay="5500"/>
                            </p:stCondLst>
                            <p:childTnLst>
                              <p:par>
                                <p:cTn id="91" presetID="10" presetClass="entr" presetSubtype="0" fill="hold" grpId="0" nodeType="after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fade">
                                      <p:cBhvr>
                                        <p:cTn id="93" dur="150"/>
                                        <p:tgtEl>
                                          <p:spTgt spid="47"/>
                                        </p:tgtEl>
                                      </p:cBhvr>
                                    </p:animEffect>
                                  </p:childTnLst>
                                  <p:subTnLst>
                                    <p:set>
                                      <p:cBhvr override="childStyle">
                                        <p:cTn dur="1" fill="hold" display="0" masterRel="sameClick" afterEffect="1">
                                          <p:stCondLst>
                                            <p:cond evt="end" delay="0">
                                              <p:tn val="91"/>
                                            </p:cond>
                                          </p:stCondLst>
                                        </p:cTn>
                                        <p:tgtEl>
                                          <p:spTgt spid="47"/>
                                        </p:tgtEl>
                                        <p:attrNameLst>
                                          <p:attrName>style.visibility</p:attrName>
                                        </p:attrNameLst>
                                      </p:cBhvr>
                                      <p:to>
                                        <p:strVal val="hidden"/>
                                      </p:to>
                                    </p:set>
                                  </p:subTnLst>
                                </p:cTn>
                              </p:par>
                            </p:childTnLst>
                          </p:cTn>
                        </p:par>
                        <p:par>
                          <p:cTn id="94" fill="hold">
                            <p:stCondLst>
                              <p:cond delay="6000"/>
                            </p:stCondLst>
                            <p:childTnLst>
                              <p:par>
                                <p:cTn id="95" presetID="10" presetClass="entr" presetSubtype="0" fill="hold" grpId="0" nodeType="after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fade">
                                      <p:cBhvr>
                                        <p:cTn id="97" dur="200"/>
                                        <p:tgtEl>
                                          <p:spTgt spid="46"/>
                                        </p:tgtEl>
                                      </p:cBhvr>
                                    </p:animEffect>
                                  </p:childTnLst>
                                  <p:subTnLst>
                                    <p:set>
                                      <p:cBhvr override="childStyle">
                                        <p:cTn dur="1" fill="hold" display="0" masterRel="sameClick" afterEffect="1">
                                          <p:stCondLst>
                                            <p:cond evt="end" delay="0">
                                              <p:tn val="95"/>
                                            </p:cond>
                                          </p:stCondLst>
                                        </p:cTn>
                                        <p:tgtEl>
                                          <p:spTgt spid="46"/>
                                        </p:tgtEl>
                                        <p:attrNameLst>
                                          <p:attrName>style.visibility</p:attrName>
                                        </p:attrNameLst>
                                      </p:cBhvr>
                                      <p:to>
                                        <p:strVal val="hidden"/>
                                      </p:to>
                                    </p:set>
                                  </p:subTnLst>
                                </p:cTn>
                              </p:par>
                            </p:childTnLst>
                          </p:cTn>
                        </p:par>
                        <p:par>
                          <p:cTn id="98" fill="hold">
                            <p:stCondLst>
                              <p:cond delay="6500"/>
                            </p:stCondLst>
                            <p:childTnLst>
                              <p:par>
                                <p:cTn id="99" presetID="10" presetClass="entr" presetSubtype="0" fill="hold" grpId="0" nodeType="afterEffect">
                                  <p:stCondLst>
                                    <p:cond delay="0"/>
                                  </p:stCondLst>
                                  <p:childTnLst>
                                    <p:set>
                                      <p:cBhvr>
                                        <p:cTn id="100" dur="1" fill="hold">
                                          <p:stCondLst>
                                            <p:cond delay="0"/>
                                          </p:stCondLst>
                                        </p:cTn>
                                        <p:tgtEl>
                                          <p:spTgt spid="48"/>
                                        </p:tgtEl>
                                        <p:attrNameLst>
                                          <p:attrName>style.visibility</p:attrName>
                                        </p:attrNameLst>
                                      </p:cBhvr>
                                      <p:to>
                                        <p:strVal val="visible"/>
                                      </p:to>
                                    </p:set>
                                    <p:animEffect transition="in" filter="fade">
                                      <p:cBhvr>
                                        <p:cTn id="101" dur="250"/>
                                        <p:tgtEl>
                                          <p:spTgt spid="48"/>
                                        </p:tgtEl>
                                      </p:cBhvr>
                                    </p:animEffect>
                                  </p:childTnLst>
                                  <p:subTnLst>
                                    <p:set>
                                      <p:cBhvr override="childStyle">
                                        <p:cTn dur="1" fill="hold" display="0" masterRel="sameClick" afterEffect="1">
                                          <p:stCondLst>
                                            <p:cond evt="end" delay="0">
                                              <p:tn val="99"/>
                                            </p:cond>
                                          </p:stCondLst>
                                        </p:cTn>
                                        <p:tgtEl>
                                          <p:spTgt spid="48"/>
                                        </p:tgtEl>
                                        <p:attrNameLst>
                                          <p:attrName>style.visibility</p:attrName>
                                        </p:attrNameLst>
                                      </p:cBhvr>
                                      <p:to>
                                        <p:strVal val="hidden"/>
                                      </p:to>
                                    </p:set>
                                  </p:subTnLst>
                                </p:cTn>
                              </p:par>
                            </p:childTnLst>
                          </p:cTn>
                        </p:par>
                        <p:par>
                          <p:cTn id="102" fill="hold">
                            <p:stCondLst>
                              <p:cond delay="7000"/>
                            </p:stCondLst>
                            <p:childTnLst>
                              <p:par>
                                <p:cTn id="103" presetID="10" presetClass="entr" presetSubtype="0" fill="hold" grpId="0" nodeType="afterEffect">
                                  <p:stCondLst>
                                    <p:cond delay="0"/>
                                  </p:stCondLst>
                                  <p:childTnLst>
                                    <p:set>
                                      <p:cBhvr>
                                        <p:cTn id="104" dur="1" fill="hold">
                                          <p:stCondLst>
                                            <p:cond delay="0"/>
                                          </p:stCondLst>
                                        </p:cTn>
                                        <p:tgtEl>
                                          <p:spTgt spid="50"/>
                                        </p:tgtEl>
                                        <p:attrNameLst>
                                          <p:attrName>style.visibility</p:attrName>
                                        </p:attrNameLst>
                                      </p:cBhvr>
                                      <p:to>
                                        <p:strVal val="visible"/>
                                      </p:to>
                                    </p:set>
                                    <p:animEffect transition="in" filter="fade">
                                      <p:cBhvr>
                                        <p:cTn id="105" dur="300"/>
                                        <p:tgtEl>
                                          <p:spTgt spid="50"/>
                                        </p:tgtEl>
                                      </p:cBhvr>
                                    </p:animEffect>
                                  </p:childTnLst>
                                  <p:subTnLst>
                                    <p:set>
                                      <p:cBhvr override="childStyle">
                                        <p:cTn dur="1" fill="hold" display="0" masterRel="sameClick" afterEffect="1">
                                          <p:stCondLst>
                                            <p:cond evt="end" delay="0">
                                              <p:tn val="103"/>
                                            </p:cond>
                                          </p:stCondLst>
                                        </p:cTn>
                                        <p:tgtEl>
                                          <p:spTgt spid="50"/>
                                        </p:tgtEl>
                                        <p:attrNameLst>
                                          <p:attrName>style.visibility</p:attrName>
                                        </p:attrNameLst>
                                      </p:cBhvr>
                                      <p:to>
                                        <p:strVal val="hidden"/>
                                      </p:to>
                                    </p:set>
                                  </p:subTnLst>
                                </p:cTn>
                              </p:par>
                            </p:childTnLst>
                          </p:cTn>
                        </p:par>
                        <p:par>
                          <p:cTn id="106" fill="hold">
                            <p:stCondLst>
                              <p:cond delay="7500"/>
                            </p:stCondLst>
                            <p:childTnLst>
                              <p:par>
                                <p:cTn id="107" presetID="10" presetClass="entr" presetSubtype="0" fill="hold" grpId="0" nodeType="afterEffect">
                                  <p:stCondLst>
                                    <p:cond delay="0"/>
                                  </p:stCondLst>
                                  <p:childTnLst>
                                    <p:set>
                                      <p:cBhvr>
                                        <p:cTn id="108" dur="1" fill="hold">
                                          <p:stCondLst>
                                            <p:cond delay="0"/>
                                          </p:stCondLst>
                                        </p:cTn>
                                        <p:tgtEl>
                                          <p:spTgt spid="49"/>
                                        </p:tgtEl>
                                        <p:attrNameLst>
                                          <p:attrName>style.visibility</p:attrName>
                                        </p:attrNameLst>
                                      </p:cBhvr>
                                      <p:to>
                                        <p:strVal val="visible"/>
                                      </p:to>
                                    </p:set>
                                    <p:animEffect transition="in" filter="fade">
                                      <p:cBhvr>
                                        <p:cTn id="109" dur="350"/>
                                        <p:tgtEl>
                                          <p:spTgt spid="49"/>
                                        </p:tgtEl>
                                      </p:cBhvr>
                                    </p:animEffect>
                                  </p:childTnLst>
                                  <p:subTnLst>
                                    <p:set>
                                      <p:cBhvr override="childStyle">
                                        <p:cTn dur="1" fill="hold" display="0" masterRel="sameClick" afterEffect="1">
                                          <p:stCondLst>
                                            <p:cond evt="end" delay="0">
                                              <p:tn val="107"/>
                                            </p:cond>
                                          </p:stCondLst>
                                        </p:cTn>
                                        <p:tgtEl>
                                          <p:spTgt spid="49"/>
                                        </p:tgtEl>
                                        <p:attrNameLst>
                                          <p:attrName>style.visibility</p:attrName>
                                        </p:attrNameLst>
                                      </p:cBhvr>
                                      <p:to>
                                        <p:strVal val="hidden"/>
                                      </p:to>
                                    </p:set>
                                  </p:subTnLst>
                                </p:cTn>
                              </p:par>
                            </p:childTnLst>
                          </p:cTn>
                        </p:par>
                        <p:par>
                          <p:cTn id="110" fill="hold">
                            <p:stCondLst>
                              <p:cond delay="8000"/>
                            </p:stCondLst>
                            <p:childTnLst>
                              <p:par>
                                <p:cTn id="111" presetID="10" presetClass="entr" presetSubtype="0" fill="hold" grpId="0" nodeType="afterEffect">
                                  <p:stCondLst>
                                    <p:cond delay="0"/>
                                  </p:stCondLst>
                                  <p:childTnLst>
                                    <p:set>
                                      <p:cBhvr>
                                        <p:cTn id="112" dur="1" fill="hold">
                                          <p:stCondLst>
                                            <p:cond delay="0"/>
                                          </p:stCondLst>
                                        </p:cTn>
                                        <p:tgtEl>
                                          <p:spTgt spid="51"/>
                                        </p:tgtEl>
                                        <p:attrNameLst>
                                          <p:attrName>style.visibility</p:attrName>
                                        </p:attrNameLst>
                                      </p:cBhvr>
                                      <p:to>
                                        <p:strVal val="visible"/>
                                      </p:to>
                                    </p:set>
                                    <p:animEffect transition="in" filter="fade">
                                      <p:cBhvr>
                                        <p:cTn id="113" dur="400"/>
                                        <p:tgtEl>
                                          <p:spTgt spid="51"/>
                                        </p:tgtEl>
                                      </p:cBhvr>
                                    </p:animEffect>
                                  </p:childTnLst>
                                  <p:subTnLst>
                                    <p:set>
                                      <p:cBhvr override="childStyle">
                                        <p:cTn dur="1" fill="hold" display="0" masterRel="sameClick" afterEffect="1">
                                          <p:stCondLst>
                                            <p:cond evt="end" delay="0">
                                              <p:tn val="111"/>
                                            </p:cond>
                                          </p:stCondLst>
                                        </p:cTn>
                                        <p:tgtEl>
                                          <p:spTgt spid="51"/>
                                        </p:tgtEl>
                                        <p:attrNameLst>
                                          <p:attrName>style.visibility</p:attrName>
                                        </p:attrNameLst>
                                      </p:cBhvr>
                                      <p:to>
                                        <p:strVal val="hidden"/>
                                      </p:to>
                                    </p:set>
                                  </p:subTnLst>
                                </p:cTn>
                              </p:par>
                            </p:childTnLst>
                          </p:cTn>
                        </p:par>
                        <p:par>
                          <p:cTn id="114" fill="hold">
                            <p:stCondLst>
                              <p:cond delay="8500"/>
                            </p:stCondLst>
                            <p:childTnLst>
                              <p:par>
                                <p:cTn id="115" presetID="10" presetClass="entr" presetSubtype="0" fill="hold" grpId="0" nodeType="after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450"/>
                                        <p:tgtEl>
                                          <p:spTgt spid="53"/>
                                        </p:tgtEl>
                                      </p:cBhvr>
                                    </p:animEffect>
                                  </p:childTnLst>
                                  <p:subTnLst>
                                    <p:set>
                                      <p:cBhvr override="childStyle">
                                        <p:cTn dur="1" fill="hold" display="0" masterRel="sameClick" afterEffect="1">
                                          <p:stCondLst>
                                            <p:cond evt="end" delay="0">
                                              <p:tn val="115"/>
                                            </p:cond>
                                          </p:stCondLst>
                                        </p:cTn>
                                        <p:tgtEl>
                                          <p:spTgt spid="53"/>
                                        </p:tgtEl>
                                        <p:attrNameLst>
                                          <p:attrName>style.visibility</p:attrName>
                                        </p:attrNameLst>
                                      </p:cBhvr>
                                      <p:to>
                                        <p:strVal val="hidden"/>
                                      </p:to>
                                    </p:set>
                                  </p:subTnLst>
                                </p:cTn>
                              </p:par>
                            </p:childTnLst>
                          </p:cTn>
                        </p:par>
                        <p:par>
                          <p:cTn id="118" fill="hold">
                            <p:stCondLst>
                              <p:cond delay="9000"/>
                            </p:stCondLst>
                            <p:childTnLst>
                              <p:par>
                                <p:cTn id="119" presetID="10" presetClass="entr" presetSubtype="0" fill="hold" grpId="0" nodeType="afterEffect">
                                  <p:stCondLst>
                                    <p:cond delay="0"/>
                                  </p:stCondLst>
                                  <p:childTnLst>
                                    <p:set>
                                      <p:cBhvr>
                                        <p:cTn id="120" dur="1" fill="hold">
                                          <p:stCondLst>
                                            <p:cond delay="0"/>
                                          </p:stCondLst>
                                        </p:cTn>
                                        <p:tgtEl>
                                          <p:spTgt spid="52"/>
                                        </p:tgtEl>
                                        <p:attrNameLst>
                                          <p:attrName>style.visibility</p:attrName>
                                        </p:attrNameLst>
                                      </p:cBhvr>
                                      <p:to>
                                        <p:strVal val="visible"/>
                                      </p:to>
                                    </p:set>
                                    <p:animEffect transition="in" filter="fade">
                                      <p:cBhvr>
                                        <p:cTn id="121" dur="500"/>
                                        <p:tgtEl>
                                          <p:spTgt spid="52"/>
                                        </p:tgtEl>
                                      </p:cBhvr>
                                    </p:animEffect>
                                  </p:childTnLst>
                                  <p:subTnLst>
                                    <p:set>
                                      <p:cBhvr override="childStyle">
                                        <p:cTn dur="1" fill="hold" display="0" masterRel="sameClick" afterEffect="1">
                                          <p:stCondLst>
                                            <p:cond evt="end" delay="0">
                                              <p:tn val="119"/>
                                            </p:cond>
                                          </p:stCondLst>
                                        </p:cTn>
                                        <p:tgtEl>
                                          <p:spTgt spid="52"/>
                                        </p:tgtEl>
                                        <p:attrNameLst>
                                          <p:attrName>style.visibility</p:attrName>
                                        </p:attrNameLst>
                                      </p:cBhvr>
                                      <p:to>
                                        <p:strVal val="hidden"/>
                                      </p:to>
                                    </p:set>
                                  </p:subTnLst>
                                </p:cTn>
                              </p:par>
                              <p:par>
                                <p:cTn id="122" presetID="22" presetClass="entr" presetSubtype="4" fill="hold" grpId="0" nodeType="withEffect">
                                  <p:stCondLst>
                                    <p:cond delay="0"/>
                                  </p:stCondLst>
                                  <p:childTnLst>
                                    <p:set>
                                      <p:cBhvr>
                                        <p:cTn id="123" dur="1" fill="hold">
                                          <p:stCondLst>
                                            <p:cond delay="0"/>
                                          </p:stCondLst>
                                        </p:cTn>
                                        <p:tgtEl>
                                          <p:spTgt spid="128"/>
                                        </p:tgtEl>
                                        <p:attrNameLst>
                                          <p:attrName>style.visibility</p:attrName>
                                        </p:attrNameLst>
                                      </p:cBhvr>
                                      <p:to>
                                        <p:strVal val="visible"/>
                                      </p:to>
                                    </p:set>
                                    <p:animEffect transition="in" filter="wipe(down)">
                                      <p:cBhvr>
                                        <p:cTn id="124" dur="500"/>
                                        <p:tgtEl>
                                          <p:spTgt spid="128"/>
                                        </p:tgtEl>
                                      </p:cBhvr>
                                    </p:animEffect>
                                  </p:childTnLst>
                                </p:cTn>
                              </p:par>
                              <p:par>
                                <p:cTn id="125" presetID="22" presetClass="entr" presetSubtype="4" fill="hold" grpId="0" nodeType="withEffect">
                                  <p:stCondLst>
                                    <p:cond delay="0"/>
                                  </p:stCondLst>
                                  <p:childTnLst>
                                    <p:set>
                                      <p:cBhvr>
                                        <p:cTn id="126" dur="1" fill="hold">
                                          <p:stCondLst>
                                            <p:cond delay="0"/>
                                          </p:stCondLst>
                                        </p:cTn>
                                        <p:tgtEl>
                                          <p:spTgt spid="129"/>
                                        </p:tgtEl>
                                        <p:attrNameLst>
                                          <p:attrName>style.visibility</p:attrName>
                                        </p:attrNameLst>
                                      </p:cBhvr>
                                      <p:to>
                                        <p:strVal val="visible"/>
                                      </p:to>
                                    </p:set>
                                    <p:animEffect transition="in" filter="wipe(down)">
                                      <p:cBhvr>
                                        <p:cTn id="127" dur="500"/>
                                        <p:tgtEl>
                                          <p:spTgt spid="129"/>
                                        </p:tgtEl>
                                      </p:cBhvr>
                                    </p:animEffect>
                                  </p:childTnLst>
                                </p:cTn>
                              </p:par>
                            </p:childTnLst>
                          </p:cTn>
                        </p:par>
                        <p:par>
                          <p:cTn id="128" fill="hold">
                            <p:stCondLst>
                              <p:cond delay="9500"/>
                            </p:stCondLst>
                            <p:childTnLst>
                              <p:par>
                                <p:cTn id="129" presetID="10" presetClass="entr" presetSubtype="0" fill="hold" grpId="0" nodeType="afterEffect">
                                  <p:stCondLst>
                                    <p:cond delay="0"/>
                                  </p:stCondLst>
                                  <p:childTnLst>
                                    <p:set>
                                      <p:cBhvr>
                                        <p:cTn id="130" dur="1" fill="hold">
                                          <p:stCondLst>
                                            <p:cond delay="0"/>
                                          </p:stCondLst>
                                        </p:cTn>
                                        <p:tgtEl>
                                          <p:spTgt spid="71"/>
                                        </p:tgtEl>
                                        <p:attrNameLst>
                                          <p:attrName>style.visibility</p:attrName>
                                        </p:attrNameLst>
                                      </p:cBhvr>
                                      <p:to>
                                        <p:strVal val="visible"/>
                                      </p:to>
                                    </p:set>
                                    <p:animEffect transition="in" filter="fade">
                                      <p:cBhvr>
                                        <p:cTn id="131" dur="500"/>
                                        <p:tgtEl>
                                          <p:spTgt spid="71"/>
                                        </p:tgtEl>
                                      </p:cBhvr>
                                    </p:animEffect>
                                  </p:childTnLst>
                                  <p:subTnLst>
                                    <p:set>
                                      <p:cBhvr override="childStyle">
                                        <p:cTn dur="1" fill="hold" display="0" masterRel="sameClick" afterEffect="1">
                                          <p:stCondLst>
                                            <p:cond evt="end" delay="0">
                                              <p:tn val="129"/>
                                            </p:cond>
                                          </p:stCondLst>
                                        </p:cTn>
                                        <p:tgtEl>
                                          <p:spTgt spid="71"/>
                                        </p:tgtEl>
                                        <p:attrNameLst>
                                          <p:attrName>style.visibility</p:attrName>
                                        </p:attrNameLst>
                                      </p:cBhvr>
                                      <p:to>
                                        <p:strVal val="hidden"/>
                                      </p:to>
                                    </p:set>
                                  </p:subTnLst>
                                </p:cTn>
                              </p:par>
                            </p:childTnLst>
                          </p:cTn>
                        </p:par>
                        <p:par>
                          <p:cTn id="132" fill="hold">
                            <p:stCondLst>
                              <p:cond delay="10000"/>
                            </p:stCondLst>
                            <p:childTnLst>
                              <p:par>
                                <p:cTn id="133" presetID="10" presetClass="entr" presetSubtype="0" fill="hold" grpId="0" nodeType="afterEffect">
                                  <p:stCondLst>
                                    <p:cond delay="0"/>
                                  </p:stCondLst>
                                  <p:childTnLst>
                                    <p:set>
                                      <p:cBhvr>
                                        <p:cTn id="134" dur="1" fill="hold">
                                          <p:stCondLst>
                                            <p:cond delay="0"/>
                                          </p:stCondLst>
                                        </p:cTn>
                                        <p:tgtEl>
                                          <p:spTgt spid="72"/>
                                        </p:tgtEl>
                                        <p:attrNameLst>
                                          <p:attrName>style.visibility</p:attrName>
                                        </p:attrNameLst>
                                      </p:cBhvr>
                                      <p:to>
                                        <p:strVal val="visible"/>
                                      </p:to>
                                    </p:set>
                                    <p:animEffect transition="in" filter="fade">
                                      <p:cBhvr>
                                        <p:cTn id="135" dur="450"/>
                                        <p:tgtEl>
                                          <p:spTgt spid="72"/>
                                        </p:tgtEl>
                                      </p:cBhvr>
                                    </p:animEffect>
                                  </p:childTnLst>
                                  <p:subTnLst>
                                    <p:set>
                                      <p:cBhvr override="childStyle">
                                        <p:cTn dur="1" fill="hold" display="0" masterRel="sameClick" afterEffect="1">
                                          <p:stCondLst>
                                            <p:cond evt="end" delay="0">
                                              <p:tn val="133"/>
                                            </p:cond>
                                          </p:stCondLst>
                                        </p:cTn>
                                        <p:tgtEl>
                                          <p:spTgt spid="72"/>
                                        </p:tgtEl>
                                        <p:attrNameLst>
                                          <p:attrName>style.visibility</p:attrName>
                                        </p:attrNameLst>
                                      </p:cBhvr>
                                      <p:to>
                                        <p:strVal val="hidden"/>
                                      </p:to>
                                    </p:set>
                                  </p:subTnLst>
                                </p:cTn>
                              </p:par>
                            </p:childTnLst>
                          </p:cTn>
                        </p:par>
                        <p:par>
                          <p:cTn id="136" fill="hold">
                            <p:stCondLst>
                              <p:cond delay="10500"/>
                            </p:stCondLst>
                            <p:childTnLst>
                              <p:par>
                                <p:cTn id="137" presetID="10" presetClass="entr" presetSubtype="0" fill="hold" grpId="0" nodeType="afterEffect">
                                  <p:stCondLst>
                                    <p:cond delay="0"/>
                                  </p:stCondLst>
                                  <p:childTnLst>
                                    <p:set>
                                      <p:cBhvr>
                                        <p:cTn id="138" dur="1" fill="hold">
                                          <p:stCondLst>
                                            <p:cond delay="0"/>
                                          </p:stCondLst>
                                        </p:cTn>
                                        <p:tgtEl>
                                          <p:spTgt spid="70"/>
                                        </p:tgtEl>
                                        <p:attrNameLst>
                                          <p:attrName>style.visibility</p:attrName>
                                        </p:attrNameLst>
                                      </p:cBhvr>
                                      <p:to>
                                        <p:strVal val="visible"/>
                                      </p:to>
                                    </p:set>
                                    <p:animEffect transition="in" filter="fade">
                                      <p:cBhvr>
                                        <p:cTn id="139" dur="400"/>
                                        <p:tgtEl>
                                          <p:spTgt spid="70"/>
                                        </p:tgtEl>
                                      </p:cBhvr>
                                    </p:animEffect>
                                  </p:childTnLst>
                                  <p:subTnLst>
                                    <p:set>
                                      <p:cBhvr override="childStyle">
                                        <p:cTn dur="1" fill="hold" display="0" masterRel="sameClick" afterEffect="1">
                                          <p:stCondLst>
                                            <p:cond evt="end" delay="0">
                                              <p:tn val="137"/>
                                            </p:cond>
                                          </p:stCondLst>
                                        </p:cTn>
                                        <p:tgtEl>
                                          <p:spTgt spid="70"/>
                                        </p:tgtEl>
                                        <p:attrNameLst>
                                          <p:attrName>style.visibility</p:attrName>
                                        </p:attrNameLst>
                                      </p:cBhvr>
                                      <p:to>
                                        <p:strVal val="hidden"/>
                                      </p:to>
                                    </p:set>
                                  </p:subTnLst>
                                </p:cTn>
                              </p:par>
                            </p:childTnLst>
                          </p:cTn>
                        </p:par>
                        <p:par>
                          <p:cTn id="140" fill="hold">
                            <p:stCondLst>
                              <p:cond delay="11000"/>
                            </p:stCondLst>
                            <p:childTnLst>
                              <p:par>
                                <p:cTn id="141" presetID="10" presetClass="entr" presetSubtype="0" fill="hold" grpId="0" nodeType="afterEffect">
                                  <p:stCondLst>
                                    <p:cond delay="0"/>
                                  </p:stCondLst>
                                  <p:childTnLst>
                                    <p:set>
                                      <p:cBhvr>
                                        <p:cTn id="142" dur="1" fill="hold">
                                          <p:stCondLst>
                                            <p:cond delay="0"/>
                                          </p:stCondLst>
                                        </p:cTn>
                                        <p:tgtEl>
                                          <p:spTgt spid="68"/>
                                        </p:tgtEl>
                                        <p:attrNameLst>
                                          <p:attrName>style.visibility</p:attrName>
                                        </p:attrNameLst>
                                      </p:cBhvr>
                                      <p:to>
                                        <p:strVal val="visible"/>
                                      </p:to>
                                    </p:set>
                                    <p:animEffect transition="in" filter="fade">
                                      <p:cBhvr>
                                        <p:cTn id="143" dur="350"/>
                                        <p:tgtEl>
                                          <p:spTgt spid="68"/>
                                        </p:tgtEl>
                                      </p:cBhvr>
                                    </p:animEffect>
                                  </p:childTnLst>
                                </p:cTn>
                              </p:par>
                              <p:par>
                                <p:cTn id="144" presetID="22" presetClass="entr" presetSubtype="1" fill="hold" nodeType="withEffect">
                                  <p:stCondLst>
                                    <p:cond delay="0"/>
                                  </p:stCondLst>
                                  <p:childTnLst>
                                    <p:set>
                                      <p:cBhvr>
                                        <p:cTn id="145" dur="1" fill="hold">
                                          <p:stCondLst>
                                            <p:cond delay="0"/>
                                          </p:stCondLst>
                                        </p:cTn>
                                        <p:tgtEl>
                                          <p:spTgt spid="79"/>
                                        </p:tgtEl>
                                        <p:attrNameLst>
                                          <p:attrName>style.visibility</p:attrName>
                                        </p:attrNameLst>
                                      </p:cBhvr>
                                      <p:to>
                                        <p:strVal val="visible"/>
                                      </p:to>
                                    </p:set>
                                    <p:animEffect transition="in" filter="wipe(up)">
                                      <p:cBhvr>
                                        <p:cTn id="146" dur="500"/>
                                        <p:tgtEl>
                                          <p:spTgt spid="79"/>
                                        </p:tgtEl>
                                      </p:cBhvr>
                                    </p:animEffect>
                                  </p:childTnLst>
                                </p:cTn>
                              </p:par>
                            </p:childTnLst>
                          </p:cTn>
                        </p:par>
                        <p:par>
                          <p:cTn id="147" fill="hold">
                            <p:stCondLst>
                              <p:cond delay="11500"/>
                            </p:stCondLst>
                            <p:childTnLst>
                              <p:par>
                                <p:cTn id="148" presetID="16" presetClass="entr" presetSubtype="37" fill="hold" nodeType="afterEffect">
                                  <p:stCondLst>
                                    <p:cond delay="0"/>
                                  </p:stCondLst>
                                  <p:childTnLst>
                                    <p:set>
                                      <p:cBhvr>
                                        <p:cTn id="149" dur="1" fill="hold">
                                          <p:stCondLst>
                                            <p:cond delay="0"/>
                                          </p:stCondLst>
                                        </p:cTn>
                                        <p:tgtEl>
                                          <p:spTgt spid="115"/>
                                        </p:tgtEl>
                                        <p:attrNameLst>
                                          <p:attrName>style.visibility</p:attrName>
                                        </p:attrNameLst>
                                      </p:cBhvr>
                                      <p:to>
                                        <p:strVal val="visible"/>
                                      </p:to>
                                    </p:set>
                                    <p:animEffect transition="in" filter="barn(outVertical)">
                                      <p:cBhvr>
                                        <p:cTn id="150" dur="500"/>
                                        <p:tgtEl>
                                          <p:spTgt spid="115"/>
                                        </p:tgtEl>
                                      </p:cBhvr>
                                    </p:animEffect>
                                  </p:childTnLst>
                                </p:cTn>
                              </p:par>
                            </p:childTnLst>
                          </p:cTn>
                        </p:par>
                        <p:par>
                          <p:cTn id="151" fill="hold">
                            <p:stCondLst>
                              <p:cond delay="12000"/>
                            </p:stCondLst>
                            <p:childTnLst>
                              <p:par>
                                <p:cTn id="152" presetID="10" presetClass="entr" presetSubtype="0" fill="hold" grpId="0" nodeType="after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fade">
                                      <p:cBhvr>
                                        <p:cTn id="154" dur="300"/>
                                        <p:tgtEl>
                                          <p:spTgt spid="69"/>
                                        </p:tgtEl>
                                      </p:cBhvr>
                                    </p:animEffect>
                                  </p:childTnLst>
                                  <p:subTnLst>
                                    <p:set>
                                      <p:cBhvr override="childStyle">
                                        <p:cTn dur="1" fill="hold" display="0" masterRel="sameClick" afterEffect="1">
                                          <p:stCondLst>
                                            <p:cond evt="end" delay="0">
                                              <p:tn val="152"/>
                                            </p:cond>
                                          </p:stCondLst>
                                        </p:cTn>
                                        <p:tgtEl>
                                          <p:spTgt spid="69"/>
                                        </p:tgtEl>
                                        <p:attrNameLst>
                                          <p:attrName>style.visibility</p:attrName>
                                        </p:attrNameLst>
                                      </p:cBhvr>
                                      <p:to>
                                        <p:strVal val="hidden"/>
                                      </p:to>
                                    </p:set>
                                  </p:subTnLst>
                                </p:cTn>
                              </p:par>
                            </p:childTnLst>
                          </p:cTn>
                        </p:par>
                        <p:par>
                          <p:cTn id="155" fill="hold">
                            <p:stCondLst>
                              <p:cond delay="12500"/>
                            </p:stCondLst>
                            <p:childTnLst>
                              <p:par>
                                <p:cTn id="156" presetID="10" presetClass="entr" presetSubtype="0" fill="hold" grpId="0" nodeType="afterEffect">
                                  <p:stCondLst>
                                    <p:cond delay="0"/>
                                  </p:stCondLst>
                                  <p:childTnLst>
                                    <p:set>
                                      <p:cBhvr>
                                        <p:cTn id="157" dur="1" fill="hold">
                                          <p:stCondLst>
                                            <p:cond delay="0"/>
                                          </p:stCondLst>
                                        </p:cTn>
                                        <p:tgtEl>
                                          <p:spTgt spid="67"/>
                                        </p:tgtEl>
                                        <p:attrNameLst>
                                          <p:attrName>style.visibility</p:attrName>
                                        </p:attrNameLst>
                                      </p:cBhvr>
                                      <p:to>
                                        <p:strVal val="visible"/>
                                      </p:to>
                                    </p:set>
                                    <p:animEffect transition="in" filter="fade">
                                      <p:cBhvr>
                                        <p:cTn id="158" dur="250"/>
                                        <p:tgtEl>
                                          <p:spTgt spid="67"/>
                                        </p:tgtEl>
                                      </p:cBhvr>
                                    </p:animEffect>
                                  </p:childTnLst>
                                  <p:subTnLst>
                                    <p:set>
                                      <p:cBhvr override="childStyle">
                                        <p:cTn dur="1" fill="hold" display="0" masterRel="sameClick" afterEffect="1">
                                          <p:stCondLst>
                                            <p:cond evt="end" delay="0">
                                              <p:tn val="156"/>
                                            </p:cond>
                                          </p:stCondLst>
                                        </p:cTn>
                                        <p:tgtEl>
                                          <p:spTgt spid="67"/>
                                        </p:tgtEl>
                                        <p:attrNameLst>
                                          <p:attrName>style.visibility</p:attrName>
                                        </p:attrNameLst>
                                      </p:cBhvr>
                                      <p:to>
                                        <p:strVal val="hidden"/>
                                      </p:to>
                                    </p:set>
                                  </p:subTnLst>
                                </p:cTn>
                              </p:par>
                            </p:childTnLst>
                          </p:cTn>
                        </p:par>
                        <p:par>
                          <p:cTn id="159" fill="hold">
                            <p:stCondLst>
                              <p:cond delay="13000"/>
                            </p:stCondLst>
                            <p:childTnLst>
                              <p:par>
                                <p:cTn id="160" presetID="10" presetClass="entr" presetSubtype="0" fill="hold" grpId="0" nodeType="afterEffect">
                                  <p:stCondLst>
                                    <p:cond delay="0"/>
                                  </p:stCondLst>
                                  <p:childTnLst>
                                    <p:set>
                                      <p:cBhvr>
                                        <p:cTn id="161" dur="1" fill="hold">
                                          <p:stCondLst>
                                            <p:cond delay="0"/>
                                          </p:stCondLst>
                                        </p:cTn>
                                        <p:tgtEl>
                                          <p:spTgt spid="65"/>
                                        </p:tgtEl>
                                        <p:attrNameLst>
                                          <p:attrName>style.visibility</p:attrName>
                                        </p:attrNameLst>
                                      </p:cBhvr>
                                      <p:to>
                                        <p:strVal val="visible"/>
                                      </p:to>
                                    </p:set>
                                    <p:animEffect transition="in" filter="fade">
                                      <p:cBhvr>
                                        <p:cTn id="162" dur="200"/>
                                        <p:tgtEl>
                                          <p:spTgt spid="65"/>
                                        </p:tgtEl>
                                      </p:cBhvr>
                                    </p:animEffect>
                                  </p:childTnLst>
                                  <p:subTnLst>
                                    <p:set>
                                      <p:cBhvr override="childStyle">
                                        <p:cTn dur="1" fill="hold" display="0" masterRel="sameClick" afterEffect="1">
                                          <p:stCondLst>
                                            <p:cond evt="end" delay="0">
                                              <p:tn val="160"/>
                                            </p:cond>
                                          </p:stCondLst>
                                        </p:cTn>
                                        <p:tgtEl>
                                          <p:spTgt spid="65"/>
                                        </p:tgtEl>
                                        <p:attrNameLst>
                                          <p:attrName>style.visibility</p:attrName>
                                        </p:attrNameLst>
                                      </p:cBhvr>
                                      <p:to>
                                        <p:strVal val="hidden"/>
                                      </p:to>
                                    </p:set>
                                  </p:subTnLst>
                                </p:cTn>
                              </p:par>
                            </p:childTnLst>
                          </p:cTn>
                        </p:par>
                        <p:par>
                          <p:cTn id="163" fill="hold">
                            <p:stCondLst>
                              <p:cond delay="13500"/>
                            </p:stCondLst>
                            <p:childTnLst>
                              <p:par>
                                <p:cTn id="164" presetID="10" presetClass="entr" presetSubtype="0" fill="hold" grpId="0" nodeType="afterEffect">
                                  <p:stCondLst>
                                    <p:cond delay="0"/>
                                  </p:stCondLst>
                                  <p:childTnLst>
                                    <p:set>
                                      <p:cBhvr>
                                        <p:cTn id="165" dur="1" fill="hold">
                                          <p:stCondLst>
                                            <p:cond delay="0"/>
                                          </p:stCondLst>
                                        </p:cTn>
                                        <p:tgtEl>
                                          <p:spTgt spid="66"/>
                                        </p:tgtEl>
                                        <p:attrNameLst>
                                          <p:attrName>style.visibility</p:attrName>
                                        </p:attrNameLst>
                                      </p:cBhvr>
                                      <p:to>
                                        <p:strVal val="visible"/>
                                      </p:to>
                                    </p:set>
                                    <p:animEffect transition="in" filter="fade">
                                      <p:cBhvr>
                                        <p:cTn id="166" dur="150"/>
                                        <p:tgtEl>
                                          <p:spTgt spid="66"/>
                                        </p:tgtEl>
                                      </p:cBhvr>
                                    </p:animEffect>
                                  </p:childTnLst>
                                  <p:subTnLst>
                                    <p:set>
                                      <p:cBhvr override="childStyle">
                                        <p:cTn dur="1" fill="hold" display="0" masterRel="sameClick" afterEffect="1">
                                          <p:stCondLst>
                                            <p:cond evt="end" delay="0">
                                              <p:tn val="164"/>
                                            </p:cond>
                                          </p:stCondLst>
                                        </p:cTn>
                                        <p:tgtEl>
                                          <p:spTgt spid="66"/>
                                        </p:tgtEl>
                                        <p:attrNameLst>
                                          <p:attrName>style.visibility</p:attrName>
                                        </p:attrNameLst>
                                      </p:cBhvr>
                                      <p:to>
                                        <p:strVal val="hidden"/>
                                      </p:to>
                                    </p:set>
                                  </p:subTnLst>
                                </p:cTn>
                              </p:par>
                            </p:childTnLst>
                          </p:cTn>
                        </p:par>
                        <p:par>
                          <p:cTn id="167" fill="hold">
                            <p:stCondLst>
                              <p:cond delay="14000"/>
                            </p:stCondLst>
                            <p:childTnLst>
                              <p:par>
                                <p:cTn id="168" presetID="10" presetClass="entr" presetSubtype="0" fill="hold" grpId="0" nodeType="afterEffect">
                                  <p:stCondLst>
                                    <p:cond delay="0"/>
                                  </p:stCondLst>
                                  <p:childTnLst>
                                    <p:set>
                                      <p:cBhvr>
                                        <p:cTn id="169" dur="1" fill="hold">
                                          <p:stCondLst>
                                            <p:cond delay="0"/>
                                          </p:stCondLst>
                                        </p:cTn>
                                        <p:tgtEl>
                                          <p:spTgt spid="64"/>
                                        </p:tgtEl>
                                        <p:attrNameLst>
                                          <p:attrName>style.visibility</p:attrName>
                                        </p:attrNameLst>
                                      </p:cBhvr>
                                      <p:to>
                                        <p:strVal val="visible"/>
                                      </p:to>
                                    </p:set>
                                    <p:animEffect transition="in" filter="fade">
                                      <p:cBhvr>
                                        <p:cTn id="170" dur="100"/>
                                        <p:tgtEl>
                                          <p:spTgt spid="64"/>
                                        </p:tgtEl>
                                      </p:cBhvr>
                                    </p:animEffect>
                                  </p:childTnLst>
                                  <p:subTnLst>
                                    <p:set>
                                      <p:cBhvr override="childStyle">
                                        <p:cTn dur="1" fill="hold" display="0" masterRel="sameClick" afterEffect="1">
                                          <p:stCondLst>
                                            <p:cond evt="end" delay="0">
                                              <p:tn val="168"/>
                                            </p:cond>
                                          </p:stCondLst>
                                        </p:cTn>
                                        <p:tgtEl>
                                          <p:spTgt spid="64"/>
                                        </p:tgtEl>
                                        <p:attrNameLst>
                                          <p:attrName>style.visibility</p:attrName>
                                        </p:attrNameLst>
                                      </p:cBhvr>
                                      <p:to>
                                        <p:strVal val="hidden"/>
                                      </p:to>
                                    </p:set>
                                  </p:subTnLst>
                                </p:cTn>
                              </p:par>
                            </p:childTnLst>
                          </p:cTn>
                        </p:par>
                        <p:par>
                          <p:cTn id="171" fill="hold">
                            <p:stCondLst>
                              <p:cond delay="14500"/>
                            </p:stCondLst>
                            <p:childTnLst>
                              <p:par>
                                <p:cTn id="172" presetID="10" presetClass="entr" presetSubtype="0" fill="hold" grpId="0" nodeType="afterEffect">
                                  <p:stCondLst>
                                    <p:cond delay="0"/>
                                  </p:stCondLst>
                                  <p:childTnLst>
                                    <p:set>
                                      <p:cBhvr>
                                        <p:cTn id="173" dur="1" fill="hold">
                                          <p:stCondLst>
                                            <p:cond delay="0"/>
                                          </p:stCondLst>
                                        </p:cTn>
                                        <p:tgtEl>
                                          <p:spTgt spid="62"/>
                                        </p:tgtEl>
                                        <p:attrNameLst>
                                          <p:attrName>style.visibility</p:attrName>
                                        </p:attrNameLst>
                                      </p:cBhvr>
                                      <p:to>
                                        <p:strVal val="visible"/>
                                      </p:to>
                                    </p:set>
                                    <p:animEffect transition="in" filter="fade">
                                      <p:cBhvr>
                                        <p:cTn id="174" dur="150"/>
                                        <p:tgtEl>
                                          <p:spTgt spid="62"/>
                                        </p:tgtEl>
                                      </p:cBhvr>
                                    </p:animEffect>
                                  </p:childTnLst>
                                  <p:subTnLst>
                                    <p:set>
                                      <p:cBhvr override="childStyle">
                                        <p:cTn dur="1" fill="hold" display="0" masterRel="sameClick" afterEffect="1">
                                          <p:stCondLst>
                                            <p:cond evt="end" delay="0">
                                              <p:tn val="172"/>
                                            </p:cond>
                                          </p:stCondLst>
                                        </p:cTn>
                                        <p:tgtEl>
                                          <p:spTgt spid="62"/>
                                        </p:tgtEl>
                                        <p:attrNameLst>
                                          <p:attrName>style.visibility</p:attrName>
                                        </p:attrNameLst>
                                      </p:cBhvr>
                                      <p:to>
                                        <p:strVal val="hidden"/>
                                      </p:to>
                                    </p:set>
                                  </p:subTnLst>
                                </p:cTn>
                              </p:par>
                            </p:childTnLst>
                          </p:cTn>
                        </p:par>
                        <p:par>
                          <p:cTn id="175" fill="hold">
                            <p:stCondLst>
                              <p:cond delay="15000"/>
                            </p:stCondLst>
                            <p:childTnLst>
                              <p:par>
                                <p:cTn id="176" presetID="10" presetClass="entr" presetSubtype="0" fill="hold" grpId="0" nodeType="afterEffect">
                                  <p:stCondLst>
                                    <p:cond delay="0"/>
                                  </p:stCondLst>
                                  <p:childTnLst>
                                    <p:set>
                                      <p:cBhvr>
                                        <p:cTn id="177" dur="1" fill="hold">
                                          <p:stCondLst>
                                            <p:cond delay="0"/>
                                          </p:stCondLst>
                                        </p:cTn>
                                        <p:tgtEl>
                                          <p:spTgt spid="63"/>
                                        </p:tgtEl>
                                        <p:attrNameLst>
                                          <p:attrName>style.visibility</p:attrName>
                                        </p:attrNameLst>
                                      </p:cBhvr>
                                      <p:to>
                                        <p:strVal val="visible"/>
                                      </p:to>
                                    </p:set>
                                    <p:animEffect transition="in" filter="fade">
                                      <p:cBhvr>
                                        <p:cTn id="178" dur="200"/>
                                        <p:tgtEl>
                                          <p:spTgt spid="63"/>
                                        </p:tgtEl>
                                      </p:cBhvr>
                                    </p:animEffect>
                                  </p:childTnLst>
                                  <p:subTnLst>
                                    <p:set>
                                      <p:cBhvr override="childStyle">
                                        <p:cTn dur="1" fill="hold" display="0" masterRel="sameClick" afterEffect="1">
                                          <p:stCondLst>
                                            <p:cond evt="end" delay="0">
                                              <p:tn val="176"/>
                                            </p:cond>
                                          </p:stCondLst>
                                        </p:cTn>
                                        <p:tgtEl>
                                          <p:spTgt spid="63"/>
                                        </p:tgtEl>
                                        <p:attrNameLst>
                                          <p:attrName>style.visibility</p:attrName>
                                        </p:attrNameLst>
                                      </p:cBhvr>
                                      <p:to>
                                        <p:strVal val="hidden"/>
                                      </p:to>
                                    </p:set>
                                  </p:subTnLst>
                                </p:cTn>
                              </p:par>
                            </p:childTnLst>
                          </p:cTn>
                        </p:par>
                        <p:par>
                          <p:cTn id="179" fill="hold">
                            <p:stCondLst>
                              <p:cond delay="15500"/>
                            </p:stCondLst>
                            <p:childTnLst>
                              <p:par>
                                <p:cTn id="180" presetID="10" presetClass="entr" presetSubtype="0" fill="hold" grpId="0" nodeType="afterEffect">
                                  <p:stCondLst>
                                    <p:cond delay="0"/>
                                  </p:stCondLst>
                                  <p:childTnLst>
                                    <p:set>
                                      <p:cBhvr>
                                        <p:cTn id="181" dur="1" fill="hold">
                                          <p:stCondLst>
                                            <p:cond delay="0"/>
                                          </p:stCondLst>
                                        </p:cTn>
                                        <p:tgtEl>
                                          <p:spTgt spid="61"/>
                                        </p:tgtEl>
                                        <p:attrNameLst>
                                          <p:attrName>style.visibility</p:attrName>
                                        </p:attrNameLst>
                                      </p:cBhvr>
                                      <p:to>
                                        <p:strVal val="visible"/>
                                      </p:to>
                                    </p:set>
                                    <p:animEffect transition="in" filter="fade">
                                      <p:cBhvr>
                                        <p:cTn id="182" dur="250"/>
                                        <p:tgtEl>
                                          <p:spTgt spid="61"/>
                                        </p:tgtEl>
                                      </p:cBhvr>
                                    </p:animEffect>
                                  </p:childTnLst>
                                  <p:subTnLst>
                                    <p:set>
                                      <p:cBhvr override="childStyle">
                                        <p:cTn dur="1" fill="hold" display="0" masterRel="sameClick" afterEffect="1">
                                          <p:stCondLst>
                                            <p:cond evt="end" delay="0">
                                              <p:tn val="180"/>
                                            </p:cond>
                                          </p:stCondLst>
                                        </p:cTn>
                                        <p:tgtEl>
                                          <p:spTgt spid="61"/>
                                        </p:tgtEl>
                                        <p:attrNameLst>
                                          <p:attrName>style.visibility</p:attrName>
                                        </p:attrNameLst>
                                      </p:cBhvr>
                                      <p:to>
                                        <p:strVal val="hidden"/>
                                      </p:to>
                                    </p:set>
                                  </p:subTnLst>
                                </p:cTn>
                              </p:par>
                            </p:childTnLst>
                          </p:cTn>
                        </p:par>
                        <p:par>
                          <p:cTn id="183" fill="hold">
                            <p:stCondLst>
                              <p:cond delay="16000"/>
                            </p:stCondLst>
                            <p:childTnLst>
                              <p:par>
                                <p:cTn id="184" presetID="10" presetClass="entr" presetSubtype="0" fill="hold" grpId="0" nodeType="afterEffect">
                                  <p:stCondLst>
                                    <p:cond delay="0"/>
                                  </p:stCondLst>
                                  <p:childTnLst>
                                    <p:set>
                                      <p:cBhvr>
                                        <p:cTn id="185" dur="1" fill="hold">
                                          <p:stCondLst>
                                            <p:cond delay="0"/>
                                          </p:stCondLst>
                                        </p:cTn>
                                        <p:tgtEl>
                                          <p:spTgt spid="59"/>
                                        </p:tgtEl>
                                        <p:attrNameLst>
                                          <p:attrName>style.visibility</p:attrName>
                                        </p:attrNameLst>
                                      </p:cBhvr>
                                      <p:to>
                                        <p:strVal val="visible"/>
                                      </p:to>
                                    </p:set>
                                    <p:animEffect transition="in" filter="fade">
                                      <p:cBhvr>
                                        <p:cTn id="186" dur="300"/>
                                        <p:tgtEl>
                                          <p:spTgt spid="59"/>
                                        </p:tgtEl>
                                      </p:cBhvr>
                                    </p:animEffect>
                                  </p:childTnLst>
                                  <p:subTnLst>
                                    <p:set>
                                      <p:cBhvr override="childStyle">
                                        <p:cTn dur="1" fill="hold" display="0" masterRel="sameClick" afterEffect="1">
                                          <p:stCondLst>
                                            <p:cond evt="end" delay="0">
                                              <p:tn val="184"/>
                                            </p:cond>
                                          </p:stCondLst>
                                        </p:cTn>
                                        <p:tgtEl>
                                          <p:spTgt spid="59"/>
                                        </p:tgtEl>
                                        <p:attrNameLst>
                                          <p:attrName>style.visibility</p:attrName>
                                        </p:attrNameLst>
                                      </p:cBhvr>
                                      <p:to>
                                        <p:strVal val="hidden"/>
                                      </p:to>
                                    </p:set>
                                  </p:subTnLst>
                                </p:cTn>
                              </p:par>
                            </p:childTnLst>
                          </p:cTn>
                        </p:par>
                        <p:par>
                          <p:cTn id="187" fill="hold">
                            <p:stCondLst>
                              <p:cond delay="16500"/>
                            </p:stCondLst>
                            <p:childTnLst>
                              <p:par>
                                <p:cTn id="188" presetID="10" presetClass="entr" presetSubtype="0" fill="hold" grpId="0" nodeType="afterEffect">
                                  <p:stCondLst>
                                    <p:cond delay="0"/>
                                  </p:stCondLst>
                                  <p:childTnLst>
                                    <p:set>
                                      <p:cBhvr>
                                        <p:cTn id="189" dur="1" fill="hold">
                                          <p:stCondLst>
                                            <p:cond delay="0"/>
                                          </p:stCondLst>
                                        </p:cTn>
                                        <p:tgtEl>
                                          <p:spTgt spid="60"/>
                                        </p:tgtEl>
                                        <p:attrNameLst>
                                          <p:attrName>style.visibility</p:attrName>
                                        </p:attrNameLst>
                                      </p:cBhvr>
                                      <p:to>
                                        <p:strVal val="visible"/>
                                      </p:to>
                                    </p:set>
                                    <p:animEffect transition="in" filter="fade">
                                      <p:cBhvr>
                                        <p:cTn id="190" dur="350"/>
                                        <p:tgtEl>
                                          <p:spTgt spid="60"/>
                                        </p:tgtEl>
                                      </p:cBhvr>
                                    </p:animEffect>
                                  </p:childTnLst>
                                </p:cTn>
                              </p:par>
                              <p:par>
                                <p:cTn id="191" presetID="22" presetClass="entr" presetSubtype="1" fill="hold" nodeType="withEffect">
                                  <p:stCondLst>
                                    <p:cond delay="0"/>
                                  </p:stCondLst>
                                  <p:childTnLst>
                                    <p:set>
                                      <p:cBhvr>
                                        <p:cTn id="192" dur="1" fill="hold">
                                          <p:stCondLst>
                                            <p:cond delay="0"/>
                                          </p:stCondLst>
                                        </p:cTn>
                                        <p:tgtEl>
                                          <p:spTgt spid="78"/>
                                        </p:tgtEl>
                                        <p:attrNameLst>
                                          <p:attrName>style.visibility</p:attrName>
                                        </p:attrNameLst>
                                      </p:cBhvr>
                                      <p:to>
                                        <p:strVal val="visible"/>
                                      </p:to>
                                    </p:set>
                                    <p:animEffect transition="in" filter="wipe(up)">
                                      <p:cBhvr>
                                        <p:cTn id="193" dur="500"/>
                                        <p:tgtEl>
                                          <p:spTgt spid="78"/>
                                        </p:tgtEl>
                                      </p:cBhvr>
                                    </p:animEffect>
                                  </p:childTnLst>
                                </p:cTn>
                              </p:par>
                            </p:childTnLst>
                          </p:cTn>
                        </p:par>
                        <p:par>
                          <p:cTn id="194" fill="hold">
                            <p:stCondLst>
                              <p:cond delay="17000"/>
                            </p:stCondLst>
                            <p:childTnLst>
                              <p:par>
                                <p:cTn id="195" presetID="16" presetClass="entr" presetSubtype="37" fill="hold" nodeType="afterEffect">
                                  <p:stCondLst>
                                    <p:cond delay="0"/>
                                  </p:stCondLst>
                                  <p:childTnLst>
                                    <p:set>
                                      <p:cBhvr>
                                        <p:cTn id="196" dur="1" fill="hold">
                                          <p:stCondLst>
                                            <p:cond delay="0"/>
                                          </p:stCondLst>
                                        </p:cTn>
                                        <p:tgtEl>
                                          <p:spTgt spid="113"/>
                                        </p:tgtEl>
                                        <p:attrNameLst>
                                          <p:attrName>style.visibility</p:attrName>
                                        </p:attrNameLst>
                                      </p:cBhvr>
                                      <p:to>
                                        <p:strVal val="visible"/>
                                      </p:to>
                                    </p:set>
                                    <p:animEffect transition="in" filter="barn(outVertical)">
                                      <p:cBhvr>
                                        <p:cTn id="197" dur="500"/>
                                        <p:tgtEl>
                                          <p:spTgt spid="113"/>
                                        </p:tgtEl>
                                      </p:cBhvr>
                                    </p:animEffect>
                                  </p:childTnLst>
                                </p:cTn>
                              </p:par>
                            </p:childTnLst>
                          </p:cTn>
                        </p:par>
                        <p:par>
                          <p:cTn id="198" fill="hold">
                            <p:stCondLst>
                              <p:cond delay="17500"/>
                            </p:stCondLst>
                            <p:childTnLst>
                              <p:par>
                                <p:cTn id="199" presetID="10" presetClass="entr" presetSubtype="0" fill="hold" grpId="0" nodeType="afterEffect">
                                  <p:stCondLst>
                                    <p:cond delay="0"/>
                                  </p:stCondLst>
                                  <p:childTnLst>
                                    <p:set>
                                      <p:cBhvr>
                                        <p:cTn id="200" dur="1" fill="hold">
                                          <p:stCondLst>
                                            <p:cond delay="0"/>
                                          </p:stCondLst>
                                        </p:cTn>
                                        <p:tgtEl>
                                          <p:spTgt spid="58"/>
                                        </p:tgtEl>
                                        <p:attrNameLst>
                                          <p:attrName>style.visibility</p:attrName>
                                        </p:attrNameLst>
                                      </p:cBhvr>
                                      <p:to>
                                        <p:strVal val="visible"/>
                                      </p:to>
                                    </p:set>
                                    <p:animEffect transition="in" filter="fade">
                                      <p:cBhvr>
                                        <p:cTn id="201" dur="400"/>
                                        <p:tgtEl>
                                          <p:spTgt spid="58"/>
                                        </p:tgtEl>
                                      </p:cBhvr>
                                    </p:animEffect>
                                  </p:childTnLst>
                                  <p:subTnLst>
                                    <p:set>
                                      <p:cBhvr override="childStyle">
                                        <p:cTn dur="1" fill="hold" display="0" masterRel="sameClick" afterEffect="1">
                                          <p:stCondLst>
                                            <p:cond evt="end" delay="0">
                                              <p:tn val="199"/>
                                            </p:cond>
                                          </p:stCondLst>
                                        </p:cTn>
                                        <p:tgtEl>
                                          <p:spTgt spid="58"/>
                                        </p:tgtEl>
                                        <p:attrNameLst>
                                          <p:attrName>style.visibility</p:attrName>
                                        </p:attrNameLst>
                                      </p:cBhvr>
                                      <p:to>
                                        <p:strVal val="hidden"/>
                                      </p:to>
                                    </p:set>
                                  </p:subTnLst>
                                </p:cTn>
                              </p:par>
                            </p:childTnLst>
                          </p:cTn>
                        </p:par>
                        <p:par>
                          <p:cTn id="202" fill="hold">
                            <p:stCondLst>
                              <p:cond delay="18000"/>
                            </p:stCondLst>
                            <p:childTnLst>
                              <p:par>
                                <p:cTn id="203" presetID="10" presetClass="entr" presetSubtype="0" fill="hold" grpId="0" nodeType="afterEffect">
                                  <p:stCondLst>
                                    <p:cond delay="0"/>
                                  </p:stCondLst>
                                  <p:childTnLst>
                                    <p:set>
                                      <p:cBhvr>
                                        <p:cTn id="204" dur="1" fill="hold">
                                          <p:stCondLst>
                                            <p:cond delay="0"/>
                                          </p:stCondLst>
                                        </p:cTn>
                                        <p:tgtEl>
                                          <p:spTgt spid="56"/>
                                        </p:tgtEl>
                                        <p:attrNameLst>
                                          <p:attrName>style.visibility</p:attrName>
                                        </p:attrNameLst>
                                      </p:cBhvr>
                                      <p:to>
                                        <p:strVal val="visible"/>
                                      </p:to>
                                    </p:set>
                                    <p:animEffect transition="in" filter="fade">
                                      <p:cBhvr>
                                        <p:cTn id="205" dur="450"/>
                                        <p:tgtEl>
                                          <p:spTgt spid="56"/>
                                        </p:tgtEl>
                                      </p:cBhvr>
                                    </p:animEffect>
                                  </p:childTnLst>
                                  <p:subTnLst>
                                    <p:set>
                                      <p:cBhvr override="childStyle">
                                        <p:cTn dur="1" fill="hold" display="0" masterRel="sameClick" afterEffect="1">
                                          <p:stCondLst>
                                            <p:cond evt="end" delay="0">
                                              <p:tn val="203"/>
                                            </p:cond>
                                          </p:stCondLst>
                                        </p:cTn>
                                        <p:tgtEl>
                                          <p:spTgt spid="56"/>
                                        </p:tgtEl>
                                        <p:attrNameLst>
                                          <p:attrName>style.visibility</p:attrName>
                                        </p:attrNameLst>
                                      </p:cBhvr>
                                      <p:to>
                                        <p:strVal val="hidden"/>
                                      </p:to>
                                    </p:set>
                                  </p:subTnLst>
                                </p:cTn>
                              </p:par>
                            </p:childTnLst>
                          </p:cTn>
                        </p:par>
                        <p:par>
                          <p:cTn id="206" fill="hold">
                            <p:stCondLst>
                              <p:cond delay="18500"/>
                            </p:stCondLst>
                            <p:childTnLst>
                              <p:par>
                                <p:cTn id="207" presetID="10" presetClass="entr" presetSubtype="0" fill="hold" grpId="0" nodeType="afterEffect">
                                  <p:stCondLst>
                                    <p:cond delay="0"/>
                                  </p:stCondLst>
                                  <p:childTnLst>
                                    <p:set>
                                      <p:cBhvr>
                                        <p:cTn id="208" dur="1" fill="hold">
                                          <p:stCondLst>
                                            <p:cond delay="0"/>
                                          </p:stCondLst>
                                        </p:cTn>
                                        <p:tgtEl>
                                          <p:spTgt spid="57"/>
                                        </p:tgtEl>
                                        <p:attrNameLst>
                                          <p:attrName>style.visibility</p:attrName>
                                        </p:attrNameLst>
                                      </p:cBhvr>
                                      <p:to>
                                        <p:strVal val="visible"/>
                                      </p:to>
                                    </p:set>
                                    <p:animEffect transition="in" filter="fade">
                                      <p:cBhvr>
                                        <p:cTn id="209" dur="500"/>
                                        <p:tgtEl>
                                          <p:spTgt spid="57"/>
                                        </p:tgtEl>
                                      </p:cBhvr>
                                    </p:animEffect>
                                  </p:childTnLst>
                                  <p:subTnLst>
                                    <p:set>
                                      <p:cBhvr override="childStyle">
                                        <p:cTn dur="1" fill="hold" display="0" masterRel="sameClick" afterEffect="1">
                                          <p:stCondLst>
                                            <p:cond evt="end" delay="0">
                                              <p:tn val="207"/>
                                            </p:cond>
                                          </p:stCondLst>
                                        </p:cTn>
                                        <p:tgtEl>
                                          <p:spTgt spid="57"/>
                                        </p:tgtEl>
                                        <p:attrNameLst>
                                          <p:attrName>style.visibility</p:attrName>
                                        </p:attrNameLst>
                                      </p:cBhvr>
                                      <p:to>
                                        <p:strVal val="hidden"/>
                                      </p:to>
                                    </p:set>
                                  </p:subTnLst>
                                </p:cTn>
                              </p:par>
                            </p:childTnLst>
                          </p:cTn>
                        </p:par>
                        <p:par>
                          <p:cTn id="210" fill="hold">
                            <p:stCondLst>
                              <p:cond delay="19000"/>
                            </p:stCondLst>
                            <p:childTnLst>
                              <p:par>
                                <p:cTn id="211" presetID="10" presetClass="entr" presetSubtype="0" fill="hold" grpId="0" nodeType="afterEffect">
                                  <p:stCondLst>
                                    <p:cond delay="0"/>
                                  </p:stCondLst>
                                  <p:childTnLst>
                                    <p:set>
                                      <p:cBhvr>
                                        <p:cTn id="212" dur="1" fill="hold">
                                          <p:stCondLst>
                                            <p:cond delay="0"/>
                                          </p:stCondLst>
                                        </p:cTn>
                                        <p:tgtEl>
                                          <p:spTgt spid="122"/>
                                        </p:tgtEl>
                                        <p:attrNameLst>
                                          <p:attrName>style.visibility</p:attrName>
                                        </p:attrNameLst>
                                      </p:cBhvr>
                                      <p:to>
                                        <p:strVal val="visible"/>
                                      </p:to>
                                    </p:set>
                                    <p:animEffect transition="in" filter="fade">
                                      <p:cBhvr>
                                        <p:cTn id="213" dur="500"/>
                                        <p:tgtEl>
                                          <p:spTgt spid="122"/>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123"/>
                                        </p:tgtEl>
                                        <p:attrNameLst>
                                          <p:attrName>style.visibility</p:attrName>
                                        </p:attrNameLst>
                                      </p:cBhvr>
                                      <p:to>
                                        <p:strVal val="visible"/>
                                      </p:to>
                                    </p:set>
                                    <p:animEffect transition="in" filter="fade">
                                      <p:cBhvr>
                                        <p:cTn id="216" dur="500"/>
                                        <p:tgtEl>
                                          <p:spTgt spid="123"/>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133"/>
                                        </p:tgtEl>
                                        <p:attrNameLst>
                                          <p:attrName>style.visibility</p:attrName>
                                        </p:attrNameLst>
                                      </p:cBhvr>
                                      <p:to>
                                        <p:strVal val="visible"/>
                                      </p:to>
                                    </p:set>
                                    <p:animEffect transition="in" filter="fade">
                                      <p:cBhvr>
                                        <p:cTn id="221" dur="500"/>
                                        <p:tgtEl>
                                          <p:spTgt spid="133"/>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28"/>
                                        </p:tgtEl>
                                        <p:attrNameLst>
                                          <p:attrName>style.visibility</p:attrName>
                                        </p:attrNameLst>
                                      </p:cBhvr>
                                      <p:to>
                                        <p:strVal val="visible"/>
                                      </p:to>
                                    </p:set>
                                    <p:animEffect transition="in" filter="fade">
                                      <p:cBhvr>
                                        <p:cTn id="226" dur="500"/>
                                        <p:tgtEl>
                                          <p:spTgt spid="28"/>
                                        </p:tgtEl>
                                      </p:cBhvr>
                                    </p:animEffect>
                                  </p:childTnLst>
                                </p:cTn>
                              </p:par>
                            </p:childTnLst>
                          </p:cTn>
                        </p:par>
                        <p:par>
                          <p:cTn id="227" fill="hold">
                            <p:stCondLst>
                              <p:cond delay="500"/>
                            </p:stCondLst>
                            <p:childTnLst>
                              <p:par>
                                <p:cTn id="228" presetID="10" presetClass="entr" presetSubtype="0" fill="hold" nodeType="afterEffect">
                                  <p:stCondLst>
                                    <p:cond delay="0"/>
                                  </p:stCondLst>
                                  <p:childTnLst>
                                    <p:set>
                                      <p:cBhvr>
                                        <p:cTn id="229" dur="1" fill="hold">
                                          <p:stCondLst>
                                            <p:cond delay="0"/>
                                          </p:stCondLst>
                                        </p:cTn>
                                        <p:tgtEl>
                                          <p:spTgt spid="13">
                                            <p:txEl>
                                              <p:pRg st="0" end="0"/>
                                            </p:txEl>
                                          </p:spTgt>
                                        </p:tgtEl>
                                        <p:attrNameLst>
                                          <p:attrName>style.visibility</p:attrName>
                                        </p:attrNameLst>
                                      </p:cBhvr>
                                      <p:to>
                                        <p:strVal val="visible"/>
                                      </p:to>
                                    </p:set>
                                    <p:animEffect transition="in" filter="fade">
                                      <p:cBhvr>
                                        <p:cTn id="230" dur="500"/>
                                        <p:tgtEl>
                                          <p:spTgt spid="13">
                                            <p:txEl>
                                              <p:pRg st="0" end="0"/>
                                            </p:txEl>
                                          </p:spTgt>
                                        </p:tgtEl>
                                      </p:cBhvr>
                                    </p:animEffect>
                                  </p:childTnLst>
                                </p:cTn>
                              </p:par>
                            </p:childTnLst>
                          </p:cTn>
                        </p:par>
                      </p:childTnLst>
                    </p:cTn>
                  </p:par>
                  <p:par>
                    <p:cTn id="231" fill="hold">
                      <p:stCondLst>
                        <p:cond delay="indefinite"/>
                      </p:stCondLst>
                      <p:childTnLst>
                        <p:par>
                          <p:cTn id="232" fill="hold">
                            <p:stCondLst>
                              <p:cond delay="0"/>
                            </p:stCondLst>
                            <p:childTnLst>
                              <p:par>
                                <p:cTn id="233" presetID="10" presetClass="entr" presetSubtype="0" fill="hold" grpId="0" nodeType="clickEffect">
                                  <p:stCondLst>
                                    <p:cond delay="0"/>
                                  </p:stCondLst>
                                  <p:childTnLst>
                                    <p:set>
                                      <p:cBhvr>
                                        <p:cTn id="234" dur="1" fill="hold">
                                          <p:stCondLst>
                                            <p:cond delay="0"/>
                                          </p:stCondLst>
                                        </p:cTn>
                                        <p:tgtEl>
                                          <p:spTgt spid="15"/>
                                        </p:tgtEl>
                                        <p:attrNameLst>
                                          <p:attrName>style.visibility</p:attrName>
                                        </p:attrNameLst>
                                      </p:cBhvr>
                                      <p:to>
                                        <p:strVal val="visible"/>
                                      </p:to>
                                    </p:set>
                                    <p:animEffect transition="in" filter="fade">
                                      <p:cBhvr>
                                        <p:cTn id="235" dur="500"/>
                                        <p:tgtEl>
                                          <p:spTgt spid="15"/>
                                        </p:tgtEl>
                                      </p:cBhvr>
                                    </p:animEffect>
                                  </p:childTnLst>
                                </p:cTn>
                              </p:par>
                            </p:childTnLst>
                          </p:cTn>
                        </p:par>
                        <p:par>
                          <p:cTn id="236" fill="hold">
                            <p:stCondLst>
                              <p:cond delay="500"/>
                            </p:stCondLst>
                            <p:childTnLst>
                              <p:par>
                                <p:cTn id="237" presetID="10" presetClass="entr" presetSubtype="0" fill="hold" nodeType="afterEffect">
                                  <p:stCondLst>
                                    <p:cond delay="0"/>
                                  </p:stCondLst>
                                  <p:childTnLst>
                                    <p:set>
                                      <p:cBhvr>
                                        <p:cTn id="238" dur="1" fill="hold">
                                          <p:stCondLst>
                                            <p:cond delay="0"/>
                                          </p:stCondLst>
                                        </p:cTn>
                                        <p:tgtEl>
                                          <p:spTgt spid="17">
                                            <p:txEl>
                                              <p:pRg st="0" end="0"/>
                                            </p:txEl>
                                          </p:spTgt>
                                        </p:tgtEl>
                                        <p:attrNameLst>
                                          <p:attrName>style.visibility</p:attrName>
                                        </p:attrNameLst>
                                      </p:cBhvr>
                                      <p:to>
                                        <p:strVal val="visible"/>
                                      </p:to>
                                    </p:set>
                                    <p:animEffect transition="in" filter="fade">
                                      <p:cBhvr>
                                        <p:cTn id="239" dur="500"/>
                                        <p:tgtEl>
                                          <p:spTgt spid="17">
                                            <p:txEl>
                                              <p:pRg st="0" end="0"/>
                                            </p:txEl>
                                          </p:spTgt>
                                        </p:tgtEl>
                                      </p:cBhvr>
                                    </p:animEffect>
                                  </p:childTnLst>
                                </p:cTn>
                              </p:par>
                            </p:childTnLst>
                          </p:cTn>
                        </p:par>
                        <p:par>
                          <p:cTn id="240" fill="hold">
                            <p:stCondLst>
                              <p:cond delay="1000"/>
                            </p:stCondLst>
                            <p:childTnLst>
                              <p:par>
                                <p:cTn id="241" presetID="10" presetClass="entr" presetSubtype="0" fill="hold" nodeType="afterEffect">
                                  <p:stCondLst>
                                    <p:cond delay="0"/>
                                  </p:stCondLst>
                                  <p:childTnLst>
                                    <p:set>
                                      <p:cBhvr>
                                        <p:cTn id="242" dur="1" fill="hold">
                                          <p:stCondLst>
                                            <p:cond delay="0"/>
                                          </p:stCondLst>
                                        </p:cTn>
                                        <p:tgtEl>
                                          <p:spTgt spid="17">
                                            <p:txEl>
                                              <p:pRg st="1" end="1"/>
                                            </p:txEl>
                                          </p:spTgt>
                                        </p:tgtEl>
                                        <p:attrNameLst>
                                          <p:attrName>style.visibility</p:attrName>
                                        </p:attrNameLst>
                                      </p:cBhvr>
                                      <p:to>
                                        <p:strVal val="visible"/>
                                      </p:to>
                                    </p:set>
                                    <p:animEffect transition="in" filter="fade">
                                      <p:cBhvr>
                                        <p:cTn id="243" dur="500"/>
                                        <p:tgtEl>
                                          <p:spTgt spid="17">
                                            <p:txEl>
                                              <p:pRg st="1" end="1"/>
                                            </p:txEl>
                                          </p:spTgt>
                                        </p:tgtEl>
                                      </p:cBhvr>
                                    </p:animEffect>
                                  </p:childTnLst>
                                </p:cTn>
                              </p:par>
                            </p:childTnLst>
                          </p:cTn>
                        </p:par>
                      </p:childTnLst>
                    </p:cTn>
                  </p:par>
                  <p:par>
                    <p:cTn id="244" fill="hold">
                      <p:stCondLst>
                        <p:cond delay="indefinite"/>
                      </p:stCondLst>
                      <p:childTnLst>
                        <p:par>
                          <p:cTn id="245" fill="hold">
                            <p:stCondLst>
                              <p:cond delay="0"/>
                            </p:stCondLst>
                            <p:childTnLst>
                              <p:par>
                                <p:cTn id="246" presetID="10" presetClass="entr" presetSubtype="0" fill="hold" grpId="0" nodeType="clickEffect">
                                  <p:stCondLst>
                                    <p:cond delay="0"/>
                                  </p:stCondLst>
                                  <p:childTnLst>
                                    <p:set>
                                      <p:cBhvr>
                                        <p:cTn id="247" dur="1" fill="hold">
                                          <p:stCondLst>
                                            <p:cond delay="0"/>
                                          </p:stCondLst>
                                        </p:cTn>
                                        <p:tgtEl>
                                          <p:spTgt spid="24"/>
                                        </p:tgtEl>
                                        <p:attrNameLst>
                                          <p:attrName>style.visibility</p:attrName>
                                        </p:attrNameLst>
                                      </p:cBhvr>
                                      <p:to>
                                        <p:strVal val="visible"/>
                                      </p:to>
                                    </p:set>
                                    <p:animEffect transition="in" filter="fade">
                                      <p:cBhvr>
                                        <p:cTn id="248" dur="500"/>
                                        <p:tgtEl>
                                          <p:spTgt spid="24"/>
                                        </p:tgtEl>
                                      </p:cBhvr>
                                    </p:animEffect>
                                  </p:childTnLst>
                                </p:cTn>
                              </p:par>
                            </p:childTnLst>
                          </p:cTn>
                        </p:par>
                        <p:par>
                          <p:cTn id="249" fill="hold">
                            <p:stCondLst>
                              <p:cond delay="500"/>
                            </p:stCondLst>
                            <p:childTnLst>
                              <p:par>
                                <p:cTn id="250" presetID="10" presetClass="entr" presetSubtype="0" fill="hold" grpId="0" nodeType="afterEffect">
                                  <p:stCondLst>
                                    <p:cond delay="0"/>
                                  </p:stCondLst>
                                  <p:childTnLst>
                                    <p:set>
                                      <p:cBhvr>
                                        <p:cTn id="251" dur="1" fill="hold">
                                          <p:stCondLst>
                                            <p:cond delay="0"/>
                                          </p:stCondLst>
                                        </p:cTn>
                                        <p:tgtEl>
                                          <p:spTgt spid="26"/>
                                        </p:tgtEl>
                                        <p:attrNameLst>
                                          <p:attrName>style.visibility</p:attrName>
                                        </p:attrNameLst>
                                      </p:cBhvr>
                                      <p:to>
                                        <p:strVal val="visible"/>
                                      </p:to>
                                    </p:set>
                                    <p:animEffect transition="in" filter="fade">
                                      <p:cBhvr>
                                        <p:cTn id="2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P spid="3" grpId="0"/>
      <p:bldP spid="24" grpId="0"/>
      <p:bldP spid="26" grpId="0"/>
      <p:bldP spid="28" grpId="0"/>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122" grpId="0"/>
      <p:bldP spid="123" grpId="0"/>
      <p:bldP spid="125" grpId="0"/>
      <p:bldP spid="127" grpId="0"/>
      <p:bldP spid="128" grpId="0"/>
      <p:bldP spid="129" grpId="0"/>
      <p:bldP spid="130" grpId="0"/>
      <p:bldP spid="131" grpId="0"/>
      <p:bldP spid="13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72794" y="552746"/>
            <a:ext cx="8546123" cy="495585"/>
          </a:xfrm>
          <a:prstGeom prst="rect">
            <a:avLst/>
          </a:prstGeom>
          <a:noFill/>
        </p:spPr>
        <p:txBody>
          <a:bodyPr wrap="square">
            <a:spAutoFit/>
          </a:bodyPr>
          <a:lstStyle/>
          <a:p>
            <a:pPr algn="l">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简谐振动的旋转矢量如</a:t>
            </a:r>
            <a:r>
              <a:rPr lang="zh-CN" altLang="en-US" sz="2000" kern="100" dirty="0">
                <a:effectLst/>
                <a:latin typeface="Times New Roman" panose="02020603050405020304" pitchFamily="18" charset="0"/>
                <a:ea typeface="宋体" panose="02010600030101010101" pitchFamily="2" charset="-122"/>
              </a:rPr>
              <a:t>题</a:t>
            </a:r>
            <a:r>
              <a:rPr lang="zh-CN" altLang="zh-CN" sz="2000" kern="100" dirty="0">
                <a:effectLst/>
                <a:latin typeface="Times New Roman" panose="02020603050405020304" pitchFamily="18" charset="0"/>
                <a:ea typeface="宋体" panose="02010600030101010101" pitchFamily="2" charset="-122"/>
              </a:rPr>
              <a:t>图</a:t>
            </a:r>
            <a:r>
              <a:rPr lang="en-US" altLang="zh-CN" sz="2000" kern="100" dirty="0">
                <a:effectLst/>
                <a:latin typeface="Times New Roman" panose="02020603050405020304" pitchFamily="18" charset="0"/>
                <a:ea typeface="宋体" panose="02010600030101010101" pitchFamily="2" charset="-122"/>
              </a:rPr>
              <a:t>6-4</a:t>
            </a:r>
            <a:r>
              <a:rPr lang="zh-CN" altLang="zh-CN" sz="2000" kern="100" dirty="0">
                <a:effectLst/>
                <a:latin typeface="Times New Roman" panose="02020603050405020304" pitchFamily="18" charset="0"/>
                <a:ea typeface="宋体" panose="02010600030101010101" pitchFamily="2" charset="-122"/>
              </a:rPr>
              <a:t>所示，</a:t>
            </a:r>
            <a:endParaRPr lang="zh-CN" altLang="zh-CN" sz="2000" kern="100" dirty="0">
              <a:effectLst/>
              <a:latin typeface="Times New Roman" panose="02020603050405020304" pitchFamily="18" charset="0"/>
              <a:ea typeface="宋体" panose="02010600030101010101" pitchFamily="2" charset="-122"/>
            </a:endParaRPr>
          </a:p>
        </p:txBody>
      </p:sp>
      <p:sp>
        <p:nvSpPr>
          <p:cNvPr id="5" name="文本框 4"/>
          <p:cNvSpPr txBox="1"/>
          <p:nvPr/>
        </p:nvSpPr>
        <p:spPr>
          <a:xfrm>
            <a:off x="372794" y="631261"/>
            <a:ext cx="647114"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 6-6 </a:t>
            </a:r>
            <a:endParaRPr lang="zh-CN" altLang="en-US" sz="2000" dirty="0"/>
          </a:p>
        </p:txBody>
      </p:sp>
      <p:grpSp>
        <p:nvGrpSpPr>
          <p:cNvPr id="6" name="组合 5"/>
          <p:cNvGrpSpPr/>
          <p:nvPr/>
        </p:nvGrpSpPr>
        <p:grpSpPr>
          <a:xfrm>
            <a:off x="5947221" y="696855"/>
            <a:ext cx="3196779" cy="2773371"/>
            <a:chOff x="6141746" y="3238863"/>
            <a:chExt cx="3196779" cy="2773371"/>
          </a:xfrm>
        </p:grpSpPr>
        <mc:AlternateContent xmlns:mc="http://schemas.openxmlformats.org/markup-compatibility/2006">
          <mc:Choice xmlns:a14="http://schemas.microsoft.com/office/drawing/2010/main" Requires="a14">
            <p:sp>
              <p:nvSpPr>
                <p:cNvPr id="7" name="文本框 6"/>
                <p:cNvSpPr txBox="1"/>
                <p:nvPr/>
              </p:nvSpPr>
              <p:spPr>
                <a:xfrm>
                  <a:off x="6141746" y="4427781"/>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7" name="文本框 6"/>
                <p:cNvSpPr txBox="1">
                  <a:spLocks noRot="1" noChangeAspect="1" noMove="1" noResize="1" noEditPoints="1" noAdjustHandles="1" noChangeArrowheads="1" noChangeShapeType="1" noTextEdit="1"/>
                </p:cNvSpPr>
                <p:nvPr/>
              </p:nvSpPr>
              <p:spPr>
                <a:xfrm>
                  <a:off x="6141746" y="4427781"/>
                  <a:ext cx="445221" cy="338554"/>
                </a:xfrm>
                <a:prstGeom prst="rect">
                  <a:avLst/>
                </a:prstGeom>
                <a:blipFill rotWithShape="1">
                  <a:blip r:embed="rId1"/>
                </a:blipFill>
              </p:spPr>
              <p:txBody>
                <a:bodyPr/>
                <a:lstStyle/>
                <a:p>
                  <a:r>
                    <a:rPr lang="zh-CN" altLang="en-US">
                      <a:noFill/>
                    </a:rPr>
                    <a:t> </a:t>
                  </a:r>
                </a:p>
              </p:txBody>
            </p:sp>
          </mc:Fallback>
        </mc:AlternateContent>
        <p:grpSp>
          <p:nvGrpSpPr>
            <p:cNvPr id="8" name="组合 7"/>
            <p:cNvGrpSpPr/>
            <p:nvPr/>
          </p:nvGrpSpPr>
          <p:grpSpPr>
            <a:xfrm>
              <a:off x="6330461" y="3238863"/>
              <a:ext cx="3008064" cy="2773371"/>
              <a:chOff x="6330461" y="3238863"/>
              <a:chExt cx="3008064" cy="2773371"/>
            </a:xfrm>
          </p:grpSpPr>
          <p:grpSp>
            <p:nvGrpSpPr>
              <p:cNvPr id="9" name="组合 8"/>
              <p:cNvGrpSpPr/>
              <p:nvPr/>
            </p:nvGrpSpPr>
            <p:grpSpPr>
              <a:xfrm>
                <a:off x="6330461" y="3238863"/>
                <a:ext cx="3008064" cy="2271714"/>
                <a:chOff x="6155957" y="3653296"/>
                <a:chExt cx="3008064" cy="2271714"/>
              </a:xfrm>
            </p:grpSpPr>
            <p:cxnSp>
              <p:nvCxnSpPr>
                <p:cNvPr id="12" name="直接连接符 11"/>
                <p:cNvCxnSpPr>
                  <a:endCxn id="15" idx="4"/>
                </p:cNvCxnSpPr>
                <p:nvPr/>
              </p:nvCxnSpPr>
              <p:spPr bwMode="auto">
                <a:xfrm flipH="1">
                  <a:off x="7423576" y="3653296"/>
                  <a:ext cx="2381" cy="227171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32833"/>
                <p:cNvGrpSpPr/>
                <p:nvPr/>
              </p:nvGrpSpPr>
              <p:grpSpPr bwMode="auto">
                <a:xfrm>
                  <a:off x="6155957" y="3810459"/>
                  <a:ext cx="3008064" cy="2114551"/>
                  <a:chOff x="2819446" y="2365454"/>
                  <a:chExt cx="3008695" cy="2115347"/>
                </a:xfrm>
              </p:grpSpPr>
              <p:cxnSp>
                <p:nvCxnSpPr>
                  <p:cNvPr id="14" name="直接箭头连接符 13"/>
                  <p:cNvCxnSpPr/>
                  <p:nvPr/>
                </p:nvCxnSpPr>
                <p:spPr>
                  <a:xfrm flipV="1">
                    <a:off x="2819446" y="3427891"/>
                    <a:ext cx="2554824"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3029040" y="2365454"/>
                    <a:ext cx="2116582" cy="2115347"/>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16"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17" name="文本框 438"/>
                  <p:cNvSpPr txBox="1"/>
                  <p:nvPr/>
                </p:nvSpPr>
                <p:spPr>
                  <a:xfrm>
                    <a:off x="5378784" y="3321932"/>
                    <a:ext cx="449357" cy="457372"/>
                  </a:xfrm>
                  <a:prstGeom prst="rect">
                    <a:avLst/>
                  </a:prstGeom>
                  <a:noFill/>
                  <a:ln w="6350">
                    <a:noFill/>
                  </a:ln>
                </p:spPr>
                <p:txBody>
                  <a:bodyPr/>
                  <a:lstStyle/>
                  <a:p>
                    <a:pPr algn="just">
                      <a:defRPr/>
                    </a:pPr>
                    <a:r>
                      <a:rPr lang="en-US" sz="18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p:grpSp>
          </p:grpSp>
          <mc:AlternateContent xmlns:mc="http://schemas.openxmlformats.org/markup-compatibility/2006">
            <mc:Choice xmlns:a14="http://schemas.microsoft.com/office/drawing/2010/main" Requires="a14">
              <p:sp>
                <p:nvSpPr>
                  <p:cNvPr id="10" name="文本框 9"/>
                  <p:cNvSpPr txBox="1"/>
                  <p:nvPr/>
                </p:nvSpPr>
                <p:spPr>
                  <a:xfrm>
                    <a:off x="8539278" y="4411467"/>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0" name="文本框 9"/>
                  <p:cNvSpPr txBox="1">
                    <a:spLocks noRot="1" noChangeAspect="1" noMove="1" noResize="1" noEditPoints="1" noAdjustHandles="1" noChangeArrowheads="1" noChangeShapeType="1" noTextEdit="1"/>
                  </p:cNvSpPr>
                  <p:nvPr/>
                </p:nvSpPr>
                <p:spPr>
                  <a:xfrm>
                    <a:off x="8539278" y="4411467"/>
                    <a:ext cx="445221" cy="338554"/>
                  </a:xfrm>
                  <a:prstGeom prst="rect">
                    <a:avLst/>
                  </a:prstGeom>
                  <a:blipFill rotWithShape="1">
                    <a:blip r:embed="rId2"/>
                  </a:blipFill>
                </p:spPr>
                <p:txBody>
                  <a:bodyPr/>
                  <a:lstStyle/>
                  <a:p>
                    <a:r>
                      <a:rPr lang="zh-CN" altLang="en-US">
                        <a:noFill/>
                      </a:rPr>
                      <a:t> </a:t>
                    </a:r>
                  </a:p>
                </p:txBody>
              </p:sp>
            </mc:Fallback>
          </mc:AlternateContent>
          <p:sp>
            <p:nvSpPr>
              <p:cNvPr id="11" name="文本框 10"/>
              <p:cNvSpPr txBox="1"/>
              <p:nvPr/>
            </p:nvSpPr>
            <p:spPr>
              <a:xfrm>
                <a:off x="6738419" y="5673680"/>
                <a:ext cx="2023469" cy="338554"/>
              </a:xfrm>
              <a:prstGeom prst="rect">
                <a:avLst/>
              </a:prstGeom>
              <a:noFill/>
            </p:spPr>
            <p:txBody>
              <a:bodyPr wrap="square">
                <a:spAutoFit/>
              </a:bodyPr>
              <a:lstStyle/>
              <a:p>
                <a:r>
                  <a:rPr lang="zh-CN" altLang="en-US" sz="1600" kern="100" dirty="0">
                    <a:latin typeface="Times New Roman" panose="02020603050405020304" pitchFamily="18" charset="0"/>
                    <a:ea typeface="宋体" panose="02010600030101010101" pitchFamily="2" charset="-122"/>
                  </a:rPr>
                  <a:t>题图</a:t>
                </a:r>
                <a:r>
                  <a:rPr lang="en-US" altLang="zh-CN" sz="1600" kern="100" dirty="0">
                    <a:latin typeface="Times New Roman" panose="02020603050405020304" pitchFamily="18" charset="0"/>
                    <a:ea typeface="宋体" panose="02010600030101010101" pitchFamily="2" charset="-122"/>
                  </a:rPr>
                  <a:t>6-4 </a:t>
                </a:r>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6-6</a:t>
                </a:r>
                <a:r>
                  <a:rPr lang="zh-CN" altLang="en-US" sz="1600" kern="100" dirty="0">
                    <a:effectLst/>
                    <a:latin typeface="Times New Roman" panose="02020603050405020304" pitchFamily="18" charset="0"/>
                    <a:ea typeface="宋体" panose="02010600030101010101" pitchFamily="2" charset="-122"/>
                  </a:rPr>
                  <a:t>图</a:t>
                </a:r>
                <a:endParaRPr lang="zh-CN" altLang="en-US" sz="1600" dirty="0"/>
              </a:p>
            </p:txBody>
          </p:sp>
        </p:grpSp>
      </p:grpSp>
      <p:cxnSp>
        <p:nvCxnSpPr>
          <p:cNvPr id="23" name="直接箭头连接符 22"/>
          <p:cNvCxnSpPr/>
          <p:nvPr/>
        </p:nvCxnSpPr>
        <p:spPr bwMode="auto">
          <a:xfrm rot="-3600000" flipV="1">
            <a:off x="7142273" y="145150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4" name="直接箭头连接符 23"/>
          <p:cNvCxnSpPr/>
          <p:nvPr/>
        </p:nvCxnSpPr>
        <p:spPr bwMode="auto">
          <a:xfrm rot="-4500000" flipV="1">
            <a:off x="7014070" y="1412722"/>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5" name="直接箭头连接符 24"/>
          <p:cNvCxnSpPr/>
          <p:nvPr/>
        </p:nvCxnSpPr>
        <p:spPr bwMode="auto">
          <a:xfrm rot="-5400000" flipV="1">
            <a:off x="6878088" y="1395612"/>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6" name="直接箭头连接符 25"/>
          <p:cNvCxnSpPr/>
          <p:nvPr/>
        </p:nvCxnSpPr>
        <p:spPr bwMode="auto">
          <a:xfrm rot="15300000" flipV="1">
            <a:off x="6747704" y="139440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7" name="直接箭头连接符 26"/>
          <p:cNvCxnSpPr/>
          <p:nvPr/>
        </p:nvCxnSpPr>
        <p:spPr bwMode="auto">
          <a:xfrm rot="14400000" flipV="1">
            <a:off x="6627145" y="145113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8" name="直接箭头连接符 27"/>
          <p:cNvCxnSpPr/>
          <p:nvPr/>
        </p:nvCxnSpPr>
        <p:spPr bwMode="auto">
          <a:xfrm rot="13500000" flipV="1">
            <a:off x="6518886" y="1532533"/>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29" name="直接箭头连接符 28"/>
          <p:cNvCxnSpPr/>
          <p:nvPr/>
        </p:nvCxnSpPr>
        <p:spPr bwMode="auto">
          <a:xfrm rot="12600000" flipV="1">
            <a:off x="6425847" y="1646761"/>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30" name="直接箭头连接符 29"/>
          <p:cNvCxnSpPr/>
          <p:nvPr/>
        </p:nvCxnSpPr>
        <p:spPr bwMode="auto">
          <a:xfrm rot="11700000" flipV="1">
            <a:off x="6387065" y="177496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nvGrpSpPr>
          <p:cNvPr id="61" name="组合 60"/>
          <p:cNvGrpSpPr/>
          <p:nvPr/>
        </p:nvGrpSpPr>
        <p:grpSpPr>
          <a:xfrm>
            <a:off x="7245626" y="1341116"/>
            <a:ext cx="833140" cy="778358"/>
            <a:chOff x="6877444" y="2054740"/>
            <a:chExt cx="833140" cy="778358"/>
          </a:xfrm>
        </p:grpSpPr>
        <p:sp>
          <p:nvSpPr>
            <p:cNvPr id="58" name="弧形 57"/>
            <p:cNvSpPr/>
            <p:nvPr/>
          </p:nvSpPr>
          <p:spPr bwMode="auto">
            <a:xfrm rot="747244">
              <a:off x="6877444" y="2277425"/>
              <a:ext cx="554400" cy="555673"/>
            </a:xfrm>
            <a:prstGeom prst="arc">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0" name="文本框 59"/>
                <p:cNvSpPr txBox="1"/>
                <p:nvPr/>
              </p:nvSpPr>
              <p:spPr>
                <a:xfrm>
                  <a:off x="7360651" y="2054740"/>
                  <a:ext cx="349933" cy="51078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1600" i="1" kern="100" smtClean="0">
                                <a:latin typeface="Cambria Math" panose="02040503050406030204" pitchFamily="18" charset="0"/>
                                <a:ea typeface="Cambria Math" panose="02040503050406030204" pitchFamily="18" charset="0"/>
                              </a:rPr>
                            </m:ctrlPr>
                          </m:fPr>
                          <m:num>
                            <m:r>
                              <a:rPr lang="en-US" altLang="zh-CN" sz="1600" i="1" kern="100">
                                <a:latin typeface="Cambria Math" panose="02040503050406030204" pitchFamily="18" charset="0"/>
                                <a:ea typeface="宋体" panose="02010600030101010101" pitchFamily="2" charset="-122"/>
                              </a:rPr>
                              <m:t>𝜋</m:t>
                            </m:r>
                          </m:num>
                          <m:den>
                            <m:r>
                              <a:rPr lang="en-US" altLang="zh-CN" sz="1600" b="0" i="1" kern="100" smtClean="0">
                                <a:latin typeface="Cambria Math" panose="02040503050406030204" pitchFamily="18" charset="0"/>
                                <a:ea typeface="宋体" panose="02010600030101010101" pitchFamily="2" charset="-122"/>
                              </a:rPr>
                              <m:t>3</m:t>
                            </m:r>
                          </m:den>
                        </m:f>
                      </m:oMath>
                    </m:oMathPara>
                  </a14:m>
                  <a:endParaRPr lang="zh-CN" altLang="en-US" dirty="0"/>
                </a:p>
              </p:txBody>
            </p:sp>
          </mc:Choice>
          <mc:Fallback>
            <p:sp>
              <p:nvSpPr>
                <p:cNvPr id="60" name="文本框 59"/>
                <p:cNvSpPr txBox="1">
                  <a:spLocks noRot="1" noChangeAspect="1" noMove="1" noResize="1" noEditPoints="1" noAdjustHandles="1" noChangeArrowheads="1" noChangeShapeType="1" noTextEdit="1"/>
                </p:cNvSpPr>
                <p:nvPr/>
              </p:nvSpPr>
              <p:spPr>
                <a:xfrm>
                  <a:off x="7360651" y="2054740"/>
                  <a:ext cx="349933" cy="510781"/>
                </a:xfrm>
                <a:prstGeom prst="rect">
                  <a:avLst/>
                </a:prstGeom>
                <a:blipFill rotWithShape="1">
                  <a:blip r:embed="rId3"/>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63" name="文本框 62"/>
              <p:cNvSpPr txBox="1"/>
              <p:nvPr/>
            </p:nvSpPr>
            <p:spPr>
              <a:xfrm>
                <a:off x="7814534" y="631261"/>
                <a:ext cx="66924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Cambria Math" panose="02040503050406030204" pitchFamily="18" charset="0"/>
                        </a:rPr>
                        <m:t>𝑡</m:t>
                      </m:r>
                      <m:r>
                        <a:rPr lang="en-US" altLang="zh-CN" sz="1600" b="0" i="1" kern="100" smtClean="0">
                          <a:latin typeface="Cambria Math" panose="02040503050406030204" pitchFamily="18" charset="0"/>
                          <a:ea typeface="Cambria Math" panose="02040503050406030204" pitchFamily="18" charset="0"/>
                        </a:rPr>
                        <m:t>=</m:t>
                      </m:r>
                      <m:r>
                        <a:rPr lang="en-US" altLang="zh-CN" sz="1600" b="0" i="1" kern="100" smtClean="0">
                          <a:latin typeface="Cambria Math" panose="02040503050406030204" pitchFamily="18" charset="0"/>
                          <a:ea typeface="Cambria Math" panose="02040503050406030204" pitchFamily="18" charset="0"/>
                        </a:rPr>
                        <m:t>0</m:t>
                      </m:r>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7814534" y="631261"/>
                <a:ext cx="669248" cy="338554"/>
              </a:xfrm>
              <a:prstGeom prst="rect">
                <a:avLst/>
              </a:prstGeom>
              <a:blipFill rotWithShape="1">
                <a:blip r:embed="rId4"/>
                <a:stretch>
                  <a:fillRect l="-33" t="-21" r="27" b="5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4" name="文本框 63"/>
              <p:cNvSpPr txBox="1"/>
              <p:nvPr/>
            </p:nvSpPr>
            <p:spPr>
              <a:xfrm>
                <a:off x="5775443" y="1382243"/>
                <a:ext cx="66924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Cambria Math" panose="02040503050406030204" pitchFamily="18" charset="0"/>
                        </a:rPr>
                        <m:t>𝑡</m:t>
                      </m:r>
                      <m:r>
                        <a:rPr lang="en-US" altLang="zh-CN" sz="1600" b="0" i="1" kern="100" smtClean="0">
                          <a:latin typeface="Cambria Math" panose="02040503050406030204" pitchFamily="18" charset="0"/>
                          <a:ea typeface="Cambria Math" panose="02040503050406030204" pitchFamily="18" charset="0"/>
                        </a:rPr>
                        <m:t>=</m:t>
                      </m:r>
                      <m:r>
                        <a:rPr lang="en-US" altLang="zh-CN" sz="1600" b="0" i="1" kern="100" smtClean="0">
                          <a:latin typeface="Cambria Math" panose="02040503050406030204" pitchFamily="18" charset="0"/>
                          <a:ea typeface="Cambria Math" panose="02040503050406030204" pitchFamily="18" charset="0"/>
                        </a:rPr>
                        <m:t>𝑡</m:t>
                      </m:r>
                    </m:oMath>
                  </m:oMathPara>
                </a14:m>
                <a:endParaRPr lang="zh-CN" altLang="en-US" dirty="0"/>
              </a:p>
            </p:txBody>
          </p:sp>
        </mc:Choice>
        <mc:Fallback>
          <p:sp>
            <p:nvSpPr>
              <p:cNvPr id="64" name="文本框 63"/>
              <p:cNvSpPr txBox="1">
                <a:spLocks noRot="1" noChangeAspect="1" noMove="1" noResize="1" noEditPoints="1" noAdjustHandles="1" noChangeArrowheads="1" noChangeShapeType="1" noTextEdit="1"/>
              </p:cNvSpPr>
              <p:nvPr/>
            </p:nvSpPr>
            <p:spPr>
              <a:xfrm>
                <a:off x="5775443" y="1382243"/>
                <a:ext cx="669248" cy="338554"/>
              </a:xfrm>
              <a:prstGeom prst="rect">
                <a:avLst/>
              </a:prstGeom>
              <a:blipFill rotWithShape="1">
                <a:blip r:embed="rId5"/>
                <a:stretch>
                  <a:fillRect l="-18" t="-143" r="11" b="172"/>
                </a:stretch>
              </a:blipFill>
            </p:spPr>
            <p:txBody>
              <a:bodyPr/>
              <a:lstStyle/>
              <a:p>
                <a:r>
                  <a:rPr lang="zh-CN" altLang="en-US">
                    <a:noFill/>
                  </a:rPr>
                  <a:t> </a:t>
                </a:r>
              </a:p>
            </p:txBody>
          </p:sp>
        </mc:Fallback>
      </mc:AlternateContent>
      <p:grpSp>
        <p:nvGrpSpPr>
          <p:cNvPr id="68" name="组合 67"/>
          <p:cNvGrpSpPr/>
          <p:nvPr/>
        </p:nvGrpSpPr>
        <p:grpSpPr>
          <a:xfrm>
            <a:off x="6856662" y="1354895"/>
            <a:ext cx="949057" cy="924307"/>
            <a:chOff x="6488480" y="2068519"/>
            <a:chExt cx="949057" cy="924307"/>
          </a:xfrm>
        </p:grpSpPr>
        <p:sp>
          <p:nvSpPr>
            <p:cNvPr id="66" name="弧形 65"/>
            <p:cNvSpPr/>
            <p:nvPr/>
          </p:nvSpPr>
          <p:spPr bwMode="auto">
            <a:xfrm rot="17223591">
              <a:off x="6750627" y="2305916"/>
              <a:ext cx="665826" cy="707994"/>
            </a:xfrm>
            <a:prstGeom prst="arc">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7" name="文本框 66"/>
                <p:cNvSpPr txBox="1"/>
                <p:nvPr/>
              </p:nvSpPr>
              <p:spPr>
                <a:xfrm>
                  <a:off x="6488480" y="2068519"/>
                  <a:ext cx="52899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Cambria Math" panose="02040503050406030204" pitchFamily="18" charset="0"/>
                          </a:rPr>
                          <m:t>2</m:t>
                        </m:r>
                        <m:r>
                          <a:rPr lang="zh-CN" altLang="en-US" sz="1600" i="1" kern="100" smtClean="0">
                            <a:latin typeface="Cambria Math" panose="02040503050406030204" pitchFamily="18" charset="0"/>
                            <a:ea typeface="Cambria Math" panose="02040503050406030204" pitchFamily="18" charset="0"/>
                          </a:rPr>
                          <m:t>𝜋</m:t>
                        </m:r>
                        <m:r>
                          <a:rPr lang="en-US" altLang="zh-CN" sz="1600" b="0" i="1" kern="100" smtClean="0">
                            <a:latin typeface="Cambria Math" panose="02040503050406030204" pitchFamily="18" charset="0"/>
                            <a:ea typeface="Cambria Math" panose="02040503050406030204" pitchFamily="18" charset="0"/>
                          </a:rPr>
                          <m:t>𝑡</m:t>
                        </m:r>
                      </m:oMath>
                    </m:oMathPara>
                  </a14:m>
                  <a:endParaRPr lang="zh-CN" altLang="en-US" dirty="0"/>
                </a:p>
              </p:txBody>
            </p:sp>
          </mc:Choice>
          <mc:Fallback>
            <p:sp>
              <p:nvSpPr>
                <p:cNvPr id="67" name="文本框 66"/>
                <p:cNvSpPr txBox="1">
                  <a:spLocks noRot="1" noChangeAspect="1" noMove="1" noResize="1" noEditPoints="1" noAdjustHandles="1" noChangeArrowheads="1" noChangeShapeType="1" noTextEdit="1"/>
                </p:cNvSpPr>
                <p:nvPr/>
              </p:nvSpPr>
              <p:spPr>
                <a:xfrm>
                  <a:off x="6488480" y="2068519"/>
                  <a:ext cx="528993" cy="338554"/>
                </a:xfrm>
                <a:prstGeom prst="rect">
                  <a:avLst/>
                </a:prstGeom>
                <a:blipFill rotWithShape="1">
                  <a:blip r:embed="rId6"/>
                </a:blipFill>
              </p:spPr>
              <p:txBody>
                <a:bodyPr/>
                <a:lstStyle/>
                <a:p>
                  <a:r>
                    <a:rPr lang="zh-CN" altLang="en-US">
                      <a:noFill/>
                    </a:rPr>
                    <a:t> </a:t>
                  </a:r>
                </a:p>
              </p:txBody>
            </p:sp>
          </mc:Fallback>
        </mc:AlternateContent>
      </p:grpSp>
      <p:grpSp>
        <p:nvGrpSpPr>
          <p:cNvPr id="73" name="组合 72"/>
          <p:cNvGrpSpPr/>
          <p:nvPr/>
        </p:nvGrpSpPr>
        <p:grpSpPr>
          <a:xfrm>
            <a:off x="6248594" y="842968"/>
            <a:ext cx="1059559" cy="909026"/>
            <a:chOff x="5880412" y="1556592"/>
            <a:chExt cx="1059559" cy="909026"/>
          </a:xfrm>
        </p:grpSpPr>
        <mc:AlternateContent xmlns:mc="http://schemas.openxmlformats.org/markup-compatibility/2006">
          <mc:Choice xmlns:a14="http://schemas.microsoft.com/office/drawing/2010/main" Requires="a14">
            <p:sp>
              <p:nvSpPr>
                <p:cNvPr id="69" name="文本框 68"/>
                <p:cNvSpPr txBox="1"/>
                <p:nvPr/>
              </p:nvSpPr>
              <p:spPr>
                <a:xfrm>
                  <a:off x="5880412" y="1556592"/>
                  <a:ext cx="4455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kern="100" smtClean="0">
                            <a:latin typeface="Cambria Math" panose="02040503050406030204" pitchFamily="18" charset="0"/>
                            <a:ea typeface="Cambria Math" panose="02040503050406030204" pitchFamily="18" charset="0"/>
                          </a:rPr>
                          <m:t>𝜔</m:t>
                        </m:r>
                      </m:oMath>
                    </m:oMathPara>
                  </a14:m>
                  <a:endParaRPr lang="zh-CN" altLang="en-US" dirty="0"/>
                </a:p>
              </p:txBody>
            </p:sp>
          </mc:Choice>
          <mc:Fallback>
            <p:sp>
              <p:nvSpPr>
                <p:cNvPr id="69" name="文本框 68"/>
                <p:cNvSpPr txBox="1">
                  <a:spLocks noRot="1" noChangeAspect="1" noMove="1" noResize="1" noEditPoints="1" noAdjustHandles="1" noChangeArrowheads="1" noChangeShapeType="1" noTextEdit="1"/>
                </p:cNvSpPr>
                <p:nvPr/>
              </p:nvSpPr>
              <p:spPr>
                <a:xfrm>
                  <a:off x="5880412" y="1556592"/>
                  <a:ext cx="445599" cy="338554"/>
                </a:xfrm>
                <a:prstGeom prst="rect">
                  <a:avLst/>
                </a:prstGeom>
                <a:blipFill rotWithShape="1">
                  <a:blip r:embed="rId7"/>
                </a:blipFill>
              </p:spPr>
              <p:txBody>
                <a:bodyPr/>
                <a:lstStyle/>
                <a:p>
                  <a:r>
                    <a:rPr lang="zh-CN" altLang="en-US">
                      <a:noFill/>
                    </a:rPr>
                    <a:t> </a:t>
                  </a:r>
                </a:p>
              </p:txBody>
            </p:sp>
          </mc:Fallback>
        </mc:AlternateContent>
        <p:sp>
          <p:nvSpPr>
            <p:cNvPr id="71" name="弧形 70"/>
            <p:cNvSpPr/>
            <p:nvPr/>
          </p:nvSpPr>
          <p:spPr bwMode="auto">
            <a:xfrm rot="18651146">
              <a:off x="6114368" y="1640015"/>
              <a:ext cx="860923" cy="790283"/>
            </a:xfrm>
            <a:prstGeom prst="arc">
              <a:avLst>
                <a:gd name="adj1" fmla="val 14401247"/>
                <a:gd name="adj2" fmla="val 18157244"/>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75" name="文本框 74"/>
          <p:cNvSpPr txBox="1"/>
          <p:nvPr/>
        </p:nvSpPr>
        <p:spPr>
          <a:xfrm>
            <a:off x="386506" y="552627"/>
            <a:ext cx="5781599" cy="957250"/>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则该简谐振动的初相是</a:t>
            </a:r>
            <a:r>
              <a:rPr lang="en-US" altLang="zh-CN" sz="2000" u="sng"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，角速度是</a:t>
            </a:r>
            <a:r>
              <a:rPr lang="zh-CN" altLang="zh-CN" sz="2000" u="sng" kern="100" dirty="0">
                <a:effectLst/>
                <a:latin typeface="Times New Roman" panose="02020603050405020304" pitchFamily="18" charset="0"/>
                <a:ea typeface="宋体" panose="02010600030101010101" pitchFamily="2" charset="-122"/>
              </a:rPr>
              <a:t> </a:t>
            </a:r>
            <a:r>
              <a:rPr lang="en-US" altLang="zh-CN" sz="2000" u="sng"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a:t>
            </a:r>
            <a:endParaRPr lang="zh-CN" altLang="en-US" sz="2000" dirty="0"/>
          </a:p>
        </p:txBody>
      </p:sp>
      <mc:AlternateContent xmlns:mc="http://schemas.openxmlformats.org/markup-compatibility/2006">
        <mc:Choice xmlns:a14="http://schemas.microsoft.com/office/drawing/2010/main" Requires="a14">
          <p:sp>
            <p:nvSpPr>
              <p:cNvPr id="76" name="文本框 75"/>
              <p:cNvSpPr txBox="1"/>
              <p:nvPr/>
            </p:nvSpPr>
            <p:spPr>
              <a:xfrm>
                <a:off x="932956" y="2123472"/>
                <a:ext cx="4788884" cy="400110"/>
              </a:xfrm>
              <a:prstGeom prst="rect">
                <a:avLst/>
              </a:prstGeom>
              <a:noFill/>
            </p:spPr>
            <p:txBody>
              <a:bodyPr wrap="square">
                <a:spAutoFit/>
              </a:bodyPr>
              <a:lstStyle/>
              <a:p>
                <a14:m>
                  <m:oMath xmlns:m="http://schemas.openxmlformats.org/officeDocument/2006/math">
                    <m:r>
                      <a:rPr lang="en-US" altLang="zh-CN" sz="2000" i="1" kern="100" smtClean="0">
                        <a:latin typeface="Cambria Math" panose="02040503050406030204" pitchFamily="18" charset="0"/>
                        <a:ea typeface="Cambria Math" panose="02040503050406030204" pitchFamily="18" charset="0"/>
                      </a:rPr>
                      <m:t>𝑡</m:t>
                    </m:r>
                    <m:r>
                      <a:rPr lang="en-US" altLang="zh-CN" sz="2000" i="1" kern="100" smtClean="0">
                        <a:latin typeface="Cambria Math" panose="02040503050406030204" pitchFamily="18" charset="0"/>
                        <a:ea typeface="Cambria Math" panose="02040503050406030204" pitchFamily="18" charset="0"/>
                      </a:rPr>
                      <m:t>=</m:t>
                    </m:r>
                    <m:r>
                      <a:rPr lang="en-US" altLang="zh-CN" sz="2000" i="1" kern="100" smtClean="0">
                        <a:latin typeface="Cambria Math" panose="02040503050406030204" pitchFamily="18" charset="0"/>
                        <a:ea typeface="Cambria Math" panose="02040503050406030204" pitchFamily="18" charset="0"/>
                      </a:rPr>
                      <m:t>0</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时矢量与</a:t>
                </a:r>
                <a14:m>
                  <m:oMath xmlns:m="http://schemas.openxmlformats.org/officeDocument/2006/math">
                    <m:r>
                      <a:rPr lang="en-US" altLang="zh-CN" sz="2000" b="0" i="1" kern="100" smtClean="0">
                        <a:latin typeface="Cambria Math" panose="02040503050406030204" pitchFamily="18" charset="0"/>
                        <a:ea typeface="Cambria Math" panose="02040503050406030204" pitchFamily="18" charset="0"/>
                      </a:rPr>
                      <m:t>𝑜𝑥</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轴夹得角为初相，即：</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6" name="文本框 75"/>
              <p:cNvSpPr txBox="1">
                <a:spLocks noRot="1" noChangeAspect="1" noMove="1" noResize="1" noEditPoints="1" noAdjustHandles="1" noChangeArrowheads="1" noChangeShapeType="1" noTextEdit="1"/>
              </p:cNvSpPr>
              <p:nvPr/>
            </p:nvSpPr>
            <p:spPr>
              <a:xfrm>
                <a:off x="932956" y="2123472"/>
                <a:ext cx="4788884" cy="400110"/>
              </a:xfrm>
              <a:prstGeom prst="rect">
                <a:avLst/>
              </a:prstGeom>
              <a:blipFill rotWithShape="1">
                <a:blip r:embed="rId8"/>
                <a:stretch>
                  <a:fillRect l="-3" t="-8" r="10" b="23"/>
                </a:stretch>
              </a:blipFill>
            </p:spPr>
            <p:txBody>
              <a:bodyPr/>
              <a:lstStyle/>
              <a:p>
                <a:r>
                  <a:rPr lang="zh-CN" altLang="en-US">
                    <a:noFill/>
                  </a:rPr>
                  <a:t> </a:t>
                </a:r>
              </a:p>
            </p:txBody>
          </p:sp>
        </mc:Fallback>
      </mc:AlternateContent>
      <p:sp>
        <p:nvSpPr>
          <p:cNvPr id="77" name="文本框 76"/>
          <p:cNvSpPr txBox="1"/>
          <p:nvPr/>
        </p:nvSpPr>
        <p:spPr>
          <a:xfrm>
            <a:off x="893747" y="1564979"/>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78" name="文本框 77"/>
              <p:cNvSpPr txBox="1"/>
              <p:nvPr/>
            </p:nvSpPr>
            <p:spPr>
              <a:xfrm>
                <a:off x="800749" y="3189625"/>
                <a:ext cx="5335187"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从计时开始到时刻</a:t>
                </a:r>
                <a14:m>
                  <m:oMath xmlns:m="http://schemas.openxmlformats.org/officeDocument/2006/math">
                    <m:r>
                      <a:rPr lang="en-US" altLang="zh-CN" sz="2000" i="1" kern="100">
                        <a:latin typeface="Cambria Math" panose="02040503050406030204" pitchFamily="18" charset="0"/>
                        <a:ea typeface="Cambria Math" panose="02040503050406030204" pitchFamily="18" charset="0"/>
                      </a:rPr>
                      <m:t>𝑡</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，简谐振动相位变化为：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8" name="文本框 77"/>
              <p:cNvSpPr txBox="1">
                <a:spLocks noRot="1" noChangeAspect="1" noMove="1" noResize="1" noEditPoints="1" noAdjustHandles="1" noChangeArrowheads="1" noChangeShapeType="1" noTextEdit="1"/>
              </p:cNvSpPr>
              <p:nvPr/>
            </p:nvSpPr>
            <p:spPr>
              <a:xfrm>
                <a:off x="800749" y="3189625"/>
                <a:ext cx="5335187" cy="400110"/>
              </a:xfrm>
              <a:prstGeom prst="rect">
                <a:avLst/>
              </a:prstGeom>
              <a:blipFill rotWithShape="1">
                <a:blip r:embed="rId9"/>
                <a:stretch>
                  <a:fillRect t="-5" r="11" b="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0" name="文本框 79"/>
              <p:cNvSpPr txBox="1"/>
              <p:nvPr/>
            </p:nvSpPr>
            <p:spPr>
              <a:xfrm>
                <a:off x="2222619" y="2603216"/>
                <a:ext cx="1151792"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Cambria Math" panose="02040503050406030204" pitchFamily="18" charset="0"/>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m:oMathPara>
                </a14:m>
                <a:endParaRPr lang="zh-CN" altLang="en-US" dirty="0"/>
              </a:p>
            </p:txBody>
          </p:sp>
        </mc:Choice>
        <mc:Fallback>
          <p:sp>
            <p:nvSpPr>
              <p:cNvPr id="80" name="文本框 79"/>
              <p:cNvSpPr txBox="1">
                <a:spLocks noRot="1" noChangeAspect="1" noMove="1" noResize="1" noEditPoints="1" noAdjustHandles="1" noChangeArrowheads="1" noChangeShapeType="1" noTextEdit="1"/>
              </p:cNvSpPr>
              <p:nvPr/>
            </p:nvSpPr>
            <p:spPr>
              <a:xfrm>
                <a:off x="2222619" y="2603216"/>
                <a:ext cx="1151792" cy="617348"/>
              </a:xfrm>
              <a:prstGeom prst="rect">
                <a:avLst/>
              </a:prstGeom>
              <a:blipFill rotWithShape="1">
                <a:blip r:embed="rId10"/>
                <a:stretch>
                  <a:fillRect l="-10" t="-57" r="2" b="7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1" name="文本框 80"/>
              <p:cNvSpPr txBox="1"/>
              <p:nvPr/>
            </p:nvSpPr>
            <p:spPr>
              <a:xfrm>
                <a:off x="2050039" y="957190"/>
                <a:ext cx="1151792"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Cambria Math" panose="02040503050406030204" pitchFamily="18" charset="0"/>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oMath>
                  </m:oMathPara>
                </a14:m>
                <a:endParaRPr lang="zh-CN" altLang="en-US" dirty="0"/>
              </a:p>
            </p:txBody>
          </p:sp>
        </mc:Choice>
        <mc:Fallback>
          <p:sp>
            <p:nvSpPr>
              <p:cNvPr id="81" name="文本框 80"/>
              <p:cNvSpPr txBox="1">
                <a:spLocks noRot="1" noChangeAspect="1" noMove="1" noResize="1" noEditPoints="1" noAdjustHandles="1" noChangeArrowheads="1" noChangeShapeType="1" noTextEdit="1"/>
              </p:cNvSpPr>
              <p:nvPr/>
            </p:nvSpPr>
            <p:spPr>
              <a:xfrm>
                <a:off x="2050039" y="957190"/>
                <a:ext cx="1151792" cy="617348"/>
              </a:xfrm>
              <a:prstGeom prst="rect">
                <a:avLst/>
              </a:prstGeom>
              <a:blipFill rotWithShape="1">
                <a:blip r:embed="rId10"/>
                <a:stretch>
                  <a:fillRect l="-22" t="-40" r="14" b="6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3" name="文本框 82"/>
              <p:cNvSpPr txBox="1"/>
              <p:nvPr/>
            </p:nvSpPr>
            <p:spPr>
              <a:xfrm>
                <a:off x="1376588" y="3644314"/>
                <a:ext cx="66854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latin typeface="Cambria Math" panose="02040503050406030204" pitchFamily="18" charset="0"/>
                          <a:ea typeface="Cambria Math" panose="02040503050406030204" pitchFamily="18" charset="0"/>
                        </a:rPr>
                        <m:t>𝜔</m:t>
                      </m:r>
                      <m:r>
                        <a:rPr lang="en-US" altLang="zh-CN" sz="2000" b="0" i="1" kern="100" smtClean="0">
                          <a:latin typeface="Cambria Math" panose="02040503050406030204" pitchFamily="18" charset="0"/>
                          <a:ea typeface="Cambria Math" panose="02040503050406030204" pitchFamily="18" charset="0"/>
                        </a:rPr>
                        <m:t>𝑡</m:t>
                      </m:r>
                    </m:oMath>
                  </m:oMathPara>
                </a14:m>
                <a:endParaRPr lang="zh-CN" altLang="en-US" dirty="0"/>
              </a:p>
            </p:txBody>
          </p:sp>
        </mc:Choice>
        <mc:Fallback>
          <p:sp>
            <p:nvSpPr>
              <p:cNvPr id="83" name="文本框 82"/>
              <p:cNvSpPr txBox="1">
                <a:spLocks noRot="1" noChangeAspect="1" noMove="1" noResize="1" noEditPoints="1" noAdjustHandles="1" noChangeArrowheads="1" noChangeShapeType="1" noTextEdit="1"/>
              </p:cNvSpPr>
              <p:nvPr/>
            </p:nvSpPr>
            <p:spPr>
              <a:xfrm>
                <a:off x="1376588" y="3644314"/>
                <a:ext cx="668542" cy="400110"/>
              </a:xfrm>
              <a:prstGeom prst="rect">
                <a:avLst/>
              </a:prstGeom>
              <a:blipFill rotWithShape="1">
                <a:blip r:embed="rId11"/>
                <a:stretch>
                  <a:fillRect l="-81" t="-12" r="64" b="27"/>
                </a:stretch>
              </a:blipFill>
            </p:spPr>
            <p:txBody>
              <a:bodyPr/>
              <a:lstStyle/>
              <a:p>
                <a:r>
                  <a:rPr lang="zh-CN" altLang="en-US">
                    <a:noFill/>
                  </a:rPr>
                  <a:t> </a:t>
                </a:r>
              </a:p>
            </p:txBody>
          </p:sp>
        </mc:Fallback>
      </mc:AlternateContent>
      <p:sp>
        <p:nvSpPr>
          <p:cNvPr id="84" name="箭头: 右 83"/>
          <p:cNvSpPr/>
          <p:nvPr/>
        </p:nvSpPr>
        <p:spPr bwMode="auto">
          <a:xfrm>
            <a:off x="2536724" y="3783313"/>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85" name="文本框 84"/>
              <p:cNvSpPr txBox="1"/>
              <p:nvPr/>
            </p:nvSpPr>
            <p:spPr>
              <a:xfrm>
                <a:off x="3188597" y="3680885"/>
                <a:ext cx="167633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latin typeface="Cambria Math" panose="02040503050406030204" pitchFamily="18" charset="0"/>
                          <a:ea typeface="Cambria Math" panose="02040503050406030204" pitchFamily="18" charset="0"/>
                        </a:rPr>
                        <m:t>𝜔</m:t>
                      </m:r>
                      <m:r>
                        <a:rPr lang="en-US" altLang="zh-CN" sz="2000" b="0" i="1" kern="100" smtClean="0">
                          <a:latin typeface="Cambria Math" panose="02040503050406030204" pitchFamily="18" charset="0"/>
                          <a:ea typeface="Cambria Math" panose="02040503050406030204" pitchFamily="18" charset="0"/>
                        </a:rPr>
                        <m:t>𝑡</m:t>
                      </m:r>
                      <m:r>
                        <a:rPr lang="en-US" altLang="zh-CN" sz="2000" b="0" i="1" kern="100" smtClean="0">
                          <a:latin typeface="Cambria Math" panose="02040503050406030204" pitchFamily="18" charset="0"/>
                          <a:ea typeface="Cambria Math" panose="02040503050406030204" pitchFamily="18" charset="0"/>
                        </a:rPr>
                        <m:t>=</m:t>
                      </m:r>
                      <m:r>
                        <a:rPr lang="en-US" altLang="zh-CN" sz="2000" b="0" i="1" kern="100" smtClean="0">
                          <a:latin typeface="Cambria Math" panose="02040503050406030204" pitchFamily="18" charset="0"/>
                          <a:ea typeface="Cambria Math" panose="02040503050406030204" pitchFamily="18" charset="0"/>
                        </a:rPr>
                        <m:t>2</m:t>
                      </m:r>
                      <m:r>
                        <a:rPr lang="zh-CN" altLang="en-US" sz="2000" i="1" kern="100">
                          <a:latin typeface="Cambria Math" panose="02040503050406030204" pitchFamily="18" charset="0"/>
                          <a:ea typeface="Cambria Math" panose="02040503050406030204" pitchFamily="18" charset="0"/>
                        </a:rPr>
                        <m:t>𝜋</m:t>
                      </m:r>
                      <m:r>
                        <a:rPr lang="en-US" altLang="zh-CN" sz="2000" i="1" kern="100">
                          <a:latin typeface="Cambria Math" panose="02040503050406030204" pitchFamily="18" charset="0"/>
                          <a:ea typeface="Cambria Math" panose="02040503050406030204" pitchFamily="18" charset="0"/>
                        </a:rPr>
                        <m:t>𝑡</m:t>
                      </m:r>
                    </m:oMath>
                  </m:oMathPara>
                </a14:m>
                <a:endParaRPr lang="zh-CN" altLang="en-US" sz="2000" dirty="0"/>
              </a:p>
            </p:txBody>
          </p:sp>
        </mc:Choice>
        <mc:Fallback>
          <p:sp>
            <p:nvSpPr>
              <p:cNvPr id="85" name="文本框 84"/>
              <p:cNvSpPr txBox="1">
                <a:spLocks noRot="1" noChangeAspect="1" noMove="1" noResize="1" noEditPoints="1" noAdjustHandles="1" noChangeArrowheads="1" noChangeShapeType="1" noTextEdit="1"/>
              </p:cNvSpPr>
              <p:nvPr/>
            </p:nvSpPr>
            <p:spPr>
              <a:xfrm>
                <a:off x="3188597" y="3680885"/>
                <a:ext cx="1676330" cy="400110"/>
              </a:xfrm>
              <a:prstGeom prst="rect">
                <a:avLst/>
              </a:prstGeom>
              <a:blipFill rotWithShape="1">
                <a:blip r:embed="rId12"/>
                <a:stretch>
                  <a:fillRect l="-16" t="-106" r="11" b="121"/>
                </a:stretch>
              </a:blipFill>
            </p:spPr>
            <p:txBody>
              <a:bodyPr/>
              <a:lstStyle/>
              <a:p>
                <a:r>
                  <a:rPr lang="zh-CN" altLang="en-US">
                    <a:noFill/>
                  </a:rPr>
                  <a:t> </a:t>
                </a:r>
              </a:p>
            </p:txBody>
          </p:sp>
        </mc:Fallback>
      </mc:AlternateContent>
      <p:sp>
        <p:nvSpPr>
          <p:cNvPr id="86" name="箭头: 右 85"/>
          <p:cNvSpPr/>
          <p:nvPr/>
        </p:nvSpPr>
        <p:spPr bwMode="auto">
          <a:xfrm>
            <a:off x="5263511" y="3783313"/>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87" name="文本框 86"/>
              <p:cNvSpPr txBox="1"/>
              <p:nvPr/>
            </p:nvSpPr>
            <p:spPr>
              <a:xfrm>
                <a:off x="5693728" y="3598880"/>
                <a:ext cx="135707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latin typeface="Cambria Math" panose="02040503050406030204" pitchFamily="18" charset="0"/>
                          <a:ea typeface="Cambria Math" panose="02040503050406030204" pitchFamily="18" charset="0"/>
                        </a:rPr>
                        <m:t>𝜔</m:t>
                      </m:r>
                      <m:r>
                        <a:rPr lang="en-US" altLang="zh-CN" sz="2000" b="0" i="1" kern="100" smtClean="0">
                          <a:latin typeface="Cambria Math" panose="02040503050406030204" pitchFamily="18" charset="0"/>
                          <a:ea typeface="Cambria Math" panose="02040503050406030204" pitchFamily="18" charset="0"/>
                        </a:rPr>
                        <m:t>=</m:t>
                      </m:r>
                      <m:r>
                        <a:rPr lang="en-US" altLang="zh-CN" sz="2000" i="1" kern="100">
                          <a:latin typeface="Cambria Math" panose="02040503050406030204" pitchFamily="18" charset="0"/>
                          <a:ea typeface="Cambria Math" panose="02040503050406030204" pitchFamily="18" charset="0"/>
                        </a:rPr>
                        <m:t>2</m:t>
                      </m:r>
                      <m:r>
                        <a:rPr lang="zh-CN" altLang="en-US" sz="2000" i="1" kern="100">
                          <a:latin typeface="Cambria Math" panose="02040503050406030204" pitchFamily="18" charset="0"/>
                          <a:ea typeface="Cambria Math" panose="02040503050406030204" pitchFamily="18" charset="0"/>
                        </a:rPr>
                        <m:t>𝜋</m:t>
                      </m:r>
                    </m:oMath>
                  </m:oMathPara>
                </a14:m>
                <a:endParaRPr lang="zh-CN" altLang="en-US" sz="2000" dirty="0"/>
              </a:p>
            </p:txBody>
          </p:sp>
        </mc:Choice>
        <mc:Fallback>
          <p:sp>
            <p:nvSpPr>
              <p:cNvPr id="87" name="文本框 86"/>
              <p:cNvSpPr txBox="1">
                <a:spLocks noRot="1" noChangeAspect="1" noMove="1" noResize="1" noEditPoints="1" noAdjustHandles="1" noChangeArrowheads="1" noChangeShapeType="1" noTextEdit="1"/>
              </p:cNvSpPr>
              <p:nvPr/>
            </p:nvSpPr>
            <p:spPr>
              <a:xfrm>
                <a:off x="5693728" y="3598880"/>
                <a:ext cx="1357075" cy="400110"/>
              </a:xfrm>
              <a:prstGeom prst="rect">
                <a:avLst/>
              </a:prstGeom>
              <a:blipFill rotWithShape="1">
                <a:blip r:embed="rId13"/>
                <a:stretch>
                  <a:fillRect l="-23" t="-84" r="29" b="9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8" name="文本框 87"/>
              <p:cNvSpPr txBox="1"/>
              <p:nvPr/>
            </p:nvSpPr>
            <p:spPr>
              <a:xfrm>
                <a:off x="4104069" y="1065809"/>
                <a:ext cx="135707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latin typeface="Cambria Math" panose="02040503050406030204" pitchFamily="18" charset="0"/>
                          <a:ea typeface="Cambria Math" panose="02040503050406030204" pitchFamily="18" charset="0"/>
                        </a:rPr>
                        <m:t>𝜔</m:t>
                      </m:r>
                      <m:r>
                        <a:rPr lang="en-US" altLang="zh-CN" sz="2000" b="0" i="1" kern="100" smtClean="0">
                          <a:latin typeface="Cambria Math" panose="02040503050406030204" pitchFamily="18" charset="0"/>
                          <a:ea typeface="Cambria Math" panose="02040503050406030204" pitchFamily="18" charset="0"/>
                        </a:rPr>
                        <m:t>=</m:t>
                      </m:r>
                      <m:r>
                        <a:rPr lang="en-US" altLang="zh-CN" sz="2000" i="1" kern="100">
                          <a:latin typeface="Cambria Math" panose="02040503050406030204" pitchFamily="18" charset="0"/>
                          <a:ea typeface="Cambria Math" panose="02040503050406030204" pitchFamily="18" charset="0"/>
                        </a:rPr>
                        <m:t>2</m:t>
                      </m:r>
                      <m:r>
                        <a:rPr lang="zh-CN" altLang="en-US" sz="2000" i="1" kern="100">
                          <a:latin typeface="Cambria Math" panose="02040503050406030204" pitchFamily="18" charset="0"/>
                          <a:ea typeface="Cambria Math" panose="02040503050406030204" pitchFamily="18" charset="0"/>
                        </a:rPr>
                        <m:t>𝜋</m:t>
                      </m:r>
                    </m:oMath>
                  </m:oMathPara>
                </a14:m>
                <a:endParaRPr lang="zh-CN" altLang="en-US" sz="2000" dirty="0"/>
              </a:p>
            </p:txBody>
          </p:sp>
        </mc:Choice>
        <mc:Fallback>
          <p:sp>
            <p:nvSpPr>
              <p:cNvPr id="88" name="文本框 87"/>
              <p:cNvSpPr txBox="1">
                <a:spLocks noRot="1" noChangeAspect="1" noMove="1" noResize="1" noEditPoints="1" noAdjustHandles="1" noChangeArrowheads="1" noChangeShapeType="1" noTextEdit="1"/>
              </p:cNvSpPr>
              <p:nvPr/>
            </p:nvSpPr>
            <p:spPr>
              <a:xfrm>
                <a:off x="4104069" y="1065809"/>
                <a:ext cx="1357075" cy="400110"/>
              </a:xfrm>
              <a:prstGeom prst="rect">
                <a:avLst/>
              </a:prstGeom>
              <a:blipFill rotWithShape="1">
                <a:blip r:embed="rId13"/>
                <a:stretch>
                  <a:fillRect l="-5" t="-70" r="11" b="85"/>
                </a:stretch>
              </a:blipFill>
            </p:spPr>
            <p:txBody>
              <a:bodyPr/>
              <a:lstStyle/>
              <a:p>
                <a:r>
                  <a:rPr lang="zh-CN" altLang="en-US">
                    <a:noFill/>
                  </a:rPr>
                  <a:t> </a:t>
                </a:r>
              </a:p>
            </p:txBody>
          </p:sp>
        </mc:Fallback>
      </mc:AlternateContent>
      <p:sp>
        <p:nvSpPr>
          <p:cNvPr id="89" name="文本框 88"/>
          <p:cNvSpPr txBox="1"/>
          <p:nvPr/>
        </p:nvSpPr>
        <p:spPr>
          <a:xfrm>
            <a:off x="386506" y="4044424"/>
            <a:ext cx="8306972" cy="870751"/>
          </a:xfrm>
          <a:prstGeom prst="rect">
            <a:avLst/>
          </a:prstGeom>
          <a:noFill/>
        </p:spPr>
        <p:txBody>
          <a:bodyPr wrap="square">
            <a:spAutoFit/>
          </a:bodyPr>
          <a:lstStyle/>
          <a:p>
            <a:pPr indent="265430" algn="just">
              <a:lnSpc>
                <a:spcPct val="150000"/>
              </a:lnSpc>
            </a:pPr>
            <a:r>
              <a:rPr lang="en-US" altLang="zh-CN" sz="1800" kern="100" dirty="0">
                <a:effectLst/>
                <a:latin typeface="Times New Roman" panose="02020603050405020304" pitchFamily="18" charset="0"/>
                <a:ea typeface="宋体" panose="02010600030101010101" pitchFamily="2" charset="-122"/>
              </a:rPr>
              <a:t>      </a:t>
            </a:r>
            <a:r>
              <a:rPr lang="zh-CN" altLang="zh-CN" sz="1800" kern="100" dirty="0">
                <a:effectLst/>
                <a:latin typeface="Times New Roman" panose="02020603050405020304" pitchFamily="18" charset="0"/>
                <a:ea typeface="宋体" panose="02010600030101010101" pitchFamily="2" charset="-122"/>
              </a:rPr>
              <a:t>弹簧振子做简谐振动，已知此振子势能的最大值为</a:t>
            </a:r>
            <a:r>
              <a:rPr lang="en-US" altLang="zh-CN" sz="1800" kern="100" dirty="0">
                <a:effectLst/>
                <a:latin typeface="Times New Roman" panose="02020603050405020304" pitchFamily="18" charset="0"/>
                <a:ea typeface="宋体" panose="02010600030101010101" pitchFamily="2" charset="-122"/>
              </a:rPr>
              <a:t>200J, </a:t>
            </a:r>
            <a:r>
              <a:rPr lang="zh-CN" altLang="zh-CN" sz="1800" kern="100" dirty="0">
                <a:effectLst/>
                <a:latin typeface="Times New Roman" panose="02020603050405020304" pitchFamily="18" charset="0"/>
                <a:ea typeface="宋体" panose="02010600030101010101" pitchFamily="2" charset="-122"/>
              </a:rPr>
              <a:t>当振子处于最大位移的一半时其动能是</a:t>
            </a:r>
            <a:r>
              <a:rPr lang="zh-CN" altLang="zh-CN" sz="1800" u="sng" kern="100" dirty="0">
                <a:effectLst/>
                <a:latin typeface="Times New Roman" panose="02020603050405020304" pitchFamily="18" charset="0"/>
                <a:ea typeface="宋体" panose="02010600030101010101" pitchFamily="2" charset="-122"/>
              </a:rPr>
              <a:t> </a:t>
            </a:r>
            <a:r>
              <a:rPr lang="en-US" altLang="zh-CN" sz="1800" u="sng" kern="100" dirty="0">
                <a:effectLst/>
                <a:latin typeface="Times New Roman" panose="02020603050405020304" pitchFamily="18" charset="0"/>
                <a:ea typeface="宋体" panose="02010600030101010101" pitchFamily="2" charset="-122"/>
              </a:rPr>
              <a:t>             </a:t>
            </a:r>
            <a:r>
              <a:rPr lang="zh-CN" altLang="zh-CN" sz="1800" kern="100" dirty="0">
                <a:effectLst/>
                <a:latin typeface="Times New Roman" panose="02020603050405020304" pitchFamily="18" charset="0"/>
                <a:ea typeface="宋体" panose="02010600030101010101" pitchFamily="2" charset="-122"/>
              </a:rPr>
              <a:t>。</a:t>
            </a:r>
            <a:endParaRPr lang="zh-CN" altLang="zh-CN" sz="1800" kern="100" dirty="0">
              <a:effectLst/>
              <a:latin typeface="Times New Roman" panose="02020603050405020304" pitchFamily="18" charset="0"/>
              <a:ea typeface="宋体" panose="02010600030101010101" pitchFamily="2" charset="-122"/>
            </a:endParaRPr>
          </a:p>
        </p:txBody>
      </p:sp>
      <p:sp>
        <p:nvSpPr>
          <p:cNvPr id="90" name="文本框 89"/>
          <p:cNvSpPr txBox="1"/>
          <p:nvPr/>
        </p:nvSpPr>
        <p:spPr>
          <a:xfrm>
            <a:off x="446294" y="4093758"/>
            <a:ext cx="61897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6-7</a:t>
            </a:r>
            <a:endParaRPr lang="zh-CN" altLang="en-US" sz="2000" dirty="0"/>
          </a:p>
        </p:txBody>
      </p:sp>
      <p:sp>
        <p:nvSpPr>
          <p:cNvPr id="91" name="文本框 90"/>
          <p:cNvSpPr txBox="1"/>
          <p:nvPr/>
        </p:nvSpPr>
        <p:spPr>
          <a:xfrm>
            <a:off x="893747" y="4906842"/>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92" name="文本框 91"/>
              <p:cNvSpPr txBox="1"/>
              <p:nvPr/>
            </p:nvSpPr>
            <p:spPr>
              <a:xfrm>
                <a:off x="1802892" y="4993561"/>
                <a:ext cx="1793593" cy="400110"/>
              </a:xfrm>
              <a:prstGeom prst="rect">
                <a:avLst/>
              </a:prstGeom>
              <a:noFill/>
            </p:spPr>
            <p:txBody>
              <a:bodyPr wrap="square">
                <a:spAutoFit/>
              </a:bodyPr>
              <a:lstStyle/>
              <a:p>
                <a14:m>
                  <m:oMath xmlns:m="http://schemas.openxmlformats.org/officeDocument/2006/math">
                    <m:r>
                      <a:rPr lang="zh-CN" altLang="en-US" sz="2000" i="1" kern="100" smtClean="0">
                        <a:latin typeface="Cambria Math" panose="02040503050406030204" pitchFamily="18" charset="0"/>
                        <a:ea typeface="Cambria Math" panose="02040503050406030204" pitchFamily="18" charset="0"/>
                      </a:rPr>
                      <m:t>系统</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总能量为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92" name="文本框 91"/>
              <p:cNvSpPr txBox="1">
                <a:spLocks noRot="1" noChangeAspect="1" noMove="1" noResize="1" noEditPoints="1" noAdjustHandles="1" noChangeArrowheads="1" noChangeShapeType="1" noTextEdit="1"/>
              </p:cNvSpPr>
              <p:nvPr/>
            </p:nvSpPr>
            <p:spPr>
              <a:xfrm>
                <a:off x="1802892" y="4993561"/>
                <a:ext cx="1793593" cy="400110"/>
              </a:xfrm>
              <a:prstGeom prst="rect">
                <a:avLst/>
              </a:prstGeom>
              <a:blipFill rotWithShape="1">
                <a:blip r:embed="rId14"/>
                <a:stretch>
                  <a:fillRect l="-7" t="-139" r="27" b="15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4" name="文本框 93"/>
              <p:cNvSpPr txBox="1"/>
              <p:nvPr/>
            </p:nvSpPr>
            <p:spPr>
              <a:xfrm>
                <a:off x="3327398" y="4821786"/>
                <a:ext cx="2149559"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𝑘</m:t>
                      </m:r>
                      <m:sSup>
                        <m:sSupPr>
                          <m:ctrlPr>
                            <a:rPr lang="zh-CN" altLang="zh-CN" sz="2000" i="1" kern="1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𝐴</m:t>
                          </m:r>
                        </m:e>
                        <m:sup>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200</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𝐽</m:t>
                      </m:r>
                    </m:oMath>
                  </m:oMathPara>
                </a14:m>
                <a:endParaRPr lang="zh-CN" altLang="en-US" dirty="0"/>
              </a:p>
            </p:txBody>
          </p:sp>
        </mc:Choice>
        <mc:Fallback>
          <p:sp>
            <p:nvSpPr>
              <p:cNvPr id="94" name="文本框 93"/>
              <p:cNvSpPr txBox="1">
                <a:spLocks noRot="1" noChangeAspect="1" noMove="1" noResize="1" noEditPoints="1" noAdjustHandles="1" noChangeArrowheads="1" noChangeShapeType="1" noTextEdit="1"/>
              </p:cNvSpPr>
              <p:nvPr/>
            </p:nvSpPr>
            <p:spPr>
              <a:xfrm>
                <a:off x="3327398" y="4821786"/>
                <a:ext cx="2149559" cy="668516"/>
              </a:xfrm>
              <a:prstGeom prst="rect">
                <a:avLst/>
              </a:prstGeom>
              <a:blipFill rotWithShape="1">
                <a:blip r:embed="rId15"/>
                <a:stretch>
                  <a:fillRect l="-29" t="-35" r="4" b="14"/>
                </a:stretch>
              </a:blipFill>
            </p:spPr>
            <p:txBody>
              <a:bodyPr/>
              <a:lstStyle/>
              <a:p>
                <a:r>
                  <a:rPr lang="zh-CN" altLang="en-US">
                    <a:noFill/>
                  </a:rPr>
                  <a:t> </a:t>
                </a:r>
              </a:p>
            </p:txBody>
          </p:sp>
        </mc:Fallback>
      </mc:AlternateContent>
      <p:sp>
        <p:nvSpPr>
          <p:cNvPr id="95" name="文本框 94"/>
          <p:cNvSpPr txBox="1"/>
          <p:nvPr/>
        </p:nvSpPr>
        <p:spPr>
          <a:xfrm>
            <a:off x="886871" y="5756601"/>
            <a:ext cx="1911644"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依题意，可得：</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6" name="文本框 95"/>
              <p:cNvSpPr txBox="1"/>
              <p:nvPr/>
            </p:nvSpPr>
            <p:spPr>
              <a:xfrm>
                <a:off x="2536724" y="5460599"/>
                <a:ext cx="3301368" cy="84465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𝑘</m:t>
                      </m:r>
                      <m:sSup>
                        <m:sSupPr>
                          <m:ctrlPr>
                            <a:rPr lang="zh-CN" altLang="zh-CN" sz="2000" i="1" kern="1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zh-CN" altLang="zh-CN" sz="200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𝑘</m:t>
                      </m:r>
                      <m:sSup>
                        <m:sSupPr>
                          <m:ctrlP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ctrlPr>
                        </m:sSupPr>
                        <m:e>
                          <m:d>
                            <m:dPr>
                              <m:ctrlP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ctrlPr>
                            </m:dPr>
                            <m:e>
                              <m:f>
                                <m:fPr>
                                  <m:ctrlP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ctrlPr>
                                </m:fPr>
                                <m:num>
                                  <m:r>
                                    <a:rPr lang="en-US" altLang="zh-CN" sz="2000" b="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𝐴</m:t>
                                  </m:r>
                                </m:num>
                                <m:den>
                                  <m:r>
                                    <a:rPr lang="en-US" altLang="zh-CN" sz="2000" b="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e>
                          </m:d>
                        </m:e>
                        <m:sup>
                          <m:r>
                            <a:rPr lang="en-US" altLang="zh-CN" sz="2000" b="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5</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0</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𝐽</m:t>
                      </m:r>
                    </m:oMath>
                  </m:oMathPara>
                </a14:m>
                <a:endParaRPr lang="zh-CN" altLang="en-US" dirty="0"/>
              </a:p>
            </p:txBody>
          </p:sp>
        </mc:Choice>
        <mc:Fallback>
          <p:sp>
            <p:nvSpPr>
              <p:cNvPr id="96" name="文本框 95"/>
              <p:cNvSpPr txBox="1">
                <a:spLocks noRot="1" noChangeAspect="1" noMove="1" noResize="1" noEditPoints="1" noAdjustHandles="1" noChangeArrowheads="1" noChangeShapeType="1" noTextEdit="1"/>
              </p:cNvSpPr>
              <p:nvPr/>
            </p:nvSpPr>
            <p:spPr>
              <a:xfrm>
                <a:off x="2536724" y="5460599"/>
                <a:ext cx="3301368" cy="844655"/>
              </a:xfrm>
              <a:prstGeom prst="rect">
                <a:avLst/>
              </a:prstGeom>
              <a:blipFill rotWithShape="1">
                <a:blip r:embed="rId16"/>
                <a:stretch>
                  <a:fillRect l="-16" t="-28" r="16" b="4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8" name="文本框 97"/>
              <p:cNvSpPr txBox="1"/>
              <p:nvPr/>
            </p:nvSpPr>
            <p:spPr>
              <a:xfrm>
                <a:off x="5383549" y="4997491"/>
                <a:ext cx="2109917" cy="400110"/>
              </a:xfrm>
              <a:prstGeom prst="rect">
                <a:avLst/>
              </a:prstGeom>
              <a:noFill/>
            </p:spPr>
            <p:txBody>
              <a:bodyPr wrap="square">
                <a:spAutoFit/>
              </a:bodyPr>
              <a:lstStyle/>
              <a:p>
                <a14:m>
                  <m:oMath xmlns:m="http://schemas.openxmlformats.org/officeDocument/2006/math">
                    <m:r>
                      <a:rPr lang="zh-CN" altLang="en-US" sz="2000" i="1" kern="100" smtClean="0">
                        <a:latin typeface="Cambria Math" panose="02040503050406030204" pitchFamily="18" charset="0"/>
                        <a:ea typeface="Cambria Math" panose="02040503050406030204" pitchFamily="18" charset="0"/>
                      </a:rPr>
                      <m:t>振幅</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为最大位移</a:t>
                </a:r>
                <a:endParaRPr lang="zh-CN" altLang="en-US" sz="2000" dirty="0"/>
              </a:p>
            </p:txBody>
          </p:sp>
        </mc:Choice>
        <mc:Fallback>
          <p:sp>
            <p:nvSpPr>
              <p:cNvPr id="98" name="文本框 97"/>
              <p:cNvSpPr txBox="1">
                <a:spLocks noRot="1" noChangeAspect="1" noMove="1" noResize="1" noEditPoints="1" noAdjustHandles="1" noChangeArrowheads="1" noChangeShapeType="1" noTextEdit="1"/>
              </p:cNvSpPr>
              <p:nvPr/>
            </p:nvSpPr>
            <p:spPr>
              <a:xfrm>
                <a:off x="5383549" y="4997491"/>
                <a:ext cx="2109917" cy="400110"/>
              </a:xfrm>
              <a:prstGeom prst="rect">
                <a:avLst/>
              </a:prstGeom>
              <a:blipFill rotWithShape="1">
                <a:blip r:embed="rId17"/>
                <a:stretch>
                  <a:fillRect l="-1" t="-10" r="22" b="25"/>
                </a:stretch>
              </a:blipFill>
            </p:spPr>
            <p:txBody>
              <a:bodyPr/>
              <a:lstStyle/>
              <a:p>
                <a:r>
                  <a:rPr lang="zh-CN" altLang="en-US">
                    <a:noFill/>
                  </a:rPr>
                  <a:t> </a:t>
                </a:r>
              </a:p>
            </p:txBody>
          </p:sp>
        </mc:Fallback>
      </mc:AlternateContent>
      <p:sp>
        <p:nvSpPr>
          <p:cNvPr id="99" name="箭头: 右 98"/>
          <p:cNvSpPr/>
          <p:nvPr/>
        </p:nvSpPr>
        <p:spPr bwMode="auto">
          <a:xfrm>
            <a:off x="5721840" y="5835401"/>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1" name="文本框 100"/>
              <p:cNvSpPr txBox="1"/>
              <p:nvPr/>
            </p:nvSpPr>
            <p:spPr>
              <a:xfrm>
                <a:off x="6074974" y="5720425"/>
                <a:ext cx="269144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200</m:t>
                      </m:r>
                      <m:r>
                        <a:rPr lang="en-US" altLang="zh-CN" b="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b="0" i="1" kern="100" smtClean="0">
                          <a:latin typeface="Cambria Math" panose="02040503050406030204" pitchFamily="18" charset="0"/>
                          <a:ea typeface="Cambria Math" panose="02040503050406030204" pitchFamily="18" charset="0"/>
                          <a:cs typeface="Times New Roman" panose="02020603050405020304" pitchFamily="18" charset="0"/>
                        </a:rPr>
                        <m:t>50</m:t>
                      </m:r>
                      <m:r>
                        <a:rPr lang="en-US" altLang="zh-CN" b="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b="0" i="1" kern="100" smtClean="0">
                          <a:latin typeface="Cambria Math" panose="02040503050406030204" pitchFamily="18" charset="0"/>
                          <a:ea typeface="Cambria Math" panose="02040503050406030204" pitchFamily="18" charset="0"/>
                          <a:cs typeface="Times New Roman" panose="02020603050405020304" pitchFamily="18" charset="0"/>
                        </a:rPr>
                        <m:t>150</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𝐽</m:t>
                      </m:r>
                    </m:oMath>
                  </m:oMathPara>
                </a14:m>
                <a:endParaRPr lang="zh-CN" altLang="en-US" dirty="0"/>
              </a:p>
            </p:txBody>
          </p:sp>
        </mc:Choice>
        <mc:Fallback>
          <p:sp>
            <p:nvSpPr>
              <p:cNvPr id="101" name="文本框 100"/>
              <p:cNvSpPr txBox="1">
                <a:spLocks noRot="1" noChangeAspect="1" noMove="1" noResize="1" noEditPoints="1" noAdjustHandles="1" noChangeArrowheads="1" noChangeShapeType="1" noTextEdit="1"/>
              </p:cNvSpPr>
              <p:nvPr/>
            </p:nvSpPr>
            <p:spPr>
              <a:xfrm>
                <a:off x="6074974" y="5720425"/>
                <a:ext cx="2691446" cy="400110"/>
              </a:xfrm>
              <a:prstGeom prst="rect">
                <a:avLst/>
              </a:prstGeom>
              <a:blipFill rotWithShape="1">
                <a:blip r:embed="rId18"/>
                <a:stretch>
                  <a:fillRect l="-21" t="-86" r="9" b="10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3" name="文本框 102"/>
              <p:cNvSpPr txBox="1"/>
              <p:nvPr/>
            </p:nvSpPr>
            <p:spPr>
              <a:xfrm>
                <a:off x="2457050" y="4474729"/>
                <a:ext cx="91736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150</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𝐽</m:t>
                      </m:r>
                    </m:oMath>
                  </m:oMathPara>
                </a14:m>
                <a:endParaRPr lang="zh-CN" altLang="en-US" sz="2000" dirty="0"/>
              </a:p>
            </p:txBody>
          </p:sp>
        </mc:Choice>
        <mc:Fallback>
          <p:sp>
            <p:nvSpPr>
              <p:cNvPr id="103" name="文本框 102"/>
              <p:cNvSpPr txBox="1">
                <a:spLocks noRot="1" noChangeAspect="1" noMove="1" noResize="1" noEditPoints="1" noAdjustHandles="1" noChangeArrowheads="1" noChangeShapeType="1" noTextEdit="1"/>
              </p:cNvSpPr>
              <p:nvPr/>
            </p:nvSpPr>
            <p:spPr>
              <a:xfrm>
                <a:off x="2457050" y="4474729"/>
                <a:ext cx="917361" cy="400110"/>
              </a:xfrm>
              <a:prstGeom prst="rect">
                <a:avLst/>
              </a:prstGeom>
              <a:blipFill rotWithShape="1">
                <a:blip r:embed="rId19"/>
                <a:stretch>
                  <a:fillRect l="-26" t="-130" r="2" b="14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wipe(down)">
                                      <p:cBhvr>
                                        <p:cTn id="19" dur="500"/>
                                        <p:tgtEl>
                                          <p:spTgt spid="6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500"/>
                                        <p:tgtEl>
                                          <p:spTgt spid="6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wipe(up)">
                                      <p:cBhvr>
                                        <p:cTn id="28" dur="500"/>
                                        <p:tgtEl>
                                          <p:spTgt spid="73"/>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subTnLst>
                                    <p:set>
                                      <p:cBhvr override="childStyle">
                                        <p:cTn dur="1" fill="hold" display="0" masterRel="sameClick" afterEffect="1">
                                          <p:stCondLst>
                                            <p:cond evt="end" delay="0">
                                              <p:tn val="30"/>
                                            </p:cond>
                                          </p:stCondLst>
                                        </p:cTn>
                                        <p:tgtEl>
                                          <p:spTgt spid="24"/>
                                        </p:tgtEl>
                                        <p:attrNameLst>
                                          <p:attrName>style.visibility</p:attrName>
                                        </p:attrNameLst>
                                      </p:cBhvr>
                                      <p:to>
                                        <p:strVal val="hidden"/>
                                      </p:to>
                                    </p:set>
                                  </p:sub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subTnLst>
                                    <p:set>
                                      <p:cBhvr override="childStyle">
                                        <p:cTn dur="1" fill="hold" display="0" masterRel="sameClick" afterEffect="1">
                                          <p:stCondLst>
                                            <p:cond evt="end" delay="0">
                                              <p:tn val="34"/>
                                            </p:cond>
                                          </p:stCondLst>
                                        </p:cTn>
                                        <p:tgtEl>
                                          <p:spTgt spid="25"/>
                                        </p:tgtEl>
                                        <p:attrNameLst>
                                          <p:attrName>style.visibility</p:attrName>
                                        </p:attrNameLst>
                                      </p:cBhvr>
                                      <p:to>
                                        <p:strVal val="hidden"/>
                                      </p:to>
                                    </p:set>
                                  </p:sub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subTnLst>
                                    <p:set>
                                      <p:cBhvr override="childStyle">
                                        <p:cTn dur="1" fill="hold" display="0" masterRel="sameClick" afterEffect="1">
                                          <p:stCondLst>
                                            <p:cond evt="end" delay="0">
                                              <p:tn val="38"/>
                                            </p:cond>
                                          </p:stCondLst>
                                        </p:cTn>
                                        <p:tgtEl>
                                          <p:spTgt spid="26"/>
                                        </p:tgtEl>
                                        <p:attrNameLst>
                                          <p:attrName>style.visibility</p:attrName>
                                        </p:attrNameLst>
                                      </p:cBhvr>
                                      <p:to>
                                        <p:strVal val="hidden"/>
                                      </p:to>
                                    </p:set>
                                  </p:sub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subTnLst>
                                    <p:set>
                                      <p:cBhvr override="childStyle">
                                        <p:cTn dur="1" fill="hold" display="0" masterRel="sameClick" afterEffect="1">
                                          <p:stCondLst>
                                            <p:cond evt="end" delay="0">
                                              <p:tn val="42"/>
                                            </p:cond>
                                          </p:stCondLst>
                                        </p:cTn>
                                        <p:tgtEl>
                                          <p:spTgt spid="27"/>
                                        </p:tgtEl>
                                        <p:attrNameLst>
                                          <p:attrName>style.visibility</p:attrName>
                                        </p:attrNameLst>
                                      </p:cBhvr>
                                      <p:to>
                                        <p:strVal val="hidden"/>
                                      </p:to>
                                    </p:set>
                                  </p:sub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subTnLst>
                                    <p:set>
                                      <p:cBhvr override="childStyle">
                                        <p:cTn dur="1" fill="hold" display="0" masterRel="sameClick" afterEffect="1">
                                          <p:stCondLst>
                                            <p:cond evt="end" delay="0">
                                              <p:tn val="46"/>
                                            </p:cond>
                                          </p:stCondLst>
                                        </p:cTn>
                                        <p:tgtEl>
                                          <p:spTgt spid="28"/>
                                        </p:tgtEl>
                                        <p:attrNameLst>
                                          <p:attrName>style.visibility</p:attrName>
                                        </p:attrNameLst>
                                      </p:cBhvr>
                                      <p:to>
                                        <p:strVal val="hidden"/>
                                      </p:to>
                                    </p:set>
                                  </p:subTnLst>
                                </p:cTn>
                              </p:par>
                            </p:childTnLst>
                          </p:cTn>
                        </p:par>
                        <p:par>
                          <p:cTn id="49" fill="hold">
                            <p:stCondLst>
                              <p:cond delay="3000"/>
                            </p:stCondLst>
                            <p:childTnLst>
                              <p:par>
                                <p:cTn id="50" presetID="10" presetClass="entr" presetSubtype="0"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subTnLst>
                                    <p:set>
                                      <p:cBhvr override="childStyle">
                                        <p:cTn dur="1" fill="hold" display="0" masterRel="sameClick" afterEffect="1">
                                          <p:stCondLst>
                                            <p:cond evt="end" delay="0">
                                              <p:tn val="50"/>
                                            </p:cond>
                                          </p:stCondLst>
                                        </p:cTn>
                                        <p:tgtEl>
                                          <p:spTgt spid="29"/>
                                        </p:tgtEl>
                                        <p:attrNameLst>
                                          <p:attrName>style.visibility</p:attrName>
                                        </p:attrNameLst>
                                      </p:cBhvr>
                                      <p:to>
                                        <p:strVal val="hidden"/>
                                      </p:to>
                                    </p:set>
                                  </p:sub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4000"/>
                            </p:stCondLst>
                            <p:childTnLst>
                              <p:par>
                                <p:cTn id="58" presetID="10" presetClass="entr" presetSubtype="0" fill="hold" grpId="0" nodeType="after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fade">
                                      <p:cBhvr>
                                        <p:cTn id="60" dur="500"/>
                                        <p:tgtEl>
                                          <p:spTgt spid="64"/>
                                        </p:tgtEl>
                                      </p:cBhvr>
                                    </p:animEffect>
                                  </p:childTnLst>
                                </p:cTn>
                              </p:par>
                            </p:childTnLst>
                          </p:cTn>
                        </p:par>
                        <p:par>
                          <p:cTn id="61" fill="hold">
                            <p:stCondLst>
                              <p:cond delay="4500"/>
                            </p:stCondLst>
                            <p:childTnLst>
                              <p:par>
                                <p:cTn id="62" presetID="22" presetClass="entr" presetSubtype="2" fill="hold" nodeType="afterEffect">
                                  <p:stCondLst>
                                    <p:cond delay="0"/>
                                  </p:stCondLst>
                                  <p:childTnLst>
                                    <p:set>
                                      <p:cBhvr>
                                        <p:cTn id="63" dur="1" fill="hold">
                                          <p:stCondLst>
                                            <p:cond delay="0"/>
                                          </p:stCondLst>
                                        </p:cTn>
                                        <p:tgtEl>
                                          <p:spTgt spid="68"/>
                                        </p:tgtEl>
                                        <p:attrNameLst>
                                          <p:attrName>style.visibility</p:attrName>
                                        </p:attrNameLst>
                                      </p:cBhvr>
                                      <p:to>
                                        <p:strVal val="visible"/>
                                      </p:to>
                                    </p:set>
                                    <p:animEffect transition="in" filter="wipe(right)">
                                      <p:cBhvr>
                                        <p:cTn id="64" dur="500"/>
                                        <p:tgtEl>
                                          <p:spTgt spid="6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fade">
                                      <p:cBhvr>
                                        <p:cTn id="69" dur="500"/>
                                        <p:tgtEl>
                                          <p:spTgt spid="7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77"/>
                                        </p:tgtEl>
                                        <p:attrNameLst>
                                          <p:attrName>style.visibility</p:attrName>
                                        </p:attrNameLst>
                                      </p:cBhvr>
                                      <p:to>
                                        <p:strVal val="visible"/>
                                      </p:to>
                                    </p:set>
                                    <p:animEffect transition="in" filter="fade">
                                      <p:cBhvr>
                                        <p:cTn id="74" dur="500"/>
                                        <p:tgtEl>
                                          <p:spTgt spid="77"/>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76">
                                            <p:txEl>
                                              <p:pRg st="0" end="0"/>
                                            </p:txEl>
                                          </p:spTgt>
                                        </p:tgtEl>
                                        <p:attrNameLst>
                                          <p:attrName>style.visibility</p:attrName>
                                        </p:attrNameLst>
                                      </p:cBhvr>
                                      <p:to>
                                        <p:strVal val="visible"/>
                                      </p:to>
                                    </p:set>
                                    <p:animEffect transition="in" filter="fade">
                                      <p:cBhvr>
                                        <p:cTn id="78" dur="500"/>
                                        <p:tgtEl>
                                          <p:spTgt spid="76">
                                            <p:txEl>
                                              <p:pRg st="0" end="0"/>
                                            </p:txEl>
                                          </p:spTgt>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80"/>
                                        </p:tgtEl>
                                        <p:attrNameLst>
                                          <p:attrName>style.visibility</p:attrName>
                                        </p:attrNameLst>
                                      </p:cBhvr>
                                      <p:to>
                                        <p:strVal val="visible"/>
                                      </p:to>
                                    </p:set>
                                    <p:animEffect transition="in" filter="fade">
                                      <p:cBhvr>
                                        <p:cTn id="82" dur="500"/>
                                        <p:tgtEl>
                                          <p:spTgt spid="80"/>
                                        </p:tgtEl>
                                      </p:cBhvr>
                                    </p:animEffect>
                                  </p:childTnLst>
                                </p:cTn>
                              </p:par>
                            </p:childTnLst>
                          </p:cTn>
                        </p:par>
                        <p:par>
                          <p:cTn id="83" fill="hold">
                            <p:stCondLst>
                              <p:cond delay="1500"/>
                            </p:stCondLst>
                            <p:childTnLst>
                              <p:par>
                                <p:cTn id="84" presetID="10" presetClass="entr" presetSubtype="0" fill="hold" grpId="0" nodeType="afterEffect">
                                  <p:stCondLst>
                                    <p:cond delay="0"/>
                                  </p:stCondLst>
                                  <p:childTnLst>
                                    <p:set>
                                      <p:cBhvr>
                                        <p:cTn id="85" dur="1" fill="hold">
                                          <p:stCondLst>
                                            <p:cond delay="0"/>
                                          </p:stCondLst>
                                        </p:cTn>
                                        <p:tgtEl>
                                          <p:spTgt spid="81"/>
                                        </p:tgtEl>
                                        <p:attrNameLst>
                                          <p:attrName>style.visibility</p:attrName>
                                        </p:attrNameLst>
                                      </p:cBhvr>
                                      <p:to>
                                        <p:strVal val="visible"/>
                                      </p:to>
                                    </p:set>
                                    <p:animEffect transition="in" filter="fade">
                                      <p:cBhvr>
                                        <p:cTn id="86" dur="500"/>
                                        <p:tgtEl>
                                          <p:spTgt spid="8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78"/>
                                        </p:tgtEl>
                                        <p:attrNameLst>
                                          <p:attrName>style.visibility</p:attrName>
                                        </p:attrNameLst>
                                      </p:cBhvr>
                                      <p:to>
                                        <p:strVal val="visible"/>
                                      </p:to>
                                    </p:set>
                                    <p:animEffect transition="in" filter="fade">
                                      <p:cBhvr>
                                        <p:cTn id="91" dur="500"/>
                                        <p:tgtEl>
                                          <p:spTgt spid="78"/>
                                        </p:tgtEl>
                                      </p:cBhvr>
                                    </p:animEffect>
                                  </p:childTnLst>
                                </p:cTn>
                              </p:par>
                            </p:childTnLst>
                          </p:cTn>
                        </p:par>
                        <p:par>
                          <p:cTn id="92" fill="hold">
                            <p:stCondLst>
                              <p:cond delay="500"/>
                            </p:stCondLst>
                            <p:childTnLst>
                              <p:par>
                                <p:cTn id="93" presetID="10" presetClass="entr" presetSubtype="0" fill="hold" grpId="0" nodeType="afterEffect">
                                  <p:stCondLst>
                                    <p:cond delay="0"/>
                                  </p:stCondLst>
                                  <p:childTnLst>
                                    <p:set>
                                      <p:cBhvr>
                                        <p:cTn id="94" dur="1" fill="hold">
                                          <p:stCondLst>
                                            <p:cond delay="0"/>
                                          </p:stCondLst>
                                        </p:cTn>
                                        <p:tgtEl>
                                          <p:spTgt spid="83"/>
                                        </p:tgtEl>
                                        <p:attrNameLst>
                                          <p:attrName>style.visibility</p:attrName>
                                        </p:attrNameLst>
                                      </p:cBhvr>
                                      <p:to>
                                        <p:strVal val="visible"/>
                                      </p:to>
                                    </p:set>
                                    <p:animEffect transition="in" filter="fade">
                                      <p:cBhvr>
                                        <p:cTn id="95" dur="500"/>
                                        <p:tgtEl>
                                          <p:spTgt spid="83"/>
                                        </p:tgtEl>
                                      </p:cBhvr>
                                    </p:animEffect>
                                  </p:childTnLst>
                                </p:cTn>
                              </p:par>
                            </p:childTnLst>
                          </p:cTn>
                        </p:par>
                        <p:par>
                          <p:cTn id="96" fill="hold">
                            <p:stCondLst>
                              <p:cond delay="1000"/>
                            </p:stCondLst>
                            <p:childTnLst>
                              <p:par>
                                <p:cTn id="97" presetID="10" presetClass="entr" presetSubtype="0" fill="hold" grpId="0" nodeType="after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fade">
                                      <p:cBhvr>
                                        <p:cTn id="99" dur="500"/>
                                        <p:tgtEl>
                                          <p:spTgt spid="84"/>
                                        </p:tgtEl>
                                      </p:cBhvr>
                                    </p:animEffect>
                                  </p:childTnLst>
                                </p:cTn>
                              </p:par>
                            </p:childTnLst>
                          </p:cTn>
                        </p:par>
                        <p:par>
                          <p:cTn id="100" fill="hold">
                            <p:stCondLst>
                              <p:cond delay="1500"/>
                            </p:stCondLst>
                            <p:childTnLst>
                              <p:par>
                                <p:cTn id="101" presetID="10" presetClass="entr" presetSubtype="0" fill="hold" grpId="0" nodeType="afterEffect">
                                  <p:stCondLst>
                                    <p:cond delay="0"/>
                                  </p:stCondLst>
                                  <p:childTnLst>
                                    <p:set>
                                      <p:cBhvr>
                                        <p:cTn id="102" dur="1" fill="hold">
                                          <p:stCondLst>
                                            <p:cond delay="0"/>
                                          </p:stCondLst>
                                        </p:cTn>
                                        <p:tgtEl>
                                          <p:spTgt spid="85"/>
                                        </p:tgtEl>
                                        <p:attrNameLst>
                                          <p:attrName>style.visibility</p:attrName>
                                        </p:attrNameLst>
                                      </p:cBhvr>
                                      <p:to>
                                        <p:strVal val="visible"/>
                                      </p:to>
                                    </p:set>
                                    <p:animEffect transition="in" filter="fade">
                                      <p:cBhvr>
                                        <p:cTn id="103" dur="500"/>
                                        <p:tgtEl>
                                          <p:spTgt spid="85"/>
                                        </p:tgtEl>
                                      </p:cBhvr>
                                    </p:animEffect>
                                  </p:childTnLst>
                                </p:cTn>
                              </p:par>
                            </p:childTnLst>
                          </p:cTn>
                        </p:par>
                        <p:par>
                          <p:cTn id="104" fill="hold">
                            <p:stCondLst>
                              <p:cond delay="2000"/>
                            </p:stCondLst>
                            <p:childTnLst>
                              <p:par>
                                <p:cTn id="105" presetID="10" presetClass="entr" presetSubtype="0" fill="hold" grpId="0" nodeType="afterEffect">
                                  <p:stCondLst>
                                    <p:cond delay="0"/>
                                  </p:stCondLst>
                                  <p:childTnLst>
                                    <p:set>
                                      <p:cBhvr>
                                        <p:cTn id="106" dur="1" fill="hold">
                                          <p:stCondLst>
                                            <p:cond delay="0"/>
                                          </p:stCondLst>
                                        </p:cTn>
                                        <p:tgtEl>
                                          <p:spTgt spid="86"/>
                                        </p:tgtEl>
                                        <p:attrNameLst>
                                          <p:attrName>style.visibility</p:attrName>
                                        </p:attrNameLst>
                                      </p:cBhvr>
                                      <p:to>
                                        <p:strVal val="visible"/>
                                      </p:to>
                                    </p:set>
                                    <p:animEffect transition="in" filter="fade">
                                      <p:cBhvr>
                                        <p:cTn id="107" dur="500"/>
                                        <p:tgtEl>
                                          <p:spTgt spid="86"/>
                                        </p:tgtEl>
                                      </p:cBhvr>
                                    </p:animEffect>
                                  </p:childTnLst>
                                </p:cTn>
                              </p:par>
                            </p:childTnLst>
                          </p:cTn>
                        </p:par>
                        <p:par>
                          <p:cTn id="108" fill="hold">
                            <p:stCondLst>
                              <p:cond delay="2500"/>
                            </p:stCondLst>
                            <p:childTnLst>
                              <p:par>
                                <p:cTn id="109" presetID="10" presetClass="entr" presetSubtype="0" fill="hold" grpId="0" nodeType="afterEffect">
                                  <p:stCondLst>
                                    <p:cond delay="0"/>
                                  </p:stCondLst>
                                  <p:childTnLst>
                                    <p:set>
                                      <p:cBhvr>
                                        <p:cTn id="110" dur="1" fill="hold">
                                          <p:stCondLst>
                                            <p:cond delay="0"/>
                                          </p:stCondLst>
                                        </p:cTn>
                                        <p:tgtEl>
                                          <p:spTgt spid="87"/>
                                        </p:tgtEl>
                                        <p:attrNameLst>
                                          <p:attrName>style.visibility</p:attrName>
                                        </p:attrNameLst>
                                      </p:cBhvr>
                                      <p:to>
                                        <p:strVal val="visible"/>
                                      </p:to>
                                    </p:set>
                                    <p:animEffect transition="in" filter="fade">
                                      <p:cBhvr>
                                        <p:cTn id="111" dur="500"/>
                                        <p:tgtEl>
                                          <p:spTgt spid="87"/>
                                        </p:tgtEl>
                                      </p:cBhvr>
                                    </p:animEffect>
                                  </p:childTnLst>
                                </p:cTn>
                              </p:par>
                            </p:childTnLst>
                          </p:cTn>
                        </p:par>
                        <p:par>
                          <p:cTn id="112" fill="hold">
                            <p:stCondLst>
                              <p:cond delay="3000"/>
                            </p:stCondLst>
                            <p:childTnLst>
                              <p:par>
                                <p:cTn id="113" presetID="10" presetClass="entr" presetSubtype="0" fill="hold" grpId="0" nodeType="afterEffect">
                                  <p:stCondLst>
                                    <p:cond delay="0"/>
                                  </p:stCondLst>
                                  <p:childTnLst>
                                    <p:set>
                                      <p:cBhvr>
                                        <p:cTn id="114" dur="1" fill="hold">
                                          <p:stCondLst>
                                            <p:cond delay="0"/>
                                          </p:stCondLst>
                                        </p:cTn>
                                        <p:tgtEl>
                                          <p:spTgt spid="88"/>
                                        </p:tgtEl>
                                        <p:attrNameLst>
                                          <p:attrName>style.visibility</p:attrName>
                                        </p:attrNameLst>
                                      </p:cBhvr>
                                      <p:to>
                                        <p:strVal val="visible"/>
                                      </p:to>
                                    </p:set>
                                    <p:animEffect transition="in" filter="fade">
                                      <p:cBhvr>
                                        <p:cTn id="115" dur="500"/>
                                        <p:tgtEl>
                                          <p:spTgt spid="8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90"/>
                                        </p:tgtEl>
                                        <p:attrNameLst>
                                          <p:attrName>style.visibility</p:attrName>
                                        </p:attrNameLst>
                                      </p:cBhvr>
                                      <p:to>
                                        <p:strVal val="visible"/>
                                      </p:to>
                                    </p:set>
                                    <p:animEffect transition="in" filter="fade">
                                      <p:cBhvr>
                                        <p:cTn id="120" dur="500"/>
                                        <p:tgtEl>
                                          <p:spTgt spid="90"/>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89"/>
                                        </p:tgtEl>
                                        <p:attrNameLst>
                                          <p:attrName>style.visibility</p:attrName>
                                        </p:attrNameLst>
                                      </p:cBhvr>
                                      <p:to>
                                        <p:strVal val="visible"/>
                                      </p:to>
                                    </p:set>
                                    <p:animEffect transition="in" filter="fade">
                                      <p:cBhvr>
                                        <p:cTn id="125" dur="500"/>
                                        <p:tgtEl>
                                          <p:spTgt spid="89"/>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91"/>
                                        </p:tgtEl>
                                        <p:attrNameLst>
                                          <p:attrName>style.visibility</p:attrName>
                                        </p:attrNameLst>
                                      </p:cBhvr>
                                      <p:to>
                                        <p:strVal val="visible"/>
                                      </p:to>
                                    </p:set>
                                    <p:animEffect transition="in" filter="fade">
                                      <p:cBhvr>
                                        <p:cTn id="130" dur="500"/>
                                        <p:tgtEl>
                                          <p:spTgt spid="91"/>
                                        </p:tgtEl>
                                      </p:cBhvr>
                                    </p:animEffect>
                                  </p:childTnLst>
                                </p:cTn>
                              </p:par>
                            </p:childTnLst>
                          </p:cTn>
                        </p:par>
                        <p:par>
                          <p:cTn id="131" fill="hold">
                            <p:stCondLst>
                              <p:cond delay="500"/>
                            </p:stCondLst>
                            <p:childTnLst>
                              <p:par>
                                <p:cTn id="132" presetID="10" presetClass="entr" presetSubtype="0" fill="hold" nodeType="afterEffect">
                                  <p:stCondLst>
                                    <p:cond delay="0"/>
                                  </p:stCondLst>
                                  <p:childTnLst>
                                    <p:set>
                                      <p:cBhvr>
                                        <p:cTn id="133" dur="1" fill="hold">
                                          <p:stCondLst>
                                            <p:cond delay="0"/>
                                          </p:stCondLst>
                                        </p:cTn>
                                        <p:tgtEl>
                                          <p:spTgt spid="92">
                                            <p:txEl>
                                              <p:pRg st="0" end="0"/>
                                            </p:txEl>
                                          </p:spTgt>
                                        </p:tgtEl>
                                        <p:attrNameLst>
                                          <p:attrName>style.visibility</p:attrName>
                                        </p:attrNameLst>
                                      </p:cBhvr>
                                      <p:to>
                                        <p:strVal val="visible"/>
                                      </p:to>
                                    </p:set>
                                    <p:animEffect transition="in" filter="fade">
                                      <p:cBhvr>
                                        <p:cTn id="134" dur="500"/>
                                        <p:tgtEl>
                                          <p:spTgt spid="92">
                                            <p:txEl>
                                              <p:pRg st="0" end="0"/>
                                            </p:txEl>
                                          </p:spTgt>
                                        </p:tgtEl>
                                      </p:cBhvr>
                                    </p:animEffect>
                                  </p:childTnLst>
                                </p:cTn>
                              </p:par>
                            </p:childTnLst>
                          </p:cTn>
                        </p:par>
                        <p:par>
                          <p:cTn id="135" fill="hold">
                            <p:stCondLst>
                              <p:cond delay="1000"/>
                            </p:stCondLst>
                            <p:childTnLst>
                              <p:par>
                                <p:cTn id="136" presetID="10" presetClass="entr" presetSubtype="0" fill="hold" grpId="0" nodeType="afterEffect">
                                  <p:stCondLst>
                                    <p:cond delay="0"/>
                                  </p:stCondLst>
                                  <p:childTnLst>
                                    <p:set>
                                      <p:cBhvr>
                                        <p:cTn id="137" dur="1" fill="hold">
                                          <p:stCondLst>
                                            <p:cond delay="0"/>
                                          </p:stCondLst>
                                        </p:cTn>
                                        <p:tgtEl>
                                          <p:spTgt spid="94"/>
                                        </p:tgtEl>
                                        <p:attrNameLst>
                                          <p:attrName>style.visibility</p:attrName>
                                        </p:attrNameLst>
                                      </p:cBhvr>
                                      <p:to>
                                        <p:strVal val="visible"/>
                                      </p:to>
                                    </p:set>
                                    <p:animEffect transition="in" filter="fade">
                                      <p:cBhvr>
                                        <p:cTn id="138" dur="500"/>
                                        <p:tgtEl>
                                          <p:spTgt spid="94"/>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98"/>
                                        </p:tgtEl>
                                        <p:attrNameLst>
                                          <p:attrName>style.visibility</p:attrName>
                                        </p:attrNameLst>
                                      </p:cBhvr>
                                      <p:to>
                                        <p:strVal val="visible"/>
                                      </p:to>
                                    </p:set>
                                    <p:animEffect transition="in" filter="fade">
                                      <p:cBhvr>
                                        <p:cTn id="143" dur="500"/>
                                        <p:tgtEl>
                                          <p:spTgt spid="98"/>
                                        </p:tgtEl>
                                      </p:cBhvr>
                                    </p:animEffect>
                                  </p:childTnLst>
                                </p:cTn>
                              </p:par>
                            </p:childTnLst>
                          </p:cTn>
                        </p:par>
                        <p:par>
                          <p:cTn id="144" fill="hold">
                            <p:stCondLst>
                              <p:cond delay="500"/>
                            </p:stCondLst>
                            <p:childTnLst>
                              <p:par>
                                <p:cTn id="145" presetID="10" presetClass="entr" presetSubtype="0" fill="hold" nodeType="afterEffect">
                                  <p:stCondLst>
                                    <p:cond delay="0"/>
                                  </p:stCondLst>
                                  <p:childTnLst>
                                    <p:set>
                                      <p:cBhvr>
                                        <p:cTn id="146" dur="1" fill="hold">
                                          <p:stCondLst>
                                            <p:cond delay="0"/>
                                          </p:stCondLst>
                                        </p:cTn>
                                        <p:tgtEl>
                                          <p:spTgt spid="95">
                                            <p:txEl>
                                              <p:pRg st="0" end="0"/>
                                            </p:txEl>
                                          </p:spTgt>
                                        </p:tgtEl>
                                        <p:attrNameLst>
                                          <p:attrName>style.visibility</p:attrName>
                                        </p:attrNameLst>
                                      </p:cBhvr>
                                      <p:to>
                                        <p:strVal val="visible"/>
                                      </p:to>
                                    </p:set>
                                    <p:animEffect transition="in" filter="fade">
                                      <p:cBhvr>
                                        <p:cTn id="147" dur="500"/>
                                        <p:tgtEl>
                                          <p:spTgt spid="95">
                                            <p:txEl>
                                              <p:pRg st="0" end="0"/>
                                            </p:txEl>
                                          </p:spTgt>
                                        </p:tgtEl>
                                      </p:cBhvr>
                                    </p:animEffect>
                                  </p:childTnLst>
                                </p:cTn>
                              </p:par>
                            </p:childTnLst>
                          </p:cTn>
                        </p:par>
                        <p:par>
                          <p:cTn id="148" fill="hold">
                            <p:stCondLst>
                              <p:cond delay="1000"/>
                            </p:stCondLst>
                            <p:childTnLst>
                              <p:par>
                                <p:cTn id="149" presetID="10" presetClass="entr" presetSubtype="0" fill="hold" grpId="0" nodeType="afterEffect">
                                  <p:stCondLst>
                                    <p:cond delay="0"/>
                                  </p:stCondLst>
                                  <p:childTnLst>
                                    <p:set>
                                      <p:cBhvr>
                                        <p:cTn id="150" dur="1" fill="hold">
                                          <p:stCondLst>
                                            <p:cond delay="0"/>
                                          </p:stCondLst>
                                        </p:cTn>
                                        <p:tgtEl>
                                          <p:spTgt spid="96"/>
                                        </p:tgtEl>
                                        <p:attrNameLst>
                                          <p:attrName>style.visibility</p:attrName>
                                        </p:attrNameLst>
                                      </p:cBhvr>
                                      <p:to>
                                        <p:strVal val="visible"/>
                                      </p:to>
                                    </p:set>
                                    <p:animEffect transition="in" filter="fade">
                                      <p:cBhvr>
                                        <p:cTn id="151" dur="500"/>
                                        <p:tgtEl>
                                          <p:spTgt spid="96"/>
                                        </p:tgtEl>
                                      </p:cBhvr>
                                    </p:animEffect>
                                  </p:childTnLst>
                                </p:cTn>
                              </p:par>
                            </p:childTnLst>
                          </p:cTn>
                        </p:par>
                        <p:par>
                          <p:cTn id="152" fill="hold">
                            <p:stCondLst>
                              <p:cond delay="1500"/>
                            </p:stCondLst>
                            <p:childTnLst>
                              <p:par>
                                <p:cTn id="153" presetID="10" presetClass="entr" presetSubtype="0" fill="hold" grpId="0" nodeType="afterEffect">
                                  <p:stCondLst>
                                    <p:cond delay="0"/>
                                  </p:stCondLst>
                                  <p:childTnLst>
                                    <p:set>
                                      <p:cBhvr>
                                        <p:cTn id="154" dur="1" fill="hold">
                                          <p:stCondLst>
                                            <p:cond delay="0"/>
                                          </p:stCondLst>
                                        </p:cTn>
                                        <p:tgtEl>
                                          <p:spTgt spid="99"/>
                                        </p:tgtEl>
                                        <p:attrNameLst>
                                          <p:attrName>style.visibility</p:attrName>
                                        </p:attrNameLst>
                                      </p:cBhvr>
                                      <p:to>
                                        <p:strVal val="visible"/>
                                      </p:to>
                                    </p:set>
                                    <p:animEffect transition="in" filter="fade">
                                      <p:cBhvr>
                                        <p:cTn id="155" dur="500"/>
                                        <p:tgtEl>
                                          <p:spTgt spid="99"/>
                                        </p:tgtEl>
                                      </p:cBhvr>
                                    </p:animEffect>
                                  </p:childTnLst>
                                </p:cTn>
                              </p:par>
                            </p:childTnLst>
                          </p:cTn>
                        </p:par>
                        <p:par>
                          <p:cTn id="156" fill="hold">
                            <p:stCondLst>
                              <p:cond delay="2000"/>
                            </p:stCondLst>
                            <p:childTnLst>
                              <p:par>
                                <p:cTn id="157" presetID="10" presetClass="entr" presetSubtype="0" fill="hold" grpId="0" nodeType="afterEffect">
                                  <p:stCondLst>
                                    <p:cond delay="0"/>
                                  </p:stCondLst>
                                  <p:childTnLst>
                                    <p:set>
                                      <p:cBhvr>
                                        <p:cTn id="158" dur="1" fill="hold">
                                          <p:stCondLst>
                                            <p:cond delay="0"/>
                                          </p:stCondLst>
                                        </p:cTn>
                                        <p:tgtEl>
                                          <p:spTgt spid="101"/>
                                        </p:tgtEl>
                                        <p:attrNameLst>
                                          <p:attrName>style.visibility</p:attrName>
                                        </p:attrNameLst>
                                      </p:cBhvr>
                                      <p:to>
                                        <p:strVal val="visible"/>
                                      </p:to>
                                    </p:set>
                                    <p:animEffect transition="in" filter="fade">
                                      <p:cBhvr>
                                        <p:cTn id="159" dur="500"/>
                                        <p:tgtEl>
                                          <p:spTgt spid="101"/>
                                        </p:tgtEl>
                                      </p:cBhvr>
                                    </p:animEffect>
                                  </p:childTnLst>
                                </p:cTn>
                              </p:par>
                            </p:childTnLst>
                          </p:cTn>
                        </p:par>
                        <p:par>
                          <p:cTn id="160" fill="hold">
                            <p:stCondLst>
                              <p:cond delay="2500"/>
                            </p:stCondLst>
                            <p:childTnLst>
                              <p:par>
                                <p:cTn id="161" presetID="10" presetClass="entr" presetSubtype="0" fill="hold" grpId="0" nodeType="afterEffect">
                                  <p:stCondLst>
                                    <p:cond delay="0"/>
                                  </p:stCondLst>
                                  <p:childTnLst>
                                    <p:set>
                                      <p:cBhvr>
                                        <p:cTn id="162" dur="1" fill="hold">
                                          <p:stCondLst>
                                            <p:cond delay="0"/>
                                          </p:stCondLst>
                                        </p:cTn>
                                        <p:tgtEl>
                                          <p:spTgt spid="103"/>
                                        </p:tgtEl>
                                        <p:attrNameLst>
                                          <p:attrName>style.visibility</p:attrName>
                                        </p:attrNameLst>
                                      </p:cBhvr>
                                      <p:to>
                                        <p:strVal val="visible"/>
                                      </p:to>
                                    </p:set>
                                    <p:animEffect transition="in" filter="fade">
                                      <p:cBhvr>
                                        <p:cTn id="163"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3" grpId="0"/>
      <p:bldP spid="64" grpId="0"/>
      <p:bldP spid="75" grpId="0"/>
      <p:bldP spid="77" grpId="0"/>
      <p:bldP spid="78" grpId="0"/>
      <p:bldP spid="80" grpId="0"/>
      <p:bldP spid="81" grpId="0"/>
      <p:bldP spid="83" grpId="0"/>
      <p:bldP spid="84" grpId="0" animBg="1"/>
      <p:bldP spid="85" grpId="0"/>
      <p:bldP spid="86" grpId="0" animBg="1"/>
      <p:bldP spid="87" grpId="0"/>
      <p:bldP spid="88" grpId="0"/>
      <p:bldP spid="89" grpId="0"/>
      <p:bldP spid="90" grpId="0"/>
      <p:bldP spid="91" grpId="0"/>
      <p:bldP spid="94" grpId="0"/>
      <p:bldP spid="96" grpId="0"/>
      <p:bldP spid="98" grpId="0"/>
      <p:bldP spid="99" grpId="0" animBg="1"/>
      <p:bldP spid="101" grpId="0"/>
      <p:bldP spid="10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163169" y="967804"/>
                <a:ext cx="8609426" cy="957250"/>
              </a:xfrm>
              <a:prstGeom prst="rect">
                <a:avLst/>
              </a:prstGeom>
              <a:noFill/>
            </p:spPr>
            <p:txBody>
              <a:bodyPr wrap="square">
                <a:spAutoFit/>
              </a:bodyPr>
              <a:lstStyle/>
              <a:p>
                <a:pPr marL="228600" indent="266700" algn="l">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如图</a:t>
                </a:r>
                <a:r>
                  <a:rPr lang="en-US" altLang="zh-CN" sz="2000" kern="100" dirty="0">
                    <a:effectLst/>
                    <a:latin typeface="Times New Roman" panose="02020603050405020304" pitchFamily="18" charset="0"/>
                    <a:ea typeface="宋体" panose="02010600030101010101" pitchFamily="2" charset="-122"/>
                  </a:rPr>
                  <a:t>6-3</a:t>
                </a:r>
                <a:r>
                  <a:rPr lang="zh-CN" altLang="zh-CN" sz="2000" kern="100" dirty="0">
                    <a:effectLst/>
                    <a:latin typeface="Times New Roman" panose="02020603050405020304" pitchFamily="18" charset="0"/>
                    <a:ea typeface="宋体" panose="02010600030101010101" pitchFamily="2" charset="-122"/>
                  </a:rPr>
                  <a:t>所示。求：</a:t>
                </a:r>
                <a:r>
                  <a:rPr lang="en-US" altLang="zh-CN" sz="2000" kern="100" dirty="0">
                    <a:effectLst/>
                    <a:latin typeface="Times New Roman" panose="02020603050405020304" pitchFamily="18" charset="0"/>
                    <a:ea typeface="宋体" panose="02010600030101010101" pitchFamily="2" charset="-122"/>
                  </a:rPr>
                  <a:t>(1)</a:t>
                </a:r>
                <a:r>
                  <a:rPr lang="zh-CN" altLang="zh-CN" sz="2000" kern="100" dirty="0">
                    <a:effectLst/>
                    <a:latin typeface="Times New Roman" panose="02020603050405020304" pitchFamily="18" charset="0"/>
                    <a:ea typeface="宋体" panose="02010600030101010101" pitchFamily="2" charset="-122"/>
                  </a:rPr>
                  <a:t>该物体的振动方程；</a:t>
                </a:r>
                <a:r>
                  <a:rPr lang="en-US" altLang="zh-CN" sz="2000" kern="100" dirty="0">
                    <a:effectLst/>
                    <a:latin typeface="Times New Roman" panose="02020603050405020304" pitchFamily="18" charset="0"/>
                    <a:ea typeface="宋体" panose="02010600030101010101" pitchFamily="2" charset="-122"/>
                  </a:rPr>
                  <a:t>(2)</a:t>
                </a:r>
                <a:r>
                  <a:rPr lang="zh-CN" altLang="zh-CN" sz="2000" kern="100" dirty="0">
                    <a:effectLst/>
                    <a:latin typeface="Times New Roman" panose="02020603050405020304" pitchFamily="18" charset="0"/>
                    <a:ea typeface="宋体" panose="02010600030101010101" pitchFamily="2" charset="-122"/>
                  </a:rPr>
                  <a:t>当</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1</m:t>
                    </m:r>
                    <m:r>
                      <m:rPr>
                        <m:sty m:val="p"/>
                      </m:rPr>
                      <a:rPr lang="en-US" altLang="zh-CN" sz="2000" i="0" kern="100">
                        <a:effectLst/>
                        <a:latin typeface="Cambria Math" panose="02040503050406030204" pitchFamily="18" charset="0"/>
                        <a:ea typeface="宋体" panose="02010600030101010101" pitchFamily="2" charset="-122"/>
                      </a:rPr>
                      <m:t>s</m:t>
                    </m:r>
                  </m:oMath>
                </a14:m>
                <a:r>
                  <a:rPr lang="zh-CN" altLang="zh-CN" sz="2000" kern="100" dirty="0">
                    <a:effectLst/>
                    <a:latin typeface="Times New Roman" panose="02020603050405020304" pitchFamily="18" charset="0"/>
                    <a:ea typeface="宋体" panose="02010600030101010101" pitchFamily="2" charset="-122"/>
                  </a:rPr>
                  <a:t>时，物体的振动速度。</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163169" y="967804"/>
                <a:ext cx="8609426" cy="957250"/>
              </a:xfrm>
              <a:prstGeom prst="rect">
                <a:avLst/>
              </a:prstGeom>
              <a:blipFill rotWithShape="1">
                <a:blip r:embed="rId1"/>
                <a:stretch>
                  <a:fillRect l="-7" t="-7" r="-88" b="-293"/>
                </a:stretch>
              </a:blipFill>
            </p:spPr>
            <p:txBody>
              <a:bodyPr/>
              <a:lstStyle/>
              <a:p>
                <a:r>
                  <a:rPr lang="zh-CN" altLang="en-US">
                    <a:noFill/>
                  </a:rPr>
                  <a:t> </a:t>
                </a:r>
              </a:p>
            </p:txBody>
          </p:sp>
        </mc:Fallback>
      </mc:AlternateContent>
      <p:sp>
        <p:nvSpPr>
          <p:cNvPr id="5" name="文本框 4"/>
          <p:cNvSpPr txBox="1"/>
          <p:nvPr/>
        </p:nvSpPr>
        <p:spPr>
          <a:xfrm>
            <a:off x="430456" y="574729"/>
            <a:ext cx="647114"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6-9</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163169" y="498971"/>
                <a:ext cx="8707902" cy="951735"/>
              </a:xfrm>
              <a:prstGeom prst="rect">
                <a:avLst/>
              </a:prstGeom>
              <a:noFill/>
            </p:spPr>
            <p:txBody>
              <a:bodyPr wrap="square">
                <a:spAutoFit/>
              </a:bodyPr>
              <a:lstStyle/>
              <a:p>
                <a:pPr marL="228600" indent="266700" algn="l">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一质点做简谐振动，振幅为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24</m:t>
                    </m:r>
                    <m:r>
                      <m:rPr>
                        <m:sty m:val="p"/>
                      </m:rPr>
                      <a:rPr lang="en-US" altLang="zh-CN" sz="2000" i="0" kern="100">
                        <a:effectLst/>
                        <a:latin typeface="Cambria Math" panose="02040503050406030204" pitchFamily="18" charset="0"/>
                        <a:ea typeface="宋体" panose="02010600030101010101" pitchFamily="2" charset="-122"/>
                      </a:rPr>
                      <m:t>m</m:t>
                    </m:r>
                  </m:oMath>
                </a14:m>
                <a:r>
                  <a:rPr lang="zh-CN" altLang="zh-CN" sz="2000" kern="100" dirty="0">
                    <a:effectLst/>
                    <a:latin typeface="Times New Roman" panose="02020603050405020304" pitchFamily="18" charset="0"/>
                    <a:ea typeface="宋体" panose="02010600030101010101" pitchFamily="2" charset="-122"/>
                  </a:rPr>
                  <a:t>，振动的周期为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2</m:t>
                    </m:r>
                    <m:r>
                      <m:rPr>
                        <m:sty m:val="p"/>
                      </m:rPr>
                      <a:rPr lang="en-US" altLang="zh-CN" sz="2000" i="0" kern="100">
                        <a:effectLst/>
                        <a:latin typeface="Cambria Math" panose="02040503050406030204" pitchFamily="18" charset="0"/>
                        <a:ea typeface="宋体" panose="02010600030101010101" pitchFamily="2" charset="-122"/>
                      </a:rPr>
                      <m:t>s</m:t>
                    </m:r>
                  </m:oMath>
                </a14:m>
                <a:r>
                  <a:rPr lang="zh-CN" altLang="zh-CN" sz="2000" kern="100" dirty="0">
                    <a:effectLst/>
                    <a:latin typeface="Times New Roman" panose="02020603050405020304" pitchFamily="18" charset="0"/>
                    <a:ea typeface="宋体" panose="02010600030101010101" pitchFamily="2" charset="-122"/>
                  </a:rPr>
                  <a:t>。开始时</a:t>
                </a:r>
                <a:r>
                  <a:rPr lang="en-US" altLang="zh-CN" sz="2000" kern="100" dirty="0">
                    <a:effectLst/>
                    <a:latin typeface="Times New Roman" panose="02020603050405020304" pitchFamily="18" charset="0"/>
                    <a:ea typeface="宋体" panose="02010600030101010101" pitchFamily="2" charset="-122"/>
                  </a:rPr>
                  <a:t>(</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m:rPr>
                        <m:sty m:val="p"/>
                      </m:rPr>
                      <a:rPr lang="en-US" altLang="zh-CN" sz="2000" i="0" kern="100">
                        <a:effectLst/>
                        <a:latin typeface="Cambria Math" panose="02040503050406030204" pitchFamily="18" charset="0"/>
                        <a:ea typeface="宋体" panose="02010600030101010101" pitchFamily="2" charset="-122"/>
                      </a:rPr>
                      <m:t>s</m:t>
                    </m:r>
                  </m:oMath>
                </a14:m>
                <a:r>
                  <a:rPr lang="en-US" altLang="zh-CN" sz="2000" kern="100" dirty="0">
                    <a:effectLst/>
                    <a:latin typeface="Times New Roman" panose="02020603050405020304" pitchFamily="18" charset="0"/>
                    <a:ea typeface="宋体" panose="02010600030101010101" pitchFamily="2" charset="-122"/>
                  </a:rPr>
                  <a:t>)</a:t>
                </a:r>
                <a:r>
                  <a:rPr lang="zh-CN" altLang="zh-CN" sz="2000" kern="100" dirty="0">
                    <a:effectLst/>
                    <a:latin typeface="Times New Roman" panose="02020603050405020304" pitchFamily="18" charset="0"/>
                    <a:ea typeface="宋体" panose="02010600030101010101" pitchFamily="2" charset="-122"/>
                  </a:rPr>
                  <a:t>物体在平</a:t>
                </a:r>
                <a:r>
                  <a:rPr lang="zh-CN" altLang="en-US" sz="2000" kern="100" dirty="0">
                    <a:effectLst/>
                    <a:latin typeface="Times New Roman" panose="02020603050405020304" pitchFamily="18" charset="0"/>
                    <a:ea typeface="宋体" panose="02010600030101010101" pitchFamily="2" charset="-122"/>
                  </a:rPr>
                  <a:t>衡</a:t>
                </a:r>
                <a:r>
                  <a:rPr lang="zh-CN" altLang="zh-CN" sz="2000" kern="100" dirty="0">
                    <a:effectLst/>
                    <a:latin typeface="Times New Roman" panose="02020603050405020304" pitchFamily="18" charset="0"/>
                    <a:ea typeface="宋体" panose="02010600030101010101" pitchFamily="2" charset="-122"/>
                  </a:rPr>
                  <a:t>位置向负方向运动，</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163169" y="498971"/>
                <a:ext cx="8707902" cy="951735"/>
              </a:xfrm>
              <a:prstGeom prst="rect">
                <a:avLst/>
              </a:prstGeom>
              <a:blipFill rotWithShape="1">
                <a:blip r:embed="rId2"/>
                <a:stretch>
                  <a:fillRect l="-7" t="-52" r="1" b="-829"/>
                </a:stretch>
              </a:blipFill>
            </p:spPr>
            <p:txBody>
              <a:bodyPr/>
              <a:lstStyle/>
              <a:p>
                <a:r>
                  <a:rPr lang="zh-CN" altLang="en-US">
                    <a:noFill/>
                  </a:rPr>
                  <a:t> </a:t>
                </a:r>
              </a:p>
            </p:txBody>
          </p:sp>
        </mc:Fallback>
      </mc:AlternateContent>
      <p:sp>
        <p:nvSpPr>
          <p:cNvPr id="8" name="文本框 7"/>
          <p:cNvSpPr txBox="1"/>
          <p:nvPr/>
        </p:nvSpPr>
        <p:spPr>
          <a:xfrm>
            <a:off x="908653" y="1832831"/>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9" name="文本框 8"/>
              <p:cNvSpPr txBox="1"/>
              <p:nvPr/>
            </p:nvSpPr>
            <p:spPr>
              <a:xfrm>
                <a:off x="1797700" y="1919701"/>
                <a:ext cx="1882290" cy="400110"/>
              </a:xfrm>
              <a:prstGeom prst="rect">
                <a:avLst/>
              </a:prstGeom>
              <a:noFill/>
            </p:spPr>
            <p:txBody>
              <a:bodyPr wrap="square">
                <a:spAutoFit/>
              </a:bodyPr>
              <a:lstStyle/>
              <a:p>
                <a14:m>
                  <m:oMath xmlns:m="http://schemas.openxmlformats.org/officeDocument/2006/math">
                    <m:r>
                      <a:rPr lang="zh-CN" altLang="en-US" sz="2000" i="1" kern="100" smtClean="0">
                        <a:latin typeface="Cambria Math" panose="02040503050406030204" pitchFamily="18" charset="0"/>
                        <a:ea typeface="Cambria Math" panose="02040503050406030204" pitchFamily="18" charset="0"/>
                      </a:rPr>
                      <m:t>设</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振动方程为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9" name="文本框 8"/>
              <p:cNvSpPr txBox="1">
                <a:spLocks noRot="1" noChangeAspect="1" noMove="1" noResize="1" noEditPoints="1" noAdjustHandles="1" noChangeArrowheads="1" noChangeShapeType="1" noTextEdit="1"/>
              </p:cNvSpPr>
              <p:nvPr/>
            </p:nvSpPr>
            <p:spPr>
              <a:xfrm>
                <a:off x="1797700" y="1919701"/>
                <a:ext cx="1882290" cy="400110"/>
              </a:xfrm>
              <a:prstGeom prst="rect">
                <a:avLst/>
              </a:prstGeom>
              <a:blipFill rotWithShape="1">
                <a:blip r:embed="rId3"/>
                <a:stretch>
                  <a:fillRect l="-1" t="-24" r="9" b="39"/>
                </a:stretch>
              </a:blipFill>
            </p:spPr>
            <p:txBody>
              <a:bodyPr/>
              <a:lstStyle/>
              <a:p>
                <a:r>
                  <a:rPr lang="zh-CN" altLang="en-US">
                    <a:noFill/>
                  </a:rPr>
                  <a:t> </a:t>
                </a:r>
              </a:p>
            </p:txBody>
          </p:sp>
        </mc:Fallback>
      </mc:AlternateContent>
      <p:grpSp>
        <p:nvGrpSpPr>
          <p:cNvPr id="11" name="组合 10"/>
          <p:cNvGrpSpPr/>
          <p:nvPr/>
        </p:nvGrpSpPr>
        <p:grpSpPr>
          <a:xfrm>
            <a:off x="6041400" y="2941715"/>
            <a:ext cx="3102600" cy="2773371"/>
            <a:chOff x="6043716" y="3238863"/>
            <a:chExt cx="3102600" cy="2773371"/>
          </a:xfrm>
        </p:grpSpPr>
        <mc:AlternateContent xmlns:mc="http://schemas.openxmlformats.org/markup-compatibility/2006">
          <mc:Choice xmlns:a14="http://schemas.microsoft.com/office/drawing/2010/main" Requires="a14">
            <p:sp>
              <p:nvSpPr>
                <p:cNvPr id="12" name="文本框 11"/>
                <p:cNvSpPr txBox="1"/>
                <p:nvPr/>
              </p:nvSpPr>
              <p:spPr>
                <a:xfrm>
                  <a:off x="6043716" y="4134921"/>
                  <a:ext cx="91078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24</m:t>
                        </m:r>
                        <m:r>
                          <m:rPr>
                            <m:sty m:val="p"/>
                          </m:rPr>
                          <a:rPr lang="en-US" altLang="zh-CN" sz="16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12" name="文本框 11"/>
                <p:cNvSpPr txBox="1">
                  <a:spLocks noRot="1" noChangeAspect="1" noMove="1" noResize="1" noEditPoints="1" noAdjustHandles="1" noChangeArrowheads="1" noChangeShapeType="1" noTextEdit="1"/>
                </p:cNvSpPr>
                <p:nvPr/>
              </p:nvSpPr>
              <p:spPr>
                <a:xfrm>
                  <a:off x="6043716" y="4134921"/>
                  <a:ext cx="910781" cy="338554"/>
                </a:xfrm>
                <a:prstGeom prst="rect">
                  <a:avLst/>
                </a:prstGeom>
                <a:blipFill rotWithShape="1">
                  <a:blip r:embed="rId4"/>
                </a:blipFill>
              </p:spPr>
              <p:txBody>
                <a:bodyPr/>
                <a:lstStyle/>
                <a:p>
                  <a:r>
                    <a:rPr lang="zh-CN" altLang="en-US">
                      <a:noFill/>
                    </a:rPr>
                    <a:t> </a:t>
                  </a:r>
                </a:p>
              </p:txBody>
            </p:sp>
          </mc:Fallback>
        </mc:AlternateContent>
        <p:grpSp>
          <p:nvGrpSpPr>
            <p:cNvPr id="13" name="组合 12"/>
            <p:cNvGrpSpPr/>
            <p:nvPr/>
          </p:nvGrpSpPr>
          <p:grpSpPr>
            <a:xfrm>
              <a:off x="6330461" y="3238863"/>
              <a:ext cx="2815855" cy="2773371"/>
              <a:chOff x="6330461" y="3238863"/>
              <a:chExt cx="2815855" cy="2773371"/>
            </a:xfrm>
          </p:grpSpPr>
          <p:grpSp>
            <p:nvGrpSpPr>
              <p:cNvPr id="14" name="组合 13"/>
              <p:cNvGrpSpPr/>
              <p:nvPr/>
            </p:nvGrpSpPr>
            <p:grpSpPr>
              <a:xfrm>
                <a:off x="6330461" y="3238863"/>
                <a:ext cx="2815855" cy="2271714"/>
                <a:chOff x="6155957" y="3653296"/>
                <a:chExt cx="2815855" cy="2271714"/>
              </a:xfrm>
            </p:grpSpPr>
            <p:cxnSp>
              <p:nvCxnSpPr>
                <p:cNvPr id="17" name="直接连接符 16"/>
                <p:cNvCxnSpPr>
                  <a:endCxn id="20" idx="4"/>
                </p:cNvCxnSpPr>
                <p:nvPr/>
              </p:nvCxnSpPr>
              <p:spPr bwMode="auto">
                <a:xfrm flipH="1">
                  <a:off x="7423576" y="3653296"/>
                  <a:ext cx="2381" cy="227171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8" name="组合 32833"/>
                <p:cNvGrpSpPr/>
                <p:nvPr/>
              </p:nvGrpSpPr>
              <p:grpSpPr bwMode="auto">
                <a:xfrm>
                  <a:off x="6155957" y="3810459"/>
                  <a:ext cx="2815855" cy="2114551"/>
                  <a:chOff x="2819446" y="2365454"/>
                  <a:chExt cx="2816446" cy="2115347"/>
                </a:xfrm>
              </p:grpSpPr>
              <p:cxnSp>
                <p:nvCxnSpPr>
                  <p:cNvPr id="19" name="直接箭头连接符 18"/>
                  <p:cNvCxnSpPr/>
                  <p:nvPr/>
                </p:nvCxnSpPr>
                <p:spPr>
                  <a:xfrm flipV="1">
                    <a:off x="2819446" y="3427891"/>
                    <a:ext cx="2554824"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3029040" y="2365454"/>
                    <a:ext cx="2116582" cy="2115347"/>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dirty="0"/>
                  </a:p>
                </p:txBody>
              </p:sp>
              <p:sp>
                <p:nvSpPr>
                  <p:cNvPr id="21"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22" name="文本框 438"/>
                  <p:cNvSpPr txBox="1"/>
                  <p:nvPr/>
                </p:nvSpPr>
                <p:spPr>
                  <a:xfrm>
                    <a:off x="5186535" y="3384136"/>
                    <a:ext cx="449357" cy="457372"/>
                  </a:xfrm>
                  <a:prstGeom prst="rect">
                    <a:avLst/>
                  </a:prstGeom>
                  <a:noFill/>
                  <a:ln w="6350">
                    <a:noFill/>
                  </a:ln>
                </p:spPr>
                <p:txBody>
                  <a:bodyPr/>
                  <a:lstStyle/>
                  <a:p>
                    <a:pPr algn="just">
                      <a:defRPr/>
                    </a:pPr>
                    <a:r>
                      <a:rPr lang="en-US" sz="18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5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p:grpSp>
          </p:grpSp>
          <mc:AlternateContent xmlns:mc="http://schemas.openxmlformats.org/markup-compatibility/2006">
            <mc:Choice xmlns:a14="http://schemas.microsoft.com/office/drawing/2010/main" Requires="a14">
              <p:sp>
                <p:nvSpPr>
                  <p:cNvPr id="15" name="文本框 14"/>
                  <p:cNvSpPr txBox="1"/>
                  <p:nvPr/>
                </p:nvSpPr>
                <p:spPr>
                  <a:xfrm>
                    <a:off x="8162085" y="4135700"/>
                    <a:ext cx="73790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24</m:t>
                          </m:r>
                          <m:r>
                            <m:rPr>
                              <m:sty m:val="p"/>
                            </m:rPr>
                            <a:rPr lang="en-US" altLang="zh-CN" sz="16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15" name="文本框 14"/>
                  <p:cNvSpPr txBox="1">
                    <a:spLocks noRot="1" noChangeAspect="1" noMove="1" noResize="1" noEditPoints="1" noAdjustHandles="1" noChangeArrowheads="1" noChangeShapeType="1" noTextEdit="1"/>
                  </p:cNvSpPr>
                  <p:nvPr/>
                </p:nvSpPr>
                <p:spPr>
                  <a:xfrm>
                    <a:off x="8162085" y="4135700"/>
                    <a:ext cx="737900" cy="338554"/>
                  </a:xfrm>
                  <a:prstGeom prst="rect">
                    <a:avLst/>
                  </a:prstGeom>
                  <a:blipFill rotWithShape="1">
                    <a:blip r:embed="rId5"/>
                  </a:blipFill>
                </p:spPr>
                <p:txBody>
                  <a:bodyPr/>
                  <a:lstStyle/>
                  <a:p>
                    <a:r>
                      <a:rPr lang="zh-CN" altLang="en-US">
                        <a:noFill/>
                      </a:rPr>
                      <a:t> </a:t>
                    </a:r>
                  </a:p>
                </p:txBody>
              </p:sp>
            </mc:Fallback>
          </mc:AlternateContent>
          <p:sp>
            <p:nvSpPr>
              <p:cNvPr id="16" name="文本框 15"/>
              <p:cNvSpPr txBox="1"/>
              <p:nvPr/>
            </p:nvSpPr>
            <p:spPr>
              <a:xfrm>
                <a:off x="6738419" y="5673680"/>
                <a:ext cx="2023469"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6-9</a:t>
                </a:r>
                <a:r>
                  <a:rPr lang="zh-CN" altLang="en-US" sz="1600" kern="100" dirty="0">
                    <a:effectLst/>
                    <a:latin typeface="Times New Roman" panose="02020603050405020304" pitchFamily="18" charset="0"/>
                    <a:ea typeface="宋体" panose="02010600030101010101" pitchFamily="2" charset="-122"/>
                  </a:rPr>
                  <a:t>解答辅助图</a:t>
                </a:r>
                <a:endParaRPr lang="zh-CN" altLang="en-US" sz="1600" dirty="0"/>
              </a:p>
            </p:txBody>
          </p:sp>
        </p:grpSp>
      </p:grpSp>
      <p:cxnSp>
        <p:nvCxnSpPr>
          <p:cNvPr id="23" name="直接箭头连接符 22"/>
          <p:cNvCxnSpPr/>
          <p:nvPr/>
        </p:nvCxnSpPr>
        <p:spPr bwMode="auto">
          <a:xfrm rot="-5400000" flipV="1">
            <a:off x="7069220" y="3604033"/>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nvGrpSpPr>
          <p:cNvPr id="27" name="组合 26"/>
          <p:cNvGrpSpPr/>
          <p:nvPr/>
        </p:nvGrpSpPr>
        <p:grpSpPr>
          <a:xfrm>
            <a:off x="6485392" y="2878369"/>
            <a:ext cx="1131931" cy="338554"/>
            <a:chOff x="5920387" y="1726819"/>
            <a:chExt cx="1131931" cy="338554"/>
          </a:xfrm>
        </p:grpSpPr>
        <p:cxnSp>
          <p:nvCxnSpPr>
            <p:cNvPr id="24" name="直接箭头连接符 23"/>
            <p:cNvCxnSpPr/>
            <p:nvPr/>
          </p:nvCxnSpPr>
          <p:spPr bwMode="auto">
            <a:xfrm flipV="1">
              <a:off x="6332318" y="1942514"/>
              <a:ext cx="720000" cy="1588"/>
            </a:xfrm>
            <a:prstGeom prst="straightConnector1">
              <a:avLst/>
            </a:prstGeom>
            <a:ln w="19050">
              <a:solidFill>
                <a:srgbClr val="00B0F0"/>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6" name="文本框 25"/>
                <p:cNvSpPr txBox="1"/>
                <p:nvPr/>
              </p:nvSpPr>
              <p:spPr>
                <a:xfrm>
                  <a:off x="5920387" y="1726819"/>
                  <a:ext cx="46423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en-US" sz="1600" b="0" i="1" smtClean="0">
                                <a:solidFill>
                                  <a:srgbClr val="00B0F0"/>
                                </a:solidFill>
                                <a:latin typeface="Cambria Math" panose="02040503050406030204" pitchFamily="18" charset="0"/>
                              </a:rPr>
                            </m:ctrlPr>
                          </m:sSubPr>
                          <m:e>
                            <m:r>
                              <a:rPr lang="zh-CN" altLang="en-US" sz="1600" i="1">
                                <a:solidFill>
                                  <a:srgbClr val="00B0F0"/>
                                </a:solidFill>
                                <a:latin typeface="Cambria Math" panose="02040503050406030204" pitchFamily="18" charset="0"/>
                              </a:rPr>
                              <m:t>𝜐</m:t>
                            </m:r>
                          </m:e>
                          <m:sub>
                            <m:r>
                              <a:rPr lang="en-US" altLang="zh-CN" sz="1600" b="0" i="0" smtClean="0">
                                <a:solidFill>
                                  <a:srgbClr val="00B0F0"/>
                                </a:solidFill>
                                <a:latin typeface="Cambria Math" panose="02040503050406030204" pitchFamily="18" charset="0"/>
                              </a:rPr>
                              <m:t>0</m:t>
                            </m:r>
                          </m:sub>
                        </m:sSub>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5920387" y="1726819"/>
                  <a:ext cx="464234" cy="338554"/>
                </a:xfrm>
                <a:prstGeom prst="rect">
                  <a:avLst/>
                </a:prstGeom>
                <a:blipFill rotWithShape="1">
                  <a:blip r:embed="rId6"/>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28" name="文本框 27"/>
              <p:cNvSpPr txBox="1"/>
              <p:nvPr/>
            </p:nvSpPr>
            <p:spPr>
              <a:xfrm>
                <a:off x="3235319" y="1812943"/>
                <a:ext cx="3060790"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8" name="文本框 27"/>
              <p:cNvSpPr txBox="1">
                <a:spLocks noRot="1" noChangeAspect="1" noMove="1" noResize="1" noEditPoints="1" noAdjustHandles="1" noChangeArrowheads="1" noChangeShapeType="1" noTextEdit="1"/>
              </p:cNvSpPr>
              <p:nvPr/>
            </p:nvSpPr>
            <p:spPr>
              <a:xfrm>
                <a:off x="3235319" y="1812943"/>
                <a:ext cx="3060790" cy="553998"/>
              </a:xfrm>
              <a:prstGeom prst="rect">
                <a:avLst/>
              </a:prstGeom>
              <a:blipFill rotWithShape="1">
                <a:blip r:embed="rId7"/>
                <a:stretch>
                  <a:fillRect l="-21" t="-3" r="3" b="53"/>
                </a:stretch>
              </a:blipFill>
            </p:spPr>
            <p:txBody>
              <a:bodyPr/>
              <a:lstStyle/>
              <a:p>
                <a:r>
                  <a:rPr lang="zh-CN" altLang="en-US">
                    <a:noFill/>
                  </a:rPr>
                  <a:t> </a:t>
                </a:r>
              </a:p>
            </p:txBody>
          </p:sp>
        </mc:Fallback>
      </mc:AlternateContent>
      <p:sp>
        <p:nvSpPr>
          <p:cNvPr id="29" name="文本框 28"/>
          <p:cNvSpPr txBox="1"/>
          <p:nvPr/>
        </p:nvSpPr>
        <p:spPr>
          <a:xfrm>
            <a:off x="910080" y="2390045"/>
            <a:ext cx="2140652"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由已知条件可知：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1" name="文本框 30"/>
              <p:cNvSpPr txBox="1"/>
              <p:nvPr/>
            </p:nvSpPr>
            <p:spPr>
              <a:xfrm>
                <a:off x="3041389" y="2390045"/>
                <a:ext cx="175846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24</m:t>
                      </m:r>
                      <m:r>
                        <m:rPr>
                          <m:sty m:val="p"/>
                        </m:r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m:t>
                      </m:r>
                    </m:oMath>
                  </m:oMathPara>
                </a14:m>
                <a:endParaRPr lang="zh-CN" altLang="en-US" sz="2000" dirty="0"/>
              </a:p>
            </p:txBody>
          </p:sp>
        </mc:Choice>
        <mc:Fallback>
          <p:sp>
            <p:nvSpPr>
              <p:cNvPr id="31" name="文本框 30"/>
              <p:cNvSpPr txBox="1">
                <a:spLocks noRot="1" noChangeAspect="1" noMove="1" noResize="1" noEditPoints="1" noAdjustHandles="1" noChangeArrowheads="1" noChangeShapeType="1" noTextEdit="1"/>
              </p:cNvSpPr>
              <p:nvPr/>
            </p:nvSpPr>
            <p:spPr>
              <a:xfrm>
                <a:off x="3041389" y="2390045"/>
                <a:ext cx="1758462" cy="400110"/>
              </a:xfrm>
              <a:prstGeom prst="rect">
                <a:avLst/>
              </a:prstGeom>
              <a:blipFill rotWithShape="1">
                <a:blip r:embed="rId8"/>
                <a:stretch>
                  <a:fillRect l="-21" t="-135" r="30" b="150"/>
                </a:stretch>
              </a:blipFill>
            </p:spPr>
            <p:txBody>
              <a:bodyPr/>
              <a:lstStyle/>
              <a:p>
                <a:r>
                  <a:rPr lang="zh-CN" altLang="en-US">
                    <a:noFill/>
                  </a:rPr>
                  <a:t> </a:t>
                </a:r>
              </a:p>
            </p:txBody>
          </p:sp>
        </mc:Fallback>
      </mc:AlternateContent>
      <p:sp>
        <p:nvSpPr>
          <p:cNvPr id="33" name="文本框 32"/>
          <p:cNvSpPr txBox="1"/>
          <p:nvPr/>
        </p:nvSpPr>
        <p:spPr>
          <a:xfrm>
            <a:off x="910001" y="2941715"/>
            <a:ext cx="1220310"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角频率：</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5" name="文本框 34"/>
              <p:cNvSpPr txBox="1"/>
              <p:nvPr/>
            </p:nvSpPr>
            <p:spPr>
              <a:xfrm>
                <a:off x="2098882" y="2767390"/>
                <a:ext cx="2422097"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2</m:t>
                          </m:r>
                          <m:r>
                            <a:rPr lang="zh-CN" altLang="en-US"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𝑇</m:t>
                          </m:r>
                        </m:den>
                      </m:f>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zh-CN" altLang="en-US" sz="200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r>
                        <m:rPr>
                          <m:sty m:val="p"/>
                        </m:rP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rad</m:t>
                      </m:r>
                      <m: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s</m:t>
                          </m:r>
                        </m:e>
                        <m:sup>
                          <m: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1</m:t>
                          </m:r>
                        </m:sup>
                      </m:sSup>
                    </m:oMath>
                  </m:oMathPara>
                </a14:m>
                <a:endParaRPr lang="zh-CN" altLang="en-US" dirty="0"/>
              </a:p>
            </p:txBody>
          </p:sp>
        </mc:Choice>
        <mc:Fallback>
          <p:sp>
            <p:nvSpPr>
              <p:cNvPr id="35" name="文本框 34"/>
              <p:cNvSpPr txBox="1">
                <a:spLocks noRot="1" noChangeAspect="1" noMove="1" noResize="1" noEditPoints="1" noAdjustHandles="1" noChangeArrowheads="1" noChangeShapeType="1" noTextEdit="1"/>
              </p:cNvSpPr>
              <p:nvPr/>
            </p:nvSpPr>
            <p:spPr>
              <a:xfrm>
                <a:off x="2098882" y="2767390"/>
                <a:ext cx="2422097" cy="668516"/>
              </a:xfrm>
              <a:prstGeom prst="rect">
                <a:avLst/>
              </a:prstGeom>
              <a:blipFill rotWithShape="1">
                <a:blip r:embed="rId9"/>
                <a:stretch>
                  <a:fillRect l="-9" t="-9" r="17" b="8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7" name="文本框 36"/>
              <p:cNvSpPr txBox="1"/>
              <p:nvPr/>
            </p:nvSpPr>
            <p:spPr>
              <a:xfrm>
                <a:off x="2140745" y="3851705"/>
                <a:ext cx="3899194" cy="676788"/>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24</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d>
                            <m:d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7" name="文本框 36"/>
              <p:cNvSpPr txBox="1">
                <a:spLocks noRot="1" noChangeAspect="1" noMove="1" noResize="1" noEditPoints="1" noAdjustHandles="1" noChangeArrowheads="1" noChangeShapeType="1" noTextEdit="1"/>
              </p:cNvSpPr>
              <p:nvPr/>
            </p:nvSpPr>
            <p:spPr>
              <a:xfrm>
                <a:off x="2140745" y="3851705"/>
                <a:ext cx="3899194" cy="676788"/>
              </a:xfrm>
              <a:prstGeom prst="rect">
                <a:avLst/>
              </a:prstGeom>
              <a:blipFill rotWithShape="1">
                <a:blip r:embed="rId10"/>
                <a:stretch>
                  <a:fillRect l="-4" t="-64" r="12" b="4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8" name="文本框 37"/>
              <p:cNvSpPr txBox="1"/>
              <p:nvPr/>
            </p:nvSpPr>
            <p:spPr>
              <a:xfrm>
                <a:off x="1650848" y="3335240"/>
                <a:ext cx="3101627" cy="553998"/>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sSub>
                        <m:sSub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24</m:t>
                      </m:r>
                      <m:func>
                        <m:func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e>
                      </m:func>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8" name="文本框 37"/>
              <p:cNvSpPr txBox="1">
                <a:spLocks noRot="1" noChangeAspect="1" noMove="1" noResize="1" noEditPoints="1" noAdjustHandles="1" noChangeArrowheads="1" noChangeShapeType="1" noTextEdit="1"/>
              </p:cNvSpPr>
              <p:nvPr/>
            </p:nvSpPr>
            <p:spPr>
              <a:xfrm>
                <a:off x="1650848" y="3335240"/>
                <a:ext cx="3101627" cy="553998"/>
              </a:xfrm>
              <a:prstGeom prst="rect">
                <a:avLst/>
              </a:prstGeom>
              <a:blipFill rotWithShape="1">
                <a:blip r:embed="rId11"/>
                <a:stretch>
                  <a:fillRect l="-16" t="-40" r="4" b="90"/>
                </a:stretch>
              </a:blipFill>
            </p:spPr>
            <p:txBody>
              <a:bodyPr/>
              <a:lstStyle/>
              <a:p>
                <a:r>
                  <a:rPr lang="zh-CN" altLang="en-US">
                    <a:noFill/>
                  </a:rPr>
                  <a:t> </a:t>
                </a:r>
              </a:p>
            </p:txBody>
          </p:sp>
        </mc:Fallback>
      </mc:AlternateContent>
      <p:sp>
        <p:nvSpPr>
          <p:cNvPr id="39" name="箭头: 右 38"/>
          <p:cNvSpPr/>
          <p:nvPr/>
        </p:nvSpPr>
        <p:spPr bwMode="auto">
          <a:xfrm>
            <a:off x="4519602" y="3562193"/>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1" name="文本框 40"/>
              <p:cNvSpPr txBox="1"/>
              <p:nvPr/>
            </p:nvSpPr>
            <p:spPr>
              <a:xfrm>
                <a:off x="4703188" y="3300740"/>
                <a:ext cx="1640644"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dirty="0"/>
              </a:p>
            </p:txBody>
          </p:sp>
        </mc:Choice>
        <mc:Fallback>
          <p:sp>
            <p:nvSpPr>
              <p:cNvPr id="41" name="文本框 40"/>
              <p:cNvSpPr txBox="1">
                <a:spLocks noRot="1" noChangeAspect="1" noMove="1" noResize="1" noEditPoints="1" noAdjustHandles="1" noChangeArrowheads="1" noChangeShapeType="1" noTextEdit="1"/>
              </p:cNvSpPr>
              <p:nvPr/>
            </p:nvSpPr>
            <p:spPr>
              <a:xfrm>
                <a:off x="4703188" y="3300740"/>
                <a:ext cx="1640644" cy="615297"/>
              </a:xfrm>
              <a:prstGeom prst="rect">
                <a:avLst/>
              </a:prstGeom>
              <a:blipFill rotWithShape="1">
                <a:blip r:embed="rId12"/>
                <a:stretch>
                  <a:fillRect l="-23" t="-2" r="11" b="102"/>
                </a:stretch>
              </a:blipFill>
            </p:spPr>
            <p:txBody>
              <a:bodyPr/>
              <a:lstStyle/>
              <a:p>
                <a:r>
                  <a:rPr lang="zh-CN" altLang="en-US">
                    <a:noFill/>
                  </a:rPr>
                  <a:t> </a:t>
                </a:r>
              </a:p>
            </p:txBody>
          </p:sp>
        </mc:Fallback>
      </mc:AlternateContent>
      <p:sp>
        <p:nvSpPr>
          <p:cNvPr id="42" name="箭头: 右 41"/>
          <p:cNvSpPr/>
          <p:nvPr/>
        </p:nvSpPr>
        <p:spPr bwMode="auto">
          <a:xfrm>
            <a:off x="1055552" y="4716982"/>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3" name="文本框 42"/>
              <p:cNvSpPr txBox="1"/>
              <p:nvPr/>
            </p:nvSpPr>
            <p:spPr>
              <a:xfrm>
                <a:off x="1170875" y="4587322"/>
                <a:ext cx="3401125" cy="400110"/>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sSub>
                        <m:sSub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sSubPr>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24</m:t>
                      </m:r>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𝜋</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𝜑</m:t>
                          </m:r>
                        </m:e>
                      </m:func>
                      <m:r>
                        <a:rPr lang="en-US" altLang="zh-CN" sz="2000" kern="100">
                          <a:latin typeface="Cambria Math" panose="02040503050406030204" pitchFamily="18" charset="0"/>
                          <a:ea typeface="宋体" panose="02010600030101010101" pitchFamily="2" charset="-122"/>
                          <a:cs typeface="Times New Roman" panose="02020603050405020304" pitchFamily="18" charset="0"/>
                        </a:rPr>
                        <m:t>&lt;</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3" name="文本框 42"/>
              <p:cNvSpPr txBox="1">
                <a:spLocks noRot="1" noChangeAspect="1" noMove="1" noResize="1" noEditPoints="1" noAdjustHandles="1" noChangeArrowheads="1" noChangeShapeType="1" noTextEdit="1"/>
              </p:cNvSpPr>
              <p:nvPr/>
            </p:nvSpPr>
            <p:spPr>
              <a:xfrm>
                <a:off x="1170875" y="4587322"/>
                <a:ext cx="3401125" cy="400110"/>
              </a:xfrm>
              <a:prstGeom prst="rect">
                <a:avLst/>
              </a:prstGeom>
              <a:blipFill rotWithShape="1">
                <a:blip r:embed="rId13"/>
                <a:stretch>
                  <a:fillRect l="-17" t="-20" b="35"/>
                </a:stretch>
              </a:blipFill>
            </p:spPr>
            <p:txBody>
              <a:bodyPr/>
              <a:lstStyle/>
              <a:p>
                <a:r>
                  <a:rPr lang="zh-CN" altLang="en-US">
                    <a:noFill/>
                  </a:rPr>
                  <a:t> </a:t>
                </a:r>
              </a:p>
            </p:txBody>
          </p:sp>
        </mc:Fallback>
      </mc:AlternateContent>
      <p:sp>
        <p:nvSpPr>
          <p:cNvPr id="44" name="箭头: 右 43"/>
          <p:cNvSpPr/>
          <p:nvPr/>
        </p:nvSpPr>
        <p:spPr bwMode="auto">
          <a:xfrm>
            <a:off x="4373619" y="4726131"/>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6" name="文本框 45"/>
              <p:cNvSpPr txBox="1"/>
              <p:nvPr/>
            </p:nvSpPr>
            <p:spPr>
              <a:xfrm>
                <a:off x="4876972" y="4529451"/>
                <a:ext cx="1139935" cy="56297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18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18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18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1800" b="0" i="1" kern="100" smtClean="0">
                              <a:effectLst/>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dirty="0"/>
              </a:p>
            </p:txBody>
          </p:sp>
        </mc:Choice>
        <mc:Fallback>
          <p:sp>
            <p:nvSpPr>
              <p:cNvPr id="46" name="文本框 45"/>
              <p:cNvSpPr txBox="1">
                <a:spLocks noRot="1" noChangeAspect="1" noMove="1" noResize="1" noEditPoints="1" noAdjustHandles="1" noChangeArrowheads="1" noChangeShapeType="1" noTextEdit="1"/>
              </p:cNvSpPr>
              <p:nvPr/>
            </p:nvSpPr>
            <p:spPr>
              <a:xfrm>
                <a:off x="4876972" y="4529451"/>
                <a:ext cx="1139935" cy="562975"/>
              </a:xfrm>
              <a:prstGeom prst="rect">
                <a:avLst/>
              </a:prstGeom>
              <a:blipFill rotWithShape="1">
                <a:blip r:embed="rId14"/>
                <a:stretch>
                  <a:fillRect l="-15" t="-112" r="25" b="64"/>
                </a:stretch>
              </a:blipFill>
            </p:spPr>
            <p:txBody>
              <a:bodyPr/>
              <a:lstStyle/>
              <a:p>
                <a:r>
                  <a:rPr lang="zh-CN" altLang="en-US">
                    <a:noFill/>
                  </a:rPr>
                  <a:t> </a:t>
                </a:r>
              </a:p>
            </p:txBody>
          </p:sp>
        </mc:Fallback>
      </mc:AlternateContent>
      <p:sp>
        <p:nvSpPr>
          <p:cNvPr id="48" name="文本框 47"/>
          <p:cNvSpPr txBox="1"/>
          <p:nvPr/>
        </p:nvSpPr>
        <p:spPr>
          <a:xfrm>
            <a:off x="898782" y="5164871"/>
            <a:ext cx="1716260"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(1)</a:t>
            </a:r>
            <a:r>
              <a:rPr lang="zh-CN" altLang="en-US" sz="2000" kern="100" dirty="0">
                <a:effectLst/>
                <a:latin typeface="Times New Roman" panose="02020603050405020304" pitchFamily="18" charset="0"/>
                <a:ea typeface="宋体" panose="02010600030101010101" pitchFamily="2" charset="-122"/>
              </a:rPr>
              <a:t>振动方程：</a:t>
            </a:r>
            <a:endParaRPr lang="zh-CN" altLang="en-US" sz="2000" dirty="0"/>
          </a:p>
        </p:txBody>
      </p:sp>
      <mc:AlternateContent xmlns:mc="http://schemas.openxmlformats.org/markup-compatibility/2006">
        <mc:Choice xmlns:a14="http://schemas.microsoft.com/office/drawing/2010/main" Requires="a14">
          <p:sp>
            <p:nvSpPr>
              <p:cNvPr id="49" name="文本框 48"/>
              <p:cNvSpPr txBox="1"/>
              <p:nvPr/>
            </p:nvSpPr>
            <p:spPr>
              <a:xfrm>
                <a:off x="2178398" y="4823283"/>
                <a:ext cx="3241660" cy="908710"/>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24</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𝜋</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2</m:t>
                                  </m:r>
                                </m:den>
                              </m:f>
                            </m:e>
                          </m:d>
                        </m:e>
                      </m:func>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9" name="文本框 48"/>
              <p:cNvSpPr txBox="1">
                <a:spLocks noRot="1" noChangeAspect="1" noMove="1" noResize="1" noEditPoints="1" noAdjustHandles="1" noChangeArrowheads="1" noChangeShapeType="1" noTextEdit="1"/>
              </p:cNvSpPr>
              <p:nvPr/>
            </p:nvSpPr>
            <p:spPr>
              <a:xfrm>
                <a:off x="2178398" y="4823283"/>
                <a:ext cx="3241660" cy="908710"/>
              </a:xfrm>
              <a:prstGeom prst="rect">
                <a:avLst/>
              </a:prstGeom>
              <a:blipFill rotWithShape="1">
                <a:blip r:embed="rId15"/>
                <a:stretch>
                  <a:fillRect l="-11" t="-50" r="10" b="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874587" y="5834479"/>
                <a:ext cx="1764650"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(2)</a:t>
                </a:r>
                <a:r>
                  <a:rPr lang="zh-CN" altLang="zh-CN" sz="2000" kern="100" dirty="0">
                    <a:effectLst/>
                    <a:latin typeface="Times New Roman" panose="02020603050405020304" pitchFamily="18" charset="0"/>
                    <a:ea typeface="宋体" panose="02010600030101010101" pitchFamily="2" charset="-122"/>
                  </a:rPr>
                  <a:t>当</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1</m:t>
                    </m:r>
                    <m:r>
                      <m:rPr>
                        <m:sty m:val="p"/>
                      </m:rPr>
                      <a:rPr lang="en-US" altLang="zh-CN" sz="2000" i="0" kern="100">
                        <a:effectLst/>
                        <a:latin typeface="Cambria Math" panose="02040503050406030204" pitchFamily="18" charset="0"/>
                        <a:ea typeface="宋体" panose="02010600030101010101" pitchFamily="2" charset="-122"/>
                      </a:rPr>
                      <m:t>s</m:t>
                    </m:r>
                  </m:oMath>
                </a14:m>
                <a:r>
                  <a:rPr lang="zh-CN" altLang="zh-CN" sz="2000" kern="100" dirty="0">
                    <a:effectLst/>
                    <a:latin typeface="Times New Roman" panose="02020603050405020304" pitchFamily="18" charset="0"/>
                    <a:ea typeface="宋体" panose="02010600030101010101" pitchFamily="2" charset="-122"/>
                  </a:rPr>
                  <a:t>时</a:t>
                </a:r>
                <a:endParaRPr lang="zh-CN" altLang="en-US" sz="2000" dirty="0"/>
              </a:p>
            </p:txBody>
          </p:sp>
        </mc:Choice>
        <mc:Fallback>
          <p:sp>
            <p:nvSpPr>
              <p:cNvPr id="51" name="文本框 50"/>
              <p:cNvSpPr txBox="1">
                <a:spLocks noRot="1" noChangeAspect="1" noMove="1" noResize="1" noEditPoints="1" noAdjustHandles="1" noChangeArrowheads="1" noChangeShapeType="1" noTextEdit="1"/>
              </p:cNvSpPr>
              <p:nvPr/>
            </p:nvSpPr>
            <p:spPr>
              <a:xfrm>
                <a:off x="874587" y="5834479"/>
                <a:ext cx="1764650" cy="400110"/>
              </a:xfrm>
              <a:prstGeom prst="rect">
                <a:avLst/>
              </a:prstGeom>
              <a:blipFill rotWithShape="1">
                <a:blip r:embed="rId16"/>
                <a:stretch>
                  <a:fillRect l="-11" t="-25" r="10" b="4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2" name="文本框 51"/>
              <p:cNvSpPr txBox="1"/>
              <p:nvPr/>
            </p:nvSpPr>
            <p:spPr>
              <a:xfrm>
                <a:off x="2298013" y="5716242"/>
                <a:ext cx="4770191" cy="636585"/>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24</m:t>
                      </m:r>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𝜋</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d>
                            <m:d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𝜋</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2</m:t>
                                  </m:r>
                                </m:den>
                              </m:f>
                            </m:e>
                          </m:d>
                        </m:e>
                      </m:func>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24</m:t>
                      </m:r>
                      <m:r>
                        <m:rPr>
                          <m:sty m:val="p"/>
                        </m:rPr>
                        <a:rPr lang="el-GR"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π</m:t>
                      </m:r>
                      <m:r>
                        <m:rPr>
                          <m:sty m:val="p"/>
                        </m:r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𝑠</m:t>
                          </m:r>
                        </m:e>
                        <m:sup>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1</m:t>
                          </m:r>
                        </m:sup>
                      </m:sSup>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2" name="文本框 51"/>
              <p:cNvSpPr txBox="1">
                <a:spLocks noRot="1" noChangeAspect="1" noMove="1" noResize="1" noEditPoints="1" noAdjustHandles="1" noChangeArrowheads="1" noChangeShapeType="1" noTextEdit="1"/>
              </p:cNvSpPr>
              <p:nvPr/>
            </p:nvSpPr>
            <p:spPr>
              <a:xfrm>
                <a:off x="2298013" y="5716242"/>
                <a:ext cx="4770191" cy="636585"/>
              </a:xfrm>
              <a:prstGeom prst="rect">
                <a:avLst/>
              </a:prstGeom>
              <a:blipFill rotWithShape="1">
                <a:blip r:embed="rId17"/>
                <a:stretch>
                  <a:fillRect l="-12" t="-95" b="45"/>
                </a:stretch>
              </a:blipFill>
            </p:spPr>
            <p:txBody>
              <a:bodyPr/>
              <a:lstStyle/>
              <a:p>
                <a:r>
                  <a:rPr lang="zh-CN" altLang="en-US">
                    <a:noFill/>
                  </a:rPr>
                  <a:t> </a:t>
                </a:r>
              </a:p>
            </p:txBody>
          </p:sp>
        </mc:Fallback>
      </mc:AlternateContent>
      <p:sp>
        <p:nvSpPr>
          <p:cNvPr id="53" name="文本框 52"/>
          <p:cNvSpPr txBox="1"/>
          <p:nvPr/>
        </p:nvSpPr>
        <p:spPr>
          <a:xfrm>
            <a:off x="878572" y="3482823"/>
            <a:ext cx="1220310"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由已知：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4" name="文本框 53"/>
          <p:cNvSpPr txBox="1"/>
          <p:nvPr/>
        </p:nvSpPr>
        <p:spPr>
          <a:xfrm>
            <a:off x="910000" y="4043132"/>
            <a:ext cx="190353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由速度定义：</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55" name="直接箭头连接符 54"/>
          <p:cNvCxnSpPr/>
          <p:nvPr/>
        </p:nvCxnSpPr>
        <p:spPr bwMode="auto">
          <a:xfrm rot="-5400000" flipV="1">
            <a:off x="7069693" y="4705361"/>
            <a:ext cx="1058069" cy="0"/>
          </a:xfrm>
          <a:prstGeom prst="straightConnector1">
            <a:avLst/>
          </a:prstGeom>
          <a:solidFill>
            <a:schemeClr val="accent1"/>
          </a:solidFill>
          <a:ln w="19050" cap="flat" cmpd="sng" algn="ctr">
            <a:solidFill>
              <a:srgbClr val="FF0000"/>
            </a:solidFill>
            <a:prstDash val="solid"/>
            <a:round/>
            <a:headEnd type="stealth" w="med" len="lg"/>
            <a:tailEnd type="none" w="med" len="lg"/>
          </a:ln>
          <a:effectLst/>
        </p:spPr>
      </p:cxnSp>
      <p:grpSp>
        <p:nvGrpSpPr>
          <p:cNvPr id="56" name="组合 55"/>
          <p:cNvGrpSpPr/>
          <p:nvPr/>
        </p:nvGrpSpPr>
        <p:grpSpPr>
          <a:xfrm>
            <a:off x="7595764" y="4860296"/>
            <a:ext cx="720000" cy="354746"/>
            <a:chOff x="6332318" y="1589356"/>
            <a:chExt cx="720000" cy="354746"/>
          </a:xfrm>
        </p:grpSpPr>
        <p:cxnSp>
          <p:nvCxnSpPr>
            <p:cNvPr id="57" name="直接箭头连接符 56"/>
            <p:cNvCxnSpPr/>
            <p:nvPr/>
          </p:nvCxnSpPr>
          <p:spPr bwMode="auto">
            <a:xfrm flipV="1">
              <a:off x="6332318" y="1942514"/>
              <a:ext cx="720000" cy="1588"/>
            </a:xfrm>
            <a:prstGeom prst="straightConnector1">
              <a:avLst/>
            </a:prstGeom>
            <a:ln w="19050">
              <a:solidFill>
                <a:srgbClr val="00B0F0"/>
              </a:solidFill>
              <a:headEnd type="none"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8" name="文本框 57"/>
                <p:cNvSpPr txBox="1"/>
                <p:nvPr/>
              </p:nvSpPr>
              <p:spPr>
                <a:xfrm>
                  <a:off x="6403887" y="1589356"/>
                  <a:ext cx="46423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en-US" sz="1600" b="0" i="1" smtClean="0">
                                <a:solidFill>
                                  <a:srgbClr val="00B0F0"/>
                                </a:solidFill>
                                <a:latin typeface="Cambria Math" panose="02040503050406030204" pitchFamily="18" charset="0"/>
                              </a:rPr>
                            </m:ctrlPr>
                          </m:sSubPr>
                          <m:e>
                            <m:r>
                              <a:rPr lang="zh-CN" altLang="en-US" sz="1600" i="1">
                                <a:solidFill>
                                  <a:srgbClr val="00B0F0"/>
                                </a:solidFill>
                                <a:latin typeface="Cambria Math" panose="02040503050406030204" pitchFamily="18" charset="0"/>
                              </a:rPr>
                              <m:t>𝜐</m:t>
                            </m:r>
                          </m:e>
                          <m:sub>
                            <m:r>
                              <a:rPr lang="en-US" altLang="zh-CN" sz="1600" b="0" i="0" smtClean="0">
                                <a:solidFill>
                                  <a:srgbClr val="00B0F0"/>
                                </a:solidFill>
                                <a:latin typeface="Cambria Math" panose="02040503050406030204" pitchFamily="18" charset="0"/>
                              </a:rPr>
                              <m:t>0</m:t>
                            </m:r>
                          </m:sub>
                        </m:sSub>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6403887" y="1589356"/>
                  <a:ext cx="464234" cy="338554"/>
                </a:xfrm>
                <a:prstGeom prst="rect">
                  <a:avLst/>
                </a:prstGeom>
                <a:blipFill rotWithShape="1">
                  <a:blip r:embed="rId6"/>
                </a:blipFill>
              </p:spPr>
              <p:txBody>
                <a:bodyPr/>
                <a:lstStyle/>
                <a:p>
                  <a:r>
                    <a:rPr lang="zh-CN" altLang="en-US">
                      <a:noFill/>
                    </a:rPr>
                    <a:t> </a:t>
                  </a:r>
                </a:p>
              </p:txBody>
            </p:sp>
          </mc:Fallback>
        </mc:AlternateContent>
      </p:grpSp>
      <p:grpSp>
        <p:nvGrpSpPr>
          <p:cNvPr id="74" name="组合 73"/>
          <p:cNvGrpSpPr/>
          <p:nvPr/>
        </p:nvGrpSpPr>
        <p:grpSpPr>
          <a:xfrm>
            <a:off x="7116651" y="1367892"/>
            <a:ext cx="519147" cy="399181"/>
            <a:chOff x="5402576" y="2482352"/>
            <a:chExt cx="519147" cy="399181"/>
          </a:xfrm>
        </p:grpSpPr>
        <mc:AlternateContent xmlns:mc="http://schemas.openxmlformats.org/markup-compatibility/2006">
          <mc:Choice xmlns:a14="http://schemas.microsoft.com/office/drawing/2010/main" Requires="a14">
            <p:sp>
              <p:nvSpPr>
                <p:cNvPr id="75" name="文本框 74"/>
                <p:cNvSpPr txBox="1"/>
                <p:nvPr/>
              </p:nvSpPr>
              <p:spPr>
                <a:xfrm>
                  <a:off x="5457489" y="2482352"/>
                  <a:ext cx="46423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en-US" sz="1600" b="0" i="1" smtClean="0">
                                <a:solidFill>
                                  <a:srgbClr val="00B0F0"/>
                                </a:solidFill>
                                <a:latin typeface="Cambria Math" panose="02040503050406030204" pitchFamily="18" charset="0"/>
                              </a:rPr>
                            </m:ctrlPr>
                          </m:sSubPr>
                          <m:e>
                            <m:r>
                              <a:rPr lang="zh-CN" altLang="en-US" sz="1600" i="1">
                                <a:solidFill>
                                  <a:srgbClr val="00B0F0"/>
                                </a:solidFill>
                                <a:latin typeface="Cambria Math" panose="02040503050406030204" pitchFamily="18" charset="0"/>
                              </a:rPr>
                              <m:t>𝜐</m:t>
                            </m:r>
                          </m:e>
                          <m:sub>
                            <m:r>
                              <a:rPr lang="en-US" altLang="zh-CN" sz="1600" b="0" i="0" smtClean="0">
                                <a:solidFill>
                                  <a:srgbClr val="00B0F0"/>
                                </a:solidFill>
                                <a:latin typeface="Cambria Math" panose="02040503050406030204" pitchFamily="18" charset="0"/>
                              </a:rPr>
                              <m:t>0</m:t>
                            </m:r>
                          </m:sub>
                        </m:sSub>
                      </m:oMath>
                    </m:oMathPara>
                  </a14:m>
                  <a:endParaRPr lang="zh-CN" altLang="en-US" dirty="0"/>
                </a:p>
              </p:txBody>
            </p:sp>
          </mc:Choice>
          <mc:Fallback>
            <p:sp>
              <p:nvSpPr>
                <p:cNvPr id="75" name="文本框 74"/>
                <p:cNvSpPr txBox="1">
                  <a:spLocks noRot="1" noChangeAspect="1" noMove="1" noResize="1" noEditPoints="1" noAdjustHandles="1" noChangeArrowheads="1" noChangeShapeType="1" noTextEdit="1"/>
                </p:cNvSpPr>
                <p:nvPr/>
              </p:nvSpPr>
              <p:spPr>
                <a:xfrm>
                  <a:off x="5457489" y="2482352"/>
                  <a:ext cx="464234" cy="338554"/>
                </a:xfrm>
                <a:prstGeom prst="rect">
                  <a:avLst/>
                </a:prstGeom>
                <a:blipFill rotWithShape="1">
                  <a:blip r:embed="rId6"/>
                </a:blipFill>
              </p:spPr>
              <p:txBody>
                <a:bodyPr/>
                <a:lstStyle/>
                <a:p>
                  <a:r>
                    <a:rPr lang="zh-CN" altLang="en-US">
                      <a:noFill/>
                    </a:rPr>
                    <a:t> </a:t>
                  </a:r>
                </a:p>
              </p:txBody>
            </p:sp>
          </mc:Fallback>
        </mc:AlternateContent>
        <p:cxnSp>
          <p:nvCxnSpPr>
            <p:cNvPr id="76" name="直接箭头连接符 75"/>
            <p:cNvCxnSpPr/>
            <p:nvPr/>
          </p:nvCxnSpPr>
          <p:spPr bwMode="auto">
            <a:xfrm>
              <a:off x="5402576" y="2881533"/>
              <a:ext cx="432000" cy="0"/>
            </a:xfrm>
            <a:prstGeom prst="straightConnector1">
              <a:avLst/>
            </a:prstGeom>
            <a:solidFill>
              <a:schemeClr val="accent1"/>
            </a:solidFill>
            <a:ln w="19050" cap="flat" cmpd="sng" algn="ctr">
              <a:solidFill>
                <a:srgbClr val="00B0F0"/>
              </a:solidFill>
              <a:prstDash val="solid"/>
              <a:round/>
              <a:headEnd type="stealth" w="med" len="lg"/>
              <a:tailEnd type="none" w="med" len="lg"/>
            </a:ln>
            <a:effectLst/>
          </p:spPr>
        </p:cxnSp>
      </p:grpSp>
      <p:grpSp>
        <p:nvGrpSpPr>
          <p:cNvPr id="85" name="组合 84"/>
          <p:cNvGrpSpPr/>
          <p:nvPr/>
        </p:nvGrpSpPr>
        <p:grpSpPr>
          <a:xfrm>
            <a:off x="6260783" y="1810547"/>
            <a:ext cx="2493844" cy="598540"/>
            <a:chOff x="6260783" y="1810547"/>
            <a:chExt cx="2493844" cy="598540"/>
          </a:xfrm>
        </p:grpSpPr>
        <p:cxnSp>
          <p:nvCxnSpPr>
            <p:cNvPr id="77" name="直接连接符 76"/>
            <p:cNvCxnSpPr/>
            <p:nvPr/>
          </p:nvCxnSpPr>
          <p:spPr bwMode="auto">
            <a:xfrm>
              <a:off x="8385677" y="1810547"/>
              <a:ext cx="0" cy="259986"/>
            </a:xfrm>
            <a:prstGeom prst="line">
              <a:avLst/>
            </a:prstGeom>
            <a:solidFill>
              <a:schemeClr val="accent1"/>
            </a:solidFill>
            <a:ln w="19050" cap="flat" cmpd="sng" algn="ctr">
              <a:solidFill>
                <a:schemeClr val="tx1"/>
              </a:solidFill>
              <a:prstDash val="sysDash"/>
              <a:round/>
              <a:headEnd type="none" w="med" len="med"/>
              <a:tailEnd type="none" w="med" len="med"/>
            </a:ln>
            <a:effectLst/>
          </p:spPr>
        </p:cxnSp>
        <p:cxnSp>
          <p:nvCxnSpPr>
            <p:cNvPr id="78" name="直接连接符 77"/>
            <p:cNvCxnSpPr/>
            <p:nvPr/>
          </p:nvCxnSpPr>
          <p:spPr bwMode="auto">
            <a:xfrm>
              <a:off x="6807749" y="1831649"/>
              <a:ext cx="0" cy="259986"/>
            </a:xfrm>
            <a:prstGeom prst="line">
              <a:avLst/>
            </a:prstGeom>
            <a:solidFill>
              <a:schemeClr val="accent1"/>
            </a:solidFill>
            <a:ln w="19050" cap="flat" cmpd="sng" algn="ctr">
              <a:solidFill>
                <a:schemeClr val="tx1"/>
              </a:solidFill>
              <a:prstDash val="sysDash"/>
              <a:round/>
              <a:headEnd type="none" w="med" len="med"/>
              <a:tailEnd type="none" w="med" len="med"/>
            </a:ln>
            <a:effectLst/>
          </p:spPr>
        </p:cxnSp>
        <mc:AlternateContent xmlns:mc="http://schemas.openxmlformats.org/markup-compatibility/2006">
          <mc:Choice xmlns:a14="http://schemas.microsoft.com/office/drawing/2010/main" Requires="a14">
            <p:sp>
              <p:nvSpPr>
                <p:cNvPr id="79" name="文本框 78"/>
                <p:cNvSpPr txBox="1"/>
                <p:nvPr/>
              </p:nvSpPr>
              <p:spPr>
                <a:xfrm>
                  <a:off x="8016727" y="2070533"/>
                  <a:ext cx="73790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24</m:t>
                        </m:r>
                        <m:r>
                          <m:rPr>
                            <m:sty m:val="p"/>
                          </m:rPr>
                          <a:rPr lang="en-US" altLang="zh-CN" sz="16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79" name="文本框 78"/>
                <p:cNvSpPr txBox="1">
                  <a:spLocks noRot="1" noChangeAspect="1" noMove="1" noResize="1" noEditPoints="1" noAdjustHandles="1" noChangeArrowheads="1" noChangeShapeType="1" noTextEdit="1"/>
                </p:cNvSpPr>
                <p:nvPr/>
              </p:nvSpPr>
              <p:spPr>
                <a:xfrm>
                  <a:off x="8016727" y="2070533"/>
                  <a:ext cx="737900" cy="338554"/>
                </a:xfrm>
                <a:prstGeom prst="rect">
                  <a:avLst/>
                </a:prstGeom>
                <a:blipFill rotWithShape="1">
                  <a:blip r:embed="rId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0" name="文本框 79"/>
                <p:cNvSpPr txBox="1"/>
                <p:nvPr/>
              </p:nvSpPr>
              <p:spPr>
                <a:xfrm>
                  <a:off x="6260783" y="2070533"/>
                  <a:ext cx="91078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24</m:t>
                        </m:r>
                        <m:r>
                          <m:rPr>
                            <m:sty m:val="p"/>
                          </m:rPr>
                          <a:rPr lang="en-US" altLang="zh-CN" sz="16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80" name="文本框 79"/>
                <p:cNvSpPr txBox="1">
                  <a:spLocks noRot="1" noChangeAspect="1" noMove="1" noResize="1" noEditPoints="1" noAdjustHandles="1" noChangeArrowheads="1" noChangeShapeType="1" noTextEdit="1"/>
                </p:cNvSpPr>
                <p:nvPr/>
              </p:nvSpPr>
              <p:spPr>
                <a:xfrm>
                  <a:off x="6260783" y="2070533"/>
                  <a:ext cx="910781" cy="338554"/>
                </a:xfrm>
                <a:prstGeom prst="rect">
                  <a:avLst/>
                </a:prstGeom>
                <a:blipFill rotWithShape="1">
                  <a:blip r:embed="rId4"/>
                </a:blipFill>
              </p:spPr>
              <p:txBody>
                <a:bodyPr/>
                <a:lstStyle/>
                <a:p>
                  <a:r>
                    <a:rPr lang="zh-CN" altLang="en-US">
                      <a:noFill/>
                    </a:rPr>
                    <a:t> </a:t>
                  </a:r>
                </a:p>
              </p:txBody>
            </p:sp>
          </mc:Fallback>
        </mc:AlternateContent>
      </p:grpSp>
      <p:grpSp>
        <p:nvGrpSpPr>
          <p:cNvPr id="84" name="组合 83"/>
          <p:cNvGrpSpPr/>
          <p:nvPr/>
        </p:nvGrpSpPr>
        <p:grpSpPr>
          <a:xfrm>
            <a:off x="6507640" y="1603049"/>
            <a:ext cx="2479755" cy="1223060"/>
            <a:chOff x="6507640" y="1603049"/>
            <a:chExt cx="2479755" cy="1223060"/>
          </a:xfrm>
        </p:grpSpPr>
        <p:grpSp>
          <p:nvGrpSpPr>
            <p:cNvPr id="83" name="组合 82"/>
            <p:cNvGrpSpPr/>
            <p:nvPr/>
          </p:nvGrpSpPr>
          <p:grpSpPr>
            <a:xfrm>
              <a:off x="6507640" y="1603049"/>
              <a:ext cx="2479755" cy="1223060"/>
              <a:chOff x="6507640" y="1603049"/>
              <a:chExt cx="2479755" cy="1223060"/>
            </a:xfrm>
          </p:grpSpPr>
          <p:cxnSp>
            <p:nvCxnSpPr>
              <p:cNvPr id="71" name="直接箭头连接符 70"/>
              <p:cNvCxnSpPr/>
              <p:nvPr/>
            </p:nvCxnSpPr>
            <p:spPr bwMode="auto">
              <a:xfrm>
                <a:off x="6507640" y="1947443"/>
                <a:ext cx="2201594"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sp>
            <p:nvSpPr>
              <p:cNvPr id="72" name="文本框 438"/>
              <p:cNvSpPr txBox="1"/>
              <p:nvPr/>
            </p:nvSpPr>
            <p:spPr bwMode="auto">
              <a:xfrm>
                <a:off x="8538132" y="1603049"/>
                <a:ext cx="449263" cy="457200"/>
              </a:xfrm>
              <a:prstGeom prst="rect">
                <a:avLst/>
              </a:prstGeom>
              <a:noFill/>
              <a:ln w="6350">
                <a:noFill/>
              </a:ln>
            </p:spPr>
            <p:txBody>
              <a:bodyPr/>
              <a:lstStyle/>
              <a:p>
                <a:pPr algn="just">
                  <a:defRPr/>
                </a:pPr>
                <a:r>
                  <a:rPr lang="en-US" sz="16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60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81" name="文本框 80"/>
                  <p:cNvSpPr txBox="1"/>
                  <p:nvPr/>
                </p:nvSpPr>
                <p:spPr>
                  <a:xfrm>
                    <a:off x="7638554" y="1616147"/>
                    <a:ext cx="31739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𝑜</m:t>
                          </m:r>
                        </m:oMath>
                      </m:oMathPara>
                    </a14:m>
                    <a:endParaRPr lang="zh-CN" altLang="en-US" sz="1600" dirty="0"/>
                  </a:p>
                </p:txBody>
              </p:sp>
            </mc:Choice>
            <mc:Fallback>
              <p:sp>
                <p:nvSpPr>
                  <p:cNvPr id="81" name="文本框 80"/>
                  <p:cNvSpPr txBox="1">
                    <a:spLocks noRot="1" noChangeAspect="1" noMove="1" noResize="1" noEditPoints="1" noAdjustHandles="1" noChangeArrowheads="1" noChangeShapeType="1" noTextEdit="1"/>
                  </p:cNvSpPr>
                  <p:nvPr/>
                </p:nvSpPr>
                <p:spPr>
                  <a:xfrm>
                    <a:off x="7638554" y="1616147"/>
                    <a:ext cx="317398" cy="338554"/>
                  </a:xfrm>
                  <a:prstGeom prst="rect">
                    <a:avLst/>
                  </a:prstGeom>
                  <a:blipFill rotWithShape="1">
                    <a:blip r:embed="rId18"/>
                  </a:blipFill>
                </p:spPr>
                <p:txBody>
                  <a:bodyPr/>
                  <a:lstStyle/>
                  <a:p>
                    <a:r>
                      <a:rPr lang="zh-CN" altLang="en-US">
                        <a:noFill/>
                      </a:rPr>
                      <a:t> </a:t>
                    </a:r>
                  </a:p>
                </p:txBody>
              </p:sp>
            </mc:Fallback>
          </mc:AlternateContent>
          <p:sp>
            <p:nvSpPr>
              <p:cNvPr id="82" name="文本框 81"/>
              <p:cNvSpPr txBox="1"/>
              <p:nvPr/>
            </p:nvSpPr>
            <p:spPr>
              <a:xfrm>
                <a:off x="6624063" y="2487555"/>
                <a:ext cx="2023469"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rPr>
                  <a:t>题图</a:t>
                </a:r>
                <a:r>
                  <a:rPr lang="en-US" altLang="zh-CN" sz="1600" kern="100" dirty="0">
                    <a:effectLst/>
                    <a:latin typeface="Times New Roman" panose="02020603050405020304" pitchFamily="18" charset="0"/>
                    <a:ea typeface="宋体" panose="02010600030101010101" pitchFamily="2" charset="-122"/>
                  </a:rPr>
                  <a:t>6-5 </a:t>
                </a:r>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6-9</a:t>
                </a:r>
                <a:r>
                  <a:rPr lang="zh-CN" altLang="en-US" sz="1600" kern="100" dirty="0">
                    <a:effectLst/>
                    <a:latin typeface="Times New Roman" panose="02020603050405020304" pitchFamily="18" charset="0"/>
                    <a:ea typeface="宋体" panose="02010600030101010101" pitchFamily="2" charset="-122"/>
                  </a:rPr>
                  <a:t>图</a:t>
                </a:r>
                <a:endParaRPr lang="zh-CN" altLang="en-US" sz="1600" dirty="0"/>
              </a:p>
            </p:txBody>
          </p:sp>
        </p:grpSp>
        <p:sp>
          <p:nvSpPr>
            <p:cNvPr id="73" name="椭圆 72"/>
            <p:cNvSpPr>
              <a:spLocks noChangeAspect="1"/>
            </p:cNvSpPr>
            <p:nvPr/>
          </p:nvSpPr>
          <p:spPr bwMode="auto">
            <a:xfrm>
              <a:off x="7516998" y="1890905"/>
              <a:ext cx="118800" cy="118800"/>
            </a:xfrm>
            <a:prstGeom prst="ellipse">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16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86" name="直接箭头连接符 85"/>
          <p:cNvCxnSpPr/>
          <p:nvPr/>
        </p:nvCxnSpPr>
        <p:spPr bwMode="auto">
          <a:xfrm rot="15300000" flipV="1">
            <a:off x="6937080" y="363981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87" name="直接箭头连接符 86"/>
          <p:cNvCxnSpPr/>
          <p:nvPr/>
        </p:nvCxnSpPr>
        <p:spPr bwMode="auto">
          <a:xfrm rot="14400000" flipV="1">
            <a:off x="6816521" y="3696545"/>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88" name="直接箭头连接符 87"/>
          <p:cNvCxnSpPr/>
          <p:nvPr/>
        </p:nvCxnSpPr>
        <p:spPr bwMode="auto">
          <a:xfrm rot="13500000" flipV="1">
            <a:off x="6708262" y="3777943"/>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89" name="直接箭头连接符 88"/>
          <p:cNvCxnSpPr/>
          <p:nvPr/>
        </p:nvCxnSpPr>
        <p:spPr bwMode="auto">
          <a:xfrm rot="12600000" flipV="1">
            <a:off x="6615223" y="3892171"/>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0" name="直接箭头连接符 89"/>
          <p:cNvCxnSpPr/>
          <p:nvPr/>
        </p:nvCxnSpPr>
        <p:spPr bwMode="auto">
          <a:xfrm rot="11700000" flipV="1">
            <a:off x="6576441" y="4020374"/>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1" name="直接箭头连接符 90"/>
          <p:cNvCxnSpPr/>
          <p:nvPr/>
        </p:nvCxnSpPr>
        <p:spPr bwMode="auto">
          <a:xfrm rot="10800000" flipV="1">
            <a:off x="6545263" y="4156356"/>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2" name="直接箭头连接符 91"/>
          <p:cNvCxnSpPr/>
          <p:nvPr/>
        </p:nvCxnSpPr>
        <p:spPr bwMode="auto">
          <a:xfrm rot="9900000" flipV="1">
            <a:off x="6553056" y="4313479"/>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3" name="直接箭头连接符 92"/>
          <p:cNvCxnSpPr/>
          <p:nvPr/>
        </p:nvCxnSpPr>
        <p:spPr bwMode="auto">
          <a:xfrm rot="9000000" flipV="1">
            <a:off x="6609786" y="4434038"/>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4" name="直接箭头连接符 93"/>
          <p:cNvCxnSpPr/>
          <p:nvPr/>
        </p:nvCxnSpPr>
        <p:spPr bwMode="auto">
          <a:xfrm rot="8100000" flipV="1">
            <a:off x="6691184" y="4542297"/>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5" name="直接箭头连接符 94"/>
          <p:cNvCxnSpPr/>
          <p:nvPr/>
        </p:nvCxnSpPr>
        <p:spPr bwMode="auto">
          <a:xfrm rot="7200000" flipV="1">
            <a:off x="6805412" y="4635336"/>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96" name="直接箭头连接符 95"/>
          <p:cNvCxnSpPr/>
          <p:nvPr/>
        </p:nvCxnSpPr>
        <p:spPr bwMode="auto">
          <a:xfrm rot="6300000" flipV="1">
            <a:off x="6933615" y="4674118"/>
            <a:ext cx="1058069" cy="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nvGrpSpPr>
          <p:cNvPr id="97" name="组合 96"/>
          <p:cNvGrpSpPr/>
          <p:nvPr/>
        </p:nvGrpSpPr>
        <p:grpSpPr>
          <a:xfrm>
            <a:off x="6396135" y="3157240"/>
            <a:ext cx="1059559" cy="909026"/>
            <a:chOff x="5880412" y="1556592"/>
            <a:chExt cx="1059559" cy="909026"/>
          </a:xfrm>
        </p:grpSpPr>
        <mc:AlternateContent xmlns:mc="http://schemas.openxmlformats.org/markup-compatibility/2006">
          <mc:Choice xmlns:a14="http://schemas.microsoft.com/office/drawing/2010/main" Requires="a14">
            <p:sp>
              <p:nvSpPr>
                <p:cNvPr id="98" name="文本框 97"/>
                <p:cNvSpPr txBox="1"/>
                <p:nvPr/>
              </p:nvSpPr>
              <p:spPr>
                <a:xfrm>
                  <a:off x="5880412" y="1556592"/>
                  <a:ext cx="4455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kern="100" smtClean="0">
                            <a:latin typeface="Cambria Math" panose="02040503050406030204" pitchFamily="18" charset="0"/>
                            <a:ea typeface="Cambria Math" panose="02040503050406030204" pitchFamily="18" charset="0"/>
                          </a:rPr>
                          <m:t>𝜔</m:t>
                        </m:r>
                      </m:oMath>
                    </m:oMathPara>
                  </a14:m>
                  <a:endParaRPr lang="zh-CN" altLang="en-US" dirty="0"/>
                </a:p>
              </p:txBody>
            </p:sp>
          </mc:Choice>
          <mc:Fallback>
            <p:sp>
              <p:nvSpPr>
                <p:cNvPr id="98" name="文本框 97"/>
                <p:cNvSpPr txBox="1">
                  <a:spLocks noRot="1" noChangeAspect="1" noMove="1" noResize="1" noEditPoints="1" noAdjustHandles="1" noChangeArrowheads="1" noChangeShapeType="1" noTextEdit="1"/>
                </p:cNvSpPr>
                <p:nvPr/>
              </p:nvSpPr>
              <p:spPr>
                <a:xfrm>
                  <a:off x="5880412" y="1556592"/>
                  <a:ext cx="445599" cy="338554"/>
                </a:xfrm>
                <a:prstGeom prst="rect">
                  <a:avLst/>
                </a:prstGeom>
                <a:blipFill rotWithShape="1">
                  <a:blip r:embed="rId19"/>
                </a:blipFill>
              </p:spPr>
              <p:txBody>
                <a:bodyPr/>
                <a:lstStyle/>
                <a:p>
                  <a:r>
                    <a:rPr lang="zh-CN" altLang="en-US">
                      <a:noFill/>
                    </a:rPr>
                    <a:t> </a:t>
                  </a:r>
                </a:p>
              </p:txBody>
            </p:sp>
          </mc:Fallback>
        </mc:AlternateContent>
        <p:sp>
          <p:nvSpPr>
            <p:cNvPr id="99" name="弧形 98"/>
            <p:cNvSpPr/>
            <p:nvPr/>
          </p:nvSpPr>
          <p:spPr bwMode="auto">
            <a:xfrm rot="18651146">
              <a:off x="6114368" y="1640015"/>
              <a:ext cx="860923" cy="790283"/>
            </a:xfrm>
            <a:prstGeom prst="arc">
              <a:avLst>
                <a:gd name="adj1" fmla="val 14401247"/>
                <a:gd name="adj2" fmla="val 18157244"/>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fade">
                                      <p:cBhvr>
                                        <p:cTn id="11" dur="500"/>
                                        <p:tgtEl>
                                          <p:spTgt spid="84"/>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wipe(right)">
                                      <p:cBhvr>
                                        <p:cTn id="15" dur="500"/>
                                        <p:tgtEl>
                                          <p:spTgt spid="7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wipe(down)">
                                      <p:cBhvr>
                                        <p:cTn id="19" dur="500"/>
                                        <p:tgtEl>
                                          <p:spTgt spid="8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fade">
                                      <p:cBhvr>
                                        <p:cTn id="33" dur="500"/>
                                        <p:tgtEl>
                                          <p:spTgt spid="9">
                                            <p:txEl>
                                              <p:pRg st="0" end="0"/>
                                            </p:txEl>
                                          </p:spTgt>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
                                            <p:txEl>
                                              <p:pRg st="0" end="0"/>
                                            </p:txEl>
                                          </p:spTgt>
                                        </p:tgtEl>
                                        <p:attrNameLst>
                                          <p:attrName>style.visibility</p:attrName>
                                        </p:attrNameLst>
                                      </p:cBhvr>
                                      <p:to>
                                        <p:strVal val="visible"/>
                                      </p:to>
                                    </p:set>
                                    <p:animEffect transition="in" filter="fade">
                                      <p:cBhvr>
                                        <p:cTn id="51" dur="500"/>
                                        <p:tgtEl>
                                          <p:spTgt spid="33">
                                            <p:txEl>
                                              <p:pRg st="0" end="0"/>
                                            </p:txEl>
                                          </p:spTgt>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3">
                                            <p:txEl>
                                              <p:pRg st="0" end="0"/>
                                            </p:txEl>
                                          </p:spTgt>
                                        </p:tgtEl>
                                        <p:attrNameLst>
                                          <p:attrName>style.visibility</p:attrName>
                                        </p:attrNameLst>
                                      </p:cBhvr>
                                      <p:to>
                                        <p:strVal val="visible"/>
                                      </p:to>
                                    </p:set>
                                    <p:animEffect transition="in" filter="fade">
                                      <p:cBhvr>
                                        <p:cTn id="60" dur="500"/>
                                        <p:tgtEl>
                                          <p:spTgt spid="53">
                                            <p:txEl>
                                              <p:pRg st="0" end="0"/>
                                            </p:txEl>
                                          </p:spTgt>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500"/>
                                        <p:tgtEl>
                                          <p:spTgt spid="4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4">
                                            <p:txEl>
                                              <p:pRg st="0" end="0"/>
                                            </p:txEl>
                                          </p:spTgt>
                                        </p:tgtEl>
                                        <p:attrNameLst>
                                          <p:attrName>style.visibility</p:attrName>
                                        </p:attrNameLst>
                                      </p:cBhvr>
                                      <p:to>
                                        <p:strVal val="visible"/>
                                      </p:to>
                                    </p:set>
                                    <p:animEffect transition="in" filter="fade">
                                      <p:cBhvr>
                                        <p:cTn id="78" dur="500"/>
                                        <p:tgtEl>
                                          <p:spTgt spid="54">
                                            <p:txEl>
                                              <p:pRg st="0" end="0"/>
                                            </p:txEl>
                                          </p:spTgt>
                                        </p:tgtEl>
                                      </p:cBhvr>
                                    </p:animEffect>
                                  </p:childTnLst>
                                </p:cTn>
                              </p:par>
                            </p:childTnLst>
                          </p:cTn>
                        </p:par>
                        <p:par>
                          <p:cTn id="79" fill="hold">
                            <p:stCondLst>
                              <p:cond delay="500"/>
                            </p:stCondLst>
                            <p:childTnLst>
                              <p:par>
                                <p:cTn id="80" presetID="10" presetClass="entr" presetSubtype="0" fill="hold" grpId="0" nodeType="after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childTnLst>
                          </p:cTn>
                        </p:par>
                        <p:par>
                          <p:cTn id="83" fill="hold">
                            <p:stCondLst>
                              <p:cond delay="1000"/>
                            </p:stCondLst>
                            <p:childTnLst>
                              <p:par>
                                <p:cTn id="84" presetID="10" presetClass="entr" presetSubtype="0" fill="hold" grpId="0" nodeType="after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childTnLst>
                          </p:cTn>
                        </p:par>
                        <p:par>
                          <p:cTn id="87" fill="hold">
                            <p:stCondLst>
                              <p:cond delay="1500"/>
                            </p:stCondLst>
                            <p:childTnLst>
                              <p:par>
                                <p:cTn id="88" presetID="10" presetClass="entr" presetSubtype="0" fill="hold" grpId="0" nodeType="afterEffect">
                                  <p:stCondLst>
                                    <p:cond delay="0"/>
                                  </p:stCondLst>
                                  <p:childTnLst>
                                    <p:set>
                                      <p:cBhvr>
                                        <p:cTn id="89" dur="1" fill="hold">
                                          <p:stCondLst>
                                            <p:cond delay="0"/>
                                          </p:stCondLst>
                                        </p:cTn>
                                        <p:tgtEl>
                                          <p:spTgt spid="43"/>
                                        </p:tgtEl>
                                        <p:attrNameLst>
                                          <p:attrName>style.visibility</p:attrName>
                                        </p:attrNameLst>
                                      </p:cBhvr>
                                      <p:to>
                                        <p:strVal val="visible"/>
                                      </p:to>
                                    </p:set>
                                    <p:animEffect transition="in" filter="fade">
                                      <p:cBhvr>
                                        <p:cTn id="90" dur="500"/>
                                        <p:tgtEl>
                                          <p:spTgt spid="43"/>
                                        </p:tgtEl>
                                      </p:cBhvr>
                                    </p:animEffect>
                                  </p:childTnLst>
                                </p:cTn>
                              </p:par>
                            </p:childTnLst>
                          </p:cTn>
                        </p:par>
                        <p:par>
                          <p:cTn id="91" fill="hold">
                            <p:stCondLst>
                              <p:cond delay="2000"/>
                            </p:stCondLst>
                            <p:childTnLst>
                              <p:par>
                                <p:cTn id="92" presetID="10" presetClass="entr" presetSubtype="0" fill="hold" grpId="0" nodeType="after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childTnLst>
                          </p:cTn>
                        </p:par>
                        <p:par>
                          <p:cTn id="95" fill="hold">
                            <p:stCondLst>
                              <p:cond delay="2500"/>
                            </p:stCondLst>
                            <p:childTnLst>
                              <p:par>
                                <p:cTn id="96" presetID="10" presetClass="entr" presetSubtype="0" fill="hold" grpId="0" nodeType="after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fade">
                                      <p:cBhvr>
                                        <p:cTn id="98" dur="500"/>
                                        <p:tgtEl>
                                          <p:spTgt spid="46"/>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48"/>
                                        </p:tgtEl>
                                        <p:attrNameLst>
                                          <p:attrName>style.visibility</p:attrName>
                                        </p:attrNameLst>
                                      </p:cBhvr>
                                      <p:to>
                                        <p:strVal val="visible"/>
                                      </p:to>
                                    </p:set>
                                    <p:animEffect transition="in" filter="fade">
                                      <p:cBhvr>
                                        <p:cTn id="103" dur="500"/>
                                        <p:tgtEl>
                                          <p:spTgt spid="48"/>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49"/>
                                        </p:tgtEl>
                                        <p:attrNameLst>
                                          <p:attrName>style.visibility</p:attrName>
                                        </p:attrNameLst>
                                      </p:cBhvr>
                                      <p:to>
                                        <p:strVal val="visible"/>
                                      </p:to>
                                    </p:set>
                                    <p:animEffect transition="in" filter="fade">
                                      <p:cBhvr>
                                        <p:cTn id="107" dur="500"/>
                                        <p:tgtEl>
                                          <p:spTgt spid="49"/>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fade">
                                      <p:cBhvr>
                                        <p:cTn id="112" dur="500"/>
                                        <p:tgtEl>
                                          <p:spTgt spid="51"/>
                                        </p:tgtEl>
                                      </p:cBhvr>
                                    </p:animEffect>
                                  </p:childTnLst>
                                </p:cTn>
                              </p:par>
                            </p:childTnLst>
                          </p:cTn>
                        </p:par>
                        <p:par>
                          <p:cTn id="113" fill="hold">
                            <p:stCondLst>
                              <p:cond delay="500"/>
                            </p:stCondLst>
                            <p:childTnLst>
                              <p:par>
                                <p:cTn id="114" presetID="10" presetClass="entr" presetSubtype="0" fill="hold" grpId="0" nodeType="after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fade">
                                      <p:cBhvr>
                                        <p:cTn id="116" dur="500"/>
                                        <p:tgtEl>
                                          <p:spTgt spid="52"/>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11"/>
                                        </p:tgtEl>
                                        <p:attrNameLst>
                                          <p:attrName>style.visibility</p:attrName>
                                        </p:attrNameLst>
                                      </p:cBhvr>
                                      <p:to>
                                        <p:strVal val="visible"/>
                                      </p:to>
                                    </p:set>
                                    <p:animEffect transition="in" filter="fade">
                                      <p:cBhvr>
                                        <p:cTn id="121" dur="500"/>
                                        <p:tgtEl>
                                          <p:spTgt spid="11"/>
                                        </p:tgtEl>
                                      </p:cBhvr>
                                    </p:animEffect>
                                  </p:childTnLst>
                                </p:cTn>
                              </p:par>
                            </p:childTnLst>
                          </p:cTn>
                        </p:par>
                        <p:par>
                          <p:cTn id="122" fill="hold">
                            <p:stCondLst>
                              <p:cond delay="500"/>
                            </p:stCondLst>
                            <p:childTnLst>
                              <p:par>
                                <p:cTn id="123" presetID="22" presetClass="entr" presetSubtype="8" fill="hold" nodeType="afterEffect">
                                  <p:stCondLst>
                                    <p:cond delay="0"/>
                                  </p:stCondLst>
                                  <p:childTnLst>
                                    <p:set>
                                      <p:cBhvr>
                                        <p:cTn id="124" dur="1" fill="hold">
                                          <p:stCondLst>
                                            <p:cond delay="0"/>
                                          </p:stCondLst>
                                        </p:cTn>
                                        <p:tgtEl>
                                          <p:spTgt spid="23"/>
                                        </p:tgtEl>
                                        <p:attrNameLst>
                                          <p:attrName>style.visibility</p:attrName>
                                        </p:attrNameLst>
                                      </p:cBhvr>
                                      <p:to>
                                        <p:strVal val="visible"/>
                                      </p:to>
                                    </p:set>
                                    <p:animEffect transition="in" filter="wipe(left)">
                                      <p:cBhvr>
                                        <p:cTn id="125" dur="500"/>
                                        <p:tgtEl>
                                          <p:spTgt spid="23"/>
                                        </p:tgtEl>
                                      </p:cBhvr>
                                    </p:animEffect>
                                  </p:childTnLst>
                                </p:cTn>
                              </p:par>
                            </p:childTnLst>
                          </p:cTn>
                        </p:par>
                        <p:par>
                          <p:cTn id="126" fill="hold">
                            <p:stCondLst>
                              <p:cond delay="1000"/>
                            </p:stCondLst>
                            <p:childTnLst>
                              <p:par>
                                <p:cTn id="127" presetID="22" presetClass="entr" presetSubtype="2" fill="hold" nodeType="afterEffect">
                                  <p:stCondLst>
                                    <p:cond delay="0"/>
                                  </p:stCondLst>
                                  <p:childTnLst>
                                    <p:set>
                                      <p:cBhvr>
                                        <p:cTn id="128" dur="1" fill="hold">
                                          <p:stCondLst>
                                            <p:cond delay="0"/>
                                          </p:stCondLst>
                                        </p:cTn>
                                        <p:tgtEl>
                                          <p:spTgt spid="27"/>
                                        </p:tgtEl>
                                        <p:attrNameLst>
                                          <p:attrName>style.visibility</p:attrName>
                                        </p:attrNameLst>
                                      </p:cBhvr>
                                      <p:to>
                                        <p:strVal val="visible"/>
                                      </p:to>
                                    </p:set>
                                    <p:animEffect transition="in" filter="wipe(right)">
                                      <p:cBhvr>
                                        <p:cTn id="129" dur="500"/>
                                        <p:tgtEl>
                                          <p:spTgt spid="27"/>
                                        </p:tgtEl>
                                      </p:cBhvr>
                                    </p:animEffect>
                                  </p:childTnLst>
                                </p:cTn>
                              </p:par>
                            </p:childTnLst>
                          </p:cTn>
                        </p:par>
                        <p:par>
                          <p:cTn id="130" fill="hold">
                            <p:stCondLst>
                              <p:cond delay="1500"/>
                            </p:stCondLst>
                            <p:childTnLst>
                              <p:par>
                                <p:cTn id="131" presetID="22" presetClass="entr" presetSubtype="1" fill="hold" nodeType="afterEffect">
                                  <p:stCondLst>
                                    <p:cond delay="0"/>
                                  </p:stCondLst>
                                  <p:childTnLst>
                                    <p:set>
                                      <p:cBhvr>
                                        <p:cTn id="132" dur="1" fill="hold">
                                          <p:stCondLst>
                                            <p:cond delay="0"/>
                                          </p:stCondLst>
                                        </p:cTn>
                                        <p:tgtEl>
                                          <p:spTgt spid="97"/>
                                        </p:tgtEl>
                                        <p:attrNameLst>
                                          <p:attrName>style.visibility</p:attrName>
                                        </p:attrNameLst>
                                      </p:cBhvr>
                                      <p:to>
                                        <p:strVal val="visible"/>
                                      </p:to>
                                    </p:set>
                                    <p:animEffect transition="in" filter="wipe(up)">
                                      <p:cBhvr>
                                        <p:cTn id="133" dur="500"/>
                                        <p:tgtEl>
                                          <p:spTgt spid="97"/>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86"/>
                                        </p:tgtEl>
                                        <p:attrNameLst>
                                          <p:attrName>style.visibility</p:attrName>
                                        </p:attrNameLst>
                                      </p:cBhvr>
                                      <p:to>
                                        <p:strVal val="visible"/>
                                      </p:to>
                                    </p:set>
                                    <p:animEffect transition="in" filter="fade">
                                      <p:cBhvr>
                                        <p:cTn id="138" dur="500"/>
                                        <p:tgtEl>
                                          <p:spTgt spid="86"/>
                                        </p:tgtEl>
                                      </p:cBhvr>
                                    </p:animEffect>
                                  </p:childTnLst>
                                  <p:subTnLst>
                                    <p:set>
                                      <p:cBhvr override="childStyle">
                                        <p:cTn dur="1" fill="hold" display="0" masterRel="sameClick" afterEffect="1">
                                          <p:stCondLst>
                                            <p:cond evt="end" delay="0">
                                              <p:tn val="136"/>
                                            </p:cond>
                                          </p:stCondLst>
                                        </p:cTn>
                                        <p:tgtEl>
                                          <p:spTgt spid="86"/>
                                        </p:tgtEl>
                                        <p:attrNameLst>
                                          <p:attrName>style.visibility</p:attrName>
                                        </p:attrNameLst>
                                      </p:cBhvr>
                                      <p:to>
                                        <p:strVal val="hidden"/>
                                      </p:to>
                                    </p:set>
                                  </p:subTnLst>
                                </p:cTn>
                              </p:par>
                            </p:childTnLst>
                          </p:cTn>
                        </p:par>
                        <p:par>
                          <p:cTn id="139" fill="hold">
                            <p:stCondLst>
                              <p:cond delay="500"/>
                            </p:stCondLst>
                            <p:childTnLst>
                              <p:par>
                                <p:cTn id="140" presetID="10" presetClass="entr" presetSubtype="0" fill="hold" nodeType="afterEffect">
                                  <p:stCondLst>
                                    <p:cond delay="0"/>
                                  </p:stCondLst>
                                  <p:childTnLst>
                                    <p:set>
                                      <p:cBhvr>
                                        <p:cTn id="141" dur="1" fill="hold">
                                          <p:stCondLst>
                                            <p:cond delay="0"/>
                                          </p:stCondLst>
                                        </p:cTn>
                                        <p:tgtEl>
                                          <p:spTgt spid="87"/>
                                        </p:tgtEl>
                                        <p:attrNameLst>
                                          <p:attrName>style.visibility</p:attrName>
                                        </p:attrNameLst>
                                      </p:cBhvr>
                                      <p:to>
                                        <p:strVal val="visible"/>
                                      </p:to>
                                    </p:set>
                                    <p:animEffect transition="in" filter="fade">
                                      <p:cBhvr>
                                        <p:cTn id="142" dur="500"/>
                                        <p:tgtEl>
                                          <p:spTgt spid="87"/>
                                        </p:tgtEl>
                                      </p:cBhvr>
                                    </p:animEffect>
                                  </p:childTnLst>
                                  <p:subTnLst>
                                    <p:set>
                                      <p:cBhvr override="childStyle">
                                        <p:cTn dur="1" fill="hold" display="0" masterRel="sameClick" afterEffect="1">
                                          <p:stCondLst>
                                            <p:cond evt="end" delay="0">
                                              <p:tn val="140"/>
                                            </p:cond>
                                          </p:stCondLst>
                                        </p:cTn>
                                        <p:tgtEl>
                                          <p:spTgt spid="87"/>
                                        </p:tgtEl>
                                        <p:attrNameLst>
                                          <p:attrName>style.visibility</p:attrName>
                                        </p:attrNameLst>
                                      </p:cBhvr>
                                      <p:to>
                                        <p:strVal val="hidden"/>
                                      </p:to>
                                    </p:set>
                                  </p:subTnLst>
                                </p:cTn>
                              </p:par>
                            </p:childTnLst>
                          </p:cTn>
                        </p:par>
                        <p:par>
                          <p:cTn id="143" fill="hold">
                            <p:stCondLst>
                              <p:cond delay="1000"/>
                            </p:stCondLst>
                            <p:childTnLst>
                              <p:par>
                                <p:cTn id="144" presetID="10" presetClass="entr" presetSubtype="0" fill="hold" nodeType="afterEffect">
                                  <p:stCondLst>
                                    <p:cond delay="0"/>
                                  </p:stCondLst>
                                  <p:childTnLst>
                                    <p:set>
                                      <p:cBhvr>
                                        <p:cTn id="145" dur="1" fill="hold">
                                          <p:stCondLst>
                                            <p:cond delay="0"/>
                                          </p:stCondLst>
                                        </p:cTn>
                                        <p:tgtEl>
                                          <p:spTgt spid="88"/>
                                        </p:tgtEl>
                                        <p:attrNameLst>
                                          <p:attrName>style.visibility</p:attrName>
                                        </p:attrNameLst>
                                      </p:cBhvr>
                                      <p:to>
                                        <p:strVal val="visible"/>
                                      </p:to>
                                    </p:set>
                                    <p:animEffect transition="in" filter="fade">
                                      <p:cBhvr>
                                        <p:cTn id="146" dur="500"/>
                                        <p:tgtEl>
                                          <p:spTgt spid="88"/>
                                        </p:tgtEl>
                                      </p:cBhvr>
                                    </p:animEffect>
                                  </p:childTnLst>
                                  <p:subTnLst>
                                    <p:set>
                                      <p:cBhvr override="childStyle">
                                        <p:cTn dur="1" fill="hold" display="0" masterRel="sameClick" afterEffect="1">
                                          <p:stCondLst>
                                            <p:cond evt="end" delay="0">
                                              <p:tn val="144"/>
                                            </p:cond>
                                          </p:stCondLst>
                                        </p:cTn>
                                        <p:tgtEl>
                                          <p:spTgt spid="88"/>
                                        </p:tgtEl>
                                        <p:attrNameLst>
                                          <p:attrName>style.visibility</p:attrName>
                                        </p:attrNameLst>
                                      </p:cBhvr>
                                      <p:to>
                                        <p:strVal val="hidden"/>
                                      </p:to>
                                    </p:set>
                                  </p:subTnLst>
                                </p:cTn>
                              </p:par>
                            </p:childTnLst>
                          </p:cTn>
                        </p:par>
                        <p:par>
                          <p:cTn id="147" fill="hold">
                            <p:stCondLst>
                              <p:cond delay="1500"/>
                            </p:stCondLst>
                            <p:childTnLst>
                              <p:par>
                                <p:cTn id="148" presetID="10" presetClass="entr" presetSubtype="0" fill="hold" nodeType="afterEffect">
                                  <p:stCondLst>
                                    <p:cond delay="0"/>
                                  </p:stCondLst>
                                  <p:childTnLst>
                                    <p:set>
                                      <p:cBhvr>
                                        <p:cTn id="149" dur="1" fill="hold">
                                          <p:stCondLst>
                                            <p:cond delay="0"/>
                                          </p:stCondLst>
                                        </p:cTn>
                                        <p:tgtEl>
                                          <p:spTgt spid="89"/>
                                        </p:tgtEl>
                                        <p:attrNameLst>
                                          <p:attrName>style.visibility</p:attrName>
                                        </p:attrNameLst>
                                      </p:cBhvr>
                                      <p:to>
                                        <p:strVal val="visible"/>
                                      </p:to>
                                    </p:set>
                                    <p:animEffect transition="in" filter="fade">
                                      <p:cBhvr>
                                        <p:cTn id="150" dur="500"/>
                                        <p:tgtEl>
                                          <p:spTgt spid="89"/>
                                        </p:tgtEl>
                                      </p:cBhvr>
                                    </p:animEffect>
                                  </p:childTnLst>
                                  <p:subTnLst>
                                    <p:set>
                                      <p:cBhvr override="childStyle">
                                        <p:cTn dur="1" fill="hold" display="0" masterRel="sameClick" afterEffect="1">
                                          <p:stCondLst>
                                            <p:cond evt="end" delay="0">
                                              <p:tn val="148"/>
                                            </p:cond>
                                          </p:stCondLst>
                                        </p:cTn>
                                        <p:tgtEl>
                                          <p:spTgt spid="89"/>
                                        </p:tgtEl>
                                        <p:attrNameLst>
                                          <p:attrName>style.visibility</p:attrName>
                                        </p:attrNameLst>
                                      </p:cBhvr>
                                      <p:to>
                                        <p:strVal val="hidden"/>
                                      </p:to>
                                    </p:set>
                                  </p:subTnLst>
                                </p:cTn>
                              </p:par>
                            </p:childTnLst>
                          </p:cTn>
                        </p:par>
                        <p:par>
                          <p:cTn id="151" fill="hold">
                            <p:stCondLst>
                              <p:cond delay="2000"/>
                            </p:stCondLst>
                            <p:childTnLst>
                              <p:par>
                                <p:cTn id="152" presetID="10" presetClass="entr" presetSubtype="0" fill="hold" nodeType="after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subTnLst>
                                    <p:set>
                                      <p:cBhvr override="childStyle">
                                        <p:cTn dur="1" fill="hold" display="0" masterRel="sameClick" afterEffect="1">
                                          <p:stCondLst>
                                            <p:cond evt="end" delay="0">
                                              <p:tn val="152"/>
                                            </p:cond>
                                          </p:stCondLst>
                                        </p:cTn>
                                        <p:tgtEl>
                                          <p:spTgt spid="90"/>
                                        </p:tgtEl>
                                        <p:attrNameLst>
                                          <p:attrName>style.visibility</p:attrName>
                                        </p:attrNameLst>
                                      </p:cBhvr>
                                      <p:to>
                                        <p:strVal val="hidden"/>
                                      </p:to>
                                    </p:set>
                                  </p:subTnLst>
                                </p:cTn>
                              </p:par>
                            </p:childTnLst>
                          </p:cTn>
                        </p:par>
                        <p:par>
                          <p:cTn id="155" fill="hold">
                            <p:stCondLst>
                              <p:cond delay="2500"/>
                            </p:stCondLst>
                            <p:childTnLst>
                              <p:par>
                                <p:cTn id="156" presetID="10" presetClass="entr" presetSubtype="0" fill="hold"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500"/>
                                        <p:tgtEl>
                                          <p:spTgt spid="91"/>
                                        </p:tgtEl>
                                      </p:cBhvr>
                                    </p:animEffect>
                                  </p:childTnLst>
                                  <p:subTnLst>
                                    <p:set>
                                      <p:cBhvr override="childStyle">
                                        <p:cTn dur="1" fill="hold" display="0" masterRel="sameClick" afterEffect="1">
                                          <p:stCondLst>
                                            <p:cond evt="end" delay="0">
                                              <p:tn val="156"/>
                                            </p:cond>
                                          </p:stCondLst>
                                        </p:cTn>
                                        <p:tgtEl>
                                          <p:spTgt spid="91"/>
                                        </p:tgtEl>
                                        <p:attrNameLst>
                                          <p:attrName>style.visibility</p:attrName>
                                        </p:attrNameLst>
                                      </p:cBhvr>
                                      <p:to>
                                        <p:strVal val="hidden"/>
                                      </p:to>
                                    </p:set>
                                  </p:subTnLst>
                                </p:cTn>
                              </p:par>
                            </p:childTnLst>
                          </p:cTn>
                        </p:par>
                        <p:par>
                          <p:cTn id="159" fill="hold">
                            <p:stCondLst>
                              <p:cond delay="3000"/>
                            </p:stCondLst>
                            <p:childTnLst>
                              <p:par>
                                <p:cTn id="160" presetID="10" presetClass="entr" presetSubtype="0" fill="hold"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500"/>
                                        <p:tgtEl>
                                          <p:spTgt spid="92"/>
                                        </p:tgtEl>
                                      </p:cBhvr>
                                    </p:animEffect>
                                  </p:childTnLst>
                                  <p:subTnLst>
                                    <p:set>
                                      <p:cBhvr override="childStyle">
                                        <p:cTn dur="1" fill="hold" display="0" masterRel="sameClick" afterEffect="1">
                                          <p:stCondLst>
                                            <p:cond evt="end" delay="0">
                                              <p:tn val="160"/>
                                            </p:cond>
                                          </p:stCondLst>
                                        </p:cTn>
                                        <p:tgtEl>
                                          <p:spTgt spid="92"/>
                                        </p:tgtEl>
                                        <p:attrNameLst>
                                          <p:attrName>style.visibility</p:attrName>
                                        </p:attrNameLst>
                                      </p:cBhvr>
                                      <p:to>
                                        <p:strVal val="hidden"/>
                                      </p:to>
                                    </p:set>
                                  </p:subTnLst>
                                </p:cTn>
                              </p:par>
                            </p:childTnLst>
                          </p:cTn>
                        </p:par>
                        <p:par>
                          <p:cTn id="163" fill="hold">
                            <p:stCondLst>
                              <p:cond delay="3500"/>
                            </p:stCondLst>
                            <p:childTnLst>
                              <p:par>
                                <p:cTn id="164" presetID="10" presetClass="entr" presetSubtype="0" fill="hold"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500"/>
                                        <p:tgtEl>
                                          <p:spTgt spid="93"/>
                                        </p:tgtEl>
                                      </p:cBhvr>
                                    </p:animEffect>
                                  </p:childTnLst>
                                  <p:subTnLst>
                                    <p:set>
                                      <p:cBhvr override="childStyle">
                                        <p:cTn dur="1" fill="hold" display="0" masterRel="sameClick" afterEffect="1">
                                          <p:stCondLst>
                                            <p:cond evt="end" delay="0">
                                              <p:tn val="164"/>
                                            </p:cond>
                                          </p:stCondLst>
                                        </p:cTn>
                                        <p:tgtEl>
                                          <p:spTgt spid="93"/>
                                        </p:tgtEl>
                                        <p:attrNameLst>
                                          <p:attrName>style.visibility</p:attrName>
                                        </p:attrNameLst>
                                      </p:cBhvr>
                                      <p:to>
                                        <p:strVal val="hidden"/>
                                      </p:to>
                                    </p:set>
                                  </p:subTnLst>
                                </p:cTn>
                              </p:par>
                            </p:childTnLst>
                          </p:cTn>
                        </p:par>
                        <p:par>
                          <p:cTn id="167" fill="hold">
                            <p:stCondLst>
                              <p:cond delay="4000"/>
                            </p:stCondLst>
                            <p:childTnLst>
                              <p:par>
                                <p:cTn id="168" presetID="10" presetClass="entr" presetSubtype="0" fill="hold"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500"/>
                                        <p:tgtEl>
                                          <p:spTgt spid="94"/>
                                        </p:tgtEl>
                                      </p:cBhvr>
                                    </p:animEffect>
                                  </p:childTnLst>
                                  <p:subTnLst>
                                    <p:set>
                                      <p:cBhvr override="childStyle">
                                        <p:cTn dur="1" fill="hold" display="0" masterRel="sameClick" afterEffect="1">
                                          <p:stCondLst>
                                            <p:cond evt="end" delay="0">
                                              <p:tn val="168"/>
                                            </p:cond>
                                          </p:stCondLst>
                                        </p:cTn>
                                        <p:tgtEl>
                                          <p:spTgt spid="94"/>
                                        </p:tgtEl>
                                        <p:attrNameLst>
                                          <p:attrName>style.visibility</p:attrName>
                                        </p:attrNameLst>
                                      </p:cBhvr>
                                      <p:to>
                                        <p:strVal val="hidden"/>
                                      </p:to>
                                    </p:set>
                                  </p:subTnLst>
                                </p:cTn>
                              </p:par>
                            </p:childTnLst>
                          </p:cTn>
                        </p:par>
                        <p:par>
                          <p:cTn id="171" fill="hold">
                            <p:stCondLst>
                              <p:cond delay="4500"/>
                            </p:stCondLst>
                            <p:childTnLst>
                              <p:par>
                                <p:cTn id="172" presetID="10" presetClass="entr" presetSubtype="0" fill="hold" nodeType="afterEffect">
                                  <p:stCondLst>
                                    <p:cond delay="0"/>
                                  </p:stCondLst>
                                  <p:childTnLst>
                                    <p:set>
                                      <p:cBhvr>
                                        <p:cTn id="173" dur="1" fill="hold">
                                          <p:stCondLst>
                                            <p:cond delay="0"/>
                                          </p:stCondLst>
                                        </p:cTn>
                                        <p:tgtEl>
                                          <p:spTgt spid="95"/>
                                        </p:tgtEl>
                                        <p:attrNameLst>
                                          <p:attrName>style.visibility</p:attrName>
                                        </p:attrNameLst>
                                      </p:cBhvr>
                                      <p:to>
                                        <p:strVal val="visible"/>
                                      </p:to>
                                    </p:set>
                                    <p:animEffect transition="in" filter="fade">
                                      <p:cBhvr>
                                        <p:cTn id="174" dur="500"/>
                                        <p:tgtEl>
                                          <p:spTgt spid="95"/>
                                        </p:tgtEl>
                                      </p:cBhvr>
                                    </p:animEffect>
                                  </p:childTnLst>
                                  <p:subTnLst>
                                    <p:set>
                                      <p:cBhvr override="childStyle">
                                        <p:cTn dur="1" fill="hold" display="0" masterRel="sameClick" afterEffect="1">
                                          <p:stCondLst>
                                            <p:cond evt="end" delay="0">
                                              <p:tn val="172"/>
                                            </p:cond>
                                          </p:stCondLst>
                                        </p:cTn>
                                        <p:tgtEl>
                                          <p:spTgt spid="95"/>
                                        </p:tgtEl>
                                        <p:attrNameLst>
                                          <p:attrName>style.visibility</p:attrName>
                                        </p:attrNameLst>
                                      </p:cBhvr>
                                      <p:to>
                                        <p:strVal val="hidden"/>
                                      </p:to>
                                    </p:set>
                                  </p:subTnLst>
                                </p:cTn>
                              </p:par>
                            </p:childTnLst>
                          </p:cTn>
                        </p:par>
                        <p:par>
                          <p:cTn id="175" fill="hold">
                            <p:stCondLst>
                              <p:cond delay="5000"/>
                            </p:stCondLst>
                            <p:childTnLst>
                              <p:par>
                                <p:cTn id="176" presetID="10" presetClass="entr" presetSubtype="0" fill="hold" nodeType="afterEffect">
                                  <p:stCondLst>
                                    <p:cond delay="0"/>
                                  </p:stCondLst>
                                  <p:childTnLst>
                                    <p:set>
                                      <p:cBhvr>
                                        <p:cTn id="177" dur="1" fill="hold">
                                          <p:stCondLst>
                                            <p:cond delay="0"/>
                                          </p:stCondLst>
                                        </p:cTn>
                                        <p:tgtEl>
                                          <p:spTgt spid="96"/>
                                        </p:tgtEl>
                                        <p:attrNameLst>
                                          <p:attrName>style.visibility</p:attrName>
                                        </p:attrNameLst>
                                      </p:cBhvr>
                                      <p:to>
                                        <p:strVal val="visible"/>
                                      </p:to>
                                    </p:set>
                                    <p:animEffect transition="in" filter="fade">
                                      <p:cBhvr>
                                        <p:cTn id="178" dur="500"/>
                                        <p:tgtEl>
                                          <p:spTgt spid="96"/>
                                        </p:tgtEl>
                                      </p:cBhvr>
                                    </p:animEffect>
                                  </p:childTnLst>
                                  <p:subTnLst>
                                    <p:set>
                                      <p:cBhvr override="childStyle">
                                        <p:cTn dur="1" fill="hold" display="0" masterRel="sameClick" afterEffect="1">
                                          <p:stCondLst>
                                            <p:cond evt="end" delay="0">
                                              <p:tn val="176"/>
                                            </p:cond>
                                          </p:stCondLst>
                                        </p:cTn>
                                        <p:tgtEl>
                                          <p:spTgt spid="96"/>
                                        </p:tgtEl>
                                        <p:attrNameLst>
                                          <p:attrName>style.visibility</p:attrName>
                                        </p:attrNameLst>
                                      </p:cBhvr>
                                      <p:to>
                                        <p:strVal val="hidden"/>
                                      </p:to>
                                    </p:set>
                                  </p:subTnLst>
                                </p:cTn>
                              </p:par>
                            </p:childTnLst>
                          </p:cTn>
                        </p:par>
                        <p:par>
                          <p:cTn id="179" fill="hold">
                            <p:stCondLst>
                              <p:cond delay="5500"/>
                            </p:stCondLst>
                            <p:childTnLst>
                              <p:par>
                                <p:cTn id="180" presetID="10" presetClass="entr" presetSubtype="0" fill="hold" nodeType="afterEffect">
                                  <p:stCondLst>
                                    <p:cond delay="0"/>
                                  </p:stCondLst>
                                  <p:childTnLst>
                                    <p:set>
                                      <p:cBhvr>
                                        <p:cTn id="181" dur="1" fill="hold">
                                          <p:stCondLst>
                                            <p:cond delay="0"/>
                                          </p:stCondLst>
                                        </p:cTn>
                                        <p:tgtEl>
                                          <p:spTgt spid="55"/>
                                        </p:tgtEl>
                                        <p:attrNameLst>
                                          <p:attrName>style.visibility</p:attrName>
                                        </p:attrNameLst>
                                      </p:cBhvr>
                                      <p:to>
                                        <p:strVal val="visible"/>
                                      </p:to>
                                    </p:set>
                                    <p:animEffect transition="in" filter="fade">
                                      <p:cBhvr>
                                        <p:cTn id="182" dur="500"/>
                                        <p:tgtEl>
                                          <p:spTgt spid="55"/>
                                        </p:tgtEl>
                                      </p:cBhvr>
                                    </p:animEffect>
                                  </p:childTnLst>
                                </p:cTn>
                              </p:par>
                            </p:childTnLst>
                          </p:cTn>
                        </p:par>
                        <p:par>
                          <p:cTn id="183" fill="hold">
                            <p:stCondLst>
                              <p:cond delay="6000"/>
                            </p:stCondLst>
                            <p:childTnLst>
                              <p:par>
                                <p:cTn id="184" presetID="22" presetClass="entr" presetSubtype="8" fill="hold" nodeType="afterEffect">
                                  <p:stCondLst>
                                    <p:cond delay="0"/>
                                  </p:stCondLst>
                                  <p:childTnLst>
                                    <p:set>
                                      <p:cBhvr>
                                        <p:cTn id="185" dur="1" fill="hold">
                                          <p:stCondLst>
                                            <p:cond delay="0"/>
                                          </p:stCondLst>
                                        </p:cTn>
                                        <p:tgtEl>
                                          <p:spTgt spid="56"/>
                                        </p:tgtEl>
                                        <p:attrNameLst>
                                          <p:attrName>style.visibility</p:attrName>
                                        </p:attrNameLst>
                                      </p:cBhvr>
                                      <p:to>
                                        <p:strVal val="visible"/>
                                      </p:to>
                                    </p:set>
                                    <p:animEffect transition="in" filter="wipe(left)">
                                      <p:cBhvr>
                                        <p:cTn id="18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28" grpId="0"/>
      <p:bldP spid="31" grpId="0"/>
      <p:bldP spid="35" grpId="0"/>
      <p:bldP spid="37" grpId="0"/>
      <p:bldP spid="38" grpId="0"/>
      <p:bldP spid="39" grpId="0" animBg="1"/>
      <p:bldP spid="41" grpId="0"/>
      <p:bldP spid="42" grpId="0" animBg="1"/>
      <p:bldP spid="43" grpId="0"/>
      <p:bldP spid="44" grpId="0" animBg="1"/>
      <p:bldP spid="46" grpId="0"/>
      <p:bldP spid="48" grpId="0"/>
      <p:bldP spid="49" grpId="0"/>
      <p:bldP spid="51" grpId="0"/>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073790" y="1463385"/>
            <a:ext cx="1786597" cy="501932"/>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速度大小。</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p:cNvSpPr txBox="1"/>
          <p:nvPr/>
        </p:nvSpPr>
        <p:spPr>
          <a:xfrm>
            <a:off x="351692" y="673463"/>
            <a:ext cx="626013"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2-1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851094" y="580425"/>
                <a:ext cx="6836899"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在合外力</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的作用下，质量为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的物体沿</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轴运动，</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851094" y="580425"/>
                <a:ext cx="6836899" cy="493148"/>
              </a:xfrm>
              <a:prstGeom prst="rect">
                <a:avLst/>
              </a:prstGeom>
              <a:blipFill rotWithShape="1">
                <a:blip r:embed="rId1"/>
                <a:stretch>
                  <a:fillRect l="-3" t="-7" r="-1504" b="-19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51692" y="585633"/>
                <a:ext cx="8616462" cy="954813"/>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时物体的状态为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351692" y="585633"/>
                <a:ext cx="8616462" cy="954813"/>
              </a:xfrm>
              <a:prstGeom prst="rect">
                <a:avLst/>
              </a:prstGeom>
              <a:blipFill rotWithShape="1">
                <a:blip r:embed="rId2"/>
                <a:stretch>
                  <a:fillRect l="-6" t="-17" r="1" b="-5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3945986" y="1150869"/>
                <a:ext cx="289794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物体运动了</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时</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3945986" y="1150869"/>
                <a:ext cx="2897946" cy="400110"/>
              </a:xfrm>
              <a:prstGeom prst="rect">
                <a:avLst/>
              </a:prstGeom>
              <a:blipFill rotWithShape="1">
                <a:blip r:embed="rId3"/>
                <a:stretch>
                  <a:fillRect l="-3" t="-62" r="19" b="77"/>
                </a:stretch>
              </a:blipFill>
            </p:spPr>
            <p:txBody>
              <a:bodyPr/>
              <a:lstStyle/>
              <a:p>
                <a:r>
                  <a:rPr lang="zh-CN" altLang="en-US">
                    <a:noFill/>
                  </a:rPr>
                  <a:t> </a:t>
                </a:r>
              </a:p>
            </p:txBody>
          </p:sp>
        </mc:Fallback>
      </mc:AlternateContent>
      <p:sp>
        <p:nvSpPr>
          <p:cNvPr id="13" name="文本框 12"/>
          <p:cNvSpPr txBox="1"/>
          <p:nvPr/>
        </p:nvSpPr>
        <p:spPr>
          <a:xfrm>
            <a:off x="766689" y="1565207"/>
            <a:ext cx="230710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其加速度大小；</a:t>
            </a:r>
            <a:endParaRPr lang="zh-CN" altLang="en-US" sz="2000" dirty="0"/>
          </a:p>
        </p:txBody>
      </p:sp>
      <mc:AlternateContent xmlns:mc="http://schemas.openxmlformats.org/markup-compatibility/2006">
        <mc:Choice xmlns:a14="http://schemas.microsoft.com/office/drawing/2010/main" Requires="a14">
          <p:sp>
            <p:nvSpPr>
              <p:cNvPr id="21" name="文本框 20"/>
              <p:cNvSpPr txBox="1"/>
              <p:nvPr/>
            </p:nvSpPr>
            <p:spPr>
              <a:xfrm>
                <a:off x="6295290" y="1540446"/>
                <a:ext cx="661182"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4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6295290" y="1540446"/>
                <a:ext cx="661182" cy="307777"/>
              </a:xfrm>
              <a:prstGeom prst="rect">
                <a:avLst/>
              </a:prstGeom>
              <a:blipFill rotWithShape="1">
                <a:blip r:embed="rId4"/>
                <a:stretch>
                  <a:fillRect l="-81" t="-186" r="7" b="12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3" name="文本框 22"/>
              <p:cNvSpPr txBox="1"/>
              <p:nvPr/>
            </p:nvSpPr>
            <p:spPr>
              <a:xfrm>
                <a:off x="6312875" y="1799376"/>
                <a:ext cx="661182"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14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4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400" dirty="0"/>
              </a:p>
            </p:txBody>
          </p:sp>
        </mc:Choice>
        <mc:Fallback>
          <p:sp>
            <p:nvSpPr>
              <p:cNvPr id="23" name="文本框 22"/>
              <p:cNvSpPr txBox="1">
                <a:spLocks noRot="1" noChangeAspect="1" noMove="1" noResize="1" noEditPoints="1" noAdjustHandles="1" noChangeArrowheads="1" noChangeShapeType="1" noTextEdit="1"/>
              </p:cNvSpPr>
              <p:nvPr/>
            </p:nvSpPr>
            <p:spPr>
              <a:xfrm>
                <a:off x="6312875" y="1799376"/>
                <a:ext cx="661182" cy="307777"/>
              </a:xfrm>
              <a:prstGeom prst="rect">
                <a:avLst/>
              </a:prstGeom>
              <a:blipFill rotWithShape="1">
                <a:blip r:embed="rId5"/>
                <a:stretch>
                  <a:fillRect l="-51" t="-137" r="74" b="72"/>
                </a:stretch>
              </a:blipFill>
            </p:spPr>
            <p:txBody>
              <a:bodyPr/>
              <a:lstStyle/>
              <a:p>
                <a:r>
                  <a:rPr lang="zh-CN" altLang="en-US">
                    <a:noFill/>
                  </a:rPr>
                  <a:t> </a:t>
                </a:r>
              </a:p>
            </p:txBody>
          </p:sp>
        </mc:Fallback>
      </mc:AlternateContent>
      <p:grpSp>
        <p:nvGrpSpPr>
          <p:cNvPr id="28" name="组合 27"/>
          <p:cNvGrpSpPr/>
          <p:nvPr/>
        </p:nvGrpSpPr>
        <p:grpSpPr>
          <a:xfrm>
            <a:off x="8085403" y="1865241"/>
            <a:ext cx="471268" cy="532925"/>
            <a:chOff x="7346851" y="1922840"/>
            <a:chExt cx="471268" cy="532925"/>
          </a:xfrm>
        </p:grpSpPr>
        <p:sp>
          <p:nvSpPr>
            <p:cNvPr id="25" name="椭圆 24"/>
            <p:cNvSpPr>
              <a:spLocks noChangeAspect="1"/>
            </p:cNvSpPr>
            <p:nvPr/>
          </p:nvSpPr>
          <p:spPr bwMode="auto">
            <a:xfrm>
              <a:off x="7527387" y="2365765"/>
              <a:ext cx="91440" cy="90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7" name="文本框 26"/>
                <p:cNvSpPr txBox="1"/>
                <p:nvPr/>
              </p:nvSpPr>
              <p:spPr>
                <a:xfrm>
                  <a:off x="7346851" y="1922840"/>
                  <a:ext cx="4712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𝑝</m:t>
                        </m:r>
                      </m:oMath>
                    </m:oMathPara>
                  </a14:m>
                  <a:endParaRPr lang="zh-CN" altLang="en-US" sz="1600" dirty="0">
                    <a:solidFill>
                      <a:srgbClr val="FF0000"/>
                    </a:solidFill>
                  </a:endParaRPr>
                </a:p>
              </p:txBody>
            </p:sp>
          </mc:Choice>
          <mc:Fallback>
            <p:sp>
              <p:nvSpPr>
                <p:cNvPr id="27" name="文本框 26"/>
                <p:cNvSpPr txBox="1">
                  <a:spLocks noRot="1" noChangeAspect="1" noMove="1" noResize="1" noEditPoints="1" noAdjustHandles="1" noChangeArrowheads="1" noChangeShapeType="1" noTextEdit="1"/>
                </p:cNvSpPr>
                <p:nvPr/>
              </p:nvSpPr>
              <p:spPr>
                <a:xfrm>
                  <a:off x="7346851" y="1922840"/>
                  <a:ext cx="471268" cy="338554"/>
                </a:xfrm>
                <a:prstGeom prst="rect">
                  <a:avLst/>
                </a:prstGeom>
                <a:blipFill rotWithShape="1">
                  <a:blip r:embed="rId6"/>
                </a:blipFill>
              </p:spPr>
              <p:txBody>
                <a:bodyPr/>
                <a:lstStyle/>
                <a:p>
                  <a:r>
                    <a:rPr lang="zh-CN" altLang="en-US">
                      <a:noFill/>
                    </a:rPr>
                    <a:t> </a:t>
                  </a:r>
                </a:p>
              </p:txBody>
            </p:sp>
          </mc:Fallback>
        </mc:AlternateContent>
      </p:grpSp>
      <p:grpSp>
        <p:nvGrpSpPr>
          <p:cNvPr id="32" name="组合 31"/>
          <p:cNvGrpSpPr/>
          <p:nvPr/>
        </p:nvGrpSpPr>
        <p:grpSpPr>
          <a:xfrm>
            <a:off x="6654016" y="2437631"/>
            <a:ext cx="1657643" cy="534572"/>
            <a:chOff x="5915464" y="2495230"/>
            <a:chExt cx="1657643" cy="534572"/>
          </a:xfrm>
        </p:grpSpPr>
        <p:cxnSp>
          <p:nvCxnSpPr>
            <p:cNvPr id="30" name="直接连接符 29"/>
            <p:cNvCxnSpPr/>
            <p:nvPr/>
          </p:nvCxnSpPr>
          <p:spPr bwMode="auto">
            <a:xfrm>
              <a:off x="7573107" y="2495230"/>
              <a:ext cx="0" cy="534572"/>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31" name="直接连接符 30"/>
            <p:cNvCxnSpPr/>
            <p:nvPr/>
          </p:nvCxnSpPr>
          <p:spPr bwMode="auto">
            <a:xfrm>
              <a:off x="5915464" y="2495230"/>
              <a:ext cx="0" cy="534572"/>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38" name="组合 37"/>
          <p:cNvGrpSpPr/>
          <p:nvPr/>
        </p:nvGrpSpPr>
        <p:grpSpPr>
          <a:xfrm>
            <a:off x="6668084" y="2646720"/>
            <a:ext cx="1597855" cy="338554"/>
            <a:chOff x="5929532" y="2704319"/>
            <a:chExt cx="1597855" cy="338554"/>
          </a:xfrm>
        </p:grpSpPr>
        <p:cxnSp>
          <p:nvCxnSpPr>
            <p:cNvPr id="33" name="直接箭头连接符 32"/>
            <p:cNvCxnSpPr/>
            <p:nvPr/>
          </p:nvCxnSpPr>
          <p:spPr bwMode="auto">
            <a:xfrm>
              <a:off x="6950611" y="2888567"/>
              <a:ext cx="576776"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35" name="直接箭头连接符 34"/>
            <p:cNvCxnSpPr/>
            <p:nvPr/>
          </p:nvCxnSpPr>
          <p:spPr bwMode="auto">
            <a:xfrm>
              <a:off x="5929532" y="2888567"/>
              <a:ext cx="576776"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37" name="文本框 36"/>
                <p:cNvSpPr txBox="1"/>
                <p:nvPr/>
              </p:nvSpPr>
              <p:spPr>
                <a:xfrm>
                  <a:off x="6496343" y="2704319"/>
                  <a:ext cx="46423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0"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16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37" name="文本框 36"/>
                <p:cNvSpPr txBox="1">
                  <a:spLocks noRot="1" noChangeAspect="1" noMove="1" noResize="1" noEditPoints="1" noAdjustHandles="1" noChangeArrowheads="1" noChangeShapeType="1" noTextEdit="1"/>
                </p:cNvSpPr>
                <p:nvPr/>
              </p:nvSpPr>
              <p:spPr>
                <a:xfrm>
                  <a:off x="6496343" y="2704319"/>
                  <a:ext cx="464234" cy="338554"/>
                </a:xfrm>
                <a:prstGeom prst="rect">
                  <a:avLst/>
                </a:prstGeom>
                <a:blipFill rotWithShape="1">
                  <a:blip r:embed="rId7"/>
                </a:blipFill>
              </p:spPr>
              <p:txBody>
                <a:bodyPr/>
                <a:lstStyle/>
                <a:p>
                  <a:r>
                    <a:rPr lang="zh-CN" altLang="en-US">
                      <a:noFill/>
                    </a:rPr>
                    <a:t> </a:t>
                  </a:r>
                </a:p>
              </p:txBody>
            </p:sp>
          </mc:Fallback>
        </mc:AlternateContent>
      </p:grpSp>
      <p:grpSp>
        <p:nvGrpSpPr>
          <p:cNvPr id="41" name="组合 40"/>
          <p:cNvGrpSpPr/>
          <p:nvPr/>
        </p:nvGrpSpPr>
        <p:grpSpPr>
          <a:xfrm>
            <a:off x="6249570" y="2015776"/>
            <a:ext cx="900332" cy="382390"/>
            <a:chOff x="5511018" y="2073375"/>
            <a:chExt cx="900332" cy="382390"/>
          </a:xfrm>
        </p:grpSpPr>
        <p:sp>
          <p:nvSpPr>
            <p:cNvPr id="19" name="椭圆 18"/>
            <p:cNvSpPr>
              <a:spLocks noChangeAspect="1"/>
            </p:cNvSpPr>
            <p:nvPr/>
          </p:nvSpPr>
          <p:spPr bwMode="auto">
            <a:xfrm>
              <a:off x="5869744" y="2365765"/>
              <a:ext cx="91440" cy="9000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0" name="文本框 39"/>
                <p:cNvSpPr txBox="1"/>
                <p:nvPr/>
              </p:nvSpPr>
              <p:spPr>
                <a:xfrm>
                  <a:off x="5511018" y="2073375"/>
                  <a:ext cx="900332"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r>
                          <a:rPr lang="en-US" altLang="zh-CN" sz="14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4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6</m:t>
                        </m:r>
                        <m:r>
                          <m:rPr>
                            <m:sty m:val="p"/>
                          </m:rPr>
                          <a:rPr lang="en-US" altLang="zh-CN" sz="1400" b="0" i="0"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Kg</m:t>
                        </m:r>
                      </m:oMath>
                    </m:oMathPara>
                  </a14:m>
                  <a:endParaRPr lang="zh-CN" altLang="en-US" sz="1800" dirty="0"/>
                </a:p>
              </p:txBody>
            </p:sp>
          </mc:Choice>
          <mc:Fallback>
            <p:sp>
              <p:nvSpPr>
                <p:cNvPr id="40" name="文本框 39"/>
                <p:cNvSpPr txBox="1">
                  <a:spLocks noRot="1" noChangeAspect="1" noMove="1" noResize="1" noEditPoints="1" noAdjustHandles="1" noChangeArrowheads="1" noChangeShapeType="1" noTextEdit="1"/>
                </p:cNvSpPr>
                <p:nvPr/>
              </p:nvSpPr>
              <p:spPr>
                <a:xfrm>
                  <a:off x="5511018" y="2073375"/>
                  <a:ext cx="900332" cy="307777"/>
                </a:xfrm>
                <a:prstGeom prst="rect">
                  <a:avLst/>
                </a:prstGeom>
                <a:blipFill rotWithShape="1">
                  <a:blip r:embed="rId8"/>
                </a:blipFill>
              </p:spPr>
              <p:txBody>
                <a:bodyPr/>
                <a:lstStyle/>
                <a:p>
                  <a:r>
                    <a:rPr lang="zh-CN" altLang="en-US">
                      <a:noFill/>
                    </a:rPr>
                    <a:t> </a:t>
                  </a:r>
                </a:p>
              </p:txBody>
            </p:sp>
          </mc:Fallback>
        </mc:AlternateContent>
      </p:grpSp>
      <p:sp>
        <p:nvSpPr>
          <p:cNvPr id="54" name="文本框 53"/>
          <p:cNvSpPr txBox="1"/>
          <p:nvPr/>
        </p:nvSpPr>
        <p:spPr>
          <a:xfrm>
            <a:off x="806548" y="2067186"/>
            <a:ext cx="900332"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56" name="文本框 55"/>
          <p:cNvSpPr txBox="1"/>
          <p:nvPr/>
        </p:nvSpPr>
        <p:spPr>
          <a:xfrm>
            <a:off x="1706880" y="2042183"/>
            <a:ext cx="3601328"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根据牛顿第二定律，可得：</a:t>
            </a:r>
            <a:endParaRPr lang="zh-CN" altLang="en-US" sz="2000" dirty="0"/>
          </a:p>
        </p:txBody>
      </p:sp>
      <mc:AlternateContent xmlns:mc="http://schemas.openxmlformats.org/markup-compatibility/2006">
        <mc:Choice xmlns:a14="http://schemas.microsoft.com/office/drawing/2010/main" Requires="a14">
          <p:sp>
            <p:nvSpPr>
              <p:cNvPr id="58" name="文本框 57"/>
              <p:cNvSpPr txBox="1"/>
              <p:nvPr/>
            </p:nvSpPr>
            <p:spPr>
              <a:xfrm>
                <a:off x="1949545" y="2378660"/>
                <a:ext cx="2574387"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8" name="文本框 57"/>
              <p:cNvSpPr txBox="1">
                <a:spLocks noRot="1" noChangeAspect="1" noMove="1" noResize="1" noEditPoints="1" noAdjustHandles="1" noChangeArrowheads="1" noChangeShapeType="1" noTextEdit="1"/>
              </p:cNvSpPr>
              <p:nvPr/>
            </p:nvSpPr>
            <p:spPr>
              <a:xfrm>
                <a:off x="1949545" y="2378660"/>
                <a:ext cx="2574387" cy="553998"/>
              </a:xfrm>
              <a:prstGeom prst="rect">
                <a:avLst/>
              </a:prstGeom>
              <a:blipFill rotWithShape="1">
                <a:blip r:embed="rId9"/>
                <a:stretch>
                  <a:fillRect l="-4" t="-106" r="7" b="41"/>
                </a:stretch>
              </a:blipFill>
            </p:spPr>
            <p:txBody>
              <a:bodyPr/>
              <a:lstStyle/>
              <a:p>
                <a:r>
                  <a:rPr lang="zh-CN" altLang="en-US">
                    <a:noFill/>
                  </a:rPr>
                  <a:t> </a:t>
                </a:r>
              </a:p>
            </p:txBody>
          </p:sp>
        </mc:Fallback>
      </mc:AlternateContent>
      <p:sp>
        <p:nvSpPr>
          <p:cNvPr id="60" name="文本框 59"/>
          <p:cNvSpPr txBox="1"/>
          <p:nvPr/>
        </p:nvSpPr>
        <p:spPr>
          <a:xfrm>
            <a:off x="902679" y="3112410"/>
            <a:ext cx="165998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则加速度为：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62" name="文本框 61"/>
              <p:cNvSpPr txBox="1"/>
              <p:nvPr/>
            </p:nvSpPr>
            <p:spPr>
              <a:xfrm>
                <a:off x="2489985" y="2696361"/>
                <a:ext cx="2103120" cy="959686"/>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62" name="文本框 61"/>
              <p:cNvSpPr txBox="1">
                <a:spLocks noRot="1" noChangeAspect="1" noMove="1" noResize="1" noEditPoints="1" noAdjustHandles="1" noChangeArrowheads="1" noChangeShapeType="1" noTextEdit="1"/>
              </p:cNvSpPr>
              <p:nvPr/>
            </p:nvSpPr>
            <p:spPr>
              <a:xfrm>
                <a:off x="2489985" y="2696361"/>
                <a:ext cx="2103120" cy="959686"/>
              </a:xfrm>
              <a:prstGeom prst="rect">
                <a:avLst/>
              </a:prstGeom>
              <a:blipFill rotWithShape="1">
                <a:blip r:embed="rId10"/>
                <a:stretch>
                  <a:fillRect l="-7" t="-16" r="7" b="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4" name="文本框 63"/>
              <p:cNvSpPr txBox="1"/>
              <p:nvPr/>
            </p:nvSpPr>
            <p:spPr>
              <a:xfrm>
                <a:off x="905612" y="3639123"/>
                <a:ext cx="316874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当</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时，加速度为：</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Choice>
        <mc:Fallback>
          <p:sp>
            <p:nvSpPr>
              <p:cNvPr id="64" name="文本框 63"/>
              <p:cNvSpPr txBox="1">
                <a:spLocks noRot="1" noChangeAspect="1" noMove="1" noResize="1" noEditPoints="1" noAdjustHandles="1" noChangeArrowheads="1" noChangeShapeType="1" noTextEdit="1"/>
              </p:cNvSpPr>
              <p:nvPr/>
            </p:nvSpPr>
            <p:spPr>
              <a:xfrm>
                <a:off x="905612" y="3639123"/>
                <a:ext cx="3168746" cy="400110"/>
              </a:xfrm>
              <a:prstGeom prst="rect">
                <a:avLst/>
              </a:prstGeom>
              <a:blipFill rotWithShape="1">
                <a:blip r:embed="rId11"/>
                <a:stretch>
                  <a:fillRect l="-3" t="-143" r="6" b="15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6" name="文本框 65"/>
              <p:cNvSpPr txBox="1"/>
              <p:nvPr/>
            </p:nvSpPr>
            <p:spPr>
              <a:xfrm>
                <a:off x="4066149" y="3450490"/>
                <a:ext cx="3168746"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m:t>
                          </m:r>
                        </m:e>
                      </m:d>
                    </m:oMath>
                  </m:oMathPara>
                </a14:m>
                <a:endParaRPr lang="zh-CN" altLang="en-US" dirty="0"/>
              </a:p>
            </p:txBody>
          </p:sp>
        </mc:Choice>
        <mc:Fallback>
          <p:sp>
            <p:nvSpPr>
              <p:cNvPr id="66" name="文本框 65"/>
              <p:cNvSpPr txBox="1">
                <a:spLocks noRot="1" noChangeAspect="1" noMove="1" noResize="1" noEditPoints="1" noAdjustHandles="1" noChangeArrowheads="1" noChangeShapeType="1" noTextEdit="1"/>
              </p:cNvSpPr>
              <p:nvPr/>
            </p:nvSpPr>
            <p:spPr>
              <a:xfrm>
                <a:off x="4066149" y="3450490"/>
                <a:ext cx="3168746" cy="670568"/>
              </a:xfrm>
              <a:prstGeom prst="rect">
                <a:avLst/>
              </a:prstGeom>
              <a:blipFill rotWithShape="1">
                <a:blip r:embed="rId12"/>
                <a:stretch>
                  <a:fillRect l="-8" t="-80" r="11" b="81"/>
                </a:stretch>
              </a:blipFill>
            </p:spPr>
            <p:txBody>
              <a:bodyPr/>
              <a:lstStyle/>
              <a:p>
                <a:r>
                  <a:rPr lang="zh-CN" altLang="en-US">
                    <a:noFill/>
                  </a:rPr>
                  <a:t> </a:t>
                </a:r>
              </a:p>
            </p:txBody>
          </p:sp>
        </mc:Fallback>
      </mc:AlternateContent>
      <p:sp>
        <p:nvSpPr>
          <p:cNvPr id="68" name="文本框 67"/>
          <p:cNvSpPr txBox="1"/>
          <p:nvPr/>
        </p:nvSpPr>
        <p:spPr>
          <a:xfrm>
            <a:off x="851094" y="4154353"/>
            <a:ext cx="3295357"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根据动能定理，可得：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70" name="文本框 69"/>
              <p:cNvSpPr txBox="1"/>
              <p:nvPr/>
            </p:nvSpPr>
            <p:spPr>
              <a:xfrm>
                <a:off x="2999933" y="4533172"/>
                <a:ext cx="3295357" cy="78438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𝑊</m:t>
                      </m:r>
                      <m:r>
                        <a:rPr lang="en-US" altLang="zh-CN" sz="20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nary>
                        <m:naryPr>
                          <m:limLoc m:val="subSup"/>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nary>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dirty="0"/>
              </a:p>
            </p:txBody>
          </p:sp>
        </mc:Choice>
        <mc:Fallback>
          <p:sp>
            <p:nvSpPr>
              <p:cNvPr id="70" name="文本框 69"/>
              <p:cNvSpPr txBox="1">
                <a:spLocks noRot="1" noChangeAspect="1" noMove="1" noResize="1" noEditPoints="1" noAdjustHandles="1" noChangeArrowheads="1" noChangeShapeType="1" noTextEdit="1"/>
              </p:cNvSpPr>
              <p:nvPr/>
            </p:nvSpPr>
            <p:spPr>
              <a:xfrm>
                <a:off x="2999933" y="4533172"/>
                <a:ext cx="3295357" cy="784382"/>
              </a:xfrm>
              <a:prstGeom prst="rect">
                <a:avLst/>
              </a:prstGeom>
              <a:blipFill rotWithShape="1">
                <a:blip r:embed="rId13"/>
                <a:stretch>
                  <a:fillRect l="-6" t="-69" r="16" b="8"/>
                </a:stretch>
              </a:blipFill>
            </p:spPr>
            <p:txBody>
              <a:bodyPr/>
              <a:lstStyle/>
              <a:p>
                <a:r>
                  <a:rPr lang="zh-CN" altLang="en-US">
                    <a:noFill/>
                  </a:rPr>
                  <a:t> </a:t>
                </a:r>
              </a:p>
            </p:txBody>
          </p:sp>
        </mc:Fallback>
      </mc:AlternateContent>
      <p:sp>
        <p:nvSpPr>
          <p:cNvPr id="76" name="文本框 75"/>
          <p:cNvSpPr txBox="1"/>
          <p:nvPr/>
        </p:nvSpPr>
        <p:spPr>
          <a:xfrm>
            <a:off x="1033975" y="5784427"/>
            <a:ext cx="75144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78" name="文本框 77"/>
              <p:cNvSpPr txBox="1"/>
              <p:nvPr/>
            </p:nvSpPr>
            <p:spPr>
              <a:xfrm>
                <a:off x="1554483" y="5001487"/>
                <a:ext cx="6309356" cy="1519968"/>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nary>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en>
                          </m:f>
                        </m:e>
                      </m:ra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sSubSup>
                                <m:sSubSupPr>
                                  <m:ctrlP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SupPr>
                                <m:e>
                                  <m:d>
                                    <m:dPr>
                                      <m:begChr m:val=""/>
                                      <m:endChr m:val="|"/>
                                      <m:ctrlPr>
                                        <a:rPr lang="zh-CN" altLang="en-US"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d>
                                        <m:d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𝑥</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e>
                                      </m:d>
                                    </m:e>
                                  </m:d>
                                </m:e>
                                <m:sub>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0</m:t>
                                  </m:r>
                                </m:sub>
                                <m:sup>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3</m:t>
                                  </m:r>
                                </m:sup>
                              </m:sSubSup>
                            </m:num>
                            <m:den>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den>
                          </m:f>
                        </m:e>
                      </m:rad>
                      <m: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m:t>
                          </m:r>
                        </m:e>
                      </m:d>
                    </m:oMath>
                  </m:oMathPara>
                </a14:m>
                <a:endPar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8" name="文本框 77"/>
              <p:cNvSpPr txBox="1">
                <a:spLocks noRot="1" noChangeAspect="1" noMove="1" noResize="1" noEditPoints="1" noAdjustHandles="1" noChangeArrowheads="1" noChangeShapeType="1" noTextEdit="1"/>
              </p:cNvSpPr>
              <p:nvPr/>
            </p:nvSpPr>
            <p:spPr>
              <a:xfrm>
                <a:off x="1554483" y="5001487"/>
                <a:ext cx="6309356" cy="1519968"/>
              </a:xfrm>
              <a:prstGeom prst="rect">
                <a:avLst/>
              </a:prstGeom>
              <a:blipFill rotWithShape="1">
                <a:blip r:embed="rId14"/>
                <a:stretch>
                  <a:fillRect t="-15" r="10"/>
                </a:stretch>
              </a:blipFill>
            </p:spPr>
            <p:txBody>
              <a:bodyPr/>
              <a:lstStyle/>
              <a:p>
                <a:r>
                  <a:rPr lang="zh-CN" altLang="en-US">
                    <a:noFill/>
                  </a:rPr>
                  <a:t> </a:t>
                </a:r>
              </a:p>
            </p:txBody>
          </p:sp>
        </mc:Fallback>
      </mc:AlternateContent>
      <p:grpSp>
        <p:nvGrpSpPr>
          <p:cNvPr id="24" name="组合 23"/>
          <p:cNvGrpSpPr/>
          <p:nvPr/>
        </p:nvGrpSpPr>
        <p:grpSpPr>
          <a:xfrm>
            <a:off x="6295290" y="2268354"/>
            <a:ext cx="2697480" cy="378366"/>
            <a:chOff x="5887329" y="3071540"/>
            <a:chExt cx="2697480" cy="378366"/>
          </a:xfrm>
        </p:grpSpPr>
        <p:cxnSp>
          <p:nvCxnSpPr>
            <p:cNvPr id="15" name="直接箭头连接符 14"/>
            <p:cNvCxnSpPr/>
            <p:nvPr/>
          </p:nvCxnSpPr>
          <p:spPr bwMode="auto">
            <a:xfrm>
              <a:off x="6246055" y="3151163"/>
              <a:ext cx="2152357"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17" name="文本框 16"/>
                <p:cNvSpPr txBox="1"/>
                <p:nvPr/>
              </p:nvSpPr>
              <p:spPr>
                <a:xfrm>
                  <a:off x="8212015" y="3111352"/>
                  <a:ext cx="37279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sz="1600" dirty="0"/>
                </a:p>
              </p:txBody>
            </p:sp>
          </mc:Choice>
          <mc:Fallback>
            <p:sp>
              <p:nvSpPr>
                <p:cNvPr id="17" name="文本框 16"/>
                <p:cNvSpPr txBox="1">
                  <a:spLocks noRot="1" noChangeAspect="1" noMove="1" noResize="1" noEditPoints="1" noAdjustHandles="1" noChangeArrowheads="1" noChangeShapeType="1" noTextEdit="1"/>
                </p:cNvSpPr>
                <p:nvPr/>
              </p:nvSpPr>
              <p:spPr>
                <a:xfrm>
                  <a:off x="8212015" y="3111352"/>
                  <a:ext cx="372794" cy="338554"/>
                </a:xfrm>
                <a:prstGeom prst="rect">
                  <a:avLst/>
                </a:prstGeom>
                <a:blipFill rotWithShape="1">
                  <a:blip r:embed="rId1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 name="文本框 17"/>
                <p:cNvSpPr txBox="1"/>
                <p:nvPr/>
              </p:nvSpPr>
              <p:spPr>
                <a:xfrm>
                  <a:off x="5887329" y="3071540"/>
                  <a:ext cx="37279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a:latin typeface="Cambria Math" panose="02040503050406030204" pitchFamily="18" charset="0"/>
                          </a:rPr>
                          <m:t>𝑜</m:t>
                        </m:r>
                      </m:oMath>
                    </m:oMathPara>
                  </a14:m>
                  <a:endParaRPr lang="zh-CN" altLang="en-US" sz="1600" i="1" dirty="0"/>
                </a:p>
              </p:txBody>
            </p:sp>
          </mc:Choice>
          <mc:Fallback>
            <p:sp>
              <p:nvSpPr>
                <p:cNvPr id="18" name="文本框 17"/>
                <p:cNvSpPr txBox="1">
                  <a:spLocks noRot="1" noChangeAspect="1" noMove="1" noResize="1" noEditPoints="1" noAdjustHandles="1" noChangeArrowheads="1" noChangeShapeType="1" noTextEdit="1"/>
                </p:cNvSpPr>
                <p:nvPr/>
              </p:nvSpPr>
              <p:spPr>
                <a:xfrm>
                  <a:off x="5887329" y="3071540"/>
                  <a:ext cx="372794" cy="338554"/>
                </a:xfrm>
                <a:prstGeom prst="rect">
                  <a:avLst/>
                </a:prstGeom>
                <a:blipFill rotWithShape="1">
                  <a:blip r:embed="rId16"/>
                </a:blipFill>
              </p:spPr>
              <p:txBody>
                <a:bodyPr/>
                <a:lstStyle/>
                <a:p>
                  <a:r>
                    <a:rPr lang="zh-CN" altLang="en-US">
                      <a:noFill/>
                    </a:rPr>
                    <a:t> </a:t>
                  </a:r>
                </a:p>
              </p:txBody>
            </p:sp>
          </mc:Fallback>
        </mc:AlternateContent>
      </p:grpSp>
      <p:sp>
        <p:nvSpPr>
          <p:cNvPr id="81" name="文本框 80"/>
          <p:cNvSpPr txBox="1"/>
          <p:nvPr/>
        </p:nvSpPr>
        <p:spPr>
          <a:xfrm>
            <a:off x="6699735" y="3026986"/>
            <a:ext cx="1621302" cy="338554"/>
          </a:xfrm>
          <a:prstGeom prst="rect">
            <a:avLst/>
          </a:prstGeom>
          <a:noFill/>
        </p:spPr>
        <p:txBody>
          <a:bodyPr wrap="square">
            <a:spAutoFit/>
          </a:bodyPr>
          <a:lstStyle/>
          <a:p>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2-1</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nvGrpSpPr>
          <p:cNvPr id="50" name="组合 49"/>
          <p:cNvGrpSpPr/>
          <p:nvPr/>
        </p:nvGrpSpPr>
        <p:grpSpPr>
          <a:xfrm>
            <a:off x="6668084" y="2023300"/>
            <a:ext cx="1423180" cy="319989"/>
            <a:chOff x="5929532" y="2080899"/>
            <a:chExt cx="1423180" cy="319989"/>
          </a:xfrm>
        </p:grpSpPr>
        <mc:AlternateContent xmlns:mc="http://schemas.openxmlformats.org/markup-compatibility/2006">
          <mc:Choice xmlns:a14="http://schemas.microsoft.com/office/drawing/2010/main" Requires="a14">
            <p:sp>
              <p:nvSpPr>
                <p:cNvPr id="47" name="文本框 46"/>
                <p:cNvSpPr txBox="1"/>
                <p:nvPr/>
              </p:nvSpPr>
              <p:spPr>
                <a:xfrm>
                  <a:off x="6269500" y="2080899"/>
                  <a:ext cx="1083212"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14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4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14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4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14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sz="1400" dirty="0">
                    <a:solidFill>
                      <a:srgbClr val="00B0F0"/>
                    </a:solidFill>
                  </a:endParaRPr>
                </a:p>
              </p:txBody>
            </p:sp>
          </mc:Choice>
          <mc:Fallback>
            <p:sp>
              <p:nvSpPr>
                <p:cNvPr id="47" name="文本框 46"/>
                <p:cNvSpPr txBox="1">
                  <a:spLocks noRot="1" noChangeAspect="1" noMove="1" noResize="1" noEditPoints="1" noAdjustHandles="1" noChangeArrowheads="1" noChangeShapeType="1" noTextEdit="1"/>
                </p:cNvSpPr>
                <p:nvPr/>
              </p:nvSpPr>
              <p:spPr>
                <a:xfrm>
                  <a:off x="6269500" y="2080899"/>
                  <a:ext cx="1083212" cy="307777"/>
                </a:xfrm>
                <a:prstGeom prst="rect">
                  <a:avLst/>
                </a:prstGeom>
                <a:blipFill rotWithShape="1">
                  <a:blip r:embed="rId17"/>
                </a:blipFill>
              </p:spPr>
              <p:txBody>
                <a:bodyPr/>
                <a:lstStyle/>
                <a:p>
                  <a:r>
                    <a:rPr lang="zh-CN" altLang="en-US">
                      <a:noFill/>
                    </a:rPr>
                    <a:t> </a:t>
                  </a:r>
                </a:p>
              </p:txBody>
            </p:sp>
          </mc:Fallback>
        </mc:AlternateContent>
        <p:cxnSp>
          <p:nvCxnSpPr>
            <p:cNvPr id="48" name="直接箭头连接符 47"/>
            <p:cNvCxnSpPr/>
            <p:nvPr/>
          </p:nvCxnSpPr>
          <p:spPr bwMode="auto">
            <a:xfrm>
              <a:off x="5929532" y="2400888"/>
              <a:ext cx="502919"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1"/>
                                        </p:tgtEl>
                                        <p:attrNameLst>
                                          <p:attrName>style.visibility</p:attrName>
                                        </p:attrNameLst>
                                      </p:cBhvr>
                                      <p:to>
                                        <p:strVal val="visible"/>
                                      </p:to>
                                    </p:set>
                                    <p:animEffect transition="in" filter="fade">
                                      <p:cBhvr>
                                        <p:cTn id="11" dur="500"/>
                                        <p:tgtEl>
                                          <p:spTgt spid="81"/>
                                        </p:tgtEl>
                                      </p:cBhvr>
                                    </p:animEffect>
                                  </p:childTnLst>
                                </p:cTn>
                              </p:par>
                              <p:par>
                                <p:cTn id="12" presetID="22" presetClass="entr" presetSubtype="8"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lef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1000"/>
                            </p:stCondLst>
                            <p:childTnLst>
                              <p:par>
                                <p:cTn id="46" presetID="22" presetClass="entr" presetSubtype="1"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up)">
                                      <p:cBhvr>
                                        <p:cTn id="48" dur="500"/>
                                        <p:tgtEl>
                                          <p:spTgt spid="32"/>
                                        </p:tgtEl>
                                      </p:cBhvr>
                                    </p:animEffect>
                                  </p:childTnLst>
                                </p:cTn>
                              </p:par>
                            </p:childTnLst>
                          </p:cTn>
                        </p:par>
                        <p:par>
                          <p:cTn id="49" fill="hold">
                            <p:stCondLst>
                              <p:cond delay="1500"/>
                            </p:stCondLst>
                            <p:childTnLst>
                              <p:par>
                                <p:cTn id="50" presetID="16" presetClass="entr" presetSubtype="37" fill="hold"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barn(outVertical)">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500"/>
                                        <p:tgtEl>
                                          <p:spTgt spid="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4"/>
                                        </p:tgtEl>
                                        <p:attrNameLst>
                                          <p:attrName>style.visibility</p:attrName>
                                        </p:attrNameLst>
                                      </p:cBhvr>
                                      <p:to>
                                        <p:strVal val="visible"/>
                                      </p:to>
                                    </p:set>
                                    <p:animEffect transition="in" filter="fade">
                                      <p:cBhvr>
                                        <p:cTn id="67" dur="500"/>
                                        <p:tgtEl>
                                          <p:spTgt spid="5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6">
                                            <p:txEl>
                                              <p:pRg st="0" end="0"/>
                                            </p:txEl>
                                          </p:spTgt>
                                        </p:tgtEl>
                                        <p:attrNameLst>
                                          <p:attrName>style.visibility</p:attrName>
                                        </p:attrNameLst>
                                      </p:cBhvr>
                                      <p:to>
                                        <p:strVal val="visible"/>
                                      </p:to>
                                    </p:set>
                                    <p:animEffect transition="in" filter="fade">
                                      <p:cBhvr>
                                        <p:cTn id="72" dur="500"/>
                                        <p:tgtEl>
                                          <p:spTgt spid="56">
                                            <p:txEl>
                                              <p:pRg st="0" end="0"/>
                                            </p:txEl>
                                          </p:spTgt>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fade">
                                      <p:cBhvr>
                                        <p:cTn id="76" dur="500"/>
                                        <p:tgtEl>
                                          <p:spTgt spid="5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0"/>
                                        </p:tgtEl>
                                        <p:attrNameLst>
                                          <p:attrName>style.visibility</p:attrName>
                                        </p:attrNameLst>
                                      </p:cBhvr>
                                      <p:to>
                                        <p:strVal val="visible"/>
                                      </p:to>
                                    </p:set>
                                    <p:animEffect transition="in" filter="fade">
                                      <p:cBhvr>
                                        <p:cTn id="81" dur="500"/>
                                        <p:tgtEl>
                                          <p:spTgt spid="60"/>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Effect transition="in" filter="fade">
                                      <p:cBhvr>
                                        <p:cTn id="85" dur="500"/>
                                        <p:tgtEl>
                                          <p:spTgt spid="6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64"/>
                                        </p:tgtEl>
                                        <p:attrNameLst>
                                          <p:attrName>style.visibility</p:attrName>
                                        </p:attrNameLst>
                                      </p:cBhvr>
                                      <p:to>
                                        <p:strVal val="visible"/>
                                      </p:to>
                                    </p:set>
                                    <p:animEffect transition="in" filter="fade">
                                      <p:cBhvr>
                                        <p:cTn id="90" dur="500"/>
                                        <p:tgtEl>
                                          <p:spTgt spid="64"/>
                                        </p:tgtEl>
                                      </p:cBhvr>
                                    </p:animEffect>
                                  </p:childTnLst>
                                </p:cTn>
                              </p:par>
                            </p:childTnLst>
                          </p:cTn>
                        </p:par>
                        <p:par>
                          <p:cTn id="91" fill="hold">
                            <p:stCondLst>
                              <p:cond delay="500"/>
                            </p:stCondLst>
                            <p:childTnLst>
                              <p:par>
                                <p:cTn id="92" presetID="10" presetClass="entr" presetSubtype="0" fill="hold" nodeType="afterEffect">
                                  <p:stCondLst>
                                    <p:cond delay="0"/>
                                  </p:stCondLst>
                                  <p:childTnLst>
                                    <p:set>
                                      <p:cBhvr>
                                        <p:cTn id="93" dur="1" fill="hold">
                                          <p:stCondLst>
                                            <p:cond delay="0"/>
                                          </p:stCondLst>
                                        </p:cTn>
                                        <p:tgtEl>
                                          <p:spTgt spid="66">
                                            <p:txEl>
                                              <p:pRg st="0" end="0"/>
                                            </p:txEl>
                                          </p:spTgt>
                                        </p:tgtEl>
                                        <p:attrNameLst>
                                          <p:attrName>style.visibility</p:attrName>
                                        </p:attrNameLst>
                                      </p:cBhvr>
                                      <p:to>
                                        <p:strVal val="visible"/>
                                      </p:to>
                                    </p:set>
                                    <p:animEffect transition="in" filter="fade">
                                      <p:cBhvr>
                                        <p:cTn id="94" dur="500"/>
                                        <p:tgtEl>
                                          <p:spTgt spid="66">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fade">
                                      <p:cBhvr>
                                        <p:cTn id="99" dur="500"/>
                                        <p:tgtEl>
                                          <p:spTgt spid="68"/>
                                        </p:tgtEl>
                                      </p:cBhvr>
                                    </p:animEffect>
                                  </p:childTnLst>
                                </p:cTn>
                              </p:par>
                            </p:childTnLst>
                          </p:cTn>
                        </p:par>
                        <p:par>
                          <p:cTn id="100" fill="hold">
                            <p:stCondLst>
                              <p:cond delay="500"/>
                            </p:stCondLst>
                            <p:childTnLst>
                              <p:par>
                                <p:cTn id="101" presetID="10" presetClass="entr" presetSubtype="0" fill="hold" grpId="0" nodeType="afterEffect">
                                  <p:stCondLst>
                                    <p:cond delay="0"/>
                                  </p:stCondLst>
                                  <p:childTnLst>
                                    <p:set>
                                      <p:cBhvr>
                                        <p:cTn id="102" dur="1" fill="hold">
                                          <p:stCondLst>
                                            <p:cond delay="0"/>
                                          </p:stCondLst>
                                        </p:cTn>
                                        <p:tgtEl>
                                          <p:spTgt spid="70"/>
                                        </p:tgtEl>
                                        <p:attrNameLst>
                                          <p:attrName>style.visibility</p:attrName>
                                        </p:attrNameLst>
                                      </p:cBhvr>
                                      <p:to>
                                        <p:strVal val="visible"/>
                                      </p:to>
                                    </p:set>
                                    <p:animEffect transition="in" filter="fade">
                                      <p:cBhvr>
                                        <p:cTn id="103" dur="500"/>
                                        <p:tgtEl>
                                          <p:spTgt spid="70"/>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76"/>
                                        </p:tgtEl>
                                        <p:attrNameLst>
                                          <p:attrName>style.visibility</p:attrName>
                                        </p:attrNameLst>
                                      </p:cBhvr>
                                      <p:to>
                                        <p:strVal val="visible"/>
                                      </p:to>
                                    </p:set>
                                    <p:animEffect transition="in" filter="fade">
                                      <p:cBhvr>
                                        <p:cTn id="108" dur="500"/>
                                        <p:tgtEl>
                                          <p:spTgt spid="76"/>
                                        </p:tgtEl>
                                      </p:cBhvr>
                                    </p:animEffect>
                                  </p:childTnLst>
                                </p:cTn>
                              </p:par>
                            </p:childTnLst>
                          </p:cTn>
                        </p:par>
                        <p:par>
                          <p:cTn id="109" fill="hold">
                            <p:stCondLst>
                              <p:cond delay="500"/>
                            </p:stCondLst>
                            <p:childTnLst>
                              <p:par>
                                <p:cTn id="110" presetID="10" presetClass="entr" presetSubtype="0" fill="hold" nodeType="afterEffect">
                                  <p:stCondLst>
                                    <p:cond delay="0"/>
                                  </p:stCondLst>
                                  <p:childTnLst>
                                    <p:set>
                                      <p:cBhvr>
                                        <p:cTn id="111" dur="1" fill="hold">
                                          <p:stCondLst>
                                            <p:cond delay="0"/>
                                          </p:stCondLst>
                                        </p:cTn>
                                        <p:tgtEl>
                                          <p:spTgt spid="78">
                                            <p:txEl>
                                              <p:pRg st="0" end="0"/>
                                            </p:txEl>
                                          </p:spTgt>
                                        </p:tgtEl>
                                        <p:attrNameLst>
                                          <p:attrName>style.visibility</p:attrName>
                                        </p:attrNameLst>
                                      </p:cBhvr>
                                      <p:to>
                                        <p:strVal val="visible"/>
                                      </p:to>
                                    </p:set>
                                    <p:animEffect transition="in" filter="fade">
                                      <p:cBhvr>
                                        <p:cTn id="112" dur="500"/>
                                        <p:tgtEl>
                                          <p:spTgt spid="7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1" grpId="0"/>
      <p:bldP spid="13" grpId="0"/>
      <p:bldP spid="21" grpId="0"/>
      <p:bldP spid="23" grpId="0"/>
      <p:bldP spid="54" grpId="0"/>
      <p:bldP spid="58" grpId="0"/>
      <p:bldP spid="60" grpId="0"/>
      <p:bldP spid="62" grpId="0"/>
      <p:bldP spid="64" grpId="0"/>
      <p:bldP spid="68" grpId="0"/>
      <p:bldP spid="70" grpId="0"/>
      <p:bldP spid="76" grpId="0"/>
      <p:bldP spid="8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6664174" y="2076592"/>
            <a:ext cx="379803" cy="298526"/>
            <a:chOff x="5697613" y="2554437"/>
            <a:chExt cx="457418" cy="355311"/>
          </a:xfrm>
        </p:grpSpPr>
        <p:sp>
          <p:nvSpPr>
            <p:cNvPr id="29" name="椭圆 28"/>
            <p:cNvSpPr>
              <a:spLocks noChangeAspect="1"/>
            </p:cNvSpPr>
            <p:nvPr/>
          </p:nvSpPr>
          <p:spPr bwMode="auto">
            <a:xfrm>
              <a:off x="5921074" y="2554437"/>
              <a:ext cx="72000" cy="72000"/>
            </a:xfrm>
            <a:prstGeom prst="ellipse">
              <a:avLst/>
            </a:prstGeom>
            <a:solidFill>
              <a:srgbClr val="7030A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8" name="文本框 438"/>
                <p:cNvSpPr txBox="1"/>
                <p:nvPr/>
              </p:nvSpPr>
              <p:spPr bwMode="auto">
                <a:xfrm>
                  <a:off x="5697613" y="2554437"/>
                  <a:ext cx="457418" cy="355311"/>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r>
                          <a:rPr lang="en-US" altLang="zh-CN" sz="1600" b="0" i="1" kern="100" smtClean="0">
                            <a:solidFill>
                              <a:srgbClr val="7030A0"/>
                            </a:solidFill>
                            <a:latin typeface="Cambria Math" panose="02040503050406030204" pitchFamily="18" charset="0"/>
                            <a:ea typeface="等线" panose="02010600030101010101" pitchFamily="2" charset="-122"/>
                            <a:cs typeface="Times New Roman" panose="02020603050405020304" pitchFamily="18" charset="0"/>
                          </a:rPr>
                          <m:t>2</m:t>
                        </m:r>
                      </m:oMath>
                    </m:oMathPara>
                  </a14:m>
                  <a:endParaRPr lang="zh-CN" sz="1600" kern="100" dirty="0">
                    <a:solidFill>
                      <a:srgbClr val="7030A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28" name="文本框 438"/>
                <p:cNvSpPr txBox="1">
                  <a:spLocks noRot="1" noChangeAspect="1" noMove="1" noResize="1" noEditPoints="1" noAdjustHandles="1" noChangeArrowheads="1" noChangeShapeType="1" noTextEdit="1"/>
                </p:cNvSpPr>
                <p:nvPr/>
              </p:nvSpPr>
              <p:spPr bwMode="auto">
                <a:xfrm>
                  <a:off x="5697613" y="2554437"/>
                  <a:ext cx="457418" cy="355311"/>
                </a:xfrm>
                <a:prstGeom prst="rect">
                  <a:avLst/>
                </a:prstGeom>
                <a:blipFill rotWithShape="1">
                  <a:blip r:embed="rId1"/>
                </a:blipFill>
                <a:ln w="6350">
                  <a:noFill/>
                </a:ln>
              </p:spPr>
              <p:txBody>
                <a:bodyPr/>
                <a:lstStyle/>
                <a:p>
                  <a:r>
                    <a:rPr lang="zh-CN" altLang="en-US">
                      <a:noFill/>
                    </a:rPr>
                    <a:t> </a:t>
                  </a:r>
                </a:p>
              </p:txBody>
            </p:sp>
          </mc:Fallback>
        </mc:AlternateContent>
      </p:grpSp>
      <p:grpSp>
        <p:nvGrpSpPr>
          <p:cNvPr id="34" name="组合 33"/>
          <p:cNvGrpSpPr/>
          <p:nvPr/>
        </p:nvGrpSpPr>
        <p:grpSpPr>
          <a:xfrm>
            <a:off x="6412942" y="1619756"/>
            <a:ext cx="1664092" cy="932551"/>
            <a:chOff x="3646160" y="3840835"/>
            <a:chExt cx="2004158" cy="1109940"/>
          </a:xfrm>
        </p:grpSpPr>
        <p:sp>
          <p:nvSpPr>
            <p:cNvPr id="31" name="任意多边形: 形状 30"/>
            <p:cNvSpPr/>
            <p:nvPr/>
          </p:nvSpPr>
          <p:spPr>
            <a:xfrm rot="16200000" flipV="1">
              <a:off x="5017531" y="3764808"/>
              <a:ext cx="542857" cy="722716"/>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latin typeface="Times New Roman" panose="02020603050405020304" pitchFamily="18" charset="0"/>
                <a:cs typeface="Times New Roman" panose="02020603050405020304" pitchFamily="18" charset="0"/>
              </a:endParaRPr>
            </a:p>
          </p:txBody>
        </p:sp>
        <p:sp>
          <p:nvSpPr>
            <p:cNvPr id="32" name="任意多边形: 形状 31"/>
            <p:cNvSpPr/>
            <p:nvPr/>
          </p:nvSpPr>
          <p:spPr>
            <a:xfrm rot="16200000" flipH="1" flipV="1">
              <a:off x="4295100" y="4318274"/>
              <a:ext cx="545050" cy="719951"/>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latin typeface="Times New Roman" panose="02020603050405020304" pitchFamily="18" charset="0"/>
                <a:cs typeface="Times New Roman" panose="02020603050405020304" pitchFamily="18" charset="0"/>
              </a:endParaRPr>
            </a:p>
          </p:txBody>
        </p:sp>
        <p:sp>
          <p:nvSpPr>
            <p:cNvPr id="33" name="任意多边形: 形状 32"/>
            <p:cNvSpPr/>
            <p:nvPr/>
          </p:nvSpPr>
          <p:spPr>
            <a:xfrm rot="5400000" flipH="1">
              <a:off x="3644367" y="3842628"/>
              <a:ext cx="570325" cy="566739"/>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 name="connsiteX0-7" fmla="*/ -1 w 600074"/>
                <a:gd name="connsiteY0-8" fmla="*/ 0 h 891934"/>
                <a:gd name="connsiteX1-9" fmla="*/ 600074 w 600074"/>
                <a:gd name="connsiteY1-10" fmla="*/ 514350 h 891934"/>
                <a:gd name="connsiteX2-11" fmla="*/ 270513 w 600074"/>
                <a:gd name="connsiteY2-12" fmla="*/ 891933 h 891934"/>
                <a:gd name="connsiteX0-13" fmla="*/ 0 w 600075"/>
                <a:gd name="connsiteY0-14" fmla="*/ 0 h 859914"/>
                <a:gd name="connsiteX1-15" fmla="*/ 600075 w 600075"/>
                <a:gd name="connsiteY1-16" fmla="*/ 514350 h 859914"/>
                <a:gd name="connsiteX2-17" fmla="*/ 270514 w 600075"/>
                <a:gd name="connsiteY2-18" fmla="*/ 859914 h 859914"/>
              </a:gdLst>
              <a:ahLst/>
              <a:cxnLst>
                <a:cxn ang="0">
                  <a:pos x="connsiteX0-1" y="connsiteY0-2"/>
                </a:cxn>
                <a:cxn ang="0">
                  <a:pos x="connsiteX1-3" y="connsiteY1-4"/>
                </a:cxn>
                <a:cxn ang="0">
                  <a:pos x="connsiteX2-5" y="connsiteY2-6"/>
                </a:cxn>
              </a:cxnLst>
              <a:rect l="l" t="t" r="r" b="b"/>
              <a:pathLst>
                <a:path w="600075" h="859914">
                  <a:moveTo>
                    <a:pt x="0" y="0"/>
                  </a:moveTo>
                  <a:cubicBezTo>
                    <a:pt x="296862" y="168275"/>
                    <a:pt x="600075" y="331807"/>
                    <a:pt x="600075" y="514350"/>
                  </a:cubicBezTo>
                  <a:cubicBezTo>
                    <a:pt x="600075" y="696893"/>
                    <a:pt x="554676" y="672589"/>
                    <a:pt x="270514" y="859914"/>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latin typeface="Times New Roman" panose="02020603050405020304" pitchFamily="18" charset="0"/>
                <a:cs typeface="Times New Roman" panose="02020603050405020304" pitchFamily="18" charset="0"/>
              </a:endParaRPr>
            </a:p>
          </p:txBody>
        </p:sp>
      </p:grpSp>
      <p:sp>
        <p:nvSpPr>
          <p:cNvPr id="3" name="文本框 2"/>
          <p:cNvSpPr txBox="1"/>
          <p:nvPr/>
        </p:nvSpPr>
        <p:spPr>
          <a:xfrm>
            <a:off x="987874" y="514660"/>
            <a:ext cx="5451231" cy="495585"/>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rPr>
              <a:t>一质点做简谐振动，其振动曲线如图</a:t>
            </a:r>
            <a:r>
              <a:rPr lang="en-US" altLang="zh-CN" sz="2000" kern="100" dirty="0">
                <a:effectLst/>
                <a:latin typeface="Times New Roman" panose="02020603050405020304" pitchFamily="18" charset="0"/>
                <a:ea typeface="宋体" panose="02010600030101010101" pitchFamily="2" charset="-122"/>
              </a:rPr>
              <a:t>6-6</a:t>
            </a:r>
            <a:r>
              <a:rPr lang="zh-CN" altLang="zh-CN" sz="2000" kern="100" dirty="0">
                <a:effectLst/>
                <a:latin typeface="Times New Roman" panose="02020603050405020304" pitchFamily="18" charset="0"/>
                <a:ea typeface="宋体" panose="02010600030101010101" pitchFamily="2" charset="-122"/>
              </a:rPr>
              <a:t>所示，</a:t>
            </a:r>
            <a:endParaRPr lang="zh-CN" altLang="zh-CN" sz="2000" kern="100" dirty="0">
              <a:effectLst/>
              <a:latin typeface="Times New Roman" panose="02020603050405020304" pitchFamily="18" charset="0"/>
              <a:ea typeface="宋体" panose="02010600030101010101" pitchFamily="2" charset="-122"/>
            </a:endParaRPr>
          </a:p>
        </p:txBody>
      </p:sp>
      <p:sp>
        <p:nvSpPr>
          <p:cNvPr id="5" name="文本框 4"/>
          <p:cNvSpPr txBox="1"/>
          <p:nvPr/>
        </p:nvSpPr>
        <p:spPr>
          <a:xfrm>
            <a:off x="368896" y="610135"/>
            <a:ext cx="89329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6-10</a:t>
            </a:r>
            <a:endParaRPr lang="zh-CN" altLang="en-US" sz="2000" dirty="0"/>
          </a:p>
        </p:txBody>
      </p:sp>
      <p:grpSp>
        <p:nvGrpSpPr>
          <p:cNvPr id="39" name="组合 38"/>
          <p:cNvGrpSpPr/>
          <p:nvPr/>
        </p:nvGrpSpPr>
        <p:grpSpPr>
          <a:xfrm>
            <a:off x="5998802" y="1437685"/>
            <a:ext cx="849665" cy="298526"/>
            <a:chOff x="4943200" y="1811995"/>
            <a:chExt cx="1023299" cy="355311"/>
          </a:xfrm>
        </p:grpSpPr>
        <p:cxnSp>
          <p:nvCxnSpPr>
            <p:cNvPr id="21" name="直接连接符 20"/>
            <p:cNvCxnSpPr/>
            <p:nvPr/>
          </p:nvCxnSpPr>
          <p:spPr bwMode="auto">
            <a:xfrm>
              <a:off x="5337456" y="2001408"/>
              <a:ext cx="629043" cy="0"/>
            </a:xfrm>
            <a:prstGeom prst="line">
              <a:avLst/>
            </a:prstGeom>
            <a:solidFill>
              <a:schemeClr val="accent1"/>
            </a:solidFill>
            <a:ln w="19050" cap="flat" cmpd="sng" algn="ctr">
              <a:solidFill>
                <a:schemeClr val="tx1"/>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23" name="文本框 438"/>
                <p:cNvSpPr txBox="1"/>
                <p:nvPr/>
              </p:nvSpPr>
              <p:spPr bwMode="auto">
                <a:xfrm>
                  <a:off x="4943200" y="1811995"/>
                  <a:ext cx="457418" cy="355311"/>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5</m:t>
                        </m:r>
                      </m:oMath>
                    </m:oMathPara>
                  </a14:m>
                  <a:endParaRPr lang="zh-CN" sz="16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23" name="文本框 438"/>
                <p:cNvSpPr txBox="1">
                  <a:spLocks noRot="1" noChangeAspect="1" noMove="1" noResize="1" noEditPoints="1" noAdjustHandles="1" noChangeArrowheads="1" noChangeShapeType="1" noTextEdit="1"/>
                </p:cNvSpPr>
                <p:nvPr/>
              </p:nvSpPr>
              <p:spPr bwMode="auto">
                <a:xfrm>
                  <a:off x="4943200" y="1811995"/>
                  <a:ext cx="457418" cy="355311"/>
                </a:xfrm>
                <a:prstGeom prst="rect">
                  <a:avLst/>
                </a:prstGeom>
                <a:blipFill rotWithShape="1">
                  <a:blip r:embed="rId2"/>
                </a:blipFill>
                <a:ln w="6350">
                  <a:noFill/>
                </a:ln>
              </p:spPr>
              <p:txBody>
                <a:bodyPr/>
                <a:lstStyle/>
                <a:p>
                  <a:r>
                    <a:rPr lang="zh-CN" altLang="en-US">
                      <a:noFill/>
                    </a:rPr>
                    <a:t> </a:t>
                  </a:r>
                </a:p>
              </p:txBody>
            </p:sp>
          </mc:Fallback>
        </mc:AlternateContent>
      </p:grpSp>
      <p:grpSp>
        <p:nvGrpSpPr>
          <p:cNvPr id="40" name="组合 39"/>
          <p:cNvGrpSpPr/>
          <p:nvPr/>
        </p:nvGrpSpPr>
        <p:grpSpPr>
          <a:xfrm>
            <a:off x="5918571" y="1739107"/>
            <a:ext cx="712047" cy="298526"/>
            <a:chOff x="4793011" y="2141245"/>
            <a:chExt cx="857557" cy="355311"/>
          </a:xfrm>
        </p:grpSpPr>
        <p:cxnSp>
          <p:nvCxnSpPr>
            <p:cNvPr id="24" name="直接连接符 23"/>
            <p:cNvCxnSpPr/>
            <p:nvPr/>
          </p:nvCxnSpPr>
          <p:spPr bwMode="auto">
            <a:xfrm>
              <a:off x="5290568" y="2313560"/>
              <a:ext cx="360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26" name="文本框 438"/>
                <p:cNvSpPr txBox="1"/>
                <p:nvPr/>
              </p:nvSpPr>
              <p:spPr bwMode="auto">
                <a:xfrm>
                  <a:off x="4793011" y="2141245"/>
                  <a:ext cx="589971" cy="355311"/>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2</m:t>
                        </m:r>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m:t>
                        </m:r>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5</m:t>
                        </m:r>
                      </m:oMath>
                    </m:oMathPara>
                  </a14:m>
                  <a:endParaRPr lang="zh-CN" sz="16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26" name="文本框 438"/>
                <p:cNvSpPr txBox="1">
                  <a:spLocks noRot="1" noChangeAspect="1" noMove="1" noResize="1" noEditPoints="1" noAdjustHandles="1" noChangeArrowheads="1" noChangeShapeType="1" noTextEdit="1"/>
                </p:cNvSpPr>
                <p:nvPr/>
              </p:nvSpPr>
              <p:spPr bwMode="auto">
                <a:xfrm>
                  <a:off x="4793011" y="2141245"/>
                  <a:ext cx="589971" cy="355311"/>
                </a:xfrm>
                <a:prstGeom prst="rect">
                  <a:avLst/>
                </a:prstGeom>
                <a:blipFill rotWithShape="1">
                  <a:blip r:embed="rId3"/>
                </a:blipFill>
                <a:ln w="6350">
                  <a:noFill/>
                </a:ln>
              </p:spPr>
              <p:txBody>
                <a:bodyPr/>
                <a:lstStyle/>
                <a:p>
                  <a:r>
                    <a:rPr lang="zh-CN" altLang="en-US">
                      <a:noFill/>
                    </a:rPr>
                    <a:t> </a:t>
                  </a:r>
                </a:p>
              </p:txBody>
            </p:sp>
          </mc:Fallback>
        </mc:AlternateContent>
      </p:grpSp>
      <p:grpSp>
        <p:nvGrpSpPr>
          <p:cNvPr id="42" name="组合 41"/>
          <p:cNvGrpSpPr/>
          <p:nvPr/>
        </p:nvGrpSpPr>
        <p:grpSpPr>
          <a:xfrm>
            <a:off x="5776832" y="1047266"/>
            <a:ext cx="2834454" cy="1811364"/>
            <a:chOff x="4664735" y="1331566"/>
            <a:chExt cx="3413690" cy="2155922"/>
          </a:xfrm>
        </p:grpSpPr>
        <mc:AlternateContent xmlns:mc="http://schemas.openxmlformats.org/markup-compatibility/2006">
          <mc:Choice xmlns:a14="http://schemas.microsoft.com/office/drawing/2010/main" Requires="a14">
            <p:sp>
              <p:nvSpPr>
                <p:cNvPr id="19" name="文本框 438"/>
                <p:cNvSpPr txBox="1"/>
                <p:nvPr/>
              </p:nvSpPr>
              <p:spPr bwMode="auto">
                <a:xfrm>
                  <a:off x="5112953" y="2493872"/>
                  <a:ext cx="457418" cy="355311"/>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𝑜</m:t>
                        </m:r>
                      </m:oMath>
                    </m:oMathPara>
                  </a14:m>
                  <a:endParaRPr lang="zh-CN" sz="16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19" name="文本框 438"/>
                <p:cNvSpPr txBox="1">
                  <a:spLocks noRot="1" noChangeAspect="1" noMove="1" noResize="1" noEditPoints="1" noAdjustHandles="1" noChangeArrowheads="1" noChangeShapeType="1" noTextEdit="1"/>
                </p:cNvSpPr>
                <p:nvPr/>
              </p:nvSpPr>
              <p:spPr bwMode="auto">
                <a:xfrm>
                  <a:off x="5112953" y="2493872"/>
                  <a:ext cx="457418" cy="355311"/>
                </a:xfrm>
                <a:prstGeom prst="rect">
                  <a:avLst/>
                </a:prstGeom>
                <a:blipFill rotWithShape="1">
                  <a:blip r:embed="rId4"/>
                </a:blipFill>
                <a:ln w="6350">
                  <a:noFill/>
                </a:ln>
              </p:spPr>
              <p:txBody>
                <a:bodyPr/>
                <a:lstStyle/>
                <a:p>
                  <a:r>
                    <a:rPr lang="zh-CN" altLang="en-US">
                      <a:noFill/>
                    </a:rPr>
                    <a:t> </a:t>
                  </a:r>
                </a:p>
              </p:txBody>
            </p:sp>
          </mc:Fallback>
        </mc:AlternateContent>
        <p:grpSp>
          <p:nvGrpSpPr>
            <p:cNvPr id="41" name="组合 40"/>
            <p:cNvGrpSpPr/>
            <p:nvPr/>
          </p:nvGrpSpPr>
          <p:grpSpPr>
            <a:xfrm>
              <a:off x="4664735" y="1331566"/>
              <a:ext cx="3413690" cy="2155922"/>
              <a:chOff x="4664735" y="1331566"/>
              <a:chExt cx="3413690" cy="2155922"/>
            </a:xfrm>
          </p:grpSpPr>
          <mc:AlternateContent xmlns:mc="http://schemas.openxmlformats.org/markup-compatibility/2006">
            <mc:Choice xmlns:a14="http://schemas.microsoft.com/office/drawing/2010/main" Requires="a14">
              <p:sp>
                <p:nvSpPr>
                  <p:cNvPr id="18" name="文本框 438"/>
                  <p:cNvSpPr txBox="1"/>
                  <p:nvPr/>
                </p:nvSpPr>
                <p:spPr bwMode="auto">
                  <a:xfrm>
                    <a:off x="4664735" y="1331566"/>
                    <a:ext cx="718567" cy="355312"/>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f>
                            <m:fPr>
                              <m:type m:val="lin"/>
                              <m:ctrlP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ctrlPr>
                            </m:fPr>
                            <m:num>
                              <m:r>
                                <a:rPr lang="en-US" altLang="zh-CN" sz="1600" i="1" kern="100">
                                  <a:solidFill>
                                    <a:srgbClr val="000000"/>
                                  </a:solidFill>
                                  <a:latin typeface="Cambria Math" panose="02040503050406030204" pitchFamily="18" charset="0"/>
                                  <a:ea typeface="等线" panose="02010600030101010101" pitchFamily="2" charset="-122"/>
                                  <a:cs typeface="Times New Roman" panose="02020603050405020304" pitchFamily="18" charset="0"/>
                                </a:rPr>
                                <m:t>𝑥</m:t>
                              </m:r>
                            </m:num>
                            <m:den>
                              <m:r>
                                <m:rPr>
                                  <m:sty m:val="p"/>
                                </m:rPr>
                                <a:rPr lang="en-US" altLang="zh-CN" sz="1600" b="0" i="0"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cm</m:t>
                              </m:r>
                            </m:den>
                          </m:f>
                        </m:oMath>
                      </m:oMathPara>
                    </a14:m>
                    <a:endParaRPr lang="zh-CN" sz="16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18" name="文本框 438"/>
                  <p:cNvSpPr txBox="1">
                    <a:spLocks noRot="1" noChangeAspect="1" noMove="1" noResize="1" noEditPoints="1" noAdjustHandles="1" noChangeArrowheads="1" noChangeShapeType="1" noTextEdit="1"/>
                  </p:cNvSpPr>
                  <p:nvPr/>
                </p:nvSpPr>
                <p:spPr bwMode="auto">
                  <a:xfrm>
                    <a:off x="4664735" y="1331566"/>
                    <a:ext cx="718567" cy="355312"/>
                  </a:xfrm>
                  <a:prstGeom prst="rect">
                    <a:avLst/>
                  </a:prstGeom>
                  <a:blipFill rotWithShape="1">
                    <a:blip r:embed="rId5"/>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438"/>
                  <p:cNvSpPr txBox="1"/>
                  <p:nvPr/>
                </p:nvSpPr>
                <p:spPr bwMode="auto">
                  <a:xfrm>
                    <a:off x="7537723" y="2557577"/>
                    <a:ext cx="540702" cy="355311"/>
                  </a:xfrm>
                  <a:prstGeom prst="rect">
                    <a:avLst/>
                  </a:prstGeom>
                  <a:noFill/>
                  <a:ln w="6350">
                    <a:noFill/>
                  </a:ln>
                </p:spPr>
                <p:txBody>
                  <a:bodyPr/>
                  <a:lstStyle/>
                  <a:p>
                    <a:pPr algn="just">
                      <a:defRPr/>
                    </a:pPr>
                    <a14:m>
                      <m:oMathPara xmlns:m="http://schemas.openxmlformats.org/officeDocument/2006/math">
                        <m:oMathParaPr>
                          <m:jc m:val="centerGroup"/>
                        </m:oMathParaPr>
                        <m:oMath xmlns:m="http://schemas.openxmlformats.org/officeDocument/2006/math">
                          <m:f>
                            <m:fPr>
                              <m:type m:val="lin"/>
                              <m:ctrlP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ctrlPr>
                            </m:fPr>
                            <m:num>
                              <m:r>
                                <a:rPr lang="en-US" altLang="zh-CN" sz="16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𝑡</m:t>
                              </m:r>
                            </m:num>
                            <m:den>
                              <m:r>
                                <m:rPr>
                                  <m:sty m:val="p"/>
                                </m:rPr>
                                <a:rPr lang="en-US" altLang="zh-CN" sz="1600" b="0" i="0"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s</m:t>
                              </m:r>
                            </m:den>
                          </m:f>
                        </m:oMath>
                      </m:oMathPara>
                    </a14:m>
                    <a:endParaRPr lang="zh-CN" sz="16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mc:Choice>
            <mc:Fallback>
              <p:sp>
                <p:nvSpPr>
                  <p:cNvPr id="27" name="文本框 438"/>
                  <p:cNvSpPr txBox="1">
                    <a:spLocks noRot="1" noChangeAspect="1" noMove="1" noResize="1" noEditPoints="1" noAdjustHandles="1" noChangeArrowheads="1" noChangeShapeType="1" noTextEdit="1"/>
                  </p:cNvSpPr>
                  <p:nvPr/>
                </p:nvSpPr>
                <p:spPr bwMode="auto">
                  <a:xfrm>
                    <a:off x="7537723" y="2557577"/>
                    <a:ext cx="540702" cy="355311"/>
                  </a:xfrm>
                  <a:prstGeom prst="rect">
                    <a:avLst/>
                  </a:prstGeom>
                  <a:blipFill rotWithShape="1">
                    <a:blip r:embed="rId6"/>
                  </a:blipFill>
                  <a:ln w="6350">
                    <a:noFill/>
                  </a:ln>
                </p:spPr>
                <p:txBody>
                  <a:bodyPr/>
                  <a:lstStyle/>
                  <a:p>
                    <a:r>
                      <a:rPr lang="zh-CN" altLang="en-US">
                        <a:noFill/>
                      </a:rPr>
                      <a:t> </a:t>
                    </a:r>
                  </a:p>
                </p:txBody>
              </p:sp>
            </mc:Fallback>
          </mc:AlternateContent>
          <p:grpSp>
            <p:nvGrpSpPr>
              <p:cNvPr id="36" name="组合 35"/>
              <p:cNvGrpSpPr/>
              <p:nvPr/>
            </p:nvGrpSpPr>
            <p:grpSpPr>
              <a:xfrm>
                <a:off x="5341662" y="1463041"/>
                <a:ext cx="2557347" cy="2024447"/>
                <a:chOff x="5341662" y="1463041"/>
                <a:chExt cx="2557347" cy="2024447"/>
              </a:xfrm>
            </p:grpSpPr>
            <p:grpSp>
              <p:nvGrpSpPr>
                <p:cNvPr id="10" name="组合 9"/>
                <p:cNvGrpSpPr/>
                <p:nvPr/>
              </p:nvGrpSpPr>
              <p:grpSpPr>
                <a:xfrm>
                  <a:off x="5341662" y="1463041"/>
                  <a:ext cx="2557347" cy="1810191"/>
                  <a:chOff x="0" y="0"/>
                  <a:chExt cx="1023070" cy="723680"/>
                </a:xfrm>
              </p:grpSpPr>
              <p:cxnSp>
                <p:nvCxnSpPr>
                  <p:cNvPr id="12" name="直接箭头连接符 11"/>
                  <p:cNvCxnSpPr>
                    <a:cxnSpLocks noChangeAspect="1"/>
                  </p:cNvCxnSpPr>
                  <p:nvPr/>
                </p:nvCxnSpPr>
                <p:spPr>
                  <a:xfrm>
                    <a:off x="0" y="446011"/>
                    <a:ext cx="102307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a:cxnSpLocks noChangeAspect="1"/>
                  </p:cNvCxnSpPr>
                  <p:nvPr/>
                </p:nvCxnSpPr>
                <p:spPr>
                  <a:xfrm flipV="1">
                    <a:off x="28742" y="0"/>
                    <a:ext cx="0" cy="72368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grpSp>
            <p:sp>
              <p:nvSpPr>
                <p:cNvPr id="35" name="文本框 34"/>
                <p:cNvSpPr txBox="1"/>
                <p:nvPr/>
              </p:nvSpPr>
              <p:spPr>
                <a:xfrm>
                  <a:off x="5443715" y="3084534"/>
                  <a:ext cx="2364358" cy="4029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6-6 </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6-10</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latin typeface="Times New Roman" panose="02020603050405020304" pitchFamily="18" charset="0"/>
                    <a:cs typeface="Times New Roman" panose="02020603050405020304" pitchFamily="18" charset="0"/>
                  </a:endParaRPr>
                </a:p>
              </p:txBody>
            </p:sp>
          </p:grpSp>
        </p:grpSp>
      </p:grpSp>
      <p:sp>
        <p:nvSpPr>
          <p:cNvPr id="38" name="文本框 37"/>
          <p:cNvSpPr txBox="1"/>
          <p:nvPr/>
        </p:nvSpPr>
        <p:spPr>
          <a:xfrm>
            <a:off x="6282653" y="610135"/>
            <a:ext cx="2639212"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rPr>
              <a:t>求质点的振动方程。</a:t>
            </a:r>
            <a:endParaRPr lang="zh-CN" altLang="en-US" sz="2000" dirty="0"/>
          </a:p>
        </p:txBody>
      </p:sp>
      <p:sp>
        <p:nvSpPr>
          <p:cNvPr id="43" name="文本框 42"/>
          <p:cNvSpPr txBox="1"/>
          <p:nvPr/>
        </p:nvSpPr>
        <p:spPr>
          <a:xfrm>
            <a:off x="860720" y="1031219"/>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44" name="文本框 43"/>
              <p:cNvSpPr txBox="1"/>
              <p:nvPr/>
            </p:nvSpPr>
            <p:spPr>
              <a:xfrm>
                <a:off x="1711560" y="1123649"/>
                <a:ext cx="1882290" cy="400110"/>
              </a:xfrm>
              <a:prstGeom prst="rect">
                <a:avLst/>
              </a:prstGeom>
              <a:noFill/>
            </p:spPr>
            <p:txBody>
              <a:bodyPr wrap="square">
                <a:spAutoFit/>
              </a:bodyPr>
              <a:lstStyle/>
              <a:p>
                <a14:m>
                  <m:oMath xmlns:m="http://schemas.openxmlformats.org/officeDocument/2006/math">
                    <m:r>
                      <a:rPr lang="zh-CN" altLang="en-US" sz="2000" i="1" kern="100" smtClean="0">
                        <a:latin typeface="Cambria Math" panose="02040503050406030204" pitchFamily="18" charset="0"/>
                        <a:ea typeface="Cambria Math" panose="02040503050406030204" pitchFamily="18" charset="0"/>
                      </a:rPr>
                      <m:t>设</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振动方程为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4" name="文本框 43"/>
              <p:cNvSpPr txBox="1">
                <a:spLocks noRot="1" noChangeAspect="1" noMove="1" noResize="1" noEditPoints="1" noAdjustHandles="1" noChangeArrowheads="1" noChangeShapeType="1" noTextEdit="1"/>
              </p:cNvSpPr>
              <p:nvPr/>
            </p:nvSpPr>
            <p:spPr>
              <a:xfrm>
                <a:off x="1711560" y="1123649"/>
                <a:ext cx="1882290" cy="400110"/>
              </a:xfrm>
              <a:prstGeom prst="rect">
                <a:avLst/>
              </a:prstGeom>
              <a:blipFill rotWithShape="1">
                <a:blip r:embed="rId7"/>
                <a:stretch>
                  <a:fillRect l="-12" t="-83" r="20" b="9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5" name="文本框 44"/>
              <p:cNvSpPr txBox="1"/>
              <p:nvPr/>
            </p:nvSpPr>
            <p:spPr>
              <a:xfrm>
                <a:off x="692301" y="1546794"/>
                <a:ext cx="3060790"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5" name="文本框 44"/>
              <p:cNvSpPr txBox="1">
                <a:spLocks noRot="1" noChangeAspect="1" noMove="1" noResize="1" noEditPoints="1" noAdjustHandles="1" noChangeArrowheads="1" noChangeShapeType="1" noTextEdit="1"/>
              </p:cNvSpPr>
              <p:nvPr/>
            </p:nvSpPr>
            <p:spPr>
              <a:xfrm>
                <a:off x="692301" y="1546794"/>
                <a:ext cx="3060790" cy="400110"/>
              </a:xfrm>
              <a:prstGeom prst="rect">
                <a:avLst/>
              </a:prstGeom>
              <a:blipFill rotWithShape="1">
                <a:blip r:embed="rId8"/>
                <a:stretch>
                  <a:fillRect l="-5" t="-142" r="8" b="15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6" name="文本框 45"/>
              <p:cNvSpPr txBox="1"/>
              <p:nvPr/>
            </p:nvSpPr>
            <p:spPr>
              <a:xfrm>
                <a:off x="885455" y="2021704"/>
                <a:ext cx="3626681"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由图可知，振幅为</a:t>
                </a:r>
                <a14:m>
                  <m:oMath xmlns:m="http://schemas.openxmlformats.org/officeDocument/2006/math">
                    <m:r>
                      <a:rPr lang="en-US" altLang="zh-CN" sz="2000" b="0" i="1" kern="100" smtClean="0">
                        <a:solidFill>
                          <a:srgbClr val="000000"/>
                        </a:solidFill>
                        <a:latin typeface="Cambria Math" panose="02040503050406030204" pitchFamily="18" charset="0"/>
                        <a:ea typeface="等线" panose="02010600030101010101" pitchFamily="2" charset="-122"/>
                        <a:cs typeface="Times New Roman" panose="02020603050405020304" pitchFamily="18" charset="0"/>
                      </a:rPr>
                      <m:t>𝐴</m:t>
                    </m:r>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solidFill>
                          <a:srgbClr val="000000"/>
                        </a:solidFill>
                        <a:latin typeface="Cambria Math" panose="02040503050406030204" pitchFamily="18" charset="0"/>
                        <a:ea typeface="等线" panose="02010600030101010101" pitchFamily="2" charset="-122"/>
                        <a:cs typeface="Times New Roman" panose="02020603050405020304" pitchFamily="18" charset="0"/>
                      </a:rPr>
                      <m:t>5</m:t>
                    </m:r>
                    <m:r>
                      <m:rPr>
                        <m:sty m:val="p"/>
                      </m:rPr>
                      <a:rPr lang="en-US" altLang="zh-CN" sz="2000" i="1" kern="100">
                        <a:solidFill>
                          <a:srgbClr val="000000"/>
                        </a:solidFill>
                        <a:latin typeface="Cambria Math" panose="02040503050406030204" pitchFamily="18" charset="0"/>
                        <a:ea typeface="等线" panose="02010600030101010101" pitchFamily="2" charset="-122"/>
                        <a:cs typeface="Times New Roman" panose="02020603050405020304" pitchFamily="18" charset="0"/>
                      </a:rPr>
                      <m:t>cm</m:t>
                    </m:r>
                  </m:oMath>
                </a14:m>
                <a:endParaRPr lang="zh-CN" altLang="zh-CN" sz="200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6" name="文本框 45"/>
              <p:cNvSpPr txBox="1">
                <a:spLocks noRot="1" noChangeAspect="1" noMove="1" noResize="1" noEditPoints="1" noAdjustHandles="1" noChangeArrowheads="1" noChangeShapeType="1" noTextEdit="1"/>
              </p:cNvSpPr>
              <p:nvPr/>
            </p:nvSpPr>
            <p:spPr>
              <a:xfrm>
                <a:off x="885455" y="2021704"/>
                <a:ext cx="3626681" cy="400110"/>
              </a:xfrm>
              <a:prstGeom prst="rect">
                <a:avLst/>
              </a:prstGeom>
              <a:blipFill rotWithShape="1">
                <a:blip r:embed="rId9"/>
                <a:stretch>
                  <a:fillRect l="-7" t="-125" r="13" b="14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7" name="文本框 46"/>
              <p:cNvSpPr txBox="1"/>
              <p:nvPr/>
            </p:nvSpPr>
            <p:spPr>
              <a:xfrm>
                <a:off x="1800541" y="2502098"/>
                <a:ext cx="2256167" cy="400110"/>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5</m:t>
                      </m:r>
                      <m:func>
                        <m:func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e>
                      </m:func>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7" name="文本框 46"/>
              <p:cNvSpPr txBox="1">
                <a:spLocks noRot="1" noChangeAspect="1" noMove="1" noResize="1" noEditPoints="1" noAdjustHandles="1" noChangeArrowheads="1" noChangeShapeType="1" noTextEdit="1"/>
              </p:cNvSpPr>
              <p:nvPr/>
            </p:nvSpPr>
            <p:spPr>
              <a:xfrm>
                <a:off x="1800541" y="2502098"/>
                <a:ext cx="2256167" cy="400110"/>
              </a:xfrm>
              <a:prstGeom prst="rect">
                <a:avLst/>
              </a:prstGeom>
              <a:blipFill rotWithShape="1">
                <a:blip r:embed="rId10"/>
                <a:stretch>
                  <a:fillRect l="-14" t="-49" r="15" b="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8" name="文本框 47"/>
              <p:cNvSpPr txBox="1"/>
              <p:nvPr/>
            </p:nvSpPr>
            <p:spPr>
              <a:xfrm>
                <a:off x="850494" y="2532542"/>
                <a:ext cx="1380394" cy="400110"/>
              </a:xfrm>
              <a:prstGeom prst="rect">
                <a:avLst/>
              </a:prstGeom>
              <a:noFill/>
            </p:spPr>
            <p:txBody>
              <a:bodyPr wrap="square">
                <a:spAutoFit/>
              </a:bodyPr>
              <a:lstStyle/>
              <a:p>
                <a14:m>
                  <m:oMath xmlns:m="http://schemas.openxmlformats.org/officeDocument/2006/math">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0</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a:t>
                </a:r>
                <a:endParaRPr lang="zh-CN" altLang="zh-CN" sz="200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8" name="文本框 47"/>
              <p:cNvSpPr txBox="1">
                <a:spLocks noRot="1" noChangeAspect="1" noMove="1" noResize="1" noEditPoints="1" noAdjustHandles="1" noChangeArrowheads="1" noChangeShapeType="1" noTextEdit="1"/>
              </p:cNvSpPr>
              <p:nvPr/>
            </p:nvSpPr>
            <p:spPr>
              <a:xfrm>
                <a:off x="850494" y="2532542"/>
                <a:ext cx="1380394" cy="400110"/>
              </a:xfrm>
              <a:prstGeom prst="rect">
                <a:avLst/>
              </a:prstGeom>
              <a:blipFill rotWithShape="1">
                <a:blip r:embed="rId11"/>
                <a:stretch>
                  <a:fillRect l="-17" t="-40" r="10" b="55"/>
                </a:stretch>
              </a:blipFill>
            </p:spPr>
            <p:txBody>
              <a:bodyPr/>
              <a:lstStyle/>
              <a:p>
                <a:r>
                  <a:rPr lang="zh-CN" altLang="en-US">
                    <a:noFill/>
                  </a:rPr>
                  <a:t> </a:t>
                </a:r>
              </a:p>
            </p:txBody>
          </p:sp>
        </mc:Fallback>
      </mc:AlternateContent>
      <p:sp>
        <p:nvSpPr>
          <p:cNvPr id="49" name="箭头: 右 48"/>
          <p:cNvSpPr/>
          <p:nvPr/>
        </p:nvSpPr>
        <p:spPr bwMode="auto">
          <a:xfrm>
            <a:off x="3936918" y="2645185"/>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1" name="文本框 50"/>
              <p:cNvSpPr txBox="1"/>
              <p:nvPr/>
            </p:nvSpPr>
            <p:spPr>
              <a:xfrm>
                <a:off x="4176499" y="2373476"/>
                <a:ext cx="1512277"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2</m:t>
                              </m:r>
                            </m:den>
                          </m:f>
                        </m:e>
                      </m:func>
                    </m:oMath>
                  </m:oMathPara>
                </a14:m>
                <a:endParaRPr lang="zh-CN" altLang="en-US" sz="2000" dirty="0"/>
              </a:p>
            </p:txBody>
          </p:sp>
        </mc:Choice>
        <mc:Fallback>
          <p:sp>
            <p:nvSpPr>
              <p:cNvPr id="51" name="文本框 50"/>
              <p:cNvSpPr txBox="1">
                <a:spLocks noRot="1" noChangeAspect="1" noMove="1" noResize="1" noEditPoints="1" noAdjustHandles="1" noChangeArrowheads="1" noChangeShapeType="1" noTextEdit="1"/>
              </p:cNvSpPr>
              <p:nvPr/>
            </p:nvSpPr>
            <p:spPr>
              <a:xfrm>
                <a:off x="4176499" y="2373476"/>
                <a:ext cx="1512277" cy="668516"/>
              </a:xfrm>
              <a:prstGeom prst="rect">
                <a:avLst/>
              </a:prstGeom>
              <a:blipFill rotWithShape="1">
                <a:blip r:embed="rId12"/>
                <a:stretch>
                  <a:fillRect l="-7" t="-72" r="29" b="51"/>
                </a:stretch>
              </a:blipFill>
            </p:spPr>
            <p:txBody>
              <a:bodyPr/>
              <a:lstStyle/>
              <a:p>
                <a:r>
                  <a:rPr lang="zh-CN" altLang="en-US">
                    <a:noFill/>
                  </a:rPr>
                  <a:t> </a:t>
                </a:r>
              </a:p>
            </p:txBody>
          </p:sp>
        </mc:Fallback>
      </mc:AlternateContent>
      <p:sp>
        <p:nvSpPr>
          <p:cNvPr id="52" name="箭头: 右 51"/>
          <p:cNvSpPr/>
          <p:nvPr/>
        </p:nvSpPr>
        <p:spPr bwMode="auto">
          <a:xfrm>
            <a:off x="1079050" y="3156339"/>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4" name="文本框 53"/>
              <p:cNvSpPr txBox="1"/>
              <p:nvPr/>
            </p:nvSpPr>
            <p:spPr>
              <a:xfrm>
                <a:off x="1388540" y="2910106"/>
                <a:ext cx="1512277"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3</m:t>
                          </m:r>
                        </m:den>
                      </m:f>
                    </m:oMath>
                  </m:oMathPara>
                </a14:m>
                <a:endParaRPr lang="zh-CN" altLang="en-US" sz="2000" dirty="0"/>
              </a:p>
            </p:txBody>
          </p:sp>
        </mc:Choice>
        <mc:Fallback>
          <p:sp>
            <p:nvSpPr>
              <p:cNvPr id="54" name="文本框 53"/>
              <p:cNvSpPr txBox="1">
                <a:spLocks noRot="1" noChangeAspect="1" noMove="1" noResize="1" noEditPoints="1" noAdjustHandles="1" noChangeArrowheads="1" noChangeShapeType="1" noTextEdit="1"/>
              </p:cNvSpPr>
              <p:nvPr/>
            </p:nvSpPr>
            <p:spPr>
              <a:xfrm>
                <a:off x="1388540" y="2910106"/>
                <a:ext cx="1512277" cy="617348"/>
              </a:xfrm>
              <a:prstGeom prst="rect">
                <a:avLst/>
              </a:prstGeom>
              <a:blipFill rotWithShape="1">
                <a:blip r:embed="rId13"/>
                <a:stretch>
                  <a:fillRect l="-28" t="-87" r="9" b="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p:cNvSpPr txBox="1"/>
              <p:nvPr/>
            </p:nvSpPr>
            <p:spPr>
              <a:xfrm>
                <a:off x="605228" y="4024206"/>
                <a:ext cx="4189720" cy="676788"/>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𝜔</m:t>
                      </m:r>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d>
                            <m:d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𝜑</m:t>
                              </m:r>
                            </m:e>
                          </m:d>
                        </m:e>
                      </m:func>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&gt;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5" name="文本框 54"/>
              <p:cNvSpPr txBox="1">
                <a:spLocks noRot="1" noChangeAspect="1" noMove="1" noResize="1" noEditPoints="1" noAdjustHandles="1" noChangeArrowheads="1" noChangeShapeType="1" noTextEdit="1"/>
              </p:cNvSpPr>
              <p:nvPr/>
            </p:nvSpPr>
            <p:spPr>
              <a:xfrm>
                <a:off x="605228" y="4024206"/>
                <a:ext cx="4189720" cy="676788"/>
              </a:xfrm>
              <a:prstGeom prst="rect">
                <a:avLst/>
              </a:prstGeom>
              <a:blipFill rotWithShape="1">
                <a:blip r:embed="rId14"/>
                <a:stretch>
                  <a:fillRect l="-2" t="-31" r="2" b="13"/>
                </a:stretch>
              </a:blipFill>
            </p:spPr>
            <p:txBody>
              <a:bodyPr/>
              <a:lstStyle/>
              <a:p>
                <a:r>
                  <a:rPr lang="zh-CN" altLang="en-US">
                    <a:noFill/>
                  </a:rPr>
                  <a:t> </a:t>
                </a:r>
              </a:p>
            </p:txBody>
          </p:sp>
        </mc:Fallback>
      </mc:AlternateContent>
      <p:sp>
        <p:nvSpPr>
          <p:cNvPr id="56" name="文本框 55"/>
          <p:cNvSpPr txBox="1"/>
          <p:nvPr/>
        </p:nvSpPr>
        <p:spPr>
          <a:xfrm>
            <a:off x="771604" y="3562538"/>
            <a:ext cx="3740532"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第一次经过振幅位置阶段，满足</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7" name="箭头: 右 56"/>
          <p:cNvSpPr/>
          <p:nvPr/>
        </p:nvSpPr>
        <p:spPr bwMode="auto">
          <a:xfrm>
            <a:off x="939279" y="4916095"/>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8" name="文本框 57"/>
              <p:cNvSpPr txBox="1"/>
              <p:nvPr/>
            </p:nvSpPr>
            <p:spPr>
              <a:xfrm>
                <a:off x="1182510" y="4798382"/>
                <a:ext cx="1947249" cy="400110"/>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func>
                        <m:func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𝜑</m:t>
                          </m:r>
                        </m:e>
                      </m:func>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&lt;</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8" name="文本框 57"/>
              <p:cNvSpPr txBox="1">
                <a:spLocks noRot="1" noChangeAspect="1" noMove="1" noResize="1" noEditPoints="1" noAdjustHandles="1" noChangeArrowheads="1" noChangeShapeType="1" noTextEdit="1"/>
              </p:cNvSpPr>
              <p:nvPr/>
            </p:nvSpPr>
            <p:spPr>
              <a:xfrm>
                <a:off x="1182510" y="4798382"/>
                <a:ext cx="1947249" cy="400110"/>
              </a:xfrm>
              <a:prstGeom prst="rect">
                <a:avLst/>
              </a:prstGeom>
              <a:blipFill rotWithShape="1">
                <a:blip r:embed="rId15"/>
                <a:stretch>
                  <a:fillRect l="-7" t="-80" r="25" b="95"/>
                </a:stretch>
              </a:blipFill>
            </p:spPr>
            <p:txBody>
              <a:bodyPr/>
              <a:lstStyle/>
              <a:p>
                <a:r>
                  <a:rPr lang="zh-CN" altLang="en-US">
                    <a:noFill/>
                  </a:rPr>
                  <a:t> </a:t>
                </a:r>
              </a:p>
            </p:txBody>
          </p:sp>
        </mc:Fallback>
      </mc:AlternateContent>
      <p:sp>
        <p:nvSpPr>
          <p:cNvPr id="59" name="箭头: 右 58"/>
          <p:cNvSpPr/>
          <p:nvPr/>
        </p:nvSpPr>
        <p:spPr bwMode="auto">
          <a:xfrm>
            <a:off x="2924526" y="4895718"/>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1" name="文本框 60"/>
              <p:cNvSpPr txBox="1"/>
              <p:nvPr/>
            </p:nvSpPr>
            <p:spPr>
              <a:xfrm>
                <a:off x="3129759" y="4635297"/>
                <a:ext cx="1512277"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3</m:t>
                          </m:r>
                        </m:den>
                      </m:f>
                    </m:oMath>
                  </m:oMathPara>
                </a14:m>
                <a:endParaRPr lang="zh-CN" altLang="en-US" sz="2000" dirty="0"/>
              </a:p>
            </p:txBody>
          </p:sp>
        </mc:Choice>
        <mc:Fallback>
          <p:sp>
            <p:nvSpPr>
              <p:cNvPr id="61" name="文本框 60"/>
              <p:cNvSpPr txBox="1">
                <a:spLocks noRot="1" noChangeAspect="1" noMove="1" noResize="1" noEditPoints="1" noAdjustHandles="1" noChangeArrowheads="1" noChangeShapeType="1" noTextEdit="1"/>
              </p:cNvSpPr>
              <p:nvPr/>
            </p:nvSpPr>
            <p:spPr>
              <a:xfrm>
                <a:off x="3129759" y="4635297"/>
                <a:ext cx="1512277" cy="617348"/>
              </a:xfrm>
              <a:prstGeom prst="rect">
                <a:avLst/>
              </a:prstGeom>
              <a:blipFill rotWithShape="1">
                <a:blip r:embed="rId16"/>
                <a:stretch>
                  <a:fillRect l="-32" t="-70" r="12" b="9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2" name="文本框 61"/>
              <p:cNvSpPr txBox="1"/>
              <p:nvPr/>
            </p:nvSpPr>
            <p:spPr>
              <a:xfrm>
                <a:off x="922594" y="5445589"/>
                <a:ext cx="1380394" cy="400110"/>
              </a:xfrm>
              <a:prstGeom prst="rect">
                <a:avLst/>
              </a:prstGeom>
              <a:noFill/>
            </p:spPr>
            <p:txBody>
              <a:bodyPr wrap="square">
                <a:spAutoFit/>
              </a:bodyPr>
              <a:lstStyle/>
              <a:p>
                <a14:m>
                  <m:oMath xmlns:m="http://schemas.openxmlformats.org/officeDocument/2006/math">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2</m:t>
                    </m:r>
                    <m:r>
                      <m:rPr>
                        <m:sty m:val="p"/>
                      </m:r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s</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a:t>
                </a:r>
                <a:endParaRPr lang="zh-CN" altLang="zh-CN" sz="2000" kern="100" dirty="0">
                  <a:solidFill>
                    <a:srgbClr val="000000"/>
                  </a:solidFill>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62" name="文本框 61"/>
              <p:cNvSpPr txBox="1">
                <a:spLocks noRot="1" noChangeAspect="1" noMove="1" noResize="1" noEditPoints="1" noAdjustHandles="1" noChangeArrowheads="1" noChangeShapeType="1" noTextEdit="1"/>
              </p:cNvSpPr>
              <p:nvPr/>
            </p:nvSpPr>
            <p:spPr>
              <a:xfrm>
                <a:off x="922594" y="5445589"/>
                <a:ext cx="1380394" cy="400110"/>
              </a:xfrm>
              <a:prstGeom prst="rect">
                <a:avLst/>
              </a:prstGeom>
              <a:blipFill rotWithShape="1">
                <a:blip r:embed="rId17"/>
                <a:stretch>
                  <a:fillRect l="-42" t="-116" r="35" b="13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6" name="文本框 65"/>
              <p:cNvSpPr txBox="1"/>
              <p:nvPr/>
            </p:nvSpPr>
            <p:spPr>
              <a:xfrm>
                <a:off x="1988436" y="5367482"/>
                <a:ext cx="1742120"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3</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sz="2000" dirty="0"/>
              </a:p>
            </p:txBody>
          </p:sp>
        </mc:Choice>
        <mc:Fallback>
          <p:sp>
            <p:nvSpPr>
              <p:cNvPr id="66" name="文本框 65"/>
              <p:cNvSpPr txBox="1">
                <a:spLocks noRot="1" noChangeAspect="1" noMove="1" noResize="1" noEditPoints="1" noAdjustHandles="1" noChangeArrowheads="1" noChangeShapeType="1" noTextEdit="1"/>
              </p:cNvSpPr>
              <p:nvPr/>
            </p:nvSpPr>
            <p:spPr>
              <a:xfrm>
                <a:off x="1988436" y="5367482"/>
                <a:ext cx="1742120" cy="617348"/>
              </a:xfrm>
              <a:prstGeom prst="rect">
                <a:avLst/>
              </a:prstGeom>
              <a:blipFill rotWithShape="1">
                <a:blip r:embed="rId18"/>
                <a:stretch>
                  <a:fillRect l="-14" t="-75" r="32" b="96"/>
                </a:stretch>
              </a:blipFill>
            </p:spPr>
            <p:txBody>
              <a:bodyPr/>
              <a:lstStyle/>
              <a:p>
                <a:r>
                  <a:rPr lang="zh-CN" altLang="en-US">
                    <a:noFill/>
                  </a:rPr>
                  <a:t> </a:t>
                </a:r>
              </a:p>
            </p:txBody>
          </p:sp>
        </mc:Fallback>
      </mc:AlternateContent>
      <p:sp>
        <p:nvSpPr>
          <p:cNvPr id="67" name="箭头: 右 66"/>
          <p:cNvSpPr/>
          <p:nvPr/>
        </p:nvSpPr>
        <p:spPr bwMode="auto">
          <a:xfrm>
            <a:off x="3739723" y="5548017"/>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9" name="文本框 68"/>
              <p:cNvSpPr txBox="1"/>
              <p:nvPr/>
            </p:nvSpPr>
            <p:spPr>
              <a:xfrm>
                <a:off x="3837127" y="5233991"/>
                <a:ext cx="1512277"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5</m:t>
                          </m:r>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1</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sz="2000" dirty="0"/>
              </a:p>
            </p:txBody>
          </p:sp>
        </mc:Choice>
        <mc:Fallback>
          <p:sp>
            <p:nvSpPr>
              <p:cNvPr id="69" name="文本框 68"/>
              <p:cNvSpPr txBox="1">
                <a:spLocks noRot="1" noChangeAspect="1" noMove="1" noResize="1" noEditPoints="1" noAdjustHandles="1" noChangeArrowheads="1" noChangeShapeType="1" noTextEdit="1"/>
              </p:cNvSpPr>
              <p:nvPr/>
            </p:nvSpPr>
            <p:spPr>
              <a:xfrm>
                <a:off x="3837127" y="5233991"/>
                <a:ext cx="1512277" cy="674800"/>
              </a:xfrm>
              <a:prstGeom prst="rect">
                <a:avLst/>
              </a:prstGeom>
              <a:blipFill rotWithShape="1">
                <a:blip r:embed="rId19"/>
                <a:stretch>
                  <a:fillRect l="-30" t="-48" r="11" b="17"/>
                </a:stretch>
              </a:blipFill>
            </p:spPr>
            <p:txBody>
              <a:bodyPr/>
              <a:lstStyle/>
              <a:p>
                <a:r>
                  <a:rPr lang="zh-CN" altLang="en-US">
                    <a:noFill/>
                  </a:rPr>
                  <a:t> </a:t>
                </a:r>
              </a:p>
            </p:txBody>
          </p:sp>
        </mc:Fallback>
      </mc:AlternateContent>
      <p:sp>
        <p:nvSpPr>
          <p:cNvPr id="70" name="箭头: 右 69"/>
          <p:cNvSpPr/>
          <p:nvPr/>
        </p:nvSpPr>
        <p:spPr bwMode="auto">
          <a:xfrm>
            <a:off x="5241782" y="5508077"/>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71" name="文本框 70"/>
              <p:cNvSpPr txBox="1"/>
              <p:nvPr/>
            </p:nvSpPr>
            <p:spPr>
              <a:xfrm>
                <a:off x="5462156" y="5221089"/>
                <a:ext cx="3459709" cy="783869"/>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5</m:t>
                      </m:r>
                      <m:func>
                        <m:func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cos</m:t>
                          </m:r>
                        </m:fName>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5</m:t>
                                  </m:r>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12</m:t>
                                  </m:r>
                                </m:den>
                              </m:f>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3</m:t>
                                  </m:r>
                                </m:den>
                              </m:f>
                            </m:e>
                          </m:d>
                          <m:r>
                            <m:rPr>
                              <m:sty m:val="p"/>
                            </m:rPr>
                            <a:rPr lang="en-US" altLang="zh-CN" sz="2000" i="1" kern="100">
                              <a:solidFill>
                                <a:srgbClr val="000000"/>
                              </a:solidFill>
                              <a:latin typeface="Cambria Math" panose="02040503050406030204" pitchFamily="18" charset="0"/>
                              <a:ea typeface="等线" panose="02010600030101010101" pitchFamily="2" charset="-122"/>
                              <a:cs typeface="Times New Roman" panose="02020603050405020304" pitchFamily="18" charset="0"/>
                            </a:rPr>
                            <m:t>cm</m:t>
                          </m:r>
                        </m:e>
                      </m:func>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1" name="文本框 70"/>
              <p:cNvSpPr txBox="1">
                <a:spLocks noRot="1" noChangeAspect="1" noMove="1" noResize="1" noEditPoints="1" noAdjustHandles="1" noChangeArrowheads="1" noChangeShapeType="1" noTextEdit="1"/>
              </p:cNvSpPr>
              <p:nvPr/>
            </p:nvSpPr>
            <p:spPr>
              <a:xfrm>
                <a:off x="5462156" y="5221089"/>
                <a:ext cx="3459709" cy="783869"/>
              </a:xfrm>
              <a:prstGeom prst="rect">
                <a:avLst/>
              </a:prstGeom>
              <a:blipFill rotWithShape="1">
                <a:blip r:embed="rId20"/>
                <a:stretch>
                  <a:fillRect l="-15" t="-15" r="3" b="51"/>
                </a:stretch>
              </a:blipFill>
            </p:spPr>
            <p:txBody>
              <a:bodyPr/>
              <a:lstStyle/>
              <a:p>
                <a:r>
                  <a:rPr lang="zh-CN" altLang="en-US">
                    <a:noFill/>
                  </a:rPr>
                  <a:t> </a:t>
                </a:r>
              </a:p>
            </p:txBody>
          </p:sp>
        </mc:Fallback>
      </mc:AlternateContent>
      <p:sp>
        <p:nvSpPr>
          <p:cNvPr id="72" name="文本框 71"/>
          <p:cNvSpPr txBox="1"/>
          <p:nvPr/>
        </p:nvSpPr>
        <p:spPr>
          <a:xfrm>
            <a:off x="885455" y="5977417"/>
            <a:ext cx="5643344"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若用旋转矢量法，过程相对容易且直观。如图。</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 name="组合 1"/>
          <p:cNvGrpSpPr/>
          <p:nvPr/>
        </p:nvGrpSpPr>
        <p:grpSpPr>
          <a:xfrm>
            <a:off x="7675904" y="3866246"/>
            <a:ext cx="395032" cy="495649"/>
            <a:chOff x="5149471" y="3322882"/>
            <a:chExt cx="395032" cy="495649"/>
          </a:xfrm>
        </p:grpSpPr>
        <mc:AlternateContent xmlns:mc="http://schemas.openxmlformats.org/markup-compatibility/2006">
          <mc:Choice xmlns:a14="http://schemas.microsoft.com/office/drawing/2010/main" Requires="a14">
            <p:sp>
              <p:nvSpPr>
                <p:cNvPr id="4" name="文本框 3"/>
                <p:cNvSpPr txBox="1"/>
                <p:nvPr/>
              </p:nvSpPr>
              <p:spPr>
                <a:xfrm>
                  <a:off x="5149471" y="3322882"/>
                  <a:ext cx="395032" cy="49564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1400" i="1" kern="100" smtClean="0">
                                <a:solidFill>
                                  <a:srgbClr val="FF0000"/>
                                </a:solidFill>
                                <a:effectLst/>
                                <a:latin typeface="Cambria Math" panose="02040503050406030204" pitchFamily="18" charset="0"/>
                                <a:ea typeface="Cambria Math" panose="02040503050406030204" pitchFamily="18" charset="0"/>
                              </a:rPr>
                            </m:ctrlPr>
                          </m:fPr>
                          <m:num>
                            <m:r>
                              <a:rPr lang="en-US" altLang="zh-CN" sz="1400" b="0" i="1" kern="100" smtClean="0">
                                <a:solidFill>
                                  <a:srgbClr val="FF0000"/>
                                </a:solidFill>
                                <a:effectLst/>
                                <a:latin typeface="Cambria Math" panose="02040503050406030204" pitchFamily="18" charset="0"/>
                                <a:ea typeface="宋体" panose="02010600030101010101" pitchFamily="2" charset="-122"/>
                              </a:rPr>
                              <m:t>𝐴</m:t>
                            </m:r>
                          </m:num>
                          <m:den>
                            <m:r>
                              <a:rPr lang="en-US" altLang="zh-CN" sz="1400" b="0" i="1" kern="100" smtClean="0">
                                <a:solidFill>
                                  <a:srgbClr val="FF0000"/>
                                </a:solidFill>
                                <a:effectLst/>
                                <a:latin typeface="Cambria Math" panose="02040503050406030204" pitchFamily="18" charset="0"/>
                                <a:ea typeface="宋体" panose="02010600030101010101" pitchFamily="2" charset="-122"/>
                              </a:rPr>
                              <m:t>2</m:t>
                            </m:r>
                          </m:den>
                        </m:f>
                      </m:oMath>
                    </m:oMathPara>
                  </a14:m>
                  <a:endParaRPr lang="zh-CN" altLang="en-US"/>
                </a:p>
              </p:txBody>
            </p:sp>
          </mc:Choice>
          <mc:Fallback>
            <p:sp>
              <p:nvSpPr>
                <p:cNvPr id="4" name="文本框 3"/>
                <p:cNvSpPr txBox="1">
                  <a:spLocks noRot="1" noChangeAspect="1" noMove="1" noResize="1" noEditPoints="1" noAdjustHandles="1" noChangeArrowheads="1" noChangeShapeType="1" noTextEdit="1"/>
                </p:cNvSpPr>
                <p:nvPr/>
              </p:nvSpPr>
              <p:spPr>
                <a:xfrm>
                  <a:off x="5149471" y="3322882"/>
                  <a:ext cx="395032" cy="495649"/>
                </a:xfrm>
                <a:prstGeom prst="rect">
                  <a:avLst/>
                </a:prstGeom>
                <a:blipFill rotWithShape="1">
                  <a:blip r:embed="rId21"/>
                </a:blipFill>
              </p:spPr>
              <p:txBody>
                <a:bodyPr/>
                <a:lstStyle/>
                <a:p>
                  <a:r>
                    <a:rPr lang="zh-CN" altLang="en-US">
                      <a:noFill/>
                    </a:rPr>
                    <a:t> </a:t>
                  </a:r>
                </a:p>
              </p:txBody>
            </p:sp>
          </mc:Fallback>
        </mc:AlternateContent>
        <p:sp>
          <p:nvSpPr>
            <p:cNvPr id="6" name="椭圆 5"/>
            <p:cNvSpPr/>
            <p:nvPr/>
          </p:nvSpPr>
          <p:spPr bwMode="auto">
            <a:xfrm>
              <a:off x="5210004" y="3334213"/>
              <a:ext cx="54000" cy="54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7" name="直接箭头连接符 6"/>
          <p:cNvCxnSpPr/>
          <p:nvPr/>
        </p:nvCxnSpPr>
        <p:spPr bwMode="auto">
          <a:xfrm rot="1500000">
            <a:off x="7308475" y="406289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 name="直接箭头连接符 7"/>
          <p:cNvCxnSpPr/>
          <p:nvPr/>
        </p:nvCxnSpPr>
        <p:spPr bwMode="auto">
          <a:xfrm rot="1200000">
            <a:off x="7318524" y="403246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 name="直接箭头连接符 8"/>
          <p:cNvCxnSpPr/>
          <p:nvPr/>
        </p:nvCxnSpPr>
        <p:spPr bwMode="auto">
          <a:xfrm rot="900000">
            <a:off x="7336673" y="4009333"/>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 name="直接箭头连接符 10"/>
          <p:cNvCxnSpPr/>
          <p:nvPr/>
        </p:nvCxnSpPr>
        <p:spPr bwMode="auto">
          <a:xfrm rot="600000">
            <a:off x="7338144" y="396546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4" name="直接箭头连接符 13"/>
          <p:cNvCxnSpPr/>
          <p:nvPr/>
        </p:nvCxnSpPr>
        <p:spPr bwMode="auto">
          <a:xfrm rot="300000">
            <a:off x="7343608" y="3935252"/>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nvGrpSpPr>
          <p:cNvPr id="15" name="组合 14"/>
          <p:cNvGrpSpPr/>
          <p:nvPr/>
        </p:nvGrpSpPr>
        <p:grpSpPr>
          <a:xfrm>
            <a:off x="6090954" y="3579942"/>
            <a:ext cx="2386144" cy="351635"/>
            <a:chOff x="3564521" y="3036578"/>
            <a:chExt cx="2386144" cy="351635"/>
          </a:xfrm>
        </p:grpSpPr>
        <mc:AlternateContent xmlns:mc="http://schemas.openxmlformats.org/markup-compatibility/2006">
          <mc:Choice xmlns:a14="http://schemas.microsoft.com/office/drawing/2010/main" Requires="a14">
            <p:sp>
              <p:nvSpPr>
                <p:cNvPr id="16" name="文本框 15"/>
                <p:cNvSpPr txBox="1"/>
                <p:nvPr/>
              </p:nvSpPr>
              <p:spPr>
                <a:xfrm>
                  <a:off x="3564521" y="3049659"/>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latin typeface="Times New Roman" panose="02020603050405020304" pitchFamily="18" charset="0"/>
                    <a:cs typeface="Times New Roman" panose="02020603050405020304" pitchFamily="18"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3564521" y="3049659"/>
                  <a:ext cx="445221" cy="338554"/>
                </a:xfrm>
                <a:prstGeom prst="rect">
                  <a:avLst/>
                </a:prstGeom>
                <a:blipFill rotWithShape="1">
                  <a:blip r:embed="rId22"/>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 name="文本框 16"/>
                <p:cNvSpPr txBox="1"/>
                <p:nvPr/>
              </p:nvSpPr>
              <p:spPr>
                <a:xfrm>
                  <a:off x="5505444" y="3036578"/>
                  <a:ext cx="44522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latin typeface="Times New Roman" panose="02020603050405020304" pitchFamily="18" charset="0"/>
                    <a:cs typeface="Times New Roman" panose="02020603050405020304" pitchFamily="18" charset="0"/>
                  </a:endParaRPr>
                </a:p>
              </p:txBody>
            </p:sp>
          </mc:Choice>
          <mc:Fallback>
            <p:sp>
              <p:nvSpPr>
                <p:cNvPr id="17" name="文本框 16"/>
                <p:cNvSpPr txBox="1">
                  <a:spLocks noRot="1" noChangeAspect="1" noMove="1" noResize="1" noEditPoints="1" noAdjustHandles="1" noChangeArrowheads="1" noChangeShapeType="1" noTextEdit="1"/>
                </p:cNvSpPr>
                <p:nvPr/>
              </p:nvSpPr>
              <p:spPr>
                <a:xfrm>
                  <a:off x="5505444" y="3036578"/>
                  <a:ext cx="445221" cy="338554"/>
                </a:xfrm>
                <a:prstGeom prst="rect">
                  <a:avLst/>
                </a:prstGeom>
                <a:blipFill rotWithShape="1">
                  <a:blip r:embed="rId23"/>
                </a:blipFill>
              </p:spPr>
              <p:txBody>
                <a:bodyPr/>
                <a:lstStyle/>
                <a:p>
                  <a:r>
                    <a:rPr lang="zh-CN" altLang="en-US">
                      <a:noFill/>
                    </a:rPr>
                    <a:t> </a:t>
                  </a:r>
                </a:p>
              </p:txBody>
            </p:sp>
          </mc:Fallback>
        </mc:AlternateContent>
      </p:grpSp>
      <p:grpSp>
        <p:nvGrpSpPr>
          <p:cNvPr id="20" name="组合 19"/>
          <p:cNvGrpSpPr/>
          <p:nvPr/>
        </p:nvGrpSpPr>
        <p:grpSpPr>
          <a:xfrm>
            <a:off x="6439105" y="2942743"/>
            <a:ext cx="2285862" cy="2238030"/>
            <a:chOff x="3912672" y="2399379"/>
            <a:chExt cx="2285862" cy="2238030"/>
          </a:xfrm>
        </p:grpSpPr>
        <p:cxnSp>
          <p:nvCxnSpPr>
            <p:cNvPr id="22" name="直接连接符 21"/>
            <p:cNvCxnSpPr/>
            <p:nvPr/>
          </p:nvCxnSpPr>
          <p:spPr bwMode="auto">
            <a:xfrm flipH="1">
              <a:off x="4817049" y="2399379"/>
              <a:ext cx="2381" cy="191160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5" name="组合 24"/>
            <p:cNvGrpSpPr/>
            <p:nvPr/>
          </p:nvGrpSpPr>
          <p:grpSpPr>
            <a:xfrm>
              <a:off x="3912672" y="2561698"/>
              <a:ext cx="2285862" cy="2075711"/>
              <a:chOff x="3912672" y="2561698"/>
              <a:chExt cx="2285862" cy="2075711"/>
            </a:xfrm>
          </p:grpSpPr>
          <p:grpSp>
            <p:nvGrpSpPr>
              <p:cNvPr id="37" name="组合 32833"/>
              <p:cNvGrpSpPr/>
              <p:nvPr/>
            </p:nvGrpSpPr>
            <p:grpSpPr bwMode="auto">
              <a:xfrm>
                <a:off x="3943314" y="3275792"/>
                <a:ext cx="2255220" cy="497031"/>
                <a:chOff x="3213421" y="3345327"/>
                <a:chExt cx="2255698" cy="497218"/>
              </a:xfrm>
            </p:grpSpPr>
            <p:cxnSp>
              <p:nvCxnSpPr>
                <p:cNvPr id="63" name="直接箭头连接符 62"/>
                <p:cNvCxnSpPr/>
                <p:nvPr/>
              </p:nvCxnSpPr>
              <p:spPr>
                <a:xfrm flipV="1">
                  <a:off x="3213421" y="3427891"/>
                  <a:ext cx="2016427" cy="1589"/>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64" name="文本框 231"/>
                <p:cNvSpPr txBox="1">
                  <a:spLocks noChangeArrowheads="1"/>
                </p:cNvSpPr>
                <p:nvPr/>
              </p:nvSpPr>
              <p:spPr bwMode="auto">
                <a:xfrm>
                  <a:off x="3828078" y="3345327"/>
                  <a:ext cx="440240" cy="4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o</a:t>
                  </a:r>
                  <a:endParaRPr lang="zh-CN" altLang="zh-CN" sz="1200" b="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p:sp>
              <p:nvSpPr>
                <p:cNvPr id="65" name="文本框 438"/>
                <p:cNvSpPr txBox="1"/>
                <p:nvPr/>
              </p:nvSpPr>
              <p:spPr>
                <a:xfrm>
                  <a:off x="5091294" y="3377599"/>
                  <a:ext cx="377825" cy="370883"/>
                </a:xfrm>
                <a:prstGeom prst="rect">
                  <a:avLst/>
                </a:prstGeom>
                <a:noFill/>
                <a:ln w="6350">
                  <a:noFill/>
                </a:ln>
              </p:spPr>
              <p:txBody>
                <a:bodyPr/>
                <a:lstStyle/>
                <a:p>
                  <a:pPr algn="just">
                    <a:defRPr/>
                  </a:pPr>
                  <a:r>
                    <a:rPr lang="en-US" sz="1600" i="1"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x</a:t>
                  </a:r>
                  <a:endParaRPr lang="zh-CN" sz="10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p:grpSp>
          <p:grpSp>
            <p:nvGrpSpPr>
              <p:cNvPr id="50" name="组合 49"/>
              <p:cNvGrpSpPr/>
              <p:nvPr/>
            </p:nvGrpSpPr>
            <p:grpSpPr>
              <a:xfrm>
                <a:off x="3912672" y="2561698"/>
                <a:ext cx="2023469" cy="2075711"/>
                <a:chOff x="3912672" y="2561698"/>
                <a:chExt cx="2023469" cy="2075711"/>
              </a:xfrm>
            </p:grpSpPr>
            <p:sp>
              <p:nvSpPr>
                <p:cNvPr id="53" name="椭圆 52"/>
                <p:cNvSpPr>
                  <a:spLocks noChangeAspect="1"/>
                </p:cNvSpPr>
                <p:nvPr/>
              </p:nvSpPr>
              <p:spPr bwMode="auto">
                <a:xfrm>
                  <a:off x="4019233" y="2561698"/>
                  <a:ext cx="1614010" cy="1612800"/>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latin typeface="Times New Roman" panose="02020603050405020304" pitchFamily="18" charset="0"/>
                    <a:cs typeface="Times New Roman" panose="02020603050405020304" pitchFamily="18" charset="0"/>
                  </a:endParaRPr>
                </a:p>
              </p:txBody>
            </p:sp>
            <p:sp>
              <p:nvSpPr>
                <p:cNvPr id="60" name="文本框 59"/>
                <p:cNvSpPr txBox="1"/>
                <p:nvPr/>
              </p:nvSpPr>
              <p:spPr>
                <a:xfrm>
                  <a:off x="3912672" y="4298855"/>
                  <a:ext cx="2023469" cy="338554"/>
                </a:xfrm>
                <a:prstGeom prst="rect">
                  <a:avLst/>
                </a:prstGeom>
                <a:noFill/>
              </p:spPr>
              <p:txBody>
                <a:bodyPr wrap="square">
                  <a:spAutoFit/>
                </a:bodyPr>
                <a:lstStyle/>
                <a:p>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6-4 </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6-6</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latin typeface="Times New Roman" panose="02020603050405020304" pitchFamily="18" charset="0"/>
                    <a:cs typeface="Times New Roman" panose="02020603050405020304" pitchFamily="18" charset="0"/>
                  </a:endParaRPr>
                </a:p>
              </p:txBody>
            </p:sp>
          </p:grpSp>
        </p:grpSp>
      </p:grpSp>
      <p:cxnSp>
        <p:nvCxnSpPr>
          <p:cNvPr id="68" name="直接箭头连接符 67"/>
          <p:cNvCxnSpPr/>
          <p:nvPr/>
        </p:nvCxnSpPr>
        <p:spPr bwMode="auto">
          <a:xfrm rot="3600000">
            <a:off x="7141976" y="4246855"/>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nvGrpSpPr>
          <p:cNvPr id="73" name="组合 72"/>
          <p:cNvGrpSpPr/>
          <p:nvPr/>
        </p:nvGrpSpPr>
        <p:grpSpPr>
          <a:xfrm>
            <a:off x="7267636" y="3806139"/>
            <a:ext cx="804889" cy="595885"/>
            <a:chOff x="7589726" y="2384019"/>
            <a:chExt cx="804889" cy="595885"/>
          </a:xfrm>
        </p:grpSpPr>
        <mc:AlternateContent xmlns:mc="http://schemas.openxmlformats.org/markup-compatibility/2006">
          <mc:Choice xmlns:a14="http://schemas.microsoft.com/office/drawing/2010/main" Requires="a14">
            <p:sp>
              <p:nvSpPr>
                <p:cNvPr id="74" name="文本框 73"/>
                <p:cNvSpPr txBox="1"/>
                <p:nvPr/>
              </p:nvSpPr>
              <p:spPr>
                <a:xfrm>
                  <a:off x="7815568" y="2467520"/>
                  <a:ext cx="579047" cy="51238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rPr>
                          <m:t>−</m:t>
                        </m:r>
                        <m:f>
                          <m:fPr>
                            <m:ctrlPr>
                              <a:rPr lang="zh-CN" altLang="zh-CN" sz="1600" i="1" kern="100">
                                <a:effectLst/>
                                <a:latin typeface="Cambria Math" panose="02040503050406030204" pitchFamily="18" charset="0"/>
                                <a:ea typeface="Cambria Math" panose="02040503050406030204" pitchFamily="18" charset="0"/>
                              </a:rPr>
                            </m:ctrlPr>
                          </m:fPr>
                          <m:num>
                            <m:r>
                              <a:rPr lang="en-US" altLang="zh-CN" sz="1600" i="1" kern="100">
                                <a:effectLst/>
                                <a:latin typeface="Cambria Math" panose="02040503050406030204" pitchFamily="18" charset="0"/>
                                <a:ea typeface="宋体" panose="02010600030101010101" pitchFamily="2" charset="-122"/>
                              </a:rPr>
                              <m:t>𝜋</m:t>
                            </m:r>
                          </m:num>
                          <m:den>
                            <m:r>
                              <a:rPr lang="en-US" altLang="zh-CN" sz="1600" b="0" i="1" kern="100" smtClean="0">
                                <a:effectLst/>
                                <a:latin typeface="Cambria Math" panose="02040503050406030204" pitchFamily="18" charset="0"/>
                                <a:ea typeface="宋体" panose="02010600030101010101" pitchFamily="2" charset="-122"/>
                              </a:rPr>
                              <m:t>3</m:t>
                            </m:r>
                          </m:den>
                        </m:f>
                      </m:oMath>
                    </m:oMathPara>
                  </a14:m>
                  <a:endParaRPr lang="zh-CN" altLang="en-US" i="1" dirty="0">
                    <a:latin typeface="Times New Roman" panose="02020603050405020304" pitchFamily="18" charset="0"/>
                    <a:cs typeface="Times New Roman" panose="02020603050405020304" pitchFamily="18" charset="0"/>
                  </a:endParaRPr>
                </a:p>
              </p:txBody>
            </p:sp>
          </mc:Choice>
          <mc:Fallback>
            <p:sp>
              <p:nvSpPr>
                <p:cNvPr id="74" name="文本框 73"/>
                <p:cNvSpPr txBox="1">
                  <a:spLocks noRot="1" noChangeAspect="1" noMove="1" noResize="1" noEditPoints="1" noAdjustHandles="1" noChangeArrowheads="1" noChangeShapeType="1" noTextEdit="1"/>
                </p:cNvSpPr>
                <p:nvPr/>
              </p:nvSpPr>
              <p:spPr>
                <a:xfrm>
                  <a:off x="7815568" y="2467520"/>
                  <a:ext cx="579047" cy="512384"/>
                </a:xfrm>
                <a:prstGeom prst="rect">
                  <a:avLst/>
                </a:prstGeom>
                <a:blipFill rotWithShape="1">
                  <a:blip r:embed="rId24"/>
                </a:blipFill>
              </p:spPr>
              <p:txBody>
                <a:bodyPr/>
                <a:lstStyle/>
                <a:p>
                  <a:r>
                    <a:rPr lang="zh-CN" altLang="en-US">
                      <a:noFill/>
                    </a:rPr>
                    <a:t> </a:t>
                  </a:r>
                </a:p>
              </p:txBody>
            </p:sp>
          </mc:Fallback>
        </mc:AlternateContent>
        <p:sp>
          <p:nvSpPr>
            <p:cNvPr id="75" name="弧形 74"/>
            <p:cNvSpPr>
              <a:spLocks noChangeAspect="1"/>
            </p:cNvSpPr>
            <p:nvPr/>
          </p:nvSpPr>
          <p:spPr bwMode="auto">
            <a:xfrm rot="1246866">
              <a:off x="7589726" y="2384019"/>
              <a:ext cx="381828" cy="382705"/>
            </a:xfrm>
            <a:prstGeom prst="arc">
              <a:avLst>
                <a:gd name="adj1" fmla="val 18555716"/>
                <a:gd name="adj2" fmla="val 4242082"/>
              </a:avLst>
            </a:prstGeom>
            <a:noFill/>
            <a:ln w="19050" cap="flat" cmpd="sng" algn="ctr">
              <a:solidFill>
                <a:schemeClr val="tx1"/>
              </a:solidFill>
              <a:prstDash val="dash"/>
              <a:round/>
              <a:headEnd type="none"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grpSp>
      <p:cxnSp>
        <p:nvCxnSpPr>
          <p:cNvPr id="76" name="直接箭头连接符 75"/>
          <p:cNvCxnSpPr/>
          <p:nvPr/>
        </p:nvCxnSpPr>
        <p:spPr bwMode="auto">
          <a:xfrm rot="-5400000">
            <a:off x="6942519" y="3482119"/>
            <a:ext cx="806400" cy="0"/>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grpSp>
        <p:nvGrpSpPr>
          <p:cNvPr id="77" name="组合 76"/>
          <p:cNvGrpSpPr/>
          <p:nvPr/>
        </p:nvGrpSpPr>
        <p:grpSpPr>
          <a:xfrm>
            <a:off x="7259945" y="3278722"/>
            <a:ext cx="1047847" cy="716950"/>
            <a:chOff x="7141287" y="1158603"/>
            <a:chExt cx="1047847" cy="716950"/>
          </a:xfrm>
        </p:grpSpPr>
        <p:sp>
          <p:nvSpPr>
            <p:cNvPr id="78" name="弧形 77"/>
            <p:cNvSpPr>
              <a:spLocks noChangeAspect="1"/>
            </p:cNvSpPr>
            <p:nvPr/>
          </p:nvSpPr>
          <p:spPr bwMode="auto">
            <a:xfrm rot="20239362">
              <a:off x="7141287" y="1628951"/>
              <a:ext cx="247078" cy="246602"/>
            </a:xfrm>
            <a:prstGeom prst="arc">
              <a:avLst>
                <a:gd name="adj1" fmla="val 16200000"/>
                <a:gd name="adj2" fmla="val 5114631"/>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9" name="文本框 78"/>
                <p:cNvSpPr txBox="1"/>
                <p:nvPr/>
              </p:nvSpPr>
              <p:spPr>
                <a:xfrm>
                  <a:off x="7264827" y="1158603"/>
                  <a:ext cx="924307" cy="52431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3</m:t>
                            </m:r>
                          </m:den>
                        </m:f>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16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16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1600" i="1" kern="100">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dirty="0">
                    <a:latin typeface="Times New Roman" panose="02020603050405020304" pitchFamily="18" charset="0"/>
                    <a:cs typeface="Times New Roman" panose="02020603050405020304" pitchFamily="18" charset="0"/>
                  </a:endParaRPr>
                </a:p>
              </p:txBody>
            </p:sp>
          </mc:Choice>
          <mc:Fallback>
            <p:sp>
              <p:nvSpPr>
                <p:cNvPr id="79" name="文本框 78"/>
                <p:cNvSpPr txBox="1">
                  <a:spLocks noRot="1" noChangeAspect="1" noMove="1" noResize="1" noEditPoints="1" noAdjustHandles="1" noChangeArrowheads="1" noChangeShapeType="1" noTextEdit="1"/>
                </p:cNvSpPr>
                <p:nvPr/>
              </p:nvSpPr>
              <p:spPr>
                <a:xfrm>
                  <a:off x="7264827" y="1158603"/>
                  <a:ext cx="924307" cy="524311"/>
                </a:xfrm>
                <a:prstGeom prst="rect">
                  <a:avLst/>
                </a:prstGeom>
                <a:blipFill rotWithShape="1">
                  <a:blip r:embed="rId25"/>
                </a:blipFill>
              </p:spPr>
              <p:txBody>
                <a:bodyPr/>
                <a:lstStyle/>
                <a:p>
                  <a:r>
                    <a:rPr lang="zh-CN" altLang="en-US">
                      <a:noFill/>
                    </a:rPr>
                    <a:t> </a:t>
                  </a:r>
                </a:p>
              </p:txBody>
            </p:sp>
          </mc:Fallback>
        </mc:AlternateContent>
      </p:grpSp>
      <p:cxnSp>
        <p:nvCxnSpPr>
          <p:cNvPr id="80" name="直接连接符 79"/>
          <p:cNvCxnSpPr/>
          <p:nvPr/>
        </p:nvCxnSpPr>
        <p:spPr bwMode="auto">
          <a:xfrm>
            <a:off x="7760844" y="3223259"/>
            <a:ext cx="0" cy="1379387"/>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直接箭头连接符 80"/>
          <p:cNvCxnSpPr/>
          <p:nvPr/>
        </p:nvCxnSpPr>
        <p:spPr bwMode="auto">
          <a:xfrm flipV="1">
            <a:off x="7338603" y="3209354"/>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82" name="直接箭头连接符 81"/>
          <p:cNvCxnSpPr/>
          <p:nvPr/>
        </p:nvCxnSpPr>
        <p:spPr bwMode="auto">
          <a:xfrm rot="3300000">
            <a:off x="7173974" y="423329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3" name="直接箭头连接符 82"/>
          <p:cNvCxnSpPr/>
          <p:nvPr/>
        </p:nvCxnSpPr>
        <p:spPr bwMode="auto">
          <a:xfrm rot="3000000">
            <a:off x="7190998" y="4200066"/>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4" name="直接箭头连接符 83"/>
          <p:cNvCxnSpPr/>
          <p:nvPr/>
        </p:nvCxnSpPr>
        <p:spPr bwMode="auto">
          <a:xfrm rot="2700000">
            <a:off x="7224157" y="417745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5" name="直接箭头连接符 84"/>
          <p:cNvCxnSpPr/>
          <p:nvPr/>
        </p:nvCxnSpPr>
        <p:spPr bwMode="auto">
          <a:xfrm rot="2400000">
            <a:off x="7251657" y="4150817"/>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6" name="直接箭头连接符 85"/>
          <p:cNvCxnSpPr/>
          <p:nvPr/>
        </p:nvCxnSpPr>
        <p:spPr bwMode="auto">
          <a:xfrm rot="2100000">
            <a:off x="7271354" y="4123105"/>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7" name="直接箭头连接符 86"/>
          <p:cNvCxnSpPr/>
          <p:nvPr/>
        </p:nvCxnSpPr>
        <p:spPr bwMode="auto">
          <a:xfrm rot="1800000">
            <a:off x="7290239" y="4099830"/>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8" name="直接箭头连接符 87"/>
          <p:cNvCxnSpPr/>
          <p:nvPr/>
        </p:nvCxnSpPr>
        <p:spPr bwMode="auto">
          <a:xfrm>
            <a:off x="7342074" y="390216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89" name="直接箭头连接符 88"/>
          <p:cNvCxnSpPr/>
          <p:nvPr/>
        </p:nvCxnSpPr>
        <p:spPr bwMode="auto">
          <a:xfrm rot="-300000" flipV="1">
            <a:off x="7315589" y="3186770"/>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90" name="直接箭头连接符 89"/>
          <p:cNvCxnSpPr/>
          <p:nvPr/>
        </p:nvCxnSpPr>
        <p:spPr bwMode="auto">
          <a:xfrm rot="-600000" flipV="1">
            <a:off x="7276306" y="3170441"/>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91" name="直接箭头连接符 90"/>
          <p:cNvCxnSpPr/>
          <p:nvPr/>
        </p:nvCxnSpPr>
        <p:spPr bwMode="auto">
          <a:xfrm rot="-900000" flipV="1">
            <a:off x="7245977" y="3160944"/>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92" name="直接箭头连接符 91"/>
          <p:cNvCxnSpPr/>
          <p:nvPr/>
        </p:nvCxnSpPr>
        <p:spPr bwMode="auto">
          <a:xfrm rot="-1200000" flipV="1">
            <a:off x="7208018" y="3151741"/>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93" name="直接箭头连接符 92"/>
          <p:cNvCxnSpPr/>
          <p:nvPr/>
        </p:nvCxnSpPr>
        <p:spPr bwMode="auto">
          <a:xfrm rot="-1500000" flipV="1">
            <a:off x="7165415" y="3149242"/>
            <a:ext cx="430958" cy="684695"/>
          </a:xfrm>
          <a:prstGeom prst="straightConnector1">
            <a:avLst/>
          </a:prstGeom>
          <a:solidFill>
            <a:schemeClr val="accent1"/>
          </a:solidFill>
          <a:ln w="19050" cap="flat" cmpd="sng" algn="ctr">
            <a:solidFill>
              <a:srgbClr val="7030A0"/>
            </a:solidFill>
            <a:prstDash val="solid"/>
            <a:round/>
            <a:headEnd type="none" w="med" len="med"/>
            <a:tailEnd type="stealth" w="med" len="lg"/>
          </a:ln>
          <a:effectLst/>
        </p:spPr>
      </p:cxnSp>
      <p:cxnSp>
        <p:nvCxnSpPr>
          <p:cNvPr id="94" name="直接箭头连接符 93"/>
          <p:cNvCxnSpPr/>
          <p:nvPr/>
        </p:nvCxnSpPr>
        <p:spPr bwMode="auto">
          <a:xfrm rot="-300000">
            <a:off x="7342415" y="385981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5" name="直接箭头连接符 94"/>
          <p:cNvCxnSpPr/>
          <p:nvPr/>
        </p:nvCxnSpPr>
        <p:spPr bwMode="auto">
          <a:xfrm rot="-600000">
            <a:off x="7333494" y="382697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6" name="直接箭头连接符 95"/>
          <p:cNvCxnSpPr/>
          <p:nvPr/>
        </p:nvCxnSpPr>
        <p:spPr bwMode="auto">
          <a:xfrm rot="-900000">
            <a:off x="7324423" y="3782721"/>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7" name="直接箭头连接符 96"/>
          <p:cNvCxnSpPr/>
          <p:nvPr/>
        </p:nvCxnSpPr>
        <p:spPr bwMode="auto">
          <a:xfrm rot="-1200000">
            <a:off x="7320455" y="3744197"/>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8" name="直接箭头连接符 97"/>
          <p:cNvCxnSpPr/>
          <p:nvPr/>
        </p:nvCxnSpPr>
        <p:spPr bwMode="auto">
          <a:xfrm rot="-1500000">
            <a:off x="7311013" y="371339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99" name="直接箭头连接符 98"/>
          <p:cNvCxnSpPr/>
          <p:nvPr/>
        </p:nvCxnSpPr>
        <p:spPr bwMode="auto">
          <a:xfrm rot="-1800000">
            <a:off x="7295697" y="3684276"/>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0" name="直接箭头连接符 99"/>
          <p:cNvCxnSpPr/>
          <p:nvPr/>
        </p:nvCxnSpPr>
        <p:spPr bwMode="auto">
          <a:xfrm rot="-2100000">
            <a:off x="7267195" y="3655781"/>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1" name="直接箭头连接符 100"/>
          <p:cNvCxnSpPr/>
          <p:nvPr/>
        </p:nvCxnSpPr>
        <p:spPr bwMode="auto">
          <a:xfrm rot="-2400000">
            <a:off x="7263720" y="3624184"/>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2" name="直接箭头连接符 101"/>
          <p:cNvCxnSpPr/>
          <p:nvPr/>
        </p:nvCxnSpPr>
        <p:spPr bwMode="auto">
          <a:xfrm rot="-2700000">
            <a:off x="7220689" y="3593923"/>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3" name="直接箭头连接符 102"/>
          <p:cNvCxnSpPr/>
          <p:nvPr/>
        </p:nvCxnSpPr>
        <p:spPr bwMode="auto">
          <a:xfrm rot="-3000000">
            <a:off x="7189920" y="3570558"/>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4" name="直接箭头连接符 103"/>
          <p:cNvCxnSpPr/>
          <p:nvPr/>
        </p:nvCxnSpPr>
        <p:spPr bwMode="auto">
          <a:xfrm rot="-3300000">
            <a:off x="7173875" y="356113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5" name="直接箭头连接符 104"/>
          <p:cNvCxnSpPr/>
          <p:nvPr/>
        </p:nvCxnSpPr>
        <p:spPr bwMode="auto">
          <a:xfrm rot="-3600000">
            <a:off x="7143045" y="3537981"/>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6" name="直接箭头连接符 105"/>
          <p:cNvCxnSpPr/>
          <p:nvPr/>
        </p:nvCxnSpPr>
        <p:spPr bwMode="auto">
          <a:xfrm rot="-3900000">
            <a:off x="7118294" y="352916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7" name="直接箭头连接符 106"/>
          <p:cNvCxnSpPr/>
          <p:nvPr/>
        </p:nvCxnSpPr>
        <p:spPr bwMode="auto">
          <a:xfrm rot="-4200000">
            <a:off x="7080255" y="3513483"/>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9" name="直接箭头连接符 108"/>
          <p:cNvCxnSpPr/>
          <p:nvPr/>
        </p:nvCxnSpPr>
        <p:spPr bwMode="auto">
          <a:xfrm rot="-4500000">
            <a:off x="7050147" y="3510410"/>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0" name="直接箭头连接符 109"/>
          <p:cNvCxnSpPr/>
          <p:nvPr/>
        </p:nvCxnSpPr>
        <p:spPr bwMode="auto">
          <a:xfrm rot="-4800000">
            <a:off x="7020499" y="348709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6" name="直接箭头连接符 115"/>
          <p:cNvCxnSpPr/>
          <p:nvPr/>
        </p:nvCxnSpPr>
        <p:spPr bwMode="auto">
          <a:xfrm rot="-5100000">
            <a:off x="6983943" y="3486357"/>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9" name="直接箭头连接符 118"/>
          <p:cNvCxnSpPr/>
          <p:nvPr/>
        </p:nvCxnSpPr>
        <p:spPr bwMode="auto">
          <a:xfrm rot="-5400000">
            <a:off x="6938874" y="3488445"/>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sp>
        <p:nvSpPr>
          <p:cNvPr id="120" name="椭圆 119"/>
          <p:cNvSpPr>
            <a:spLocks noChangeAspect="1"/>
          </p:cNvSpPr>
          <p:nvPr/>
        </p:nvSpPr>
        <p:spPr bwMode="auto">
          <a:xfrm>
            <a:off x="6567700" y="1582858"/>
            <a:ext cx="71155" cy="72000"/>
          </a:xfrm>
          <a:prstGeom prst="ellipse">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2" name="椭圆 121"/>
          <p:cNvSpPr>
            <a:spLocks noChangeAspect="1"/>
          </p:cNvSpPr>
          <p:nvPr/>
        </p:nvSpPr>
        <p:spPr bwMode="auto">
          <a:xfrm>
            <a:off x="6846864" y="2056896"/>
            <a:ext cx="71155" cy="72000"/>
          </a:xfrm>
          <a:prstGeom prst="ellipse">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10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wipe(right)">
                                      <p:cBhvr>
                                        <p:cTn id="20" dur="500"/>
                                        <p:tgtEl>
                                          <p:spTgt spid="39"/>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right)">
                                      <p:cBhvr>
                                        <p:cTn id="24" dur="500"/>
                                        <p:tgtEl>
                                          <p:spTgt spid="40"/>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8">
                                            <p:txEl>
                                              <p:pRg st="0" end="0"/>
                                            </p:txEl>
                                          </p:spTgt>
                                        </p:tgtEl>
                                        <p:attrNameLst>
                                          <p:attrName>style.visibility</p:attrName>
                                        </p:attrNameLst>
                                      </p:cBhvr>
                                      <p:to>
                                        <p:strVal val="visible"/>
                                      </p:to>
                                    </p:set>
                                    <p:animEffect transition="in" filter="fade">
                                      <p:cBhvr>
                                        <p:cTn id="33" dur="500"/>
                                        <p:tgtEl>
                                          <p:spTgt spid="38">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44">
                                            <p:txEl>
                                              <p:pRg st="0" end="0"/>
                                            </p:txEl>
                                          </p:spTgt>
                                        </p:tgtEl>
                                        <p:attrNameLst>
                                          <p:attrName>style.visibility</p:attrName>
                                        </p:attrNameLst>
                                      </p:cBhvr>
                                      <p:to>
                                        <p:strVal val="visible"/>
                                      </p:to>
                                    </p:set>
                                    <p:animEffect transition="in" filter="fade">
                                      <p:cBhvr>
                                        <p:cTn id="42" dur="500"/>
                                        <p:tgtEl>
                                          <p:spTgt spid="44">
                                            <p:txEl>
                                              <p:pRg st="0" end="0"/>
                                            </p:txEl>
                                          </p:spTgt>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6">
                                            <p:txEl>
                                              <p:pRg st="0" end="0"/>
                                            </p:txEl>
                                          </p:spTgt>
                                        </p:tgtEl>
                                        <p:attrNameLst>
                                          <p:attrName>style.visibility</p:attrName>
                                        </p:attrNameLst>
                                      </p:cBhvr>
                                      <p:to>
                                        <p:strVal val="visible"/>
                                      </p:to>
                                    </p:set>
                                    <p:animEffect transition="in" filter="fade">
                                      <p:cBhvr>
                                        <p:cTn id="51" dur="500"/>
                                        <p:tgtEl>
                                          <p:spTgt spid="46">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8">
                                            <p:txEl>
                                              <p:pRg st="0" end="0"/>
                                            </p:txEl>
                                          </p:spTgt>
                                        </p:tgtEl>
                                        <p:attrNameLst>
                                          <p:attrName>style.visibility</p:attrName>
                                        </p:attrNameLst>
                                      </p:cBhvr>
                                      <p:to>
                                        <p:strVal val="visible"/>
                                      </p:to>
                                    </p:set>
                                    <p:animEffect transition="in" filter="fade">
                                      <p:cBhvr>
                                        <p:cTn id="56" dur="500"/>
                                        <p:tgtEl>
                                          <p:spTgt spid="48">
                                            <p:txEl>
                                              <p:pRg st="0" end="0"/>
                                            </p:txEl>
                                          </p:spTgt>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500"/>
                                        <p:tgtEl>
                                          <p:spTgt spid="49"/>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500"/>
                                        <p:tgtEl>
                                          <p:spTgt spid="52"/>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fade">
                                      <p:cBhvr>
                                        <p:cTn id="78" dur="500"/>
                                        <p:tgtEl>
                                          <p:spTgt spid="5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6">
                                            <p:txEl>
                                              <p:pRg st="0" end="0"/>
                                            </p:txEl>
                                          </p:spTgt>
                                        </p:tgtEl>
                                        <p:attrNameLst>
                                          <p:attrName>style.visibility</p:attrName>
                                        </p:attrNameLst>
                                      </p:cBhvr>
                                      <p:to>
                                        <p:strVal val="visible"/>
                                      </p:to>
                                    </p:set>
                                    <p:animEffect transition="in" filter="fade">
                                      <p:cBhvr>
                                        <p:cTn id="83" dur="500"/>
                                        <p:tgtEl>
                                          <p:spTgt spid="56">
                                            <p:txEl>
                                              <p:pRg st="0" end="0"/>
                                            </p:txEl>
                                          </p:spTgt>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500"/>
                                        <p:tgtEl>
                                          <p:spTgt spid="5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fade">
                                      <p:cBhvr>
                                        <p:cTn id="96" dur="500"/>
                                        <p:tgtEl>
                                          <p:spTgt spid="58"/>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59"/>
                                        </p:tgtEl>
                                        <p:attrNameLst>
                                          <p:attrName>style.visibility</p:attrName>
                                        </p:attrNameLst>
                                      </p:cBhvr>
                                      <p:to>
                                        <p:strVal val="visible"/>
                                      </p:to>
                                    </p:set>
                                    <p:animEffect transition="in" filter="fade">
                                      <p:cBhvr>
                                        <p:cTn id="101" dur="500"/>
                                        <p:tgtEl>
                                          <p:spTgt spid="59"/>
                                        </p:tgtEl>
                                      </p:cBhvr>
                                    </p:animEffect>
                                  </p:childTnLst>
                                </p:cTn>
                              </p:par>
                            </p:childTnLst>
                          </p:cTn>
                        </p:par>
                        <p:par>
                          <p:cTn id="102" fill="hold">
                            <p:stCondLst>
                              <p:cond delay="500"/>
                            </p:stCondLst>
                            <p:childTnLst>
                              <p:par>
                                <p:cTn id="103" presetID="10" presetClass="entr" presetSubtype="0" fill="hold" grpId="0" nodeType="afterEffect">
                                  <p:stCondLst>
                                    <p:cond delay="0"/>
                                  </p:stCondLst>
                                  <p:childTnLst>
                                    <p:set>
                                      <p:cBhvr>
                                        <p:cTn id="104" dur="1" fill="hold">
                                          <p:stCondLst>
                                            <p:cond delay="0"/>
                                          </p:stCondLst>
                                        </p:cTn>
                                        <p:tgtEl>
                                          <p:spTgt spid="61"/>
                                        </p:tgtEl>
                                        <p:attrNameLst>
                                          <p:attrName>style.visibility</p:attrName>
                                        </p:attrNameLst>
                                      </p:cBhvr>
                                      <p:to>
                                        <p:strVal val="visible"/>
                                      </p:to>
                                    </p:set>
                                    <p:animEffect transition="in" filter="fade">
                                      <p:cBhvr>
                                        <p:cTn id="105" dur="500"/>
                                        <p:tgtEl>
                                          <p:spTgt spid="61"/>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62">
                                            <p:txEl>
                                              <p:pRg st="0" end="0"/>
                                            </p:txEl>
                                          </p:spTgt>
                                        </p:tgtEl>
                                        <p:attrNameLst>
                                          <p:attrName>style.visibility</p:attrName>
                                        </p:attrNameLst>
                                      </p:cBhvr>
                                      <p:to>
                                        <p:strVal val="visible"/>
                                      </p:to>
                                    </p:set>
                                    <p:animEffect transition="in" filter="fade">
                                      <p:cBhvr>
                                        <p:cTn id="110" dur="500"/>
                                        <p:tgtEl>
                                          <p:spTgt spid="62">
                                            <p:txEl>
                                              <p:pRg st="0" end="0"/>
                                            </p:txEl>
                                          </p:spTgt>
                                        </p:tgtEl>
                                      </p:cBhvr>
                                    </p:animEffect>
                                  </p:childTnLst>
                                </p:cTn>
                              </p:par>
                            </p:childTnLst>
                          </p:cTn>
                        </p:par>
                        <p:par>
                          <p:cTn id="111" fill="hold">
                            <p:stCondLst>
                              <p:cond delay="500"/>
                            </p:stCondLst>
                            <p:childTnLst>
                              <p:par>
                                <p:cTn id="112" presetID="10" presetClass="entr" presetSubtype="0" fill="hold" grpId="0" nodeType="afterEffect">
                                  <p:stCondLst>
                                    <p:cond delay="0"/>
                                  </p:stCondLst>
                                  <p:childTnLst>
                                    <p:set>
                                      <p:cBhvr>
                                        <p:cTn id="113" dur="1" fill="hold">
                                          <p:stCondLst>
                                            <p:cond delay="0"/>
                                          </p:stCondLst>
                                        </p:cTn>
                                        <p:tgtEl>
                                          <p:spTgt spid="66"/>
                                        </p:tgtEl>
                                        <p:attrNameLst>
                                          <p:attrName>style.visibility</p:attrName>
                                        </p:attrNameLst>
                                      </p:cBhvr>
                                      <p:to>
                                        <p:strVal val="visible"/>
                                      </p:to>
                                    </p:set>
                                    <p:animEffect transition="in" filter="fade">
                                      <p:cBhvr>
                                        <p:cTn id="114" dur="500"/>
                                        <p:tgtEl>
                                          <p:spTgt spid="66"/>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67"/>
                                        </p:tgtEl>
                                        <p:attrNameLst>
                                          <p:attrName>style.visibility</p:attrName>
                                        </p:attrNameLst>
                                      </p:cBhvr>
                                      <p:to>
                                        <p:strVal val="visible"/>
                                      </p:to>
                                    </p:set>
                                    <p:animEffect transition="in" filter="fade">
                                      <p:cBhvr>
                                        <p:cTn id="119" dur="500"/>
                                        <p:tgtEl>
                                          <p:spTgt spid="67"/>
                                        </p:tgtEl>
                                      </p:cBhvr>
                                    </p:animEffect>
                                  </p:childTnLst>
                                </p:cTn>
                              </p:par>
                            </p:childTnLst>
                          </p:cTn>
                        </p:par>
                        <p:par>
                          <p:cTn id="120" fill="hold">
                            <p:stCondLst>
                              <p:cond delay="500"/>
                            </p:stCondLst>
                            <p:childTnLst>
                              <p:par>
                                <p:cTn id="121" presetID="10" presetClass="entr" presetSubtype="0" fill="hold" grpId="0" nodeType="afterEffect">
                                  <p:stCondLst>
                                    <p:cond delay="0"/>
                                  </p:stCondLst>
                                  <p:childTnLst>
                                    <p:set>
                                      <p:cBhvr>
                                        <p:cTn id="122" dur="1" fill="hold">
                                          <p:stCondLst>
                                            <p:cond delay="0"/>
                                          </p:stCondLst>
                                        </p:cTn>
                                        <p:tgtEl>
                                          <p:spTgt spid="69"/>
                                        </p:tgtEl>
                                        <p:attrNameLst>
                                          <p:attrName>style.visibility</p:attrName>
                                        </p:attrNameLst>
                                      </p:cBhvr>
                                      <p:to>
                                        <p:strVal val="visible"/>
                                      </p:to>
                                    </p:set>
                                    <p:animEffect transition="in" filter="fade">
                                      <p:cBhvr>
                                        <p:cTn id="123" dur="500"/>
                                        <p:tgtEl>
                                          <p:spTgt spid="69"/>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70"/>
                                        </p:tgtEl>
                                        <p:attrNameLst>
                                          <p:attrName>style.visibility</p:attrName>
                                        </p:attrNameLst>
                                      </p:cBhvr>
                                      <p:to>
                                        <p:strVal val="visible"/>
                                      </p:to>
                                    </p:set>
                                    <p:animEffect transition="in" filter="fade">
                                      <p:cBhvr>
                                        <p:cTn id="128" dur="500"/>
                                        <p:tgtEl>
                                          <p:spTgt spid="70"/>
                                        </p:tgtEl>
                                      </p:cBhvr>
                                    </p:animEffect>
                                  </p:childTnLst>
                                </p:cTn>
                              </p:par>
                            </p:childTnLst>
                          </p:cTn>
                        </p:par>
                        <p:par>
                          <p:cTn id="129" fill="hold">
                            <p:stCondLst>
                              <p:cond delay="500"/>
                            </p:stCondLst>
                            <p:childTnLst>
                              <p:par>
                                <p:cTn id="130" presetID="10" presetClass="entr" presetSubtype="0" fill="hold" grpId="0" nodeType="afterEffect">
                                  <p:stCondLst>
                                    <p:cond delay="0"/>
                                  </p:stCondLst>
                                  <p:childTnLst>
                                    <p:set>
                                      <p:cBhvr>
                                        <p:cTn id="131" dur="1" fill="hold">
                                          <p:stCondLst>
                                            <p:cond delay="0"/>
                                          </p:stCondLst>
                                        </p:cTn>
                                        <p:tgtEl>
                                          <p:spTgt spid="71"/>
                                        </p:tgtEl>
                                        <p:attrNameLst>
                                          <p:attrName>style.visibility</p:attrName>
                                        </p:attrNameLst>
                                      </p:cBhvr>
                                      <p:to>
                                        <p:strVal val="visible"/>
                                      </p:to>
                                    </p:set>
                                    <p:animEffect transition="in" filter="fade">
                                      <p:cBhvr>
                                        <p:cTn id="132" dur="500"/>
                                        <p:tgtEl>
                                          <p:spTgt spid="7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nodeType="clickEffect">
                                  <p:stCondLst>
                                    <p:cond delay="0"/>
                                  </p:stCondLst>
                                  <p:childTnLst>
                                    <p:set>
                                      <p:cBhvr>
                                        <p:cTn id="136" dur="1" fill="hold">
                                          <p:stCondLst>
                                            <p:cond delay="0"/>
                                          </p:stCondLst>
                                        </p:cTn>
                                        <p:tgtEl>
                                          <p:spTgt spid="72">
                                            <p:txEl>
                                              <p:pRg st="0" end="0"/>
                                            </p:txEl>
                                          </p:spTgt>
                                        </p:tgtEl>
                                        <p:attrNameLst>
                                          <p:attrName>style.visibility</p:attrName>
                                        </p:attrNameLst>
                                      </p:cBhvr>
                                      <p:to>
                                        <p:strVal val="visible"/>
                                      </p:to>
                                    </p:set>
                                    <p:animEffect transition="in" filter="fade">
                                      <p:cBhvr>
                                        <p:cTn id="137" dur="500"/>
                                        <p:tgtEl>
                                          <p:spTgt spid="72">
                                            <p:txEl>
                                              <p:pRg st="0" end="0"/>
                                            </p:txEl>
                                          </p:spTgt>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20"/>
                                        </p:tgtEl>
                                        <p:attrNameLst>
                                          <p:attrName>style.visibility</p:attrName>
                                        </p:attrNameLst>
                                      </p:cBhvr>
                                      <p:to>
                                        <p:strVal val="visible"/>
                                      </p:to>
                                    </p:set>
                                    <p:animEffect transition="in" filter="fade">
                                      <p:cBhvr>
                                        <p:cTn id="142" dur="500"/>
                                        <p:tgtEl>
                                          <p:spTgt spid="20"/>
                                        </p:tgtEl>
                                      </p:cBhvr>
                                    </p:animEffect>
                                  </p:childTnLst>
                                </p:cTn>
                              </p:par>
                            </p:childTnLst>
                          </p:cTn>
                        </p:par>
                        <p:par>
                          <p:cTn id="143" fill="hold">
                            <p:stCondLst>
                              <p:cond delay="500"/>
                            </p:stCondLst>
                            <p:childTnLst>
                              <p:par>
                                <p:cTn id="144" presetID="10" presetClass="entr" presetSubtype="0" fill="hold" nodeType="afterEffect">
                                  <p:stCondLst>
                                    <p:cond delay="0"/>
                                  </p:stCondLst>
                                  <p:childTnLst>
                                    <p:set>
                                      <p:cBhvr>
                                        <p:cTn id="145" dur="1" fill="hold">
                                          <p:stCondLst>
                                            <p:cond delay="0"/>
                                          </p:stCondLst>
                                        </p:cTn>
                                        <p:tgtEl>
                                          <p:spTgt spid="15"/>
                                        </p:tgtEl>
                                        <p:attrNameLst>
                                          <p:attrName>style.visibility</p:attrName>
                                        </p:attrNameLst>
                                      </p:cBhvr>
                                      <p:to>
                                        <p:strVal val="visible"/>
                                      </p:to>
                                    </p:set>
                                    <p:animEffect transition="in" filter="fade">
                                      <p:cBhvr>
                                        <p:cTn id="146" dur="500"/>
                                        <p:tgtEl>
                                          <p:spTgt spid="15"/>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2"/>
                                        </p:tgtEl>
                                        <p:attrNameLst>
                                          <p:attrName>style.visibility</p:attrName>
                                        </p:attrNameLst>
                                      </p:cBhvr>
                                      <p:to>
                                        <p:strVal val="visible"/>
                                      </p:to>
                                    </p:set>
                                    <p:animEffect transition="in" filter="fade">
                                      <p:cBhvr>
                                        <p:cTn id="151" dur="500"/>
                                        <p:tgtEl>
                                          <p:spTgt spid="2"/>
                                        </p:tgtEl>
                                      </p:cBhvr>
                                    </p:animEffect>
                                  </p:childTnLst>
                                </p:cTn>
                              </p:par>
                            </p:childTnLst>
                          </p:cTn>
                        </p:par>
                        <p:par>
                          <p:cTn id="152" fill="hold">
                            <p:stCondLst>
                              <p:cond delay="500"/>
                            </p:stCondLst>
                            <p:childTnLst>
                              <p:par>
                                <p:cTn id="153" presetID="22" presetClass="entr" presetSubtype="4" fill="hold" nodeType="afterEffect">
                                  <p:stCondLst>
                                    <p:cond delay="0"/>
                                  </p:stCondLst>
                                  <p:childTnLst>
                                    <p:set>
                                      <p:cBhvr>
                                        <p:cTn id="154" dur="1" fill="hold">
                                          <p:stCondLst>
                                            <p:cond delay="0"/>
                                          </p:stCondLst>
                                        </p:cTn>
                                        <p:tgtEl>
                                          <p:spTgt spid="80"/>
                                        </p:tgtEl>
                                        <p:attrNameLst>
                                          <p:attrName>style.visibility</p:attrName>
                                        </p:attrNameLst>
                                      </p:cBhvr>
                                      <p:to>
                                        <p:strVal val="visible"/>
                                      </p:to>
                                    </p:set>
                                    <p:animEffect transition="in" filter="wipe(down)">
                                      <p:cBhvr>
                                        <p:cTn id="155" dur="500"/>
                                        <p:tgtEl>
                                          <p:spTgt spid="80"/>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nodeType="clickEffect">
                                  <p:stCondLst>
                                    <p:cond delay="0"/>
                                  </p:stCondLst>
                                  <p:childTnLst>
                                    <p:set>
                                      <p:cBhvr>
                                        <p:cTn id="159" dur="1" fill="hold">
                                          <p:stCondLst>
                                            <p:cond delay="0"/>
                                          </p:stCondLst>
                                        </p:cTn>
                                        <p:tgtEl>
                                          <p:spTgt spid="68"/>
                                        </p:tgtEl>
                                        <p:attrNameLst>
                                          <p:attrName>style.visibility</p:attrName>
                                        </p:attrNameLst>
                                      </p:cBhvr>
                                      <p:to>
                                        <p:strVal val="visible"/>
                                      </p:to>
                                    </p:set>
                                    <p:animEffect transition="in" filter="fade">
                                      <p:cBhvr>
                                        <p:cTn id="160" dur="500"/>
                                        <p:tgtEl>
                                          <p:spTgt spid="68"/>
                                        </p:tgtEl>
                                      </p:cBhvr>
                                    </p:animEffect>
                                  </p:childTnLst>
                                </p:cTn>
                              </p:par>
                            </p:childTnLst>
                          </p:cTn>
                        </p:par>
                        <p:par>
                          <p:cTn id="161" fill="hold">
                            <p:stCondLst>
                              <p:cond delay="500"/>
                            </p:stCondLst>
                            <p:childTnLst>
                              <p:par>
                                <p:cTn id="162" presetID="10" presetClass="entr" presetSubtype="0" fill="hold" nodeType="afterEffect">
                                  <p:stCondLst>
                                    <p:cond delay="0"/>
                                  </p:stCondLst>
                                  <p:childTnLst>
                                    <p:set>
                                      <p:cBhvr>
                                        <p:cTn id="163" dur="1" fill="hold">
                                          <p:stCondLst>
                                            <p:cond delay="0"/>
                                          </p:stCondLst>
                                        </p:cTn>
                                        <p:tgtEl>
                                          <p:spTgt spid="81"/>
                                        </p:tgtEl>
                                        <p:attrNameLst>
                                          <p:attrName>style.visibility</p:attrName>
                                        </p:attrNameLst>
                                      </p:cBhvr>
                                      <p:to>
                                        <p:strVal val="visible"/>
                                      </p:to>
                                    </p:set>
                                    <p:animEffect transition="in" filter="fade">
                                      <p:cBhvr>
                                        <p:cTn id="164" dur="500"/>
                                        <p:tgtEl>
                                          <p:spTgt spid="81"/>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82"/>
                                        </p:tgtEl>
                                        <p:attrNameLst>
                                          <p:attrName>style.visibility</p:attrName>
                                        </p:attrNameLst>
                                      </p:cBhvr>
                                      <p:to>
                                        <p:strVal val="visible"/>
                                      </p:to>
                                    </p:set>
                                    <p:animEffect transition="in" filter="fade">
                                      <p:cBhvr>
                                        <p:cTn id="169" dur="100"/>
                                        <p:tgtEl>
                                          <p:spTgt spid="82"/>
                                        </p:tgtEl>
                                      </p:cBhvr>
                                    </p:animEffect>
                                  </p:childTnLst>
                                  <p:subTnLst>
                                    <p:set>
                                      <p:cBhvr override="childStyle">
                                        <p:cTn dur="1" fill="hold" display="0" masterRel="sameClick" afterEffect="1">
                                          <p:stCondLst>
                                            <p:cond evt="end" delay="0">
                                              <p:tn val="167"/>
                                            </p:cond>
                                          </p:stCondLst>
                                        </p:cTn>
                                        <p:tgtEl>
                                          <p:spTgt spid="82"/>
                                        </p:tgtEl>
                                        <p:attrNameLst>
                                          <p:attrName>style.visibility</p:attrName>
                                        </p:attrNameLst>
                                      </p:cBhvr>
                                      <p:to>
                                        <p:strVal val="hidden"/>
                                      </p:to>
                                    </p:set>
                                  </p:subTnLst>
                                </p:cTn>
                              </p:par>
                              <p:par>
                                <p:cTn id="170" presetID="1" presetClass="exit" presetSubtype="0" fill="hold" nodeType="withEffect">
                                  <p:stCondLst>
                                    <p:cond delay="0"/>
                                  </p:stCondLst>
                                  <p:childTnLst>
                                    <p:set>
                                      <p:cBhvr>
                                        <p:cTn id="171" dur="1" fill="hold">
                                          <p:stCondLst>
                                            <p:cond delay="0"/>
                                          </p:stCondLst>
                                        </p:cTn>
                                        <p:tgtEl>
                                          <p:spTgt spid="2"/>
                                        </p:tgtEl>
                                        <p:attrNameLst>
                                          <p:attrName>style.visibility</p:attrName>
                                        </p:attrNameLst>
                                      </p:cBhvr>
                                      <p:to>
                                        <p:strVal val="hidden"/>
                                      </p:to>
                                    </p:set>
                                  </p:childTnLst>
                                </p:cTn>
                              </p:par>
                            </p:childTnLst>
                          </p:cTn>
                        </p:par>
                        <p:par>
                          <p:cTn id="172" fill="hold">
                            <p:stCondLst>
                              <p:cond delay="500"/>
                            </p:stCondLst>
                            <p:childTnLst>
                              <p:par>
                                <p:cTn id="173" presetID="10" presetClass="entr" presetSubtype="0" fill="hold" nodeType="afterEffect">
                                  <p:stCondLst>
                                    <p:cond delay="0"/>
                                  </p:stCondLst>
                                  <p:childTnLst>
                                    <p:set>
                                      <p:cBhvr>
                                        <p:cTn id="174" dur="1" fill="hold">
                                          <p:stCondLst>
                                            <p:cond delay="0"/>
                                          </p:stCondLst>
                                        </p:cTn>
                                        <p:tgtEl>
                                          <p:spTgt spid="83"/>
                                        </p:tgtEl>
                                        <p:attrNameLst>
                                          <p:attrName>style.visibility</p:attrName>
                                        </p:attrNameLst>
                                      </p:cBhvr>
                                      <p:to>
                                        <p:strVal val="visible"/>
                                      </p:to>
                                    </p:set>
                                    <p:animEffect transition="in" filter="fade">
                                      <p:cBhvr>
                                        <p:cTn id="175" dur="100"/>
                                        <p:tgtEl>
                                          <p:spTgt spid="83"/>
                                        </p:tgtEl>
                                      </p:cBhvr>
                                    </p:animEffect>
                                  </p:childTnLst>
                                  <p:subTnLst>
                                    <p:set>
                                      <p:cBhvr override="childStyle">
                                        <p:cTn dur="1" fill="hold" display="0" masterRel="sameClick" afterEffect="1">
                                          <p:stCondLst>
                                            <p:cond evt="end" delay="0">
                                              <p:tn val="173"/>
                                            </p:cond>
                                          </p:stCondLst>
                                        </p:cTn>
                                        <p:tgtEl>
                                          <p:spTgt spid="83"/>
                                        </p:tgtEl>
                                        <p:attrNameLst>
                                          <p:attrName>style.visibility</p:attrName>
                                        </p:attrNameLst>
                                      </p:cBhvr>
                                      <p:to>
                                        <p:strVal val="hidden"/>
                                      </p:to>
                                    </p:set>
                                  </p:subTnLst>
                                </p:cTn>
                              </p:par>
                            </p:childTnLst>
                          </p:cTn>
                        </p:par>
                        <p:par>
                          <p:cTn id="176" fill="hold">
                            <p:stCondLst>
                              <p:cond delay="1000"/>
                            </p:stCondLst>
                            <p:childTnLst>
                              <p:par>
                                <p:cTn id="177" presetID="10" presetClass="entr" presetSubtype="0" fill="hold" nodeType="afterEffect">
                                  <p:stCondLst>
                                    <p:cond delay="0"/>
                                  </p:stCondLst>
                                  <p:childTnLst>
                                    <p:set>
                                      <p:cBhvr>
                                        <p:cTn id="178" dur="1" fill="hold">
                                          <p:stCondLst>
                                            <p:cond delay="0"/>
                                          </p:stCondLst>
                                        </p:cTn>
                                        <p:tgtEl>
                                          <p:spTgt spid="84"/>
                                        </p:tgtEl>
                                        <p:attrNameLst>
                                          <p:attrName>style.visibility</p:attrName>
                                        </p:attrNameLst>
                                      </p:cBhvr>
                                      <p:to>
                                        <p:strVal val="visible"/>
                                      </p:to>
                                    </p:set>
                                    <p:animEffect transition="in" filter="fade">
                                      <p:cBhvr>
                                        <p:cTn id="179" dur="100"/>
                                        <p:tgtEl>
                                          <p:spTgt spid="84"/>
                                        </p:tgtEl>
                                      </p:cBhvr>
                                    </p:animEffect>
                                  </p:childTnLst>
                                  <p:subTnLst>
                                    <p:set>
                                      <p:cBhvr override="childStyle">
                                        <p:cTn dur="1" fill="hold" display="0" masterRel="sameClick" afterEffect="1">
                                          <p:stCondLst>
                                            <p:cond evt="end" delay="0">
                                              <p:tn val="177"/>
                                            </p:cond>
                                          </p:stCondLst>
                                        </p:cTn>
                                        <p:tgtEl>
                                          <p:spTgt spid="84"/>
                                        </p:tgtEl>
                                        <p:attrNameLst>
                                          <p:attrName>style.visibility</p:attrName>
                                        </p:attrNameLst>
                                      </p:cBhvr>
                                      <p:to>
                                        <p:strVal val="hidden"/>
                                      </p:to>
                                    </p:set>
                                  </p:subTnLst>
                                </p:cTn>
                              </p:par>
                            </p:childTnLst>
                          </p:cTn>
                        </p:par>
                        <p:par>
                          <p:cTn id="180" fill="hold">
                            <p:stCondLst>
                              <p:cond delay="1500"/>
                            </p:stCondLst>
                            <p:childTnLst>
                              <p:par>
                                <p:cTn id="181" presetID="10" presetClass="entr" presetSubtype="0" fill="hold" nodeType="afterEffect">
                                  <p:stCondLst>
                                    <p:cond delay="0"/>
                                  </p:stCondLst>
                                  <p:childTnLst>
                                    <p:set>
                                      <p:cBhvr>
                                        <p:cTn id="182" dur="1" fill="hold">
                                          <p:stCondLst>
                                            <p:cond delay="0"/>
                                          </p:stCondLst>
                                        </p:cTn>
                                        <p:tgtEl>
                                          <p:spTgt spid="85"/>
                                        </p:tgtEl>
                                        <p:attrNameLst>
                                          <p:attrName>style.visibility</p:attrName>
                                        </p:attrNameLst>
                                      </p:cBhvr>
                                      <p:to>
                                        <p:strVal val="visible"/>
                                      </p:to>
                                    </p:set>
                                    <p:animEffect transition="in" filter="fade">
                                      <p:cBhvr>
                                        <p:cTn id="183" dur="100"/>
                                        <p:tgtEl>
                                          <p:spTgt spid="85"/>
                                        </p:tgtEl>
                                      </p:cBhvr>
                                    </p:animEffect>
                                  </p:childTnLst>
                                  <p:subTnLst>
                                    <p:set>
                                      <p:cBhvr override="childStyle">
                                        <p:cTn dur="1" fill="hold" display="0" masterRel="sameClick" afterEffect="1">
                                          <p:stCondLst>
                                            <p:cond evt="end" delay="0">
                                              <p:tn val="181"/>
                                            </p:cond>
                                          </p:stCondLst>
                                        </p:cTn>
                                        <p:tgtEl>
                                          <p:spTgt spid="85"/>
                                        </p:tgtEl>
                                        <p:attrNameLst>
                                          <p:attrName>style.visibility</p:attrName>
                                        </p:attrNameLst>
                                      </p:cBhvr>
                                      <p:to>
                                        <p:strVal val="hidden"/>
                                      </p:to>
                                    </p:set>
                                  </p:subTnLst>
                                </p:cTn>
                              </p:par>
                            </p:childTnLst>
                          </p:cTn>
                        </p:par>
                        <p:par>
                          <p:cTn id="184" fill="hold">
                            <p:stCondLst>
                              <p:cond delay="2000"/>
                            </p:stCondLst>
                            <p:childTnLst>
                              <p:par>
                                <p:cTn id="185" presetID="10" presetClass="entr" presetSubtype="0" fill="hold" nodeType="afterEffect">
                                  <p:stCondLst>
                                    <p:cond delay="0"/>
                                  </p:stCondLst>
                                  <p:childTnLst>
                                    <p:set>
                                      <p:cBhvr>
                                        <p:cTn id="186" dur="1" fill="hold">
                                          <p:stCondLst>
                                            <p:cond delay="0"/>
                                          </p:stCondLst>
                                        </p:cTn>
                                        <p:tgtEl>
                                          <p:spTgt spid="86"/>
                                        </p:tgtEl>
                                        <p:attrNameLst>
                                          <p:attrName>style.visibility</p:attrName>
                                        </p:attrNameLst>
                                      </p:cBhvr>
                                      <p:to>
                                        <p:strVal val="visible"/>
                                      </p:to>
                                    </p:set>
                                    <p:animEffect transition="in" filter="fade">
                                      <p:cBhvr>
                                        <p:cTn id="187" dur="100"/>
                                        <p:tgtEl>
                                          <p:spTgt spid="86"/>
                                        </p:tgtEl>
                                      </p:cBhvr>
                                    </p:animEffect>
                                  </p:childTnLst>
                                  <p:subTnLst>
                                    <p:set>
                                      <p:cBhvr override="childStyle">
                                        <p:cTn dur="1" fill="hold" display="0" masterRel="sameClick" afterEffect="1">
                                          <p:stCondLst>
                                            <p:cond evt="end" delay="0">
                                              <p:tn val="185"/>
                                            </p:cond>
                                          </p:stCondLst>
                                        </p:cTn>
                                        <p:tgtEl>
                                          <p:spTgt spid="86"/>
                                        </p:tgtEl>
                                        <p:attrNameLst>
                                          <p:attrName>style.visibility</p:attrName>
                                        </p:attrNameLst>
                                      </p:cBhvr>
                                      <p:to>
                                        <p:strVal val="hidden"/>
                                      </p:to>
                                    </p:set>
                                  </p:subTnLst>
                                </p:cTn>
                              </p:par>
                            </p:childTnLst>
                          </p:cTn>
                        </p:par>
                        <p:par>
                          <p:cTn id="188" fill="hold">
                            <p:stCondLst>
                              <p:cond delay="2500"/>
                            </p:stCondLst>
                            <p:childTnLst>
                              <p:par>
                                <p:cTn id="189" presetID="10" presetClass="entr" presetSubtype="0" fill="hold" nodeType="afterEffect">
                                  <p:stCondLst>
                                    <p:cond delay="0"/>
                                  </p:stCondLst>
                                  <p:childTnLst>
                                    <p:set>
                                      <p:cBhvr>
                                        <p:cTn id="190" dur="1" fill="hold">
                                          <p:stCondLst>
                                            <p:cond delay="0"/>
                                          </p:stCondLst>
                                        </p:cTn>
                                        <p:tgtEl>
                                          <p:spTgt spid="87"/>
                                        </p:tgtEl>
                                        <p:attrNameLst>
                                          <p:attrName>style.visibility</p:attrName>
                                        </p:attrNameLst>
                                      </p:cBhvr>
                                      <p:to>
                                        <p:strVal val="visible"/>
                                      </p:to>
                                    </p:set>
                                    <p:animEffect transition="in" filter="fade">
                                      <p:cBhvr>
                                        <p:cTn id="191" dur="100"/>
                                        <p:tgtEl>
                                          <p:spTgt spid="87"/>
                                        </p:tgtEl>
                                      </p:cBhvr>
                                    </p:animEffect>
                                  </p:childTnLst>
                                  <p:subTnLst>
                                    <p:set>
                                      <p:cBhvr override="childStyle">
                                        <p:cTn dur="1" fill="hold" display="0" masterRel="sameClick" afterEffect="1">
                                          <p:stCondLst>
                                            <p:cond evt="end" delay="0">
                                              <p:tn val="189"/>
                                            </p:cond>
                                          </p:stCondLst>
                                        </p:cTn>
                                        <p:tgtEl>
                                          <p:spTgt spid="87"/>
                                        </p:tgtEl>
                                        <p:attrNameLst>
                                          <p:attrName>style.visibility</p:attrName>
                                        </p:attrNameLst>
                                      </p:cBhvr>
                                      <p:to>
                                        <p:strVal val="hidden"/>
                                      </p:to>
                                    </p:set>
                                  </p:subTnLst>
                                </p:cTn>
                              </p:par>
                            </p:childTnLst>
                          </p:cTn>
                        </p:par>
                        <p:par>
                          <p:cTn id="192" fill="hold">
                            <p:stCondLst>
                              <p:cond delay="3000"/>
                            </p:stCondLst>
                            <p:childTnLst>
                              <p:par>
                                <p:cTn id="193" presetID="10" presetClass="entr" presetSubtype="0" fill="hold" nodeType="afterEffect">
                                  <p:stCondLst>
                                    <p:cond delay="0"/>
                                  </p:stCondLst>
                                  <p:childTnLst>
                                    <p:set>
                                      <p:cBhvr>
                                        <p:cTn id="194" dur="1" fill="hold">
                                          <p:stCondLst>
                                            <p:cond delay="0"/>
                                          </p:stCondLst>
                                        </p:cTn>
                                        <p:tgtEl>
                                          <p:spTgt spid="7"/>
                                        </p:tgtEl>
                                        <p:attrNameLst>
                                          <p:attrName>style.visibility</p:attrName>
                                        </p:attrNameLst>
                                      </p:cBhvr>
                                      <p:to>
                                        <p:strVal val="visible"/>
                                      </p:to>
                                    </p:set>
                                    <p:animEffect transition="in" filter="fade">
                                      <p:cBhvr>
                                        <p:cTn id="195" dur="100"/>
                                        <p:tgtEl>
                                          <p:spTgt spid="7"/>
                                        </p:tgtEl>
                                      </p:cBhvr>
                                    </p:animEffect>
                                  </p:childTnLst>
                                  <p:subTnLst>
                                    <p:set>
                                      <p:cBhvr override="childStyle">
                                        <p:cTn dur="1" fill="hold" display="0" masterRel="sameClick" afterEffect="1">
                                          <p:stCondLst>
                                            <p:cond evt="end" delay="0">
                                              <p:tn val="193"/>
                                            </p:cond>
                                          </p:stCondLst>
                                        </p:cTn>
                                        <p:tgtEl>
                                          <p:spTgt spid="7"/>
                                        </p:tgtEl>
                                        <p:attrNameLst>
                                          <p:attrName>style.visibility</p:attrName>
                                        </p:attrNameLst>
                                      </p:cBhvr>
                                      <p:to>
                                        <p:strVal val="hidden"/>
                                      </p:to>
                                    </p:set>
                                  </p:subTnLst>
                                </p:cTn>
                              </p:par>
                            </p:childTnLst>
                          </p:cTn>
                        </p:par>
                        <p:par>
                          <p:cTn id="196" fill="hold">
                            <p:stCondLst>
                              <p:cond delay="3500"/>
                            </p:stCondLst>
                            <p:childTnLst>
                              <p:par>
                                <p:cTn id="197" presetID="10" presetClass="entr" presetSubtype="0" fill="hold" nodeType="afterEffect">
                                  <p:stCondLst>
                                    <p:cond delay="0"/>
                                  </p:stCondLst>
                                  <p:childTnLst>
                                    <p:set>
                                      <p:cBhvr>
                                        <p:cTn id="198" dur="1" fill="hold">
                                          <p:stCondLst>
                                            <p:cond delay="0"/>
                                          </p:stCondLst>
                                        </p:cTn>
                                        <p:tgtEl>
                                          <p:spTgt spid="8"/>
                                        </p:tgtEl>
                                        <p:attrNameLst>
                                          <p:attrName>style.visibility</p:attrName>
                                        </p:attrNameLst>
                                      </p:cBhvr>
                                      <p:to>
                                        <p:strVal val="visible"/>
                                      </p:to>
                                    </p:set>
                                    <p:animEffect transition="in" filter="fade">
                                      <p:cBhvr>
                                        <p:cTn id="199" dur="100"/>
                                        <p:tgtEl>
                                          <p:spTgt spid="8"/>
                                        </p:tgtEl>
                                      </p:cBhvr>
                                    </p:animEffect>
                                  </p:childTnLst>
                                  <p:subTnLst>
                                    <p:set>
                                      <p:cBhvr override="childStyle">
                                        <p:cTn dur="1" fill="hold" display="0" masterRel="sameClick" afterEffect="1">
                                          <p:stCondLst>
                                            <p:cond evt="end" delay="0">
                                              <p:tn val="197"/>
                                            </p:cond>
                                          </p:stCondLst>
                                        </p:cTn>
                                        <p:tgtEl>
                                          <p:spTgt spid="8"/>
                                        </p:tgtEl>
                                        <p:attrNameLst>
                                          <p:attrName>style.visibility</p:attrName>
                                        </p:attrNameLst>
                                      </p:cBhvr>
                                      <p:to>
                                        <p:strVal val="hidden"/>
                                      </p:to>
                                    </p:set>
                                  </p:subTnLst>
                                </p:cTn>
                              </p:par>
                            </p:childTnLst>
                          </p:cTn>
                        </p:par>
                        <p:par>
                          <p:cTn id="200" fill="hold">
                            <p:stCondLst>
                              <p:cond delay="4000"/>
                            </p:stCondLst>
                            <p:childTnLst>
                              <p:par>
                                <p:cTn id="201" presetID="10" presetClass="entr" presetSubtype="0" fill="hold" nodeType="afterEffect">
                                  <p:stCondLst>
                                    <p:cond delay="0"/>
                                  </p:stCondLst>
                                  <p:childTnLst>
                                    <p:set>
                                      <p:cBhvr>
                                        <p:cTn id="202" dur="1" fill="hold">
                                          <p:stCondLst>
                                            <p:cond delay="0"/>
                                          </p:stCondLst>
                                        </p:cTn>
                                        <p:tgtEl>
                                          <p:spTgt spid="9"/>
                                        </p:tgtEl>
                                        <p:attrNameLst>
                                          <p:attrName>style.visibility</p:attrName>
                                        </p:attrNameLst>
                                      </p:cBhvr>
                                      <p:to>
                                        <p:strVal val="visible"/>
                                      </p:to>
                                    </p:set>
                                    <p:animEffect transition="in" filter="fade">
                                      <p:cBhvr>
                                        <p:cTn id="203" dur="100"/>
                                        <p:tgtEl>
                                          <p:spTgt spid="9"/>
                                        </p:tgtEl>
                                      </p:cBhvr>
                                    </p:animEffect>
                                  </p:childTnLst>
                                  <p:subTnLst>
                                    <p:set>
                                      <p:cBhvr override="childStyle">
                                        <p:cTn dur="1" fill="hold" display="0" masterRel="sameClick" afterEffect="1">
                                          <p:stCondLst>
                                            <p:cond evt="end" delay="0">
                                              <p:tn val="201"/>
                                            </p:cond>
                                          </p:stCondLst>
                                        </p:cTn>
                                        <p:tgtEl>
                                          <p:spTgt spid="9"/>
                                        </p:tgtEl>
                                        <p:attrNameLst>
                                          <p:attrName>style.visibility</p:attrName>
                                        </p:attrNameLst>
                                      </p:cBhvr>
                                      <p:to>
                                        <p:strVal val="hidden"/>
                                      </p:to>
                                    </p:set>
                                  </p:subTnLst>
                                </p:cTn>
                              </p:par>
                            </p:childTnLst>
                          </p:cTn>
                        </p:par>
                        <p:par>
                          <p:cTn id="204" fill="hold">
                            <p:stCondLst>
                              <p:cond delay="4500"/>
                            </p:stCondLst>
                            <p:childTnLst>
                              <p:par>
                                <p:cTn id="205" presetID="10" presetClass="entr" presetSubtype="0" fill="hold" nodeType="afterEffect">
                                  <p:stCondLst>
                                    <p:cond delay="0"/>
                                  </p:stCondLst>
                                  <p:childTnLst>
                                    <p:set>
                                      <p:cBhvr>
                                        <p:cTn id="206" dur="1" fill="hold">
                                          <p:stCondLst>
                                            <p:cond delay="0"/>
                                          </p:stCondLst>
                                        </p:cTn>
                                        <p:tgtEl>
                                          <p:spTgt spid="11"/>
                                        </p:tgtEl>
                                        <p:attrNameLst>
                                          <p:attrName>style.visibility</p:attrName>
                                        </p:attrNameLst>
                                      </p:cBhvr>
                                      <p:to>
                                        <p:strVal val="visible"/>
                                      </p:to>
                                    </p:set>
                                    <p:animEffect transition="in" filter="fade">
                                      <p:cBhvr>
                                        <p:cTn id="207" dur="100"/>
                                        <p:tgtEl>
                                          <p:spTgt spid="11"/>
                                        </p:tgtEl>
                                      </p:cBhvr>
                                    </p:animEffect>
                                  </p:childTnLst>
                                  <p:subTnLst>
                                    <p:set>
                                      <p:cBhvr override="childStyle">
                                        <p:cTn dur="1" fill="hold" display="0" masterRel="sameClick" afterEffect="1">
                                          <p:stCondLst>
                                            <p:cond evt="end" delay="0">
                                              <p:tn val="205"/>
                                            </p:cond>
                                          </p:stCondLst>
                                        </p:cTn>
                                        <p:tgtEl>
                                          <p:spTgt spid="11"/>
                                        </p:tgtEl>
                                        <p:attrNameLst>
                                          <p:attrName>style.visibility</p:attrName>
                                        </p:attrNameLst>
                                      </p:cBhvr>
                                      <p:to>
                                        <p:strVal val="hidden"/>
                                      </p:to>
                                    </p:set>
                                  </p:subTnLst>
                                </p:cTn>
                              </p:par>
                            </p:childTnLst>
                          </p:cTn>
                        </p:par>
                        <p:par>
                          <p:cTn id="208" fill="hold">
                            <p:stCondLst>
                              <p:cond delay="5000"/>
                            </p:stCondLst>
                            <p:childTnLst>
                              <p:par>
                                <p:cTn id="209" presetID="10" presetClass="entr" presetSubtype="0" fill="hold" nodeType="afterEffect">
                                  <p:stCondLst>
                                    <p:cond delay="0"/>
                                  </p:stCondLst>
                                  <p:childTnLst>
                                    <p:set>
                                      <p:cBhvr>
                                        <p:cTn id="210" dur="1" fill="hold">
                                          <p:stCondLst>
                                            <p:cond delay="0"/>
                                          </p:stCondLst>
                                        </p:cTn>
                                        <p:tgtEl>
                                          <p:spTgt spid="14"/>
                                        </p:tgtEl>
                                        <p:attrNameLst>
                                          <p:attrName>style.visibility</p:attrName>
                                        </p:attrNameLst>
                                      </p:cBhvr>
                                      <p:to>
                                        <p:strVal val="visible"/>
                                      </p:to>
                                    </p:set>
                                    <p:animEffect transition="in" filter="fade">
                                      <p:cBhvr>
                                        <p:cTn id="211" dur="100"/>
                                        <p:tgtEl>
                                          <p:spTgt spid="14"/>
                                        </p:tgtEl>
                                      </p:cBhvr>
                                    </p:animEffect>
                                  </p:childTnLst>
                                  <p:subTnLst>
                                    <p:set>
                                      <p:cBhvr override="childStyle">
                                        <p:cTn dur="1" fill="hold" display="0" masterRel="sameClick" afterEffect="1">
                                          <p:stCondLst>
                                            <p:cond evt="end" delay="0">
                                              <p:tn val="209"/>
                                            </p:cond>
                                          </p:stCondLst>
                                        </p:cTn>
                                        <p:tgtEl>
                                          <p:spTgt spid="14"/>
                                        </p:tgtEl>
                                        <p:attrNameLst>
                                          <p:attrName>style.visibility</p:attrName>
                                        </p:attrNameLst>
                                      </p:cBhvr>
                                      <p:to>
                                        <p:strVal val="hidden"/>
                                      </p:to>
                                    </p:set>
                                  </p:subTnLst>
                                </p:cTn>
                              </p:par>
                            </p:childTnLst>
                          </p:cTn>
                        </p:par>
                        <p:par>
                          <p:cTn id="212" fill="hold">
                            <p:stCondLst>
                              <p:cond delay="5500"/>
                            </p:stCondLst>
                            <p:childTnLst>
                              <p:par>
                                <p:cTn id="213" presetID="10" presetClass="entr" presetSubtype="0" fill="hold" nodeType="afterEffect">
                                  <p:stCondLst>
                                    <p:cond delay="0"/>
                                  </p:stCondLst>
                                  <p:childTnLst>
                                    <p:set>
                                      <p:cBhvr>
                                        <p:cTn id="214" dur="1" fill="hold">
                                          <p:stCondLst>
                                            <p:cond delay="0"/>
                                          </p:stCondLst>
                                        </p:cTn>
                                        <p:tgtEl>
                                          <p:spTgt spid="88"/>
                                        </p:tgtEl>
                                        <p:attrNameLst>
                                          <p:attrName>style.visibility</p:attrName>
                                        </p:attrNameLst>
                                      </p:cBhvr>
                                      <p:to>
                                        <p:strVal val="visible"/>
                                      </p:to>
                                    </p:set>
                                    <p:animEffect transition="in" filter="fade">
                                      <p:cBhvr>
                                        <p:cTn id="215" dur="100"/>
                                        <p:tgtEl>
                                          <p:spTgt spid="88"/>
                                        </p:tgtEl>
                                      </p:cBhvr>
                                    </p:animEffect>
                                  </p:childTnLst>
                                </p:cTn>
                              </p:par>
                            </p:childTnLst>
                          </p:cTn>
                        </p:par>
                        <p:par>
                          <p:cTn id="216" fill="hold">
                            <p:stCondLst>
                              <p:cond delay="6000"/>
                            </p:stCondLst>
                            <p:childTnLst>
                              <p:par>
                                <p:cTn id="217" presetID="26" presetClass="entr" presetSubtype="0" fill="hold" grpId="0" nodeType="afterEffect">
                                  <p:stCondLst>
                                    <p:cond delay="0"/>
                                  </p:stCondLst>
                                  <p:childTnLst>
                                    <p:set>
                                      <p:cBhvr>
                                        <p:cTn id="218" dur="1" fill="hold">
                                          <p:stCondLst>
                                            <p:cond delay="0"/>
                                          </p:stCondLst>
                                        </p:cTn>
                                        <p:tgtEl>
                                          <p:spTgt spid="120"/>
                                        </p:tgtEl>
                                        <p:attrNameLst>
                                          <p:attrName>style.visibility</p:attrName>
                                        </p:attrNameLst>
                                      </p:cBhvr>
                                      <p:to>
                                        <p:strVal val="visible"/>
                                      </p:to>
                                    </p:set>
                                    <p:animEffect transition="in" filter="wipe(down)">
                                      <p:cBhvr>
                                        <p:cTn id="219" dur="580">
                                          <p:stCondLst>
                                            <p:cond delay="0"/>
                                          </p:stCondLst>
                                        </p:cTn>
                                        <p:tgtEl>
                                          <p:spTgt spid="120"/>
                                        </p:tgtEl>
                                      </p:cBhvr>
                                    </p:animEffect>
                                    <p:anim calcmode="lin" valueType="num">
                                      <p:cBhvr>
                                        <p:cTn id="220" dur="1822" tmFilter="0,0; 0.14,0.36; 0.43,0.73; 0.71,0.91; 1.0,1.0">
                                          <p:stCondLst>
                                            <p:cond delay="0"/>
                                          </p:stCondLst>
                                        </p:cTn>
                                        <p:tgtEl>
                                          <p:spTgt spid="120"/>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120"/>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120"/>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120"/>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120"/>
                                        </p:tgtEl>
                                        <p:attrNameLst>
                                          <p:attrName>ppt_y</p:attrName>
                                        </p:attrNameLst>
                                      </p:cBhvr>
                                      <p:tavLst>
                                        <p:tav tm="0" fmla="#ppt_y-sin(pi*$)/81">
                                          <p:val>
                                            <p:fltVal val="0"/>
                                          </p:val>
                                        </p:tav>
                                        <p:tav tm="100000">
                                          <p:val>
                                            <p:fltVal val="1"/>
                                          </p:val>
                                        </p:tav>
                                      </p:tavLst>
                                    </p:anim>
                                    <p:animScale>
                                      <p:cBhvr>
                                        <p:cTn id="225" dur="26">
                                          <p:stCondLst>
                                            <p:cond delay="650"/>
                                          </p:stCondLst>
                                        </p:cTn>
                                        <p:tgtEl>
                                          <p:spTgt spid="120"/>
                                        </p:tgtEl>
                                      </p:cBhvr>
                                      <p:to x="100000" y="60000"/>
                                    </p:animScale>
                                    <p:animScale>
                                      <p:cBhvr>
                                        <p:cTn id="226" dur="166" decel="50000">
                                          <p:stCondLst>
                                            <p:cond delay="676"/>
                                          </p:stCondLst>
                                        </p:cTn>
                                        <p:tgtEl>
                                          <p:spTgt spid="120"/>
                                        </p:tgtEl>
                                      </p:cBhvr>
                                      <p:to x="100000" y="100000"/>
                                    </p:animScale>
                                    <p:animScale>
                                      <p:cBhvr>
                                        <p:cTn id="227" dur="26">
                                          <p:stCondLst>
                                            <p:cond delay="1312"/>
                                          </p:stCondLst>
                                        </p:cTn>
                                        <p:tgtEl>
                                          <p:spTgt spid="120"/>
                                        </p:tgtEl>
                                      </p:cBhvr>
                                      <p:to x="100000" y="80000"/>
                                    </p:animScale>
                                    <p:animScale>
                                      <p:cBhvr>
                                        <p:cTn id="228" dur="166" decel="50000">
                                          <p:stCondLst>
                                            <p:cond delay="1338"/>
                                          </p:stCondLst>
                                        </p:cTn>
                                        <p:tgtEl>
                                          <p:spTgt spid="120"/>
                                        </p:tgtEl>
                                      </p:cBhvr>
                                      <p:to x="100000" y="100000"/>
                                    </p:animScale>
                                    <p:animScale>
                                      <p:cBhvr>
                                        <p:cTn id="229" dur="26">
                                          <p:stCondLst>
                                            <p:cond delay="1642"/>
                                          </p:stCondLst>
                                        </p:cTn>
                                        <p:tgtEl>
                                          <p:spTgt spid="120"/>
                                        </p:tgtEl>
                                      </p:cBhvr>
                                      <p:to x="100000" y="90000"/>
                                    </p:animScale>
                                    <p:animScale>
                                      <p:cBhvr>
                                        <p:cTn id="230" dur="166" decel="50000">
                                          <p:stCondLst>
                                            <p:cond delay="1668"/>
                                          </p:stCondLst>
                                        </p:cTn>
                                        <p:tgtEl>
                                          <p:spTgt spid="120"/>
                                        </p:tgtEl>
                                      </p:cBhvr>
                                      <p:to x="100000" y="100000"/>
                                    </p:animScale>
                                    <p:animScale>
                                      <p:cBhvr>
                                        <p:cTn id="231" dur="26">
                                          <p:stCondLst>
                                            <p:cond delay="1808"/>
                                          </p:stCondLst>
                                        </p:cTn>
                                        <p:tgtEl>
                                          <p:spTgt spid="120"/>
                                        </p:tgtEl>
                                      </p:cBhvr>
                                      <p:to x="100000" y="95000"/>
                                    </p:animScale>
                                    <p:animScale>
                                      <p:cBhvr>
                                        <p:cTn id="232" dur="166" decel="50000">
                                          <p:stCondLst>
                                            <p:cond delay="1834"/>
                                          </p:stCondLst>
                                        </p:cTn>
                                        <p:tgtEl>
                                          <p:spTgt spid="120"/>
                                        </p:tgtEl>
                                      </p:cBhvr>
                                      <p:to x="100000" y="100000"/>
                                    </p:animScale>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nodeType="clickEffect">
                                  <p:stCondLst>
                                    <p:cond delay="0"/>
                                  </p:stCondLst>
                                  <p:childTnLst>
                                    <p:set>
                                      <p:cBhvr>
                                        <p:cTn id="236" dur="1" fill="hold">
                                          <p:stCondLst>
                                            <p:cond delay="0"/>
                                          </p:stCondLst>
                                        </p:cTn>
                                        <p:tgtEl>
                                          <p:spTgt spid="73"/>
                                        </p:tgtEl>
                                        <p:attrNameLst>
                                          <p:attrName>style.visibility</p:attrName>
                                        </p:attrNameLst>
                                      </p:cBhvr>
                                      <p:to>
                                        <p:strVal val="visible"/>
                                      </p:to>
                                    </p:set>
                                    <p:animEffect transition="in" filter="fade">
                                      <p:cBhvr>
                                        <p:cTn id="237" dur="500"/>
                                        <p:tgtEl>
                                          <p:spTgt spid="73"/>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nodeType="clickEffect">
                                  <p:stCondLst>
                                    <p:cond delay="0"/>
                                  </p:stCondLst>
                                  <p:childTnLst>
                                    <p:set>
                                      <p:cBhvr>
                                        <p:cTn id="241" dur="1" fill="hold">
                                          <p:stCondLst>
                                            <p:cond delay="0"/>
                                          </p:stCondLst>
                                        </p:cTn>
                                        <p:tgtEl>
                                          <p:spTgt spid="89"/>
                                        </p:tgtEl>
                                        <p:attrNameLst>
                                          <p:attrName>style.visibility</p:attrName>
                                        </p:attrNameLst>
                                      </p:cBhvr>
                                      <p:to>
                                        <p:strVal val="visible"/>
                                      </p:to>
                                    </p:set>
                                    <p:animEffect transition="in" filter="fade">
                                      <p:cBhvr>
                                        <p:cTn id="242" dur="100"/>
                                        <p:tgtEl>
                                          <p:spTgt spid="89"/>
                                        </p:tgtEl>
                                      </p:cBhvr>
                                    </p:animEffect>
                                  </p:childTnLst>
                                  <p:subTnLst>
                                    <p:set>
                                      <p:cBhvr override="childStyle">
                                        <p:cTn dur="1" fill="hold" display="0" masterRel="sameClick" afterEffect="1">
                                          <p:stCondLst>
                                            <p:cond evt="end" delay="0">
                                              <p:tn val="240"/>
                                            </p:cond>
                                          </p:stCondLst>
                                        </p:cTn>
                                        <p:tgtEl>
                                          <p:spTgt spid="89"/>
                                        </p:tgtEl>
                                        <p:attrNameLst>
                                          <p:attrName>style.visibility</p:attrName>
                                        </p:attrNameLst>
                                      </p:cBhvr>
                                      <p:to>
                                        <p:strVal val="hidden"/>
                                      </p:to>
                                    </p:set>
                                  </p:subTnLst>
                                </p:cTn>
                              </p:par>
                            </p:childTnLst>
                          </p:cTn>
                        </p:par>
                        <p:par>
                          <p:cTn id="243" fill="hold">
                            <p:stCondLst>
                              <p:cond delay="500"/>
                            </p:stCondLst>
                            <p:childTnLst>
                              <p:par>
                                <p:cTn id="244" presetID="10" presetClass="entr" presetSubtype="0" fill="hold" nodeType="afterEffect">
                                  <p:stCondLst>
                                    <p:cond delay="0"/>
                                  </p:stCondLst>
                                  <p:childTnLst>
                                    <p:set>
                                      <p:cBhvr>
                                        <p:cTn id="245" dur="1" fill="hold">
                                          <p:stCondLst>
                                            <p:cond delay="0"/>
                                          </p:stCondLst>
                                        </p:cTn>
                                        <p:tgtEl>
                                          <p:spTgt spid="90"/>
                                        </p:tgtEl>
                                        <p:attrNameLst>
                                          <p:attrName>style.visibility</p:attrName>
                                        </p:attrNameLst>
                                      </p:cBhvr>
                                      <p:to>
                                        <p:strVal val="visible"/>
                                      </p:to>
                                    </p:set>
                                    <p:animEffect transition="in" filter="fade">
                                      <p:cBhvr>
                                        <p:cTn id="246" dur="100"/>
                                        <p:tgtEl>
                                          <p:spTgt spid="90"/>
                                        </p:tgtEl>
                                      </p:cBhvr>
                                    </p:animEffect>
                                  </p:childTnLst>
                                  <p:subTnLst>
                                    <p:set>
                                      <p:cBhvr override="childStyle">
                                        <p:cTn dur="1" fill="hold" display="0" masterRel="sameClick" afterEffect="1">
                                          <p:stCondLst>
                                            <p:cond evt="end" delay="0">
                                              <p:tn val="244"/>
                                            </p:cond>
                                          </p:stCondLst>
                                        </p:cTn>
                                        <p:tgtEl>
                                          <p:spTgt spid="90"/>
                                        </p:tgtEl>
                                        <p:attrNameLst>
                                          <p:attrName>style.visibility</p:attrName>
                                        </p:attrNameLst>
                                      </p:cBhvr>
                                      <p:to>
                                        <p:strVal val="hidden"/>
                                      </p:to>
                                    </p:set>
                                  </p:subTnLst>
                                </p:cTn>
                              </p:par>
                            </p:childTnLst>
                          </p:cTn>
                        </p:par>
                        <p:par>
                          <p:cTn id="247" fill="hold">
                            <p:stCondLst>
                              <p:cond delay="1000"/>
                            </p:stCondLst>
                            <p:childTnLst>
                              <p:par>
                                <p:cTn id="248" presetID="10" presetClass="entr" presetSubtype="0" fill="hold" nodeType="afterEffect">
                                  <p:stCondLst>
                                    <p:cond delay="0"/>
                                  </p:stCondLst>
                                  <p:childTnLst>
                                    <p:set>
                                      <p:cBhvr>
                                        <p:cTn id="249" dur="1" fill="hold">
                                          <p:stCondLst>
                                            <p:cond delay="0"/>
                                          </p:stCondLst>
                                        </p:cTn>
                                        <p:tgtEl>
                                          <p:spTgt spid="91"/>
                                        </p:tgtEl>
                                        <p:attrNameLst>
                                          <p:attrName>style.visibility</p:attrName>
                                        </p:attrNameLst>
                                      </p:cBhvr>
                                      <p:to>
                                        <p:strVal val="visible"/>
                                      </p:to>
                                    </p:set>
                                    <p:animEffect transition="in" filter="fade">
                                      <p:cBhvr>
                                        <p:cTn id="250" dur="100"/>
                                        <p:tgtEl>
                                          <p:spTgt spid="91"/>
                                        </p:tgtEl>
                                      </p:cBhvr>
                                    </p:animEffect>
                                  </p:childTnLst>
                                  <p:subTnLst>
                                    <p:set>
                                      <p:cBhvr override="childStyle">
                                        <p:cTn dur="1" fill="hold" display="0" masterRel="sameClick" afterEffect="1">
                                          <p:stCondLst>
                                            <p:cond evt="end" delay="0">
                                              <p:tn val="248"/>
                                            </p:cond>
                                          </p:stCondLst>
                                        </p:cTn>
                                        <p:tgtEl>
                                          <p:spTgt spid="91"/>
                                        </p:tgtEl>
                                        <p:attrNameLst>
                                          <p:attrName>style.visibility</p:attrName>
                                        </p:attrNameLst>
                                      </p:cBhvr>
                                      <p:to>
                                        <p:strVal val="hidden"/>
                                      </p:to>
                                    </p:set>
                                  </p:subTnLst>
                                </p:cTn>
                              </p:par>
                            </p:childTnLst>
                          </p:cTn>
                        </p:par>
                        <p:par>
                          <p:cTn id="251" fill="hold">
                            <p:stCondLst>
                              <p:cond delay="1500"/>
                            </p:stCondLst>
                            <p:childTnLst>
                              <p:par>
                                <p:cTn id="252" presetID="10" presetClass="entr" presetSubtype="0" fill="hold" nodeType="afterEffect">
                                  <p:stCondLst>
                                    <p:cond delay="0"/>
                                  </p:stCondLst>
                                  <p:childTnLst>
                                    <p:set>
                                      <p:cBhvr>
                                        <p:cTn id="253" dur="1" fill="hold">
                                          <p:stCondLst>
                                            <p:cond delay="0"/>
                                          </p:stCondLst>
                                        </p:cTn>
                                        <p:tgtEl>
                                          <p:spTgt spid="92"/>
                                        </p:tgtEl>
                                        <p:attrNameLst>
                                          <p:attrName>style.visibility</p:attrName>
                                        </p:attrNameLst>
                                      </p:cBhvr>
                                      <p:to>
                                        <p:strVal val="visible"/>
                                      </p:to>
                                    </p:set>
                                    <p:animEffect transition="in" filter="fade">
                                      <p:cBhvr>
                                        <p:cTn id="254" dur="100"/>
                                        <p:tgtEl>
                                          <p:spTgt spid="92"/>
                                        </p:tgtEl>
                                      </p:cBhvr>
                                    </p:animEffect>
                                  </p:childTnLst>
                                  <p:subTnLst>
                                    <p:set>
                                      <p:cBhvr override="childStyle">
                                        <p:cTn dur="1" fill="hold" display="0" masterRel="sameClick" afterEffect="1">
                                          <p:stCondLst>
                                            <p:cond evt="end" delay="0">
                                              <p:tn val="252"/>
                                            </p:cond>
                                          </p:stCondLst>
                                        </p:cTn>
                                        <p:tgtEl>
                                          <p:spTgt spid="92"/>
                                        </p:tgtEl>
                                        <p:attrNameLst>
                                          <p:attrName>style.visibility</p:attrName>
                                        </p:attrNameLst>
                                      </p:cBhvr>
                                      <p:to>
                                        <p:strVal val="hidden"/>
                                      </p:to>
                                    </p:set>
                                  </p:subTnLst>
                                </p:cTn>
                              </p:par>
                            </p:childTnLst>
                          </p:cTn>
                        </p:par>
                        <p:par>
                          <p:cTn id="255" fill="hold">
                            <p:stCondLst>
                              <p:cond delay="2000"/>
                            </p:stCondLst>
                            <p:childTnLst>
                              <p:par>
                                <p:cTn id="256" presetID="10" presetClass="entr" presetSubtype="0" fill="hold" nodeType="afterEffect">
                                  <p:stCondLst>
                                    <p:cond delay="0"/>
                                  </p:stCondLst>
                                  <p:childTnLst>
                                    <p:set>
                                      <p:cBhvr>
                                        <p:cTn id="257" dur="1" fill="hold">
                                          <p:stCondLst>
                                            <p:cond delay="0"/>
                                          </p:stCondLst>
                                        </p:cTn>
                                        <p:tgtEl>
                                          <p:spTgt spid="93"/>
                                        </p:tgtEl>
                                        <p:attrNameLst>
                                          <p:attrName>style.visibility</p:attrName>
                                        </p:attrNameLst>
                                      </p:cBhvr>
                                      <p:to>
                                        <p:strVal val="visible"/>
                                      </p:to>
                                    </p:set>
                                    <p:animEffect transition="in" filter="fade">
                                      <p:cBhvr>
                                        <p:cTn id="258" dur="100"/>
                                        <p:tgtEl>
                                          <p:spTgt spid="93"/>
                                        </p:tgtEl>
                                      </p:cBhvr>
                                    </p:animEffect>
                                  </p:childTnLst>
                                  <p:subTnLst>
                                    <p:set>
                                      <p:cBhvr override="childStyle">
                                        <p:cTn dur="1" fill="hold" display="0" masterRel="sameClick" afterEffect="1">
                                          <p:stCondLst>
                                            <p:cond evt="end" delay="0">
                                              <p:tn val="256"/>
                                            </p:cond>
                                          </p:stCondLst>
                                        </p:cTn>
                                        <p:tgtEl>
                                          <p:spTgt spid="93"/>
                                        </p:tgtEl>
                                        <p:attrNameLst>
                                          <p:attrName>style.visibility</p:attrName>
                                        </p:attrNameLst>
                                      </p:cBhvr>
                                      <p:to>
                                        <p:strVal val="hidden"/>
                                      </p:to>
                                    </p:set>
                                  </p:subTnLst>
                                </p:cTn>
                              </p:par>
                            </p:childTnLst>
                          </p:cTn>
                        </p:par>
                        <p:par>
                          <p:cTn id="259" fill="hold">
                            <p:stCondLst>
                              <p:cond delay="2500"/>
                            </p:stCondLst>
                            <p:childTnLst>
                              <p:par>
                                <p:cTn id="260" presetID="10" presetClass="entr" presetSubtype="0" fill="hold" nodeType="afterEffect">
                                  <p:stCondLst>
                                    <p:cond delay="0"/>
                                  </p:stCondLst>
                                  <p:childTnLst>
                                    <p:set>
                                      <p:cBhvr>
                                        <p:cTn id="261" dur="1" fill="hold">
                                          <p:stCondLst>
                                            <p:cond delay="0"/>
                                          </p:stCondLst>
                                        </p:cTn>
                                        <p:tgtEl>
                                          <p:spTgt spid="76"/>
                                        </p:tgtEl>
                                        <p:attrNameLst>
                                          <p:attrName>style.visibility</p:attrName>
                                        </p:attrNameLst>
                                      </p:cBhvr>
                                      <p:to>
                                        <p:strVal val="visible"/>
                                      </p:to>
                                    </p:set>
                                    <p:animEffect transition="in" filter="fade">
                                      <p:cBhvr>
                                        <p:cTn id="262" dur="100"/>
                                        <p:tgtEl>
                                          <p:spTgt spid="76"/>
                                        </p:tgtEl>
                                      </p:cBhvr>
                                    </p:animEffect>
                                  </p:childTnLst>
                                </p:cTn>
                              </p:par>
                            </p:childTnLst>
                          </p:cTn>
                        </p:par>
                      </p:childTnLst>
                    </p:cTn>
                  </p:par>
                  <p:par>
                    <p:cTn id="263" fill="hold">
                      <p:stCondLst>
                        <p:cond delay="indefinite"/>
                      </p:stCondLst>
                      <p:childTnLst>
                        <p:par>
                          <p:cTn id="264" fill="hold">
                            <p:stCondLst>
                              <p:cond delay="0"/>
                            </p:stCondLst>
                            <p:childTnLst>
                              <p:par>
                                <p:cTn id="265" presetID="1" presetClass="exit" presetSubtype="0" fill="hold" nodeType="clickEffect">
                                  <p:stCondLst>
                                    <p:cond delay="0"/>
                                  </p:stCondLst>
                                  <p:childTnLst>
                                    <p:set>
                                      <p:cBhvr>
                                        <p:cTn id="266" dur="1" fill="hold">
                                          <p:stCondLst>
                                            <p:cond delay="0"/>
                                          </p:stCondLst>
                                        </p:cTn>
                                        <p:tgtEl>
                                          <p:spTgt spid="81"/>
                                        </p:tgtEl>
                                        <p:attrNameLst>
                                          <p:attrName>style.visibility</p:attrName>
                                        </p:attrNameLst>
                                      </p:cBhvr>
                                      <p:to>
                                        <p:strVal val="hidden"/>
                                      </p:to>
                                    </p:set>
                                  </p:childTnLst>
                                </p:cTn>
                              </p:par>
                              <p:par>
                                <p:cTn id="267" presetID="1" presetClass="exit" presetSubtype="0" fill="hold" nodeType="withEffect">
                                  <p:stCondLst>
                                    <p:cond delay="0"/>
                                  </p:stCondLst>
                                  <p:childTnLst>
                                    <p:set>
                                      <p:cBhvr>
                                        <p:cTn id="268" dur="1" fill="hold">
                                          <p:stCondLst>
                                            <p:cond delay="0"/>
                                          </p:stCondLst>
                                        </p:cTn>
                                        <p:tgtEl>
                                          <p:spTgt spid="76"/>
                                        </p:tgtEl>
                                        <p:attrNameLst>
                                          <p:attrName>style.visibility</p:attrName>
                                        </p:attrNameLst>
                                      </p:cBhvr>
                                      <p:to>
                                        <p:strVal val="hidden"/>
                                      </p:to>
                                    </p:set>
                                  </p:childTnLst>
                                </p:cTn>
                              </p:par>
                            </p:childTnLst>
                          </p:cTn>
                        </p:par>
                        <p:par>
                          <p:cTn id="269" fill="hold">
                            <p:stCondLst>
                              <p:cond delay="0"/>
                            </p:stCondLst>
                            <p:childTnLst>
                              <p:par>
                                <p:cTn id="270" presetID="10" presetClass="entr" presetSubtype="0" fill="hold" nodeType="afterEffect">
                                  <p:stCondLst>
                                    <p:cond delay="0"/>
                                  </p:stCondLst>
                                  <p:childTnLst>
                                    <p:set>
                                      <p:cBhvr>
                                        <p:cTn id="271" dur="1" fill="hold">
                                          <p:stCondLst>
                                            <p:cond delay="0"/>
                                          </p:stCondLst>
                                        </p:cTn>
                                        <p:tgtEl>
                                          <p:spTgt spid="94"/>
                                        </p:tgtEl>
                                        <p:attrNameLst>
                                          <p:attrName>style.visibility</p:attrName>
                                        </p:attrNameLst>
                                      </p:cBhvr>
                                      <p:to>
                                        <p:strVal val="visible"/>
                                      </p:to>
                                    </p:set>
                                    <p:animEffect transition="in" filter="fade">
                                      <p:cBhvr>
                                        <p:cTn id="272" dur="100"/>
                                        <p:tgtEl>
                                          <p:spTgt spid="94"/>
                                        </p:tgtEl>
                                      </p:cBhvr>
                                    </p:animEffect>
                                  </p:childTnLst>
                                  <p:subTnLst>
                                    <p:set>
                                      <p:cBhvr override="childStyle">
                                        <p:cTn dur="1" fill="hold" display="0" masterRel="sameClick" afterEffect="1">
                                          <p:stCondLst>
                                            <p:cond evt="end" delay="0">
                                              <p:tn val="270"/>
                                            </p:cond>
                                          </p:stCondLst>
                                        </p:cTn>
                                        <p:tgtEl>
                                          <p:spTgt spid="94"/>
                                        </p:tgtEl>
                                        <p:attrNameLst>
                                          <p:attrName>style.visibility</p:attrName>
                                        </p:attrNameLst>
                                      </p:cBhvr>
                                      <p:to>
                                        <p:strVal val="hidden"/>
                                      </p:to>
                                    </p:set>
                                  </p:subTnLst>
                                </p:cTn>
                              </p:par>
                            </p:childTnLst>
                          </p:cTn>
                        </p:par>
                        <p:par>
                          <p:cTn id="273" fill="hold">
                            <p:stCondLst>
                              <p:cond delay="500"/>
                            </p:stCondLst>
                            <p:childTnLst>
                              <p:par>
                                <p:cTn id="274" presetID="10" presetClass="entr" presetSubtype="0" fill="hold" nodeType="afterEffect">
                                  <p:stCondLst>
                                    <p:cond delay="0"/>
                                  </p:stCondLst>
                                  <p:childTnLst>
                                    <p:set>
                                      <p:cBhvr>
                                        <p:cTn id="275" dur="1" fill="hold">
                                          <p:stCondLst>
                                            <p:cond delay="0"/>
                                          </p:stCondLst>
                                        </p:cTn>
                                        <p:tgtEl>
                                          <p:spTgt spid="95"/>
                                        </p:tgtEl>
                                        <p:attrNameLst>
                                          <p:attrName>style.visibility</p:attrName>
                                        </p:attrNameLst>
                                      </p:cBhvr>
                                      <p:to>
                                        <p:strVal val="visible"/>
                                      </p:to>
                                    </p:set>
                                    <p:animEffect transition="in" filter="fade">
                                      <p:cBhvr>
                                        <p:cTn id="276" dur="100"/>
                                        <p:tgtEl>
                                          <p:spTgt spid="95"/>
                                        </p:tgtEl>
                                      </p:cBhvr>
                                    </p:animEffect>
                                  </p:childTnLst>
                                  <p:subTnLst>
                                    <p:set>
                                      <p:cBhvr override="childStyle">
                                        <p:cTn dur="1" fill="hold" display="0" masterRel="sameClick" afterEffect="1">
                                          <p:stCondLst>
                                            <p:cond evt="end" delay="0">
                                              <p:tn val="274"/>
                                            </p:cond>
                                          </p:stCondLst>
                                        </p:cTn>
                                        <p:tgtEl>
                                          <p:spTgt spid="95"/>
                                        </p:tgtEl>
                                        <p:attrNameLst>
                                          <p:attrName>style.visibility</p:attrName>
                                        </p:attrNameLst>
                                      </p:cBhvr>
                                      <p:to>
                                        <p:strVal val="hidden"/>
                                      </p:to>
                                    </p:set>
                                  </p:subTnLst>
                                </p:cTn>
                              </p:par>
                            </p:childTnLst>
                          </p:cTn>
                        </p:par>
                        <p:par>
                          <p:cTn id="277" fill="hold">
                            <p:stCondLst>
                              <p:cond delay="1000"/>
                            </p:stCondLst>
                            <p:childTnLst>
                              <p:par>
                                <p:cTn id="278" presetID="10" presetClass="entr" presetSubtype="0" fill="hold" nodeType="afterEffect">
                                  <p:stCondLst>
                                    <p:cond delay="0"/>
                                  </p:stCondLst>
                                  <p:childTnLst>
                                    <p:set>
                                      <p:cBhvr>
                                        <p:cTn id="279" dur="1" fill="hold">
                                          <p:stCondLst>
                                            <p:cond delay="0"/>
                                          </p:stCondLst>
                                        </p:cTn>
                                        <p:tgtEl>
                                          <p:spTgt spid="96"/>
                                        </p:tgtEl>
                                        <p:attrNameLst>
                                          <p:attrName>style.visibility</p:attrName>
                                        </p:attrNameLst>
                                      </p:cBhvr>
                                      <p:to>
                                        <p:strVal val="visible"/>
                                      </p:to>
                                    </p:set>
                                    <p:animEffect transition="in" filter="fade">
                                      <p:cBhvr>
                                        <p:cTn id="280" dur="100"/>
                                        <p:tgtEl>
                                          <p:spTgt spid="96"/>
                                        </p:tgtEl>
                                      </p:cBhvr>
                                    </p:animEffect>
                                  </p:childTnLst>
                                  <p:subTnLst>
                                    <p:set>
                                      <p:cBhvr override="childStyle">
                                        <p:cTn dur="1" fill="hold" display="0" masterRel="sameClick" afterEffect="1">
                                          <p:stCondLst>
                                            <p:cond evt="end" delay="0">
                                              <p:tn val="278"/>
                                            </p:cond>
                                          </p:stCondLst>
                                        </p:cTn>
                                        <p:tgtEl>
                                          <p:spTgt spid="96"/>
                                        </p:tgtEl>
                                        <p:attrNameLst>
                                          <p:attrName>style.visibility</p:attrName>
                                        </p:attrNameLst>
                                      </p:cBhvr>
                                      <p:to>
                                        <p:strVal val="hidden"/>
                                      </p:to>
                                    </p:set>
                                  </p:subTnLst>
                                </p:cTn>
                              </p:par>
                            </p:childTnLst>
                          </p:cTn>
                        </p:par>
                        <p:par>
                          <p:cTn id="281" fill="hold">
                            <p:stCondLst>
                              <p:cond delay="1500"/>
                            </p:stCondLst>
                            <p:childTnLst>
                              <p:par>
                                <p:cTn id="282" presetID="10" presetClass="entr" presetSubtype="0" fill="hold" nodeType="afterEffect">
                                  <p:stCondLst>
                                    <p:cond delay="0"/>
                                  </p:stCondLst>
                                  <p:childTnLst>
                                    <p:set>
                                      <p:cBhvr>
                                        <p:cTn id="283" dur="1" fill="hold">
                                          <p:stCondLst>
                                            <p:cond delay="0"/>
                                          </p:stCondLst>
                                        </p:cTn>
                                        <p:tgtEl>
                                          <p:spTgt spid="97"/>
                                        </p:tgtEl>
                                        <p:attrNameLst>
                                          <p:attrName>style.visibility</p:attrName>
                                        </p:attrNameLst>
                                      </p:cBhvr>
                                      <p:to>
                                        <p:strVal val="visible"/>
                                      </p:to>
                                    </p:set>
                                    <p:animEffect transition="in" filter="fade">
                                      <p:cBhvr>
                                        <p:cTn id="284" dur="100"/>
                                        <p:tgtEl>
                                          <p:spTgt spid="97"/>
                                        </p:tgtEl>
                                      </p:cBhvr>
                                    </p:animEffect>
                                  </p:childTnLst>
                                  <p:subTnLst>
                                    <p:set>
                                      <p:cBhvr override="childStyle">
                                        <p:cTn dur="1" fill="hold" display="0" masterRel="sameClick" afterEffect="1">
                                          <p:stCondLst>
                                            <p:cond evt="end" delay="0">
                                              <p:tn val="282"/>
                                            </p:cond>
                                          </p:stCondLst>
                                        </p:cTn>
                                        <p:tgtEl>
                                          <p:spTgt spid="97"/>
                                        </p:tgtEl>
                                        <p:attrNameLst>
                                          <p:attrName>style.visibility</p:attrName>
                                        </p:attrNameLst>
                                      </p:cBhvr>
                                      <p:to>
                                        <p:strVal val="hidden"/>
                                      </p:to>
                                    </p:set>
                                  </p:subTnLst>
                                </p:cTn>
                              </p:par>
                            </p:childTnLst>
                          </p:cTn>
                        </p:par>
                        <p:par>
                          <p:cTn id="285" fill="hold">
                            <p:stCondLst>
                              <p:cond delay="2000"/>
                            </p:stCondLst>
                            <p:childTnLst>
                              <p:par>
                                <p:cTn id="286" presetID="10" presetClass="entr" presetSubtype="0" fill="hold" nodeType="afterEffect">
                                  <p:stCondLst>
                                    <p:cond delay="0"/>
                                  </p:stCondLst>
                                  <p:childTnLst>
                                    <p:set>
                                      <p:cBhvr>
                                        <p:cTn id="287" dur="1" fill="hold">
                                          <p:stCondLst>
                                            <p:cond delay="0"/>
                                          </p:stCondLst>
                                        </p:cTn>
                                        <p:tgtEl>
                                          <p:spTgt spid="98"/>
                                        </p:tgtEl>
                                        <p:attrNameLst>
                                          <p:attrName>style.visibility</p:attrName>
                                        </p:attrNameLst>
                                      </p:cBhvr>
                                      <p:to>
                                        <p:strVal val="visible"/>
                                      </p:to>
                                    </p:set>
                                    <p:animEffect transition="in" filter="fade">
                                      <p:cBhvr>
                                        <p:cTn id="288" dur="100"/>
                                        <p:tgtEl>
                                          <p:spTgt spid="98"/>
                                        </p:tgtEl>
                                      </p:cBhvr>
                                    </p:animEffect>
                                  </p:childTnLst>
                                  <p:subTnLst>
                                    <p:set>
                                      <p:cBhvr override="childStyle">
                                        <p:cTn dur="1" fill="hold" display="0" masterRel="sameClick" afterEffect="1">
                                          <p:stCondLst>
                                            <p:cond evt="end" delay="0">
                                              <p:tn val="286"/>
                                            </p:cond>
                                          </p:stCondLst>
                                        </p:cTn>
                                        <p:tgtEl>
                                          <p:spTgt spid="98"/>
                                        </p:tgtEl>
                                        <p:attrNameLst>
                                          <p:attrName>style.visibility</p:attrName>
                                        </p:attrNameLst>
                                      </p:cBhvr>
                                      <p:to>
                                        <p:strVal val="hidden"/>
                                      </p:to>
                                    </p:set>
                                  </p:subTnLst>
                                </p:cTn>
                              </p:par>
                            </p:childTnLst>
                          </p:cTn>
                        </p:par>
                        <p:par>
                          <p:cTn id="289" fill="hold">
                            <p:stCondLst>
                              <p:cond delay="2500"/>
                            </p:stCondLst>
                            <p:childTnLst>
                              <p:par>
                                <p:cTn id="290" presetID="10" presetClass="entr" presetSubtype="0" fill="hold" nodeType="afterEffect">
                                  <p:stCondLst>
                                    <p:cond delay="0"/>
                                  </p:stCondLst>
                                  <p:childTnLst>
                                    <p:set>
                                      <p:cBhvr>
                                        <p:cTn id="291" dur="1" fill="hold">
                                          <p:stCondLst>
                                            <p:cond delay="0"/>
                                          </p:stCondLst>
                                        </p:cTn>
                                        <p:tgtEl>
                                          <p:spTgt spid="99"/>
                                        </p:tgtEl>
                                        <p:attrNameLst>
                                          <p:attrName>style.visibility</p:attrName>
                                        </p:attrNameLst>
                                      </p:cBhvr>
                                      <p:to>
                                        <p:strVal val="visible"/>
                                      </p:to>
                                    </p:set>
                                    <p:animEffect transition="in" filter="fade">
                                      <p:cBhvr>
                                        <p:cTn id="292" dur="100"/>
                                        <p:tgtEl>
                                          <p:spTgt spid="99"/>
                                        </p:tgtEl>
                                      </p:cBhvr>
                                    </p:animEffect>
                                  </p:childTnLst>
                                  <p:subTnLst>
                                    <p:set>
                                      <p:cBhvr override="childStyle">
                                        <p:cTn dur="1" fill="hold" display="0" masterRel="sameClick" afterEffect="1">
                                          <p:stCondLst>
                                            <p:cond evt="end" delay="0">
                                              <p:tn val="290"/>
                                            </p:cond>
                                          </p:stCondLst>
                                        </p:cTn>
                                        <p:tgtEl>
                                          <p:spTgt spid="99"/>
                                        </p:tgtEl>
                                        <p:attrNameLst>
                                          <p:attrName>style.visibility</p:attrName>
                                        </p:attrNameLst>
                                      </p:cBhvr>
                                      <p:to>
                                        <p:strVal val="hidden"/>
                                      </p:to>
                                    </p:set>
                                  </p:subTnLst>
                                </p:cTn>
                              </p:par>
                            </p:childTnLst>
                          </p:cTn>
                        </p:par>
                        <p:par>
                          <p:cTn id="293" fill="hold">
                            <p:stCondLst>
                              <p:cond delay="3000"/>
                            </p:stCondLst>
                            <p:childTnLst>
                              <p:par>
                                <p:cTn id="294" presetID="10" presetClass="entr" presetSubtype="0" fill="hold" nodeType="afterEffect">
                                  <p:stCondLst>
                                    <p:cond delay="0"/>
                                  </p:stCondLst>
                                  <p:childTnLst>
                                    <p:set>
                                      <p:cBhvr>
                                        <p:cTn id="295" dur="1" fill="hold">
                                          <p:stCondLst>
                                            <p:cond delay="0"/>
                                          </p:stCondLst>
                                        </p:cTn>
                                        <p:tgtEl>
                                          <p:spTgt spid="100"/>
                                        </p:tgtEl>
                                        <p:attrNameLst>
                                          <p:attrName>style.visibility</p:attrName>
                                        </p:attrNameLst>
                                      </p:cBhvr>
                                      <p:to>
                                        <p:strVal val="visible"/>
                                      </p:to>
                                    </p:set>
                                    <p:animEffect transition="in" filter="fade">
                                      <p:cBhvr>
                                        <p:cTn id="296" dur="100"/>
                                        <p:tgtEl>
                                          <p:spTgt spid="100"/>
                                        </p:tgtEl>
                                      </p:cBhvr>
                                    </p:animEffect>
                                  </p:childTnLst>
                                  <p:subTnLst>
                                    <p:set>
                                      <p:cBhvr override="childStyle">
                                        <p:cTn dur="1" fill="hold" display="0" masterRel="sameClick" afterEffect="1">
                                          <p:stCondLst>
                                            <p:cond evt="end" delay="0">
                                              <p:tn val="294"/>
                                            </p:cond>
                                          </p:stCondLst>
                                        </p:cTn>
                                        <p:tgtEl>
                                          <p:spTgt spid="100"/>
                                        </p:tgtEl>
                                        <p:attrNameLst>
                                          <p:attrName>style.visibility</p:attrName>
                                        </p:attrNameLst>
                                      </p:cBhvr>
                                      <p:to>
                                        <p:strVal val="hidden"/>
                                      </p:to>
                                    </p:set>
                                  </p:subTnLst>
                                </p:cTn>
                              </p:par>
                            </p:childTnLst>
                          </p:cTn>
                        </p:par>
                        <p:par>
                          <p:cTn id="297" fill="hold">
                            <p:stCondLst>
                              <p:cond delay="3500"/>
                            </p:stCondLst>
                            <p:childTnLst>
                              <p:par>
                                <p:cTn id="298" presetID="10" presetClass="entr" presetSubtype="0" fill="hold" nodeType="afterEffect">
                                  <p:stCondLst>
                                    <p:cond delay="0"/>
                                  </p:stCondLst>
                                  <p:childTnLst>
                                    <p:set>
                                      <p:cBhvr>
                                        <p:cTn id="299" dur="1" fill="hold">
                                          <p:stCondLst>
                                            <p:cond delay="0"/>
                                          </p:stCondLst>
                                        </p:cTn>
                                        <p:tgtEl>
                                          <p:spTgt spid="101"/>
                                        </p:tgtEl>
                                        <p:attrNameLst>
                                          <p:attrName>style.visibility</p:attrName>
                                        </p:attrNameLst>
                                      </p:cBhvr>
                                      <p:to>
                                        <p:strVal val="visible"/>
                                      </p:to>
                                    </p:set>
                                    <p:animEffect transition="in" filter="fade">
                                      <p:cBhvr>
                                        <p:cTn id="300" dur="100"/>
                                        <p:tgtEl>
                                          <p:spTgt spid="101"/>
                                        </p:tgtEl>
                                      </p:cBhvr>
                                    </p:animEffect>
                                  </p:childTnLst>
                                  <p:subTnLst>
                                    <p:set>
                                      <p:cBhvr override="childStyle">
                                        <p:cTn dur="1" fill="hold" display="0" masterRel="sameClick" afterEffect="1">
                                          <p:stCondLst>
                                            <p:cond evt="end" delay="0">
                                              <p:tn val="298"/>
                                            </p:cond>
                                          </p:stCondLst>
                                        </p:cTn>
                                        <p:tgtEl>
                                          <p:spTgt spid="101"/>
                                        </p:tgtEl>
                                        <p:attrNameLst>
                                          <p:attrName>style.visibility</p:attrName>
                                        </p:attrNameLst>
                                      </p:cBhvr>
                                      <p:to>
                                        <p:strVal val="hidden"/>
                                      </p:to>
                                    </p:set>
                                  </p:subTnLst>
                                </p:cTn>
                              </p:par>
                            </p:childTnLst>
                          </p:cTn>
                        </p:par>
                        <p:par>
                          <p:cTn id="301" fill="hold">
                            <p:stCondLst>
                              <p:cond delay="4000"/>
                            </p:stCondLst>
                            <p:childTnLst>
                              <p:par>
                                <p:cTn id="302" presetID="10" presetClass="entr" presetSubtype="0" fill="hold" nodeType="afterEffect">
                                  <p:stCondLst>
                                    <p:cond delay="0"/>
                                  </p:stCondLst>
                                  <p:childTnLst>
                                    <p:set>
                                      <p:cBhvr>
                                        <p:cTn id="303" dur="1" fill="hold">
                                          <p:stCondLst>
                                            <p:cond delay="0"/>
                                          </p:stCondLst>
                                        </p:cTn>
                                        <p:tgtEl>
                                          <p:spTgt spid="102"/>
                                        </p:tgtEl>
                                        <p:attrNameLst>
                                          <p:attrName>style.visibility</p:attrName>
                                        </p:attrNameLst>
                                      </p:cBhvr>
                                      <p:to>
                                        <p:strVal val="visible"/>
                                      </p:to>
                                    </p:set>
                                    <p:animEffect transition="in" filter="fade">
                                      <p:cBhvr>
                                        <p:cTn id="304" dur="100"/>
                                        <p:tgtEl>
                                          <p:spTgt spid="102"/>
                                        </p:tgtEl>
                                      </p:cBhvr>
                                    </p:animEffect>
                                  </p:childTnLst>
                                  <p:subTnLst>
                                    <p:set>
                                      <p:cBhvr override="childStyle">
                                        <p:cTn dur="1" fill="hold" display="0" masterRel="sameClick" afterEffect="1">
                                          <p:stCondLst>
                                            <p:cond evt="end" delay="0">
                                              <p:tn val="302"/>
                                            </p:cond>
                                          </p:stCondLst>
                                        </p:cTn>
                                        <p:tgtEl>
                                          <p:spTgt spid="102"/>
                                        </p:tgtEl>
                                        <p:attrNameLst>
                                          <p:attrName>style.visibility</p:attrName>
                                        </p:attrNameLst>
                                      </p:cBhvr>
                                      <p:to>
                                        <p:strVal val="hidden"/>
                                      </p:to>
                                    </p:set>
                                  </p:subTnLst>
                                </p:cTn>
                              </p:par>
                            </p:childTnLst>
                          </p:cTn>
                        </p:par>
                        <p:par>
                          <p:cTn id="305" fill="hold">
                            <p:stCondLst>
                              <p:cond delay="4500"/>
                            </p:stCondLst>
                            <p:childTnLst>
                              <p:par>
                                <p:cTn id="306" presetID="10" presetClass="entr" presetSubtype="0" fill="hold" nodeType="afterEffect">
                                  <p:stCondLst>
                                    <p:cond delay="0"/>
                                  </p:stCondLst>
                                  <p:childTnLst>
                                    <p:set>
                                      <p:cBhvr>
                                        <p:cTn id="307" dur="1" fill="hold">
                                          <p:stCondLst>
                                            <p:cond delay="0"/>
                                          </p:stCondLst>
                                        </p:cTn>
                                        <p:tgtEl>
                                          <p:spTgt spid="103"/>
                                        </p:tgtEl>
                                        <p:attrNameLst>
                                          <p:attrName>style.visibility</p:attrName>
                                        </p:attrNameLst>
                                      </p:cBhvr>
                                      <p:to>
                                        <p:strVal val="visible"/>
                                      </p:to>
                                    </p:set>
                                    <p:animEffect transition="in" filter="fade">
                                      <p:cBhvr>
                                        <p:cTn id="308" dur="100"/>
                                        <p:tgtEl>
                                          <p:spTgt spid="103"/>
                                        </p:tgtEl>
                                      </p:cBhvr>
                                    </p:animEffect>
                                  </p:childTnLst>
                                  <p:subTnLst>
                                    <p:set>
                                      <p:cBhvr override="childStyle">
                                        <p:cTn dur="1" fill="hold" display="0" masterRel="sameClick" afterEffect="1">
                                          <p:stCondLst>
                                            <p:cond evt="end" delay="0">
                                              <p:tn val="306"/>
                                            </p:cond>
                                          </p:stCondLst>
                                        </p:cTn>
                                        <p:tgtEl>
                                          <p:spTgt spid="103"/>
                                        </p:tgtEl>
                                        <p:attrNameLst>
                                          <p:attrName>style.visibility</p:attrName>
                                        </p:attrNameLst>
                                      </p:cBhvr>
                                      <p:to>
                                        <p:strVal val="hidden"/>
                                      </p:to>
                                    </p:set>
                                  </p:subTnLst>
                                </p:cTn>
                              </p:par>
                            </p:childTnLst>
                          </p:cTn>
                        </p:par>
                        <p:par>
                          <p:cTn id="309" fill="hold">
                            <p:stCondLst>
                              <p:cond delay="5000"/>
                            </p:stCondLst>
                            <p:childTnLst>
                              <p:par>
                                <p:cTn id="310" presetID="10" presetClass="entr" presetSubtype="0" fill="hold" nodeType="afterEffect">
                                  <p:stCondLst>
                                    <p:cond delay="0"/>
                                  </p:stCondLst>
                                  <p:childTnLst>
                                    <p:set>
                                      <p:cBhvr>
                                        <p:cTn id="311" dur="1" fill="hold">
                                          <p:stCondLst>
                                            <p:cond delay="0"/>
                                          </p:stCondLst>
                                        </p:cTn>
                                        <p:tgtEl>
                                          <p:spTgt spid="104"/>
                                        </p:tgtEl>
                                        <p:attrNameLst>
                                          <p:attrName>style.visibility</p:attrName>
                                        </p:attrNameLst>
                                      </p:cBhvr>
                                      <p:to>
                                        <p:strVal val="visible"/>
                                      </p:to>
                                    </p:set>
                                    <p:animEffect transition="in" filter="fade">
                                      <p:cBhvr>
                                        <p:cTn id="312" dur="100"/>
                                        <p:tgtEl>
                                          <p:spTgt spid="104"/>
                                        </p:tgtEl>
                                      </p:cBhvr>
                                    </p:animEffect>
                                  </p:childTnLst>
                                  <p:subTnLst>
                                    <p:set>
                                      <p:cBhvr override="childStyle">
                                        <p:cTn dur="1" fill="hold" display="0" masterRel="sameClick" afterEffect="1">
                                          <p:stCondLst>
                                            <p:cond evt="end" delay="0">
                                              <p:tn val="310"/>
                                            </p:cond>
                                          </p:stCondLst>
                                        </p:cTn>
                                        <p:tgtEl>
                                          <p:spTgt spid="104"/>
                                        </p:tgtEl>
                                        <p:attrNameLst>
                                          <p:attrName>style.visibility</p:attrName>
                                        </p:attrNameLst>
                                      </p:cBhvr>
                                      <p:to>
                                        <p:strVal val="hidden"/>
                                      </p:to>
                                    </p:set>
                                  </p:subTnLst>
                                </p:cTn>
                              </p:par>
                            </p:childTnLst>
                          </p:cTn>
                        </p:par>
                        <p:par>
                          <p:cTn id="313" fill="hold">
                            <p:stCondLst>
                              <p:cond delay="5500"/>
                            </p:stCondLst>
                            <p:childTnLst>
                              <p:par>
                                <p:cTn id="314" presetID="10" presetClass="entr" presetSubtype="0" fill="hold" nodeType="afterEffect">
                                  <p:stCondLst>
                                    <p:cond delay="0"/>
                                  </p:stCondLst>
                                  <p:childTnLst>
                                    <p:set>
                                      <p:cBhvr>
                                        <p:cTn id="315" dur="1" fill="hold">
                                          <p:stCondLst>
                                            <p:cond delay="0"/>
                                          </p:stCondLst>
                                        </p:cTn>
                                        <p:tgtEl>
                                          <p:spTgt spid="105"/>
                                        </p:tgtEl>
                                        <p:attrNameLst>
                                          <p:attrName>style.visibility</p:attrName>
                                        </p:attrNameLst>
                                      </p:cBhvr>
                                      <p:to>
                                        <p:strVal val="visible"/>
                                      </p:to>
                                    </p:set>
                                    <p:animEffect transition="in" filter="fade">
                                      <p:cBhvr>
                                        <p:cTn id="316" dur="100"/>
                                        <p:tgtEl>
                                          <p:spTgt spid="105"/>
                                        </p:tgtEl>
                                      </p:cBhvr>
                                    </p:animEffect>
                                  </p:childTnLst>
                                  <p:subTnLst>
                                    <p:set>
                                      <p:cBhvr override="childStyle">
                                        <p:cTn dur="1" fill="hold" display="0" masterRel="sameClick" afterEffect="1">
                                          <p:stCondLst>
                                            <p:cond evt="end" delay="0">
                                              <p:tn val="314"/>
                                            </p:cond>
                                          </p:stCondLst>
                                        </p:cTn>
                                        <p:tgtEl>
                                          <p:spTgt spid="105"/>
                                        </p:tgtEl>
                                        <p:attrNameLst>
                                          <p:attrName>style.visibility</p:attrName>
                                        </p:attrNameLst>
                                      </p:cBhvr>
                                      <p:to>
                                        <p:strVal val="hidden"/>
                                      </p:to>
                                    </p:set>
                                  </p:subTnLst>
                                </p:cTn>
                              </p:par>
                            </p:childTnLst>
                          </p:cTn>
                        </p:par>
                        <p:par>
                          <p:cTn id="317" fill="hold">
                            <p:stCondLst>
                              <p:cond delay="6000"/>
                            </p:stCondLst>
                            <p:childTnLst>
                              <p:par>
                                <p:cTn id="318" presetID="10" presetClass="entr" presetSubtype="0" fill="hold" nodeType="afterEffect">
                                  <p:stCondLst>
                                    <p:cond delay="0"/>
                                  </p:stCondLst>
                                  <p:childTnLst>
                                    <p:set>
                                      <p:cBhvr>
                                        <p:cTn id="319" dur="1" fill="hold">
                                          <p:stCondLst>
                                            <p:cond delay="0"/>
                                          </p:stCondLst>
                                        </p:cTn>
                                        <p:tgtEl>
                                          <p:spTgt spid="106"/>
                                        </p:tgtEl>
                                        <p:attrNameLst>
                                          <p:attrName>style.visibility</p:attrName>
                                        </p:attrNameLst>
                                      </p:cBhvr>
                                      <p:to>
                                        <p:strVal val="visible"/>
                                      </p:to>
                                    </p:set>
                                    <p:animEffect transition="in" filter="fade">
                                      <p:cBhvr>
                                        <p:cTn id="320" dur="100"/>
                                        <p:tgtEl>
                                          <p:spTgt spid="106"/>
                                        </p:tgtEl>
                                      </p:cBhvr>
                                    </p:animEffect>
                                  </p:childTnLst>
                                  <p:subTnLst>
                                    <p:set>
                                      <p:cBhvr override="childStyle">
                                        <p:cTn dur="1" fill="hold" display="0" masterRel="sameClick" afterEffect="1">
                                          <p:stCondLst>
                                            <p:cond evt="end" delay="0">
                                              <p:tn val="318"/>
                                            </p:cond>
                                          </p:stCondLst>
                                        </p:cTn>
                                        <p:tgtEl>
                                          <p:spTgt spid="106"/>
                                        </p:tgtEl>
                                        <p:attrNameLst>
                                          <p:attrName>style.visibility</p:attrName>
                                        </p:attrNameLst>
                                      </p:cBhvr>
                                      <p:to>
                                        <p:strVal val="hidden"/>
                                      </p:to>
                                    </p:set>
                                  </p:subTnLst>
                                </p:cTn>
                              </p:par>
                            </p:childTnLst>
                          </p:cTn>
                        </p:par>
                        <p:par>
                          <p:cTn id="321" fill="hold">
                            <p:stCondLst>
                              <p:cond delay="6500"/>
                            </p:stCondLst>
                            <p:childTnLst>
                              <p:par>
                                <p:cTn id="322" presetID="10" presetClass="entr" presetSubtype="0" fill="hold" nodeType="afterEffect">
                                  <p:stCondLst>
                                    <p:cond delay="0"/>
                                  </p:stCondLst>
                                  <p:childTnLst>
                                    <p:set>
                                      <p:cBhvr>
                                        <p:cTn id="323" dur="1" fill="hold">
                                          <p:stCondLst>
                                            <p:cond delay="0"/>
                                          </p:stCondLst>
                                        </p:cTn>
                                        <p:tgtEl>
                                          <p:spTgt spid="107"/>
                                        </p:tgtEl>
                                        <p:attrNameLst>
                                          <p:attrName>style.visibility</p:attrName>
                                        </p:attrNameLst>
                                      </p:cBhvr>
                                      <p:to>
                                        <p:strVal val="visible"/>
                                      </p:to>
                                    </p:set>
                                    <p:animEffect transition="in" filter="fade">
                                      <p:cBhvr>
                                        <p:cTn id="324" dur="100"/>
                                        <p:tgtEl>
                                          <p:spTgt spid="107"/>
                                        </p:tgtEl>
                                      </p:cBhvr>
                                    </p:animEffect>
                                  </p:childTnLst>
                                  <p:subTnLst>
                                    <p:set>
                                      <p:cBhvr override="childStyle">
                                        <p:cTn dur="1" fill="hold" display="0" masterRel="sameClick" afterEffect="1">
                                          <p:stCondLst>
                                            <p:cond evt="end" delay="0">
                                              <p:tn val="322"/>
                                            </p:cond>
                                          </p:stCondLst>
                                        </p:cTn>
                                        <p:tgtEl>
                                          <p:spTgt spid="107"/>
                                        </p:tgtEl>
                                        <p:attrNameLst>
                                          <p:attrName>style.visibility</p:attrName>
                                        </p:attrNameLst>
                                      </p:cBhvr>
                                      <p:to>
                                        <p:strVal val="hidden"/>
                                      </p:to>
                                    </p:set>
                                  </p:subTnLst>
                                </p:cTn>
                              </p:par>
                            </p:childTnLst>
                          </p:cTn>
                        </p:par>
                        <p:par>
                          <p:cTn id="325" fill="hold">
                            <p:stCondLst>
                              <p:cond delay="7000"/>
                            </p:stCondLst>
                            <p:childTnLst>
                              <p:par>
                                <p:cTn id="326" presetID="10" presetClass="entr" presetSubtype="0" fill="hold" nodeType="afterEffect">
                                  <p:stCondLst>
                                    <p:cond delay="0"/>
                                  </p:stCondLst>
                                  <p:childTnLst>
                                    <p:set>
                                      <p:cBhvr>
                                        <p:cTn id="327" dur="1" fill="hold">
                                          <p:stCondLst>
                                            <p:cond delay="0"/>
                                          </p:stCondLst>
                                        </p:cTn>
                                        <p:tgtEl>
                                          <p:spTgt spid="109"/>
                                        </p:tgtEl>
                                        <p:attrNameLst>
                                          <p:attrName>style.visibility</p:attrName>
                                        </p:attrNameLst>
                                      </p:cBhvr>
                                      <p:to>
                                        <p:strVal val="visible"/>
                                      </p:to>
                                    </p:set>
                                    <p:animEffect transition="in" filter="fade">
                                      <p:cBhvr>
                                        <p:cTn id="328" dur="100"/>
                                        <p:tgtEl>
                                          <p:spTgt spid="109"/>
                                        </p:tgtEl>
                                      </p:cBhvr>
                                    </p:animEffect>
                                  </p:childTnLst>
                                  <p:subTnLst>
                                    <p:set>
                                      <p:cBhvr override="childStyle">
                                        <p:cTn dur="1" fill="hold" display="0" masterRel="sameClick" afterEffect="1">
                                          <p:stCondLst>
                                            <p:cond evt="end" delay="0">
                                              <p:tn val="326"/>
                                            </p:cond>
                                          </p:stCondLst>
                                        </p:cTn>
                                        <p:tgtEl>
                                          <p:spTgt spid="109"/>
                                        </p:tgtEl>
                                        <p:attrNameLst>
                                          <p:attrName>style.visibility</p:attrName>
                                        </p:attrNameLst>
                                      </p:cBhvr>
                                      <p:to>
                                        <p:strVal val="hidden"/>
                                      </p:to>
                                    </p:set>
                                  </p:subTnLst>
                                </p:cTn>
                              </p:par>
                            </p:childTnLst>
                          </p:cTn>
                        </p:par>
                        <p:par>
                          <p:cTn id="329" fill="hold">
                            <p:stCondLst>
                              <p:cond delay="7500"/>
                            </p:stCondLst>
                            <p:childTnLst>
                              <p:par>
                                <p:cTn id="330" presetID="10" presetClass="entr" presetSubtype="0" fill="hold" nodeType="afterEffect">
                                  <p:stCondLst>
                                    <p:cond delay="0"/>
                                  </p:stCondLst>
                                  <p:childTnLst>
                                    <p:set>
                                      <p:cBhvr>
                                        <p:cTn id="331" dur="1" fill="hold">
                                          <p:stCondLst>
                                            <p:cond delay="0"/>
                                          </p:stCondLst>
                                        </p:cTn>
                                        <p:tgtEl>
                                          <p:spTgt spid="110"/>
                                        </p:tgtEl>
                                        <p:attrNameLst>
                                          <p:attrName>style.visibility</p:attrName>
                                        </p:attrNameLst>
                                      </p:cBhvr>
                                      <p:to>
                                        <p:strVal val="visible"/>
                                      </p:to>
                                    </p:set>
                                    <p:animEffect transition="in" filter="fade">
                                      <p:cBhvr>
                                        <p:cTn id="332" dur="100"/>
                                        <p:tgtEl>
                                          <p:spTgt spid="110"/>
                                        </p:tgtEl>
                                      </p:cBhvr>
                                    </p:animEffect>
                                  </p:childTnLst>
                                  <p:subTnLst>
                                    <p:set>
                                      <p:cBhvr override="childStyle">
                                        <p:cTn dur="1" fill="hold" display="0" masterRel="sameClick" afterEffect="1">
                                          <p:stCondLst>
                                            <p:cond evt="end" delay="0">
                                              <p:tn val="330"/>
                                            </p:cond>
                                          </p:stCondLst>
                                        </p:cTn>
                                        <p:tgtEl>
                                          <p:spTgt spid="110"/>
                                        </p:tgtEl>
                                        <p:attrNameLst>
                                          <p:attrName>style.visibility</p:attrName>
                                        </p:attrNameLst>
                                      </p:cBhvr>
                                      <p:to>
                                        <p:strVal val="hidden"/>
                                      </p:to>
                                    </p:set>
                                  </p:subTnLst>
                                </p:cTn>
                              </p:par>
                            </p:childTnLst>
                          </p:cTn>
                        </p:par>
                        <p:par>
                          <p:cTn id="333" fill="hold">
                            <p:stCondLst>
                              <p:cond delay="8000"/>
                            </p:stCondLst>
                            <p:childTnLst>
                              <p:par>
                                <p:cTn id="334" presetID="10" presetClass="entr" presetSubtype="0" fill="hold" nodeType="afterEffect">
                                  <p:stCondLst>
                                    <p:cond delay="0"/>
                                  </p:stCondLst>
                                  <p:childTnLst>
                                    <p:set>
                                      <p:cBhvr>
                                        <p:cTn id="335" dur="1" fill="hold">
                                          <p:stCondLst>
                                            <p:cond delay="0"/>
                                          </p:stCondLst>
                                        </p:cTn>
                                        <p:tgtEl>
                                          <p:spTgt spid="116"/>
                                        </p:tgtEl>
                                        <p:attrNameLst>
                                          <p:attrName>style.visibility</p:attrName>
                                        </p:attrNameLst>
                                      </p:cBhvr>
                                      <p:to>
                                        <p:strVal val="visible"/>
                                      </p:to>
                                    </p:set>
                                    <p:animEffect transition="in" filter="fade">
                                      <p:cBhvr>
                                        <p:cTn id="336" dur="100"/>
                                        <p:tgtEl>
                                          <p:spTgt spid="116"/>
                                        </p:tgtEl>
                                      </p:cBhvr>
                                    </p:animEffect>
                                  </p:childTnLst>
                                  <p:subTnLst>
                                    <p:set>
                                      <p:cBhvr override="childStyle">
                                        <p:cTn dur="1" fill="hold" display="0" masterRel="sameClick" afterEffect="1">
                                          <p:stCondLst>
                                            <p:cond evt="end" delay="0">
                                              <p:tn val="334"/>
                                            </p:cond>
                                          </p:stCondLst>
                                        </p:cTn>
                                        <p:tgtEl>
                                          <p:spTgt spid="116"/>
                                        </p:tgtEl>
                                        <p:attrNameLst>
                                          <p:attrName>style.visibility</p:attrName>
                                        </p:attrNameLst>
                                      </p:cBhvr>
                                      <p:to>
                                        <p:strVal val="hidden"/>
                                      </p:to>
                                    </p:set>
                                  </p:subTnLst>
                                </p:cTn>
                              </p:par>
                            </p:childTnLst>
                          </p:cTn>
                        </p:par>
                        <p:par>
                          <p:cTn id="337" fill="hold">
                            <p:stCondLst>
                              <p:cond delay="8500"/>
                            </p:stCondLst>
                            <p:childTnLst>
                              <p:par>
                                <p:cTn id="338" presetID="10" presetClass="entr" presetSubtype="0" fill="hold" nodeType="afterEffect">
                                  <p:stCondLst>
                                    <p:cond delay="0"/>
                                  </p:stCondLst>
                                  <p:childTnLst>
                                    <p:set>
                                      <p:cBhvr>
                                        <p:cTn id="339" dur="1" fill="hold">
                                          <p:stCondLst>
                                            <p:cond delay="0"/>
                                          </p:stCondLst>
                                        </p:cTn>
                                        <p:tgtEl>
                                          <p:spTgt spid="119"/>
                                        </p:tgtEl>
                                        <p:attrNameLst>
                                          <p:attrName>style.visibility</p:attrName>
                                        </p:attrNameLst>
                                      </p:cBhvr>
                                      <p:to>
                                        <p:strVal val="visible"/>
                                      </p:to>
                                    </p:set>
                                    <p:animEffect transition="in" filter="fade">
                                      <p:cBhvr>
                                        <p:cTn id="340" dur="100"/>
                                        <p:tgtEl>
                                          <p:spTgt spid="119"/>
                                        </p:tgtEl>
                                      </p:cBhvr>
                                    </p:animEffect>
                                  </p:childTnLst>
                                </p:cTn>
                              </p:par>
                            </p:childTnLst>
                          </p:cTn>
                        </p:par>
                        <p:par>
                          <p:cTn id="341" fill="hold">
                            <p:stCondLst>
                              <p:cond delay="9000"/>
                            </p:stCondLst>
                            <p:childTnLst>
                              <p:par>
                                <p:cTn id="342" presetID="26" presetClass="entr" presetSubtype="0" fill="hold" grpId="0" nodeType="afterEffect">
                                  <p:stCondLst>
                                    <p:cond delay="0"/>
                                  </p:stCondLst>
                                  <p:childTnLst>
                                    <p:set>
                                      <p:cBhvr>
                                        <p:cTn id="343" dur="1" fill="hold">
                                          <p:stCondLst>
                                            <p:cond delay="0"/>
                                          </p:stCondLst>
                                        </p:cTn>
                                        <p:tgtEl>
                                          <p:spTgt spid="122"/>
                                        </p:tgtEl>
                                        <p:attrNameLst>
                                          <p:attrName>style.visibility</p:attrName>
                                        </p:attrNameLst>
                                      </p:cBhvr>
                                      <p:to>
                                        <p:strVal val="visible"/>
                                      </p:to>
                                    </p:set>
                                    <p:animEffect transition="in" filter="wipe(down)">
                                      <p:cBhvr>
                                        <p:cTn id="344" dur="580">
                                          <p:stCondLst>
                                            <p:cond delay="0"/>
                                          </p:stCondLst>
                                        </p:cTn>
                                        <p:tgtEl>
                                          <p:spTgt spid="122"/>
                                        </p:tgtEl>
                                      </p:cBhvr>
                                    </p:animEffect>
                                    <p:anim calcmode="lin" valueType="num">
                                      <p:cBhvr>
                                        <p:cTn id="345" dur="1822" tmFilter="0,0; 0.14,0.36; 0.43,0.73; 0.71,0.91; 1.0,1.0">
                                          <p:stCondLst>
                                            <p:cond delay="0"/>
                                          </p:stCondLst>
                                        </p:cTn>
                                        <p:tgtEl>
                                          <p:spTgt spid="122"/>
                                        </p:tgtEl>
                                        <p:attrNameLst>
                                          <p:attrName>ppt_x</p:attrName>
                                        </p:attrNameLst>
                                      </p:cBhvr>
                                      <p:tavLst>
                                        <p:tav tm="0">
                                          <p:val>
                                            <p:strVal val="#ppt_x-0.25"/>
                                          </p:val>
                                        </p:tav>
                                        <p:tav tm="100000">
                                          <p:val>
                                            <p:strVal val="#ppt_x"/>
                                          </p:val>
                                        </p:tav>
                                      </p:tavLst>
                                    </p:anim>
                                    <p:anim calcmode="lin" valueType="num">
                                      <p:cBhvr>
                                        <p:cTn id="346" dur="664" tmFilter="0.0,0.0; 0.25,0.07; 0.50,0.2; 0.75,0.467; 1.0,1.0">
                                          <p:stCondLst>
                                            <p:cond delay="0"/>
                                          </p:stCondLst>
                                        </p:cTn>
                                        <p:tgtEl>
                                          <p:spTgt spid="122"/>
                                        </p:tgtEl>
                                        <p:attrNameLst>
                                          <p:attrName>ppt_y</p:attrName>
                                        </p:attrNameLst>
                                      </p:cBhvr>
                                      <p:tavLst>
                                        <p:tav tm="0" fmla="#ppt_y-sin(pi*$)/3">
                                          <p:val>
                                            <p:fltVal val="0.5"/>
                                          </p:val>
                                        </p:tav>
                                        <p:tav tm="100000">
                                          <p:val>
                                            <p:fltVal val="1"/>
                                          </p:val>
                                        </p:tav>
                                      </p:tavLst>
                                    </p:anim>
                                    <p:anim calcmode="lin" valueType="num">
                                      <p:cBhvr>
                                        <p:cTn id="347" dur="664" tmFilter="0, 0; 0.125,0.2665; 0.25,0.4; 0.375,0.465; 0.5,0.5;  0.625,0.535; 0.75,0.6; 0.875,0.7335; 1,1">
                                          <p:stCondLst>
                                            <p:cond delay="664"/>
                                          </p:stCondLst>
                                        </p:cTn>
                                        <p:tgtEl>
                                          <p:spTgt spid="122"/>
                                        </p:tgtEl>
                                        <p:attrNameLst>
                                          <p:attrName>ppt_y</p:attrName>
                                        </p:attrNameLst>
                                      </p:cBhvr>
                                      <p:tavLst>
                                        <p:tav tm="0" fmla="#ppt_y-sin(pi*$)/9">
                                          <p:val>
                                            <p:fltVal val="0"/>
                                          </p:val>
                                        </p:tav>
                                        <p:tav tm="100000">
                                          <p:val>
                                            <p:fltVal val="1"/>
                                          </p:val>
                                        </p:tav>
                                      </p:tavLst>
                                    </p:anim>
                                    <p:anim calcmode="lin" valueType="num">
                                      <p:cBhvr>
                                        <p:cTn id="348" dur="332" tmFilter="0, 0; 0.125,0.2665; 0.25,0.4; 0.375,0.465; 0.5,0.5;  0.625,0.535; 0.75,0.6; 0.875,0.7335; 1,1">
                                          <p:stCondLst>
                                            <p:cond delay="1324"/>
                                          </p:stCondLst>
                                        </p:cTn>
                                        <p:tgtEl>
                                          <p:spTgt spid="122"/>
                                        </p:tgtEl>
                                        <p:attrNameLst>
                                          <p:attrName>ppt_y</p:attrName>
                                        </p:attrNameLst>
                                      </p:cBhvr>
                                      <p:tavLst>
                                        <p:tav tm="0" fmla="#ppt_y-sin(pi*$)/27">
                                          <p:val>
                                            <p:fltVal val="0"/>
                                          </p:val>
                                        </p:tav>
                                        <p:tav tm="100000">
                                          <p:val>
                                            <p:fltVal val="1"/>
                                          </p:val>
                                        </p:tav>
                                      </p:tavLst>
                                    </p:anim>
                                    <p:anim calcmode="lin" valueType="num">
                                      <p:cBhvr>
                                        <p:cTn id="349" dur="164" tmFilter="0, 0; 0.125,0.2665; 0.25,0.4; 0.375,0.465; 0.5,0.5;  0.625,0.535; 0.75,0.6; 0.875,0.7335; 1,1">
                                          <p:stCondLst>
                                            <p:cond delay="1656"/>
                                          </p:stCondLst>
                                        </p:cTn>
                                        <p:tgtEl>
                                          <p:spTgt spid="122"/>
                                        </p:tgtEl>
                                        <p:attrNameLst>
                                          <p:attrName>ppt_y</p:attrName>
                                        </p:attrNameLst>
                                      </p:cBhvr>
                                      <p:tavLst>
                                        <p:tav tm="0" fmla="#ppt_y-sin(pi*$)/81">
                                          <p:val>
                                            <p:fltVal val="0"/>
                                          </p:val>
                                        </p:tav>
                                        <p:tav tm="100000">
                                          <p:val>
                                            <p:fltVal val="1"/>
                                          </p:val>
                                        </p:tav>
                                      </p:tavLst>
                                    </p:anim>
                                    <p:animScale>
                                      <p:cBhvr>
                                        <p:cTn id="350" dur="26">
                                          <p:stCondLst>
                                            <p:cond delay="650"/>
                                          </p:stCondLst>
                                        </p:cTn>
                                        <p:tgtEl>
                                          <p:spTgt spid="122"/>
                                        </p:tgtEl>
                                      </p:cBhvr>
                                      <p:to x="100000" y="60000"/>
                                    </p:animScale>
                                    <p:animScale>
                                      <p:cBhvr>
                                        <p:cTn id="351" dur="166" decel="50000">
                                          <p:stCondLst>
                                            <p:cond delay="676"/>
                                          </p:stCondLst>
                                        </p:cTn>
                                        <p:tgtEl>
                                          <p:spTgt spid="122"/>
                                        </p:tgtEl>
                                      </p:cBhvr>
                                      <p:to x="100000" y="100000"/>
                                    </p:animScale>
                                    <p:animScale>
                                      <p:cBhvr>
                                        <p:cTn id="352" dur="26">
                                          <p:stCondLst>
                                            <p:cond delay="1312"/>
                                          </p:stCondLst>
                                        </p:cTn>
                                        <p:tgtEl>
                                          <p:spTgt spid="122"/>
                                        </p:tgtEl>
                                      </p:cBhvr>
                                      <p:to x="100000" y="80000"/>
                                    </p:animScale>
                                    <p:animScale>
                                      <p:cBhvr>
                                        <p:cTn id="353" dur="166" decel="50000">
                                          <p:stCondLst>
                                            <p:cond delay="1338"/>
                                          </p:stCondLst>
                                        </p:cTn>
                                        <p:tgtEl>
                                          <p:spTgt spid="122"/>
                                        </p:tgtEl>
                                      </p:cBhvr>
                                      <p:to x="100000" y="100000"/>
                                    </p:animScale>
                                    <p:animScale>
                                      <p:cBhvr>
                                        <p:cTn id="354" dur="26">
                                          <p:stCondLst>
                                            <p:cond delay="1642"/>
                                          </p:stCondLst>
                                        </p:cTn>
                                        <p:tgtEl>
                                          <p:spTgt spid="122"/>
                                        </p:tgtEl>
                                      </p:cBhvr>
                                      <p:to x="100000" y="90000"/>
                                    </p:animScale>
                                    <p:animScale>
                                      <p:cBhvr>
                                        <p:cTn id="355" dur="166" decel="50000">
                                          <p:stCondLst>
                                            <p:cond delay="1668"/>
                                          </p:stCondLst>
                                        </p:cTn>
                                        <p:tgtEl>
                                          <p:spTgt spid="122"/>
                                        </p:tgtEl>
                                      </p:cBhvr>
                                      <p:to x="100000" y="100000"/>
                                    </p:animScale>
                                    <p:animScale>
                                      <p:cBhvr>
                                        <p:cTn id="356" dur="26">
                                          <p:stCondLst>
                                            <p:cond delay="1808"/>
                                          </p:stCondLst>
                                        </p:cTn>
                                        <p:tgtEl>
                                          <p:spTgt spid="122"/>
                                        </p:tgtEl>
                                      </p:cBhvr>
                                      <p:to x="100000" y="95000"/>
                                    </p:animScale>
                                    <p:animScale>
                                      <p:cBhvr>
                                        <p:cTn id="357" dur="166" decel="50000">
                                          <p:stCondLst>
                                            <p:cond delay="1834"/>
                                          </p:stCondLst>
                                        </p:cTn>
                                        <p:tgtEl>
                                          <p:spTgt spid="122"/>
                                        </p:tgtEl>
                                      </p:cBhvr>
                                      <p:to x="100000" y="100000"/>
                                    </p:animScale>
                                  </p:childTnLst>
                                </p:cTn>
                              </p:par>
                            </p:childTnLst>
                          </p:cTn>
                        </p:par>
                      </p:childTnLst>
                    </p:cTn>
                  </p:par>
                  <p:par>
                    <p:cTn id="358" fill="hold">
                      <p:stCondLst>
                        <p:cond delay="indefinite"/>
                      </p:stCondLst>
                      <p:childTnLst>
                        <p:par>
                          <p:cTn id="359" fill="hold">
                            <p:stCondLst>
                              <p:cond delay="0"/>
                            </p:stCondLst>
                            <p:childTnLst>
                              <p:par>
                                <p:cTn id="360" presetID="10" presetClass="entr" presetSubtype="0" fill="hold" nodeType="clickEffect">
                                  <p:stCondLst>
                                    <p:cond delay="0"/>
                                  </p:stCondLst>
                                  <p:childTnLst>
                                    <p:set>
                                      <p:cBhvr>
                                        <p:cTn id="361" dur="1" fill="hold">
                                          <p:stCondLst>
                                            <p:cond delay="0"/>
                                          </p:stCondLst>
                                        </p:cTn>
                                        <p:tgtEl>
                                          <p:spTgt spid="77"/>
                                        </p:tgtEl>
                                        <p:attrNameLst>
                                          <p:attrName>style.visibility</p:attrName>
                                        </p:attrNameLst>
                                      </p:cBhvr>
                                      <p:to>
                                        <p:strVal val="visible"/>
                                      </p:to>
                                    </p:set>
                                    <p:animEffect transition="in" filter="fade">
                                      <p:cBhvr>
                                        <p:cTn id="36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5" grpId="0"/>
      <p:bldP spid="47" grpId="0"/>
      <p:bldP spid="49" grpId="0" animBg="1"/>
      <p:bldP spid="51" grpId="0"/>
      <p:bldP spid="52" grpId="0" animBg="1"/>
      <p:bldP spid="54" grpId="0"/>
      <p:bldP spid="55" grpId="0"/>
      <p:bldP spid="57" grpId="0" animBg="1"/>
      <p:bldP spid="58" grpId="0"/>
      <p:bldP spid="59" grpId="0" animBg="1"/>
      <p:bldP spid="61" grpId="0"/>
      <p:bldP spid="66" grpId="0"/>
      <p:bldP spid="67" grpId="0" animBg="1"/>
      <p:bldP spid="69" grpId="0"/>
      <p:bldP spid="70" grpId="0" animBg="1"/>
      <p:bldP spid="71" grpId="0"/>
      <p:bldP spid="120" grpId="0" animBg="1"/>
      <p:bldP spid="12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组合 113"/>
          <p:cNvGrpSpPr/>
          <p:nvPr/>
        </p:nvGrpSpPr>
        <p:grpSpPr>
          <a:xfrm>
            <a:off x="6753237" y="3593521"/>
            <a:ext cx="2184485" cy="2238030"/>
            <a:chOff x="6753237" y="3593521"/>
            <a:chExt cx="2184485" cy="2238030"/>
          </a:xfrm>
        </p:grpSpPr>
        <p:cxnSp>
          <p:nvCxnSpPr>
            <p:cNvPr id="90" name="直接箭头连接符 89"/>
            <p:cNvCxnSpPr/>
            <p:nvPr/>
          </p:nvCxnSpPr>
          <p:spPr bwMode="auto">
            <a:xfrm flipV="1">
              <a:off x="6783879" y="4552467"/>
              <a:ext cx="2016000" cy="158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bwMode="auto">
            <a:xfrm flipH="1">
              <a:off x="7657614" y="3593521"/>
              <a:ext cx="2381" cy="191160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6753237" y="3755840"/>
              <a:ext cx="2184485" cy="2075711"/>
              <a:chOff x="6753237" y="3755840"/>
              <a:chExt cx="2184485" cy="2075711"/>
            </a:xfrm>
          </p:grpSpPr>
          <p:sp>
            <p:nvSpPr>
              <p:cNvPr id="86" name="椭圆 85"/>
              <p:cNvSpPr>
                <a:spLocks noChangeAspect="1"/>
              </p:cNvSpPr>
              <p:nvPr/>
            </p:nvSpPr>
            <p:spPr bwMode="auto">
              <a:xfrm>
                <a:off x="6859798" y="3755840"/>
                <a:ext cx="1614010" cy="1612800"/>
              </a:xfrm>
              <a:prstGeom prst="ellipse">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sp>
            <p:nvSpPr>
              <p:cNvPr id="91" name="文本框 231"/>
              <p:cNvSpPr txBox="1">
                <a:spLocks noChangeArrowheads="1"/>
              </p:cNvSpPr>
              <p:nvPr/>
            </p:nvSpPr>
            <p:spPr bwMode="auto">
              <a:xfrm>
                <a:off x="7398406" y="4469934"/>
                <a:ext cx="440147" cy="497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algn="just"/>
                <a:r>
                  <a:rPr lang="en-US" altLang="zh-CN" sz="1800" b="0" i="1" dirty="0">
                    <a:solidFill>
                      <a:srgbClr val="000000"/>
                    </a:solidFill>
                    <a:latin typeface="Times New Roman" panose="02020603050405020304" pitchFamily="18" charset="0"/>
                    <a:ea typeface="等线" panose="02010600030101010101" pitchFamily="2" charset="-122"/>
                    <a:cs typeface="宋体" panose="02010600030101010101" pitchFamily="2" charset="-122"/>
                  </a:rPr>
                  <a:t>o</a:t>
                </a:r>
                <a:endParaRPr lang="zh-CN" altLang="zh-CN" sz="1200" b="0" dirty="0">
                  <a:solidFill>
                    <a:srgbClr val="000000"/>
                  </a:solidFill>
                  <a:ea typeface="等线" panose="02010600030101010101" pitchFamily="2" charset="-122"/>
                  <a:cs typeface="宋体" panose="02010600030101010101" pitchFamily="2" charset="-122"/>
                </a:endParaRPr>
              </a:p>
            </p:txBody>
          </p:sp>
          <p:sp>
            <p:nvSpPr>
              <p:cNvPr id="92" name="文本框 438"/>
              <p:cNvSpPr txBox="1"/>
              <p:nvPr/>
            </p:nvSpPr>
            <p:spPr bwMode="auto">
              <a:xfrm>
                <a:off x="8560189" y="4509765"/>
                <a:ext cx="377533" cy="457200"/>
              </a:xfrm>
              <a:prstGeom prst="rect">
                <a:avLst/>
              </a:prstGeom>
              <a:noFill/>
              <a:ln w="6350">
                <a:noFill/>
              </a:ln>
            </p:spPr>
            <p:txBody>
              <a:bodyPr/>
              <a:lstStyle/>
              <a:p>
                <a:pPr algn="just">
                  <a:defRPr/>
                </a:pPr>
                <a:r>
                  <a:rPr lang="en-US" sz="1600" i="1" kern="100" dirty="0">
                    <a:solidFill>
                      <a:srgbClr val="FF0000"/>
                    </a:solidFill>
                    <a:latin typeface="Times New Roman" panose="02020603050405020304" pitchFamily="18" charset="0"/>
                    <a:ea typeface="等线" panose="02010600030101010101" pitchFamily="2" charset="-122"/>
                    <a:cs typeface="Times New Roman" panose="02020603050405020304" pitchFamily="18" charset="0"/>
                  </a:rPr>
                  <a:t>y</a:t>
                </a:r>
                <a:endParaRPr lang="zh-CN" sz="1000" kern="100" dirty="0">
                  <a:solidFill>
                    <a:srgbClr val="FF0000"/>
                  </a:solidFill>
                  <a:latin typeface="等线" panose="02010600030101010101" pitchFamily="2" charset="-122"/>
                  <a:ea typeface="等线" panose="02010600030101010101" pitchFamily="2" charset="-122"/>
                  <a:cs typeface="Times New Roman" panose="02020603050405020304" pitchFamily="18" charset="0"/>
                </a:endParaRPr>
              </a:p>
            </p:txBody>
          </p:sp>
          <p:sp>
            <p:nvSpPr>
              <p:cNvPr id="89" name="文本框 88"/>
              <p:cNvSpPr txBox="1"/>
              <p:nvPr/>
            </p:nvSpPr>
            <p:spPr>
              <a:xfrm>
                <a:off x="6753237" y="5492997"/>
                <a:ext cx="2023469" cy="338554"/>
              </a:xfrm>
              <a:prstGeom prst="rect">
                <a:avLst/>
              </a:prstGeom>
              <a:noFill/>
            </p:spPr>
            <p:txBody>
              <a:bodyPr wrap="square">
                <a:spAutoFit/>
              </a:bodyPr>
              <a:lstStyle/>
              <a:p>
                <a:r>
                  <a:rPr lang="zh-CN" altLang="en-US" sz="1600" kern="100" dirty="0">
                    <a:latin typeface="Times New Roman" panose="02020603050405020304" pitchFamily="18" charset="0"/>
                    <a:ea typeface="宋体" panose="02010600030101010101" pitchFamily="2" charset="-122"/>
                  </a:rPr>
                  <a:t>题图</a:t>
                </a:r>
                <a:r>
                  <a:rPr lang="en-US" altLang="zh-CN" sz="1600" kern="100" dirty="0">
                    <a:latin typeface="Times New Roman" panose="02020603050405020304" pitchFamily="18" charset="0"/>
                    <a:ea typeface="宋体" panose="02010600030101010101" pitchFamily="2" charset="-122"/>
                  </a:rPr>
                  <a:t>6-7 </a:t>
                </a:r>
                <a:r>
                  <a:rPr lang="zh-CN" altLang="en-US" sz="1600" kern="100" dirty="0">
                    <a:effectLst/>
                    <a:latin typeface="Times New Roman" panose="02020603050405020304" pitchFamily="18" charset="0"/>
                    <a:ea typeface="宋体" panose="02010600030101010101" pitchFamily="2" charset="-122"/>
                  </a:rPr>
                  <a:t>习题</a:t>
                </a:r>
                <a:r>
                  <a:rPr lang="en-US" altLang="zh-CN" sz="1600" kern="100" dirty="0">
                    <a:effectLst/>
                    <a:latin typeface="Times New Roman" panose="02020603050405020304" pitchFamily="18" charset="0"/>
                    <a:ea typeface="宋体" panose="02010600030101010101" pitchFamily="2" charset="-122"/>
                  </a:rPr>
                  <a:t>6-11</a:t>
                </a:r>
                <a:r>
                  <a:rPr lang="zh-CN" altLang="en-US" sz="1600" kern="100" dirty="0">
                    <a:effectLst/>
                    <a:latin typeface="Times New Roman" panose="02020603050405020304" pitchFamily="18" charset="0"/>
                    <a:ea typeface="宋体" panose="02010600030101010101" pitchFamily="2" charset="-122"/>
                  </a:rPr>
                  <a:t>图</a:t>
                </a:r>
                <a:endParaRPr lang="zh-CN" altLang="en-US" sz="1600" dirty="0"/>
              </a:p>
            </p:txBody>
          </p:sp>
          <mc:AlternateContent xmlns:mc="http://schemas.openxmlformats.org/markup-compatibility/2006">
            <mc:Choice xmlns:a14="http://schemas.microsoft.com/office/drawing/2010/main" Requires="a14">
              <p:sp>
                <p:nvSpPr>
                  <p:cNvPr id="102" name="文本框 101"/>
                  <p:cNvSpPr txBox="1"/>
                  <p:nvPr/>
                </p:nvSpPr>
                <p:spPr>
                  <a:xfrm>
                    <a:off x="8377161" y="4230436"/>
                    <a:ext cx="45895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1600" dirty="0"/>
                  </a:p>
                </p:txBody>
              </p:sp>
            </mc:Choice>
            <mc:Fallback>
              <p:sp>
                <p:nvSpPr>
                  <p:cNvPr id="102" name="文本框 101"/>
                  <p:cNvSpPr txBox="1">
                    <a:spLocks noRot="1" noChangeAspect="1" noMove="1" noResize="1" noEditPoints="1" noAdjustHandles="1" noChangeArrowheads="1" noChangeShapeType="1" noTextEdit="1"/>
                  </p:cNvSpPr>
                  <p:nvPr/>
                </p:nvSpPr>
                <p:spPr>
                  <a:xfrm>
                    <a:off x="8377161" y="4230436"/>
                    <a:ext cx="458958" cy="338554"/>
                  </a:xfrm>
                  <a:prstGeom prst="rect">
                    <a:avLst/>
                  </a:prstGeom>
                  <a:blipFill rotWithShape="1">
                    <a:blip r:embed="rId1"/>
                  </a:blipFill>
                </p:spPr>
                <p:txBody>
                  <a:bodyPr/>
                  <a:lstStyle/>
                  <a:p>
                    <a:r>
                      <a:rPr lang="zh-CN" altLang="en-US">
                        <a:noFill/>
                      </a:rPr>
                      <a:t> </a:t>
                    </a:r>
                  </a:p>
                </p:txBody>
              </p:sp>
            </mc:Fallback>
          </mc:AlternateContent>
        </p:grpSp>
      </p:grpSp>
      <p:sp>
        <p:nvSpPr>
          <p:cNvPr id="5" name="文本框 4"/>
          <p:cNvSpPr txBox="1"/>
          <p:nvPr/>
        </p:nvSpPr>
        <p:spPr>
          <a:xfrm>
            <a:off x="422031" y="624612"/>
            <a:ext cx="72448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6-11</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422031" y="405853"/>
                <a:ext cx="8523653" cy="1186543"/>
              </a:xfrm>
              <a:prstGeom prst="rect">
                <a:avLst/>
              </a:prstGeom>
              <a:noFill/>
            </p:spPr>
            <p:txBody>
              <a:bodyPr wrap="square">
                <a:spAutoFit/>
              </a:bodyPr>
              <a:lstStyle/>
              <a:p>
                <a:pPr indent="266700" algn="just">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一平面简谐波的波动方程为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𝑦</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02</m:t>
                    </m:r>
                    <m:func>
                      <m:funcPr>
                        <m:ctrlPr>
                          <a:rPr lang="en-US" altLang="zh-CN" sz="2000" i="1" kern="100">
                            <a:effectLst/>
                            <a:latin typeface="Cambria Math" panose="02040503050406030204" pitchFamily="18" charset="0"/>
                            <a:ea typeface="宋体" panose="02010600030101010101" pitchFamily="2" charset="-122"/>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ctrlPr>
                              <a:rPr lang="en-US" altLang="zh-CN" sz="2000" i="1" kern="100">
                                <a:effectLst/>
                                <a:latin typeface="Cambria Math" panose="02040503050406030204" pitchFamily="18" charset="0"/>
                                <a:ea typeface="宋体" panose="02010600030101010101" pitchFamily="2" charset="-122"/>
                              </a:rPr>
                            </m:ctrlPr>
                          </m:dPr>
                          <m:e>
                            <m:r>
                              <a:rPr lang="en-US" altLang="zh-CN" sz="2000" kern="100">
                                <a:effectLst/>
                                <a:latin typeface="Cambria Math" panose="02040503050406030204" pitchFamily="18" charset="0"/>
                                <a:ea typeface="宋体" panose="02010600030101010101" pitchFamily="2" charset="-122"/>
                              </a:rPr>
                              <m:t>3</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𝑥</m:t>
                            </m:r>
                            <m:r>
                              <a:rPr lang="en-US" altLang="zh-CN" sz="2000" kern="100">
                                <a:effectLst/>
                                <a:latin typeface="Cambria Math" panose="02040503050406030204" pitchFamily="18" charset="0"/>
                                <a:ea typeface="宋体" panose="02010600030101010101" pitchFamily="2" charset="-122"/>
                              </a:rPr>
                              <m:t>+</m:t>
                            </m:r>
                            <m:f>
                              <m:fPr>
                                <m:ctrlPr>
                                  <a:rPr lang="en-US" altLang="zh-CN" sz="2000" i="1" kern="100">
                                    <a:effectLst/>
                                    <a:latin typeface="Cambria Math" panose="02040503050406030204" pitchFamily="18" charset="0"/>
                                    <a:ea typeface="宋体" panose="02010600030101010101" pitchFamily="2" charset="-122"/>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kern="100">
                                    <a:effectLst/>
                                    <a:latin typeface="Cambria Math" panose="02040503050406030204" pitchFamily="18" charset="0"/>
                                    <a:ea typeface="宋体" panose="02010600030101010101" pitchFamily="2" charset="-122"/>
                                  </a:rPr>
                                  <m:t>2</m:t>
                                </m:r>
                              </m:den>
                            </m:f>
                          </m:e>
                        </m:d>
                      </m:e>
                    </m:func>
                    <m:r>
                      <m:rPr>
                        <m:sty m:val="p"/>
                      </m:rPr>
                      <a:rPr lang="en-US" altLang="zh-CN" sz="2000" b="0" i="0" kern="100" smtClean="0">
                        <a:effectLst/>
                        <a:latin typeface="Cambria Math" panose="02040503050406030204" pitchFamily="18" charset="0"/>
                        <a:ea typeface="宋体" panose="02010600030101010101" pitchFamily="2" charset="-122"/>
                      </a:rPr>
                      <m:t>m</m:t>
                    </m:r>
                  </m:oMath>
                </a14:m>
                <a:r>
                  <a:rPr lang="zh-CN" altLang="zh-CN" sz="2000" kern="100" dirty="0">
                    <a:effectLst/>
                    <a:latin typeface="Times New Roman" panose="02020603050405020304" pitchFamily="18" charset="0"/>
                    <a:ea typeface="宋体" panose="02010600030101010101" pitchFamily="2" charset="-122"/>
                  </a:rPr>
                  <a:t>，在</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m:t>
                    </m:r>
                  </m:oMath>
                </a14:m>
                <a:r>
                  <a:rPr lang="zh-CN" altLang="zh-CN" sz="2000" kern="100" dirty="0">
                    <a:effectLst/>
                    <a:latin typeface="Times New Roman" panose="02020603050405020304" pitchFamily="18" charset="0"/>
                    <a:ea typeface="宋体" panose="02010600030101010101" pitchFamily="2" charset="-122"/>
                  </a:rPr>
                  <a:t>时的波形曲线如图</a:t>
                </a:r>
                <a:r>
                  <a:rPr lang="en-US" altLang="zh-CN" sz="2000" kern="100" dirty="0">
                    <a:effectLst/>
                    <a:latin typeface="Times New Roman" panose="02020603050405020304" pitchFamily="18" charset="0"/>
                    <a:ea typeface="宋体" panose="02010600030101010101" pitchFamily="2" charset="-122"/>
                  </a:rPr>
                  <a:t>6-7</a:t>
                </a:r>
                <a:r>
                  <a:rPr lang="zh-CN" altLang="zh-CN" sz="2000" kern="100" dirty="0">
                    <a:effectLst/>
                    <a:latin typeface="Times New Roman" panose="02020603050405020304" pitchFamily="18" charset="0"/>
                    <a:ea typeface="宋体" panose="02010600030101010101" pitchFamily="2" charset="-122"/>
                  </a:rPr>
                  <a:t>所示，则</a:t>
                </a:r>
                <a:r>
                  <a:rPr lang="en-US" altLang="zh-CN" sz="2000" kern="100" dirty="0">
                    <a:effectLst/>
                    <a:latin typeface="Times New Roman" panose="02020603050405020304" pitchFamily="18" charset="0"/>
                    <a:ea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7" name="文本框 6"/>
              <p:cNvSpPr txBox="1">
                <a:spLocks noRot="1" noChangeAspect="1" noMove="1" noResize="1" noEditPoints="1" noAdjustHandles="1" noChangeArrowheads="1" noChangeShapeType="1" noTextEdit="1"/>
              </p:cNvSpPr>
              <p:nvPr/>
            </p:nvSpPr>
            <p:spPr>
              <a:xfrm>
                <a:off x="422031" y="405853"/>
                <a:ext cx="8523653" cy="1186543"/>
              </a:xfrm>
              <a:prstGeom prst="rect">
                <a:avLst/>
              </a:prstGeom>
              <a:blipFill rotWithShape="1">
                <a:blip r:embed="rId2"/>
                <a:stretch>
                  <a:fillRect l="-5" t="-7" r="5" b="38"/>
                </a:stretch>
              </a:blipFill>
            </p:spPr>
            <p:txBody>
              <a:bodyPr/>
              <a:lstStyle/>
              <a:p>
                <a:r>
                  <a:rPr lang="zh-CN" altLang="en-US">
                    <a:noFill/>
                  </a:rPr>
                  <a:t> </a:t>
                </a:r>
              </a:p>
            </p:txBody>
          </p:sp>
        </mc:Fallback>
      </mc:AlternateContent>
      <p:grpSp>
        <p:nvGrpSpPr>
          <p:cNvPr id="59" name="组合 58"/>
          <p:cNvGrpSpPr/>
          <p:nvPr/>
        </p:nvGrpSpPr>
        <p:grpSpPr>
          <a:xfrm>
            <a:off x="6963075" y="1864113"/>
            <a:ext cx="1470133" cy="1195122"/>
            <a:chOff x="6963075" y="1864113"/>
            <a:chExt cx="1470133" cy="1195122"/>
          </a:xfrm>
        </p:grpSpPr>
        <p:sp>
          <p:nvSpPr>
            <p:cNvPr id="9" name="任意多边形: 形状 8"/>
            <p:cNvSpPr/>
            <p:nvPr/>
          </p:nvSpPr>
          <p:spPr>
            <a:xfrm rot="16200000">
              <a:off x="7029872" y="1797316"/>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10" name="任意多边形: 形状 9"/>
            <p:cNvSpPr/>
            <p:nvPr/>
          </p:nvSpPr>
          <p:spPr>
            <a:xfrm rot="5400000">
              <a:off x="7763596"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76" name="组合 75"/>
          <p:cNvGrpSpPr/>
          <p:nvPr/>
        </p:nvGrpSpPr>
        <p:grpSpPr>
          <a:xfrm>
            <a:off x="6397624" y="1684429"/>
            <a:ext cx="1144822" cy="394918"/>
            <a:chOff x="6397624" y="1684429"/>
            <a:chExt cx="1144822" cy="394918"/>
          </a:xfrm>
        </p:grpSpPr>
        <p:cxnSp>
          <p:nvCxnSpPr>
            <p:cNvPr id="13" name="直接连接符 12"/>
            <p:cNvCxnSpPr>
              <a:cxnSpLocks noChangeAspect="1"/>
            </p:cNvCxnSpPr>
            <p:nvPr/>
          </p:nvCxnSpPr>
          <p:spPr>
            <a:xfrm>
              <a:off x="6960976" y="1847863"/>
              <a:ext cx="58147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文本框 124"/>
            <p:cNvSpPr txBox="1"/>
            <p:nvPr/>
          </p:nvSpPr>
          <p:spPr>
            <a:xfrm>
              <a:off x="6397624" y="1684429"/>
              <a:ext cx="556127" cy="39491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0.02</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75" name="组合 74"/>
          <p:cNvGrpSpPr/>
          <p:nvPr/>
        </p:nvGrpSpPr>
        <p:grpSpPr>
          <a:xfrm>
            <a:off x="7605404" y="1412984"/>
            <a:ext cx="561885" cy="342421"/>
            <a:chOff x="7844563" y="1525509"/>
            <a:chExt cx="561885" cy="342421"/>
          </a:xfrm>
        </p:grpSpPr>
        <p:cxnSp>
          <p:nvCxnSpPr>
            <p:cNvPr id="18" name="直接箭头连接符 17"/>
            <p:cNvCxnSpPr/>
            <p:nvPr/>
          </p:nvCxnSpPr>
          <p:spPr>
            <a:xfrm flipH="1">
              <a:off x="7844563" y="1867930"/>
              <a:ext cx="561885" cy="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 name="文本框 124"/>
                <p:cNvSpPr txBox="1"/>
                <p:nvPr/>
              </p:nvSpPr>
              <p:spPr>
                <a:xfrm>
                  <a:off x="7987561" y="1525509"/>
                  <a:ext cx="386466" cy="30829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zh-CN" altLang="en-US" sz="1600" b="0" i="1" kern="100" smtClean="0">
                            <a:effectLst/>
                            <a:latin typeface="Cambria Math" panose="02040503050406030204" pitchFamily="18" charset="0"/>
                            <a:ea typeface="宋体" panose="02010600030101010101" pitchFamily="2" charset="-122"/>
                          </a:rPr>
                          <m:t>𝜐</m:t>
                        </m:r>
                      </m:oMath>
                    </m:oMathPara>
                  </a14:m>
                  <a:endParaRPr lang="zh-CN" altLang="en-US" sz="1600" dirty="0"/>
                </a:p>
              </p:txBody>
            </p:sp>
          </mc:Choice>
          <mc:Fallback>
            <p:sp>
              <p:nvSpPr>
                <p:cNvPr id="21" name="文本框 124"/>
                <p:cNvSpPr txBox="1">
                  <a:spLocks noRot="1" noChangeAspect="1" noMove="1" noResize="1" noEditPoints="1" noAdjustHandles="1" noChangeArrowheads="1" noChangeShapeType="1" noTextEdit="1"/>
                </p:cNvSpPr>
                <p:nvPr/>
              </p:nvSpPr>
              <p:spPr>
                <a:xfrm>
                  <a:off x="7987561" y="1525509"/>
                  <a:ext cx="386466" cy="308291"/>
                </a:xfrm>
                <a:prstGeom prst="rect">
                  <a:avLst/>
                </a:prstGeom>
                <a:blipFill rotWithShape="1">
                  <a:blip r:embed="rId3"/>
                </a:blipFill>
                <a:ln w="6350">
                  <a:noFill/>
                </a:ln>
              </p:spPr>
              <p:txBody>
                <a:bodyPr/>
                <a:lstStyle/>
                <a:p>
                  <a:r>
                    <a:rPr lang="zh-CN" altLang="en-US">
                      <a:noFill/>
                    </a:rPr>
                    <a:t> </a:t>
                  </a:r>
                </a:p>
              </p:txBody>
            </p:sp>
          </mc:Fallback>
        </mc:AlternateContent>
      </p:grpSp>
      <p:grpSp>
        <p:nvGrpSpPr>
          <p:cNvPr id="58" name="组合 57"/>
          <p:cNvGrpSpPr/>
          <p:nvPr/>
        </p:nvGrpSpPr>
        <p:grpSpPr>
          <a:xfrm>
            <a:off x="6432705" y="1144095"/>
            <a:ext cx="2488907" cy="2470995"/>
            <a:chOff x="6432705" y="1144095"/>
            <a:chExt cx="2488907" cy="2470995"/>
          </a:xfrm>
        </p:grpSpPr>
        <p:cxnSp>
          <p:nvCxnSpPr>
            <p:cNvPr id="11" name="直接箭头连接符 10"/>
            <p:cNvCxnSpPr>
              <a:cxnSpLocks noChangeAspect="1"/>
            </p:cNvCxnSpPr>
            <p:nvPr/>
          </p:nvCxnSpPr>
          <p:spPr>
            <a:xfrm flipV="1">
              <a:off x="6963654" y="2451640"/>
              <a:ext cx="186840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a:cxnSpLocks noChangeAspect="1"/>
            </p:cNvCxnSpPr>
            <p:nvPr/>
          </p:nvCxnSpPr>
          <p:spPr>
            <a:xfrm flipV="1">
              <a:off x="6960976" y="1346172"/>
              <a:ext cx="0" cy="1740274"/>
            </a:xfrm>
            <a:prstGeom prst="straightConnector1">
              <a:avLst/>
            </a:prstGeom>
            <a:ln w="19050">
              <a:solidFill>
                <a:srgbClr val="FF0000"/>
              </a:solidFill>
              <a:headEnd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5" name="文本框 124"/>
                <p:cNvSpPr txBox="1"/>
                <p:nvPr/>
              </p:nvSpPr>
              <p:spPr>
                <a:xfrm>
                  <a:off x="6432705" y="1144095"/>
                  <a:ext cx="526931" cy="41458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rgbClr val="FF0000"/>
                                </a:solidFill>
                                <a:latin typeface="Cambria Math" panose="02040503050406030204" pitchFamily="18" charset="0"/>
                                <a:ea typeface="宋体" panose="02010600030101010101" pitchFamily="2" charset="-122"/>
                              </a:rPr>
                              <m:t>𝑦</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5" name="文本框 124"/>
                <p:cNvSpPr txBox="1">
                  <a:spLocks noRot="1" noChangeAspect="1" noMove="1" noResize="1" noEditPoints="1" noAdjustHandles="1" noChangeArrowheads="1" noChangeShapeType="1" noTextEdit="1"/>
                </p:cNvSpPr>
                <p:nvPr/>
              </p:nvSpPr>
              <p:spPr>
                <a:xfrm>
                  <a:off x="6432705" y="1144095"/>
                  <a:ext cx="526931" cy="414581"/>
                </a:xfrm>
                <a:prstGeom prst="rect">
                  <a:avLst/>
                </a:prstGeom>
                <a:blipFill rotWithShape="1">
                  <a:blip r:embed="rId4"/>
                </a:blipFill>
                <a:ln w="6350">
                  <a:noFill/>
                </a:ln>
              </p:spPr>
              <p:txBody>
                <a:bodyPr/>
                <a:lstStyle/>
                <a:p>
                  <a:r>
                    <a:rPr lang="zh-CN" altLang="en-US">
                      <a:noFill/>
                    </a:rPr>
                    <a:t> </a:t>
                  </a:r>
                </a:p>
              </p:txBody>
            </p:sp>
          </mc:Fallback>
        </mc:AlternateContent>
        <p:sp>
          <p:nvSpPr>
            <p:cNvPr id="19" name="文本框 124"/>
            <p:cNvSpPr txBox="1"/>
            <p:nvPr/>
          </p:nvSpPr>
          <p:spPr>
            <a:xfrm>
              <a:off x="6953751" y="3198090"/>
              <a:ext cx="1967861"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题图</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6-7</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6-11</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22" name="文本框 124"/>
                <p:cNvSpPr txBox="1"/>
                <p:nvPr/>
              </p:nvSpPr>
              <p:spPr>
                <a:xfrm>
                  <a:off x="6687150" y="2199924"/>
                  <a:ext cx="342765" cy="37667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rPr>
                          <m:t>𝑜</m:t>
                        </m:r>
                      </m:oMath>
                    </m:oMathPara>
                  </a14:m>
                  <a:endParaRPr lang="zh-CN" altLang="en-US" sz="1600" dirty="0"/>
                </a:p>
              </p:txBody>
            </p:sp>
          </mc:Choice>
          <mc:Fallback>
            <p:sp>
              <p:nvSpPr>
                <p:cNvPr id="22" name="文本框 124"/>
                <p:cNvSpPr txBox="1">
                  <a:spLocks noRot="1" noChangeAspect="1" noMove="1" noResize="1" noEditPoints="1" noAdjustHandles="1" noChangeArrowheads="1" noChangeShapeType="1" noTextEdit="1"/>
                </p:cNvSpPr>
                <p:nvPr/>
              </p:nvSpPr>
              <p:spPr>
                <a:xfrm>
                  <a:off x="6687150" y="2199924"/>
                  <a:ext cx="342765" cy="376673"/>
                </a:xfrm>
                <a:prstGeom prst="rect">
                  <a:avLst/>
                </a:prstGeom>
                <a:blipFill rotWithShape="1">
                  <a:blip r:embed="rId5"/>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3" name="文本框 124"/>
                <p:cNvSpPr txBox="1"/>
                <p:nvPr/>
              </p:nvSpPr>
              <p:spPr>
                <a:xfrm>
                  <a:off x="8314988" y="2084968"/>
                  <a:ext cx="490262"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latin typeface="Cambria Math" panose="02040503050406030204" pitchFamily="18" charset="0"/>
                                <a:ea typeface="宋体" panose="02010600030101010101" pitchFamily="2" charset="-122"/>
                              </a:rPr>
                              <m:t>𝑥</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3" name="文本框 124"/>
                <p:cNvSpPr txBox="1">
                  <a:spLocks noRot="1" noChangeAspect="1" noMove="1" noResize="1" noEditPoints="1" noAdjustHandles="1" noChangeArrowheads="1" noChangeShapeType="1" noTextEdit="1"/>
                </p:cNvSpPr>
                <p:nvPr/>
              </p:nvSpPr>
              <p:spPr>
                <a:xfrm>
                  <a:off x="8314988" y="2084968"/>
                  <a:ext cx="490262" cy="417000"/>
                </a:xfrm>
                <a:prstGeom prst="rect">
                  <a:avLst/>
                </a:prstGeom>
                <a:blipFill rotWithShape="1">
                  <a:blip r:embed="rId6"/>
                </a:blipFill>
                <a:ln w="6350">
                  <a:noFill/>
                </a:ln>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4" name="文本框 3"/>
              <p:cNvSpPr txBox="1"/>
              <p:nvPr/>
            </p:nvSpPr>
            <p:spPr>
              <a:xfrm>
                <a:off x="955977" y="1593401"/>
                <a:ext cx="2341938" cy="495585"/>
              </a:xfrm>
              <a:prstGeom prst="rect">
                <a:avLst/>
              </a:prstGeom>
              <a:noFill/>
            </p:spPr>
            <p:txBody>
              <a:bodyPr wrap="square">
                <a:spAutoFit/>
              </a:bodyPr>
              <a:lstStyle/>
              <a:p>
                <a:pPr algn="just">
                  <a:lnSpc>
                    <a:spcPct val="150000"/>
                  </a:lnSpc>
                </a:pPr>
                <a14:m>
                  <m:oMath xmlns:m="http://schemas.openxmlformats.org/officeDocument/2006/math">
                    <m:r>
                      <a:rPr lang="en-US" altLang="zh-CN" sz="2000" kern="100" smtClean="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𝐴</m:t>
                    </m:r>
                    <m:r>
                      <a:rPr lang="en-US" altLang="zh-CN" sz="2000" kern="100">
                        <a:effectLst/>
                        <a:latin typeface="Cambria Math" panose="02040503050406030204" pitchFamily="18" charset="0"/>
                        <a:ea typeface="宋体" panose="02010600030101010101" pitchFamily="2" charset="-122"/>
                      </a:rPr>
                      <m:t>) </m:t>
                    </m:r>
                  </m:oMath>
                </a14:m>
                <a:r>
                  <a:rPr lang="zh-CN" altLang="zh-CN" sz="2000" kern="100" dirty="0">
                    <a:effectLst/>
                    <a:latin typeface="Times New Roman" panose="02020603050405020304" pitchFamily="18" charset="0"/>
                    <a:ea typeface="宋体" panose="02010600030101010101" pitchFamily="2" charset="-122"/>
                  </a:rPr>
                  <a:t>振幅为</a:t>
                </a:r>
                <a14:m>
                  <m:oMath xmlns:m="http://schemas.openxmlformats.org/officeDocument/2006/math">
                    <m:r>
                      <a:rPr lang="zh-CN" altLang="en-US" sz="2000" i="1" kern="100">
                        <a:effectLst/>
                        <a:latin typeface="Cambria Math" panose="02040503050406030204" pitchFamily="18" charset="0"/>
                        <a:ea typeface="微软雅黑" panose="020B0503020204020204" pitchFamily="34" charset="-122"/>
                        <a:cs typeface="微软雅黑" panose="020B0503020204020204" pitchFamily="34" charset="-122"/>
                      </a:rPr>
                      <m:t>−</m:t>
                    </m:r>
                    <m:r>
                      <a:rPr lang="en-US" altLang="zh-CN" sz="2000" kern="100">
                        <a:effectLst/>
                        <a:latin typeface="Cambria Math" panose="02040503050406030204" pitchFamily="18" charset="0"/>
                        <a:ea typeface="宋体" panose="02010600030101010101" pitchFamily="2" charset="-122"/>
                      </a:rPr>
                      <m:t>0</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02</m:t>
                    </m:r>
                    <m:r>
                      <m:rPr>
                        <m:sty m:val="p"/>
                      </m:rPr>
                      <a:rPr lang="en-US" altLang="zh-CN" sz="2000" kern="100">
                        <a:effectLst/>
                        <a:latin typeface="Cambria Math" panose="02040503050406030204" pitchFamily="18" charset="0"/>
                        <a:ea typeface="宋体" panose="02010600030101010101" pitchFamily="2" charset="-122"/>
                      </a:rPr>
                      <m:t>m</m:t>
                    </m:r>
                  </m:oMath>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4" name="文本框 3"/>
              <p:cNvSpPr txBox="1">
                <a:spLocks noRot="1" noChangeAspect="1" noMove="1" noResize="1" noEditPoints="1" noAdjustHandles="1" noChangeArrowheads="1" noChangeShapeType="1" noTextEdit="1"/>
              </p:cNvSpPr>
              <p:nvPr/>
            </p:nvSpPr>
            <p:spPr>
              <a:xfrm>
                <a:off x="955977" y="1593401"/>
                <a:ext cx="2341938" cy="495585"/>
              </a:xfrm>
              <a:prstGeom prst="rect">
                <a:avLst/>
              </a:prstGeom>
              <a:blipFill rotWithShape="1">
                <a:blip r:embed="rId7"/>
                <a:stretch>
                  <a:fillRect l="-13" t="-38" r="15" b="-144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3503005" y="1577337"/>
                <a:ext cx="2285999" cy="495585"/>
              </a:xfrm>
              <a:prstGeom prst="rect">
                <a:avLst/>
              </a:prstGeom>
              <a:noFill/>
            </p:spPr>
            <p:txBody>
              <a:bodyPr wrap="square">
                <a:spAutoFit/>
              </a:bodyPr>
              <a:lstStyle/>
              <a:p>
                <a:pPr algn="just">
                  <a:lnSpc>
                    <a:spcPct val="150000"/>
                  </a:lnSpc>
                </a:pPr>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𝐵</m:t>
                        </m:r>
                      </m:e>
                    </m:d>
                  </m:oMath>
                </a14:m>
                <a:r>
                  <a:rPr lang="zh-CN" altLang="zh-CN" sz="2000" kern="100" dirty="0">
                    <a:effectLst/>
                    <a:latin typeface="Times New Roman" panose="02020603050405020304" pitchFamily="18" charset="0"/>
                    <a:ea typeface="宋体" panose="02010600030101010101" pitchFamily="2" charset="-122"/>
                  </a:rPr>
                  <a:t>波长为</a:t>
                </a:r>
                <a14:m>
                  <m:oMath xmlns:m="http://schemas.openxmlformats.org/officeDocument/2006/math">
                    <m:r>
                      <a:rPr lang="en-US" altLang="zh-CN" sz="2000" kern="100">
                        <a:effectLst/>
                        <a:latin typeface="Cambria Math" panose="02040503050406030204" pitchFamily="18" charset="0"/>
                        <a:ea typeface="宋体" panose="02010600030101010101" pitchFamily="2" charset="-122"/>
                      </a:rPr>
                      <m:t> </m:t>
                    </m:r>
                    <m:r>
                      <a:rPr lang="en-US" altLang="zh-CN" sz="2000" kern="100">
                        <a:effectLst/>
                        <a:latin typeface="Cambria Math" panose="02040503050406030204" pitchFamily="18" charset="0"/>
                        <a:ea typeface="宋体" panose="02010600030101010101" pitchFamily="2" charset="-122"/>
                      </a:rPr>
                      <m:t>4</m:t>
                    </m:r>
                    <m:r>
                      <m:rPr>
                        <m:sty m:val="p"/>
                      </m:rPr>
                      <a:rPr lang="en-US" altLang="zh-CN" sz="2000" i="0" kern="100">
                        <a:effectLst/>
                        <a:latin typeface="Cambria Math" panose="02040503050406030204" pitchFamily="18" charset="0"/>
                        <a:ea typeface="宋体" panose="02010600030101010101" pitchFamily="2" charset="-122"/>
                      </a:rPr>
                      <m:t>m</m:t>
                    </m:r>
                  </m:oMath>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8" name="文本框 7"/>
              <p:cNvSpPr txBox="1">
                <a:spLocks noRot="1" noChangeAspect="1" noMove="1" noResize="1" noEditPoints="1" noAdjustHandles="1" noChangeArrowheads="1" noChangeShapeType="1" noTextEdit="1"/>
              </p:cNvSpPr>
              <p:nvPr/>
            </p:nvSpPr>
            <p:spPr>
              <a:xfrm>
                <a:off x="3503005" y="1577337"/>
                <a:ext cx="2285999" cy="495585"/>
              </a:xfrm>
              <a:prstGeom prst="rect">
                <a:avLst/>
              </a:prstGeom>
              <a:blipFill rotWithShape="1">
                <a:blip r:embed="rId8"/>
                <a:stretch>
                  <a:fillRect l="-15" t="-128" r="15" b="-13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5" name="文本框 24"/>
              <p:cNvSpPr txBox="1"/>
              <p:nvPr/>
            </p:nvSpPr>
            <p:spPr>
              <a:xfrm>
                <a:off x="955951" y="2086896"/>
                <a:ext cx="3301913" cy="495585"/>
              </a:xfrm>
              <a:prstGeom prst="rect">
                <a:avLst/>
              </a:prstGeom>
              <a:noFill/>
            </p:spPr>
            <p:txBody>
              <a:bodyPr wrap="square">
                <a:spAutoFit/>
              </a:bodyPr>
              <a:lstStyle/>
              <a:p>
                <a:pPr algn="just">
                  <a:lnSpc>
                    <a:spcPct val="150000"/>
                  </a:lnSpc>
                </a:pPr>
                <a14:m>
                  <m:oMath xmlns:m="http://schemas.openxmlformats.org/officeDocument/2006/math">
                    <m:r>
                      <a:rPr lang="en-US" altLang="zh-CN" sz="2000" kern="100" smtClean="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𝐶</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𝑎</m:t>
                    </m:r>
                    <m:r>
                      <a:rPr lang="zh-CN"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𝑏</m:t>
                    </m:r>
                  </m:oMath>
                </a14:m>
                <a:r>
                  <a:rPr lang="zh-CN" altLang="zh-CN" sz="2000" kern="100" dirty="0">
                    <a:effectLst/>
                    <a:latin typeface="Times New Roman" panose="02020603050405020304" pitchFamily="18" charset="0"/>
                    <a:ea typeface="宋体" panose="02010600030101010101" pitchFamily="2" charset="-122"/>
                  </a:rPr>
                  <a:t>两点间相位差为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𝜋</m:t>
                    </m:r>
                  </m:oMath>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25" name="文本框 24"/>
              <p:cNvSpPr txBox="1">
                <a:spLocks noRot="1" noChangeAspect="1" noMove="1" noResize="1" noEditPoints="1" noAdjustHandles="1" noChangeArrowheads="1" noChangeShapeType="1" noTextEdit="1"/>
              </p:cNvSpPr>
              <p:nvPr/>
            </p:nvSpPr>
            <p:spPr>
              <a:xfrm>
                <a:off x="955951" y="2086896"/>
                <a:ext cx="3301913" cy="495585"/>
              </a:xfrm>
              <a:prstGeom prst="rect">
                <a:avLst/>
              </a:prstGeom>
              <a:blipFill rotWithShape="1">
                <a:blip r:embed="rId9"/>
                <a:stretch>
                  <a:fillRect l="-8" t="-58" r="6" b="-142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26"/>
              <p:cNvSpPr txBox="1"/>
              <p:nvPr/>
            </p:nvSpPr>
            <p:spPr>
              <a:xfrm>
                <a:off x="4172094" y="2065600"/>
                <a:ext cx="2422669" cy="495585"/>
              </a:xfrm>
              <a:prstGeom prst="rect">
                <a:avLst/>
              </a:prstGeom>
              <a:noFill/>
            </p:spPr>
            <p:txBody>
              <a:bodyPr wrap="square">
                <a:spAutoFit/>
              </a:bodyPr>
              <a:lstStyle/>
              <a:p>
                <a:pPr algn="just">
                  <a:lnSpc>
                    <a:spcPct val="150000"/>
                  </a:lnSpc>
                </a:pPr>
                <a14:m>
                  <m:oMath xmlns:m="http://schemas.openxmlformats.org/officeDocument/2006/math">
                    <m:r>
                      <a:rPr lang="en-US" altLang="zh-CN" sz="2000" kern="100" smtClean="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𝐷</m:t>
                    </m:r>
                    <m:r>
                      <a:rPr lang="en-US" altLang="zh-CN" sz="2000" kern="100">
                        <a:effectLst/>
                        <a:latin typeface="Cambria Math" panose="02040503050406030204" pitchFamily="18" charset="0"/>
                        <a:ea typeface="宋体" panose="02010600030101010101" pitchFamily="2" charset="-122"/>
                      </a:rPr>
                      <m:t>)</m:t>
                    </m:r>
                  </m:oMath>
                </a14:m>
                <a:r>
                  <a:rPr lang="zh-CN" altLang="zh-CN" sz="2000" kern="100" dirty="0">
                    <a:effectLst/>
                    <a:latin typeface="Times New Roman" panose="02020603050405020304" pitchFamily="18" charset="0"/>
                    <a:ea typeface="宋体" panose="02010600030101010101" pitchFamily="2" charset="-122"/>
                  </a:rPr>
                  <a:t>波速为</a:t>
                </a:r>
                <a14:m>
                  <m:oMath xmlns:m="http://schemas.openxmlformats.org/officeDocument/2006/math">
                    <m:r>
                      <a:rPr lang="en-US" altLang="zh-CN" sz="2000" kern="100">
                        <a:effectLst/>
                        <a:latin typeface="Cambria Math" panose="02040503050406030204" pitchFamily="18" charset="0"/>
                        <a:ea typeface="宋体" panose="02010600030101010101" pitchFamily="2" charset="-122"/>
                      </a:rPr>
                      <m:t>3</m:t>
                    </m:r>
                    <m:r>
                      <m:rPr>
                        <m:sty m:val="p"/>
                      </m:rPr>
                      <a:rPr lang="en-US" altLang="zh-CN" sz="2000" i="1" kern="100">
                        <a:latin typeface="Cambria Math" panose="02040503050406030204" pitchFamily="18" charset="0"/>
                        <a:ea typeface="宋体" panose="02010600030101010101" pitchFamily="2" charset="-122"/>
                      </a:rPr>
                      <m:t>m</m:t>
                    </m:r>
                    <m:r>
                      <a:rPr lang="en-US" altLang="zh-CN" sz="2000" i="1" kern="100" smtClean="0">
                        <a:latin typeface="Cambria Math" panose="02040503050406030204" pitchFamily="18" charset="0"/>
                        <a:ea typeface="Cambria Math" panose="02040503050406030204" pitchFamily="18" charset="0"/>
                      </a:rPr>
                      <m:t>∙</m:t>
                    </m:r>
                    <m:sSup>
                      <m:sSupPr>
                        <m:ctrlPr>
                          <a:rPr lang="en-US" altLang="zh-CN" sz="2000" i="1" kern="100" smtClean="0">
                            <a:latin typeface="Cambria Math" panose="02040503050406030204" pitchFamily="18" charset="0"/>
                            <a:ea typeface="Cambria Math" panose="02040503050406030204" pitchFamily="18" charset="0"/>
                          </a:rPr>
                        </m:ctrlPr>
                      </m:sSupPr>
                      <m:e>
                        <m:r>
                          <m:rPr>
                            <m:sty m:val="p"/>
                          </m:rPr>
                          <a:rPr lang="en-US" altLang="zh-CN" sz="2000" b="0" i="0" kern="100" smtClean="0">
                            <a:latin typeface="Cambria Math" panose="02040503050406030204" pitchFamily="18" charset="0"/>
                            <a:ea typeface="Cambria Math" panose="02040503050406030204" pitchFamily="18" charset="0"/>
                          </a:rPr>
                          <m:t>s</m:t>
                        </m:r>
                      </m:e>
                      <m:sup>
                        <m:r>
                          <a:rPr lang="en-US" altLang="zh-CN" sz="2000" b="0" i="1" kern="100" smtClean="0">
                            <a:latin typeface="Cambria Math" panose="02040503050406030204" pitchFamily="18" charset="0"/>
                            <a:ea typeface="Cambria Math" panose="02040503050406030204" pitchFamily="18" charset="0"/>
                          </a:rPr>
                          <m:t>−</m:t>
                        </m:r>
                        <m:r>
                          <a:rPr lang="en-US" altLang="zh-CN" sz="2000" b="0" i="1" kern="100" smtClean="0">
                            <a:latin typeface="Cambria Math" panose="02040503050406030204" pitchFamily="18" charset="0"/>
                            <a:ea typeface="Cambria Math" panose="02040503050406030204" pitchFamily="18" charset="0"/>
                          </a:rPr>
                          <m:t>1</m:t>
                        </m:r>
                      </m:sup>
                    </m:sSup>
                  </m:oMath>
                </a14:m>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27" name="文本框 26"/>
              <p:cNvSpPr txBox="1">
                <a:spLocks noRot="1" noChangeAspect="1" noMove="1" noResize="1" noEditPoints="1" noAdjustHandles="1" noChangeArrowheads="1" noChangeShapeType="1" noTextEdit="1"/>
              </p:cNvSpPr>
              <p:nvPr/>
            </p:nvSpPr>
            <p:spPr>
              <a:xfrm>
                <a:off x="4172094" y="2065600"/>
                <a:ext cx="2422669" cy="495585"/>
              </a:xfrm>
              <a:prstGeom prst="rect">
                <a:avLst/>
              </a:prstGeom>
              <a:blipFill rotWithShape="1">
                <a:blip r:embed="rId10"/>
                <a:stretch>
                  <a:fillRect l="-6" t="-117" r="12" b="-5207"/>
                </a:stretch>
              </a:blipFill>
            </p:spPr>
            <p:txBody>
              <a:bodyPr/>
              <a:lstStyle/>
              <a:p>
                <a:r>
                  <a:rPr lang="zh-CN" altLang="en-US">
                    <a:noFill/>
                  </a:rPr>
                  <a:t> </a:t>
                </a:r>
              </a:p>
            </p:txBody>
          </p:sp>
        </mc:Fallback>
      </mc:AlternateContent>
      <p:cxnSp>
        <p:nvCxnSpPr>
          <p:cNvPr id="20" name="直接连接符 19"/>
          <p:cNvCxnSpPr>
            <a:cxnSpLocks noChangeAspect="1"/>
          </p:cNvCxnSpPr>
          <p:nvPr/>
        </p:nvCxnSpPr>
        <p:spPr>
          <a:xfrm flipV="1">
            <a:off x="7318963" y="1881888"/>
            <a:ext cx="2" cy="558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1024595" y="2649144"/>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34" name="文本框 33"/>
          <p:cNvSpPr txBox="1"/>
          <p:nvPr/>
        </p:nvSpPr>
        <p:spPr>
          <a:xfrm>
            <a:off x="1814171" y="2742301"/>
            <a:ext cx="2117749"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标准波动方程为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5" name="文本框 34"/>
              <p:cNvSpPr txBox="1"/>
              <p:nvPr/>
            </p:nvSpPr>
            <p:spPr>
              <a:xfrm>
                <a:off x="3415697" y="2589891"/>
                <a:ext cx="3442548" cy="640112"/>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func>
                        <m:func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cos</m:t>
                          </m:r>
                        </m:fName>
                        <m:e>
                          <m:d>
                            <m:dPr>
                              <m:begChr m:val="["/>
                              <m:endChr m:val="]"/>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𝜔</m:t>
                              </m:r>
                              <m:d>
                                <m:d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fPr>
                                    <m:num>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𝑥</m:t>
                                      </m:r>
                                    </m:num>
                                    <m:den>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𝜐</m:t>
                                      </m:r>
                                    </m:den>
                                  </m:f>
                                </m:e>
                              </m:d>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𝜑</m:t>
                              </m:r>
                            </m:e>
                          </m:d>
                        </m:e>
                      </m:func>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5" name="文本框 34"/>
              <p:cNvSpPr txBox="1">
                <a:spLocks noRot="1" noChangeAspect="1" noMove="1" noResize="1" noEditPoints="1" noAdjustHandles="1" noChangeArrowheads="1" noChangeShapeType="1" noTextEdit="1"/>
              </p:cNvSpPr>
              <p:nvPr/>
            </p:nvSpPr>
            <p:spPr>
              <a:xfrm>
                <a:off x="3415697" y="2589891"/>
                <a:ext cx="3442548" cy="640112"/>
              </a:xfrm>
              <a:prstGeom prst="rect">
                <a:avLst/>
              </a:prstGeom>
              <a:blipFill rotWithShape="1">
                <a:blip r:embed="rId11"/>
                <a:stretch>
                  <a:fillRect l="-1" t="-56" r="7" b="6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6" name="文本框 35"/>
              <p:cNvSpPr txBox="1"/>
              <p:nvPr/>
            </p:nvSpPr>
            <p:spPr>
              <a:xfrm>
                <a:off x="1024595" y="3299035"/>
                <a:ext cx="5080781" cy="552972"/>
              </a:xfrm>
              <a:prstGeom prst="rect">
                <a:avLst/>
              </a:prstGeom>
              <a:noFill/>
            </p:spPr>
            <p:txBody>
              <a:bodyPr wrap="square">
                <a:spAutoFit/>
              </a:bodyPr>
              <a:lstStyle/>
              <a:p>
                <a:r>
                  <a:rPr lang="zh-CN" altLang="en-US" sz="2000" kern="100" dirty="0">
                    <a:ea typeface="宋体" panose="02010600030101010101" pitchFamily="2" charset="-122"/>
                  </a:rPr>
                  <a:t>把</a:t>
                </a:r>
                <a14:m>
                  <m:oMath xmlns:m="http://schemas.openxmlformats.org/officeDocument/2006/math">
                    <m:r>
                      <a:rPr lang="en-US" altLang="zh-CN" sz="2000" i="1" kern="100">
                        <a:latin typeface="Cambria Math" panose="02040503050406030204" pitchFamily="18" charset="0"/>
                        <a:ea typeface="宋体" panose="02010600030101010101" pitchFamily="2" charset="-122"/>
                      </a:rPr>
                      <m:t>𝑦</m:t>
                    </m:r>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0</m:t>
                    </m:r>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02</m:t>
                    </m:r>
                    <m:func>
                      <m:funcPr>
                        <m:ctrlPr>
                          <a:rPr lang="en-US" altLang="zh-CN" sz="2000" i="1" kern="100">
                            <a:latin typeface="Cambria Math" panose="02040503050406030204" pitchFamily="18" charset="0"/>
                            <a:ea typeface="宋体" panose="02010600030101010101" pitchFamily="2" charset="-122"/>
                          </a:rPr>
                        </m:ctrlPr>
                      </m:funcPr>
                      <m:fName>
                        <m:r>
                          <m:rPr>
                            <m:sty m:val="p"/>
                          </m:rPr>
                          <a:rPr lang="en-US" altLang="zh-CN" sz="2000" kern="100">
                            <a:latin typeface="Cambria Math" panose="02040503050406030204" pitchFamily="18" charset="0"/>
                            <a:ea typeface="宋体" panose="02010600030101010101" pitchFamily="2" charset="-122"/>
                          </a:rPr>
                          <m:t>cos</m:t>
                        </m:r>
                      </m:fName>
                      <m:e>
                        <m:d>
                          <m:dPr>
                            <m:ctrlPr>
                              <a:rPr lang="en-US" altLang="zh-CN" sz="2000" i="1" kern="100">
                                <a:latin typeface="Cambria Math" panose="02040503050406030204" pitchFamily="18" charset="0"/>
                                <a:ea typeface="宋体" panose="02010600030101010101" pitchFamily="2" charset="-122"/>
                              </a:rPr>
                            </m:ctrlPr>
                          </m:dPr>
                          <m:e>
                            <m:r>
                              <a:rPr lang="en-US" altLang="zh-CN" sz="2000" kern="100">
                                <a:latin typeface="Cambria Math" panose="02040503050406030204" pitchFamily="18" charset="0"/>
                                <a:ea typeface="宋体" panose="02010600030101010101" pitchFamily="2" charset="-122"/>
                              </a:rPr>
                              <m:t>3</m:t>
                            </m:r>
                            <m:r>
                              <a:rPr lang="en-US" altLang="zh-CN" sz="2000" i="1" kern="100">
                                <a:latin typeface="Cambria Math" panose="02040503050406030204" pitchFamily="18" charset="0"/>
                                <a:ea typeface="宋体" panose="02010600030101010101" pitchFamily="2" charset="-122"/>
                              </a:rPr>
                              <m:t>𝜋</m:t>
                            </m:r>
                            <m:r>
                              <a:rPr lang="en-US" altLang="zh-CN" sz="2000" i="1" kern="100">
                                <a:latin typeface="Cambria Math" panose="02040503050406030204" pitchFamily="18" charset="0"/>
                                <a:ea typeface="宋体" panose="02010600030101010101" pitchFamily="2" charset="-122"/>
                              </a:rPr>
                              <m:t>𝑡</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𝜋</m:t>
                            </m:r>
                            <m:r>
                              <a:rPr lang="en-US" altLang="zh-CN" sz="2000" i="1" kern="100">
                                <a:latin typeface="Cambria Math" panose="02040503050406030204" pitchFamily="18" charset="0"/>
                                <a:ea typeface="宋体" panose="02010600030101010101" pitchFamily="2" charset="-122"/>
                              </a:rPr>
                              <m:t>𝑥</m:t>
                            </m:r>
                            <m:r>
                              <a:rPr lang="en-US" altLang="zh-CN" sz="2000" kern="100">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kern="100">
                                    <a:latin typeface="Cambria Math" panose="02040503050406030204" pitchFamily="18" charset="0"/>
                                    <a:ea typeface="宋体" panose="02010600030101010101" pitchFamily="2" charset="-122"/>
                                  </a:rPr>
                                  <m:t>2</m:t>
                                </m:r>
                              </m:den>
                            </m:f>
                          </m:e>
                        </m:d>
                      </m:e>
                    </m:func>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化为标准方程：</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6" name="文本框 35"/>
              <p:cNvSpPr txBox="1">
                <a:spLocks noRot="1" noChangeAspect="1" noMove="1" noResize="1" noEditPoints="1" noAdjustHandles="1" noChangeArrowheads="1" noChangeShapeType="1" noTextEdit="1"/>
              </p:cNvSpPr>
              <p:nvPr/>
            </p:nvSpPr>
            <p:spPr>
              <a:xfrm>
                <a:off x="1024595" y="3299035"/>
                <a:ext cx="5080781" cy="552972"/>
              </a:xfrm>
              <a:prstGeom prst="rect">
                <a:avLst/>
              </a:prstGeom>
              <a:blipFill rotWithShape="1">
                <a:blip r:embed="rId12"/>
                <a:stretch>
                  <a:fillRect l="-7" t="-38" r="-603" b="1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1005156" y="3921039"/>
                <a:ext cx="3678701"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m:t>
                      </m:r>
                      <m:r>
                        <a:rPr lang="en-US" altLang="zh-CN" sz="2000" kern="100">
                          <a:effectLst/>
                          <a:latin typeface="Cambria Math" panose="02040503050406030204" pitchFamily="18" charset="0"/>
                          <a:ea typeface="宋体" panose="02010600030101010101" pitchFamily="2" charset="-122"/>
                        </a:rPr>
                        <m:t>.</m:t>
                      </m:r>
                      <m:r>
                        <a:rPr lang="en-US" altLang="zh-CN" sz="2000" kern="100">
                          <a:effectLst/>
                          <a:latin typeface="Cambria Math" panose="02040503050406030204" pitchFamily="18" charset="0"/>
                          <a:ea typeface="宋体" panose="02010600030101010101" pitchFamily="2" charset="-122"/>
                        </a:rPr>
                        <m:t>02</m:t>
                      </m:r>
                      <m:func>
                        <m:func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cos</m:t>
                          </m:r>
                        </m:fName>
                        <m:e>
                          <m:d>
                            <m:dPr>
                              <m:begChr m:val="["/>
                              <m:endChr m:val="]"/>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3</m:t>
                              </m:r>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𝜋</m:t>
                              </m:r>
                              <m:d>
                                <m:d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num>
                                    <m:den>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3</m:t>
                                      </m:r>
                                    </m:den>
                                  </m:f>
                                </m:e>
                              </m:d>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kern="100">
                                      <a:latin typeface="Cambria Math" panose="02040503050406030204" pitchFamily="18" charset="0"/>
                                      <a:ea typeface="宋体" panose="02010600030101010101" pitchFamily="2" charset="-122"/>
                                    </a:rPr>
                                    <m:t>2</m:t>
                                  </m:r>
                                </m:den>
                              </m:f>
                            </m:e>
                          </m:d>
                        </m:e>
                      </m:func>
                    </m:oMath>
                  </m:oMathPara>
                </a14:m>
                <a:endParaRPr lang="zh-CN" altLang="en-US" dirty="0"/>
              </a:p>
            </p:txBody>
          </p:sp>
        </mc:Choice>
        <mc:Fallback>
          <p:sp>
            <p:nvSpPr>
              <p:cNvPr id="40" name="文本框 39"/>
              <p:cNvSpPr txBox="1">
                <a:spLocks noRot="1" noChangeAspect="1" noMove="1" noResize="1" noEditPoints="1" noAdjustHandles="1" noChangeArrowheads="1" noChangeShapeType="1" noTextEdit="1"/>
              </p:cNvSpPr>
              <p:nvPr/>
            </p:nvSpPr>
            <p:spPr>
              <a:xfrm>
                <a:off x="1005156" y="3921039"/>
                <a:ext cx="3678701" cy="640112"/>
              </a:xfrm>
              <a:prstGeom prst="rect">
                <a:avLst/>
              </a:prstGeom>
              <a:blipFill rotWithShape="1">
                <a:blip r:embed="rId13"/>
                <a:stretch>
                  <a:fillRect l="-16" t="-86" r="3" b="91"/>
                </a:stretch>
              </a:blipFill>
            </p:spPr>
            <p:txBody>
              <a:bodyPr/>
              <a:lstStyle/>
              <a:p>
                <a:r>
                  <a:rPr lang="zh-CN" altLang="en-US">
                    <a:noFill/>
                  </a:rPr>
                  <a:t> </a:t>
                </a:r>
              </a:p>
            </p:txBody>
          </p:sp>
        </mc:Fallback>
      </mc:AlternateContent>
      <p:sp>
        <p:nvSpPr>
          <p:cNvPr id="41" name="文本框 40"/>
          <p:cNvSpPr txBox="1"/>
          <p:nvPr/>
        </p:nvSpPr>
        <p:spPr>
          <a:xfrm>
            <a:off x="487807" y="4625191"/>
            <a:ext cx="164826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对比可知：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3" name="文本框 42"/>
              <p:cNvSpPr txBox="1"/>
              <p:nvPr/>
            </p:nvSpPr>
            <p:spPr>
              <a:xfrm>
                <a:off x="1749212" y="4625191"/>
                <a:ext cx="164592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𝐴</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02</m:t>
                      </m:r>
                      <m:r>
                        <m:rPr>
                          <m:sty m:val="p"/>
                        </m:rPr>
                        <a:rPr lang="en-US" altLang="zh-CN" sz="2000" b="0" i="0" kern="100" smtClean="0">
                          <a:effectLst/>
                          <a:latin typeface="Cambria Math" panose="02040503050406030204" pitchFamily="18" charset="0"/>
                          <a:ea typeface="Cambria Math" panose="02040503050406030204" pitchFamily="18" charset="0"/>
                          <a:cs typeface="Times New Roman" panose="02020603050405020304" pitchFamily="18" charset="0"/>
                        </a:rPr>
                        <m:t>m</m:t>
                      </m:r>
                    </m:oMath>
                  </m:oMathPara>
                </a14:m>
                <a:endParaRPr lang="zh-CN" altLang="en-US" sz="2000" dirty="0"/>
              </a:p>
            </p:txBody>
          </p:sp>
        </mc:Choice>
        <mc:Fallback>
          <p:sp>
            <p:nvSpPr>
              <p:cNvPr id="43" name="文本框 42"/>
              <p:cNvSpPr txBox="1">
                <a:spLocks noRot="1" noChangeAspect="1" noMove="1" noResize="1" noEditPoints="1" noAdjustHandles="1" noChangeArrowheads="1" noChangeShapeType="1" noTextEdit="1"/>
              </p:cNvSpPr>
              <p:nvPr/>
            </p:nvSpPr>
            <p:spPr>
              <a:xfrm>
                <a:off x="1749212" y="4625191"/>
                <a:ext cx="1645920" cy="400110"/>
              </a:xfrm>
              <a:prstGeom prst="rect">
                <a:avLst/>
              </a:prstGeom>
              <a:blipFill rotWithShape="1">
                <a:blip r:embed="rId14"/>
                <a:stretch>
                  <a:fillRect l="-26" t="-121" r="26" b="13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5" name="文本框 44"/>
              <p:cNvSpPr txBox="1"/>
              <p:nvPr/>
            </p:nvSpPr>
            <p:spPr>
              <a:xfrm>
                <a:off x="3338862" y="4614094"/>
                <a:ext cx="208905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3</m:t>
                      </m:r>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𝜋</m:t>
                      </m:r>
                      <m:r>
                        <m:rPr>
                          <m:sty m:val="p"/>
                        </m:rPr>
                        <a:rPr lang="en-US" altLang="zh-CN" sz="2000" b="0" i="0" kern="100" smtClean="0">
                          <a:latin typeface="Cambria Math" panose="02040503050406030204" pitchFamily="18" charset="0"/>
                          <a:ea typeface="宋体" panose="02010600030101010101" pitchFamily="2" charset="-122"/>
                          <a:cs typeface="Times New Roman" panose="02020603050405020304" pitchFamily="18" charset="0"/>
                        </a:rPr>
                        <m:t>rad</m:t>
                      </m:r>
                      <m:r>
                        <a:rPr lang="en-US" altLang="zh-CN" sz="2000" b="0" i="0" kern="100"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b="0" i="0" kern="100" smtClean="0">
                              <a:latin typeface="Cambria Math" panose="02040503050406030204" pitchFamily="18" charset="0"/>
                              <a:ea typeface="Cambria Math" panose="02040503050406030204" pitchFamily="18" charset="0"/>
                              <a:cs typeface="Times New Roman" panose="02020603050405020304" pitchFamily="18" charset="0"/>
                            </a:rPr>
                            <m:t>s</m:t>
                          </m:r>
                        </m:e>
                        <m:sup>
                          <m:r>
                            <a:rPr lang="en-US" altLang="zh-CN" sz="2000" b="0" i="0"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0" kern="100" smtClean="0">
                              <a:latin typeface="Cambria Math" panose="02040503050406030204" pitchFamily="18" charset="0"/>
                              <a:ea typeface="Cambria Math" panose="02040503050406030204" pitchFamily="18" charset="0"/>
                              <a:cs typeface="Times New Roman" panose="02020603050405020304" pitchFamily="18" charset="0"/>
                            </a:rPr>
                            <m:t>1</m:t>
                          </m:r>
                        </m:sup>
                      </m:sSup>
                    </m:oMath>
                  </m:oMathPara>
                </a14:m>
                <a:endParaRPr lang="zh-CN" altLang="en-US" sz="2000" dirty="0"/>
              </a:p>
            </p:txBody>
          </p:sp>
        </mc:Choice>
        <mc:Fallback>
          <p:sp>
            <p:nvSpPr>
              <p:cNvPr id="45" name="文本框 44"/>
              <p:cNvSpPr txBox="1">
                <a:spLocks noRot="1" noChangeAspect="1" noMove="1" noResize="1" noEditPoints="1" noAdjustHandles="1" noChangeArrowheads="1" noChangeShapeType="1" noTextEdit="1"/>
              </p:cNvSpPr>
              <p:nvPr/>
            </p:nvSpPr>
            <p:spPr>
              <a:xfrm>
                <a:off x="3338862" y="4614094"/>
                <a:ext cx="2089052" cy="400110"/>
              </a:xfrm>
              <a:prstGeom prst="rect">
                <a:avLst/>
              </a:prstGeom>
              <a:blipFill rotWithShape="1">
                <a:blip r:embed="rId15"/>
                <a:stretch>
                  <a:fillRect l="-2" t="-46" r="27" b="6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7" name="文本框 46"/>
              <p:cNvSpPr txBox="1"/>
              <p:nvPr/>
            </p:nvSpPr>
            <p:spPr>
              <a:xfrm>
                <a:off x="5121960" y="4613000"/>
                <a:ext cx="194504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effectLst/>
                          <a:latin typeface="Cambria Math" panose="02040503050406030204" pitchFamily="18" charset="0"/>
                          <a:ea typeface="宋体" panose="02010600030101010101" pitchFamily="2" charset="-122"/>
                        </a:rPr>
                        <m:t>𝜐</m:t>
                      </m:r>
                      <m:r>
                        <a:rPr lang="en-US" altLang="zh-CN" sz="2000" b="0" i="1" kern="100" smtClean="0">
                          <a:effectLst/>
                          <a:latin typeface="Cambria Math" panose="02040503050406030204" pitchFamily="18" charset="0"/>
                          <a:ea typeface="Cambria Math" panose="02040503050406030204" pitchFamily="18" charset="0"/>
                        </a:rPr>
                        <m:t>=</m:t>
                      </m:r>
                      <m:r>
                        <a:rPr lang="en-US" altLang="zh-CN" sz="2000" kern="100">
                          <a:latin typeface="Cambria Math" panose="02040503050406030204" pitchFamily="18" charset="0"/>
                          <a:ea typeface="宋体" panose="02010600030101010101" pitchFamily="2" charset="-122"/>
                        </a:rPr>
                        <m:t>3</m:t>
                      </m:r>
                      <m:r>
                        <m:rPr>
                          <m:sty m:val="p"/>
                        </m:rPr>
                        <a:rPr lang="en-US" altLang="zh-CN" sz="2000" i="1" kern="100">
                          <a:latin typeface="Cambria Math" panose="02040503050406030204" pitchFamily="18" charset="0"/>
                          <a:ea typeface="宋体" panose="02010600030101010101" pitchFamily="2" charset="-122"/>
                        </a:rPr>
                        <m:t>m</m:t>
                      </m:r>
                      <m:r>
                        <a:rPr lang="en-US" altLang="zh-CN" sz="2000" i="1" kern="100">
                          <a:latin typeface="Cambria Math" panose="02040503050406030204" pitchFamily="18" charset="0"/>
                          <a:ea typeface="Cambria Math" panose="02040503050406030204" pitchFamily="18" charset="0"/>
                        </a:rPr>
                        <m:t>∙</m:t>
                      </m:r>
                      <m:sSup>
                        <m:sSupPr>
                          <m:ctrlPr>
                            <a:rPr lang="en-US" altLang="zh-CN" sz="2000" i="1" kern="100">
                              <a:latin typeface="Cambria Math" panose="02040503050406030204" pitchFamily="18" charset="0"/>
                              <a:ea typeface="Cambria Math" panose="02040503050406030204" pitchFamily="18" charset="0"/>
                            </a:rPr>
                          </m:ctrlPr>
                        </m:sSupPr>
                        <m:e>
                          <m:r>
                            <m:rPr>
                              <m:sty m:val="p"/>
                            </m:rPr>
                            <a:rPr lang="en-US" altLang="zh-CN" sz="2000" kern="100">
                              <a:latin typeface="Cambria Math" panose="02040503050406030204" pitchFamily="18" charset="0"/>
                              <a:ea typeface="Cambria Math" panose="02040503050406030204" pitchFamily="18" charset="0"/>
                            </a:rPr>
                            <m:t>s</m:t>
                          </m:r>
                        </m:e>
                        <m:sup>
                          <m:r>
                            <a:rPr lang="en-US" altLang="zh-CN" sz="2000" i="1" kern="100">
                              <a:latin typeface="Cambria Math" panose="02040503050406030204" pitchFamily="18" charset="0"/>
                              <a:ea typeface="Cambria Math" panose="02040503050406030204" pitchFamily="18" charset="0"/>
                            </a:rPr>
                            <m:t>−</m:t>
                          </m:r>
                          <m:r>
                            <a:rPr lang="en-US" altLang="zh-CN" sz="2000" i="1" kern="100">
                              <a:latin typeface="Cambria Math" panose="02040503050406030204" pitchFamily="18" charset="0"/>
                              <a:ea typeface="Cambria Math" panose="02040503050406030204" pitchFamily="18" charset="0"/>
                            </a:rPr>
                            <m:t>1</m:t>
                          </m:r>
                        </m:sup>
                      </m:sSup>
                    </m:oMath>
                  </m:oMathPara>
                </a14:m>
                <a:endParaRPr lang="zh-CN" altLang="en-US" sz="1800" dirty="0"/>
              </a:p>
            </p:txBody>
          </p:sp>
        </mc:Choice>
        <mc:Fallback>
          <p:sp>
            <p:nvSpPr>
              <p:cNvPr id="47" name="文本框 46"/>
              <p:cNvSpPr txBox="1">
                <a:spLocks noRot="1" noChangeAspect="1" noMove="1" noResize="1" noEditPoints="1" noAdjustHandles="1" noChangeArrowheads="1" noChangeShapeType="1" noTextEdit="1"/>
              </p:cNvSpPr>
              <p:nvPr/>
            </p:nvSpPr>
            <p:spPr>
              <a:xfrm>
                <a:off x="5121960" y="4613000"/>
                <a:ext cx="1945040" cy="400110"/>
              </a:xfrm>
              <a:prstGeom prst="rect">
                <a:avLst/>
              </a:prstGeom>
              <a:blipFill rotWithShape="1">
                <a:blip r:embed="rId16"/>
                <a:stretch>
                  <a:fillRect l="-3" t="-90" r="4" b="10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9" name="文本框 48"/>
              <p:cNvSpPr txBox="1"/>
              <p:nvPr/>
            </p:nvSpPr>
            <p:spPr>
              <a:xfrm>
                <a:off x="166687" y="5112415"/>
                <a:ext cx="3271278" cy="6705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l-GR" altLang="zh-CN" sz="2000" i="1" kern="100" smtClean="0">
                          <a:effectLst/>
                          <a:latin typeface="Cambria Math" panose="02040503050406030204" pitchFamily="18" charset="0"/>
                          <a:ea typeface="Cambria Math" panose="02040503050406030204" pitchFamily="18" charset="0"/>
                        </a:rPr>
                        <m:t>𝜆</m:t>
                      </m:r>
                      <m:r>
                        <a:rPr lang="en-US" altLang="zh-CN" sz="2000" b="0" i="1" kern="100" smtClean="0">
                          <a:effectLst/>
                          <a:latin typeface="Cambria Math" panose="02040503050406030204" pitchFamily="18" charset="0"/>
                          <a:ea typeface="Cambria Math" panose="02040503050406030204" pitchFamily="18" charset="0"/>
                        </a:rPr>
                        <m:t>=</m:t>
                      </m:r>
                      <m:r>
                        <a:rPr lang="zh-CN" altLang="en-US" sz="2000" i="1" kern="100">
                          <a:latin typeface="Cambria Math" panose="02040503050406030204" pitchFamily="18" charset="0"/>
                          <a:ea typeface="宋体" panose="02010600030101010101" pitchFamily="2" charset="-122"/>
                        </a:rPr>
                        <m:t>𝜐</m:t>
                      </m:r>
                      <m:r>
                        <a:rPr lang="en-US" altLang="zh-CN" sz="2000" b="0" i="1" kern="100" smtClean="0">
                          <a:latin typeface="Cambria Math" panose="02040503050406030204" pitchFamily="18" charset="0"/>
                          <a:ea typeface="宋体" panose="02010600030101010101" pitchFamily="2" charset="-122"/>
                        </a:rPr>
                        <m:t>𝑇</m:t>
                      </m:r>
                      <m:r>
                        <a:rPr lang="en-US" altLang="zh-CN" sz="2000" b="0" i="1" kern="100" smtClean="0">
                          <a:latin typeface="Cambria Math" panose="02040503050406030204" pitchFamily="18" charset="0"/>
                          <a:ea typeface="宋体" panose="02010600030101010101" pitchFamily="2" charset="-122"/>
                        </a:rPr>
                        <m:t>=</m:t>
                      </m:r>
                      <m:r>
                        <a:rPr lang="zh-CN" altLang="en-US" sz="2000" i="1" kern="100">
                          <a:latin typeface="Cambria Math" panose="02040503050406030204" pitchFamily="18" charset="0"/>
                          <a:ea typeface="宋体" panose="02010600030101010101" pitchFamily="2" charset="-122"/>
                        </a:rPr>
                        <m:t>𝜐</m:t>
                      </m:r>
                      <m:f>
                        <m:fPr>
                          <m:ctrlPr>
                            <a:rPr lang="en-US" altLang="zh-CN" sz="2000" i="1" kern="100" smtClean="0">
                              <a:latin typeface="Cambria Math" panose="02040503050406030204" pitchFamily="18" charset="0"/>
                              <a:ea typeface="宋体" panose="02010600030101010101" pitchFamily="2" charset="-122"/>
                            </a:rPr>
                          </m:ctrlPr>
                        </m:fPr>
                        <m:num>
                          <m:r>
                            <a:rPr lang="en-US" altLang="zh-CN" sz="2000" b="0" i="1" kern="100" smtClean="0">
                              <a:latin typeface="Cambria Math" panose="02040503050406030204" pitchFamily="18" charset="0"/>
                              <a:ea typeface="宋体" panose="02010600030101010101" pitchFamily="2" charset="-122"/>
                            </a:rPr>
                            <m:t>2</m:t>
                          </m:r>
                          <m:r>
                            <a:rPr lang="zh-CN" altLang="en-US" sz="2000" b="0" i="1" kern="100" smtClean="0">
                              <a:latin typeface="Cambria Math" panose="02040503050406030204" pitchFamily="18" charset="0"/>
                              <a:ea typeface="宋体" panose="02010600030101010101" pitchFamily="2" charset="-122"/>
                            </a:rPr>
                            <m:t>𝜋</m:t>
                          </m:r>
                        </m:num>
                        <m:den>
                          <m:r>
                            <a:rPr lang="zh-CN" altLang="en-US" sz="2000" i="1" kern="100" smtClean="0">
                              <a:latin typeface="Cambria Math" panose="02040503050406030204" pitchFamily="18" charset="0"/>
                              <a:ea typeface="宋体" panose="02010600030101010101" pitchFamily="2" charset="-122"/>
                            </a:rPr>
                            <m:t>𝜔</m:t>
                          </m:r>
                        </m:den>
                      </m:f>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2</m:t>
                      </m:r>
                      <m:r>
                        <m:rPr>
                          <m:sty m:val="p"/>
                        </m:rPr>
                        <a:rPr lang="en-US" altLang="zh-CN" sz="2000" b="0" i="0" kern="100" smtClean="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49" name="文本框 48"/>
              <p:cNvSpPr txBox="1">
                <a:spLocks noRot="1" noChangeAspect="1" noMove="1" noResize="1" noEditPoints="1" noAdjustHandles="1" noChangeArrowheads="1" noChangeShapeType="1" noTextEdit="1"/>
              </p:cNvSpPr>
              <p:nvPr/>
            </p:nvSpPr>
            <p:spPr>
              <a:xfrm>
                <a:off x="166687" y="5112415"/>
                <a:ext cx="3271278" cy="670568"/>
              </a:xfrm>
              <a:prstGeom prst="rect">
                <a:avLst/>
              </a:prstGeom>
              <a:blipFill rotWithShape="1">
                <a:blip r:embed="rId17"/>
                <a:stretch>
                  <a:fillRect l="-10" t="-4" r="2" b="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2882251" y="5118548"/>
                <a:ext cx="3503878" cy="67678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rPr>
                        <m:t>Δ</m:t>
                      </m:r>
                      <m:r>
                        <a:rPr lang="zh-CN" altLang="en-US" sz="2000" i="1" kern="100" smtClean="0">
                          <a:latin typeface="Cambria Math" panose="02040503050406030204" pitchFamily="18" charset="0"/>
                          <a:ea typeface="宋体" panose="02010600030101010101" pitchFamily="2" charset="-122"/>
                        </a:rPr>
                        <m:t>𝜑</m:t>
                      </m:r>
                      <m:r>
                        <a:rPr lang="en-US" altLang="zh-CN" sz="2000" b="0" i="1" kern="100" smtClean="0">
                          <a:latin typeface="Cambria Math" panose="02040503050406030204" pitchFamily="18" charset="0"/>
                          <a:ea typeface="宋体" panose="02010600030101010101" pitchFamily="2" charset="-122"/>
                        </a:rPr>
                        <m:t>=</m:t>
                      </m:r>
                      <m:f>
                        <m:fPr>
                          <m:ctrlPr>
                            <a:rPr lang="en-US" altLang="zh-CN" sz="2000" b="0" i="1" kern="100" smtClean="0">
                              <a:latin typeface="Cambria Math" panose="02040503050406030204" pitchFamily="18" charset="0"/>
                              <a:ea typeface="宋体" panose="02010600030101010101" pitchFamily="2" charset="-122"/>
                            </a:rPr>
                          </m:ctrlPr>
                        </m:fPr>
                        <m:num>
                          <m:r>
                            <a:rPr lang="en-US" altLang="zh-CN" sz="2000" b="0" i="1" kern="100" smtClean="0">
                              <a:latin typeface="Cambria Math" panose="02040503050406030204" pitchFamily="18" charset="0"/>
                              <a:ea typeface="宋体" panose="02010600030101010101" pitchFamily="2" charset="-122"/>
                            </a:rPr>
                            <m:t>2</m:t>
                          </m:r>
                          <m:r>
                            <a:rPr lang="zh-CN" altLang="en-US" sz="2000" b="0" i="1" kern="100" smtClean="0">
                              <a:latin typeface="Cambria Math" panose="02040503050406030204" pitchFamily="18" charset="0"/>
                              <a:ea typeface="宋体" panose="02010600030101010101" pitchFamily="2" charset="-122"/>
                            </a:rPr>
                            <m:t>𝜋</m:t>
                          </m:r>
                        </m:num>
                        <m:den>
                          <m:r>
                            <a:rPr lang="zh-CN" altLang="en-US" sz="2000" b="0" i="1" kern="100" smtClean="0">
                              <a:latin typeface="Cambria Math" panose="02040503050406030204" pitchFamily="18" charset="0"/>
                              <a:ea typeface="宋体" panose="02010600030101010101" pitchFamily="2" charset="-122"/>
                            </a:rPr>
                            <m:t>𝜆</m:t>
                          </m:r>
                        </m:den>
                      </m:f>
                      <m:acc>
                        <m:accPr>
                          <m:chr m:val="̅"/>
                          <m:ctrlPr>
                            <a:rPr lang="en-US" altLang="zh-CN" sz="2000" b="0" i="1" kern="100" smtClean="0">
                              <a:latin typeface="Cambria Math" panose="02040503050406030204" pitchFamily="18" charset="0"/>
                              <a:ea typeface="宋体" panose="02010600030101010101" pitchFamily="2" charset="-122"/>
                            </a:rPr>
                          </m:ctrlPr>
                        </m:accPr>
                        <m:e>
                          <m:r>
                            <a:rPr lang="en-US" altLang="zh-CN" sz="2000" b="0" i="1" kern="100" smtClean="0">
                              <a:latin typeface="Cambria Math" panose="02040503050406030204" pitchFamily="18" charset="0"/>
                              <a:ea typeface="宋体" panose="02010600030101010101" pitchFamily="2" charset="-122"/>
                            </a:rPr>
                            <m:t>𝑎𝑏</m:t>
                          </m:r>
                        </m:e>
                      </m:acc>
                      <m:r>
                        <a:rPr lang="en-US" altLang="zh-CN" sz="2000" b="0" i="1" kern="100" smtClean="0">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2</m:t>
                          </m:r>
                          <m:r>
                            <a:rPr lang="zh-CN" altLang="en-US" sz="2000" i="1" kern="100">
                              <a:latin typeface="Cambria Math" panose="02040503050406030204" pitchFamily="18" charset="0"/>
                              <a:ea typeface="宋体" panose="02010600030101010101" pitchFamily="2" charset="-122"/>
                            </a:rPr>
                            <m:t>𝜋</m:t>
                          </m:r>
                        </m:num>
                        <m:den>
                          <m:r>
                            <a:rPr lang="zh-CN" altLang="en-US" sz="2000" i="1" kern="100">
                              <a:latin typeface="Cambria Math" panose="02040503050406030204" pitchFamily="18" charset="0"/>
                              <a:ea typeface="宋体" panose="02010600030101010101" pitchFamily="2" charset="-122"/>
                            </a:rPr>
                            <m:t>𝜆</m:t>
                          </m:r>
                        </m:den>
                      </m:f>
                      <m:r>
                        <a:rPr lang="en-US" altLang="zh-CN" sz="2000" i="1" kern="100" smtClean="0">
                          <a:latin typeface="Cambria Math" panose="02040503050406030204" pitchFamily="18" charset="0"/>
                          <a:ea typeface="Cambria Math" panose="02040503050406030204" pitchFamily="18" charset="0"/>
                        </a:rPr>
                        <m:t>×</m:t>
                      </m:r>
                      <m:f>
                        <m:fPr>
                          <m:ctrlPr>
                            <a:rPr lang="en-US" altLang="zh-CN" sz="2000" i="1" kern="100" smtClean="0">
                              <a:latin typeface="Cambria Math" panose="02040503050406030204" pitchFamily="18" charset="0"/>
                              <a:ea typeface="Cambria Math" panose="02040503050406030204" pitchFamily="18" charset="0"/>
                            </a:rPr>
                          </m:ctrlPr>
                        </m:fPr>
                        <m:num>
                          <m:r>
                            <a:rPr lang="zh-CN" altLang="en-US" sz="2000" i="1" kern="100" smtClean="0">
                              <a:latin typeface="Cambria Math" panose="02040503050406030204" pitchFamily="18" charset="0"/>
                              <a:ea typeface="Cambria Math" panose="02040503050406030204" pitchFamily="18" charset="0"/>
                            </a:rPr>
                            <m:t>𝜆</m:t>
                          </m:r>
                        </m:num>
                        <m:den>
                          <m:r>
                            <a:rPr lang="en-US" altLang="zh-CN" sz="2000" b="0" i="1" kern="100" smtClean="0">
                              <a:latin typeface="Cambria Math" panose="02040503050406030204" pitchFamily="18" charset="0"/>
                              <a:ea typeface="Cambria Math" panose="02040503050406030204" pitchFamily="18" charset="0"/>
                            </a:rPr>
                            <m:t>4</m:t>
                          </m:r>
                        </m:den>
                      </m:f>
                      <m:r>
                        <a:rPr lang="en-US" altLang="zh-CN" sz="2000" b="0" i="1" kern="100" smtClean="0">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𝜋</m:t>
                          </m:r>
                        </m:num>
                        <m:den>
                          <m:r>
                            <a:rPr lang="en-US" altLang="zh-CN" sz="2000" b="0" i="1" kern="100" smtClean="0">
                              <a:latin typeface="Cambria Math" panose="02040503050406030204" pitchFamily="18" charset="0"/>
                              <a:ea typeface="宋体" panose="02010600030101010101" pitchFamily="2" charset="-122"/>
                            </a:rPr>
                            <m:t>2</m:t>
                          </m:r>
                        </m:den>
                      </m:f>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2882251" y="5118548"/>
                <a:ext cx="3503878" cy="676788"/>
              </a:xfrm>
              <a:prstGeom prst="rect">
                <a:avLst/>
              </a:prstGeom>
              <a:blipFill rotWithShape="1">
                <a:blip r:embed="rId18"/>
                <a:stretch>
                  <a:fillRect l="-18" t="-66" r="16" b="4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2" name="文本框 51"/>
              <p:cNvSpPr txBox="1"/>
              <p:nvPr/>
            </p:nvSpPr>
            <p:spPr>
              <a:xfrm>
                <a:off x="617189" y="5894717"/>
                <a:ext cx="2230041"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综上可知</a:t>
                </a:r>
                <a14:m>
                  <m:oMath xmlns:m="http://schemas.openxmlformats.org/officeDocument/2006/math">
                    <m:r>
                      <a:rPr lang="en-US" altLang="zh-CN" sz="2000" i="1" kern="100">
                        <a:latin typeface="Cambria Math" panose="02040503050406030204" pitchFamily="18" charset="0"/>
                        <a:ea typeface="宋体" panose="02010600030101010101" pitchFamily="2" charset="-122"/>
                      </a:rPr>
                      <m:t>𝐷</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正确。</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2" name="文本框 51"/>
              <p:cNvSpPr txBox="1">
                <a:spLocks noRot="1" noChangeAspect="1" noMove="1" noResize="1" noEditPoints="1" noAdjustHandles="1" noChangeArrowheads="1" noChangeShapeType="1" noTextEdit="1"/>
              </p:cNvSpPr>
              <p:nvPr/>
            </p:nvSpPr>
            <p:spPr>
              <a:xfrm>
                <a:off x="617189" y="5894717"/>
                <a:ext cx="2230041" cy="400110"/>
              </a:xfrm>
              <a:prstGeom prst="rect">
                <a:avLst/>
              </a:prstGeom>
              <a:blipFill rotWithShape="1">
                <a:blip r:embed="rId19"/>
                <a:stretch>
                  <a:fillRect l="-27" t="-3" r="24" b="1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4" name="文本框 53"/>
              <p:cNvSpPr txBox="1"/>
              <p:nvPr/>
            </p:nvSpPr>
            <p:spPr>
              <a:xfrm>
                <a:off x="3794291" y="1217462"/>
                <a:ext cx="75560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FF0000"/>
                          </a:solidFill>
                          <a:latin typeface="Cambria Math" panose="02040503050406030204" pitchFamily="18" charset="0"/>
                          <a:ea typeface="宋体" panose="02010600030101010101" pitchFamily="2" charset="-122"/>
                        </a:rPr>
                        <m:t>𝐷</m:t>
                      </m:r>
                    </m:oMath>
                  </m:oMathPara>
                </a14:m>
                <a:endParaRPr lang="zh-CN" altLang="en-US" dirty="0">
                  <a:solidFill>
                    <a:srgbClr val="FF0000"/>
                  </a:solidFill>
                </a:endParaRPr>
              </a:p>
            </p:txBody>
          </p:sp>
        </mc:Choice>
        <mc:Fallback>
          <p:sp>
            <p:nvSpPr>
              <p:cNvPr id="54" name="文本框 53"/>
              <p:cNvSpPr txBox="1">
                <a:spLocks noRot="1" noChangeAspect="1" noMove="1" noResize="1" noEditPoints="1" noAdjustHandles="1" noChangeArrowheads="1" noChangeShapeType="1" noTextEdit="1"/>
              </p:cNvSpPr>
              <p:nvPr/>
            </p:nvSpPr>
            <p:spPr>
              <a:xfrm>
                <a:off x="3794291" y="1217462"/>
                <a:ext cx="755606" cy="400110"/>
              </a:xfrm>
              <a:prstGeom prst="rect">
                <a:avLst/>
              </a:prstGeom>
              <a:blipFill rotWithShape="1">
                <a:blip r:embed="rId20"/>
                <a:stretch>
                  <a:fillRect l="-22" t="-42" r="16" b="57"/>
                </a:stretch>
              </a:blipFill>
            </p:spPr>
            <p:txBody>
              <a:bodyPr/>
              <a:lstStyle/>
              <a:p>
                <a:r>
                  <a:rPr lang="zh-CN" altLang="en-US">
                    <a:noFill/>
                  </a:rPr>
                  <a:t> </a:t>
                </a:r>
              </a:p>
            </p:txBody>
          </p:sp>
        </mc:Fallback>
      </mc:AlternateContent>
      <p:grpSp>
        <p:nvGrpSpPr>
          <p:cNvPr id="57" name="组合 56"/>
          <p:cNvGrpSpPr/>
          <p:nvPr/>
        </p:nvGrpSpPr>
        <p:grpSpPr>
          <a:xfrm>
            <a:off x="7031668" y="1856260"/>
            <a:ext cx="1470133" cy="1195122"/>
            <a:chOff x="7139283" y="4270167"/>
            <a:chExt cx="1470133" cy="1195122"/>
          </a:xfrm>
        </p:grpSpPr>
        <p:sp>
          <p:nvSpPr>
            <p:cNvPr id="55" name="任意多边形: 形状 54"/>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56" name="任意多边形: 形状 55"/>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0" name="组合 59"/>
          <p:cNvGrpSpPr/>
          <p:nvPr/>
        </p:nvGrpSpPr>
        <p:grpSpPr>
          <a:xfrm>
            <a:off x="7099882" y="1867930"/>
            <a:ext cx="1470133" cy="1195122"/>
            <a:chOff x="7139283" y="4270167"/>
            <a:chExt cx="1470133" cy="1195122"/>
          </a:xfrm>
        </p:grpSpPr>
        <p:sp>
          <p:nvSpPr>
            <p:cNvPr id="61" name="任意多边形: 形状 60"/>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62" name="任意多边形: 形状 61"/>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3" name="组合 62"/>
          <p:cNvGrpSpPr/>
          <p:nvPr/>
        </p:nvGrpSpPr>
        <p:grpSpPr>
          <a:xfrm>
            <a:off x="7168039" y="1859279"/>
            <a:ext cx="1470133" cy="1195122"/>
            <a:chOff x="7139283" y="4270167"/>
            <a:chExt cx="1470133" cy="1195122"/>
          </a:xfrm>
        </p:grpSpPr>
        <p:sp>
          <p:nvSpPr>
            <p:cNvPr id="64" name="任意多边形: 形状 63"/>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65" name="任意多边形: 形状 64"/>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6" name="组合 65"/>
          <p:cNvGrpSpPr/>
          <p:nvPr/>
        </p:nvGrpSpPr>
        <p:grpSpPr>
          <a:xfrm>
            <a:off x="7236720" y="1857662"/>
            <a:ext cx="1470133" cy="1195122"/>
            <a:chOff x="7139283" y="4270167"/>
            <a:chExt cx="1470133" cy="1195122"/>
          </a:xfrm>
        </p:grpSpPr>
        <p:sp>
          <p:nvSpPr>
            <p:cNvPr id="67" name="任意多边形: 形状 66"/>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68" name="任意多边形: 形状 67"/>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9" name="组合 68"/>
          <p:cNvGrpSpPr/>
          <p:nvPr/>
        </p:nvGrpSpPr>
        <p:grpSpPr>
          <a:xfrm>
            <a:off x="7314015" y="1848948"/>
            <a:ext cx="1470133" cy="1195122"/>
            <a:chOff x="7139283" y="4270167"/>
            <a:chExt cx="1470133" cy="1195122"/>
          </a:xfrm>
        </p:grpSpPr>
        <p:sp>
          <p:nvSpPr>
            <p:cNvPr id="70" name="任意多边形: 形状 69"/>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71" name="任意多边形: 形状 70"/>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72" name="组合 71"/>
          <p:cNvGrpSpPr/>
          <p:nvPr/>
        </p:nvGrpSpPr>
        <p:grpSpPr>
          <a:xfrm>
            <a:off x="7391930" y="1857080"/>
            <a:ext cx="1470133" cy="1195122"/>
            <a:chOff x="7139283" y="4270167"/>
            <a:chExt cx="1470133" cy="1195122"/>
          </a:xfrm>
        </p:grpSpPr>
        <p:sp>
          <p:nvSpPr>
            <p:cNvPr id="73" name="任意多边形: 形状 72"/>
            <p:cNvSpPr/>
            <p:nvPr/>
          </p:nvSpPr>
          <p:spPr>
            <a:xfrm rot="16200000">
              <a:off x="7206080" y="4203370"/>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74" name="任意多边形: 形状 73"/>
            <p:cNvSpPr/>
            <p:nvPr/>
          </p:nvSpPr>
          <p:spPr>
            <a:xfrm rot="5400000">
              <a:off x="7939804" y="4795678"/>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1" name="组合 80"/>
          <p:cNvGrpSpPr/>
          <p:nvPr/>
        </p:nvGrpSpPr>
        <p:grpSpPr>
          <a:xfrm>
            <a:off x="7122015" y="2426715"/>
            <a:ext cx="393895" cy="351727"/>
            <a:chOff x="7122015" y="2426715"/>
            <a:chExt cx="393895" cy="351727"/>
          </a:xfrm>
        </p:grpSpPr>
        <mc:AlternateContent xmlns:mc="http://schemas.openxmlformats.org/markup-compatibility/2006">
          <mc:Choice xmlns:a14="http://schemas.microsoft.com/office/drawing/2010/main" Requires="a14">
            <p:sp>
              <p:nvSpPr>
                <p:cNvPr id="31" name="文本框 30"/>
                <p:cNvSpPr txBox="1"/>
                <p:nvPr/>
              </p:nvSpPr>
              <p:spPr>
                <a:xfrm>
                  <a:off x="7122015" y="2439888"/>
                  <a:ext cx="39389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rPr>
                          <m:t>𝑎</m:t>
                        </m:r>
                      </m:oMath>
                    </m:oMathPara>
                  </a14:m>
                  <a:endParaRPr lang="zh-CN" altLang="en-US" dirty="0"/>
                </a:p>
              </p:txBody>
            </p:sp>
          </mc:Choice>
          <mc:Fallback>
            <p:sp>
              <p:nvSpPr>
                <p:cNvPr id="31" name="文本框 30"/>
                <p:cNvSpPr txBox="1">
                  <a:spLocks noRot="1" noChangeAspect="1" noMove="1" noResize="1" noEditPoints="1" noAdjustHandles="1" noChangeArrowheads="1" noChangeShapeType="1" noTextEdit="1"/>
                </p:cNvSpPr>
                <p:nvPr/>
              </p:nvSpPr>
              <p:spPr>
                <a:xfrm>
                  <a:off x="7122015" y="2439888"/>
                  <a:ext cx="393895" cy="338554"/>
                </a:xfrm>
                <a:prstGeom prst="rect">
                  <a:avLst/>
                </a:prstGeom>
                <a:blipFill rotWithShape="1">
                  <a:blip r:embed="rId21"/>
                </a:blipFill>
              </p:spPr>
              <p:txBody>
                <a:bodyPr/>
                <a:lstStyle/>
                <a:p>
                  <a:r>
                    <a:rPr lang="zh-CN" altLang="en-US">
                      <a:noFill/>
                    </a:rPr>
                    <a:t> </a:t>
                  </a:r>
                </a:p>
              </p:txBody>
            </p:sp>
          </mc:Fallback>
        </mc:AlternateContent>
        <p:sp>
          <p:nvSpPr>
            <p:cNvPr id="78" name="椭圆 77"/>
            <p:cNvSpPr/>
            <p:nvPr/>
          </p:nvSpPr>
          <p:spPr bwMode="auto">
            <a:xfrm>
              <a:off x="7301379" y="2426715"/>
              <a:ext cx="54000" cy="5400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0" name="组合 79"/>
          <p:cNvGrpSpPr/>
          <p:nvPr/>
        </p:nvGrpSpPr>
        <p:grpSpPr>
          <a:xfrm>
            <a:off x="7593732" y="2151791"/>
            <a:ext cx="393895" cy="338554"/>
            <a:chOff x="7593732" y="2151791"/>
            <a:chExt cx="393895" cy="338554"/>
          </a:xfrm>
        </p:grpSpPr>
        <mc:AlternateContent xmlns:mc="http://schemas.openxmlformats.org/markup-compatibility/2006">
          <mc:Choice xmlns:a14="http://schemas.microsoft.com/office/drawing/2010/main" Requires="a14">
            <p:sp>
              <p:nvSpPr>
                <p:cNvPr id="32" name="文本框 31"/>
                <p:cNvSpPr txBox="1"/>
                <p:nvPr/>
              </p:nvSpPr>
              <p:spPr>
                <a:xfrm>
                  <a:off x="7593732" y="2151791"/>
                  <a:ext cx="39389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rPr>
                          <m:t>𝑏</m:t>
                        </m:r>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7593732" y="2151791"/>
                  <a:ext cx="393895" cy="338554"/>
                </a:xfrm>
                <a:prstGeom prst="rect">
                  <a:avLst/>
                </a:prstGeom>
                <a:blipFill rotWithShape="1">
                  <a:blip r:embed="rId22"/>
                </a:blipFill>
              </p:spPr>
              <p:txBody>
                <a:bodyPr/>
                <a:lstStyle/>
                <a:p>
                  <a:r>
                    <a:rPr lang="zh-CN" altLang="en-US">
                      <a:noFill/>
                    </a:rPr>
                    <a:t> </a:t>
                  </a:r>
                </a:p>
              </p:txBody>
            </p:sp>
          </mc:Fallback>
        </mc:AlternateContent>
        <p:sp>
          <p:nvSpPr>
            <p:cNvPr id="79" name="椭圆 78"/>
            <p:cNvSpPr/>
            <p:nvPr/>
          </p:nvSpPr>
          <p:spPr bwMode="auto">
            <a:xfrm>
              <a:off x="7657089" y="2426357"/>
              <a:ext cx="54000" cy="5400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103" name="直接箭头连接符 102"/>
          <p:cNvCxnSpPr/>
          <p:nvPr/>
        </p:nvCxnSpPr>
        <p:spPr bwMode="auto">
          <a:xfrm rot="-600000">
            <a:off x="7659086" y="4481585"/>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4" name="直接箭头连接符 103"/>
          <p:cNvCxnSpPr/>
          <p:nvPr/>
        </p:nvCxnSpPr>
        <p:spPr bwMode="auto">
          <a:xfrm rot="-1200000">
            <a:off x="7645927" y="4406229"/>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5" name="直接箭头连接符 104"/>
          <p:cNvCxnSpPr/>
          <p:nvPr/>
        </p:nvCxnSpPr>
        <p:spPr bwMode="auto">
          <a:xfrm rot="-1800000">
            <a:off x="7616390" y="4349958"/>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6" name="直接箭头连接符 105"/>
          <p:cNvCxnSpPr/>
          <p:nvPr/>
        </p:nvCxnSpPr>
        <p:spPr bwMode="auto">
          <a:xfrm rot="-2400000">
            <a:off x="7558486" y="4305927"/>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7" name="直接箭头连接符 106"/>
          <p:cNvCxnSpPr/>
          <p:nvPr/>
        </p:nvCxnSpPr>
        <p:spPr bwMode="auto">
          <a:xfrm rot="-3000000">
            <a:off x="7520765" y="4232886"/>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8" name="直接箭头连接符 107"/>
          <p:cNvCxnSpPr/>
          <p:nvPr/>
        </p:nvCxnSpPr>
        <p:spPr bwMode="auto">
          <a:xfrm rot="-3600000">
            <a:off x="7460570" y="4195343"/>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09" name="直接箭头连接符 108"/>
          <p:cNvCxnSpPr/>
          <p:nvPr/>
        </p:nvCxnSpPr>
        <p:spPr bwMode="auto">
          <a:xfrm rot="-4200000">
            <a:off x="7395682" y="4165248"/>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0" name="直接箭头连接符 109"/>
          <p:cNvCxnSpPr/>
          <p:nvPr/>
        </p:nvCxnSpPr>
        <p:spPr bwMode="auto">
          <a:xfrm rot="-4800000">
            <a:off x="7328280" y="4142703"/>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nvGrpSpPr>
          <p:cNvPr id="111" name="组合 110"/>
          <p:cNvGrpSpPr/>
          <p:nvPr/>
        </p:nvGrpSpPr>
        <p:grpSpPr>
          <a:xfrm>
            <a:off x="7310690" y="4005982"/>
            <a:ext cx="948418" cy="870538"/>
            <a:chOff x="7280106" y="4085337"/>
            <a:chExt cx="948418" cy="870538"/>
          </a:xfrm>
        </p:grpSpPr>
        <p:sp>
          <p:nvSpPr>
            <p:cNvPr id="99" name="弧形 98"/>
            <p:cNvSpPr/>
            <p:nvPr/>
          </p:nvSpPr>
          <p:spPr bwMode="auto">
            <a:xfrm rot="456633">
              <a:off x="7280106" y="4333075"/>
              <a:ext cx="622479" cy="622800"/>
            </a:xfrm>
            <a:prstGeom prst="arc">
              <a:avLst>
                <a:gd name="adj1" fmla="val 16200000"/>
                <a:gd name="adj2" fmla="val 21028138"/>
              </a:avLst>
            </a:prstGeom>
            <a:noFill/>
            <a:ln w="19050" cap="flat" cmpd="sng" algn="ctr">
              <a:solidFill>
                <a:schemeClr val="tx1"/>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0" name="文本框 99"/>
                <p:cNvSpPr txBox="1"/>
                <p:nvPr/>
              </p:nvSpPr>
              <p:spPr>
                <a:xfrm>
                  <a:off x="7779826" y="4085337"/>
                  <a:ext cx="448698" cy="52431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16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1600" i="1" kern="100">
                                <a:latin typeface="Cambria Math" panose="02040503050406030204" pitchFamily="18" charset="0"/>
                                <a:ea typeface="Cambria Math" panose="02040503050406030204" pitchFamily="18" charset="0"/>
                                <a:cs typeface="Times New Roman" panose="02020603050405020304" pitchFamily="18" charset="0"/>
                              </a:rPr>
                              <m:t>𝜋</m:t>
                            </m:r>
                          </m:num>
                          <m:den>
                            <m:r>
                              <a:rPr lang="en-US" altLang="zh-CN" sz="1600" i="1" kern="100">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dirty="0"/>
                </a:p>
              </p:txBody>
            </p:sp>
          </mc:Choice>
          <mc:Fallback>
            <p:sp>
              <p:nvSpPr>
                <p:cNvPr id="100" name="文本框 99"/>
                <p:cNvSpPr txBox="1">
                  <a:spLocks noRot="1" noChangeAspect="1" noMove="1" noResize="1" noEditPoints="1" noAdjustHandles="1" noChangeArrowheads="1" noChangeShapeType="1" noTextEdit="1"/>
                </p:cNvSpPr>
                <p:nvPr/>
              </p:nvSpPr>
              <p:spPr>
                <a:xfrm>
                  <a:off x="7779826" y="4085337"/>
                  <a:ext cx="448698" cy="524311"/>
                </a:xfrm>
                <a:prstGeom prst="rect">
                  <a:avLst/>
                </a:prstGeom>
                <a:blipFill rotWithShape="1">
                  <a:blip r:embed="rId23"/>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112" name="文本框 111"/>
              <p:cNvSpPr txBox="1"/>
              <p:nvPr/>
            </p:nvSpPr>
            <p:spPr>
              <a:xfrm>
                <a:off x="2675794" y="5892706"/>
                <a:ext cx="5125701"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旋转矢量法确定</a:t>
                </a:r>
                <a14:m>
                  <m:oMath xmlns:m="http://schemas.openxmlformats.org/officeDocument/2006/math">
                    <m:r>
                      <a:rPr lang="en-US" altLang="zh-CN" sz="2000" i="1" kern="100">
                        <a:latin typeface="Cambria Math" panose="02040503050406030204" pitchFamily="18" charset="0"/>
                        <a:ea typeface="宋体" panose="02010600030101010101" pitchFamily="2" charset="-122"/>
                      </a:rPr>
                      <m:t>𝑎</m:t>
                    </m:r>
                    <m:r>
                      <a:rPr lang="zh-CN" altLang="en-US" sz="200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𝑏</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相位差具有直观性</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12" name="文本框 111"/>
              <p:cNvSpPr txBox="1">
                <a:spLocks noRot="1" noChangeAspect="1" noMove="1" noResize="1" noEditPoints="1" noAdjustHandles="1" noChangeArrowheads="1" noChangeShapeType="1" noTextEdit="1"/>
              </p:cNvSpPr>
              <p:nvPr/>
            </p:nvSpPr>
            <p:spPr>
              <a:xfrm>
                <a:off x="2675794" y="5892706"/>
                <a:ext cx="5125701" cy="400110"/>
              </a:xfrm>
              <a:prstGeom prst="rect">
                <a:avLst/>
              </a:prstGeom>
              <a:blipFill rotWithShape="1">
                <a:blip r:embed="rId24"/>
                <a:stretch>
                  <a:fillRect l="-11" t="-135" r="10" b="150"/>
                </a:stretch>
              </a:blipFill>
            </p:spPr>
            <p:txBody>
              <a:bodyPr/>
              <a:lstStyle/>
              <a:p>
                <a:r>
                  <a:rPr lang="zh-CN" altLang="en-US">
                    <a:noFill/>
                  </a:rPr>
                  <a:t> </a:t>
                </a:r>
              </a:p>
            </p:txBody>
          </p:sp>
        </mc:Fallback>
      </mc:AlternateContent>
      <p:cxnSp>
        <p:nvCxnSpPr>
          <p:cNvPr id="115" name="直接箭头连接符 114"/>
          <p:cNvCxnSpPr/>
          <p:nvPr/>
        </p:nvCxnSpPr>
        <p:spPr bwMode="auto">
          <a:xfrm>
            <a:off x="7659995" y="4555206"/>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cxnSp>
        <p:nvCxnSpPr>
          <p:cNvPr id="116" name="直接箭头连接符 115"/>
          <p:cNvCxnSpPr/>
          <p:nvPr/>
        </p:nvCxnSpPr>
        <p:spPr bwMode="auto">
          <a:xfrm rot="-5400000">
            <a:off x="7256651" y="4146965"/>
            <a:ext cx="806400" cy="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500"/>
                                        <p:tgtEl>
                                          <p:spTgt spid="59"/>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wipe(right)">
                                      <p:cBhvr>
                                        <p:cTn id="19" dur="500"/>
                                        <p:tgtEl>
                                          <p:spTgt spid="7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wipe(left)">
                                      <p:cBhvr>
                                        <p:cTn id="24" dur="500"/>
                                        <p:tgtEl>
                                          <p:spTgt spid="75"/>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500"/>
                                        <p:tgtEl>
                                          <p:spTgt spid="57"/>
                                        </p:tgtEl>
                                      </p:cBhvr>
                                    </p:animEffect>
                                  </p:childTnLst>
                                  <p:subTnLst>
                                    <p:set>
                                      <p:cBhvr override="childStyle">
                                        <p:cTn dur="1" fill="hold" display="0" masterRel="sameClick" afterEffect="1">
                                          <p:stCondLst>
                                            <p:cond evt="end" delay="0">
                                              <p:tn val="26"/>
                                            </p:cond>
                                          </p:stCondLst>
                                        </p:cTn>
                                        <p:tgtEl>
                                          <p:spTgt spid="57"/>
                                        </p:tgtEl>
                                        <p:attrNameLst>
                                          <p:attrName>style.visibility</p:attrName>
                                        </p:attrNameLst>
                                      </p:cBhvr>
                                      <p:to>
                                        <p:strVal val="hidden"/>
                                      </p:to>
                                    </p:set>
                                  </p:sub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500"/>
                                        <p:tgtEl>
                                          <p:spTgt spid="60"/>
                                        </p:tgtEl>
                                      </p:cBhvr>
                                    </p:animEffect>
                                  </p:childTnLst>
                                  <p:subTnLst>
                                    <p:set>
                                      <p:cBhvr override="childStyle">
                                        <p:cTn dur="1" fill="hold" display="0" masterRel="sameClick" afterEffect="1">
                                          <p:stCondLst>
                                            <p:cond evt="end" delay="0">
                                              <p:tn val="30"/>
                                            </p:cond>
                                          </p:stCondLst>
                                        </p:cTn>
                                        <p:tgtEl>
                                          <p:spTgt spid="60"/>
                                        </p:tgtEl>
                                        <p:attrNameLst>
                                          <p:attrName>style.visibility</p:attrName>
                                        </p:attrNameLst>
                                      </p:cBhvr>
                                      <p:to>
                                        <p:strVal val="hidden"/>
                                      </p:to>
                                    </p:set>
                                  </p:sub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subTnLst>
                                    <p:set>
                                      <p:cBhvr override="childStyle">
                                        <p:cTn dur="1" fill="hold" display="0" masterRel="sameClick" afterEffect="1">
                                          <p:stCondLst>
                                            <p:cond evt="end" delay="0">
                                              <p:tn val="34"/>
                                            </p:cond>
                                          </p:stCondLst>
                                        </p:cTn>
                                        <p:tgtEl>
                                          <p:spTgt spid="63"/>
                                        </p:tgtEl>
                                        <p:attrNameLst>
                                          <p:attrName>style.visibility</p:attrName>
                                        </p:attrNameLst>
                                      </p:cBhvr>
                                      <p:to>
                                        <p:strVal val="hidden"/>
                                      </p:to>
                                    </p:set>
                                  </p:sub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fade">
                                      <p:cBhvr>
                                        <p:cTn id="40" dur="500"/>
                                        <p:tgtEl>
                                          <p:spTgt spid="66"/>
                                        </p:tgtEl>
                                      </p:cBhvr>
                                    </p:animEffect>
                                  </p:childTnLst>
                                  <p:subTnLst>
                                    <p:set>
                                      <p:cBhvr override="childStyle">
                                        <p:cTn dur="1" fill="hold" display="0" masterRel="sameClick" afterEffect="1">
                                          <p:stCondLst>
                                            <p:cond evt="end" delay="0">
                                              <p:tn val="38"/>
                                            </p:cond>
                                          </p:stCondLst>
                                        </p:cTn>
                                        <p:tgtEl>
                                          <p:spTgt spid="66"/>
                                        </p:tgtEl>
                                        <p:attrNameLst>
                                          <p:attrName>style.visibility</p:attrName>
                                        </p:attrNameLst>
                                      </p:cBhvr>
                                      <p:to>
                                        <p:strVal val="hidden"/>
                                      </p:to>
                                    </p:set>
                                  </p:subTnLst>
                                </p:cTn>
                              </p:par>
                            </p:childTnLst>
                          </p:cTn>
                        </p:par>
                        <p:par>
                          <p:cTn id="41" fill="hold">
                            <p:stCondLst>
                              <p:cond delay="2500"/>
                            </p:stCondLst>
                            <p:childTnLst>
                              <p:par>
                                <p:cTn id="42" presetID="10" presetClass="entr" presetSubtype="0" fill="hold" nodeType="after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fade">
                                      <p:cBhvr>
                                        <p:cTn id="44" dur="500"/>
                                        <p:tgtEl>
                                          <p:spTgt spid="69"/>
                                        </p:tgtEl>
                                      </p:cBhvr>
                                    </p:animEffect>
                                  </p:childTnLst>
                                  <p:subTnLst>
                                    <p:set>
                                      <p:cBhvr override="childStyle">
                                        <p:cTn dur="1" fill="hold" display="0" masterRel="sameClick" afterEffect="1">
                                          <p:stCondLst>
                                            <p:cond evt="end" delay="0">
                                              <p:tn val="42"/>
                                            </p:cond>
                                          </p:stCondLst>
                                        </p:cTn>
                                        <p:tgtEl>
                                          <p:spTgt spid="69"/>
                                        </p:tgtEl>
                                        <p:attrNameLst>
                                          <p:attrName>style.visibility</p:attrName>
                                        </p:attrNameLst>
                                      </p:cBhvr>
                                      <p:to>
                                        <p:strVal val="hidden"/>
                                      </p:to>
                                    </p:set>
                                  </p:subTnLst>
                                </p:cTn>
                              </p:par>
                            </p:childTnLst>
                          </p:cTn>
                        </p:par>
                        <p:par>
                          <p:cTn id="45" fill="hold">
                            <p:stCondLst>
                              <p:cond delay="3000"/>
                            </p:stCondLst>
                            <p:childTnLst>
                              <p:par>
                                <p:cTn id="46" presetID="10" presetClass="entr" presetSubtype="0" fill="hold" nodeType="afterEffect">
                                  <p:stCondLst>
                                    <p:cond delay="0"/>
                                  </p:stCondLst>
                                  <p:childTnLst>
                                    <p:set>
                                      <p:cBhvr>
                                        <p:cTn id="47" dur="1" fill="hold">
                                          <p:stCondLst>
                                            <p:cond delay="0"/>
                                          </p:stCondLst>
                                        </p:cTn>
                                        <p:tgtEl>
                                          <p:spTgt spid="72"/>
                                        </p:tgtEl>
                                        <p:attrNameLst>
                                          <p:attrName>style.visibility</p:attrName>
                                        </p:attrNameLst>
                                      </p:cBhvr>
                                      <p:to>
                                        <p:strVal val="visible"/>
                                      </p:to>
                                    </p:set>
                                    <p:animEffect transition="in" filter="fade">
                                      <p:cBhvr>
                                        <p:cTn id="48" dur="500"/>
                                        <p:tgtEl>
                                          <p:spTgt spid="72"/>
                                        </p:tgtEl>
                                      </p:cBhvr>
                                    </p:animEffect>
                                  </p:childTnLst>
                                  <p:subTnLst>
                                    <p:set>
                                      <p:cBhvr override="childStyle">
                                        <p:cTn dur="1" fill="hold" display="0" masterRel="sameClick" afterEffect="1">
                                          <p:stCondLst>
                                            <p:cond evt="end" delay="0">
                                              <p:tn val="46"/>
                                            </p:cond>
                                          </p:stCondLst>
                                        </p:cTn>
                                        <p:tgtEl>
                                          <p:spTgt spid="72"/>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81"/>
                                        </p:tgtEl>
                                        <p:attrNameLst>
                                          <p:attrName>style.visibility</p:attrName>
                                        </p:attrNameLst>
                                      </p:cBhvr>
                                      <p:to>
                                        <p:strVal val="visible"/>
                                      </p:to>
                                    </p:set>
                                    <p:animEffect transition="in" filter="fade">
                                      <p:cBhvr>
                                        <p:cTn id="53" dur="500"/>
                                        <p:tgtEl>
                                          <p:spTgt spid="81"/>
                                        </p:tgtEl>
                                      </p:cBhvr>
                                    </p:animEffect>
                                  </p:childTnLst>
                                </p:cTn>
                              </p:par>
                            </p:childTnLst>
                          </p:cTn>
                        </p:par>
                        <p:par>
                          <p:cTn id="54" fill="hold">
                            <p:stCondLst>
                              <p:cond delay="500"/>
                            </p:stCondLst>
                            <p:childTnLst>
                              <p:par>
                                <p:cTn id="55" presetID="22" presetClass="entr" presetSubtype="4"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00"/>
                                        <p:tgtEl>
                                          <p:spTgt spid="20"/>
                                        </p:tgtEl>
                                      </p:cBhvr>
                                    </p:animEffect>
                                  </p:childTnLst>
                                </p:cTn>
                              </p:par>
                            </p:childTnLst>
                          </p:cTn>
                        </p:par>
                        <p:par>
                          <p:cTn id="58" fill="hold">
                            <p:stCondLst>
                              <p:cond delay="1000"/>
                            </p:stCondLst>
                            <p:childTnLst>
                              <p:par>
                                <p:cTn id="59" presetID="10" presetClass="entr" presetSubtype="0" fill="hold" nodeType="afterEffect">
                                  <p:stCondLst>
                                    <p:cond delay="0"/>
                                  </p:stCondLst>
                                  <p:childTnLst>
                                    <p:set>
                                      <p:cBhvr>
                                        <p:cTn id="60" dur="1" fill="hold">
                                          <p:stCondLst>
                                            <p:cond delay="0"/>
                                          </p:stCondLst>
                                        </p:cTn>
                                        <p:tgtEl>
                                          <p:spTgt spid="80"/>
                                        </p:tgtEl>
                                        <p:attrNameLst>
                                          <p:attrName>style.visibility</p:attrName>
                                        </p:attrNameLst>
                                      </p:cBhvr>
                                      <p:to>
                                        <p:strVal val="visible"/>
                                      </p:to>
                                    </p:set>
                                    <p:animEffect transition="in" filter="fade">
                                      <p:cBhvr>
                                        <p:cTn id="61" dur="500"/>
                                        <p:tgtEl>
                                          <p:spTgt spid="80"/>
                                        </p:tgtEl>
                                      </p:cBhvr>
                                    </p:animEffect>
                                  </p:childTnLst>
                                </p:cTn>
                              </p:par>
                            </p:childTnLst>
                          </p:cTn>
                        </p:par>
                        <p:par>
                          <p:cTn id="62" fill="hold">
                            <p:stCondLst>
                              <p:cond delay="1500"/>
                            </p:stCondLst>
                            <p:childTnLst>
                              <p:par>
                                <p:cTn id="63" presetID="10" presetClass="entr" presetSubtype="0"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500"/>
                                        <p:tgtEl>
                                          <p:spTgt spid="4"/>
                                        </p:tgtEl>
                                      </p:cBhvr>
                                    </p:animEffect>
                                  </p:childTnLst>
                                </p:cTn>
                              </p:par>
                            </p:childTnLst>
                          </p:cTn>
                        </p:par>
                        <p:par>
                          <p:cTn id="66" fill="hold">
                            <p:stCondLst>
                              <p:cond delay="2000"/>
                            </p:stCondLst>
                            <p:childTnLst>
                              <p:par>
                                <p:cTn id="67" presetID="10" presetClass="entr" presetSubtype="0" fill="hold" grpId="0" nodeType="after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2500"/>
                            </p:stCondLst>
                            <p:childTnLst>
                              <p:par>
                                <p:cTn id="71" presetID="10" presetClass="entr" presetSubtype="0" fill="hold" nodeType="afterEffect">
                                  <p:stCondLst>
                                    <p:cond delay="0"/>
                                  </p:stCondLst>
                                  <p:childTnLst>
                                    <p:set>
                                      <p:cBhvr>
                                        <p:cTn id="72" dur="1" fill="hold">
                                          <p:stCondLst>
                                            <p:cond delay="0"/>
                                          </p:stCondLst>
                                        </p:cTn>
                                        <p:tgtEl>
                                          <p:spTgt spid="25">
                                            <p:txEl>
                                              <p:pRg st="0" end="0"/>
                                            </p:txEl>
                                          </p:spTgt>
                                        </p:tgtEl>
                                        <p:attrNameLst>
                                          <p:attrName>style.visibility</p:attrName>
                                        </p:attrNameLst>
                                      </p:cBhvr>
                                      <p:to>
                                        <p:strVal val="visible"/>
                                      </p:to>
                                    </p:set>
                                    <p:animEffect transition="in" filter="fade">
                                      <p:cBhvr>
                                        <p:cTn id="73" dur="500"/>
                                        <p:tgtEl>
                                          <p:spTgt spid="25">
                                            <p:txEl>
                                              <p:pRg st="0" end="0"/>
                                            </p:txEl>
                                          </p:spTgt>
                                        </p:tgtEl>
                                      </p:cBhvr>
                                    </p:animEffect>
                                  </p:childTnLst>
                                </p:cTn>
                              </p:par>
                            </p:childTnLst>
                          </p:cTn>
                        </p:par>
                        <p:par>
                          <p:cTn id="74" fill="hold">
                            <p:stCondLst>
                              <p:cond delay="3000"/>
                            </p:stCondLst>
                            <p:childTnLst>
                              <p:par>
                                <p:cTn id="75" presetID="10" presetClass="entr" presetSubtype="0" fill="hold" nodeType="afterEffect">
                                  <p:stCondLst>
                                    <p:cond delay="0"/>
                                  </p:stCondLst>
                                  <p:childTnLst>
                                    <p:set>
                                      <p:cBhvr>
                                        <p:cTn id="76" dur="1" fill="hold">
                                          <p:stCondLst>
                                            <p:cond delay="0"/>
                                          </p:stCondLst>
                                        </p:cTn>
                                        <p:tgtEl>
                                          <p:spTgt spid="27">
                                            <p:txEl>
                                              <p:pRg st="0" end="0"/>
                                            </p:txEl>
                                          </p:spTgt>
                                        </p:tgtEl>
                                        <p:attrNameLst>
                                          <p:attrName>style.visibility</p:attrName>
                                        </p:attrNameLst>
                                      </p:cBhvr>
                                      <p:to>
                                        <p:strVal val="visible"/>
                                      </p:to>
                                    </p:set>
                                    <p:animEffect transition="in" filter="fade">
                                      <p:cBhvr>
                                        <p:cTn id="77" dur="500"/>
                                        <p:tgtEl>
                                          <p:spTgt spid="27">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fade">
                                      <p:cBhvr>
                                        <p:cTn id="82" dur="500"/>
                                        <p:tgtEl>
                                          <p:spTgt spid="3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4">
                                            <p:txEl>
                                              <p:pRg st="0" end="0"/>
                                            </p:txEl>
                                          </p:spTgt>
                                        </p:tgtEl>
                                        <p:attrNameLst>
                                          <p:attrName>style.visibility</p:attrName>
                                        </p:attrNameLst>
                                      </p:cBhvr>
                                      <p:to>
                                        <p:strVal val="visible"/>
                                      </p:to>
                                    </p:set>
                                    <p:animEffect transition="in" filter="fade">
                                      <p:cBhvr>
                                        <p:cTn id="87" dur="500"/>
                                        <p:tgtEl>
                                          <p:spTgt spid="34">
                                            <p:txEl>
                                              <p:pRg st="0" end="0"/>
                                            </p:txEl>
                                          </p:spTgt>
                                        </p:tgtEl>
                                      </p:cBhvr>
                                    </p:animEffect>
                                  </p:childTnLst>
                                </p:cTn>
                              </p:par>
                            </p:childTnLst>
                          </p:cTn>
                        </p:par>
                        <p:par>
                          <p:cTn id="88" fill="hold">
                            <p:stCondLst>
                              <p:cond delay="500"/>
                            </p:stCondLst>
                            <p:childTnLst>
                              <p:par>
                                <p:cTn id="89" presetID="10" presetClass="entr" presetSubtype="0" fill="hold" grpId="0" nodeType="after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6">
                                            <p:txEl>
                                              <p:pRg st="0" end="0"/>
                                            </p:txEl>
                                          </p:spTgt>
                                        </p:tgtEl>
                                        <p:attrNameLst>
                                          <p:attrName>style.visibility</p:attrName>
                                        </p:attrNameLst>
                                      </p:cBhvr>
                                      <p:to>
                                        <p:strVal val="visible"/>
                                      </p:to>
                                    </p:set>
                                    <p:animEffect transition="in" filter="fade">
                                      <p:cBhvr>
                                        <p:cTn id="96" dur="500"/>
                                        <p:tgtEl>
                                          <p:spTgt spid="36">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0"/>
                                        </p:tgtEl>
                                        <p:attrNameLst>
                                          <p:attrName>style.visibility</p:attrName>
                                        </p:attrNameLst>
                                      </p:cBhvr>
                                      <p:to>
                                        <p:strVal val="visible"/>
                                      </p:to>
                                    </p:set>
                                    <p:animEffect transition="in" filter="fade">
                                      <p:cBhvr>
                                        <p:cTn id="101" dur="500"/>
                                        <p:tgtEl>
                                          <p:spTgt spid="4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41">
                                            <p:txEl>
                                              <p:pRg st="0" end="0"/>
                                            </p:txEl>
                                          </p:spTgt>
                                        </p:tgtEl>
                                        <p:attrNameLst>
                                          <p:attrName>style.visibility</p:attrName>
                                        </p:attrNameLst>
                                      </p:cBhvr>
                                      <p:to>
                                        <p:strVal val="visible"/>
                                      </p:to>
                                    </p:set>
                                    <p:animEffect transition="in" filter="fade">
                                      <p:cBhvr>
                                        <p:cTn id="106" dur="500"/>
                                        <p:tgtEl>
                                          <p:spTgt spid="41">
                                            <p:txEl>
                                              <p:pRg st="0" end="0"/>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fade">
                                      <p:cBhvr>
                                        <p:cTn id="111" dur="500"/>
                                        <p:tgtEl>
                                          <p:spTgt spid="4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45">
                                            <p:txEl>
                                              <p:pRg st="0" end="0"/>
                                            </p:txEl>
                                          </p:spTgt>
                                        </p:tgtEl>
                                        <p:attrNameLst>
                                          <p:attrName>style.visibility</p:attrName>
                                        </p:attrNameLst>
                                      </p:cBhvr>
                                      <p:to>
                                        <p:strVal val="visible"/>
                                      </p:to>
                                    </p:set>
                                    <p:animEffect transition="in" filter="fade">
                                      <p:cBhvr>
                                        <p:cTn id="116" dur="500"/>
                                        <p:tgtEl>
                                          <p:spTgt spid="45">
                                            <p:txEl>
                                              <p:pRg st="0" end="0"/>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7"/>
                                        </p:tgtEl>
                                        <p:attrNameLst>
                                          <p:attrName>style.visibility</p:attrName>
                                        </p:attrNameLst>
                                      </p:cBhvr>
                                      <p:to>
                                        <p:strVal val="visible"/>
                                      </p:to>
                                    </p:set>
                                    <p:animEffect transition="in" filter="fade">
                                      <p:cBhvr>
                                        <p:cTn id="121" dur="500"/>
                                        <p:tgtEl>
                                          <p:spTgt spid="47"/>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nodeType="clickEffect">
                                  <p:stCondLst>
                                    <p:cond delay="0"/>
                                  </p:stCondLst>
                                  <p:childTnLst>
                                    <p:set>
                                      <p:cBhvr>
                                        <p:cTn id="125" dur="1" fill="hold">
                                          <p:stCondLst>
                                            <p:cond delay="0"/>
                                          </p:stCondLst>
                                        </p:cTn>
                                        <p:tgtEl>
                                          <p:spTgt spid="49">
                                            <p:txEl>
                                              <p:pRg st="0" end="0"/>
                                            </p:txEl>
                                          </p:spTgt>
                                        </p:tgtEl>
                                        <p:attrNameLst>
                                          <p:attrName>style.visibility</p:attrName>
                                        </p:attrNameLst>
                                      </p:cBhvr>
                                      <p:to>
                                        <p:strVal val="visible"/>
                                      </p:to>
                                    </p:set>
                                    <p:animEffect transition="in" filter="fade">
                                      <p:cBhvr>
                                        <p:cTn id="126" dur="500"/>
                                        <p:tgtEl>
                                          <p:spTgt spid="49">
                                            <p:txEl>
                                              <p:pRg st="0" end="0"/>
                                            </p:txEl>
                                          </p:spTgt>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51"/>
                                        </p:tgtEl>
                                        <p:attrNameLst>
                                          <p:attrName>style.visibility</p:attrName>
                                        </p:attrNameLst>
                                      </p:cBhvr>
                                      <p:to>
                                        <p:strVal val="visible"/>
                                      </p:to>
                                    </p:set>
                                    <p:animEffect transition="in" filter="fade">
                                      <p:cBhvr>
                                        <p:cTn id="131" dur="500"/>
                                        <p:tgtEl>
                                          <p:spTgt spid="51"/>
                                        </p:tgtEl>
                                      </p:cBhvr>
                                    </p:animEffect>
                                  </p:childTnLst>
                                </p:cTn>
                              </p:par>
                            </p:childTnLst>
                          </p:cTn>
                        </p:par>
                        <p:par>
                          <p:cTn id="132" fill="hold">
                            <p:stCondLst>
                              <p:cond delay="500"/>
                            </p:stCondLst>
                            <p:childTnLst>
                              <p:par>
                                <p:cTn id="133" presetID="10" presetClass="entr" presetSubtype="0" fill="hold" nodeType="afterEffect">
                                  <p:stCondLst>
                                    <p:cond delay="0"/>
                                  </p:stCondLst>
                                  <p:childTnLst>
                                    <p:set>
                                      <p:cBhvr>
                                        <p:cTn id="134" dur="1" fill="hold">
                                          <p:stCondLst>
                                            <p:cond delay="0"/>
                                          </p:stCondLst>
                                        </p:cTn>
                                        <p:tgtEl>
                                          <p:spTgt spid="52">
                                            <p:txEl>
                                              <p:pRg st="0" end="0"/>
                                            </p:txEl>
                                          </p:spTgt>
                                        </p:tgtEl>
                                        <p:attrNameLst>
                                          <p:attrName>style.visibility</p:attrName>
                                        </p:attrNameLst>
                                      </p:cBhvr>
                                      <p:to>
                                        <p:strVal val="visible"/>
                                      </p:to>
                                    </p:set>
                                    <p:animEffect transition="in" filter="fade">
                                      <p:cBhvr>
                                        <p:cTn id="135" dur="500"/>
                                        <p:tgtEl>
                                          <p:spTgt spid="52">
                                            <p:txEl>
                                              <p:pRg st="0" end="0"/>
                                            </p:txEl>
                                          </p:spTgt>
                                        </p:tgtEl>
                                      </p:cBhvr>
                                    </p:animEffect>
                                  </p:childTnLst>
                                </p:cTn>
                              </p:par>
                            </p:childTnLst>
                          </p:cTn>
                        </p:par>
                        <p:par>
                          <p:cTn id="136" fill="hold">
                            <p:stCondLst>
                              <p:cond delay="1000"/>
                            </p:stCondLst>
                            <p:childTnLst>
                              <p:par>
                                <p:cTn id="137" presetID="10" presetClass="entr" presetSubtype="0" fill="hold" grpId="0" nodeType="afterEffect">
                                  <p:stCondLst>
                                    <p:cond delay="0"/>
                                  </p:stCondLst>
                                  <p:childTnLst>
                                    <p:set>
                                      <p:cBhvr>
                                        <p:cTn id="138" dur="1" fill="hold">
                                          <p:stCondLst>
                                            <p:cond delay="0"/>
                                          </p:stCondLst>
                                        </p:cTn>
                                        <p:tgtEl>
                                          <p:spTgt spid="54"/>
                                        </p:tgtEl>
                                        <p:attrNameLst>
                                          <p:attrName>style.visibility</p:attrName>
                                        </p:attrNameLst>
                                      </p:cBhvr>
                                      <p:to>
                                        <p:strVal val="visible"/>
                                      </p:to>
                                    </p:set>
                                    <p:animEffect transition="in" filter="fade">
                                      <p:cBhvr>
                                        <p:cTn id="139" dur="500"/>
                                        <p:tgtEl>
                                          <p:spTgt spid="54"/>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114"/>
                                        </p:tgtEl>
                                        <p:attrNameLst>
                                          <p:attrName>style.visibility</p:attrName>
                                        </p:attrNameLst>
                                      </p:cBhvr>
                                      <p:to>
                                        <p:strVal val="visible"/>
                                      </p:to>
                                    </p:set>
                                    <p:animEffect transition="in" filter="fade">
                                      <p:cBhvr>
                                        <p:cTn id="144" dur="500"/>
                                        <p:tgtEl>
                                          <p:spTgt spid="114"/>
                                        </p:tgtEl>
                                      </p:cBhvr>
                                    </p:animEffect>
                                  </p:childTnLst>
                                </p:cTn>
                              </p:par>
                            </p:childTnLst>
                          </p:cTn>
                        </p:par>
                        <p:par>
                          <p:cTn id="145" fill="hold">
                            <p:stCondLst>
                              <p:cond delay="500"/>
                            </p:stCondLst>
                            <p:childTnLst>
                              <p:par>
                                <p:cTn id="146" presetID="10" presetClass="entr" presetSubtype="0" fill="hold" nodeType="afterEffect">
                                  <p:stCondLst>
                                    <p:cond delay="0"/>
                                  </p:stCondLst>
                                  <p:childTnLst>
                                    <p:set>
                                      <p:cBhvr>
                                        <p:cTn id="147" dur="1" fill="hold">
                                          <p:stCondLst>
                                            <p:cond delay="0"/>
                                          </p:stCondLst>
                                        </p:cTn>
                                        <p:tgtEl>
                                          <p:spTgt spid="115"/>
                                        </p:tgtEl>
                                        <p:attrNameLst>
                                          <p:attrName>style.visibility</p:attrName>
                                        </p:attrNameLst>
                                      </p:cBhvr>
                                      <p:to>
                                        <p:strVal val="visible"/>
                                      </p:to>
                                    </p:set>
                                    <p:animEffect transition="in" filter="fade">
                                      <p:cBhvr>
                                        <p:cTn id="148" dur="500"/>
                                        <p:tgtEl>
                                          <p:spTgt spid="115"/>
                                        </p:tgtEl>
                                      </p:cBhvr>
                                    </p:animEffect>
                                  </p:childTnLst>
                                </p:cTn>
                              </p:par>
                            </p:childTnLst>
                          </p:cTn>
                        </p:par>
                        <p:par>
                          <p:cTn id="149" fill="hold">
                            <p:stCondLst>
                              <p:cond delay="1000"/>
                            </p:stCondLst>
                            <p:childTnLst>
                              <p:par>
                                <p:cTn id="150" presetID="10" presetClass="entr" presetSubtype="0" fill="hold" nodeType="afterEffect">
                                  <p:stCondLst>
                                    <p:cond delay="0"/>
                                  </p:stCondLst>
                                  <p:childTnLst>
                                    <p:set>
                                      <p:cBhvr>
                                        <p:cTn id="151" dur="1" fill="hold">
                                          <p:stCondLst>
                                            <p:cond delay="0"/>
                                          </p:stCondLst>
                                        </p:cTn>
                                        <p:tgtEl>
                                          <p:spTgt spid="103"/>
                                        </p:tgtEl>
                                        <p:attrNameLst>
                                          <p:attrName>style.visibility</p:attrName>
                                        </p:attrNameLst>
                                      </p:cBhvr>
                                      <p:to>
                                        <p:strVal val="visible"/>
                                      </p:to>
                                    </p:set>
                                    <p:animEffect transition="in" filter="fade">
                                      <p:cBhvr>
                                        <p:cTn id="152" dur="500"/>
                                        <p:tgtEl>
                                          <p:spTgt spid="103"/>
                                        </p:tgtEl>
                                      </p:cBhvr>
                                    </p:animEffect>
                                  </p:childTnLst>
                                  <p:subTnLst>
                                    <p:set>
                                      <p:cBhvr override="childStyle">
                                        <p:cTn dur="1" fill="hold" display="0" masterRel="sameClick" afterEffect="1">
                                          <p:stCondLst>
                                            <p:cond evt="end" delay="0">
                                              <p:tn val="150"/>
                                            </p:cond>
                                          </p:stCondLst>
                                        </p:cTn>
                                        <p:tgtEl>
                                          <p:spTgt spid="103"/>
                                        </p:tgtEl>
                                        <p:attrNameLst>
                                          <p:attrName>style.visibility</p:attrName>
                                        </p:attrNameLst>
                                      </p:cBhvr>
                                      <p:to>
                                        <p:strVal val="hidden"/>
                                      </p:to>
                                    </p:set>
                                  </p:subTnLst>
                                </p:cTn>
                              </p:par>
                            </p:childTnLst>
                          </p:cTn>
                        </p:par>
                        <p:par>
                          <p:cTn id="153" fill="hold">
                            <p:stCondLst>
                              <p:cond delay="1500"/>
                            </p:stCondLst>
                            <p:childTnLst>
                              <p:par>
                                <p:cTn id="154" presetID="10" presetClass="entr" presetSubtype="0" fill="hold" nodeType="afterEffect">
                                  <p:stCondLst>
                                    <p:cond delay="0"/>
                                  </p:stCondLst>
                                  <p:childTnLst>
                                    <p:set>
                                      <p:cBhvr>
                                        <p:cTn id="155" dur="1" fill="hold">
                                          <p:stCondLst>
                                            <p:cond delay="0"/>
                                          </p:stCondLst>
                                        </p:cTn>
                                        <p:tgtEl>
                                          <p:spTgt spid="104"/>
                                        </p:tgtEl>
                                        <p:attrNameLst>
                                          <p:attrName>style.visibility</p:attrName>
                                        </p:attrNameLst>
                                      </p:cBhvr>
                                      <p:to>
                                        <p:strVal val="visible"/>
                                      </p:to>
                                    </p:set>
                                    <p:animEffect transition="in" filter="fade">
                                      <p:cBhvr>
                                        <p:cTn id="156" dur="500"/>
                                        <p:tgtEl>
                                          <p:spTgt spid="104"/>
                                        </p:tgtEl>
                                      </p:cBhvr>
                                    </p:animEffect>
                                  </p:childTnLst>
                                  <p:subTnLst>
                                    <p:set>
                                      <p:cBhvr override="childStyle">
                                        <p:cTn dur="1" fill="hold" display="0" masterRel="sameClick" afterEffect="1">
                                          <p:stCondLst>
                                            <p:cond evt="end" delay="0">
                                              <p:tn val="154"/>
                                            </p:cond>
                                          </p:stCondLst>
                                        </p:cTn>
                                        <p:tgtEl>
                                          <p:spTgt spid="104"/>
                                        </p:tgtEl>
                                        <p:attrNameLst>
                                          <p:attrName>style.visibility</p:attrName>
                                        </p:attrNameLst>
                                      </p:cBhvr>
                                      <p:to>
                                        <p:strVal val="hidden"/>
                                      </p:to>
                                    </p:set>
                                  </p:subTnLst>
                                </p:cTn>
                              </p:par>
                            </p:childTnLst>
                          </p:cTn>
                        </p:par>
                        <p:par>
                          <p:cTn id="157" fill="hold">
                            <p:stCondLst>
                              <p:cond delay="2000"/>
                            </p:stCondLst>
                            <p:childTnLst>
                              <p:par>
                                <p:cTn id="158" presetID="10" presetClass="entr" presetSubtype="0" fill="hold" nodeType="afterEffect">
                                  <p:stCondLst>
                                    <p:cond delay="0"/>
                                  </p:stCondLst>
                                  <p:childTnLst>
                                    <p:set>
                                      <p:cBhvr>
                                        <p:cTn id="159" dur="1" fill="hold">
                                          <p:stCondLst>
                                            <p:cond delay="0"/>
                                          </p:stCondLst>
                                        </p:cTn>
                                        <p:tgtEl>
                                          <p:spTgt spid="105"/>
                                        </p:tgtEl>
                                        <p:attrNameLst>
                                          <p:attrName>style.visibility</p:attrName>
                                        </p:attrNameLst>
                                      </p:cBhvr>
                                      <p:to>
                                        <p:strVal val="visible"/>
                                      </p:to>
                                    </p:set>
                                    <p:animEffect transition="in" filter="fade">
                                      <p:cBhvr>
                                        <p:cTn id="160" dur="500"/>
                                        <p:tgtEl>
                                          <p:spTgt spid="105"/>
                                        </p:tgtEl>
                                      </p:cBhvr>
                                    </p:animEffect>
                                  </p:childTnLst>
                                  <p:subTnLst>
                                    <p:set>
                                      <p:cBhvr override="childStyle">
                                        <p:cTn dur="1" fill="hold" display="0" masterRel="sameClick" afterEffect="1">
                                          <p:stCondLst>
                                            <p:cond evt="end" delay="0">
                                              <p:tn val="158"/>
                                            </p:cond>
                                          </p:stCondLst>
                                        </p:cTn>
                                        <p:tgtEl>
                                          <p:spTgt spid="105"/>
                                        </p:tgtEl>
                                        <p:attrNameLst>
                                          <p:attrName>style.visibility</p:attrName>
                                        </p:attrNameLst>
                                      </p:cBhvr>
                                      <p:to>
                                        <p:strVal val="hidden"/>
                                      </p:to>
                                    </p:set>
                                  </p:subTnLst>
                                </p:cTn>
                              </p:par>
                            </p:childTnLst>
                          </p:cTn>
                        </p:par>
                        <p:par>
                          <p:cTn id="161" fill="hold">
                            <p:stCondLst>
                              <p:cond delay="2500"/>
                            </p:stCondLst>
                            <p:childTnLst>
                              <p:par>
                                <p:cTn id="162" presetID="10" presetClass="entr" presetSubtype="0" fill="hold" nodeType="afterEffect">
                                  <p:stCondLst>
                                    <p:cond delay="0"/>
                                  </p:stCondLst>
                                  <p:childTnLst>
                                    <p:set>
                                      <p:cBhvr>
                                        <p:cTn id="163" dur="1" fill="hold">
                                          <p:stCondLst>
                                            <p:cond delay="0"/>
                                          </p:stCondLst>
                                        </p:cTn>
                                        <p:tgtEl>
                                          <p:spTgt spid="106"/>
                                        </p:tgtEl>
                                        <p:attrNameLst>
                                          <p:attrName>style.visibility</p:attrName>
                                        </p:attrNameLst>
                                      </p:cBhvr>
                                      <p:to>
                                        <p:strVal val="visible"/>
                                      </p:to>
                                    </p:set>
                                    <p:animEffect transition="in" filter="fade">
                                      <p:cBhvr>
                                        <p:cTn id="164" dur="500"/>
                                        <p:tgtEl>
                                          <p:spTgt spid="106"/>
                                        </p:tgtEl>
                                      </p:cBhvr>
                                    </p:animEffect>
                                  </p:childTnLst>
                                  <p:subTnLst>
                                    <p:set>
                                      <p:cBhvr override="childStyle">
                                        <p:cTn dur="1" fill="hold" display="0" masterRel="sameClick" afterEffect="1">
                                          <p:stCondLst>
                                            <p:cond evt="end" delay="0">
                                              <p:tn val="162"/>
                                            </p:cond>
                                          </p:stCondLst>
                                        </p:cTn>
                                        <p:tgtEl>
                                          <p:spTgt spid="106"/>
                                        </p:tgtEl>
                                        <p:attrNameLst>
                                          <p:attrName>style.visibility</p:attrName>
                                        </p:attrNameLst>
                                      </p:cBhvr>
                                      <p:to>
                                        <p:strVal val="hidden"/>
                                      </p:to>
                                    </p:set>
                                  </p:subTnLst>
                                </p:cTn>
                              </p:par>
                            </p:childTnLst>
                          </p:cTn>
                        </p:par>
                        <p:par>
                          <p:cTn id="165" fill="hold">
                            <p:stCondLst>
                              <p:cond delay="3000"/>
                            </p:stCondLst>
                            <p:childTnLst>
                              <p:par>
                                <p:cTn id="166" presetID="10" presetClass="entr" presetSubtype="0" fill="hold" nodeType="afterEffect">
                                  <p:stCondLst>
                                    <p:cond delay="0"/>
                                  </p:stCondLst>
                                  <p:childTnLst>
                                    <p:set>
                                      <p:cBhvr>
                                        <p:cTn id="167" dur="1" fill="hold">
                                          <p:stCondLst>
                                            <p:cond delay="0"/>
                                          </p:stCondLst>
                                        </p:cTn>
                                        <p:tgtEl>
                                          <p:spTgt spid="107"/>
                                        </p:tgtEl>
                                        <p:attrNameLst>
                                          <p:attrName>style.visibility</p:attrName>
                                        </p:attrNameLst>
                                      </p:cBhvr>
                                      <p:to>
                                        <p:strVal val="visible"/>
                                      </p:to>
                                    </p:set>
                                    <p:animEffect transition="in" filter="fade">
                                      <p:cBhvr>
                                        <p:cTn id="168" dur="500"/>
                                        <p:tgtEl>
                                          <p:spTgt spid="107"/>
                                        </p:tgtEl>
                                      </p:cBhvr>
                                    </p:animEffect>
                                  </p:childTnLst>
                                  <p:subTnLst>
                                    <p:set>
                                      <p:cBhvr override="childStyle">
                                        <p:cTn dur="1" fill="hold" display="0" masterRel="sameClick" afterEffect="1">
                                          <p:stCondLst>
                                            <p:cond evt="end" delay="0">
                                              <p:tn val="166"/>
                                            </p:cond>
                                          </p:stCondLst>
                                        </p:cTn>
                                        <p:tgtEl>
                                          <p:spTgt spid="107"/>
                                        </p:tgtEl>
                                        <p:attrNameLst>
                                          <p:attrName>style.visibility</p:attrName>
                                        </p:attrNameLst>
                                      </p:cBhvr>
                                      <p:to>
                                        <p:strVal val="hidden"/>
                                      </p:to>
                                    </p:set>
                                  </p:subTnLst>
                                </p:cTn>
                              </p:par>
                            </p:childTnLst>
                          </p:cTn>
                        </p:par>
                        <p:par>
                          <p:cTn id="169" fill="hold">
                            <p:stCondLst>
                              <p:cond delay="3500"/>
                            </p:stCondLst>
                            <p:childTnLst>
                              <p:par>
                                <p:cTn id="170" presetID="10" presetClass="entr" presetSubtype="0" fill="hold" nodeType="afterEffect">
                                  <p:stCondLst>
                                    <p:cond delay="0"/>
                                  </p:stCondLst>
                                  <p:childTnLst>
                                    <p:set>
                                      <p:cBhvr>
                                        <p:cTn id="171" dur="1" fill="hold">
                                          <p:stCondLst>
                                            <p:cond delay="0"/>
                                          </p:stCondLst>
                                        </p:cTn>
                                        <p:tgtEl>
                                          <p:spTgt spid="108"/>
                                        </p:tgtEl>
                                        <p:attrNameLst>
                                          <p:attrName>style.visibility</p:attrName>
                                        </p:attrNameLst>
                                      </p:cBhvr>
                                      <p:to>
                                        <p:strVal val="visible"/>
                                      </p:to>
                                    </p:set>
                                    <p:animEffect transition="in" filter="fade">
                                      <p:cBhvr>
                                        <p:cTn id="172" dur="500"/>
                                        <p:tgtEl>
                                          <p:spTgt spid="108"/>
                                        </p:tgtEl>
                                      </p:cBhvr>
                                    </p:animEffect>
                                  </p:childTnLst>
                                  <p:subTnLst>
                                    <p:set>
                                      <p:cBhvr override="childStyle">
                                        <p:cTn dur="1" fill="hold" display="0" masterRel="sameClick" afterEffect="1">
                                          <p:stCondLst>
                                            <p:cond evt="end" delay="0">
                                              <p:tn val="170"/>
                                            </p:cond>
                                          </p:stCondLst>
                                        </p:cTn>
                                        <p:tgtEl>
                                          <p:spTgt spid="108"/>
                                        </p:tgtEl>
                                        <p:attrNameLst>
                                          <p:attrName>style.visibility</p:attrName>
                                        </p:attrNameLst>
                                      </p:cBhvr>
                                      <p:to>
                                        <p:strVal val="hidden"/>
                                      </p:to>
                                    </p:set>
                                  </p:subTnLst>
                                </p:cTn>
                              </p:par>
                            </p:childTnLst>
                          </p:cTn>
                        </p:par>
                        <p:par>
                          <p:cTn id="173" fill="hold">
                            <p:stCondLst>
                              <p:cond delay="4000"/>
                            </p:stCondLst>
                            <p:childTnLst>
                              <p:par>
                                <p:cTn id="174" presetID="10" presetClass="entr" presetSubtype="0" fill="hold" nodeType="afterEffect">
                                  <p:stCondLst>
                                    <p:cond delay="0"/>
                                  </p:stCondLst>
                                  <p:childTnLst>
                                    <p:set>
                                      <p:cBhvr>
                                        <p:cTn id="175" dur="1" fill="hold">
                                          <p:stCondLst>
                                            <p:cond delay="0"/>
                                          </p:stCondLst>
                                        </p:cTn>
                                        <p:tgtEl>
                                          <p:spTgt spid="109"/>
                                        </p:tgtEl>
                                        <p:attrNameLst>
                                          <p:attrName>style.visibility</p:attrName>
                                        </p:attrNameLst>
                                      </p:cBhvr>
                                      <p:to>
                                        <p:strVal val="visible"/>
                                      </p:to>
                                    </p:set>
                                    <p:animEffect transition="in" filter="fade">
                                      <p:cBhvr>
                                        <p:cTn id="176" dur="500"/>
                                        <p:tgtEl>
                                          <p:spTgt spid="109"/>
                                        </p:tgtEl>
                                      </p:cBhvr>
                                    </p:animEffect>
                                  </p:childTnLst>
                                  <p:subTnLst>
                                    <p:set>
                                      <p:cBhvr override="childStyle">
                                        <p:cTn dur="1" fill="hold" display="0" masterRel="sameClick" afterEffect="1">
                                          <p:stCondLst>
                                            <p:cond evt="end" delay="0">
                                              <p:tn val="174"/>
                                            </p:cond>
                                          </p:stCondLst>
                                        </p:cTn>
                                        <p:tgtEl>
                                          <p:spTgt spid="109"/>
                                        </p:tgtEl>
                                        <p:attrNameLst>
                                          <p:attrName>style.visibility</p:attrName>
                                        </p:attrNameLst>
                                      </p:cBhvr>
                                      <p:to>
                                        <p:strVal val="hidden"/>
                                      </p:to>
                                    </p:set>
                                  </p:subTnLst>
                                </p:cTn>
                              </p:par>
                            </p:childTnLst>
                          </p:cTn>
                        </p:par>
                        <p:par>
                          <p:cTn id="177" fill="hold">
                            <p:stCondLst>
                              <p:cond delay="4500"/>
                            </p:stCondLst>
                            <p:childTnLst>
                              <p:par>
                                <p:cTn id="178" presetID="10" presetClass="entr" presetSubtype="0" fill="hold" nodeType="afterEffect">
                                  <p:stCondLst>
                                    <p:cond delay="0"/>
                                  </p:stCondLst>
                                  <p:childTnLst>
                                    <p:set>
                                      <p:cBhvr>
                                        <p:cTn id="179" dur="1" fill="hold">
                                          <p:stCondLst>
                                            <p:cond delay="0"/>
                                          </p:stCondLst>
                                        </p:cTn>
                                        <p:tgtEl>
                                          <p:spTgt spid="110"/>
                                        </p:tgtEl>
                                        <p:attrNameLst>
                                          <p:attrName>style.visibility</p:attrName>
                                        </p:attrNameLst>
                                      </p:cBhvr>
                                      <p:to>
                                        <p:strVal val="visible"/>
                                      </p:to>
                                    </p:set>
                                    <p:animEffect transition="in" filter="fade">
                                      <p:cBhvr>
                                        <p:cTn id="180" dur="500"/>
                                        <p:tgtEl>
                                          <p:spTgt spid="110"/>
                                        </p:tgtEl>
                                      </p:cBhvr>
                                    </p:animEffect>
                                  </p:childTnLst>
                                  <p:subTnLst>
                                    <p:set>
                                      <p:cBhvr override="childStyle">
                                        <p:cTn dur="1" fill="hold" display="0" masterRel="sameClick" afterEffect="1">
                                          <p:stCondLst>
                                            <p:cond evt="end" delay="0">
                                              <p:tn val="178"/>
                                            </p:cond>
                                          </p:stCondLst>
                                        </p:cTn>
                                        <p:tgtEl>
                                          <p:spTgt spid="110"/>
                                        </p:tgtEl>
                                        <p:attrNameLst>
                                          <p:attrName>style.visibility</p:attrName>
                                        </p:attrNameLst>
                                      </p:cBhvr>
                                      <p:to>
                                        <p:strVal val="hidden"/>
                                      </p:to>
                                    </p:set>
                                  </p:subTnLst>
                                </p:cTn>
                              </p:par>
                            </p:childTnLst>
                          </p:cTn>
                        </p:par>
                        <p:par>
                          <p:cTn id="181" fill="hold">
                            <p:stCondLst>
                              <p:cond delay="5000"/>
                            </p:stCondLst>
                            <p:childTnLst>
                              <p:par>
                                <p:cTn id="182" presetID="10" presetClass="entr" presetSubtype="0" fill="hold" nodeType="afterEffect">
                                  <p:stCondLst>
                                    <p:cond delay="0"/>
                                  </p:stCondLst>
                                  <p:childTnLst>
                                    <p:set>
                                      <p:cBhvr>
                                        <p:cTn id="183" dur="1" fill="hold">
                                          <p:stCondLst>
                                            <p:cond delay="0"/>
                                          </p:stCondLst>
                                        </p:cTn>
                                        <p:tgtEl>
                                          <p:spTgt spid="116"/>
                                        </p:tgtEl>
                                        <p:attrNameLst>
                                          <p:attrName>style.visibility</p:attrName>
                                        </p:attrNameLst>
                                      </p:cBhvr>
                                      <p:to>
                                        <p:strVal val="visible"/>
                                      </p:to>
                                    </p:set>
                                    <p:animEffect transition="in" filter="fade">
                                      <p:cBhvr>
                                        <p:cTn id="184" dur="500"/>
                                        <p:tgtEl>
                                          <p:spTgt spid="116"/>
                                        </p:tgtEl>
                                      </p:cBhvr>
                                    </p:animEffect>
                                  </p:childTnLst>
                                </p:cTn>
                              </p:par>
                            </p:childTnLst>
                          </p:cTn>
                        </p:par>
                        <p:par>
                          <p:cTn id="185" fill="hold">
                            <p:stCondLst>
                              <p:cond delay="5500"/>
                            </p:stCondLst>
                            <p:childTnLst>
                              <p:par>
                                <p:cTn id="186" presetID="22" presetClass="entr" presetSubtype="4" fill="hold" nodeType="afterEffect">
                                  <p:stCondLst>
                                    <p:cond delay="0"/>
                                  </p:stCondLst>
                                  <p:childTnLst>
                                    <p:set>
                                      <p:cBhvr>
                                        <p:cTn id="187" dur="1" fill="hold">
                                          <p:stCondLst>
                                            <p:cond delay="0"/>
                                          </p:stCondLst>
                                        </p:cTn>
                                        <p:tgtEl>
                                          <p:spTgt spid="111"/>
                                        </p:tgtEl>
                                        <p:attrNameLst>
                                          <p:attrName>style.visibility</p:attrName>
                                        </p:attrNameLst>
                                      </p:cBhvr>
                                      <p:to>
                                        <p:strVal val="visible"/>
                                      </p:to>
                                    </p:set>
                                    <p:animEffect transition="in" filter="wipe(down)">
                                      <p:cBhvr>
                                        <p:cTn id="188" dur="500"/>
                                        <p:tgtEl>
                                          <p:spTgt spid="111"/>
                                        </p:tgtEl>
                                      </p:cBhvr>
                                    </p:animEffect>
                                  </p:childTnLst>
                                </p:cTn>
                              </p:par>
                            </p:childTnLst>
                          </p:cTn>
                        </p:par>
                        <p:par>
                          <p:cTn id="189" fill="hold">
                            <p:stCondLst>
                              <p:cond delay="6000"/>
                            </p:stCondLst>
                            <p:childTnLst>
                              <p:par>
                                <p:cTn id="190" presetID="10" presetClass="entr" presetSubtype="0" fill="hold" nodeType="afterEffect">
                                  <p:stCondLst>
                                    <p:cond delay="0"/>
                                  </p:stCondLst>
                                  <p:childTnLst>
                                    <p:set>
                                      <p:cBhvr>
                                        <p:cTn id="191" dur="1" fill="hold">
                                          <p:stCondLst>
                                            <p:cond delay="0"/>
                                          </p:stCondLst>
                                        </p:cTn>
                                        <p:tgtEl>
                                          <p:spTgt spid="112">
                                            <p:txEl>
                                              <p:pRg st="0" end="0"/>
                                            </p:txEl>
                                          </p:spTgt>
                                        </p:tgtEl>
                                        <p:attrNameLst>
                                          <p:attrName>style.visibility</p:attrName>
                                        </p:attrNameLst>
                                      </p:cBhvr>
                                      <p:to>
                                        <p:strVal val="visible"/>
                                      </p:to>
                                    </p:set>
                                    <p:animEffect transition="in" filter="fade">
                                      <p:cBhvr>
                                        <p:cTn id="192" dur="500"/>
                                        <p:tgtEl>
                                          <p:spTgt spid="1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8" grpId="0"/>
      <p:bldP spid="33" grpId="0"/>
      <p:bldP spid="35" grpId="0"/>
      <p:bldP spid="40" grpId="0"/>
      <p:bldP spid="43" grpId="0"/>
      <p:bldP spid="47" grpId="0"/>
      <p:bldP spid="51" grpId="0"/>
      <p:bldP spid="5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52875" y="588659"/>
            <a:ext cx="74558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6-12</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613127" y="493184"/>
                <a:ext cx="8609428" cy="495585"/>
              </a:xfrm>
              <a:prstGeom prst="rect">
                <a:avLst/>
              </a:prstGeom>
              <a:noFill/>
            </p:spPr>
            <p:txBody>
              <a:bodyPr wrap="square">
                <a:spAutoFit/>
              </a:bodyPr>
              <a:lstStyle/>
              <a:p>
                <a:pPr indent="298450" algn="just">
                  <a:lnSpc>
                    <a:spcPct val="150000"/>
                  </a:lnSpc>
                  <a:spcBef>
                    <a:spcPts val="600"/>
                  </a:spcBef>
                </a:pPr>
                <a:r>
                  <a:rPr lang="zh-CN" altLang="zh-CN" sz="2000" kern="100" dirty="0">
                    <a:effectLst/>
                    <a:latin typeface="Times New Roman" panose="02020603050405020304" pitchFamily="18" charset="0"/>
                    <a:ea typeface="宋体" panose="02010600030101010101" pitchFamily="2" charset="-122"/>
                    <a:cs typeface="宋体" panose="02010600030101010101" pitchFamily="2" charset="-122"/>
                  </a:rPr>
                  <a:t>某平面简谐波在</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cs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cs typeface="宋体" panose="02010600030101010101" pitchFamily="2" charset="-122"/>
                      </a:rPr>
                      <m:t>𝑠</m:t>
                    </m:r>
                  </m:oMath>
                </a14:m>
                <a:r>
                  <a:rPr lang="zh-CN" altLang="zh-CN" sz="2000" kern="100" dirty="0">
                    <a:effectLst/>
                    <a:latin typeface="Times New Roman" panose="02020603050405020304" pitchFamily="18" charset="0"/>
                    <a:ea typeface="宋体" panose="02010600030101010101" pitchFamily="2" charset="-122"/>
                    <a:cs typeface="宋体" panose="02010600030101010101" pitchFamily="2" charset="-122"/>
                  </a:rPr>
                  <a:t>时波形如图</a:t>
                </a:r>
                <a:r>
                  <a:rPr lang="en-US" altLang="zh-CN" sz="2000" kern="100" dirty="0">
                    <a:effectLst/>
                    <a:latin typeface="Times New Roman" panose="02020603050405020304" pitchFamily="18" charset="0"/>
                    <a:ea typeface="宋体" panose="02010600030101010101" pitchFamily="2" charset="-122"/>
                  </a:rPr>
                  <a:t>6-8</a:t>
                </a:r>
                <a:r>
                  <a:rPr lang="zh-CN" altLang="zh-CN" sz="2000" kern="100" dirty="0">
                    <a:effectLst/>
                    <a:latin typeface="Times New Roman" panose="02020603050405020304" pitchFamily="18" charset="0"/>
                    <a:ea typeface="宋体" panose="02010600030101010101" pitchFamily="2" charset="-122"/>
                    <a:cs typeface="宋体" panose="02010600030101010101" pitchFamily="2" charset="-122"/>
                  </a:rPr>
                  <a:t>所示，则该波的波动方程为</a:t>
                </a:r>
                <a:r>
                  <a:rPr lang="en-US" altLang="zh-CN" sz="2000" kern="100" dirty="0">
                    <a:effectLst/>
                    <a:latin typeface="Times New Roman" panose="02020603050405020304" pitchFamily="18" charset="0"/>
                    <a:ea typeface="宋体" panose="02010600030101010101" pitchFamily="2" charset="-122"/>
                    <a:cs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7" name="文本框 6"/>
              <p:cNvSpPr txBox="1">
                <a:spLocks noRot="1" noChangeAspect="1" noMove="1" noResize="1" noEditPoints="1" noAdjustHandles="1" noChangeArrowheads="1" noChangeShapeType="1" noTextEdit="1"/>
              </p:cNvSpPr>
              <p:nvPr/>
            </p:nvSpPr>
            <p:spPr>
              <a:xfrm>
                <a:off x="613127" y="493184"/>
                <a:ext cx="8609428" cy="495585"/>
              </a:xfrm>
              <a:prstGeom prst="rect">
                <a:avLst/>
              </a:prstGeom>
              <a:blipFill rotWithShape="1">
                <a:blip r:embed="rId1"/>
                <a:stretch>
                  <a:fillRect l="-4" t="-86" r="5" b="-139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51538" y="965006"/>
                <a:ext cx="3868615"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𝐴</m:t>
                          </m:r>
                        </m:e>
                      </m:d>
                      <m:r>
                        <a:rPr lang="en-US" altLang="zh-CN" sz="2000" i="1" kern="100">
                          <a:effectLst/>
                          <a:latin typeface="Cambria Math" panose="02040503050406030204" pitchFamily="18" charset="0"/>
                          <a:ea typeface="宋体" panose="02010600030101010101" pitchFamily="2" charset="-122"/>
                        </a:rPr>
                        <m:t> </m:t>
                      </m:r>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begChr m:val="["/>
                              <m:endChr m:val="]"/>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en-US" altLang="zh-CN" sz="2000" i="1" kern="100">
                                          <a:effectLst/>
                                          <a:latin typeface="Cambria Math" panose="02040503050406030204" pitchFamily="18" charset="0"/>
                                          <a:ea typeface="宋体" panose="02010600030101010101" pitchFamily="2" charset="-122"/>
                                        </a:rPr>
                                        <m:t>4</m:t>
                                      </m:r>
                                    </m:den>
                                  </m:f>
                                </m:e>
                              </m:d>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e>
                          </m:d>
                        </m:e>
                      </m:func>
                    </m:oMath>
                  </m:oMathPara>
                </a14:m>
                <a:endParaRPr lang="zh-CN" altLang="en-US" dirty="0"/>
              </a:p>
            </p:txBody>
          </p:sp>
        </mc:Choice>
        <mc:Fallback>
          <p:sp>
            <p:nvSpPr>
              <p:cNvPr id="9" name="文本框 8"/>
              <p:cNvSpPr txBox="1">
                <a:spLocks noRot="1" noChangeAspect="1" noMove="1" noResize="1" noEditPoints="1" noAdjustHandles="1" noChangeArrowheads="1" noChangeShapeType="1" noTextEdit="1"/>
              </p:cNvSpPr>
              <p:nvPr/>
            </p:nvSpPr>
            <p:spPr>
              <a:xfrm>
                <a:off x="351538" y="965006"/>
                <a:ext cx="3868615" cy="640112"/>
              </a:xfrm>
              <a:prstGeom prst="rect">
                <a:avLst/>
              </a:prstGeom>
              <a:blipFill rotWithShape="1">
                <a:blip r:embed="rId2"/>
                <a:stretch>
                  <a:fillRect l="-10" t="-69" r="15" b="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4431169" y="969035"/>
                <a:ext cx="4178105" cy="617413"/>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𝐵</m:t>
                          </m:r>
                        </m:e>
                      </m:d>
                      <m:r>
                        <a:rPr lang="en-US" altLang="zh-CN" sz="2000" i="1" kern="100">
                          <a:effectLst/>
                          <a:latin typeface="Cambria Math" panose="02040503050406030204" pitchFamily="18" charset="0"/>
                          <a:ea typeface="宋体" panose="02010600030101010101" pitchFamily="2" charset="-122"/>
                        </a:rPr>
                        <m:t>   </m:t>
                      </m:r>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en-US" altLang="zh-CN" sz="2000" i="1" kern="100">
                              <a:effectLst/>
                              <a:latin typeface="Cambria Math" panose="02040503050406030204" pitchFamily="18" charset="0"/>
                              <a:ea typeface="宋体" panose="02010600030101010101" pitchFamily="2" charset="-122"/>
                            </a:rPr>
                            <m:t>4</m:t>
                          </m:r>
                        </m:den>
                      </m:f>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r>
                        <a:rPr lang="en-US" altLang="zh-CN" sz="2000" i="1" kern="100">
                          <a:effectLst/>
                          <a:latin typeface="Cambria Math" panose="02040503050406030204" pitchFamily="18" charset="0"/>
                          <a:ea typeface="宋体" panose="02010600030101010101" pitchFamily="2" charset="-122"/>
                        </a:rPr>
                        <m:t>]</m:t>
                      </m:r>
                    </m:oMath>
                  </m:oMathPara>
                </a14:m>
                <a:endParaRPr lang="zh-CN" altLang="zh-CN" sz="1800" kern="100" dirty="0">
                  <a:effectLst/>
                  <a:latin typeface="Times New Roman" panose="02020603050405020304" pitchFamily="18" charset="0"/>
                  <a:ea typeface="宋体" panose="02010600030101010101" pitchFamily="2" charset="-122"/>
                </a:endParaRPr>
              </a:p>
            </p:txBody>
          </p:sp>
        </mc:Choice>
        <mc:Fallback>
          <p:sp>
            <p:nvSpPr>
              <p:cNvPr id="11" name="文本框 10"/>
              <p:cNvSpPr txBox="1">
                <a:spLocks noRot="1" noChangeAspect="1" noMove="1" noResize="1" noEditPoints="1" noAdjustHandles="1" noChangeArrowheads="1" noChangeShapeType="1" noTextEdit="1"/>
              </p:cNvSpPr>
              <p:nvPr/>
            </p:nvSpPr>
            <p:spPr>
              <a:xfrm>
                <a:off x="4431169" y="969035"/>
                <a:ext cx="4178105" cy="617413"/>
              </a:xfrm>
              <a:prstGeom prst="rect">
                <a:avLst/>
              </a:prstGeom>
              <a:blipFill rotWithShape="1">
                <a:blip r:embed="rId3"/>
                <a:stretch>
                  <a:fillRect l="-3" t="-4" r="14" b="3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314609" y="1709815"/>
                <a:ext cx="3942471"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𝐶</m:t>
                          </m:r>
                        </m:e>
                      </m:d>
                      <m:r>
                        <a:rPr lang="en-US" altLang="zh-CN" sz="2000" i="1" kern="100">
                          <a:effectLst/>
                          <a:latin typeface="Cambria Math" panose="02040503050406030204" pitchFamily="18" charset="0"/>
                          <a:ea typeface="宋体" panose="02010600030101010101" pitchFamily="2" charset="-122"/>
                        </a:rPr>
                        <m:t>   </m:t>
                      </m:r>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begChr m:val="["/>
                              <m:endChr m:val="]"/>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en-US" altLang="zh-CN" sz="2000" i="1" kern="100">
                                          <a:effectLst/>
                                          <a:latin typeface="Cambria Math" panose="02040503050406030204" pitchFamily="18" charset="0"/>
                                          <a:ea typeface="宋体" panose="02010600030101010101" pitchFamily="2" charset="-122"/>
                                        </a:rPr>
                                        <m:t>4</m:t>
                                      </m:r>
                                    </m:den>
                                  </m:f>
                                </m:e>
                              </m:d>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e>
                          </m:d>
                        </m:e>
                      </m:func>
                    </m:oMath>
                  </m:oMathPara>
                </a14:m>
                <a:endParaRPr lang="zh-CN" altLang="en-US" dirty="0"/>
              </a:p>
            </p:txBody>
          </p:sp>
        </mc:Choice>
        <mc:Fallback>
          <p:sp>
            <p:nvSpPr>
              <p:cNvPr id="13" name="文本框 12"/>
              <p:cNvSpPr txBox="1">
                <a:spLocks noRot="1" noChangeAspect="1" noMove="1" noResize="1" noEditPoints="1" noAdjustHandles="1" noChangeArrowheads="1" noChangeShapeType="1" noTextEdit="1"/>
              </p:cNvSpPr>
              <p:nvPr/>
            </p:nvSpPr>
            <p:spPr>
              <a:xfrm>
                <a:off x="314609" y="1709815"/>
                <a:ext cx="3942471" cy="640112"/>
              </a:xfrm>
              <a:prstGeom prst="rect">
                <a:avLst/>
              </a:prstGeom>
              <a:blipFill rotWithShape="1">
                <a:blip r:embed="rId4"/>
                <a:stretch>
                  <a:fillRect l="-7" t="-62" r="1" b="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4431168" y="1672869"/>
                <a:ext cx="4178105" cy="617413"/>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𝐷</m:t>
                          </m:r>
                        </m:e>
                      </m:d>
                      <m:r>
                        <a:rPr lang="en-US" altLang="zh-CN" sz="2000" i="1" kern="100">
                          <a:effectLst/>
                          <a:latin typeface="Cambria Math" panose="02040503050406030204" pitchFamily="18" charset="0"/>
                          <a:ea typeface="宋体" panose="02010600030101010101" pitchFamily="2" charset="-122"/>
                        </a:rPr>
                        <m:t>    </m:t>
                      </m:r>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02</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en-US" altLang="zh-CN" sz="2000" i="1" kern="100">
                              <a:effectLst/>
                              <a:latin typeface="Cambria Math" panose="02040503050406030204" pitchFamily="18" charset="0"/>
                              <a:ea typeface="宋体" panose="02010600030101010101" pitchFamily="2" charset="-122"/>
                            </a:rPr>
                            <m:t>4</m:t>
                          </m:r>
                        </m:den>
                      </m:f>
                      <m:r>
                        <a:rPr lang="en-US" altLang="zh-CN" sz="2000" i="1" kern="100">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𝜋</m:t>
                          </m:r>
                        </m:num>
                        <m:den>
                          <m:r>
                            <a:rPr lang="en-US" altLang="zh-CN" sz="2000" i="1" kern="100">
                              <a:effectLst/>
                              <a:latin typeface="Cambria Math" panose="02040503050406030204" pitchFamily="18" charset="0"/>
                              <a:ea typeface="宋体" panose="02010600030101010101" pitchFamily="2" charset="-122"/>
                            </a:rPr>
                            <m:t>2</m:t>
                          </m:r>
                        </m:den>
                      </m:f>
                      <m:r>
                        <a:rPr lang="en-US" altLang="zh-CN" sz="2000" i="1" kern="100">
                          <a:effectLst/>
                          <a:latin typeface="Cambria Math" panose="02040503050406030204" pitchFamily="18" charset="0"/>
                          <a:ea typeface="宋体" panose="02010600030101010101" pitchFamily="2" charset="-122"/>
                        </a:rPr>
                        <m:t>]</m:t>
                      </m:r>
                    </m:oMath>
                  </m:oMathPara>
                </a14:m>
                <a:endParaRPr lang="zh-CN" altLang="zh-CN" sz="1800" kern="100" dirty="0">
                  <a:effectLst/>
                  <a:latin typeface="Times New Roman" panose="02020603050405020304" pitchFamily="18" charset="0"/>
                  <a:ea typeface="宋体" panose="02010600030101010101" pitchFamily="2" charset="-122"/>
                </a:endParaRPr>
              </a:p>
            </p:txBody>
          </p:sp>
        </mc:Choice>
        <mc:Fallback>
          <p:sp>
            <p:nvSpPr>
              <p:cNvPr id="15" name="文本框 14"/>
              <p:cNvSpPr txBox="1">
                <a:spLocks noRot="1" noChangeAspect="1" noMove="1" noResize="1" noEditPoints="1" noAdjustHandles="1" noChangeArrowheads="1" noChangeShapeType="1" noTextEdit="1"/>
              </p:cNvSpPr>
              <p:nvPr/>
            </p:nvSpPr>
            <p:spPr>
              <a:xfrm>
                <a:off x="4431168" y="1672869"/>
                <a:ext cx="4178105" cy="617413"/>
              </a:xfrm>
              <a:prstGeom prst="rect">
                <a:avLst/>
              </a:prstGeom>
              <a:blipFill rotWithShape="1">
                <a:blip r:embed="rId5"/>
                <a:stretch>
                  <a:fillRect l="-3" t="-45" r="14" b="76"/>
                </a:stretch>
              </a:blipFill>
            </p:spPr>
            <p:txBody>
              <a:bodyPr/>
              <a:lstStyle/>
              <a:p>
                <a:r>
                  <a:rPr lang="zh-CN" altLang="en-US">
                    <a:noFill/>
                  </a:rPr>
                  <a:t> </a:t>
                </a:r>
              </a:p>
            </p:txBody>
          </p:sp>
        </mc:Fallback>
      </mc:AlternateContent>
      <p:grpSp>
        <p:nvGrpSpPr>
          <p:cNvPr id="36" name="组合 35"/>
          <p:cNvGrpSpPr/>
          <p:nvPr/>
        </p:nvGrpSpPr>
        <p:grpSpPr>
          <a:xfrm>
            <a:off x="5517221" y="3540222"/>
            <a:ext cx="1097565" cy="316525"/>
            <a:chOff x="4916658" y="4230013"/>
            <a:chExt cx="1097565" cy="316525"/>
          </a:xfrm>
        </p:grpSpPr>
        <p:cxnSp>
          <p:nvCxnSpPr>
            <p:cNvPr id="19" name="直接连接符 18"/>
            <p:cNvCxnSpPr>
              <a:cxnSpLocks noChangeAspect="1"/>
            </p:cNvCxnSpPr>
            <p:nvPr/>
          </p:nvCxnSpPr>
          <p:spPr>
            <a:xfrm>
              <a:off x="5566444" y="4410341"/>
              <a:ext cx="44777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0" name="文本框 124"/>
            <p:cNvSpPr txBox="1"/>
            <p:nvPr/>
          </p:nvSpPr>
          <p:spPr>
            <a:xfrm>
              <a:off x="4916658" y="4230013"/>
              <a:ext cx="647181" cy="31652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-0.02</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35" name="组合 34"/>
          <p:cNvGrpSpPr/>
          <p:nvPr/>
        </p:nvGrpSpPr>
        <p:grpSpPr>
          <a:xfrm>
            <a:off x="6773342" y="2314085"/>
            <a:ext cx="1480045" cy="365314"/>
            <a:chOff x="6172779" y="3003876"/>
            <a:chExt cx="1480045" cy="365314"/>
          </a:xfrm>
        </p:grpSpPr>
        <p:cxnSp>
          <p:nvCxnSpPr>
            <p:cNvPr id="23" name="直接箭头连接符 22"/>
            <p:cNvCxnSpPr/>
            <p:nvPr/>
          </p:nvCxnSpPr>
          <p:spPr>
            <a:xfrm flipH="1">
              <a:off x="6593207" y="3369190"/>
              <a:ext cx="540778" cy="0"/>
            </a:xfrm>
            <a:prstGeom prst="straightConnector1">
              <a:avLst/>
            </a:prstGeom>
            <a:ln w="19050">
              <a:solidFill>
                <a:schemeClr val="tx1"/>
              </a:solidFill>
              <a:headEnd type="stealth" w="med" len="lg"/>
              <a:tailEnd type="none"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5" name="文本框 124"/>
                <p:cNvSpPr txBox="1"/>
                <p:nvPr/>
              </p:nvSpPr>
              <p:spPr>
                <a:xfrm>
                  <a:off x="6172779" y="3003876"/>
                  <a:ext cx="1480045" cy="33880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indent="190500" algn="just"/>
                  <a14:m>
                    <m:oMathPara xmlns:m="http://schemas.openxmlformats.org/officeDocument/2006/math">
                      <m:oMathParaPr>
                        <m:jc m:val="centerGroup"/>
                      </m:oMathParaPr>
                      <m:oMath xmlns:m="http://schemas.openxmlformats.org/officeDocument/2006/math">
                        <m:r>
                          <a:rPr lang="en-US" sz="16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𝜐</m:t>
                        </m:r>
                        <m:r>
                          <a:rPr lang="en-US" sz="16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sz="16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4</m:t>
                        </m:r>
                        <m:r>
                          <m:rPr>
                            <m:sty m:val="p"/>
                          </m:rPr>
                          <a:rPr lang="en-US" sz="16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m:t>
                        </m:r>
                        <m:r>
                          <a:rPr lang="en-US" sz="16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sSup>
                          <m:sSupPr>
                            <m:ctrlPr>
                              <a:rPr lang="zh-CN" sz="1600" i="1">
                                <a:solidFill>
                                  <a:srgbClr val="000000"/>
                                </a:solidFill>
                                <a:effectLst/>
                                <a:latin typeface="Cambria Math" panose="02040503050406030204" pitchFamily="18" charset="0"/>
                                <a:ea typeface="Cambria Math" panose="02040503050406030204" pitchFamily="18" charset="0"/>
                                <a:cs typeface="宋体" panose="02010600030101010101" pitchFamily="2" charset="-122"/>
                              </a:rPr>
                            </m:ctrlPr>
                          </m:sSupPr>
                          <m:e>
                            <m:r>
                              <m:rPr>
                                <m:sty m:val="p"/>
                              </m:rPr>
                              <a:rPr lang="en-US" sz="16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s</m:t>
                            </m:r>
                          </m:e>
                          <m:sup>
                            <m:r>
                              <a:rPr lang="en-US" sz="16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sz="16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1</m:t>
                            </m:r>
                          </m:sup>
                        </m:sSup>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5" name="文本框 124"/>
                <p:cNvSpPr txBox="1">
                  <a:spLocks noRot="1" noChangeAspect="1" noMove="1" noResize="1" noEditPoints="1" noAdjustHandles="1" noChangeArrowheads="1" noChangeShapeType="1" noTextEdit="1"/>
                </p:cNvSpPr>
                <p:nvPr/>
              </p:nvSpPr>
              <p:spPr>
                <a:xfrm>
                  <a:off x="6172779" y="3003876"/>
                  <a:ext cx="1480045" cy="338805"/>
                </a:xfrm>
                <a:prstGeom prst="rect">
                  <a:avLst/>
                </a:prstGeom>
                <a:blipFill rotWithShape="1">
                  <a:blip r:embed="rId6"/>
                </a:blipFill>
                <a:ln w="6350">
                  <a:noFill/>
                </a:ln>
              </p:spPr>
              <p:txBody>
                <a:bodyPr/>
                <a:lstStyle/>
                <a:p>
                  <a:r>
                    <a:rPr lang="zh-CN" altLang="en-US">
                      <a:noFill/>
                    </a:rPr>
                    <a:t> </a:t>
                  </a:r>
                </a:p>
              </p:txBody>
            </p:sp>
          </mc:Fallback>
        </mc:AlternateContent>
      </p:grpSp>
      <p:grpSp>
        <p:nvGrpSpPr>
          <p:cNvPr id="37" name="组合 36"/>
          <p:cNvGrpSpPr/>
          <p:nvPr/>
        </p:nvGrpSpPr>
        <p:grpSpPr>
          <a:xfrm>
            <a:off x="5526878" y="2302618"/>
            <a:ext cx="2897492" cy="1911362"/>
            <a:chOff x="4926315" y="2992409"/>
            <a:chExt cx="2897492" cy="1911362"/>
          </a:xfrm>
        </p:grpSpPr>
        <p:cxnSp>
          <p:nvCxnSpPr>
            <p:cNvPr id="17" name="直接箭头连接符 16"/>
            <p:cNvCxnSpPr>
              <a:cxnSpLocks noChangeAspect="1"/>
            </p:cNvCxnSpPr>
            <p:nvPr/>
          </p:nvCxnSpPr>
          <p:spPr>
            <a:xfrm flipV="1">
              <a:off x="4926315" y="3944862"/>
              <a:ext cx="2692800" cy="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cxnSpLocks noChangeAspect="1"/>
            </p:cNvCxnSpPr>
            <p:nvPr/>
          </p:nvCxnSpPr>
          <p:spPr>
            <a:xfrm flipV="1">
              <a:off x="5556786" y="3093281"/>
              <a:ext cx="0" cy="1462222"/>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 name="文本框 124"/>
                <p:cNvSpPr txBox="1"/>
                <p:nvPr/>
              </p:nvSpPr>
              <p:spPr>
                <a:xfrm>
                  <a:off x="5020646" y="2992409"/>
                  <a:ext cx="557995"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chemeClr val="tx1"/>
                                </a:solidFill>
                                <a:latin typeface="Cambria Math" panose="02040503050406030204" pitchFamily="18" charset="0"/>
                                <a:ea typeface="宋体" panose="02010600030101010101" pitchFamily="2" charset="-122"/>
                              </a:rPr>
                              <m:t>𝑦</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1" name="文本框 124"/>
                <p:cNvSpPr txBox="1">
                  <a:spLocks noRot="1" noChangeAspect="1" noMove="1" noResize="1" noEditPoints="1" noAdjustHandles="1" noChangeArrowheads="1" noChangeShapeType="1" noTextEdit="1"/>
                </p:cNvSpPr>
                <p:nvPr/>
              </p:nvSpPr>
              <p:spPr>
                <a:xfrm>
                  <a:off x="5020646" y="2992409"/>
                  <a:ext cx="557995" cy="382322"/>
                </a:xfrm>
                <a:prstGeom prst="rect">
                  <a:avLst/>
                </a:prstGeom>
                <a:blipFill rotWithShape="1">
                  <a:blip r:embed="rId7"/>
                </a:blipFill>
                <a:ln w="6350">
                  <a:noFill/>
                </a:ln>
              </p:spPr>
              <p:txBody>
                <a:bodyPr/>
                <a:lstStyle/>
                <a:p>
                  <a:r>
                    <a:rPr lang="zh-CN" altLang="en-US">
                      <a:noFill/>
                    </a:rPr>
                    <a:t> </a:t>
                  </a:r>
                </a:p>
              </p:txBody>
            </p:sp>
          </mc:Fallback>
        </mc:AlternateContent>
        <p:sp>
          <p:nvSpPr>
            <p:cNvPr id="24" name="文本框 124"/>
            <p:cNvSpPr txBox="1"/>
            <p:nvPr/>
          </p:nvSpPr>
          <p:spPr>
            <a:xfrm>
              <a:off x="5452337" y="4547183"/>
              <a:ext cx="1960163" cy="35658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题图</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6-8</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 </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习题</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6-12</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26" name="文本框 124"/>
            <p:cNvSpPr txBox="1"/>
            <p:nvPr/>
          </p:nvSpPr>
          <p:spPr>
            <a:xfrm>
              <a:off x="5289137" y="3847691"/>
              <a:ext cx="304119"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o</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27" name="文本框 124"/>
                <p:cNvSpPr txBox="1"/>
                <p:nvPr/>
              </p:nvSpPr>
              <p:spPr>
                <a:xfrm>
                  <a:off x="7266329" y="3918080"/>
                  <a:ext cx="557478" cy="38420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latin typeface="Cambria Math" panose="02040503050406030204" pitchFamily="18" charset="0"/>
                                <a:ea typeface="宋体" panose="02010600030101010101" pitchFamily="2" charset="-122"/>
                              </a:rPr>
                              <m:t>𝑥</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27" name="文本框 124"/>
                <p:cNvSpPr txBox="1">
                  <a:spLocks noRot="1" noChangeAspect="1" noMove="1" noResize="1" noEditPoints="1" noAdjustHandles="1" noChangeArrowheads="1" noChangeShapeType="1" noTextEdit="1"/>
                </p:cNvSpPr>
                <p:nvPr/>
              </p:nvSpPr>
              <p:spPr>
                <a:xfrm>
                  <a:off x="7266329" y="3918080"/>
                  <a:ext cx="557478" cy="384202"/>
                </a:xfrm>
                <a:prstGeom prst="rect">
                  <a:avLst/>
                </a:prstGeom>
                <a:blipFill rotWithShape="1">
                  <a:blip r:embed="rId8"/>
                </a:blipFill>
                <a:ln w="6350">
                  <a:noFill/>
                </a:ln>
              </p:spPr>
              <p:txBody>
                <a:bodyPr/>
                <a:lstStyle/>
                <a:p>
                  <a:r>
                    <a:rPr lang="zh-CN" altLang="en-US">
                      <a:noFill/>
                    </a:rPr>
                    <a:t> </a:t>
                  </a:r>
                </a:p>
              </p:txBody>
            </p:sp>
          </mc:Fallback>
        </mc:AlternateContent>
      </p:grpSp>
      <p:grpSp>
        <p:nvGrpSpPr>
          <p:cNvPr id="28" name="组合 27"/>
          <p:cNvGrpSpPr/>
          <p:nvPr/>
        </p:nvGrpSpPr>
        <p:grpSpPr>
          <a:xfrm>
            <a:off x="6166979" y="2799476"/>
            <a:ext cx="1762983" cy="921516"/>
            <a:chOff x="3055751" y="1433517"/>
            <a:chExt cx="869465" cy="454414"/>
          </a:xfrm>
        </p:grpSpPr>
        <p:grpSp>
          <p:nvGrpSpPr>
            <p:cNvPr id="30" name="组合 29"/>
            <p:cNvGrpSpPr>
              <a:grpSpLocks noChangeAspect="1"/>
            </p:cNvGrpSpPr>
            <p:nvPr/>
          </p:nvGrpSpPr>
          <p:grpSpPr>
            <a:xfrm flipV="1">
              <a:off x="3055751" y="1433517"/>
              <a:ext cx="578022" cy="447199"/>
              <a:chOff x="3051005" y="1371599"/>
              <a:chExt cx="698794" cy="574972"/>
            </a:xfrm>
          </p:grpSpPr>
          <p:sp>
            <p:nvSpPr>
              <p:cNvPr id="32" name="任意多边形: 形状 31"/>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33" name="任意多边形: 形状 32"/>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31" name="任意多边形: 形状 30"/>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206" name="组合 205"/>
          <p:cNvGrpSpPr/>
          <p:nvPr/>
        </p:nvGrpSpPr>
        <p:grpSpPr>
          <a:xfrm>
            <a:off x="6641378" y="3191351"/>
            <a:ext cx="836793" cy="384202"/>
            <a:chOff x="6641378" y="3191351"/>
            <a:chExt cx="836793" cy="384202"/>
          </a:xfrm>
        </p:grpSpPr>
        <p:sp>
          <p:nvSpPr>
            <p:cNvPr id="22" name="文本框 124"/>
            <p:cNvSpPr txBox="1"/>
            <p:nvPr/>
          </p:nvSpPr>
          <p:spPr>
            <a:xfrm>
              <a:off x="7143363" y="3191351"/>
              <a:ext cx="334808" cy="38420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2</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29" name="文本框 124"/>
            <p:cNvSpPr txBox="1"/>
            <p:nvPr/>
          </p:nvSpPr>
          <p:spPr>
            <a:xfrm>
              <a:off x="6641378" y="3220622"/>
              <a:ext cx="338933" cy="35284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1</a:t>
              </a:r>
              <a:endParaRPr lang="zh-CN" sz="160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sp>
        <p:nvSpPr>
          <p:cNvPr id="38" name="文本框 37"/>
          <p:cNvSpPr txBox="1"/>
          <p:nvPr/>
        </p:nvSpPr>
        <p:spPr>
          <a:xfrm>
            <a:off x="637928" y="2476978"/>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39" name="文本框 38"/>
          <p:cNvSpPr txBox="1"/>
          <p:nvPr/>
        </p:nvSpPr>
        <p:spPr>
          <a:xfrm>
            <a:off x="1127111" y="3096387"/>
            <a:ext cx="1449534"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由图可知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1" name="文本框 40"/>
              <p:cNvSpPr txBox="1"/>
              <p:nvPr/>
            </p:nvSpPr>
            <p:spPr>
              <a:xfrm>
                <a:off x="2033281" y="3102215"/>
                <a:ext cx="1914963"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b="0" i="1" kern="100" smtClean="0">
                          <a:effectLst/>
                          <a:latin typeface="Cambria Math" panose="02040503050406030204" pitchFamily="18" charset="0"/>
                          <a:ea typeface="宋体" panose="02010600030101010101" pitchFamily="2" charset="-122"/>
                        </a:rPr>
                        <m:t>𝐴</m:t>
                      </m:r>
                      <m:r>
                        <a:rPr lang="en-US" altLang="zh-CN" sz="1800" b="0" i="1" kern="100" smtClean="0">
                          <a:effectLst/>
                          <a:latin typeface="Cambria Math" panose="02040503050406030204" pitchFamily="18" charset="0"/>
                          <a:ea typeface="宋体" panose="02010600030101010101" pitchFamily="2" charset="-122"/>
                        </a:rPr>
                        <m:t>=</m:t>
                      </m:r>
                      <m:r>
                        <a:rPr lang="en-US" altLang="zh-CN" sz="1800" b="0" i="1" kern="100" smtClean="0">
                          <a:effectLst/>
                          <a:latin typeface="Cambria Math" panose="02040503050406030204" pitchFamily="18" charset="0"/>
                          <a:ea typeface="宋体" panose="02010600030101010101" pitchFamily="2" charset="-122"/>
                        </a:rPr>
                        <m:t>0</m:t>
                      </m:r>
                      <m:r>
                        <a:rPr lang="en-US" altLang="zh-CN" sz="1800" b="0" i="1" kern="100" smtClean="0">
                          <a:effectLst/>
                          <a:latin typeface="Cambria Math" panose="02040503050406030204" pitchFamily="18" charset="0"/>
                          <a:ea typeface="宋体" panose="02010600030101010101" pitchFamily="2" charset="-122"/>
                        </a:rPr>
                        <m:t>.</m:t>
                      </m:r>
                      <m:r>
                        <a:rPr lang="en-US" altLang="zh-CN" sz="1800" b="0" i="1" kern="100" smtClean="0">
                          <a:effectLst/>
                          <a:latin typeface="Cambria Math" panose="02040503050406030204" pitchFamily="18" charset="0"/>
                          <a:ea typeface="宋体" panose="02010600030101010101" pitchFamily="2" charset="-122"/>
                        </a:rPr>
                        <m:t>02</m:t>
                      </m:r>
                      <m:r>
                        <m:rPr>
                          <m:sty m:val="p"/>
                        </m:rPr>
                        <a:rPr lang="en-US" altLang="zh-CN" i="1" kern="10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41" name="文本框 40"/>
              <p:cNvSpPr txBox="1">
                <a:spLocks noRot="1" noChangeAspect="1" noMove="1" noResize="1" noEditPoints="1" noAdjustHandles="1" noChangeArrowheads="1" noChangeShapeType="1" noTextEdit="1"/>
              </p:cNvSpPr>
              <p:nvPr/>
            </p:nvSpPr>
            <p:spPr>
              <a:xfrm>
                <a:off x="2033281" y="3102215"/>
                <a:ext cx="1914963" cy="369332"/>
              </a:xfrm>
              <a:prstGeom prst="rect">
                <a:avLst/>
              </a:prstGeom>
              <a:blipFill rotWithShape="1">
                <a:blip r:embed="rId9"/>
                <a:stretch>
                  <a:fillRect l="-1" t="-65" r="23" b="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2" name="文本框 41"/>
              <p:cNvSpPr txBox="1"/>
              <p:nvPr/>
            </p:nvSpPr>
            <p:spPr>
              <a:xfrm>
                <a:off x="1051555" y="3519921"/>
                <a:ext cx="1179037"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b="0" i="1" kern="100" smtClean="0">
                          <a:effectLst/>
                          <a:latin typeface="Cambria Math" panose="02040503050406030204" pitchFamily="18" charset="0"/>
                          <a:ea typeface="宋体" panose="02010600030101010101" pitchFamily="2" charset="-122"/>
                        </a:rPr>
                        <m:t>𝜆</m:t>
                      </m:r>
                      <m:r>
                        <a:rPr lang="en-US" altLang="zh-CN" sz="1800" b="0" i="1" kern="100" smtClean="0">
                          <a:effectLst/>
                          <a:latin typeface="Cambria Math" panose="02040503050406030204" pitchFamily="18" charset="0"/>
                          <a:ea typeface="宋体" panose="02010600030101010101" pitchFamily="2" charset="-122"/>
                        </a:rPr>
                        <m:t>=</m:t>
                      </m:r>
                      <m:r>
                        <a:rPr lang="en-US" altLang="zh-CN" sz="1800" i="1" kern="100" smtClean="0">
                          <a:effectLst/>
                          <a:latin typeface="Cambria Math" panose="02040503050406030204" pitchFamily="18" charset="0"/>
                          <a:ea typeface="宋体" panose="02010600030101010101" pitchFamily="2" charset="-122"/>
                        </a:rPr>
                        <m:t>2</m:t>
                      </m:r>
                      <m:r>
                        <m:rPr>
                          <m:sty m:val="p"/>
                        </m:rPr>
                        <a:rPr lang="en-US" altLang="zh-CN" i="1" kern="10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42" name="文本框 41"/>
              <p:cNvSpPr txBox="1">
                <a:spLocks noRot="1" noChangeAspect="1" noMove="1" noResize="1" noEditPoints="1" noAdjustHandles="1" noChangeArrowheads="1" noChangeShapeType="1" noTextEdit="1"/>
              </p:cNvSpPr>
              <p:nvPr/>
            </p:nvSpPr>
            <p:spPr>
              <a:xfrm>
                <a:off x="1051555" y="3519921"/>
                <a:ext cx="1179037" cy="369332"/>
              </a:xfrm>
              <a:prstGeom prst="rect">
                <a:avLst/>
              </a:prstGeom>
              <a:blipFill rotWithShape="1">
                <a:blip r:embed="rId10"/>
                <a:stretch>
                  <a:fillRect l="-53" t="-31" r="40" b="1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4" name="文本框 43"/>
              <p:cNvSpPr txBox="1"/>
              <p:nvPr/>
            </p:nvSpPr>
            <p:spPr>
              <a:xfrm>
                <a:off x="2230592" y="3474019"/>
                <a:ext cx="163361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𝜐</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4</m:t>
                      </m:r>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m:t>
                      </m:r>
                      <m: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sSup>
                        <m:sSupPr>
                          <m:ctrlPr>
                            <a:rPr lang="zh-CN" altLang="zh-CN" sz="2000" i="1">
                              <a:solidFill>
                                <a:srgbClr val="000000"/>
                              </a:solidFill>
                              <a:effectLst/>
                              <a:latin typeface="Cambria Math" panose="02040503050406030204" pitchFamily="18" charset="0"/>
                              <a:ea typeface="Cambria Math" panose="02040503050406030204" pitchFamily="18" charset="0"/>
                              <a:cs typeface="宋体" panose="02010600030101010101" pitchFamily="2" charset="-122"/>
                            </a:rPr>
                          </m:ctrlPr>
                        </m:sSupPr>
                        <m:e>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s</m:t>
                          </m:r>
                        </m:e>
                        <m:sup>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1</m:t>
                          </m:r>
                        </m:sup>
                      </m:sSup>
                    </m:oMath>
                  </m:oMathPara>
                </a14:m>
                <a:endParaRPr lang="zh-CN" altLang="en-US" dirty="0"/>
              </a:p>
            </p:txBody>
          </p:sp>
        </mc:Choice>
        <mc:Fallback>
          <p:sp>
            <p:nvSpPr>
              <p:cNvPr id="44" name="文本框 43"/>
              <p:cNvSpPr txBox="1">
                <a:spLocks noRot="1" noChangeAspect="1" noMove="1" noResize="1" noEditPoints="1" noAdjustHandles="1" noChangeArrowheads="1" noChangeShapeType="1" noTextEdit="1"/>
              </p:cNvSpPr>
              <p:nvPr/>
            </p:nvSpPr>
            <p:spPr>
              <a:xfrm>
                <a:off x="2230592" y="3474019"/>
                <a:ext cx="1633611" cy="400110"/>
              </a:xfrm>
              <a:prstGeom prst="rect">
                <a:avLst/>
              </a:prstGeom>
              <a:blipFill rotWithShape="1">
                <a:blip r:embed="rId11"/>
                <a:stretch>
                  <a:fillRect l="-29" t="-142" r="14" b="157"/>
                </a:stretch>
              </a:blipFill>
            </p:spPr>
            <p:txBody>
              <a:bodyPr/>
              <a:lstStyle/>
              <a:p>
                <a:r>
                  <a:rPr lang="zh-CN" altLang="en-US">
                    <a:noFill/>
                  </a:rPr>
                  <a:t> </a:t>
                </a:r>
              </a:p>
            </p:txBody>
          </p:sp>
        </mc:Fallback>
      </mc:AlternateContent>
      <p:sp>
        <p:nvSpPr>
          <p:cNvPr id="45" name="文本框 44"/>
          <p:cNvSpPr txBox="1"/>
          <p:nvPr/>
        </p:nvSpPr>
        <p:spPr>
          <a:xfrm>
            <a:off x="1058327" y="3943202"/>
            <a:ext cx="3869822"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由波速与波长、频率的关系可知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6" name="文本框 45"/>
              <p:cNvSpPr txBox="1"/>
              <p:nvPr/>
            </p:nvSpPr>
            <p:spPr>
              <a:xfrm>
                <a:off x="872714" y="4412385"/>
                <a:ext cx="3025587" cy="65870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𝜐</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4</m:t>
                      </m:r>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m:t>
                      </m:r>
                      <m: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sSup>
                        <m:sSupPr>
                          <m:ctrlPr>
                            <a:rPr lang="zh-CN" altLang="zh-CN" sz="2000" i="1">
                              <a:solidFill>
                                <a:srgbClr val="000000"/>
                              </a:solidFill>
                              <a:effectLst/>
                              <a:latin typeface="Cambria Math" panose="02040503050406030204" pitchFamily="18" charset="0"/>
                              <a:ea typeface="Cambria Math" panose="02040503050406030204" pitchFamily="18" charset="0"/>
                              <a:cs typeface="宋体" panose="02010600030101010101" pitchFamily="2" charset="-122"/>
                            </a:rPr>
                          </m:ctrlPr>
                        </m:sSupPr>
                        <m:e>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s</m:t>
                          </m:r>
                        </m:e>
                        <m:sup>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1</m:t>
                          </m:r>
                        </m:sup>
                      </m:sSup>
                      <m:r>
                        <a:rPr lang="en-US" altLang="zh-CN" sz="2000" b="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f>
                        <m:fPr>
                          <m:ctrlPr>
                            <a:rPr lang="zh-CN" altLang="zh-CN" i="1" kern="100">
                              <a:latin typeface="Cambria Math" panose="02040503050406030204" pitchFamily="18" charset="0"/>
                              <a:ea typeface="Cambria Math" panose="02040503050406030204" pitchFamily="18" charset="0"/>
                            </a:rPr>
                          </m:ctrlPr>
                        </m:fPr>
                        <m:num>
                          <m:r>
                            <a:rPr lang="zh-CN" altLang="en-US" i="1" kern="100" smtClean="0">
                              <a:latin typeface="Cambria Math" panose="02040503050406030204" pitchFamily="18" charset="0"/>
                              <a:ea typeface="宋体" panose="02010600030101010101" pitchFamily="2" charset="-122"/>
                            </a:rPr>
                            <m:t>𝜔</m:t>
                          </m:r>
                          <m:r>
                            <a:rPr lang="zh-CN" altLang="en-US" i="1" kern="100">
                              <a:latin typeface="Cambria Math" panose="02040503050406030204" pitchFamily="18" charset="0"/>
                              <a:ea typeface="宋体" panose="02010600030101010101" pitchFamily="2" charset="-122"/>
                            </a:rPr>
                            <m:t>𝜆</m:t>
                          </m:r>
                        </m:num>
                        <m:den>
                          <m:r>
                            <a:rPr lang="en-US" altLang="zh-CN" b="0" i="1" kern="100" smtClean="0">
                              <a:latin typeface="Cambria Math" panose="02040503050406030204" pitchFamily="18" charset="0"/>
                              <a:ea typeface="宋体" panose="02010600030101010101" pitchFamily="2" charset="-122"/>
                            </a:rPr>
                            <m:t>2</m:t>
                          </m:r>
                          <m:r>
                            <a:rPr lang="zh-CN" altLang="en-US" b="0" i="1" kern="100" smtClean="0">
                              <a:latin typeface="Cambria Math" panose="02040503050406030204" pitchFamily="18" charset="0"/>
                              <a:ea typeface="宋体" panose="02010600030101010101" pitchFamily="2" charset="-122"/>
                            </a:rPr>
                            <m:t>𝜋</m:t>
                          </m:r>
                        </m:den>
                      </m:f>
                      <m:r>
                        <a:rPr lang="en-US" altLang="zh-CN" b="0" i="1" kern="100" smtClean="0">
                          <a:latin typeface="Cambria Math" panose="02040503050406030204" pitchFamily="18" charset="0"/>
                          <a:ea typeface="宋体" panose="02010600030101010101" pitchFamily="2" charset="-122"/>
                        </a:rPr>
                        <m:t>=</m:t>
                      </m:r>
                      <m:f>
                        <m:fPr>
                          <m:ctrlPr>
                            <a:rPr lang="zh-CN" altLang="zh-CN" i="1" kern="100">
                              <a:latin typeface="Cambria Math" panose="02040503050406030204" pitchFamily="18" charset="0"/>
                              <a:ea typeface="Cambria Math" panose="02040503050406030204" pitchFamily="18" charset="0"/>
                            </a:rPr>
                          </m:ctrlPr>
                        </m:fPr>
                        <m:num>
                          <m:r>
                            <a:rPr lang="zh-CN" altLang="en-US" i="1" kern="100">
                              <a:latin typeface="Cambria Math" panose="02040503050406030204" pitchFamily="18" charset="0"/>
                              <a:ea typeface="宋体" panose="02010600030101010101" pitchFamily="2" charset="-122"/>
                            </a:rPr>
                            <m:t>𝜔</m:t>
                          </m:r>
                        </m:num>
                        <m:den>
                          <m:r>
                            <a:rPr lang="zh-CN" altLang="en-US" i="1" kern="100">
                              <a:latin typeface="Cambria Math" panose="02040503050406030204" pitchFamily="18" charset="0"/>
                              <a:ea typeface="宋体" panose="02010600030101010101" pitchFamily="2" charset="-122"/>
                            </a:rPr>
                            <m:t>𝜋</m:t>
                          </m:r>
                        </m:den>
                      </m:f>
                    </m:oMath>
                  </m:oMathPara>
                </a14:m>
                <a:endParaRPr lang="zh-CN" altLang="en-US" dirty="0"/>
              </a:p>
            </p:txBody>
          </p:sp>
        </mc:Choice>
        <mc:Fallback>
          <p:sp>
            <p:nvSpPr>
              <p:cNvPr id="46" name="文本框 45"/>
              <p:cNvSpPr txBox="1">
                <a:spLocks noRot="1" noChangeAspect="1" noMove="1" noResize="1" noEditPoints="1" noAdjustHandles="1" noChangeArrowheads="1" noChangeShapeType="1" noTextEdit="1"/>
              </p:cNvSpPr>
              <p:nvPr/>
            </p:nvSpPr>
            <p:spPr>
              <a:xfrm>
                <a:off x="872714" y="4412385"/>
                <a:ext cx="3025587" cy="658706"/>
              </a:xfrm>
              <a:prstGeom prst="rect">
                <a:avLst/>
              </a:prstGeom>
              <a:blipFill rotWithShape="1">
                <a:blip r:embed="rId12"/>
                <a:stretch>
                  <a:fillRect l="-7" t="-61" r="1" b="94"/>
                </a:stretch>
              </a:blipFill>
            </p:spPr>
            <p:txBody>
              <a:bodyPr/>
              <a:lstStyle/>
              <a:p>
                <a:r>
                  <a:rPr lang="zh-CN" altLang="en-US">
                    <a:noFill/>
                  </a:rPr>
                  <a:t> </a:t>
                </a:r>
              </a:p>
            </p:txBody>
          </p:sp>
        </mc:Fallback>
      </mc:AlternateContent>
      <p:sp>
        <p:nvSpPr>
          <p:cNvPr id="47" name="箭头: 右 46"/>
          <p:cNvSpPr/>
          <p:nvPr/>
        </p:nvSpPr>
        <p:spPr bwMode="auto">
          <a:xfrm>
            <a:off x="3900723" y="4621491"/>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9" name="文本框 48"/>
              <p:cNvSpPr txBox="1"/>
              <p:nvPr/>
            </p:nvSpPr>
            <p:spPr>
              <a:xfrm>
                <a:off x="4164456" y="4504995"/>
                <a:ext cx="2208628"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rPr>
                        <m:t>𝜔</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4</m:t>
                      </m:r>
                      <m:r>
                        <a:rPr lang="zh-CN" altLang="en-US" sz="2000" b="0" i="1" kern="100" smtClean="0">
                          <a:latin typeface="Cambria Math" panose="02040503050406030204" pitchFamily="18" charset="0"/>
                          <a:ea typeface="宋体" panose="02010600030101010101" pitchFamily="2" charset="-122"/>
                        </a:rPr>
                        <m:t>𝜋</m:t>
                      </m:r>
                      <m:r>
                        <m:rPr>
                          <m:sty m:val="p"/>
                        </m:rPr>
                        <a:rPr lang="en-US" altLang="zh-CN" sz="2000" b="0" i="0" kern="100" smtClean="0">
                          <a:latin typeface="Cambria Math" panose="02040503050406030204" pitchFamily="18" charset="0"/>
                          <a:ea typeface="宋体" panose="02010600030101010101" pitchFamily="2" charset="-122"/>
                        </a:rPr>
                        <m:t>rad</m:t>
                      </m:r>
                      <m:r>
                        <a:rPr lang="en-US" altLang="zh-CN" sz="2000" b="0" i="0" kern="100" smtClean="0">
                          <a:latin typeface="Cambria Math" panose="02040503050406030204" pitchFamily="18" charset="0"/>
                          <a:ea typeface="Cambria Math" panose="02040503050406030204" pitchFamily="18" charset="0"/>
                        </a:rPr>
                        <m:t>∙</m:t>
                      </m:r>
                      <m:sSup>
                        <m:sSupPr>
                          <m:ctrlPr>
                            <a:rPr lang="en-US" altLang="zh-CN" sz="2000" b="0" i="1" kern="100" smtClean="0">
                              <a:latin typeface="Cambria Math" panose="02040503050406030204" pitchFamily="18" charset="0"/>
                              <a:ea typeface="Cambria Math" panose="02040503050406030204" pitchFamily="18" charset="0"/>
                            </a:rPr>
                          </m:ctrlPr>
                        </m:sSupPr>
                        <m:e>
                          <m:r>
                            <m:rPr>
                              <m:sty m:val="p"/>
                            </m:rPr>
                            <a:rPr lang="en-US" altLang="zh-CN" sz="2000" b="0" i="0" kern="100" smtClean="0">
                              <a:latin typeface="Cambria Math" panose="02040503050406030204" pitchFamily="18" charset="0"/>
                              <a:ea typeface="Cambria Math" panose="02040503050406030204" pitchFamily="18" charset="0"/>
                            </a:rPr>
                            <m:t>s</m:t>
                          </m:r>
                        </m:e>
                        <m:sup>
                          <m:r>
                            <a:rPr lang="en-US" altLang="zh-CN" sz="2000" b="0" i="0" kern="100" smtClean="0">
                              <a:latin typeface="Cambria Math" panose="02040503050406030204" pitchFamily="18" charset="0"/>
                              <a:ea typeface="Cambria Math" panose="02040503050406030204" pitchFamily="18" charset="0"/>
                            </a:rPr>
                            <m:t>−</m:t>
                          </m:r>
                          <m:r>
                            <a:rPr lang="en-US" altLang="zh-CN" sz="2000" b="0" i="0" kern="100" smtClean="0">
                              <a:latin typeface="Cambria Math" panose="02040503050406030204" pitchFamily="18" charset="0"/>
                              <a:ea typeface="Cambria Math" panose="02040503050406030204" pitchFamily="18" charset="0"/>
                            </a:rPr>
                            <m:t>1</m:t>
                          </m:r>
                        </m:sup>
                      </m:sSup>
                    </m:oMath>
                  </m:oMathPara>
                </a14:m>
                <a:endParaRPr lang="zh-CN" altLang="en-US" dirty="0"/>
              </a:p>
            </p:txBody>
          </p:sp>
        </mc:Choice>
        <mc:Fallback>
          <p:sp>
            <p:nvSpPr>
              <p:cNvPr id="49" name="文本框 48"/>
              <p:cNvSpPr txBox="1">
                <a:spLocks noRot="1" noChangeAspect="1" noMove="1" noResize="1" noEditPoints="1" noAdjustHandles="1" noChangeArrowheads="1" noChangeShapeType="1" noTextEdit="1"/>
              </p:cNvSpPr>
              <p:nvPr/>
            </p:nvSpPr>
            <p:spPr>
              <a:xfrm>
                <a:off x="4164456" y="4504995"/>
                <a:ext cx="2208628" cy="400110"/>
              </a:xfrm>
              <a:prstGeom prst="rect">
                <a:avLst/>
              </a:prstGeom>
              <a:blipFill rotWithShape="1">
                <a:blip r:embed="rId13"/>
                <a:stretch>
                  <a:fillRect l="-6" t="-76" r="10" b="9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1684555" y="2441925"/>
                <a:ext cx="3217605"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b="0" i="1" kern="100" smtClean="0">
                          <a:effectLst/>
                          <a:latin typeface="Cambria Math" panose="02040503050406030204" pitchFamily="18" charset="0"/>
                          <a:ea typeface="宋体" panose="02010600030101010101" pitchFamily="2" charset="-122"/>
                        </a:rPr>
                        <m:t>𝐴</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begChr m:val="["/>
                              <m:endChr m:val="]"/>
                              <m:ctrlPr>
                                <a:rPr lang="zh-CN" altLang="zh-CN" sz="2000" i="1" kern="100">
                                  <a:effectLst/>
                                  <a:latin typeface="Cambria Math" panose="02040503050406030204" pitchFamily="18" charset="0"/>
                                  <a:ea typeface="Cambria Math" panose="02040503050406030204" pitchFamily="18" charset="0"/>
                                </a:rPr>
                              </m:ctrlPr>
                            </m:dPr>
                            <m:e>
                              <m:r>
                                <a:rPr lang="zh-CN" altLang="en-US" sz="2000" i="1" kern="100" smtClean="0">
                                  <a:effectLst/>
                                  <a:latin typeface="Cambria Math" panose="02040503050406030204" pitchFamily="18" charset="0"/>
                                  <a:ea typeface="宋体" panose="02010600030101010101" pitchFamily="2" charset="-122"/>
                                </a:rPr>
                                <m:t>𝜔</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𝑡</m:t>
                                  </m:r>
                                  <m:r>
                                    <a:rPr lang="en-US" altLang="zh-CN" sz="2000" i="1" kern="100" smtClean="0">
                                      <a:solidFill>
                                        <a:srgbClr val="FF0000"/>
                                      </a:solidFill>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zh-CN" altLang="en-US" sz="2000" i="1" kern="100" smtClean="0">
                                          <a:effectLst/>
                                          <a:latin typeface="Cambria Math" panose="02040503050406030204" pitchFamily="18" charset="0"/>
                                          <a:ea typeface="宋体" panose="02010600030101010101" pitchFamily="2" charset="-122"/>
                                        </a:rPr>
                                        <m:t>𝜐</m:t>
                                      </m:r>
                                    </m:den>
                                  </m:f>
                                </m:e>
                              </m:d>
                              <m:r>
                                <a:rPr lang="en-US" altLang="zh-CN" sz="2000" b="0" i="1" kern="100" smtClean="0">
                                  <a:effectLst/>
                                  <a:latin typeface="Cambria Math" panose="02040503050406030204" pitchFamily="18" charset="0"/>
                                  <a:ea typeface="宋体" panose="02010600030101010101" pitchFamily="2" charset="-122"/>
                                </a:rPr>
                                <m:t>+</m:t>
                              </m:r>
                              <m:r>
                                <a:rPr lang="zh-CN" altLang="en-US" sz="2000" i="1" kern="100" smtClean="0">
                                  <a:effectLst/>
                                  <a:latin typeface="Cambria Math" panose="02040503050406030204" pitchFamily="18" charset="0"/>
                                  <a:ea typeface="Cambria Math" panose="02040503050406030204" pitchFamily="18" charset="0"/>
                                </a:rPr>
                                <m:t>𝜑</m:t>
                              </m:r>
                            </m:e>
                          </m:d>
                        </m:e>
                      </m:func>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1684555" y="2441925"/>
                <a:ext cx="3217605" cy="640112"/>
              </a:xfrm>
              <a:prstGeom prst="rect">
                <a:avLst/>
              </a:prstGeom>
              <a:blipFill rotWithShape="1">
                <a:blip r:embed="rId14"/>
                <a:stretch>
                  <a:fillRect l="-17" t="-55" r="18" b="60"/>
                </a:stretch>
              </a:blipFill>
            </p:spPr>
            <p:txBody>
              <a:bodyPr/>
              <a:lstStyle/>
              <a:p>
                <a:r>
                  <a:rPr lang="zh-CN" altLang="en-US">
                    <a:noFill/>
                  </a:rPr>
                  <a:t> </a:t>
                </a:r>
              </a:p>
            </p:txBody>
          </p:sp>
        </mc:Fallback>
      </mc:AlternateContent>
      <p:sp>
        <p:nvSpPr>
          <p:cNvPr id="52" name="文本框 51"/>
          <p:cNvSpPr txBox="1"/>
          <p:nvPr/>
        </p:nvSpPr>
        <p:spPr>
          <a:xfrm>
            <a:off x="1339909" y="2593914"/>
            <a:ext cx="595755"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设</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53" name="组合 52"/>
          <p:cNvGrpSpPr/>
          <p:nvPr/>
        </p:nvGrpSpPr>
        <p:grpSpPr>
          <a:xfrm>
            <a:off x="4966873" y="2799034"/>
            <a:ext cx="1762983" cy="921516"/>
            <a:chOff x="3055751" y="1433517"/>
            <a:chExt cx="869465" cy="454414"/>
          </a:xfrm>
        </p:grpSpPr>
        <p:grpSp>
          <p:nvGrpSpPr>
            <p:cNvPr id="54" name="组合 53"/>
            <p:cNvGrpSpPr>
              <a:grpSpLocks noChangeAspect="1"/>
            </p:cNvGrpSpPr>
            <p:nvPr/>
          </p:nvGrpSpPr>
          <p:grpSpPr>
            <a:xfrm flipV="1">
              <a:off x="3055751" y="1433517"/>
              <a:ext cx="578022" cy="447199"/>
              <a:chOff x="3051005" y="1371599"/>
              <a:chExt cx="698794" cy="574972"/>
            </a:xfrm>
          </p:grpSpPr>
          <p:sp>
            <p:nvSpPr>
              <p:cNvPr id="56" name="任意多边形: 形状 5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57" name="任意多边形: 形状 5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55" name="任意多边形: 形状 5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58" name="组合 57"/>
          <p:cNvGrpSpPr/>
          <p:nvPr/>
        </p:nvGrpSpPr>
        <p:grpSpPr>
          <a:xfrm>
            <a:off x="5075125" y="2800105"/>
            <a:ext cx="1762983" cy="921516"/>
            <a:chOff x="3055751" y="1433517"/>
            <a:chExt cx="869465" cy="454414"/>
          </a:xfrm>
        </p:grpSpPr>
        <p:grpSp>
          <p:nvGrpSpPr>
            <p:cNvPr id="59" name="组合 58"/>
            <p:cNvGrpSpPr>
              <a:grpSpLocks noChangeAspect="1"/>
            </p:cNvGrpSpPr>
            <p:nvPr/>
          </p:nvGrpSpPr>
          <p:grpSpPr>
            <a:xfrm flipV="1">
              <a:off x="3055751" y="1433517"/>
              <a:ext cx="578022" cy="447199"/>
              <a:chOff x="3051005" y="1371599"/>
              <a:chExt cx="698794" cy="574972"/>
            </a:xfrm>
          </p:grpSpPr>
          <p:sp>
            <p:nvSpPr>
              <p:cNvPr id="61" name="任意多边形: 形状 6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62" name="任意多边形: 形状 6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60" name="任意多边形: 形状 5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3" name="组合 62"/>
          <p:cNvGrpSpPr/>
          <p:nvPr/>
        </p:nvGrpSpPr>
        <p:grpSpPr>
          <a:xfrm>
            <a:off x="5204856" y="2800105"/>
            <a:ext cx="1762983" cy="921516"/>
            <a:chOff x="3055751" y="1433517"/>
            <a:chExt cx="869465" cy="454414"/>
          </a:xfrm>
        </p:grpSpPr>
        <p:grpSp>
          <p:nvGrpSpPr>
            <p:cNvPr id="64" name="组合 63"/>
            <p:cNvGrpSpPr>
              <a:grpSpLocks noChangeAspect="1"/>
            </p:cNvGrpSpPr>
            <p:nvPr/>
          </p:nvGrpSpPr>
          <p:grpSpPr>
            <a:xfrm flipV="1">
              <a:off x="3055751" y="1433517"/>
              <a:ext cx="578022" cy="447199"/>
              <a:chOff x="3051005" y="1371599"/>
              <a:chExt cx="698794" cy="574972"/>
            </a:xfrm>
          </p:grpSpPr>
          <p:sp>
            <p:nvSpPr>
              <p:cNvPr id="66" name="任意多边形: 形状 6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67" name="任意多边形: 形状 6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65" name="任意多边形: 形状 6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68" name="组合 67"/>
          <p:cNvGrpSpPr/>
          <p:nvPr/>
        </p:nvGrpSpPr>
        <p:grpSpPr>
          <a:xfrm>
            <a:off x="5336154" y="2800105"/>
            <a:ext cx="1762983" cy="921516"/>
            <a:chOff x="3055751" y="1433517"/>
            <a:chExt cx="869465" cy="454414"/>
          </a:xfrm>
        </p:grpSpPr>
        <p:grpSp>
          <p:nvGrpSpPr>
            <p:cNvPr id="69" name="组合 68"/>
            <p:cNvGrpSpPr>
              <a:grpSpLocks noChangeAspect="1"/>
            </p:cNvGrpSpPr>
            <p:nvPr/>
          </p:nvGrpSpPr>
          <p:grpSpPr>
            <a:xfrm flipV="1">
              <a:off x="3055751" y="1433517"/>
              <a:ext cx="578022" cy="447199"/>
              <a:chOff x="3051005" y="1371599"/>
              <a:chExt cx="698794" cy="574972"/>
            </a:xfrm>
          </p:grpSpPr>
          <p:sp>
            <p:nvSpPr>
              <p:cNvPr id="71" name="任意多边形: 形状 7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72" name="任意多边形: 形状 7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70" name="任意多边形: 形状 6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73" name="组合 72"/>
          <p:cNvGrpSpPr/>
          <p:nvPr/>
        </p:nvGrpSpPr>
        <p:grpSpPr>
          <a:xfrm>
            <a:off x="5467452" y="2800105"/>
            <a:ext cx="1762983" cy="921516"/>
            <a:chOff x="3055751" y="1433517"/>
            <a:chExt cx="869465" cy="454414"/>
          </a:xfrm>
        </p:grpSpPr>
        <p:grpSp>
          <p:nvGrpSpPr>
            <p:cNvPr id="74" name="组合 73"/>
            <p:cNvGrpSpPr>
              <a:grpSpLocks noChangeAspect="1"/>
            </p:cNvGrpSpPr>
            <p:nvPr/>
          </p:nvGrpSpPr>
          <p:grpSpPr>
            <a:xfrm flipV="1">
              <a:off x="3055751" y="1433517"/>
              <a:ext cx="578022" cy="447199"/>
              <a:chOff x="3051005" y="1371599"/>
              <a:chExt cx="698794" cy="574972"/>
            </a:xfrm>
          </p:grpSpPr>
          <p:sp>
            <p:nvSpPr>
              <p:cNvPr id="76" name="任意多边形: 形状 7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77" name="任意多边形: 形状 7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75" name="任意多边形: 形状 7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78" name="组合 77"/>
          <p:cNvGrpSpPr/>
          <p:nvPr/>
        </p:nvGrpSpPr>
        <p:grpSpPr>
          <a:xfrm>
            <a:off x="5584682" y="2800105"/>
            <a:ext cx="1762983" cy="921516"/>
            <a:chOff x="3055751" y="1433517"/>
            <a:chExt cx="869465" cy="454414"/>
          </a:xfrm>
        </p:grpSpPr>
        <p:grpSp>
          <p:nvGrpSpPr>
            <p:cNvPr id="79" name="组合 78"/>
            <p:cNvGrpSpPr>
              <a:grpSpLocks noChangeAspect="1"/>
            </p:cNvGrpSpPr>
            <p:nvPr/>
          </p:nvGrpSpPr>
          <p:grpSpPr>
            <a:xfrm flipV="1">
              <a:off x="3055751" y="1433517"/>
              <a:ext cx="578022" cy="447199"/>
              <a:chOff x="3051005" y="1371599"/>
              <a:chExt cx="698794" cy="574972"/>
            </a:xfrm>
          </p:grpSpPr>
          <p:sp>
            <p:nvSpPr>
              <p:cNvPr id="81" name="任意多边形: 形状 8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82" name="任意多边形: 形状 8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80" name="任意多边形: 形状 7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3" name="组合 82"/>
          <p:cNvGrpSpPr/>
          <p:nvPr/>
        </p:nvGrpSpPr>
        <p:grpSpPr>
          <a:xfrm>
            <a:off x="5694056" y="2800105"/>
            <a:ext cx="1762983" cy="921516"/>
            <a:chOff x="3055751" y="1433517"/>
            <a:chExt cx="869465" cy="454414"/>
          </a:xfrm>
        </p:grpSpPr>
        <p:grpSp>
          <p:nvGrpSpPr>
            <p:cNvPr id="84" name="组合 83"/>
            <p:cNvGrpSpPr>
              <a:grpSpLocks noChangeAspect="1"/>
            </p:cNvGrpSpPr>
            <p:nvPr/>
          </p:nvGrpSpPr>
          <p:grpSpPr>
            <a:xfrm flipV="1">
              <a:off x="3055751" y="1433517"/>
              <a:ext cx="578022" cy="447199"/>
              <a:chOff x="3051005" y="1371599"/>
              <a:chExt cx="698794" cy="574972"/>
            </a:xfrm>
          </p:grpSpPr>
          <p:sp>
            <p:nvSpPr>
              <p:cNvPr id="86" name="任意多边形: 形状 8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87" name="任意多边形: 形状 8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85" name="任意多边形: 形状 8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88" name="组合 87"/>
          <p:cNvGrpSpPr/>
          <p:nvPr/>
        </p:nvGrpSpPr>
        <p:grpSpPr>
          <a:xfrm>
            <a:off x="5818320" y="2800105"/>
            <a:ext cx="1762983" cy="921516"/>
            <a:chOff x="3055751" y="1433517"/>
            <a:chExt cx="869465" cy="454414"/>
          </a:xfrm>
        </p:grpSpPr>
        <p:grpSp>
          <p:nvGrpSpPr>
            <p:cNvPr id="89" name="组合 88"/>
            <p:cNvGrpSpPr>
              <a:grpSpLocks noChangeAspect="1"/>
            </p:cNvGrpSpPr>
            <p:nvPr/>
          </p:nvGrpSpPr>
          <p:grpSpPr>
            <a:xfrm flipV="1">
              <a:off x="3055751" y="1433517"/>
              <a:ext cx="578022" cy="447199"/>
              <a:chOff x="3051005" y="1371599"/>
              <a:chExt cx="698794" cy="574972"/>
            </a:xfrm>
          </p:grpSpPr>
          <p:sp>
            <p:nvSpPr>
              <p:cNvPr id="91" name="任意多边形: 形状 9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92" name="任意多边形: 形状 9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90" name="任意多边形: 形状 8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3" name="组合 92"/>
          <p:cNvGrpSpPr/>
          <p:nvPr/>
        </p:nvGrpSpPr>
        <p:grpSpPr>
          <a:xfrm>
            <a:off x="5942584" y="2800105"/>
            <a:ext cx="1762983" cy="921516"/>
            <a:chOff x="3055751" y="1433517"/>
            <a:chExt cx="869465" cy="454414"/>
          </a:xfrm>
        </p:grpSpPr>
        <p:grpSp>
          <p:nvGrpSpPr>
            <p:cNvPr id="94" name="组合 93"/>
            <p:cNvGrpSpPr>
              <a:grpSpLocks noChangeAspect="1"/>
            </p:cNvGrpSpPr>
            <p:nvPr/>
          </p:nvGrpSpPr>
          <p:grpSpPr>
            <a:xfrm flipV="1">
              <a:off x="3055751" y="1433517"/>
              <a:ext cx="578022" cy="447199"/>
              <a:chOff x="3051005" y="1371599"/>
              <a:chExt cx="698794" cy="574972"/>
            </a:xfrm>
          </p:grpSpPr>
          <p:sp>
            <p:nvSpPr>
              <p:cNvPr id="96" name="任意多边形: 形状 9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97" name="任意多边形: 形状 9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95" name="任意多边形: 形状 9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98" name="组合 97"/>
          <p:cNvGrpSpPr/>
          <p:nvPr/>
        </p:nvGrpSpPr>
        <p:grpSpPr>
          <a:xfrm>
            <a:off x="6062059" y="2800105"/>
            <a:ext cx="1762983" cy="921516"/>
            <a:chOff x="3055751" y="1433517"/>
            <a:chExt cx="869465" cy="454414"/>
          </a:xfrm>
        </p:grpSpPr>
        <p:grpSp>
          <p:nvGrpSpPr>
            <p:cNvPr id="99" name="组合 98"/>
            <p:cNvGrpSpPr>
              <a:grpSpLocks noChangeAspect="1"/>
            </p:cNvGrpSpPr>
            <p:nvPr/>
          </p:nvGrpSpPr>
          <p:grpSpPr>
            <a:xfrm flipV="1">
              <a:off x="3055751" y="1433517"/>
              <a:ext cx="578022" cy="447199"/>
              <a:chOff x="3051005" y="1371599"/>
              <a:chExt cx="698794" cy="574972"/>
            </a:xfrm>
          </p:grpSpPr>
          <p:sp>
            <p:nvSpPr>
              <p:cNvPr id="101" name="任意多边形: 形状 10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02" name="任意多边形: 形状 10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00" name="任意多边形: 形状 9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3" name="组合 102"/>
          <p:cNvGrpSpPr/>
          <p:nvPr/>
        </p:nvGrpSpPr>
        <p:grpSpPr>
          <a:xfrm>
            <a:off x="6263798" y="2800105"/>
            <a:ext cx="1762983" cy="921516"/>
            <a:chOff x="3055751" y="1433517"/>
            <a:chExt cx="869465" cy="454414"/>
          </a:xfrm>
        </p:grpSpPr>
        <p:grpSp>
          <p:nvGrpSpPr>
            <p:cNvPr id="104" name="组合 103"/>
            <p:cNvGrpSpPr>
              <a:grpSpLocks noChangeAspect="1"/>
            </p:cNvGrpSpPr>
            <p:nvPr/>
          </p:nvGrpSpPr>
          <p:grpSpPr>
            <a:xfrm flipV="1">
              <a:off x="3055751" y="1433517"/>
              <a:ext cx="578022" cy="447199"/>
              <a:chOff x="3051005" y="1371599"/>
              <a:chExt cx="698794" cy="574972"/>
            </a:xfrm>
          </p:grpSpPr>
          <p:sp>
            <p:nvSpPr>
              <p:cNvPr id="106" name="任意多边形: 形状 10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07" name="任意多边形: 形状 10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05" name="任意多边形: 形状 10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08" name="组合 107"/>
          <p:cNvGrpSpPr/>
          <p:nvPr/>
        </p:nvGrpSpPr>
        <p:grpSpPr>
          <a:xfrm>
            <a:off x="6373085" y="2800105"/>
            <a:ext cx="1762983" cy="921516"/>
            <a:chOff x="3055751" y="1433517"/>
            <a:chExt cx="869465" cy="454414"/>
          </a:xfrm>
        </p:grpSpPr>
        <p:grpSp>
          <p:nvGrpSpPr>
            <p:cNvPr id="109" name="组合 108"/>
            <p:cNvGrpSpPr>
              <a:grpSpLocks noChangeAspect="1"/>
            </p:cNvGrpSpPr>
            <p:nvPr/>
          </p:nvGrpSpPr>
          <p:grpSpPr>
            <a:xfrm flipV="1">
              <a:off x="3055751" y="1433517"/>
              <a:ext cx="578022" cy="447199"/>
              <a:chOff x="3051005" y="1371599"/>
              <a:chExt cx="698794" cy="574972"/>
            </a:xfrm>
          </p:grpSpPr>
          <p:sp>
            <p:nvSpPr>
              <p:cNvPr id="111" name="任意多边形: 形状 11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12" name="任意多边形: 形状 11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10" name="任意多边形: 形状 10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13" name="组合 112"/>
          <p:cNvGrpSpPr/>
          <p:nvPr/>
        </p:nvGrpSpPr>
        <p:grpSpPr>
          <a:xfrm>
            <a:off x="6469117" y="2800105"/>
            <a:ext cx="1762983" cy="921516"/>
            <a:chOff x="3055751" y="1433517"/>
            <a:chExt cx="869465" cy="454414"/>
          </a:xfrm>
        </p:grpSpPr>
        <p:grpSp>
          <p:nvGrpSpPr>
            <p:cNvPr id="114" name="组合 113"/>
            <p:cNvGrpSpPr>
              <a:grpSpLocks noChangeAspect="1"/>
            </p:cNvGrpSpPr>
            <p:nvPr/>
          </p:nvGrpSpPr>
          <p:grpSpPr>
            <a:xfrm flipV="1">
              <a:off x="3055751" y="1433517"/>
              <a:ext cx="578022" cy="447199"/>
              <a:chOff x="3051005" y="1371599"/>
              <a:chExt cx="698794" cy="574972"/>
            </a:xfrm>
          </p:grpSpPr>
          <p:sp>
            <p:nvSpPr>
              <p:cNvPr id="116" name="任意多边形: 形状 11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17" name="任意多边形: 形状 11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15" name="任意多边形: 形状 11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18" name="组合 117"/>
          <p:cNvGrpSpPr/>
          <p:nvPr/>
        </p:nvGrpSpPr>
        <p:grpSpPr>
          <a:xfrm>
            <a:off x="6565036" y="2800105"/>
            <a:ext cx="1762983" cy="921516"/>
            <a:chOff x="3055751" y="1433517"/>
            <a:chExt cx="869465" cy="454414"/>
          </a:xfrm>
        </p:grpSpPr>
        <p:grpSp>
          <p:nvGrpSpPr>
            <p:cNvPr id="119" name="组合 118"/>
            <p:cNvGrpSpPr>
              <a:grpSpLocks noChangeAspect="1"/>
            </p:cNvGrpSpPr>
            <p:nvPr/>
          </p:nvGrpSpPr>
          <p:grpSpPr>
            <a:xfrm flipV="1">
              <a:off x="3055751" y="1433517"/>
              <a:ext cx="578022" cy="447199"/>
              <a:chOff x="3051005" y="1371599"/>
              <a:chExt cx="698794" cy="574972"/>
            </a:xfrm>
          </p:grpSpPr>
          <p:sp>
            <p:nvSpPr>
              <p:cNvPr id="121" name="任意多边形: 形状 12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22" name="任意多边形: 形状 12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20" name="任意多边形: 形状 11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23" name="组合 122"/>
          <p:cNvGrpSpPr/>
          <p:nvPr/>
        </p:nvGrpSpPr>
        <p:grpSpPr>
          <a:xfrm>
            <a:off x="6675017" y="2800105"/>
            <a:ext cx="1762983" cy="921516"/>
            <a:chOff x="3055751" y="1433517"/>
            <a:chExt cx="869465" cy="454414"/>
          </a:xfrm>
        </p:grpSpPr>
        <p:grpSp>
          <p:nvGrpSpPr>
            <p:cNvPr id="124" name="组合 123"/>
            <p:cNvGrpSpPr>
              <a:grpSpLocks noChangeAspect="1"/>
            </p:cNvGrpSpPr>
            <p:nvPr/>
          </p:nvGrpSpPr>
          <p:grpSpPr>
            <a:xfrm flipV="1">
              <a:off x="3055751" y="1433517"/>
              <a:ext cx="578022" cy="447199"/>
              <a:chOff x="3051005" y="1371599"/>
              <a:chExt cx="698794" cy="574972"/>
            </a:xfrm>
          </p:grpSpPr>
          <p:sp>
            <p:nvSpPr>
              <p:cNvPr id="126" name="任意多边形: 形状 12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27" name="任意多边形: 形状 12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25" name="任意多边形: 形状 12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28" name="组合 127"/>
          <p:cNvGrpSpPr/>
          <p:nvPr/>
        </p:nvGrpSpPr>
        <p:grpSpPr>
          <a:xfrm>
            <a:off x="6779548" y="2789256"/>
            <a:ext cx="1762983" cy="921516"/>
            <a:chOff x="3055751" y="1433517"/>
            <a:chExt cx="869465" cy="454414"/>
          </a:xfrm>
        </p:grpSpPr>
        <p:grpSp>
          <p:nvGrpSpPr>
            <p:cNvPr id="129" name="组合 128"/>
            <p:cNvGrpSpPr>
              <a:grpSpLocks noChangeAspect="1"/>
            </p:cNvGrpSpPr>
            <p:nvPr/>
          </p:nvGrpSpPr>
          <p:grpSpPr>
            <a:xfrm flipV="1">
              <a:off x="3055751" y="1433517"/>
              <a:ext cx="578022" cy="447199"/>
              <a:chOff x="3051005" y="1371599"/>
              <a:chExt cx="698794" cy="574972"/>
            </a:xfrm>
          </p:grpSpPr>
          <p:sp>
            <p:nvSpPr>
              <p:cNvPr id="131" name="任意多边形: 形状 13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32" name="任意多边形: 形状 13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30" name="任意多边形: 形状 12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33" name="组合 132"/>
          <p:cNvGrpSpPr/>
          <p:nvPr/>
        </p:nvGrpSpPr>
        <p:grpSpPr>
          <a:xfrm>
            <a:off x="6873947" y="2779478"/>
            <a:ext cx="1762983" cy="921516"/>
            <a:chOff x="3055751" y="1433517"/>
            <a:chExt cx="869465" cy="454414"/>
          </a:xfrm>
        </p:grpSpPr>
        <p:grpSp>
          <p:nvGrpSpPr>
            <p:cNvPr id="134" name="组合 133"/>
            <p:cNvGrpSpPr>
              <a:grpSpLocks noChangeAspect="1"/>
            </p:cNvGrpSpPr>
            <p:nvPr/>
          </p:nvGrpSpPr>
          <p:grpSpPr>
            <a:xfrm flipV="1">
              <a:off x="3055751" y="1433517"/>
              <a:ext cx="578022" cy="447199"/>
              <a:chOff x="3051005" y="1371599"/>
              <a:chExt cx="698794" cy="574972"/>
            </a:xfrm>
          </p:grpSpPr>
          <p:sp>
            <p:nvSpPr>
              <p:cNvPr id="136" name="任意多边形: 形状 135"/>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37" name="任意多边形: 形状 136"/>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35" name="任意多边形: 形状 134"/>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38" name="组合 137"/>
          <p:cNvGrpSpPr/>
          <p:nvPr/>
        </p:nvGrpSpPr>
        <p:grpSpPr>
          <a:xfrm>
            <a:off x="6960647" y="2779478"/>
            <a:ext cx="1762983" cy="921516"/>
            <a:chOff x="3055751" y="1433517"/>
            <a:chExt cx="869465" cy="454414"/>
          </a:xfrm>
        </p:grpSpPr>
        <p:grpSp>
          <p:nvGrpSpPr>
            <p:cNvPr id="139" name="组合 138"/>
            <p:cNvGrpSpPr>
              <a:grpSpLocks noChangeAspect="1"/>
            </p:cNvGrpSpPr>
            <p:nvPr/>
          </p:nvGrpSpPr>
          <p:grpSpPr>
            <a:xfrm flipV="1">
              <a:off x="3055751" y="1433517"/>
              <a:ext cx="578022" cy="447199"/>
              <a:chOff x="3051005" y="1371599"/>
              <a:chExt cx="698794" cy="574972"/>
            </a:xfrm>
          </p:grpSpPr>
          <p:sp>
            <p:nvSpPr>
              <p:cNvPr id="141" name="任意多边形: 形状 140"/>
              <p:cNvSpPr/>
              <p:nvPr/>
            </p:nvSpPr>
            <p:spPr>
              <a:xfrm rot="16200000">
                <a:off x="3082712" y="1339892"/>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42" name="任意多边形: 形状 141"/>
              <p:cNvSpPr/>
              <p:nvPr/>
            </p:nvSpPr>
            <p:spPr>
              <a:xfrm rot="5400000">
                <a:off x="3431969" y="1628740"/>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40" name="任意多边形: 形状 139"/>
            <p:cNvSpPr/>
            <p:nvPr/>
          </p:nvSpPr>
          <p:spPr>
            <a:xfrm rot="16200000" flipH="1" flipV="1">
              <a:off x="3669616" y="1632331"/>
              <a:ext cx="223200" cy="28800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77" name="组合 176"/>
          <p:cNvGrpSpPr/>
          <p:nvPr/>
        </p:nvGrpSpPr>
        <p:grpSpPr>
          <a:xfrm>
            <a:off x="6725485" y="4302170"/>
            <a:ext cx="1960163" cy="2092212"/>
            <a:chOff x="4753262" y="2962050"/>
            <a:chExt cx="1960163" cy="2092212"/>
          </a:xfrm>
        </p:grpSpPr>
        <p:cxnSp>
          <p:nvCxnSpPr>
            <p:cNvPr id="178" name="直接箭头连接符 177"/>
            <p:cNvCxnSpPr>
              <a:cxnSpLocks noChangeAspect="1"/>
            </p:cNvCxnSpPr>
            <p:nvPr/>
          </p:nvCxnSpPr>
          <p:spPr>
            <a:xfrm flipV="1">
              <a:off x="4926315" y="3944862"/>
              <a:ext cx="1252800" cy="0"/>
            </a:xfrm>
            <a:prstGeom prst="straightConnector1">
              <a:avLst/>
            </a:prstGeom>
            <a:ln w="190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79" name="直接箭头连接符 178"/>
            <p:cNvCxnSpPr>
              <a:cxnSpLocks noChangeAspect="1"/>
            </p:cNvCxnSpPr>
            <p:nvPr/>
          </p:nvCxnSpPr>
          <p:spPr>
            <a:xfrm flipV="1">
              <a:off x="5556786" y="3093281"/>
              <a:ext cx="0" cy="1462222"/>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80" name="文本框 124"/>
                <p:cNvSpPr txBox="1"/>
                <p:nvPr/>
              </p:nvSpPr>
              <p:spPr>
                <a:xfrm>
                  <a:off x="5602974" y="2962050"/>
                  <a:ext cx="557995"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chemeClr val="tx1"/>
                                </a:solidFill>
                                <a:latin typeface="Cambria Math" panose="02040503050406030204" pitchFamily="18" charset="0"/>
                                <a:ea typeface="宋体" panose="02010600030101010101" pitchFamily="2" charset="-122"/>
                              </a:rPr>
                              <m:t>𝑦</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80" name="文本框 124"/>
                <p:cNvSpPr txBox="1">
                  <a:spLocks noRot="1" noChangeAspect="1" noMove="1" noResize="1" noEditPoints="1" noAdjustHandles="1" noChangeArrowheads="1" noChangeShapeType="1" noTextEdit="1"/>
                </p:cNvSpPr>
                <p:nvPr/>
              </p:nvSpPr>
              <p:spPr>
                <a:xfrm>
                  <a:off x="5602974" y="2962050"/>
                  <a:ext cx="557995" cy="382322"/>
                </a:xfrm>
                <a:prstGeom prst="rect">
                  <a:avLst/>
                </a:prstGeom>
                <a:blipFill rotWithShape="1">
                  <a:blip r:embed="rId7"/>
                </a:blipFill>
                <a:ln w="6350">
                  <a:noFill/>
                </a:ln>
              </p:spPr>
              <p:txBody>
                <a:bodyPr/>
                <a:lstStyle/>
                <a:p>
                  <a:r>
                    <a:rPr lang="zh-CN" altLang="en-US">
                      <a:noFill/>
                    </a:rPr>
                    <a:t> </a:t>
                  </a:r>
                </a:p>
              </p:txBody>
            </p:sp>
          </mc:Fallback>
        </mc:AlternateContent>
        <p:sp>
          <p:nvSpPr>
            <p:cNvPr id="181" name="文本框 124"/>
            <p:cNvSpPr txBox="1"/>
            <p:nvPr/>
          </p:nvSpPr>
          <p:spPr>
            <a:xfrm>
              <a:off x="4753262" y="4697674"/>
              <a:ext cx="1960163" cy="35658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题图</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6-8</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 </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习题</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6-12</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182" name="文本框 124"/>
            <p:cNvSpPr txBox="1"/>
            <p:nvPr/>
          </p:nvSpPr>
          <p:spPr>
            <a:xfrm>
              <a:off x="5289137" y="3847691"/>
              <a:ext cx="304119"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o</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183" name="文本框 124"/>
                <p:cNvSpPr txBox="1"/>
                <p:nvPr/>
              </p:nvSpPr>
              <p:spPr>
                <a:xfrm>
                  <a:off x="6079190" y="3563231"/>
                  <a:ext cx="557478" cy="38420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latin typeface="Cambria Math" panose="02040503050406030204" pitchFamily="18" charset="0"/>
                                <a:ea typeface="宋体" panose="02010600030101010101" pitchFamily="2" charset="-122"/>
                              </a:rPr>
                              <m:t>𝑥</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83" name="文本框 124"/>
                <p:cNvSpPr txBox="1">
                  <a:spLocks noRot="1" noChangeAspect="1" noMove="1" noResize="1" noEditPoints="1" noAdjustHandles="1" noChangeArrowheads="1" noChangeShapeType="1" noTextEdit="1"/>
                </p:cNvSpPr>
                <p:nvPr/>
              </p:nvSpPr>
              <p:spPr>
                <a:xfrm>
                  <a:off x="6079190" y="3563231"/>
                  <a:ext cx="557478" cy="384202"/>
                </a:xfrm>
                <a:prstGeom prst="rect">
                  <a:avLst/>
                </a:prstGeom>
                <a:blipFill rotWithShape="1">
                  <a:blip r:embed="rId8"/>
                </a:blipFill>
                <a:ln w="6350">
                  <a:noFill/>
                </a:ln>
              </p:spPr>
              <p:txBody>
                <a:bodyPr/>
                <a:lstStyle/>
                <a:p>
                  <a:r>
                    <a:rPr lang="zh-CN" altLang="en-US">
                      <a:noFill/>
                    </a:rPr>
                    <a:t> </a:t>
                  </a:r>
                </a:p>
              </p:txBody>
            </p:sp>
          </mc:Fallback>
        </mc:AlternateContent>
      </p:grpSp>
      <p:grpSp>
        <p:nvGrpSpPr>
          <p:cNvPr id="184" name="组合 183"/>
          <p:cNvGrpSpPr>
            <a:grpSpLocks noChangeAspect="1"/>
          </p:cNvGrpSpPr>
          <p:nvPr/>
        </p:nvGrpSpPr>
        <p:grpSpPr>
          <a:xfrm flipV="1">
            <a:off x="6944842" y="4825662"/>
            <a:ext cx="1173609" cy="921885"/>
            <a:chOff x="2700460" y="1379648"/>
            <a:chExt cx="699732" cy="584482"/>
          </a:xfrm>
        </p:grpSpPr>
        <p:sp>
          <p:nvSpPr>
            <p:cNvPr id="185" name="任意多边形: 形状 184"/>
            <p:cNvSpPr/>
            <p:nvPr/>
          </p:nvSpPr>
          <p:spPr>
            <a:xfrm rot="16200000">
              <a:off x="3081905" y="1347941"/>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86" name="任意多边形: 形状 185"/>
            <p:cNvSpPr/>
            <p:nvPr/>
          </p:nvSpPr>
          <p:spPr>
            <a:xfrm rot="5400000">
              <a:off x="2732367" y="1646299"/>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87" name="组合 186"/>
          <p:cNvGrpSpPr>
            <a:grpSpLocks noChangeAspect="1"/>
          </p:cNvGrpSpPr>
          <p:nvPr/>
        </p:nvGrpSpPr>
        <p:grpSpPr>
          <a:xfrm flipV="1">
            <a:off x="7009586" y="4822733"/>
            <a:ext cx="1173609" cy="921885"/>
            <a:chOff x="2700460" y="1379648"/>
            <a:chExt cx="699732" cy="584482"/>
          </a:xfrm>
        </p:grpSpPr>
        <p:sp>
          <p:nvSpPr>
            <p:cNvPr id="188" name="任意多边形: 形状 187"/>
            <p:cNvSpPr/>
            <p:nvPr/>
          </p:nvSpPr>
          <p:spPr>
            <a:xfrm rot="16200000">
              <a:off x="3081905" y="1347941"/>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89" name="任意多边形: 形状 188"/>
            <p:cNvSpPr/>
            <p:nvPr/>
          </p:nvSpPr>
          <p:spPr>
            <a:xfrm rot="5400000">
              <a:off x="2732367" y="1646299"/>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90" name="组合 189"/>
          <p:cNvGrpSpPr>
            <a:grpSpLocks noChangeAspect="1"/>
          </p:cNvGrpSpPr>
          <p:nvPr/>
        </p:nvGrpSpPr>
        <p:grpSpPr>
          <a:xfrm flipV="1">
            <a:off x="7069816" y="4812770"/>
            <a:ext cx="1173609" cy="921885"/>
            <a:chOff x="2700460" y="1379648"/>
            <a:chExt cx="699732" cy="584482"/>
          </a:xfrm>
        </p:grpSpPr>
        <p:sp>
          <p:nvSpPr>
            <p:cNvPr id="191" name="任意多边形: 形状 190"/>
            <p:cNvSpPr/>
            <p:nvPr/>
          </p:nvSpPr>
          <p:spPr>
            <a:xfrm rot="16200000">
              <a:off x="3081905" y="1347941"/>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a:solidFill>
                    <a:srgbClr val="000000"/>
                  </a:solidFill>
                  <a:effectLst/>
                  <a:ea typeface="等线" panose="02010600030101010101" pitchFamily="2" charset="-122"/>
                  <a:cs typeface="Times New Roman" panose="02020603050405020304" pitchFamily="18" charset="0"/>
                </a:rPr>
                <a:t> </a:t>
              </a:r>
              <a:endParaRPr lang="zh-CN" sz="1600" kern="100">
                <a:solidFill>
                  <a:srgbClr val="000000"/>
                </a:solidFill>
                <a:effectLst/>
                <a:ea typeface="等线" panose="02010600030101010101" pitchFamily="2" charset="-122"/>
                <a:cs typeface="Times New Roman" panose="02020603050405020304" pitchFamily="18" charset="0"/>
              </a:endParaRPr>
            </a:p>
          </p:txBody>
        </p:sp>
        <p:sp>
          <p:nvSpPr>
            <p:cNvPr id="192" name="任意多边形: 形状 191"/>
            <p:cNvSpPr/>
            <p:nvPr/>
          </p:nvSpPr>
          <p:spPr>
            <a:xfrm rot="5400000">
              <a:off x="2732367" y="1646299"/>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93" name="组合 192"/>
          <p:cNvGrpSpPr>
            <a:grpSpLocks noChangeAspect="1"/>
          </p:cNvGrpSpPr>
          <p:nvPr/>
        </p:nvGrpSpPr>
        <p:grpSpPr>
          <a:xfrm flipV="1">
            <a:off x="7134001" y="4815700"/>
            <a:ext cx="1173609" cy="921885"/>
            <a:chOff x="2700460" y="1379648"/>
            <a:chExt cx="699732" cy="584482"/>
          </a:xfrm>
        </p:grpSpPr>
        <p:sp>
          <p:nvSpPr>
            <p:cNvPr id="194" name="任意多边形: 形状 193"/>
            <p:cNvSpPr/>
            <p:nvPr/>
          </p:nvSpPr>
          <p:spPr>
            <a:xfrm rot="16200000">
              <a:off x="3081905" y="1347941"/>
              <a:ext cx="286580" cy="349994"/>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r>
                <a:rPr lang="en-US" sz="1600" kern="100" dirty="0">
                  <a:solidFill>
                    <a:srgbClr val="000000"/>
                  </a:solidFill>
                  <a:effectLst/>
                  <a:ea typeface="等线" panose="02010600030101010101" pitchFamily="2" charset="-122"/>
                  <a:cs typeface="Times New Roman" panose="02020603050405020304" pitchFamily="18" charset="0"/>
                </a:rPr>
                <a:t> </a:t>
              </a: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195" name="任意多边形: 形状 194"/>
            <p:cNvSpPr/>
            <p:nvPr/>
          </p:nvSpPr>
          <p:spPr>
            <a:xfrm rot="5400000">
              <a:off x="2732367" y="1646299"/>
              <a:ext cx="285924" cy="349737"/>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96" name="椭圆 195"/>
          <p:cNvSpPr/>
          <p:nvPr/>
        </p:nvSpPr>
        <p:spPr bwMode="auto">
          <a:xfrm>
            <a:off x="7485197" y="5257727"/>
            <a:ext cx="90000" cy="90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7" name="椭圆 196"/>
          <p:cNvSpPr/>
          <p:nvPr/>
        </p:nvSpPr>
        <p:spPr bwMode="auto">
          <a:xfrm>
            <a:off x="7491012" y="5093474"/>
            <a:ext cx="90000" cy="90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8" name="椭圆 197"/>
          <p:cNvSpPr/>
          <p:nvPr/>
        </p:nvSpPr>
        <p:spPr bwMode="auto">
          <a:xfrm>
            <a:off x="7486712" y="4948260"/>
            <a:ext cx="90000" cy="90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9" name="椭圆 198"/>
          <p:cNvSpPr/>
          <p:nvPr/>
        </p:nvSpPr>
        <p:spPr bwMode="auto">
          <a:xfrm>
            <a:off x="7485165" y="4830180"/>
            <a:ext cx="90000" cy="90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200" name="文本框 199"/>
          <p:cNvSpPr txBox="1"/>
          <p:nvPr/>
        </p:nvSpPr>
        <p:spPr>
          <a:xfrm>
            <a:off x="996140" y="5128140"/>
            <a:ext cx="4932065"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选原点处质元为研究对象，波传过程如图。</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1" name="文本框 200"/>
          <p:cNvSpPr txBox="1"/>
          <p:nvPr/>
        </p:nvSpPr>
        <p:spPr>
          <a:xfrm>
            <a:off x="953614" y="5771033"/>
            <a:ext cx="1141784"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可判断</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03" name="文本框 202"/>
              <p:cNvSpPr txBox="1"/>
              <p:nvPr/>
            </p:nvSpPr>
            <p:spPr>
              <a:xfrm>
                <a:off x="1376427" y="5621849"/>
                <a:ext cx="2007633"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宋体" panose="02010600030101010101" pitchFamily="2" charset="-122"/>
                          <a:cs typeface="Times New Roman" panose="02020603050405020304" pitchFamily="18" charset="0"/>
                        </a:rPr>
                        <m:t>𝜑</m:t>
                      </m:r>
                      <m:r>
                        <a:rPr lang="en-US" altLang="zh-CN" sz="2000" b="0" i="1" smtClean="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smtClean="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b="0" i="1" smtClean="0">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000" b="0" i="1" smtClean="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sz="2000" dirty="0"/>
              </a:p>
            </p:txBody>
          </p:sp>
        </mc:Choice>
        <mc:Fallback>
          <p:sp>
            <p:nvSpPr>
              <p:cNvPr id="203" name="文本框 202"/>
              <p:cNvSpPr txBox="1">
                <a:spLocks noRot="1" noChangeAspect="1" noMove="1" noResize="1" noEditPoints="1" noAdjustHandles="1" noChangeArrowheads="1" noChangeShapeType="1" noTextEdit="1"/>
              </p:cNvSpPr>
              <p:nvPr/>
            </p:nvSpPr>
            <p:spPr>
              <a:xfrm>
                <a:off x="1376427" y="5621849"/>
                <a:ext cx="2007633" cy="615297"/>
              </a:xfrm>
              <a:prstGeom prst="rect">
                <a:avLst/>
              </a:prstGeom>
              <a:blipFill rotWithShape="1">
                <a:blip r:embed="rId15"/>
                <a:stretch>
                  <a:fillRect l="-19" t="-32" r="7"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4" name="文本框 203"/>
              <p:cNvSpPr txBox="1"/>
              <p:nvPr/>
            </p:nvSpPr>
            <p:spPr>
              <a:xfrm>
                <a:off x="3105439" y="5621849"/>
                <a:ext cx="3767632"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b="0" i="1" kern="100" smtClean="0">
                          <a:effectLst/>
                          <a:latin typeface="Cambria Math" panose="02040503050406030204" pitchFamily="18" charset="0"/>
                          <a:ea typeface="宋体" panose="02010600030101010101" pitchFamily="2" charset="-122"/>
                        </a:rPr>
                        <m:t>0</m:t>
                      </m:r>
                      <m:r>
                        <a:rPr lang="en-US" altLang="zh-CN" sz="2000" b="0" i="1" kern="100" smtClean="0">
                          <a:effectLst/>
                          <a:latin typeface="Cambria Math" panose="02040503050406030204" pitchFamily="18" charset="0"/>
                          <a:ea typeface="宋体" panose="02010600030101010101" pitchFamily="2" charset="-122"/>
                        </a:rPr>
                        <m:t>.</m:t>
                      </m:r>
                      <m:r>
                        <a:rPr lang="en-US" altLang="zh-CN" sz="2000" b="0" i="1" kern="100" smtClean="0">
                          <a:effectLst/>
                          <a:latin typeface="Cambria Math" panose="02040503050406030204" pitchFamily="18" charset="0"/>
                          <a:ea typeface="宋体" panose="02010600030101010101" pitchFamily="2" charset="-122"/>
                        </a:rPr>
                        <m:t>02</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begChr m:val="["/>
                              <m:endChr m:val="]"/>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latin typeface="Cambria Math" panose="02040503050406030204" pitchFamily="18" charset="0"/>
                                  <a:ea typeface="宋体" panose="02010600030101010101" pitchFamily="2" charset="-122"/>
                                </a:rPr>
                                <m:t>4</m:t>
                              </m:r>
                              <m:r>
                                <a:rPr lang="zh-CN" altLang="en-US" sz="2000" i="1" kern="100">
                                  <a:latin typeface="Cambria Math" panose="02040503050406030204" pitchFamily="18" charset="0"/>
                                  <a:ea typeface="宋体" panose="02010600030101010101" pitchFamily="2" charset="-122"/>
                                </a:rPr>
                                <m:t>𝜋</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𝑡</m:t>
                                  </m:r>
                                  <m:r>
                                    <a:rPr lang="en-US" altLang="zh-CN" sz="2000" i="1" kern="100" smtClean="0">
                                      <a:solidFill>
                                        <a:srgbClr val="FF0000"/>
                                      </a:solidFill>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en-US" altLang="zh-CN" sz="2000" b="0" i="1" kern="100" smtClean="0">
                                          <a:effectLst/>
                                          <a:latin typeface="Cambria Math" panose="02040503050406030204" pitchFamily="18" charset="0"/>
                                          <a:ea typeface="宋体" panose="02010600030101010101" pitchFamily="2" charset="-122"/>
                                        </a:rPr>
                                        <m:t>4</m:t>
                                      </m:r>
                                    </m:den>
                                  </m:f>
                                </m:e>
                              </m:d>
                              <m:r>
                                <a:rPr lang="en-US" altLang="zh-CN" sz="2000" i="1">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i="1">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i="1">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000" i="1">
                                      <a:latin typeface="Cambria Math" panose="02040503050406030204" pitchFamily="18" charset="0"/>
                                      <a:ea typeface="宋体" panose="02010600030101010101" pitchFamily="2" charset="-122"/>
                                      <a:cs typeface="Times New Roman" panose="02020603050405020304" pitchFamily="18" charset="0"/>
                                    </a:rPr>
                                    <m:t>2</m:t>
                                  </m:r>
                                </m:den>
                              </m:f>
                            </m:e>
                          </m:d>
                        </m:e>
                      </m:func>
                    </m:oMath>
                  </m:oMathPara>
                </a14:m>
                <a:endParaRPr lang="zh-CN" altLang="en-US" dirty="0"/>
              </a:p>
            </p:txBody>
          </p:sp>
        </mc:Choice>
        <mc:Fallback>
          <p:sp>
            <p:nvSpPr>
              <p:cNvPr id="204" name="文本框 203"/>
              <p:cNvSpPr txBox="1">
                <a:spLocks noRot="1" noChangeAspect="1" noMove="1" noResize="1" noEditPoints="1" noAdjustHandles="1" noChangeArrowheads="1" noChangeShapeType="1" noTextEdit="1"/>
              </p:cNvSpPr>
              <p:nvPr/>
            </p:nvSpPr>
            <p:spPr>
              <a:xfrm>
                <a:off x="3105439" y="5621849"/>
                <a:ext cx="3767632" cy="640112"/>
              </a:xfrm>
              <a:prstGeom prst="rect">
                <a:avLst/>
              </a:prstGeom>
              <a:blipFill rotWithShape="1">
                <a:blip r:embed="rId16"/>
                <a:stretch>
                  <a:fillRect l="-8" t="-30" r="12" b="35"/>
                </a:stretch>
              </a:blipFill>
            </p:spPr>
            <p:txBody>
              <a:bodyPr/>
              <a:lstStyle/>
              <a:p>
                <a:r>
                  <a:rPr lang="zh-CN" altLang="en-US">
                    <a:noFill/>
                  </a:rPr>
                  <a:t> </a:t>
                </a:r>
              </a:p>
            </p:txBody>
          </p:sp>
        </mc:Fallback>
      </mc:AlternateContent>
      <p:sp>
        <p:nvSpPr>
          <p:cNvPr id="205" name="箭头: 右 204"/>
          <p:cNvSpPr/>
          <p:nvPr/>
        </p:nvSpPr>
        <p:spPr bwMode="auto">
          <a:xfrm>
            <a:off x="2904507" y="5855919"/>
            <a:ext cx="309490" cy="1952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08" name="文本框 207"/>
              <p:cNvSpPr txBox="1"/>
              <p:nvPr/>
            </p:nvSpPr>
            <p:spPr>
              <a:xfrm>
                <a:off x="8132682" y="588659"/>
                <a:ext cx="449374"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FF0000"/>
                          </a:solidFill>
                          <a:effectLst/>
                          <a:latin typeface="Cambria Math" panose="02040503050406030204" pitchFamily="18" charset="0"/>
                          <a:ea typeface="宋体" panose="02010600030101010101" pitchFamily="2" charset="-122"/>
                        </a:rPr>
                        <m:t>𝐴</m:t>
                      </m:r>
                    </m:oMath>
                  </m:oMathPara>
                </a14:m>
                <a:endParaRPr lang="zh-CN" altLang="en-US" sz="2000" dirty="0">
                  <a:solidFill>
                    <a:srgbClr val="FF0000"/>
                  </a:solidFill>
                </a:endParaRPr>
              </a:p>
            </p:txBody>
          </p:sp>
        </mc:Choice>
        <mc:Fallback>
          <p:sp>
            <p:nvSpPr>
              <p:cNvPr id="208" name="文本框 207"/>
              <p:cNvSpPr txBox="1">
                <a:spLocks noRot="1" noChangeAspect="1" noMove="1" noResize="1" noEditPoints="1" noAdjustHandles="1" noChangeArrowheads="1" noChangeShapeType="1" noTextEdit="1"/>
              </p:cNvSpPr>
              <p:nvPr/>
            </p:nvSpPr>
            <p:spPr>
              <a:xfrm>
                <a:off x="8132682" y="588659"/>
                <a:ext cx="449374" cy="400110"/>
              </a:xfrm>
              <a:prstGeom prst="rect">
                <a:avLst/>
              </a:prstGeom>
              <a:blipFill rotWithShape="1">
                <a:blip r:embed="rId17"/>
                <a:stretch>
                  <a:fillRect l="-53" t="-3" r="7" b="18"/>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200"/>
                                        <p:tgtEl>
                                          <p:spTgt spid="3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200"/>
                                        <p:tgtEl>
                                          <p:spTgt spid="53"/>
                                        </p:tgtEl>
                                      </p:cBhvr>
                                    </p:animEffect>
                                  </p:childTnLst>
                                  <p:subTnLst>
                                    <p:set>
                                      <p:cBhvr override="childStyle">
                                        <p:cTn dur="1" fill="hold" display="0" masterRel="sameClick" afterEffect="1">
                                          <p:stCondLst>
                                            <p:cond evt="end" delay="0">
                                              <p:tn val="13"/>
                                            </p:cond>
                                          </p:stCondLst>
                                        </p:cTn>
                                        <p:tgtEl>
                                          <p:spTgt spid="53"/>
                                        </p:tgtEl>
                                        <p:attrNameLst>
                                          <p:attrName>style.visibility</p:attrName>
                                        </p:attrNameLst>
                                      </p:cBhvr>
                                      <p:to>
                                        <p:strVal val="hidden"/>
                                      </p:to>
                                    </p:set>
                                  </p:sub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200"/>
                                        <p:tgtEl>
                                          <p:spTgt spid="58"/>
                                        </p:tgtEl>
                                      </p:cBhvr>
                                    </p:animEffect>
                                  </p:childTnLst>
                                  <p:subTnLst>
                                    <p:set>
                                      <p:cBhvr override="childStyle">
                                        <p:cTn dur="1" fill="hold" display="0" masterRel="sameClick" afterEffect="1">
                                          <p:stCondLst>
                                            <p:cond evt="end" delay="0">
                                              <p:tn val="17"/>
                                            </p:cond>
                                          </p:stCondLst>
                                        </p:cTn>
                                        <p:tgtEl>
                                          <p:spTgt spid="58"/>
                                        </p:tgtEl>
                                        <p:attrNameLst>
                                          <p:attrName>style.visibility</p:attrName>
                                        </p:attrNameLst>
                                      </p:cBhvr>
                                      <p:to>
                                        <p:strVal val="hidden"/>
                                      </p:to>
                                    </p:set>
                                  </p:sub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200"/>
                                        <p:tgtEl>
                                          <p:spTgt spid="63"/>
                                        </p:tgtEl>
                                      </p:cBhvr>
                                    </p:animEffect>
                                  </p:childTnLst>
                                  <p:subTnLst>
                                    <p:set>
                                      <p:cBhvr override="childStyle">
                                        <p:cTn dur="1" fill="hold" display="0" masterRel="sameClick" afterEffect="1">
                                          <p:stCondLst>
                                            <p:cond evt="end" delay="0">
                                              <p:tn val="21"/>
                                            </p:cond>
                                          </p:stCondLst>
                                        </p:cTn>
                                        <p:tgtEl>
                                          <p:spTgt spid="63"/>
                                        </p:tgtEl>
                                        <p:attrNameLst>
                                          <p:attrName>style.visibility</p:attrName>
                                        </p:attrNameLst>
                                      </p:cBhvr>
                                      <p:to>
                                        <p:strVal val="hidden"/>
                                      </p:to>
                                    </p:set>
                                  </p:sub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200"/>
                                        <p:tgtEl>
                                          <p:spTgt spid="68"/>
                                        </p:tgtEl>
                                      </p:cBhvr>
                                    </p:animEffect>
                                  </p:childTnLst>
                                  <p:subTnLst>
                                    <p:set>
                                      <p:cBhvr override="childStyle">
                                        <p:cTn dur="1" fill="hold" display="0" masterRel="sameClick" afterEffect="1">
                                          <p:stCondLst>
                                            <p:cond evt="end" delay="0">
                                              <p:tn val="25"/>
                                            </p:cond>
                                          </p:stCondLst>
                                        </p:cTn>
                                        <p:tgtEl>
                                          <p:spTgt spid="68"/>
                                        </p:tgtEl>
                                        <p:attrNameLst>
                                          <p:attrName>style.visibility</p:attrName>
                                        </p:attrNameLst>
                                      </p:cBhvr>
                                      <p:to>
                                        <p:strVal val="hidden"/>
                                      </p:to>
                                    </p:set>
                                  </p:sub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73"/>
                                        </p:tgtEl>
                                        <p:attrNameLst>
                                          <p:attrName>style.visibility</p:attrName>
                                        </p:attrNameLst>
                                      </p:cBhvr>
                                      <p:to>
                                        <p:strVal val="visible"/>
                                      </p:to>
                                    </p:set>
                                    <p:animEffect transition="in" filter="fade">
                                      <p:cBhvr>
                                        <p:cTn id="31" dur="200"/>
                                        <p:tgtEl>
                                          <p:spTgt spid="73"/>
                                        </p:tgtEl>
                                      </p:cBhvr>
                                    </p:animEffect>
                                  </p:childTnLst>
                                  <p:subTnLst>
                                    <p:set>
                                      <p:cBhvr override="childStyle">
                                        <p:cTn dur="1" fill="hold" display="0" masterRel="sameClick" afterEffect="1">
                                          <p:stCondLst>
                                            <p:cond evt="end" delay="0">
                                              <p:tn val="29"/>
                                            </p:cond>
                                          </p:stCondLst>
                                        </p:cTn>
                                        <p:tgtEl>
                                          <p:spTgt spid="73"/>
                                        </p:tgtEl>
                                        <p:attrNameLst>
                                          <p:attrName>style.visibility</p:attrName>
                                        </p:attrNameLst>
                                      </p:cBhvr>
                                      <p:to>
                                        <p:strVal val="hidden"/>
                                      </p:to>
                                    </p:set>
                                  </p:sub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200"/>
                                        <p:tgtEl>
                                          <p:spTgt spid="78"/>
                                        </p:tgtEl>
                                      </p:cBhvr>
                                    </p:animEffect>
                                  </p:childTnLst>
                                  <p:subTnLst>
                                    <p:set>
                                      <p:cBhvr override="childStyle">
                                        <p:cTn dur="1" fill="hold" display="0" masterRel="sameClick" afterEffect="1">
                                          <p:stCondLst>
                                            <p:cond evt="end" delay="0">
                                              <p:tn val="33"/>
                                            </p:cond>
                                          </p:stCondLst>
                                        </p:cTn>
                                        <p:tgtEl>
                                          <p:spTgt spid="78"/>
                                        </p:tgtEl>
                                        <p:attrNameLst>
                                          <p:attrName>style.visibility</p:attrName>
                                        </p:attrNameLst>
                                      </p:cBhvr>
                                      <p:to>
                                        <p:strVal val="hidden"/>
                                      </p:to>
                                    </p:set>
                                  </p:sub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83"/>
                                        </p:tgtEl>
                                        <p:attrNameLst>
                                          <p:attrName>style.visibility</p:attrName>
                                        </p:attrNameLst>
                                      </p:cBhvr>
                                      <p:to>
                                        <p:strVal val="visible"/>
                                      </p:to>
                                    </p:set>
                                    <p:animEffect transition="in" filter="fade">
                                      <p:cBhvr>
                                        <p:cTn id="39" dur="200"/>
                                        <p:tgtEl>
                                          <p:spTgt spid="83"/>
                                        </p:tgtEl>
                                      </p:cBhvr>
                                    </p:animEffect>
                                  </p:childTnLst>
                                  <p:subTnLst>
                                    <p:set>
                                      <p:cBhvr override="childStyle">
                                        <p:cTn dur="1" fill="hold" display="0" masterRel="sameClick" afterEffect="1">
                                          <p:stCondLst>
                                            <p:cond evt="end" delay="0">
                                              <p:tn val="37"/>
                                            </p:cond>
                                          </p:stCondLst>
                                        </p:cTn>
                                        <p:tgtEl>
                                          <p:spTgt spid="83"/>
                                        </p:tgtEl>
                                        <p:attrNameLst>
                                          <p:attrName>style.visibility</p:attrName>
                                        </p:attrNameLst>
                                      </p:cBhvr>
                                      <p:to>
                                        <p:strVal val="hidden"/>
                                      </p:to>
                                    </p:set>
                                  </p:sub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200"/>
                                        <p:tgtEl>
                                          <p:spTgt spid="88"/>
                                        </p:tgtEl>
                                      </p:cBhvr>
                                    </p:animEffect>
                                  </p:childTnLst>
                                  <p:subTnLst>
                                    <p:set>
                                      <p:cBhvr override="childStyle">
                                        <p:cTn dur="1" fill="hold" display="0" masterRel="sameClick" afterEffect="1">
                                          <p:stCondLst>
                                            <p:cond evt="end" delay="0">
                                              <p:tn val="41"/>
                                            </p:cond>
                                          </p:stCondLst>
                                        </p:cTn>
                                        <p:tgtEl>
                                          <p:spTgt spid="88"/>
                                        </p:tgtEl>
                                        <p:attrNameLst>
                                          <p:attrName>style.visibility</p:attrName>
                                        </p:attrNameLst>
                                      </p:cBhvr>
                                      <p:to>
                                        <p:strVal val="hidden"/>
                                      </p:to>
                                    </p:set>
                                  </p:sub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3"/>
                                        </p:tgtEl>
                                        <p:attrNameLst>
                                          <p:attrName>style.visibility</p:attrName>
                                        </p:attrNameLst>
                                      </p:cBhvr>
                                      <p:to>
                                        <p:strVal val="visible"/>
                                      </p:to>
                                    </p:set>
                                    <p:animEffect transition="in" filter="fade">
                                      <p:cBhvr>
                                        <p:cTn id="47" dur="200"/>
                                        <p:tgtEl>
                                          <p:spTgt spid="93"/>
                                        </p:tgtEl>
                                      </p:cBhvr>
                                    </p:animEffect>
                                  </p:childTnLst>
                                  <p:subTnLst>
                                    <p:set>
                                      <p:cBhvr override="childStyle">
                                        <p:cTn dur="1" fill="hold" display="0" masterRel="sameClick" afterEffect="1">
                                          <p:stCondLst>
                                            <p:cond evt="end" delay="0">
                                              <p:tn val="45"/>
                                            </p:cond>
                                          </p:stCondLst>
                                        </p:cTn>
                                        <p:tgtEl>
                                          <p:spTgt spid="93"/>
                                        </p:tgtEl>
                                        <p:attrNameLst>
                                          <p:attrName>style.visibility</p:attrName>
                                        </p:attrNameLst>
                                      </p:cBhvr>
                                      <p:to>
                                        <p:strVal val="hidden"/>
                                      </p:to>
                                    </p:set>
                                  </p:sub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98"/>
                                        </p:tgtEl>
                                        <p:attrNameLst>
                                          <p:attrName>style.visibility</p:attrName>
                                        </p:attrNameLst>
                                      </p:cBhvr>
                                      <p:to>
                                        <p:strVal val="visible"/>
                                      </p:to>
                                    </p:set>
                                    <p:animEffect transition="in" filter="fade">
                                      <p:cBhvr>
                                        <p:cTn id="51" dur="200"/>
                                        <p:tgtEl>
                                          <p:spTgt spid="98"/>
                                        </p:tgtEl>
                                      </p:cBhvr>
                                    </p:animEffect>
                                  </p:childTnLst>
                                  <p:subTnLst>
                                    <p:set>
                                      <p:cBhvr override="childStyle">
                                        <p:cTn dur="1" fill="hold" display="0" masterRel="sameClick" afterEffect="1">
                                          <p:stCondLst>
                                            <p:cond evt="end" delay="0">
                                              <p:tn val="49"/>
                                            </p:cond>
                                          </p:stCondLst>
                                        </p:cTn>
                                        <p:tgtEl>
                                          <p:spTgt spid="98"/>
                                        </p:tgtEl>
                                        <p:attrNameLst>
                                          <p:attrName>style.visibility</p:attrName>
                                        </p:attrNameLst>
                                      </p:cBhvr>
                                      <p:to>
                                        <p:strVal val="hidden"/>
                                      </p:to>
                                    </p:set>
                                  </p:sub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200"/>
                                        <p:tgtEl>
                                          <p:spTgt spid="28"/>
                                        </p:tgtEl>
                                      </p:cBhvr>
                                    </p:animEffect>
                                  </p:childTnLst>
                                </p:cTn>
                              </p:par>
                            </p:childTnLst>
                          </p:cTn>
                        </p:par>
                        <p:par>
                          <p:cTn id="56" fill="hold">
                            <p:stCondLst>
                              <p:cond delay="6500"/>
                            </p:stCondLst>
                            <p:childTnLst>
                              <p:par>
                                <p:cTn id="57" presetID="1" presetClass="entr" presetSubtype="0" fill="hold" nodeType="after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3"/>
                                        </p:tgtEl>
                                        <p:attrNameLst>
                                          <p:attrName>style.visibility</p:attrName>
                                        </p:attrNameLst>
                                      </p:cBhvr>
                                      <p:to>
                                        <p:strVal val="visible"/>
                                      </p:to>
                                    </p:set>
                                    <p:animEffect transition="in" filter="fade">
                                      <p:cBhvr>
                                        <p:cTn id="63" dur="200"/>
                                        <p:tgtEl>
                                          <p:spTgt spid="103"/>
                                        </p:tgtEl>
                                      </p:cBhvr>
                                    </p:animEffect>
                                  </p:childTnLst>
                                  <p:subTnLst>
                                    <p:set>
                                      <p:cBhvr override="childStyle">
                                        <p:cTn dur="1" fill="hold" display="0" masterRel="sameClick" afterEffect="1">
                                          <p:stCondLst>
                                            <p:cond evt="end" delay="0">
                                              <p:tn val="61"/>
                                            </p:cond>
                                          </p:stCondLst>
                                        </p:cTn>
                                        <p:tgtEl>
                                          <p:spTgt spid="103"/>
                                        </p:tgtEl>
                                        <p:attrNameLst>
                                          <p:attrName>style.visibility</p:attrName>
                                        </p:attrNameLst>
                                      </p:cBhvr>
                                      <p:to>
                                        <p:strVal val="hidden"/>
                                      </p:to>
                                    </p:set>
                                  </p:sub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108"/>
                                        </p:tgtEl>
                                        <p:attrNameLst>
                                          <p:attrName>style.visibility</p:attrName>
                                        </p:attrNameLst>
                                      </p:cBhvr>
                                      <p:to>
                                        <p:strVal val="visible"/>
                                      </p:to>
                                    </p:set>
                                    <p:animEffect transition="in" filter="fade">
                                      <p:cBhvr>
                                        <p:cTn id="67" dur="200"/>
                                        <p:tgtEl>
                                          <p:spTgt spid="108"/>
                                        </p:tgtEl>
                                      </p:cBhvr>
                                    </p:animEffect>
                                  </p:childTnLst>
                                  <p:subTnLst>
                                    <p:set>
                                      <p:cBhvr override="childStyle">
                                        <p:cTn dur="1" fill="hold" display="0" masterRel="sameClick" afterEffect="1">
                                          <p:stCondLst>
                                            <p:cond evt="end" delay="0">
                                              <p:tn val="65"/>
                                            </p:cond>
                                          </p:stCondLst>
                                        </p:cTn>
                                        <p:tgtEl>
                                          <p:spTgt spid="108"/>
                                        </p:tgtEl>
                                        <p:attrNameLst>
                                          <p:attrName>style.visibility</p:attrName>
                                        </p:attrNameLst>
                                      </p:cBhvr>
                                      <p:to>
                                        <p:strVal val="hidden"/>
                                      </p:to>
                                    </p:set>
                                  </p:subTnLst>
                                </p:cTn>
                              </p:par>
                            </p:childTnLst>
                          </p:cTn>
                        </p:par>
                        <p:par>
                          <p:cTn id="68" fill="hold">
                            <p:stCondLst>
                              <p:cond delay="1000"/>
                            </p:stCondLst>
                            <p:childTnLst>
                              <p:par>
                                <p:cTn id="69" presetID="10" presetClass="entr" presetSubtype="0" fill="hold" nodeType="afterEffect">
                                  <p:stCondLst>
                                    <p:cond delay="0"/>
                                  </p:stCondLst>
                                  <p:childTnLst>
                                    <p:set>
                                      <p:cBhvr>
                                        <p:cTn id="70" dur="1" fill="hold">
                                          <p:stCondLst>
                                            <p:cond delay="0"/>
                                          </p:stCondLst>
                                        </p:cTn>
                                        <p:tgtEl>
                                          <p:spTgt spid="113"/>
                                        </p:tgtEl>
                                        <p:attrNameLst>
                                          <p:attrName>style.visibility</p:attrName>
                                        </p:attrNameLst>
                                      </p:cBhvr>
                                      <p:to>
                                        <p:strVal val="visible"/>
                                      </p:to>
                                    </p:set>
                                    <p:animEffect transition="in" filter="fade">
                                      <p:cBhvr>
                                        <p:cTn id="71" dur="200"/>
                                        <p:tgtEl>
                                          <p:spTgt spid="113"/>
                                        </p:tgtEl>
                                      </p:cBhvr>
                                    </p:animEffect>
                                  </p:childTnLst>
                                  <p:subTnLst>
                                    <p:set>
                                      <p:cBhvr override="childStyle">
                                        <p:cTn dur="1" fill="hold" display="0" masterRel="sameClick" afterEffect="1">
                                          <p:stCondLst>
                                            <p:cond evt="end" delay="0">
                                              <p:tn val="69"/>
                                            </p:cond>
                                          </p:stCondLst>
                                        </p:cTn>
                                        <p:tgtEl>
                                          <p:spTgt spid="113"/>
                                        </p:tgtEl>
                                        <p:attrNameLst>
                                          <p:attrName>style.visibility</p:attrName>
                                        </p:attrNameLst>
                                      </p:cBhvr>
                                      <p:to>
                                        <p:strVal val="hidden"/>
                                      </p:to>
                                    </p:set>
                                  </p:subTnLst>
                                </p:cTn>
                              </p:par>
                            </p:childTnLst>
                          </p:cTn>
                        </p:par>
                        <p:par>
                          <p:cTn id="72" fill="hold">
                            <p:stCondLst>
                              <p:cond delay="1500"/>
                            </p:stCondLst>
                            <p:childTnLst>
                              <p:par>
                                <p:cTn id="73" presetID="10" presetClass="entr" presetSubtype="0" fill="hold" nodeType="afterEffect">
                                  <p:stCondLst>
                                    <p:cond delay="0"/>
                                  </p:stCondLst>
                                  <p:childTnLst>
                                    <p:set>
                                      <p:cBhvr>
                                        <p:cTn id="74" dur="1" fill="hold">
                                          <p:stCondLst>
                                            <p:cond delay="0"/>
                                          </p:stCondLst>
                                        </p:cTn>
                                        <p:tgtEl>
                                          <p:spTgt spid="118"/>
                                        </p:tgtEl>
                                        <p:attrNameLst>
                                          <p:attrName>style.visibility</p:attrName>
                                        </p:attrNameLst>
                                      </p:cBhvr>
                                      <p:to>
                                        <p:strVal val="visible"/>
                                      </p:to>
                                    </p:set>
                                    <p:animEffect transition="in" filter="fade">
                                      <p:cBhvr>
                                        <p:cTn id="75" dur="200"/>
                                        <p:tgtEl>
                                          <p:spTgt spid="118"/>
                                        </p:tgtEl>
                                      </p:cBhvr>
                                    </p:animEffect>
                                  </p:childTnLst>
                                  <p:subTnLst>
                                    <p:set>
                                      <p:cBhvr override="childStyle">
                                        <p:cTn dur="1" fill="hold" display="0" masterRel="sameClick" afterEffect="1">
                                          <p:stCondLst>
                                            <p:cond evt="end" delay="0">
                                              <p:tn val="73"/>
                                            </p:cond>
                                          </p:stCondLst>
                                        </p:cTn>
                                        <p:tgtEl>
                                          <p:spTgt spid="118"/>
                                        </p:tgtEl>
                                        <p:attrNameLst>
                                          <p:attrName>style.visibility</p:attrName>
                                        </p:attrNameLst>
                                      </p:cBhvr>
                                      <p:to>
                                        <p:strVal val="hidden"/>
                                      </p:to>
                                    </p:set>
                                  </p:subTnLst>
                                </p:cTn>
                              </p:par>
                            </p:childTnLst>
                          </p:cTn>
                        </p:par>
                        <p:par>
                          <p:cTn id="76" fill="hold">
                            <p:stCondLst>
                              <p:cond delay="2000"/>
                            </p:stCondLst>
                            <p:childTnLst>
                              <p:par>
                                <p:cTn id="77" presetID="10" presetClass="entr" presetSubtype="0" fill="hold" nodeType="afterEffect">
                                  <p:stCondLst>
                                    <p:cond delay="0"/>
                                  </p:stCondLst>
                                  <p:childTnLst>
                                    <p:set>
                                      <p:cBhvr>
                                        <p:cTn id="78" dur="1" fill="hold">
                                          <p:stCondLst>
                                            <p:cond delay="0"/>
                                          </p:stCondLst>
                                        </p:cTn>
                                        <p:tgtEl>
                                          <p:spTgt spid="123"/>
                                        </p:tgtEl>
                                        <p:attrNameLst>
                                          <p:attrName>style.visibility</p:attrName>
                                        </p:attrNameLst>
                                      </p:cBhvr>
                                      <p:to>
                                        <p:strVal val="visible"/>
                                      </p:to>
                                    </p:set>
                                    <p:animEffect transition="in" filter="fade">
                                      <p:cBhvr>
                                        <p:cTn id="79" dur="200"/>
                                        <p:tgtEl>
                                          <p:spTgt spid="123"/>
                                        </p:tgtEl>
                                      </p:cBhvr>
                                    </p:animEffect>
                                  </p:childTnLst>
                                  <p:subTnLst>
                                    <p:set>
                                      <p:cBhvr override="childStyle">
                                        <p:cTn dur="1" fill="hold" display="0" masterRel="sameClick" afterEffect="1">
                                          <p:stCondLst>
                                            <p:cond evt="end" delay="0">
                                              <p:tn val="77"/>
                                            </p:cond>
                                          </p:stCondLst>
                                        </p:cTn>
                                        <p:tgtEl>
                                          <p:spTgt spid="123"/>
                                        </p:tgtEl>
                                        <p:attrNameLst>
                                          <p:attrName>style.visibility</p:attrName>
                                        </p:attrNameLst>
                                      </p:cBhvr>
                                      <p:to>
                                        <p:strVal val="hidden"/>
                                      </p:to>
                                    </p:set>
                                  </p:subTnLst>
                                </p:cTn>
                              </p:par>
                            </p:childTnLst>
                          </p:cTn>
                        </p:par>
                        <p:par>
                          <p:cTn id="80" fill="hold">
                            <p:stCondLst>
                              <p:cond delay="2500"/>
                            </p:stCondLst>
                            <p:childTnLst>
                              <p:par>
                                <p:cTn id="81" presetID="10" presetClass="entr" presetSubtype="0" fill="hold" nodeType="afterEffect">
                                  <p:stCondLst>
                                    <p:cond delay="0"/>
                                  </p:stCondLst>
                                  <p:childTnLst>
                                    <p:set>
                                      <p:cBhvr>
                                        <p:cTn id="82" dur="1" fill="hold">
                                          <p:stCondLst>
                                            <p:cond delay="0"/>
                                          </p:stCondLst>
                                        </p:cTn>
                                        <p:tgtEl>
                                          <p:spTgt spid="128"/>
                                        </p:tgtEl>
                                        <p:attrNameLst>
                                          <p:attrName>style.visibility</p:attrName>
                                        </p:attrNameLst>
                                      </p:cBhvr>
                                      <p:to>
                                        <p:strVal val="visible"/>
                                      </p:to>
                                    </p:set>
                                    <p:animEffect transition="in" filter="fade">
                                      <p:cBhvr>
                                        <p:cTn id="83" dur="200"/>
                                        <p:tgtEl>
                                          <p:spTgt spid="128"/>
                                        </p:tgtEl>
                                      </p:cBhvr>
                                    </p:animEffect>
                                  </p:childTnLst>
                                  <p:subTnLst>
                                    <p:set>
                                      <p:cBhvr override="childStyle">
                                        <p:cTn dur="1" fill="hold" display="0" masterRel="sameClick" afterEffect="1">
                                          <p:stCondLst>
                                            <p:cond evt="end" delay="0">
                                              <p:tn val="81"/>
                                            </p:cond>
                                          </p:stCondLst>
                                        </p:cTn>
                                        <p:tgtEl>
                                          <p:spTgt spid="128"/>
                                        </p:tgtEl>
                                        <p:attrNameLst>
                                          <p:attrName>style.visibility</p:attrName>
                                        </p:attrNameLst>
                                      </p:cBhvr>
                                      <p:to>
                                        <p:strVal val="hidden"/>
                                      </p:to>
                                    </p:set>
                                  </p:subTnLst>
                                </p:cTn>
                              </p:par>
                            </p:childTnLst>
                          </p:cTn>
                        </p:par>
                        <p:par>
                          <p:cTn id="84" fill="hold">
                            <p:stCondLst>
                              <p:cond delay="3000"/>
                            </p:stCondLst>
                            <p:childTnLst>
                              <p:par>
                                <p:cTn id="85" presetID="10" presetClass="entr" presetSubtype="0" fill="hold" nodeType="afterEffect">
                                  <p:stCondLst>
                                    <p:cond delay="0"/>
                                  </p:stCondLst>
                                  <p:childTnLst>
                                    <p:set>
                                      <p:cBhvr>
                                        <p:cTn id="86" dur="1" fill="hold">
                                          <p:stCondLst>
                                            <p:cond delay="0"/>
                                          </p:stCondLst>
                                        </p:cTn>
                                        <p:tgtEl>
                                          <p:spTgt spid="133"/>
                                        </p:tgtEl>
                                        <p:attrNameLst>
                                          <p:attrName>style.visibility</p:attrName>
                                        </p:attrNameLst>
                                      </p:cBhvr>
                                      <p:to>
                                        <p:strVal val="visible"/>
                                      </p:to>
                                    </p:set>
                                    <p:animEffect transition="in" filter="fade">
                                      <p:cBhvr>
                                        <p:cTn id="87" dur="200"/>
                                        <p:tgtEl>
                                          <p:spTgt spid="133"/>
                                        </p:tgtEl>
                                      </p:cBhvr>
                                    </p:animEffect>
                                  </p:childTnLst>
                                  <p:subTnLst>
                                    <p:set>
                                      <p:cBhvr override="childStyle">
                                        <p:cTn dur="1" fill="hold" display="0" masterRel="sameClick" afterEffect="1">
                                          <p:stCondLst>
                                            <p:cond evt="end" delay="0">
                                              <p:tn val="85"/>
                                            </p:cond>
                                          </p:stCondLst>
                                        </p:cTn>
                                        <p:tgtEl>
                                          <p:spTgt spid="133"/>
                                        </p:tgtEl>
                                        <p:attrNameLst>
                                          <p:attrName>style.visibility</p:attrName>
                                        </p:attrNameLst>
                                      </p:cBhvr>
                                      <p:to>
                                        <p:strVal val="hidden"/>
                                      </p:to>
                                    </p:set>
                                  </p:subTnLst>
                                </p:cTn>
                              </p:par>
                            </p:childTnLst>
                          </p:cTn>
                        </p:par>
                        <p:par>
                          <p:cTn id="88" fill="hold">
                            <p:stCondLst>
                              <p:cond delay="3500"/>
                            </p:stCondLst>
                            <p:childTnLst>
                              <p:par>
                                <p:cTn id="89" presetID="10" presetClass="entr" presetSubtype="0" fill="hold" nodeType="afterEffect">
                                  <p:stCondLst>
                                    <p:cond delay="0"/>
                                  </p:stCondLst>
                                  <p:childTnLst>
                                    <p:set>
                                      <p:cBhvr>
                                        <p:cTn id="90" dur="1" fill="hold">
                                          <p:stCondLst>
                                            <p:cond delay="0"/>
                                          </p:stCondLst>
                                        </p:cTn>
                                        <p:tgtEl>
                                          <p:spTgt spid="138"/>
                                        </p:tgtEl>
                                        <p:attrNameLst>
                                          <p:attrName>style.visibility</p:attrName>
                                        </p:attrNameLst>
                                      </p:cBhvr>
                                      <p:to>
                                        <p:strVal val="visible"/>
                                      </p:to>
                                    </p:set>
                                    <p:animEffect transition="in" filter="fade">
                                      <p:cBhvr>
                                        <p:cTn id="91" dur="200"/>
                                        <p:tgtEl>
                                          <p:spTgt spid="138"/>
                                        </p:tgtEl>
                                      </p:cBhvr>
                                    </p:animEffect>
                                  </p:childTnLst>
                                  <p:subTnLst>
                                    <p:set>
                                      <p:cBhvr override="childStyle">
                                        <p:cTn dur="1" fill="hold" display="0" masterRel="sameClick" afterEffect="1">
                                          <p:stCondLst>
                                            <p:cond evt="end" delay="0">
                                              <p:tn val="89"/>
                                            </p:cond>
                                          </p:stCondLst>
                                        </p:cTn>
                                        <p:tgtEl>
                                          <p:spTgt spid="138"/>
                                        </p:tgtEl>
                                        <p:attrNameLst>
                                          <p:attrName>style.visibility</p:attrName>
                                        </p:attrNameLst>
                                      </p:cBhvr>
                                      <p:to>
                                        <p:strVal val="hidden"/>
                                      </p:to>
                                    </p:set>
                                  </p:subTnLst>
                                </p:cTn>
                              </p:par>
                            </p:childTnLst>
                          </p:cTn>
                        </p:par>
                        <p:par>
                          <p:cTn id="92" fill="hold">
                            <p:stCondLst>
                              <p:cond delay="4000"/>
                            </p:stCondLst>
                            <p:childTnLst>
                              <p:par>
                                <p:cTn id="93" presetID="22" presetClass="entr" presetSubtype="2" fill="hold" nodeType="after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right)">
                                      <p:cBhvr>
                                        <p:cTn id="95" dur="500"/>
                                        <p:tgtEl>
                                          <p:spTgt spid="36"/>
                                        </p:tgtEl>
                                      </p:cBhvr>
                                    </p:animEffect>
                                  </p:childTnLst>
                                </p:cTn>
                              </p:par>
                            </p:childTnLst>
                          </p:cTn>
                        </p:par>
                        <p:par>
                          <p:cTn id="96" fill="hold">
                            <p:stCondLst>
                              <p:cond delay="4500"/>
                            </p:stCondLst>
                            <p:childTnLst>
                              <p:par>
                                <p:cTn id="97" presetID="10" presetClass="entr" presetSubtype="0" fill="hold" nodeType="afterEffect">
                                  <p:stCondLst>
                                    <p:cond delay="0"/>
                                  </p:stCondLst>
                                  <p:childTnLst>
                                    <p:set>
                                      <p:cBhvr>
                                        <p:cTn id="98" dur="1" fill="hold">
                                          <p:stCondLst>
                                            <p:cond delay="0"/>
                                          </p:stCondLst>
                                        </p:cTn>
                                        <p:tgtEl>
                                          <p:spTgt spid="206"/>
                                        </p:tgtEl>
                                        <p:attrNameLst>
                                          <p:attrName>style.visibility</p:attrName>
                                        </p:attrNameLst>
                                      </p:cBhvr>
                                      <p:to>
                                        <p:strVal val="visible"/>
                                      </p:to>
                                    </p:set>
                                    <p:animEffect transition="in" filter="fade">
                                      <p:cBhvr>
                                        <p:cTn id="99" dur="500"/>
                                        <p:tgtEl>
                                          <p:spTgt spid="206"/>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9"/>
                                        </p:tgtEl>
                                        <p:attrNameLst>
                                          <p:attrName>style.visibility</p:attrName>
                                        </p:attrNameLst>
                                      </p:cBhvr>
                                      <p:to>
                                        <p:strVal val="visible"/>
                                      </p:to>
                                    </p:set>
                                    <p:animEffect transition="in" filter="fade">
                                      <p:cBhvr>
                                        <p:cTn id="104" dur="500"/>
                                        <p:tgtEl>
                                          <p:spTgt spid="9"/>
                                        </p:tgtEl>
                                      </p:cBhvr>
                                    </p:animEffect>
                                  </p:childTnLst>
                                </p:cTn>
                              </p:par>
                            </p:childTnLst>
                          </p:cTn>
                        </p:par>
                        <p:par>
                          <p:cTn id="105" fill="hold">
                            <p:stCondLst>
                              <p:cond delay="500"/>
                            </p:stCondLst>
                            <p:childTnLst>
                              <p:par>
                                <p:cTn id="106" presetID="10" presetClass="entr" presetSubtype="0" fill="hold" nodeType="afterEffect">
                                  <p:stCondLst>
                                    <p:cond delay="0"/>
                                  </p:stCondLst>
                                  <p:childTnLst>
                                    <p:set>
                                      <p:cBhvr>
                                        <p:cTn id="107" dur="1" fill="hold">
                                          <p:stCondLst>
                                            <p:cond delay="0"/>
                                          </p:stCondLst>
                                        </p:cTn>
                                        <p:tgtEl>
                                          <p:spTgt spid="11">
                                            <p:txEl>
                                              <p:pRg st="0" end="0"/>
                                            </p:txEl>
                                          </p:spTgt>
                                        </p:tgtEl>
                                        <p:attrNameLst>
                                          <p:attrName>style.visibility</p:attrName>
                                        </p:attrNameLst>
                                      </p:cBhvr>
                                      <p:to>
                                        <p:strVal val="visible"/>
                                      </p:to>
                                    </p:set>
                                    <p:animEffect transition="in" filter="fade">
                                      <p:cBhvr>
                                        <p:cTn id="108" dur="500"/>
                                        <p:tgtEl>
                                          <p:spTgt spid="11">
                                            <p:txEl>
                                              <p:pRg st="0" end="0"/>
                                            </p:txEl>
                                          </p:spTgt>
                                        </p:tgtEl>
                                      </p:cBhvr>
                                    </p:animEffect>
                                  </p:childTnLst>
                                </p:cTn>
                              </p:par>
                            </p:childTnLst>
                          </p:cTn>
                        </p:par>
                        <p:par>
                          <p:cTn id="109" fill="hold">
                            <p:stCondLst>
                              <p:cond delay="1000"/>
                            </p:stCondLst>
                            <p:childTnLst>
                              <p:par>
                                <p:cTn id="110" presetID="10" presetClass="entr" presetSubtype="0" fill="hold" nodeType="afterEffect">
                                  <p:stCondLst>
                                    <p:cond delay="0"/>
                                  </p:stCondLst>
                                  <p:childTnLst>
                                    <p:set>
                                      <p:cBhvr>
                                        <p:cTn id="111" dur="1" fill="hold">
                                          <p:stCondLst>
                                            <p:cond delay="0"/>
                                          </p:stCondLst>
                                        </p:cTn>
                                        <p:tgtEl>
                                          <p:spTgt spid="13">
                                            <p:txEl>
                                              <p:pRg st="0" end="0"/>
                                            </p:txEl>
                                          </p:spTgt>
                                        </p:tgtEl>
                                        <p:attrNameLst>
                                          <p:attrName>style.visibility</p:attrName>
                                        </p:attrNameLst>
                                      </p:cBhvr>
                                      <p:to>
                                        <p:strVal val="visible"/>
                                      </p:to>
                                    </p:set>
                                    <p:animEffect transition="in" filter="fade">
                                      <p:cBhvr>
                                        <p:cTn id="112" dur="500"/>
                                        <p:tgtEl>
                                          <p:spTgt spid="13">
                                            <p:txEl>
                                              <p:pRg st="0" end="0"/>
                                            </p:txEl>
                                          </p:spTgt>
                                        </p:tgtEl>
                                      </p:cBhvr>
                                    </p:animEffect>
                                  </p:childTnLst>
                                </p:cTn>
                              </p:par>
                            </p:childTnLst>
                          </p:cTn>
                        </p:par>
                        <p:par>
                          <p:cTn id="113" fill="hold">
                            <p:stCondLst>
                              <p:cond delay="1500"/>
                            </p:stCondLst>
                            <p:childTnLst>
                              <p:par>
                                <p:cTn id="114" presetID="10" presetClass="entr" presetSubtype="0" fill="hold" nodeType="afterEffect">
                                  <p:stCondLst>
                                    <p:cond delay="0"/>
                                  </p:stCondLst>
                                  <p:childTnLst>
                                    <p:set>
                                      <p:cBhvr>
                                        <p:cTn id="115" dur="1" fill="hold">
                                          <p:stCondLst>
                                            <p:cond delay="0"/>
                                          </p:stCondLst>
                                        </p:cTn>
                                        <p:tgtEl>
                                          <p:spTgt spid="15">
                                            <p:txEl>
                                              <p:pRg st="0" end="0"/>
                                            </p:txEl>
                                          </p:spTgt>
                                        </p:tgtEl>
                                        <p:attrNameLst>
                                          <p:attrName>style.visibility</p:attrName>
                                        </p:attrNameLst>
                                      </p:cBhvr>
                                      <p:to>
                                        <p:strVal val="visible"/>
                                      </p:to>
                                    </p:set>
                                    <p:animEffect transition="in" filter="fade">
                                      <p:cBhvr>
                                        <p:cTn id="116" dur="500"/>
                                        <p:tgtEl>
                                          <p:spTgt spid="15">
                                            <p:txEl>
                                              <p:pRg st="0" end="0"/>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38"/>
                                        </p:tgtEl>
                                        <p:attrNameLst>
                                          <p:attrName>style.visibility</p:attrName>
                                        </p:attrNameLst>
                                      </p:cBhvr>
                                      <p:to>
                                        <p:strVal val="visible"/>
                                      </p:to>
                                    </p:set>
                                    <p:animEffect transition="in" filter="fade">
                                      <p:cBhvr>
                                        <p:cTn id="121" dur="500"/>
                                        <p:tgtEl>
                                          <p:spTgt spid="38"/>
                                        </p:tgtEl>
                                      </p:cBhvr>
                                    </p:animEffect>
                                  </p:childTnLst>
                                </p:cTn>
                              </p:par>
                            </p:childTnLst>
                          </p:cTn>
                        </p:par>
                        <p:par>
                          <p:cTn id="122" fill="hold">
                            <p:stCondLst>
                              <p:cond delay="500"/>
                            </p:stCondLst>
                            <p:childTnLst>
                              <p:par>
                                <p:cTn id="123" presetID="10" presetClass="entr" presetSubtype="0" fill="hold" nodeType="afterEffect">
                                  <p:stCondLst>
                                    <p:cond delay="0"/>
                                  </p:stCondLst>
                                  <p:childTnLst>
                                    <p:set>
                                      <p:cBhvr>
                                        <p:cTn id="124" dur="1" fill="hold">
                                          <p:stCondLst>
                                            <p:cond delay="0"/>
                                          </p:stCondLst>
                                        </p:cTn>
                                        <p:tgtEl>
                                          <p:spTgt spid="52">
                                            <p:txEl>
                                              <p:pRg st="0" end="0"/>
                                            </p:txEl>
                                          </p:spTgt>
                                        </p:tgtEl>
                                        <p:attrNameLst>
                                          <p:attrName>style.visibility</p:attrName>
                                        </p:attrNameLst>
                                      </p:cBhvr>
                                      <p:to>
                                        <p:strVal val="visible"/>
                                      </p:to>
                                    </p:set>
                                    <p:animEffect transition="in" filter="fade">
                                      <p:cBhvr>
                                        <p:cTn id="125" dur="500"/>
                                        <p:tgtEl>
                                          <p:spTgt spid="52">
                                            <p:txEl>
                                              <p:pRg st="0" end="0"/>
                                            </p:txEl>
                                          </p:spTgt>
                                        </p:tgtEl>
                                      </p:cBhvr>
                                    </p:animEffect>
                                  </p:childTnLst>
                                </p:cTn>
                              </p:par>
                            </p:childTnLst>
                          </p:cTn>
                        </p:par>
                        <p:par>
                          <p:cTn id="126" fill="hold">
                            <p:stCondLst>
                              <p:cond delay="1000"/>
                            </p:stCondLst>
                            <p:childTnLst>
                              <p:par>
                                <p:cTn id="127" presetID="10" presetClass="entr" presetSubtype="0" fill="hold" grpId="0" nodeType="afterEffect">
                                  <p:stCondLst>
                                    <p:cond delay="0"/>
                                  </p:stCondLst>
                                  <p:childTnLst>
                                    <p:set>
                                      <p:cBhvr>
                                        <p:cTn id="128" dur="1" fill="hold">
                                          <p:stCondLst>
                                            <p:cond delay="0"/>
                                          </p:stCondLst>
                                        </p:cTn>
                                        <p:tgtEl>
                                          <p:spTgt spid="51"/>
                                        </p:tgtEl>
                                        <p:attrNameLst>
                                          <p:attrName>style.visibility</p:attrName>
                                        </p:attrNameLst>
                                      </p:cBhvr>
                                      <p:to>
                                        <p:strVal val="visible"/>
                                      </p:to>
                                    </p:set>
                                    <p:animEffect transition="in" filter="fade">
                                      <p:cBhvr>
                                        <p:cTn id="129" dur="500"/>
                                        <p:tgtEl>
                                          <p:spTgt spid="51"/>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39">
                                            <p:txEl>
                                              <p:pRg st="0" end="0"/>
                                            </p:txEl>
                                          </p:spTgt>
                                        </p:tgtEl>
                                        <p:attrNameLst>
                                          <p:attrName>style.visibility</p:attrName>
                                        </p:attrNameLst>
                                      </p:cBhvr>
                                      <p:to>
                                        <p:strVal val="visible"/>
                                      </p:to>
                                    </p:set>
                                    <p:animEffect transition="in" filter="fade">
                                      <p:cBhvr>
                                        <p:cTn id="134" dur="500"/>
                                        <p:tgtEl>
                                          <p:spTgt spid="39">
                                            <p:txEl>
                                              <p:pRg st="0" end="0"/>
                                            </p:txEl>
                                          </p:spTgt>
                                        </p:tgtEl>
                                      </p:cBhvr>
                                    </p:animEffect>
                                  </p:childTnLst>
                                </p:cTn>
                              </p:par>
                            </p:childTnLst>
                          </p:cTn>
                        </p:par>
                        <p:par>
                          <p:cTn id="135" fill="hold">
                            <p:stCondLst>
                              <p:cond delay="500"/>
                            </p:stCondLst>
                            <p:childTnLst>
                              <p:par>
                                <p:cTn id="136" presetID="10" presetClass="entr" presetSubtype="0" fill="hold" grpId="0" nodeType="afterEffect">
                                  <p:stCondLst>
                                    <p:cond delay="0"/>
                                  </p:stCondLst>
                                  <p:childTnLst>
                                    <p:set>
                                      <p:cBhvr>
                                        <p:cTn id="137" dur="1" fill="hold">
                                          <p:stCondLst>
                                            <p:cond delay="0"/>
                                          </p:stCondLst>
                                        </p:cTn>
                                        <p:tgtEl>
                                          <p:spTgt spid="41"/>
                                        </p:tgtEl>
                                        <p:attrNameLst>
                                          <p:attrName>style.visibility</p:attrName>
                                        </p:attrNameLst>
                                      </p:cBhvr>
                                      <p:to>
                                        <p:strVal val="visible"/>
                                      </p:to>
                                    </p:set>
                                    <p:animEffect transition="in" filter="fade">
                                      <p:cBhvr>
                                        <p:cTn id="138" dur="500"/>
                                        <p:tgtEl>
                                          <p:spTgt spid="41"/>
                                        </p:tgtEl>
                                      </p:cBhvr>
                                    </p:animEffect>
                                  </p:childTnLst>
                                </p:cTn>
                              </p:par>
                            </p:childTnLst>
                          </p:cTn>
                        </p:par>
                        <p:par>
                          <p:cTn id="139" fill="hold">
                            <p:stCondLst>
                              <p:cond delay="1000"/>
                            </p:stCondLst>
                            <p:childTnLst>
                              <p:par>
                                <p:cTn id="140" presetID="10" presetClass="entr" presetSubtype="0" fill="hold" grpId="0" nodeType="afterEffect">
                                  <p:stCondLst>
                                    <p:cond delay="0"/>
                                  </p:stCondLst>
                                  <p:childTnLst>
                                    <p:set>
                                      <p:cBhvr>
                                        <p:cTn id="141" dur="1" fill="hold">
                                          <p:stCondLst>
                                            <p:cond delay="0"/>
                                          </p:stCondLst>
                                        </p:cTn>
                                        <p:tgtEl>
                                          <p:spTgt spid="42"/>
                                        </p:tgtEl>
                                        <p:attrNameLst>
                                          <p:attrName>style.visibility</p:attrName>
                                        </p:attrNameLst>
                                      </p:cBhvr>
                                      <p:to>
                                        <p:strVal val="visible"/>
                                      </p:to>
                                    </p:set>
                                    <p:animEffect transition="in" filter="fade">
                                      <p:cBhvr>
                                        <p:cTn id="142" dur="500"/>
                                        <p:tgtEl>
                                          <p:spTgt spid="42"/>
                                        </p:tgtEl>
                                      </p:cBhvr>
                                    </p:animEffect>
                                  </p:childTnLst>
                                </p:cTn>
                              </p:par>
                            </p:childTnLst>
                          </p:cTn>
                        </p:par>
                        <p:par>
                          <p:cTn id="143" fill="hold">
                            <p:stCondLst>
                              <p:cond delay="1500"/>
                            </p:stCondLst>
                            <p:childTnLst>
                              <p:par>
                                <p:cTn id="144" presetID="10" presetClass="entr" presetSubtype="0" fill="hold" grpId="0" nodeType="afterEffect">
                                  <p:stCondLst>
                                    <p:cond delay="0"/>
                                  </p:stCondLst>
                                  <p:childTnLst>
                                    <p:set>
                                      <p:cBhvr>
                                        <p:cTn id="145" dur="1" fill="hold">
                                          <p:stCondLst>
                                            <p:cond delay="0"/>
                                          </p:stCondLst>
                                        </p:cTn>
                                        <p:tgtEl>
                                          <p:spTgt spid="44"/>
                                        </p:tgtEl>
                                        <p:attrNameLst>
                                          <p:attrName>style.visibility</p:attrName>
                                        </p:attrNameLst>
                                      </p:cBhvr>
                                      <p:to>
                                        <p:strVal val="visible"/>
                                      </p:to>
                                    </p:set>
                                    <p:animEffect transition="in" filter="fade">
                                      <p:cBhvr>
                                        <p:cTn id="146" dur="500"/>
                                        <p:tgtEl>
                                          <p:spTgt spid="44"/>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45">
                                            <p:txEl>
                                              <p:pRg st="0" end="0"/>
                                            </p:txEl>
                                          </p:spTgt>
                                        </p:tgtEl>
                                        <p:attrNameLst>
                                          <p:attrName>style.visibility</p:attrName>
                                        </p:attrNameLst>
                                      </p:cBhvr>
                                      <p:to>
                                        <p:strVal val="visible"/>
                                      </p:to>
                                    </p:set>
                                    <p:animEffect transition="in" filter="fade">
                                      <p:cBhvr>
                                        <p:cTn id="151" dur="500"/>
                                        <p:tgtEl>
                                          <p:spTgt spid="45">
                                            <p:txEl>
                                              <p:pRg st="0" end="0"/>
                                            </p:txEl>
                                          </p:spTgt>
                                        </p:tgtEl>
                                      </p:cBhvr>
                                    </p:animEffect>
                                  </p:childTnLst>
                                </p:cTn>
                              </p:par>
                            </p:childTnLst>
                          </p:cTn>
                        </p:par>
                        <p:par>
                          <p:cTn id="152" fill="hold">
                            <p:stCondLst>
                              <p:cond delay="500"/>
                            </p:stCondLst>
                            <p:childTnLst>
                              <p:par>
                                <p:cTn id="153" presetID="10" presetClass="entr" presetSubtype="0" fill="hold" grpId="0" nodeType="afterEffect">
                                  <p:stCondLst>
                                    <p:cond delay="0"/>
                                  </p:stCondLst>
                                  <p:childTnLst>
                                    <p:set>
                                      <p:cBhvr>
                                        <p:cTn id="154" dur="1" fill="hold">
                                          <p:stCondLst>
                                            <p:cond delay="0"/>
                                          </p:stCondLst>
                                        </p:cTn>
                                        <p:tgtEl>
                                          <p:spTgt spid="46"/>
                                        </p:tgtEl>
                                        <p:attrNameLst>
                                          <p:attrName>style.visibility</p:attrName>
                                        </p:attrNameLst>
                                      </p:cBhvr>
                                      <p:to>
                                        <p:strVal val="visible"/>
                                      </p:to>
                                    </p:set>
                                    <p:animEffect transition="in" filter="fade">
                                      <p:cBhvr>
                                        <p:cTn id="155" dur="500"/>
                                        <p:tgtEl>
                                          <p:spTgt spid="46"/>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47"/>
                                        </p:tgtEl>
                                        <p:attrNameLst>
                                          <p:attrName>style.visibility</p:attrName>
                                        </p:attrNameLst>
                                      </p:cBhvr>
                                      <p:to>
                                        <p:strVal val="visible"/>
                                      </p:to>
                                    </p:set>
                                    <p:animEffect transition="in" filter="fade">
                                      <p:cBhvr>
                                        <p:cTn id="160" dur="500"/>
                                        <p:tgtEl>
                                          <p:spTgt spid="47"/>
                                        </p:tgtEl>
                                      </p:cBhvr>
                                    </p:animEffect>
                                  </p:childTnLst>
                                </p:cTn>
                              </p:par>
                            </p:childTnLst>
                          </p:cTn>
                        </p:par>
                        <p:par>
                          <p:cTn id="161" fill="hold">
                            <p:stCondLst>
                              <p:cond delay="500"/>
                            </p:stCondLst>
                            <p:childTnLst>
                              <p:par>
                                <p:cTn id="162" presetID="10" presetClass="entr" presetSubtype="0" fill="hold" grpId="0" nodeType="afterEffect">
                                  <p:stCondLst>
                                    <p:cond delay="0"/>
                                  </p:stCondLst>
                                  <p:childTnLst>
                                    <p:set>
                                      <p:cBhvr>
                                        <p:cTn id="163" dur="1" fill="hold">
                                          <p:stCondLst>
                                            <p:cond delay="0"/>
                                          </p:stCondLst>
                                        </p:cTn>
                                        <p:tgtEl>
                                          <p:spTgt spid="49"/>
                                        </p:tgtEl>
                                        <p:attrNameLst>
                                          <p:attrName>style.visibility</p:attrName>
                                        </p:attrNameLst>
                                      </p:cBhvr>
                                      <p:to>
                                        <p:strVal val="visible"/>
                                      </p:to>
                                    </p:set>
                                    <p:animEffect transition="in" filter="fade">
                                      <p:cBhvr>
                                        <p:cTn id="164" dur="500"/>
                                        <p:tgtEl>
                                          <p:spTgt spid="49"/>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200">
                                            <p:txEl>
                                              <p:pRg st="0" end="0"/>
                                            </p:txEl>
                                          </p:spTgt>
                                        </p:tgtEl>
                                        <p:attrNameLst>
                                          <p:attrName>style.visibility</p:attrName>
                                        </p:attrNameLst>
                                      </p:cBhvr>
                                      <p:to>
                                        <p:strVal val="visible"/>
                                      </p:to>
                                    </p:set>
                                    <p:animEffect transition="in" filter="fade">
                                      <p:cBhvr>
                                        <p:cTn id="169" dur="500"/>
                                        <p:tgtEl>
                                          <p:spTgt spid="200">
                                            <p:txEl>
                                              <p:pRg st="0" end="0"/>
                                            </p:txEl>
                                          </p:spTgt>
                                        </p:tgtEl>
                                      </p:cBhvr>
                                    </p:animEffect>
                                  </p:childTnLst>
                                </p:cTn>
                              </p:par>
                            </p:childTnLst>
                          </p:cTn>
                        </p:par>
                        <p:par>
                          <p:cTn id="170" fill="hold">
                            <p:stCondLst>
                              <p:cond delay="500"/>
                            </p:stCondLst>
                            <p:childTnLst>
                              <p:par>
                                <p:cTn id="171" presetID="1" presetClass="entr" presetSubtype="0" fill="hold" nodeType="afterEffect">
                                  <p:stCondLst>
                                    <p:cond delay="0"/>
                                  </p:stCondLst>
                                  <p:childTnLst>
                                    <p:set>
                                      <p:cBhvr>
                                        <p:cTn id="172" dur="1" fill="hold">
                                          <p:stCondLst>
                                            <p:cond delay="0"/>
                                          </p:stCondLst>
                                        </p:cTn>
                                        <p:tgtEl>
                                          <p:spTgt spid="177"/>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184"/>
                                        </p:tgtEl>
                                        <p:attrNameLst>
                                          <p:attrName>style.visibility</p:attrName>
                                        </p:attrNameLst>
                                      </p:cBhvr>
                                      <p:to>
                                        <p:strVal val="visible"/>
                                      </p:to>
                                    </p:set>
                                    <p:animEffect transition="in" filter="fade">
                                      <p:cBhvr>
                                        <p:cTn id="177" dur="500"/>
                                        <p:tgtEl>
                                          <p:spTgt spid="184"/>
                                        </p:tgtEl>
                                      </p:cBhvr>
                                    </p:animEffect>
                                  </p:childTnLst>
                                </p:cTn>
                              </p:par>
                            </p:childTnLst>
                          </p:cTn>
                        </p:par>
                        <p:par>
                          <p:cTn id="178" fill="hold">
                            <p:stCondLst>
                              <p:cond delay="500"/>
                            </p:stCondLst>
                            <p:childTnLst>
                              <p:par>
                                <p:cTn id="179" presetID="10" presetClass="entr" presetSubtype="0" fill="hold" grpId="0" nodeType="afterEffect">
                                  <p:stCondLst>
                                    <p:cond delay="0"/>
                                  </p:stCondLst>
                                  <p:childTnLst>
                                    <p:set>
                                      <p:cBhvr>
                                        <p:cTn id="180" dur="1" fill="hold">
                                          <p:stCondLst>
                                            <p:cond delay="0"/>
                                          </p:stCondLst>
                                        </p:cTn>
                                        <p:tgtEl>
                                          <p:spTgt spid="196"/>
                                        </p:tgtEl>
                                        <p:attrNameLst>
                                          <p:attrName>style.visibility</p:attrName>
                                        </p:attrNameLst>
                                      </p:cBhvr>
                                      <p:to>
                                        <p:strVal val="visible"/>
                                      </p:to>
                                    </p:set>
                                    <p:animEffect transition="in" filter="fade">
                                      <p:cBhvr>
                                        <p:cTn id="181" dur="500"/>
                                        <p:tgtEl>
                                          <p:spTgt spid="196"/>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nodeType="clickEffect">
                                  <p:stCondLst>
                                    <p:cond delay="0"/>
                                  </p:stCondLst>
                                  <p:childTnLst>
                                    <p:set>
                                      <p:cBhvr>
                                        <p:cTn id="185" dur="1" fill="hold">
                                          <p:stCondLst>
                                            <p:cond delay="0"/>
                                          </p:stCondLst>
                                        </p:cTn>
                                        <p:tgtEl>
                                          <p:spTgt spid="187"/>
                                        </p:tgtEl>
                                        <p:attrNameLst>
                                          <p:attrName>style.visibility</p:attrName>
                                        </p:attrNameLst>
                                      </p:cBhvr>
                                      <p:to>
                                        <p:strVal val="visible"/>
                                      </p:to>
                                    </p:set>
                                    <p:animEffect transition="in" filter="fade">
                                      <p:cBhvr>
                                        <p:cTn id="186" dur="500"/>
                                        <p:tgtEl>
                                          <p:spTgt spid="187"/>
                                        </p:tgtEl>
                                      </p:cBhvr>
                                    </p:animEffect>
                                  </p:childTnLst>
                                </p:cTn>
                              </p:par>
                            </p:childTnLst>
                          </p:cTn>
                        </p:par>
                        <p:par>
                          <p:cTn id="187" fill="hold">
                            <p:stCondLst>
                              <p:cond delay="500"/>
                            </p:stCondLst>
                            <p:childTnLst>
                              <p:par>
                                <p:cTn id="188" presetID="10" presetClass="entr" presetSubtype="0" fill="hold" grpId="0" nodeType="afterEffect">
                                  <p:stCondLst>
                                    <p:cond delay="0"/>
                                  </p:stCondLst>
                                  <p:childTnLst>
                                    <p:set>
                                      <p:cBhvr>
                                        <p:cTn id="189" dur="1" fill="hold">
                                          <p:stCondLst>
                                            <p:cond delay="0"/>
                                          </p:stCondLst>
                                        </p:cTn>
                                        <p:tgtEl>
                                          <p:spTgt spid="197"/>
                                        </p:tgtEl>
                                        <p:attrNameLst>
                                          <p:attrName>style.visibility</p:attrName>
                                        </p:attrNameLst>
                                      </p:cBhvr>
                                      <p:to>
                                        <p:strVal val="visible"/>
                                      </p:to>
                                    </p:set>
                                    <p:animEffect transition="in" filter="fade">
                                      <p:cBhvr>
                                        <p:cTn id="190" dur="500"/>
                                        <p:tgtEl>
                                          <p:spTgt spid="197"/>
                                        </p:tgtEl>
                                      </p:cBhvr>
                                    </p:animEffect>
                                  </p:childTnLst>
                                </p:cTn>
                              </p:par>
                            </p:childTnLst>
                          </p:cTn>
                        </p:par>
                      </p:childTnLst>
                    </p:cTn>
                  </p:par>
                  <p:par>
                    <p:cTn id="191" fill="hold">
                      <p:stCondLst>
                        <p:cond delay="indefinite"/>
                      </p:stCondLst>
                      <p:childTnLst>
                        <p:par>
                          <p:cTn id="192" fill="hold">
                            <p:stCondLst>
                              <p:cond delay="0"/>
                            </p:stCondLst>
                            <p:childTnLst>
                              <p:par>
                                <p:cTn id="193" presetID="10" presetClass="entr" presetSubtype="0" fill="hold" nodeType="clickEffect">
                                  <p:stCondLst>
                                    <p:cond delay="0"/>
                                  </p:stCondLst>
                                  <p:childTnLst>
                                    <p:set>
                                      <p:cBhvr>
                                        <p:cTn id="194" dur="1" fill="hold">
                                          <p:stCondLst>
                                            <p:cond delay="0"/>
                                          </p:stCondLst>
                                        </p:cTn>
                                        <p:tgtEl>
                                          <p:spTgt spid="190"/>
                                        </p:tgtEl>
                                        <p:attrNameLst>
                                          <p:attrName>style.visibility</p:attrName>
                                        </p:attrNameLst>
                                      </p:cBhvr>
                                      <p:to>
                                        <p:strVal val="visible"/>
                                      </p:to>
                                    </p:set>
                                    <p:animEffect transition="in" filter="fade">
                                      <p:cBhvr>
                                        <p:cTn id="195" dur="500"/>
                                        <p:tgtEl>
                                          <p:spTgt spid="190"/>
                                        </p:tgtEl>
                                      </p:cBhvr>
                                    </p:animEffect>
                                  </p:childTnLst>
                                </p:cTn>
                              </p:par>
                            </p:childTnLst>
                          </p:cTn>
                        </p:par>
                        <p:par>
                          <p:cTn id="196" fill="hold">
                            <p:stCondLst>
                              <p:cond delay="500"/>
                            </p:stCondLst>
                            <p:childTnLst>
                              <p:par>
                                <p:cTn id="197" presetID="10" presetClass="entr" presetSubtype="0" fill="hold" grpId="0" nodeType="afterEffect">
                                  <p:stCondLst>
                                    <p:cond delay="0"/>
                                  </p:stCondLst>
                                  <p:childTnLst>
                                    <p:set>
                                      <p:cBhvr>
                                        <p:cTn id="198" dur="1" fill="hold">
                                          <p:stCondLst>
                                            <p:cond delay="0"/>
                                          </p:stCondLst>
                                        </p:cTn>
                                        <p:tgtEl>
                                          <p:spTgt spid="198"/>
                                        </p:tgtEl>
                                        <p:attrNameLst>
                                          <p:attrName>style.visibility</p:attrName>
                                        </p:attrNameLst>
                                      </p:cBhvr>
                                      <p:to>
                                        <p:strVal val="visible"/>
                                      </p:to>
                                    </p:set>
                                    <p:animEffect transition="in" filter="fade">
                                      <p:cBhvr>
                                        <p:cTn id="199" dur="500"/>
                                        <p:tgtEl>
                                          <p:spTgt spid="198"/>
                                        </p:tgtEl>
                                      </p:cBhvr>
                                    </p:animEffect>
                                  </p:childTnLst>
                                </p:cTn>
                              </p:par>
                            </p:childTnLst>
                          </p:cTn>
                        </p:par>
                      </p:childTnLst>
                    </p:cTn>
                  </p:par>
                  <p:par>
                    <p:cTn id="200" fill="hold">
                      <p:stCondLst>
                        <p:cond delay="indefinite"/>
                      </p:stCondLst>
                      <p:childTnLst>
                        <p:par>
                          <p:cTn id="201" fill="hold">
                            <p:stCondLst>
                              <p:cond delay="0"/>
                            </p:stCondLst>
                            <p:childTnLst>
                              <p:par>
                                <p:cTn id="202" presetID="10" presetClass="entr" presetSubtype="0" fill="hold" nodeType="clickEffect">
                                  <p:stCondLst>
                                    <p:cond delay="0"/>
                                  </p:stCondLst>
                                  <p:childTnLst>
                                    <p:set>
                                      <p:cBhvr>
                                        <p:cTn id="203" dur="1" fill="hold">
                                          <p:stCondLst>
                                            <p:cond delay="0"/>
                                          </p:stCondLst>
                                        </p:cTn>
                                        <p:tgtEl>
                                          <p:spTgt spid="193"/>
                                        </p:tgtEl>
                                        <p:attrNameLst>
                                          <p:attrName>style.visibility</p:attrName>
                                        </p:attrNameLst>
                                      </p:cBhvr>
                                      <p:to>
                                        <p:strVal val="visible"/>
                                      </p:to>
                                    </p:set>
                                    <p:animEffect transition="in" filter="fade">
                                      <p:cBhvr>
                                        <p:cTn id="204" dur="500"/>
                                        <p:tgtEl>
                                          <p:spTgt spid="193"/>
                                        </p:tgtEl>
                                      </p:cBhvr>
                                    </p:animEffect>
                                  </p:childTnLst>
                                </p:cTn>
                              </p:par>
                            </p:childTnLst>
                          </p:cTn>
                        </p:par>
                        <p:par>
                          <p:cTn id="205" fill="hold">
                            <p:stCondLst>
                              <p:cond delay="500"/>
                            </p:stCondLst>
                            <p:childTnLst>
                              <p:par>
                                <p:cTn id="206" presetID="10" presetClass="entr" presetSubtype="0" fill="hold" grpId="0" nodeType="afterEffect">
                                  <p:stCondLst>
                                    <p:cond delay="0"/>
                                  </p:stCondLst>
                                  <p:childTnLst>
                                    <p:set>
                                      <p:cBhvr>
                                        <p:cTn id="207" dur="1" fill="hold">
                                          <p:stCondLst>
                                            <p:cond delay="0"/>
                                          </p:stCondLst>
                                        </p:cTn>
                                        <p:tgtEl>
                                          <p:spTgt spid="199"/>
                                        </p:tgtEl>
                                        <p:attrNameLst>
                                          <p:attrName>style.visibility</p:attrName>
                                        </p:attrNameLst>
                                      </p:cBhvr>
                                      <p:to>
                                        <p:strVal val="visible"/>
                                      </p:to>
                                    </p:set>
                                    <p:animEffect transition="in" filter="fade">
                                      <p:cBhvr>
                                        <p:cTn id="208" dur="500"/>
                                        <p:tgtEl>
                                          <p:spTgt spid="199"/>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nodeType="clickEffect">
                                  <p:stCondLst>
                                    <p:cond delay="0"/>
                                  </p:stCondLst>
                                  <p:childTnLst>
                                    <p:set>
                                      <p:cBhvr>
                                        <p:cTn id="212" dur="1" fill="hold">
                                          <p:stCondLst>
                                            <p:cond delay="0"/>
                                          </p:stCondLst>
                                        </p:cTn>
                                        <p:tgtEl>
                                          <p:spTgt spid="201">
                                            <p:txEl>
                                              <p:pRg st="0" end="0"/>
                                            </p:txEl>
                                          </p:spTgt>
                                        </p:tgtEl>
                                        <p:attrNameLst>
                                          <p:attrName>style.visibility</p:attrName>
                                        </p:attrNameLst>
                                      </p:cBhvr>
                                      <p:to>
                                        <p:strVal val="visible"/>
                                      </p:to>
                                    </p:set>
                                    <p:animEffect transition="in" filter="fade">
                                      <p:cBhvr>
                                        <p:cTn id="213" dur="500"/>
                                        <p:tgtEl>
                                          <p:spTgt spid="201">
                                            <p:txEl>
                                              <p:pRg st="0" end="0"/>
                                            </p:txEl>
                                          </p:spTgt>
                                        </p:tgtEl>
                                      </p:cBhvr>
                                    </p:animEffect>
                                  </p:childTnLst>
                                </p:cTn>
                              </p:par>
                            </p:childTnLst>
                          </p:cTn>
                        </p:par>
                        <p:par>
                          <p:cTn id="214" fill="hold">
                            <p:stCondLst>
                              <p:cond delay="500"/>
                            </p:stCondLst>
                            <p:childTnLst>
                              <p:par>
                                <p:cTn id="215" presetID="10" presetClass="entr" presetSubtype="0" fill="hold" grpId="0" nodeType="afterEffect">
                                  <p:stCondLst>
                                    <p:cond delay="0"/>
                                  </p:stCondLst>
                                  <p:childTnLst>
                                    <p:set>
                                      <p:cBhvr>
                                        <p:cTn id="216" dur="1" fill="hold">
                                          <p:stCondLst>
                                            <p:cond delay="0"/>
                                          </p:stCondLst>
                                        </p:cTn>
                                        <p:tgtEl>
                                          <p:spTgt spid="203"/>
                                        </p:tgtEl>
                                        <p:attrNameLst>
                                          <p:attrName>style.visibility</p:attrName>
                                        </p:attrNameLst>
                                      </p:cBhvr>
                                      <p:to>
                                        <p:strVal val="visible"/>
                                      </p:to>
                                    </p:set>
                                    <p:animEffect transition="in" filter="fade">
                                      <p:cBhvr>
                                        <p:cTn id="217" dur="500"/>
                                        <p:tgtEl>
                                          <p:spTgt spid="203"/>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205"/>
                                        </p:tgtEl>
                                        <p:attrNameLst>
                                          <p:attrName>style.visibility</p:attrName>
                                        </p:attrNameLst>
                                      </p:cBhvr>
                                      <p:to>
                                        <p:strVal val="visible"/>
                                      </p:to>
                                    </p:set>
                                    <p:animEffect transition="in" filter="fade">
                                      <p:cBhvr>
                                        <p:cTn id="222" dur="500"/>
                                        <p:tgtEl>
                                          <p:spTgt spid="205"/>
                                        </p:tgtEl>
                                      </p:cBhvr>
                                    </p:animEffect>
                                  </p:childTnLst>
                                </p:cTn>
                              </p:par>
                            </p:childTnLst>
                          </p:cTn>
                        </p:par>
                        <p:par>
                          <p:cTn id="223" fill="hold">
                            <p:stCondLst>
                              <p:cond delay="500"/>
                            </p:stCondLst>
                            <p:childTnLst>
                              <p:par>
                                <p:cTn id="224" presetID="10" presetClass="entr" presetSubtype="0" fill="hold" grpId="0" nodeType="afterEffect">
                                  <p:stCondLst>
                                    <p:cond delay="0"/>
                                  </p:stCondLst>
                                  <p:childTnLst>
                                    <p:set>
                                      <p:cBhvr>
                                        <p:cTn id="225" dur="1" fill="hold">
                                          <p:stCondLst>
                                            <p:cond delay="0"/>
                                          </p:stCondLst>
                                        </p:cTn>
                                        <p:tgtEl>
                                          <p:spTgt spid="204"/>
                                        </p:tgtEl>
                                        <p:attrNameLst>
                                          <p:attrName>style.visibility</p:attrName>
                                        </p:attrNameLst>
                                      </p:cBhvr>
                                      <p:to>
                                        <p:strVal val="visible"/>
                                      </p:to>
                                    </p:set>
                                    <p:animEffect transition="in" filter="fade">
                                      <p:cBhvr>
                                        <p:cTn id="226" dur="500"/>
                                        <p:tgtEl>
                                          <p:spTgt spid="204"/>
                                        </p:tgtEl>
                                      </p:cBhvr>
                                    </p:animEffect>
                                  </p:childTnLst>
                                </p:cTn>
                              </p:par>
                            </p:childTnLst>
                          </p:cTn>
                        </p:par>
                        <p:par>
                          <p:cTn id="227" fill="hold">
                            <p:stCondLst>
                              <p:cond delay="1000"/>
                            </p:stCondLst>
                            <p:childTnLst>
                              <p:par>
                                <p:cTn id="228" presetID="26" presetClass="entr" presetSubtype="0" fill="hold" grpId="0" nodeType="afterEffect">
                                  <p:stCondLst>
                                    <p:cond delay="0"/>
                                  </p:stCondLst>
                                  <p:childTnLst>
                                    <p:set>
                                      <p:cBhvr>
                                        <p:cTn id="229" dur="1" fill="hold">
                                          <p:stCondLst>
                                            <p:cond delay="0"/>
                                          </p:stCondLst>
                                        </p:cTn>
                                        <p:tgtEl>
                                          <p:spTgt spid="208"/>
                                        </p:tgtEl>
                                        <p:attrNameLst>
                                          <p:attrName>style.visibility</p:attrName>
                                        </p:attrNameLst>
                                      </p:cBhvr>
                                      <p:to>
                                        <p:strVal val="visible"/>
                                      </p:to>
                                    </p:set>
                                    <p:animEffect transition="in" filter="wipe(down)">
                                      <p:cBhvr>
                                        <p:cTn id="230" dur="580">
                                          <p:stCondLst>
                                            <p:cond delay="0"/>
                                          </p:stCondLst>
                                        </p:cTn>
                                        <p:tgtEl>
                                          <p:spTgt spid="208"/>
                                        </p:tgtEl>
                                      </p:cBhvr>
                                    </p:animEffect>
                                    <p:anim calcmode="lin" valueType="num">
                                      <p:cBhvr>
                                        <p:cTn id="231" dur="1822" tmFilter="0,0; 0.14,0.36; 0.43,0.73; 0.71,0.91; 1.0,1.0">
                                          <p:stCondLst>
                                            <p:cond delay="0"/>
                                          </p:stCondLst>
                                        </p:cTn>
                                        <p:tgtEl>
                                          <p:spTgt spid="208"/>
                                        </p:tgtEl>
                                        <p:attrNameLst>
                                          <p:attrName>ppt_x</p:attrName>
                                        </p:attrNameLst>
                                      </p:cBhvr>
                                      <p:tavLst>
                                        <p:tav tm="0">
                                          <p:val>
                                            <p:strVal val="#ppt_x-0.25"/>
                                          </p:val>
                                        </p:tav>
                                        <p:tav tm="100000">
                                          <p:val>
                                            <p:strVal val="#ppt_x"/>
                                          </p:val>
                                        </p:tav>
                                      </p:tavLst>
                                    </p:anim>
                                    <p:anim calcmode="lin" valueType="num">
                                      <p:cBhvr>
                                        <p:cTn id="232" dur="664" tmFilter="0.0,0.0; 0.25,0.07; 0.50,0.2; 0.75,0.467; 1.0,1.0">
                                          <p:stCondLst>
                                            <p:cond delay="0"/>
                                          </p:stCondLst>
                                        </p:cTn>
                                        <p:tgtEl>
                                          <p:spTgt spid="208"/>
                                        </p:tgtEl>
                                        <p:attrNameLst>
                                          <p:attrName>ppt_y</p:attrName>
                                        </p:attrNameLst>
                                      </p:cBhvr>
                                      <p:tavLst>
                                        <p:tav tm="0" fmla="#ppt_y-sin(pi*$)/3">
                                          <p:val>
                                            <p:fltVal val="0.5"/>
                                          </p:val>
                                        </p:tav>
                                        <p:tav tm="100000">
                                          <p:val>
                                            <p:fltVal val="1"/>
                                          </p:val>
                                        </p:tav>
                                      </p:tavLst>
                                    </p:anim>
                                    <p:anim calcmode="lin" valueType="num">
                                      <p:cBhvr>
                                        <p:cTn id="233" dur="664" tmFilter="0, 0; 0.125,0.2665; 0.25,0.4; 0.375,0.465; 0.5,0.5;  0.625,0.535; 0.75,0.6; 0.875,0.7335; 1,1">
                                          <p:stCondLst>
                                            <p:cond delay="664"/>
                                          </p:stCondLst>
                                        </p:cTn>
                                        <p:tgtEl>
                                          <p:spTgt spid="208"/>
                                        </p:tgtEl>
                                        <p:attrNameLst>
                                          <p:attrName>ppt_y</p:attrName>
                                        </p:attrNameLst>
                                      </p:cBhvr>
                                      <p:tavLst>
                                        <p:tav tm="0" fmla="#ppt_y-sin(pi*$)/9">
                                          <p:val>
                                            <p:fltVal val="0"/>
                                          </p:val>
                                        </p:tav>
                                        <p:tav tm="100000">
                                          <p:val>
                                            <p:fltVal val="1"/>
                                          </p:val>
                                        </p:tav>
                                      </p:tavLst>
                                    </p:anim>
                                    <p:anim calcmode="lin" valueType="num">
                                      <p:cBhvr>
                                        <p:cTn id="234" dur="332" tmFilter="0, 0; 0.125,0.2665; 0.25,0.4; 0.375,0.465; 0.5,0.5;  0.625,0.535; 0.75,0.6; 0.875,0.7335; 1,1">
                                          <p:stCondLst>
                                            <p:cond delay="1324"/>
                                          </p:stCondLst>
                                        </p:cTn>
                                        <p:tgtEl>
                                          <p:spTgt spid="208"/>
                                        </p:tgtEl>
                                        <p:attrNameLst>
                                          <p:attrName>ppt_y</p:attrName>
                                        </p:attrNameLst>
                                      </p:cBhvr>
                                      <p:tavLst>
                                        <p:tav tm="0" fmla="#ppt_y-sin(pi*$)/27">
                                          <p:val>
                                            <p:fltVal val="0"/>
                                          </p:val>
                                        </p:tav>
                                        <p:tav tm="100000">
                                          <p:val>
                                            <p:fltVal val="1"/>
                                          </p:val>
                                        </p:tav>
                                      </p:tavLst>
                                    </p:anim>
                                    <p:anim calcmode="lin" valueType="num">
                                      <p:cBhvr>
                                        <p:cTn id="235" dur="164" tmFilter="0, 0; 0.125,0.2665; 0.25,0.4; 0.375,0.465; 0.5,0.5;  0.625,0.535; 0.75,0.6; 0.875,0.7335; 1,1">
                                          <p:stCondLst>
                                            <p:cond delay="1656"/>
                                          </p:stCondLst>
                                        </p:cTn>
                                        <p:tgtEl>
                                          <p:spTgt spid="208"/>
                                        </p:tgtEl>
                                        <p:attrNameLst>
                                          <p:attrName>ppt_y</p:attrName>
                                        </p:attrNameLst>
                                      </p:cBhvr>
                                      <p:tavLst>
                                        <p:tav tm="0" fmla="#ppt_y-sin(pi*$)/81">
                                          <p:val>
                                            <p:fltVal val="0"/>
                                          </p:val>
                                        </p:tav>
                                        <p:tav tm="100000">
                                          <p:val>
                                            <p:fltVal val="1"/>
                                          </p:val>
                                        </p:tav>
                                      </p:tavLst>
                                    </p:anim>
                                    <p:animScale>
                                      <p:cBhvr>
                                        <p:cTn id="236" dur="26">
                                          <p:stCondLst>
                                            <p:cond delay="650"/>
                                          </p:stCondLst>
                                        </p:cTn>
                                        <p:tgtEl>
                                          <p:spTgt spid="208"/>
                                        </p:tgtEl>
                                      </p:cBhvr>
                                      <p:to x="100000" y="60000"/>
                                    </p:animScale>
                                    <p:animScale>
                                      <p:cBhvr>
                                        <p:cTn id="237" dur="166" decel="50000">
                                          <p:stCondLst>
                                            <p:cond delay="676"/>
                                          </p:stCondLst>
                                        </p:cTn>
                                        <p:tgtEl>
                                          <p:spTgt spid="208"/>
                                        </p:tgtEl>
                                      </p:cBhvr>
                                      <p:to x="100000" y="100000"/>
                                    </p:animScale>
                                    <p:animScale>
                                      <p:cBhvr>
                                        <p:cTn id="238" dur="26">
                                          <p:stCondLst>
                                            <p:cond delay="1312"/>
                                          </p:stCondLst>
                                        </p:cTn>
                                        <p:tgtEl>
                                          <p:spTgt spid="208"/>
                                        </p:tgtEl>
                                      </p:cBhvr>
                                      <p:to x="100000" y="80000"/>
                                    </p:animScale>
                                    <p:animScale>
                                      <p:cBhvr>
                                        <p:cTn id="239" dur="166" decel="50000">
                                          <p:stCondLst>
                                            <p:cond delay="1338"/>
                                          </p:stCondLst>
                                        </p:cTn>
                                        <p:tgtEl>
                                          <p:spTgt spid="208"/>
                                        </p:tgtEl>
                                      </p:cBhvr>
                                      <p:to x="100000" y="100000"/>
                                    </p:animScale>
                                    <p:animScale>
                                      <p:cBhvr>
                                        <p:cTn id="240" dur="26">
                                          <p:stCondLst>
                                            <p:cond delay="1642"/>
                                          </p:stCondLst>
                                        </p:cTn>
                                        <p:tgtEl>
                                          <p:spTgt spid="208"/>
                                        </p:tgtEl>
                                      </p:cBhvr>
                                      <p:to x="100000" y="90000"/>
                                    </p:animScale>
                                    <p:animScale>
                                      <p:cBhvr>
                                        <p:cTn id="241" dur="166" decel="50000">
                                          <p:stCondLst>
                                            <p:cond delay="1668"/>
                                          </p:stCondLst>
                                        </p:cTn>
                                        <p:tgtEl>
                                          <p:spTgt spid="208"/>
                                        </p:tgtEl>
                                      </p:cBhvr>
                                      <p:to x="100000" y="100000"/>
                                    </p:animScale>
                                    <p:animScale>
                                      <p:cBhvr>
                                        <p:cTn id="242" dur="26">
                                          <p:stCondLst>
                                            <p:cond delay="1808"/>
                                          </p:stCondLst>
                                        </p:cTn>
                                        <p:tgtEl>
                                          <p:spTgt spid="208"/>
                                        </p:tgtEl>
                                      </p:cBhvr>
                                      <p:to x="100000" y="95000"/>
                                    </p:animScale>
                                    <p:animScale>
                                      <p:cBhvr>
                                        <p:cTn id="243" dur="166" decel="50000">
                                          <p:stCondLst>
                                            <p:cond delay="1834"/>
                                          </p:stCondLst>
                                        </p:cTn>
                                        <p:tgtEl>
                                          <p:spTgt spid="20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38" grpId="0"/>
      <p:bldP spid="41" grpId="0"/>
      <p:bldP spid="42" grpId="0"/>
      <p:bldP spid="44" grpId="0"/>
      <p:bldP spid="46" grpId="0"/>
      <p:bldP spid="47" grpId="0" animBg="1"/>
      <p:bldP spid="49" grpId="0"/>
      <p:bldP spid="51" grpId="0"/>
      <p:bldP spid="196" grpId="0" animBg="1"/>
      <p:bldP spid="197" grpId="0" animBg="1"/>
      <p:bldP spid="198" grpId="0" animBg="1"/>
      <p:bldP spid="199" grpId="0" animBg="1"/>
      <p:bldP spid="203" grpId="0"/>
      <p:bldP spid="204" grpId="0"/>
      <p:bldP spid="205" grpId="0" animBg="1"/>
      <p:bldP spid="20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23447" y="624175"/>
            <a:ext cx="872197"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6-14</a:t>
            </a:r>
            <a:endParaRPr lang="zh-CN" altLang="en-US" sz="2000" dirty="0"/>
          </a:p>
        </p:txBody>
      </p:sp>
      <mc:AlternateContent xmlns:mc="http://schemas.openxmlformats.org/markup-compatibility/2006">
        <mc:Choice xmlns:a14="http://schemas.microsoft.com/office/drawing/2010/main" Requires="a14">
          <p:sp>
            <p:nvSpPr>
              <p:cNvPr id="5" name="文本框 4"/>
              <p:cNvSpPr txBox="1"/>
              <p:nvPr/>
            </p:nvSpPr>
            <p:spPr>
              <a:xfrm>
                <a:off x="414995" y="370664"/>
                <a:ext cx="8665700" cy="1171539"/>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由波程差和相位差的关系可知，同一波线上相距</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宋体" panose="02010600030101010101" pitchFamily="2" charset="-122"/>
                          </a:rPr>
                        </m:ctrlPr>
                      </m:fPr>
                      <m:num>
                        <m:r>
                          <a:rPr lang="zh-CN" altLang="en-US" sz="2000" i="1" kern="100" smtClean="0">
                            <a:latin typeface="Cambria Math" panose="02040503050406030204" pitchFamily="18" charset="0"/>
                            <a:ea typeface="宋体" panose="02010600030101010101" pitchFamily="2" charset="-122"/>
                          </a:rPr>
                          <m:t>𝜆</m:t>
                        </m:r>
                      </m:num>
                      <m:den>
                        <m:r>
                          <a:rPr lang="en-US" altLang="zh-CN" sz="2000" b="0" i="1" kern="100" smtClean="0">
                            <a:latin typeface="Cambria Math" panose="02040503050406030204" pitchFamily="18" charset="0"/>
                            <a:ea typeface="宋体" panose="02010600030101010101" pitchFamily="2" charset="-122"/>
                          </a:rPr>
                          <m:t>4</m:t>
                        </m:r>
                      </m:den>
                    </m:f>
                  </m:oMath>
                </a14:m>
                <a:r>
                  <a:rPr lang="zh-CN" altLang="zh-CN" sz="2000" kern="100" dirty="0">
                    <a:effectLst/>
                    <a:latin typeface="Times New Roman" panose="02020603050405020304" pitchFamily="18" charset="0"/>
                    <a:ea typeface="宋体" panose="02010600030101010101" pitchFamily="2" charset="-122"/>
                  </a:rPr>
                  <a:t>的两点，其相位差的大小为</a:t>
                </a:r>
                <a:r>
                  <a:rPr lang="en-US" altLang="zh-CN" sz="2000" kern="100" dirty="0">
                    <a:effectLst/>
                    <a:latin typeface="Times New Roman" panose="02020603050405020304" pitchFamily="18" charset="0"/>
                    <a:ea typeface="宋体" panose="02010600030101010101" pitchFamily="2" charset="-122"/>
                  </a:rPr>
                  <a:t>(      )</a:t>
                </a:r>
                <a:endParaRPr lang="zh-CN" altLang="en-US" sz="2000" dirty="0"/>
              </a:p>
            </p:txBody>
          </p:sp>
        </mc:Choice>
        <mc:Fallback>
          <p:sp>
            <p:nvSpPr>
              <p:cNvPr id="5" name="文本框 4"/>
              <p:cNvSpPr txBox="1">
                <a:spLocks noRot="1" noChangeAspect="1" noMove="1" noResize="1" noEditPoints="1" noAdjustHandles="1" noChangeArrowheads="1" noChangeShapeType="1" noTextEdit="1"/>
              </p:cNvSpPr>
              <p:nvPr/>
            </p:nvSpPr>
            <p:spPr>
              <a:xfrm>
                <a:off x="414995" y="370664"/>
                <a:ext cx="8665700" cy="1171539"/>
              </a:xfrm>
              <a:prstGeom prst="rect">
                <a:avLst/>
              </a:prstGeom>
              <a:blipFill rotWithShape="1">
                <a:blip r:embed="rId1"/>
                <a:stretch>
                  <a:fillRect l="-4" t="-39" r="2" b="3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p:cNvSpPr txBox="1"/>
              <p:nvPr/>
            </p:nvSpPr>
            <p:spPr>
              <a:xfrm>
                <a:off x="673527" y="1588682"/>
                <a:ext cx="1280160"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𝐴</m:t>
                      </m:r>
                      <m:r>
                        <a:rPr lang="en-US" altLang="zh-CN" sz="2000" i="1" kern="100" smtClean="0">
                          <a:effectLst/>
                          <a:latin typeface="Cambria Math" panose="02040503050406030204" pitchFamily="18" charset="0"/>
                          <a:ea typeface="宋体" panose="02010600030101010101" pitchFamily="2" charset="-122"/>
                        </a:rPr>
                        <m:t>)    </m:t>
                      </m:r>
                      <m:f>
                        <m:fPr>
                          <m:ctrlPr>
                            <a:rPr lang="en-US" altLang="zh-CN" sz="2000" i="1" kern="100" smtClean="0">
                              <a:effectLst/>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2</m:t>
                          </m:r>
                        </m:den>
                      </m:f>
                    </m:oMath>
                  </m:oMathPara>
                </a14:m>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673527" y="1588682"/>
                <a:ext cx="1280160" cy="615297"/>
              </a:xfrm>
              <a:prstGeom prst="rect">
                <a:avLst/>
              </a:prstGeom>
              <a:blipFill rotWithShape="1">
                <a:blip r:embed="rId2"/>
                <a:stretch>
                  <a:fillRect l="-33" t="-89" r="33" b="8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2446917" y="1584358"/>
                <a:ext cx="1631852"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𝐵</m:t>
                          </m:r>
                        </m:e>
                      </m:d>
                      <m:r>
                        <a:rPr lang="en-US" altLang="zh-CN" sz="2000" b="0" i="1" kern="100" smtClean="0">
                          <a:effectLst/>
                          <a:latin typeface="Cambria Math" panose="02040503050406030204" pitchFamily="18" charset="0"/>
                          <a:ea typeface="宋体" panose="02010600030101010101" pitchFamily="2" charset="-122"/>
                        </a:rPr>
                        <m:t>    </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b="0" i="1" kern="100" smtClean="0">
                              <a:latin typeface="Cambria Math" panose="02040503050406030204" pitchFamily="18" charset="0"/>
                              <a:ea typeface="宋体" panose="02010600030101010101" pitchFamily="2" charset="-122"/>
                            </a:rPr>
                            <m:t>3</m:t>
                          </m:r>
                        </m:den>
                      </m:f>
                    </m:oMath>
                  </m:oMathPara>
                </a14:m>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2446917" y="1584358"/>
                <a:ext cx="1631852" cy="615297"/>
              </a:xfrm>
              <a:prstGeom prst="rect">
                <a:avLst/>
              </a:prstGeom>
              <a:blipFill rotWithShape="1">
                <a:blip r:embed="rId3"/>
                <a:stretch>
                  <a:fillRect l="-16" t="-5" r="10"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4572000" y="1520245"/>
                <a:ext cx="1125414"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𝐶</m:t>
                          </m:r>
                        </m:e>
                      </m:d>
                      <m:r>
                        <a:rPr lang="en-US" altLang="zh-CN" sz="2000" b="0" i="1" kern="100" smtClean="0">
                          <a:effectLst/>
                          <a:latin typeface="Cambria Math" panose="02040503050406030204" pitchFamily="18" charset="0"/>
                          <a:ea typeface="宋体" panose="02010600030101010101" pitchFamily="2" charset="-122"/>
                        </a:rPr>
                        <m:t>    </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b="0" i="1" kern="100" smtClean="0">
                              <a:latin typeface="Cambria Math" panose="02040503050406030204" pitchFamily="18" charset="0"/>
                              <a:ea typeface="宋体" panose="02010600030101010101" pitchFamily="2" charset="-122"/>
                            </a:rPr>
                            <m:t>4</m:t>
                          </m:r>
                        </m:den>
                      </m:f>
                    </m:oMath>
                  </m:oMathPara>
                </a14:m>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4572000" y="1520245"/>
                <a:ext cx="1125414" cy="615297"/>
              </a:xfrm>
              <a:prstGeom prst="rect">
                <a:avLst/>
              </a:prstGeom>
              <a:blipFill rotWithShape="1">
                <a:blip r:embed="rId4"/>
                <a:stretch>
                  <a:fillRect t="-9" r="17" b="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6615712" y="1627839"/>
                <a:ext cx="1125414"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𝐷</m:t>
                          </m:r>
                        </m:e>
                      </m:d>
                      <m:r>
                        <a:rPr lang="en-US" altLang="zh-CN" sz="2000" i="1" kern="100">
                          <a:effectLst/>
                          <a:latin typeface="Cambria Math" panose="02040503050406030204" pitchFamily="18" charset="0"/>
                          <a:ea typeface="宋体" panose="02010600030101010101" pitchFamily="2" charset="-122"/>
                        </a:rPr>
                        <m:t> </m:t>
                      </m:r>
                      <m:r>
                        <a:rPr lang="en-US" altLang="zh-CN" sz="2000" b="0" i="1" kern="100" smtClean="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 </m:t>
                      </m:r>
                      <m:r>
                        <a:rPr lang="en-US" altLang="zh-CN" sz="2000" i="1" kern="100">
                          <a:effectLst/>
                          <a:latin typeface="Cambria Math" panose="02040503050406030204" pitchFamily="18" charset="0"/>
                          <a:ea typeface="宋体" panose="02010600030101010101" pitchFamily="2" charset="-122"/>
                        </a:rPr>
                        <m:t>𝜋</m:t>
                      </m:r>
                    </m:oMath>
                  </m:oMathPara>
                </a14:m>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6615712" y="1627839"/>
                <a:ext cx="1125414" cy="400110"/>
              </a:xfrm>
              <a:prstGeom prst="rect">
                <a:avLst/>
              </a:prstGeom>
              <a:blipFill rotWithShape="1">
                <a:blip r:embed="rId5"/>
                <a:stretch>
                  <a:fillRect l="-25" t="-83" r="42" b="98"/>
                </a:stretch>
              </a:blipFill>
            </p:spPr>
            <p:txBody>
              <a:bodyPr/>
              <a:lstStyle/>
              <a:p>
                <a:r>
                  <a:rPr lang="zh-CN" altLang="en-US">
                    <a:noFill/>
                  </a:rPr>
                  <a:t> </a:t>
                </a:r>
              </a:p>
            </p:txBody>
          </p:sp>
        </mc:Fallback>
      </mc:AlternateContent>
      <p:sp>
        <p:nvSpPr>
          <p:cNvPr id="14" name="文本框 13"/>
          <p:cNvSpPr txBox="1"/>
          <p:nvPr/>
        </p:nvSpPr>
        <p:spPr>
          <a:xfrm>
            <a:off x="852512" y="2216415"/>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6" name="文本框 15"/>
          <p:cNvSpPr txBox="1"/>
          <p:nvPr/>
        </p:nvSpPr>
        <p:spPr>
          <a:xfrm>
            <a:off x="1528115" y="2333887"/>
            <a:ext cx="384046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根据波程差与相位差的关系公式</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8" name="文本框 17"/>
              <p:cNvSpPr txBox="1"/>
              <p:nvPr/>
            </p:nvSpPr>
            <p:spPr>
              <a:xfrm>
                <a:off x="5123778" y="2180339"/>
                <a:ext cx="1878037" cy="6705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effectLst/>
                          <a:latin typeface="Cambria Math" panose="02040503050406030204" pitchFamily="18" charset="0"/>
                          <a:ea typeface="Cambria Math" panose="02040503050406030204" pitchFamily="18" charset="0"/>
                        </a:rPr>
                        <m:t>Δ</m:t>
                      </m:r>
                      <m:r>
                        <a:rPr lang="zh-CN" altLang="el-GR" sz="2000" i="1" kern="100" smtClean="0">
                          <a:effectLst/>
                          <a:latin typeface="Cambria Math" panose="02040503050406030204" pitchFamily="18" charset="0"/>
                          <a:ea typeface="Cambria Math" panose="02040503050406030204" pitchFamily="18" charset="0"/>
                        </a:rPr>
                        <m:t>𝜑</m:t>
                      </m:r>
                      <m:r>
                        <a:rPr lang="en-US" altLang="zh-CN" sz="2000" b="0" i="1" kern="100" smtClean="0">
                          <a:effectLst/>
                          <a:latin typeface="Cambria Math" panose="02040503050406030204" pitchFamily="18" charset="0"/>
                          <a:ea typeface="Cambria Math" panose="02040503050406030204" pitchFamily="18" charset="0"/>
                        </a:rPr>
                        <m:t>=</m:t>
                      </m:r>
                      <m:f>
                        <m:fPr>
                          <m:ctrlPr>
                            <a:rPr lang="en-US" altLang="zh-CN" sz="2000" b="0" i="1" kern="100" smtClean="0">
                              <a:effectLst/>
                              <a:latin typeface="Cambria Math" panose="02040503050406030204" pitchFamily="18" charset="0"/>
                              <a:ea typeface="Cambria Math" panose="02040503050406030204" pitchFamily="18" charset="0"/>
                            </a:rPr>
                          </m:ctrlPr>
                        </m:fPr>
                        <m:num>
                          <m:r>
                            <a:rPr lang="en-US" altLang="zh-CN" sz="2000" b="0" i="1" kern="100" smtClean="0">
                              <a:effectLst/>
                              <a:latin typeface="Cambria Math" panose="02040503050406030204" pitchFamily="18" charset="0"/>
                              <a:ea typeface="Cambria Math" panose="02040503050406030204" pitchFamily="18" charset="0"/>
                            </a:rPr>
                            <m:t>2</m:t>
                          </m:r>
                          <m:r>
                            <a:rPr lang="zh-CN" altLang="en-US" sz="2000" b="0" i="1" kern="100" smtClean="0">
                              <a:effectLst/>
                              <a:latin typeface="Cambria Math" panose="02040503050406030204" pitchFamily="18" charset="0"/>
                              <a:ea typeface="Cambria Math" panose="02040503050406030204" pitchFamily="18" charset="0"/>
                            </a:rPr>
                            <m:t>𝜋</m:t>
                          </m:r>
                        </m:num>
                        <m:den>
                          <m:r>
                            <a:rPr lang="zh-CN" altLang="en-US" sz="2000" b="0" i="1" kern="100" smtClean="0">
                              <a:effectLst/>
                              <a:latin typeface="Cambria Math" panose="02040503050406030204" pitchFamily="18" charset="0"/>
                              <a:ea typeface="Cambria Math" panose="02040503050406030204" pitchFamily="18" charset="0"/>
                            </a:rPr>
                            <m:t>𝜆</m:t>
                          </m:r>
                        </m:den>
                      </m:f>
                      <m:r>
                        <m:rPr>
                          <m:sty m:val="p"/>
                        </m:rPr>
                        <a:rPr lang="el-GR" altLang="zh-CN" sz="2000" b="0" i="1" kern="100" smtClean="0">
                          <a:effectLst/>
                          <a:latin typeface="Cambria Math" panose="02040503050406030204" pitchFamily="18" charset="0"/>
                          <a:ea typeface="Cambria Math" panose="02040503050406030204" pitchFamily="18" charset="0"/>
                        </a:rPr>
                        <m:t>Δ</m:t>
                      </m:r>
                      <m:r>
                        <a:rPr lang="en-US" altLang="zh-CN" sz="2000" i="1" kern="100" smtClean="0">
                          <a:effectLst/>
                          <a:latin typeface="Cambria Math" panose="02040503050406030204" pitchFamily="18" charset="0"/>
                          <a:ea typeface="宋体" panose="02010600030101010101" pitchFamily="2" charset="-122"/>
                        </a:rPr>
                        <m:t>𝑥</m:t>
                      </m:r>
                    </m:oMath>
                  </m:oMathPara>
                </a14:m>
                <a:endParaRPr lang="zh-CN" altLang="en-US" dirty="0"/>
              </a:p>
            </p:txBody>
          </p:sp>
        </mc:Choice>
        <mc:Fallback>
          <p:sp>
            <p:nvSpPr>
              <p:cNvPr id="18" name="文本框 17"/>
              <p:cNvSpPr txBox="1">
                <a:spLocks noRot="1" noChangeAspect="1" noMove="1" noResize="1" noEditPoints="1" noAdjustHandles="1" noChangeArrowheads="1" noChangeShapeType="1" noTextEdit="1"/>
              </p:cNvSpPr>
              <p:nvPr/>
            </p:nvSpPr>
            <p:spPr>
              <a:xfrm>
                <a:off x="5123778" y="2180339"/>
                <a:ext cx="1878037" cy="670505"/>
              </a:xfrm>
              <a:prstGeom prst="rect">
                <a:avLst/>
              </a:prstGeom>
              <a:blipFill rotWithShape="1">
                <a:blip r:embed="rId6"/>
                <a:stretch>
                  <a:fillRect l="-32" t="-57" r="16" b="49"/>
                </a:stretch>
              </a:blipFill>
            </p:spPr>
            <p:txBody>
              <a:bodyPr/>
              <a:lstStyle/>
              <a:p>
                <a:r>
                  <a:rPr lang="zh-CN" altLang="en-US">
                    <a:noFill/>
                  </a:rPr>
                  <a:t> </a:t>
                </a:r>
              </a:p>
            </p:txBody>
          </p:sp>
        </mc:Fallback>
      </mc:AlternateContent>
      <p:sp>
        <p:nvSpPr>
          <p:cNvPr id="19" name="箭头: 右 18"/>
          <p:cNvSpPr/>
          <p:nvPr/>
        </p:nvSpPr>
        <p:spPr bwMode="auto">
          <a:xfrm>
            <a:off x="1681089" y="3033392"/>
            <a:ext cx="457200" cy="22156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0" name="文本框 19"/>
              <p:cNvSpPr txBox="1"/>
              <p:nvPr/>
            </p:nvSpPr>
            <p:spPr>
              <a:xfrm>
                <a:off x="2305861" y="2774234"/>
                <a:ext cx="2512324" cy="67678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effectLst/>
                          <a:latin typeface="Cambria Math" panose="02040503050406030204" pitchFamily="18" charset="0"/>
                          <a:ea typeface="Cambria Math" panose="02040503050406030204" pitchFamily="18" charset="0"/>
                        </a:rPr>
                        <m:t>Δ</m:t>
                      </m:r>
                      <m:r>
                        <a:rPr lang="zh-CN" altLang="el-GR" sz="2000" i="1" kern="100" smtClean="0">
                          <a:effectLst/>
                          <a:latin typeface="Cambria Math" panose="02040503050406030204" pitchFamily="18" charset="0"/>
                          <a:ea typeface="Cambria Math" panose="02040503050406030204" pitchFamily="18" charset="0"/>
                        </a:rPr>
                        <m:t>𝜑</m:t>
                      </m:r>
                      <m:r>
                        <a:rPr lang="en-US" altLang="zh-CN" sz="2000" b="0" i="1" kern="100" smtClean="0">
                          <a:effectLst/>
                          <a:latin typeface="Cambria Math" panose="02040503050406030204" pitchFamily="18" charset="0"/>
                          <a:ea typeface="Cambria Math" panose="02040503050406030204" pitchFamily="18" charset="0"/>
                        </a:rPr>
                        <m:t>=</m:t>
                      </m:r>
                      <m:f>
                        <m:fPr>
                          <m:ctrlPr>
                            <a:rPr lang="en-US" altLang="zh-CN" sz="2000" b="0" i="1" kern="100" smtClean="0">
                              <a:effectLst/>
                              <a:latin typeface="Cambria Math" panose="02040503050406030204" pitchFamily="18" charset="0"/>
                              <a:ea typeface="Cambria Math" panose="02040503050406030204" pitchFamily="18" charset="0"/>
                            </a:rPr>
                          </m:ctrlPr>
                        </m:fPr>
                        <m:num>
                          <m:r>
                            <a:rPr lang="en-US" altLang="zh-CN" sz="2000" b="0" i="1" kern="100" smtClean="0">
                              <a:effectLst/>
                              <a:latin typeface="Cambria Math" panose="02040503050406030204" pitchFamily="18" charset="0"/>
                              <a:ea typeface="Cambria Math" panose="02040503050406030204" pitchFamily="18" charset="0"/>
                            </a:rPr>
                            <m:t>2</m:t>
                          </m:r>
                          <m:r>
                            <a:rPr lang="zh-CN" altLang="en-US" sz="2000" b="0" i="1" kern="100" smtClean="0">
                              <a:effectLst/>
                              <a:latin typeface="Cambria Math" panose="02040503050406030204" pitchFamily="18" charset="0"/>
                              <a:ea typeface="Cambria Math" panose="02040503050406030204" pitchFamily="18" charset="0"/>
                            </a:rPr>
                            <m:t>𝜋</m:t>
                          </m:r>
                        </m:num>
                        <m:den>
                          <m:r>
                            <a:rPr lang="zh-CN" altLang="en-US" sz="2000" b="0" i="1" kern="100" smtClean="0">
                              <a:effectLst/>
                              <a:latin typeface="Cambria Math" panose="02040503050406030204" pitchFamily="18" charset="0"/>
                              <a:ea typeface="Cambria Math" panose="02040503050406030204" pitchFamily="18" charset="0"/>
                            </a:rPr>
                            <m:t>𝜆</m:t>
                          </m:r>
                        </m:den>
                      </m:f>
                      <m:r>
                        <a:rPr lang="en-US" altLang="zh-CN" sz="2000" b="0" i="1" kern="100" smtClean="0">
                          <a:effectLst/>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zh-CN" altLang="en-US" sz="2000" i="1" kern="100">
                              <a:latin typeface="Cambria Math" panose="02040503050406030204" pitchFamily="18" charset="0"/>
                              <a:ea typeface="宋体" panose="02010600030101010101" pitchFamily="2" charset="-122"/>
                            </a:rPr>
                            <m:t>𝜆</m:t>
                          </m:r>
                        </m:num>
                        <m:den>
                          <m:r>
                            <a:rPr lang="en-US" altLang="zh-CN" sz="2000" i="1" kern="100">
                              <a:latin typeface="Cambria Math" panose="02040503050406030204" pitchFamily="18" charset="0"/>
                              <a:ea typeface="宋体" panose="02010600030101010101" pitchFamily="2" charset="-122"/>
                            </a:rPr>
                            <m:t>4</m:t>
                          </m:r>
                        </m:den>
                      </m:f>
                      <m:r>
                        <a:rPr lang="en-US" altLang="zh-CN" sz="2000" i="1" kern="100" smtClean="0">
                          <a:latin typeface="Cambria Math" panose="02040503050406030204" pitchFamily="18" charset="0"/>
                          <a:ea typeface="Cambria Math" panose="02040503050406030204" pitchFamily="18" charset="0"/>
                        </a:rPr>
                        <m:t>=</m:t>
                      </m:r>
                      <m:f>
                        <m:fPr>
                          <m:ctrlPr>
                            <a:rPr lang="en-US" altLang="zh-CN" i="1" kern="100">
                              <a:latin typeface="Cambria Math" panose="02040503050406030204" pitchFamily="18" charset="0"/>
                              <a:ea typeface="宋体" panose="02010600030101010101" pitchFamily="2" charset="-122"/>
                            </a:rPr>
                          </m:ctrlPr>
                        </m:fPr>
                        <m:num>
                          <m:r>
                            <a:rPr lang="en-US" altLang="zh-CN" i="1" kern="100">
                              <a:latin typeface="Cambria Math" panose="02040503050406030204" pitchFamily="18" charset="0"/>
                              <a:ea typeface="宋体" panose="02010600030101010101" pitchFamily="2" charset="-122"/>
                            </a:rPr>
                            <m:t>𝜋</m:t>
                          </m:r>
                        </m:num>
                        <m:den>
                          <m:r>
                            <a:rPr lang="en-US" altLang="zh-CN" i="1" kern="100">
                              <a:latin typeface="Cambria Math" panose="02040503050406030204" pitchFamily="18" charset="0"/>
                              <a:ea typeface="宋体" panose="02010600030101010101" pitchFamily="2" charset="-122"/>
                            </a:rPr>
                            <m:t>2</m:t>
                          </m:r>
                        </m:den>
                      </m:f>
                    </m:oMath>
                  </m:oMathPara>
                </a14:m>
                <a:endParaRPr lang="zh-CN" altLang="en-US" dirty="0"/>
              </a:p>
            </p:txBody>
          </p:sp>
        </mc:Choice>
        <mc:Fallback>
          <p:sp>
            <p:nvSpPr>
              <p:cNvPr id="20" name="文本框 19"/>
              <p:cNvSpPr txBox="1">
                <a:spLocks noRot="1" noChangeAspect="1" noMove="1" noResize="1" noEditPoints="1" noAdjustHandles="1" noChangeArrowheads="1" noChangeShapeType="1" noTextEdit="1"/>
              </p:cNvSpPr>
              <p:nvPr/>
            </p:nvSpPr>
            <p:spPr>
              <a:xfrm>
                <a:off x="2305861" y="2774234"/>
                <a:ext cx="2512324" cy="676788"/>
              </a:xfrm>
              <a:prstGeom prst="rect">
                <a:avLst/>
              </a:prstGeom>
              <a:blipFill rotWithShape="1">
                <a:blip r:embed="rId7"/>
                <a:stretch>
                  <a:fillRect l="-7" t="-82" r="18" b="64"/>
                </a:stretch>
              </a:blipFill>
            </p:spPr>
            <p:txBody>
              <a:bodyPr/>
              <a:lstStyle/>
              <a:p>
                <a:r>
                  <a:rPr lang="zh-CN" altLang="en-US">
                    <a:noFill/>
                  </a:rPr>
                  <a:t> </a:t>
                </a:r>
              </a:p>
            </p:txBody>
          </p:sp>
        </mc:Fallback>
      </mc:AlternateContent>
      <p:sp>
        <p:nvSpPr>
          <p:cNvPr id="21" name="文本框 20"/>
          <p:cNvSpPr txBox="1"/>
          <p:nvPr/>
        </p:nvSpPr>
        <p:spPr>
          <a:xfrm>
            <a:off x="4818185" y="4957445"/>
            <a:ext cx="3217605" cy="400110"/>
          </a:xfrm>
          <a:prstGeom prst="rect">
            <a:avLst/>
          </a:prstGeom>
          <a:noFill/>
        </p:spPr>
        <p:txBody>
          <a:bodyPr wrap="square">
            <a:spAutoFit/>
          </a:bodyPr>
          <a:lstStyle/>
          <a:p>
            <a:pPr algn="l"/>
            <a:r>
              <a:rPr lang="en-US" altLang="zh-CN" sz="2000" kern="100" dirty="0">
                <a:effectLst/>
                <a:latin typeface="Times New Roman" panose="02020603050405020304" pitchFamily="18" charset="0"/>
                <a:ea typeface="宋体" panose="02010600030101010101" pitchFamily="2" charset="-122"/>
              </a:rPr>
              <a:t>(D)  </a:t>
            </a:r>
            <a:r>
              <a:rPr lang="zh-CN" altLang="zh-CN" sz="2000" kern="100" dirty="0">
                <a:effectLst/>
                <a:latin typeface="Times New Roman" panose="02020603050405020304" pitchFamily="18" charset="0"/>
                <a:ea typeface="宋体" panose="02010600030101010101" pitchFamily="2" charset="-122"/>
              </a:rPr>
              <a:t>动能最大，势能最大</a:t>
            </a:r>
            <a:endParaRPr lang="zh-CN" altLang="zh-CN" sz="2000" kern="100" dirty="0">
              <a:effectLst/>
              <a:latin typeface="Times New Roman" panose="02020603050405020304" pitchFamily="18" charset="0"/>
              <a:ea typeface="宋体" panose="02010600030101010101" pitchFamily="2" charset="-122"/>
            </a:endParaRPr>
          </a:p>
        </p:txBody>
      </p:sp>
      <mc:AlternateContent xmlns:mc="http://schemas.openxmlformats.org/markup-compatibility/2006">
        <mc:Choice xmlns:a14="http://schemas.microsoft.com/office/drawing/2010/main" Requires="a14">
          <p:sp>
            <p:nvSpPr>
              <p:cNvPr id="23" name="文本框 22"/>
              <p:cNvSpPr txBox="1"/>
              <p:nvPr/>
            </p:nvSpPr>
            <p:spPr>
              <a:xfrm>
                <a:off x="2077261" y="1151912"/>
                <a:ext cx="45720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rPr>
                        <m:t>𝐴</m:t>
                      </m:r>
                    </m:oMath>
                  </m:oMathPara>
                </a14:m>
                <a:endParaRPr lang="zh-CN" altLang="en-US" dirty="0">
                  <a:solidFill>
                    <a:srgbClr val="FF0000"/>
                  </a:solidFill>
                </a:endParaRPr>
              </a:p>
            </p:txBody>
          </p:sp>
        </mc:Choice>
        <mc:Fallback>
          <p:sp>
            <p:nvSpPr>
              <p:cNvPr id="23" name="文本框 22"/>
              <p:cNvSpPr txBox="1">
                <a:spLocks noRot="1" noChangeAspect="1" noMove="1" noResize="1" noEditPoints="1" noAdjustHandles="1" noChangeArrowheads="1" noChangeShapeType="1" noTextEdit="1"/>
              </p:cNvSpPr>
              <p:nvPr/>
            </p:nvSpPr>
            <p:spPr>
              <a:xfrm>
                <a:off x="2077261" y="1151912"/>
                <a:ext cx="457200" cy="400110"/>
              </a:xfrm>
              <a:prstGeom prst="rect">
                <a:avLst/>
              </a:prstGeom>
              <a:blipFill rotWithShape="1">
                <a:blip r:embed="rId8"/>
                <a:stretch>
                  <a:fillRect l="-38" t="-5" r="38" b="20"/>
                </a:stretch>
              </a:blipFill>
            </p:spPr>
            <p:txBody>
              <a:bodyPr/>
              <a:lstStyle/>
              <a:p>
                <a:r>
                  <a:rPr lang="zh-CN" altLang="en-US">
                    <a:noFill/>
                  </a:rPr>
                  <a:t> </a:t>
                </a:r>
              </a:p>
            </p:txBody>
          </p:sp>
        </mc:Fallback>
      </mc:AlternateContent>
      <p:sp>
        <p:nvSpPr>
          <p:cNvPr id="25" name="文本框 24"/>
          <p:cNvSpPr txBox="1"/>
          <p:nvPr/>
        </p:nvSpPr>
        <p:spPr>
          <a:xfrm>
            <a:off x="551778" y="3573390"/>
            <a:ext cx="74386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6-15</a:t>
            </a:r>
            <a:endParaRPr lang="zh-CN" altLang="en-US" sz="2000" dirty="0"/>
          </a:p>
        </p:txBody>
      </p:sp>
      <p:sp>
        <p:nvSpPr>
          <p:cNvPr id="27" name="文本框 26"/>
          <p:cNvSpPr txBox="1"/>
          <p:nvPr/>
        </p:nvSpPr>
        <p:spPr>
          <a:xfrm>
            <a:off x="535280" y="3464036"/>
            <a:ext cx="8425130" cy="957250"/>
          </a:xfrm>
          <a:prstGeom prst="rect">
            <a:avLst/>
          </a:prstGeom>
          <a:noFill/>
        </p:spPr>
        <p:txBody>
          <a:bodyPr wrap="square">
            <a:spAutoFit/>
          </a:bodyPr>
          <a:lstStyle/>
          <a:p>
            <a:pPr indent="274320" algn="just">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一平面简谐波在弹性媒质中传播，波线上某质元在</a:t>
            </a:r>
            <a:r>
              <a:rPr lang="zh-CN" altLang="zh-CN" sz="2000" kern="100" dirty="0">
                <a:solidFill>
                  <a:srgbClr val="FF0000"/>
                </a:solidFill>
                <a:effectLst/>
                <a:latin typeface="Times New Roman" panose="02020603050405020304" pitchFamily="18" charset="0"/>
                <a:ea typeface="宋体" panose="02010600030101010101" pitchFamily="2" charset="-122"/>
              </a:rPr>
              <a:t>最大位移处</a:t>
            </a:r>
            <a:r>
              <a:rPr lang="zh-CN" altLang="zh-CN" sz="2000" kern="100" dirty="0">
                <a:effectLst/>
                <a:latin typeface="Times New Roman" panose="02020603050405020304" pitchFamily="18" charset="0"/>
                <a:ea typeface="宋体" panose="02010600030101010101" pitchFamily="2" charset="-122"/>
              </a:rPr>
              <a:t>，此时该质元的能量情况是</a:t>
            </a:r>
            <a:r>
              <a:rPr lang="en-US" altLang="zh-CN" sz="2000" kern="100" dirty="0">
                <a:effectLst/>
                <a:latin typeface="Times New Roman" panose="02020603050405020304" pitchFamily="18" charset="0"/>
                <a:ea typeface="宋体" panose="02010600030101010101" pitchFamily="2" charset="-122"/>
              </a:rPr>
              <a:t>(      )</a:t>
            </a:r>
            <a:endParaRPr lang="zh-CN" altLang="zh-CN" sz="2000" kern="1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923711" y="4502689"/>
            <a:ext cx="3242604"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 (A)  </a:t>
            </a:r>
            <a:r>
              <a:rPr lang="zh-CN" altLang="zh-CN" sz="2000" kern="100" dirty="0">
                <a:effectLst/>
                <a:latin typeface="Times New Roman" panose="02020603050405020304" pitchFamily="18" charset="0"/>
                <a:ea typeface="宋体" panose="02010600030101010101" pitchFamily="2" charset="-122"/>
              </a:rPr>
              <a:t>动能为零，势能为零 </a:t>
            </a:r>
            <a:endParaRPr lang="zh-CN" altLang="en-US" sz="2000" dirty="0"/>
          </a:p>
        </p:txBody>
      </p:sp>
      <p:sp>
        <p:nvSpPr>
          <p:cNvPr id="31" name="文本框 30"/>
          <p:cNvSpPr txBox="1"/>
          <p:nvPr/>
        </p:nvSpPr>
        <p:spPr>
          <a:xfrm>
            <a:off x="4818185" y="4370989"/>
            <a:ext cx="3356563" cy="495585"/>
          </a:xfrm>
          <a:prstGeom prst="rect">
            <a:avLst/>
          </a:prstGeom>
          <a:noFill/>
        </p:spPr>
        <p:txBody>
          <a:bodyPr wrap="square">
            <a:spAutoFit/>
          </a:bodyPr>
          <a:lstStyle/>
          <a:p>
            <a:pPr algn="l">
              <a:lnSpc>
                <a:spcPct val="150000"/>
              </a:lnSpc>
            </a:pPr>
            <a:r>
              <a:rPr lang="en-US" altLang="zh-CN" sz="2000" kern="100" dirty="0">
                <a:effectLst/>
                <a:latin typeface="Times New Roman" panose="02020603050405020304" pitchFamily="18" charset="0"/>
                <a:ea typeface="宋体" panose="02010600030101010101" pitchFamily="2" charset="-122"/>
              </a:rPr>
              <a:t>(B)  </a:t>
            </a:r>
            <a:r>
              <a:rPr lang="zh-CN" altLang="zh-CN" sz="2000" kern="100" dirty="0">
                <a:effectLst/>
                <a:latin typeface="Times New Roman" panose="02020603050405020304" pitchFamily="18" charset="0"/>
                <a:ea typeface="宋体" panose="02010600030101010101" pitchFamily="2" charset="-122"/>
              </a:rPr>
              <a:t>动能为零，势能最大</a:t>
            </a:r>
            <a:endParaRPr lang="zh-CN" altLang="zh-CN" sz="2000" kern="100" dirty="0">
              <a:effectLst/>
              <a:latin typeface="Times New Roman" panose="02020603050405020304" pitchFamily="18" charset="0"/>
              <a:ea typeface="宋体" panose="02010600030101010101" pitchFamily="2" charset="-122"/>
            </a:endParaRPr>
          </a:p>
        </p:txBody>
      </p:sp>
      <p:sp>
        <p:nvSpPr>
          <p:cNvPr id="33" name="文本框 32"/>
          <p:cNvSpPr txBox="1"/>
          <p:nvPr/>
        </p:nvSpPr>
        <p:spPr>
          <a:xfrm>
            <a:off x="923711" y="5022620"/>
            <a:ext cx="310577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 (C)  </a:t>
            </a:r>
            <a:r>
              <a:rPr lang="zh-CN" altLang="zh-CN" sz="2000" kern="100" dirty="0">
                <a:effectLst/>
                <a:latin typeface="Times New Roman" panose="02020603050405020304" pitchFamily="18" charset="0"/>
                <a:ea typeface="宋体" panose="02010600030101010101" pitchFamily="2" charset="-122"/>
              </a:rPr>
              <a:t>动能最大，势能为零 </a:t>
            </a:r>
            <a:endParaRPr lang="zh-CN" altLang="en-US" sz="2000" dirty="0"/>
          </a:p>
        </p:txBody>
      </p:sp>
      <p:sp>
        <p:nvSpPr>
          <p:cNvPr id="34" name="文本框 33"/>
          <p:cNvSpPr txBox="1"/>
          <p:nvPr/>
        </p:nvSpPr>
        <p:spPr>
          <a:xfrm>
            <a:off x="930745" y="5414534"/>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35" name="文本框 34"/>
          <p:cNvSpPr txBox="1"/>
          <p:nvPr/>
        </p:nvSpPr>
        <p:spPr>
          <a:xfrm>
            <a:off x="582190" y="5424056"/>
            <a:ext cx="8362535" cy="961097"/>
          </a:xfrm>
          <a:prstGeom prst="rect">
            <a:avLst/>
          </a:prstGeom>
          <a:noFill/>
        </p:spPr>
        <p:txBody>
          <a:bodyPr wrap="square">
            <a:spAutoFit/>
          </a:bodyPr>
          <a:lstStyle/>
          <a:p>
            <a:pPr>
              <a:lnSpc>
                <a:spcPct val="150000"/>
              </a:lnSpc>
            </a:pP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dirty="0">
                <a:latin typeface="Times New Roman" panose="02020603050405020304" pitchFamily="18" charset="0"/>
                <a:ea typeface="宋体" panose="02010600030101010101" pitchFamily="2" charset="-122"/>
                <a:cs typeface="Times New Roman" panose="02020603050405020304" pitchFamily="18" charset="0"/>
              </a:rPr>
              <a:t>波传输过程任一质元的动能和势能同相变化，且能量在平衡位置最大，在最大位移处动能、势能同时为零，</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选</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6" name="文本框 35"/>
              <p:cNvSpPr txBox="1"/>
              <p:nvPr/>
            </p:nvSpPr>
            <p:spPr>
              <a:xfrm>
                <a:off x="2991148" y="4026256"/>
                <a:ext cx="45720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FF0000"/>
                          </a:solidFill>
                          <a:effectLst/>
                          <a:latin typeface="Cambria Math" panose="02040503050406030204" pitchFamily="18" charset="0"/>
                          <a:ea typeface="宋体" panose="02010600030101010101" pitchFamily="2" charset="-122"/>
                        </a:rPr>
                        <m:t>𝐴</m:t>
                      </m:r>
                    </m:oMath>
                  </m:oMathPara>
                </a14:m>
                <a:endParaRPr lang="zh-CN" altLang="en-US" dirty="0">
                  <a:solidFill>
                    <a:srgbClr val="FF0000"/>
                  </a:solidFill>
                </a:endParaRPr>
              </a:p>
            </p:txBody>
          </p:sp>
        </mc:Choice>
        <mc:Fallback>
          <p:sp>
            <p:nvSpPr>
              <p:cNvPr id="36" name="文本框 35"/>
              <p:cNvSpPr txBox="1">
                <a:spLocks noRot="1" noChangeAspect="1" noMove="1" noResize="1" noEditPoints="1" noAdjustHandles="1" noChangeArrowheads="1" noChangeShapeType="1" noTextEdit="1"/>
              </p:cNvSpPr>
              <p:nvPr/>
            </p:nvSpPr>
            <p:spPr>
              <a:xfrm>
                <a:off x="2991148" y="4026256"/>
                <a:ext cx="457200" cy="400110"/>
              </a:xfrm>
              <a:prstGeom prst="rect">
                <a:avLst/>
              </a:prstGeom>
              <a:blipFill rotWithShape="1">
                <a:blip r:embed="rId8"/>
                <a:stretch>
                  <a:fillRect l="-65" t="-89" r="65" b="104"/>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par>
                          <p:cTn id="43" fill="hold">
                            <p:stCondLst>
                              <p:cond delay="500"/>
                            </p:stCondLst>
                            <p:childTnLst>
                              <p:par>
                                <p:cTn id="44" presetID="10" presetClass="entr" presetSubtype="0" fill="hold" nodeType="afterEffect">
                                  <p:stCondLst>
                                    <p:cond delay="0"/>
                                  </p:stCondLst>
                                  <p:childTnLst>
                                    <p:set>
                                      <p:cBhvr>
                                        <p:cTn id="45" dur="1" fill="hold">
                                          <p:stCondLst>
                                            <p:cond delay="0"/>
                                          </p:stCondLst>
                                        </p:cTn>
                                        <p:tgtEl>
                                          <p:spTgt spid="20">
                                            <p:txEl>
                                              <p:pRg st="0" end="0"/>
                                            </p:txEl>
                                          </p:spTgt>
                                        </p:tgtEl>
                                        <p:attrNameLst>
                                          <p:attrName>style.visibility</p:attrName>
                                        </p:attrNameLst>
                                      </p:cBhvr>
                                      <p:to>
                                        <p:strVal val="visible"/>
                                      </p:to>
                                    </p:set>
                                    <p:animEffect transition="in" filter="fade">
                                      <p:cBhvr>
                                        <p:cTn id="46" dur="500"/>
                                        <p:tgtEl>
                                          <p:spTgt spid="20">
                                            <p:txEl>
                                              <p:pRg st="0" end="0"/>
                                            </p:txEl>
                                          </p:spTgt>
                                        </p:tgtEl>
                                      </p:cBhvr>
                                    </p:animEffect>
                                  </p:childTnLst>
                                </p:cTn>
                              </p:par>
                            </p:childTnLst>
                          </p:cTn>
                        </p:par>
                        <p:par>
                          <p:cTn id="47" fill="hold">
                            <p:stCondLst>
                              <p:cond delay="1000"/>
                            </p:stCondLst>
                            <p:childTnLst>
                              <p:par>
                                <p:cTn id="48" presetID="26" presetClass="entr" presetSubtype="0"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down)">
                                      <p:cBhvr>
                                        <p:cTn id="50" dur="580">
                                          <p:stCondLst>
                                            <p:cond delay="0"/>
                                          </p:stCondLst>
                                        </p:cTn>
                                        <p:tgtEl>
                                          <p:spTgt spid="23"/>
                                        </p:tgtEl>
                                      </p:cBhvr>
                                    </p:animEffect>
                                    <p:anim calcmode="lin" valueType="num">
                                      <p:cBhvr>
                                        <p:cTn id="5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6" dur="26">
                                          <p:stCondLst>
                                            <p:cond delay="650"/>
                                          </p:stCondLst>
                                        </p:cTn>
                                        <p:tgtEl>
                                          <p:spTgt spid="23"/>
                                        </p:tgtEl>
                                      </p:cBhvr>
                                      <p:to x="100000" y="60000"/>
                                    </p:animScale>
                                    <p:animScale>
                                      <p:cBhvr>
                                        <p:cTn id="57" dur="166" decel="50000">
                                          <p:stCondLst>
                                            <p:cond delay="676"/>
                                          </p:stCondLst>
                                        </p:cTn>
                                        <p:tgtEl>
                                          <p:spTgt spid="23"/>
                                        </p:tgtEl>
                                      </p:cBhvr>
                                      <p:to x="100000" y="100000"/>
                                    </p:animScale>
                                    <p:animScale>
                                      <p:cBhvr>
                                        <p:cTn id="58" dur="26">
                                          <p:stCondLst>
                                            <p:cond delay="1312"/>
                                          </p:stCondLst>
                                        </p:cTn>
                                        <p:tgtEl>
                                          <p:spTgt spid="23"/>
                                        </p:tgtEl>
                                      </p:cBhvr>
                                      <p:to x="100000" y="80000"/>
                                    </p:animScale>
                                    <p:animScale>
                                      <p:cBhvr>
                                        <p:cTn id="59" dur="166" decel="50000">
                                          <p:stCondLst>
                                            <p:cond delay="1338"/>
                                          </p:stCondLst>
                                        </p:cTn>
                                        <p:tgtEl>
                                          <p:spTgt spid="23"/>
                                        </p:tgtEl>
                                      </p:cBhvr>
                                      <p:to x="100000" y="100000"/>
                                    </p:animScale>
                                    <p:animScale>
                                      <p:cBhvr>
                                        <p:cTn id="60" dur="26">
                                          <p:stCondLst>
                                            <p:cond delay="1642"/>
                                          </p:stCondLst>
                                        </p:cTn>
                                        <p:tgtEl>
                                          <p:spTgt spid="23"/>
                                        </p:tgtEl>
                                      </p:cBhvr>
                                      <p:to x="100000" y="90000"/>
                                    </p:animScale>
                                    <p:animScale>
                                      <p:cBhvr>
                                        <p:cTn id="61" dur="166" decel="50000">
                                          <p:stCondLst>
                                            <p:cond delay="1668"/>
                                          </p:stCondLst>
                                        </p:cTn>
                                        <p:tgtEl>
                                          <p:spTgt spid="23"/>
                                        </p:tgtEl>
                                      </p:cBhvr>
                                      <p:to x="100000" y="100000"/>
                                    </p:animScale>
                                    <p:animScale>
                                      <p:cBhvr>
                                        <p:cTn id="62" dur="26">
                                          <p:stCondLst>
                                            <p:cond delay="1808"/>
                                          </p:stCondLst>
                                        </p:cTn>
                                        <p:tgtEl>
                                          <p:spTgt spid="23"/>
                                        </p:tgtEl>
                                      </p:cBhvr>
                                      <p:to x="100000" y="95000"/>
                                    </p:animScale>
                                    <p:animScale>
                                      <p:cBhvr>
                                        <p:cTn id="63" dur="166" decel="50000">
                                          <p:stCondLst>
                                            <p:cond delay="1834"/>
                                          </p:stCondLst>
                                        </p:cTn>
                                        <p:tgtEl>
                                          <p:spTgt spid="23"/>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7">
                                            <p:txEl>
                                              <p:pRg st="0" end="0"/>
                                            </p:txEl>
                                          </p:spTgt>
                                        </p:tgtEl>
                                        <p:attrNameLst>
                                          <p:attrName>style.visibility</p:attrName>
                                        </p:attrNameLst>
                                      </p:cBhvr>
                                      <p:to>
                                        <p:strVal val="visible"/>
                                      </p:to>
                                    </p:set>
                                    <p:animEffect transition="in" filter="fade">
                                      <p:cBhvr>
                                        <p:cTn id="73" dur="500"/>
                                        <p:tgtEl>
                                          <p:spTgt spid="27">
                                            <p:txEl>
                                              <p:pRg st="0" end="0"/>
                                            </p:txEl>
                                          </p:spTgt>
                                        </p:tgtEl>
                                      </p:cBhvr>
                                    </p:animEffec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29">
                                            <p:txEl>
                                              <p:pRg st="0" end="0"/>
                                            </p:txEl>
                                          </p:spTgt>
                                        </p:tgtEl>
                                        <p:attrNameLst>
                                          <p:attrName>style.visibility</p:attrName>
                                        </p:attrNameLst>
                                      </p:cBhvr>
                                      <p:to>
                                        <p:strVal val="visible"/>
                                      </p:to>
                                    </p:set>
                                    <p:animEffect transition="in" filter="fade">
                                      <p:cBhvr>
                                        <p:cTn id="77" dur="500"/>
                                        <p:tgtEl>
                                          <p:spTgt spid="29">
                                            <p:txEl>
                                              <p:pRg st="0" end="0"/>
                                            </p:txEl>
                                          </p:spTgt>
                                        </p:tgtEl>
                                      </p:cBhvr>
                                    </p:animEffect>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Effect transition="in" filter="fade">
                                      <p:cBhvr>
                                        <p:cTn id="81" dur="500"/>
                                        <p:tgtEl>
                                          <p:spTgt spid="31">
                                            <p:txEl>
                                              <p:pRg st="0" end="0"/>
                                            </p:txEl>
                                          </p:spTgt>
                                        </p:tgtEl>
                                      </p:cBhvr>
                                    </p:animEffect>
                                  </p:childTnLst>
                                </p:cTn>
                              </p:par>
                            </p:childTnLst>
                          </p:cTn>
                        </p:par>
                        <p:par>
                          <p:cTn id="82" fill="hold">
                            <p:stCondLst>
                              <p:cond delay="1500"/>
                            </p:stCondLst>
                            <p:childTnLst>
                              <p:par>
                                <p:cTn id="83" presetID="10" presetClass="entr" presetSubtype="0" fill="hold" nodeType="afterEffect">
                                  <p:stCondLst>
                                    <p:cond delay="0"/>
                                  </p:stCondLst>
                                  <p:childTnLst>
                                    <p:set>
                                      <p:cBhvr>
                                        <p:cTn id="84" dur="1" fill="hold">
                                          <p:stCondLst>
                                            <p:cond delay="0"/>
                                          </p:stCondLst>
                                        </p:cTn>
                                        <p:tgtEl>
                                          <p:spTgt spid="33">
                                            <p:txEl>
                                              <p:pRg st="0" end="0"/>
                                            </p:txEl>
                                          </p:spTgt>
                                        </p:tgtEl>
                                        <p:attrNameLst>
                                          <p:attrName>style.visibility</p:attrName>
                                        </p:attrNameLst>
                                      </p:cBhvr>
                                      <p:to>
                                        <p:strVal val="visible"/>
                                      </p:to>
                                    </p:set>
                                    <p:animEffect transition="in" filter="fade">
                                      <p:cBhvr>
                                        <p:cTn id="85" dur="500"/>
                                        <p:tgtEl>
                                          <p:spTgt spid="33">
                                            <p:txEl>
                                              <p:pRg st="0" end="0"/>
                                            </p:txEl>
                                          </p:spTgt>
                                        </p:tgtEl>
                                      </p:cBhvr>
                                    </p:animEffect>
                                  </p:childTnLst>
                                </p:cTn>
                              </p:par>
                            </p:childTnLst>
                          </p:cTn>
                        </p:par>
                        <p:par>
                          <p:cTn id="86" fill="hold">
                            <p:stCondLst>
                              <p:cond delay="2000"/>
                            </p:stCondLst>
                            <p:childTnLst>
                              <p:par>
                                <p:cTn id="87" presetID="10" presetClass="entr" presetSubtype="0" fill="hold" nodeType="afterEffect">
                                  <p:stCondLst>
                                    <p:cond delay="0"/>
                                  </p:stCondLst>
                                  <p:childTnLst>
                                    <p:set>
                                      <p:cBhvr>
                                        <p:cTn id="88" dur="1" fill="hold">
                                          <p:stCondLst>
                                            <p:cond delay="0"/>
                                          </p:stCondLst>
                                        </p:cTn>
                                        <p:tgtEl>
                                          <p:spTgt spid="21">
                                            <p:txEl>
                                              <p:pRg st="0" end="0"/>
                                            </p:txEl>
                                          </p:spTgt>
                                        </p:tgtEl>
                                        <p:attrNameLst>
                                          <p:attrName>style.visibility</p:attrName>
                                        </p:attrNameLst>
                                      </p:cBhvr>
                                      <p:to>
                                        <p:strVal val="visible"/>
                                      </p:to>
                                    </p:set>
                                    <p:animEffect transition="in" filter="fade">
                                      <p:cBhvr>
                                        <p:cTn id="89" dur="500"/>
                                        <p:tgtEl>
                                          <p:spTgt spid="21">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fade">
                                      <p:cBhvr>
                                        <p:cTn id="94" dur="500"/>
                                        <p:tgtEl>
                                          <p:spTgt spid="3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35">
                                            <p:txEl>
                                              <p:pRg st="0" end="0"/>
                                            </p:txEl>
                                          </p:spTgt>
                                        </p:tgtEl>
                                        <p:attrNameLst>
                                          <p:attrName>style.visibility</p:attrName>
                                        </p:attrNameLst>
                                      </p:cBhvr>
                                      <p:to>
                                        <p:strVal val="visible"/>
                                      </p:to>
                                    </p:set>
                                    <p:animEffect transition="in" filter="fade">
                                      <p:cBhvr>
                                        <p:cTn id="99" dur="500"/>
                                        <p:tgtEl>
                                          <p:spTgt spid="35">
                                            <p:txEl>
                                              <p:pRg st="0" end="0"/>
                                            </p:txEl>
                                          </p:spTgt>
                                        </p:tgtEl>
                                      </p:cBhvr>
                                    </p:animEffect>
                                  </p:childTnLst>
                                </p:cTn>
                              </p:par>
                            </p:childTnLst>
                          </p:cTn>
                        </p:par>
                        <p:par>
                          <p:cTn id="100" fill="hold">
                            <p:stCondLst>
                              <p:cond delay="500"/>
                            </p:stCondLst>
                            <p:childTnLst>
                              <p:par>
                                <p:cTn id="101" presetID="26" presetClass="entr" presetSubtype="0" fill="hold" grpId="0" nodeType="after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wipe(down)">
                                      <p:cBhvr>
                                        <p:cTn id="103" dur="580">
                                          <p:stCondLst>
                                            <p:cond delay="0"/>
                                          </p:stCondLst>
                                        </p:cTn>
                                        <p:tgtEl>
                                          <p:spTgt spid="36"/>
                                        </p:tgtEl>
                                      </p:cBhvr>
                                    </p:animEffect>
                                    <p:anim calcmode="lin" valueType="num">
                                      <p:cBhvr>
                                        <p:cTn id="104"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09" dur="26">
                                          <p:stCondLst>
                                            <p:cond delay="650"/>
                                          </p:stCondLst>
                                        </p:cTn>
                                        <p:tgtEl>
                                          <p:spTgt spid="36"/>
                                        </p:tgtEl>
                                      </p:cBhvr>
                                      <p:to x="100000" y="60000"/>
                                    </p:animScale>
                                    <p:animScale>
                                      <p:cBhvr>
                                        <p:cTn id="110" dur="166" decel="50000">
                                          <p:stCondLst>
                                            <p:cond delay="676"/>
                                          </p:stCondLst>
                                        </p:cTn>
                                        <p:tgtEl>
                                          <p:spTgt spid="36"/>
                                        </p:tgtEl>
                                      </p:cBhvr>
                                      <p:to x="100000" y="100000"/>
                                    </p:animScale>
                                    <p:animScale>
                                      <p:cBhvr>
                                        <p:cTn id="111" dur="26">
                                          <p:stCondLst>
                                            <p:cond delay="1312"/>
                                          </p:stCondLst>
                                        </p:cTn>
                                        <p:tgtEl>
                                          <p:spTgt spid="36"/>
                                        </p:tgtEl>
                                      </p:cBhvr>
                                      <p:to x="100000" y="80000"/>
                                    </p:animScale>
                                    <p:animScale>
                                      <p:cBhvr>
                                        <p:cTn id="112" dur="166" decel="50000">
                                          <p:stCondLst>
                                            <p:cond delay="1338"/>
                                          </p:stCondLst>
                                        </p:cTn>
                                        <p:tgtEl>
                                          <p:spTgt spid="36"/>
                                        </p:tgtEl>
                                      </p:cBhvr>
                                      <p:to x="100000" y="100000"/>
                                    </p:animScale>
                                    <p:animScale>
                                      <p:cBhvr>
                                        <p:cTn id="113" dur="26">
                                          <p:stCondLst>
                                            <p:cond delay="1642"/>
                                          </p:stCondLst>
                                        </p:cTn>
                                        <p:tgtEl>
                                          <p:spTgt spid="36"/>
                                        </p:tgtEl>
                                      </p:cBhvr>
                                      <p:to x="100000" y="90000"/>
                                    </p:animScale>
                                    <p:animScale>
                                      <p:cBhvr>
                                        <p:cTn id="114" dur="166" decel="50000">
                                          <p:stCondLst>
                                            <p:cond delay="1668"/>
                                          </p:stCondLst>
                                        </p:cTn>
                                        <p:tgtEl>
                                          <p:spTgt spid="36"/>
                                        </p:tgtEl>
                                      </p:cBhvr>
                                      <p:to x="100000" y="100000"/>
                                    </p:animScale>
                                    <p:animScale>
                                      <p:cBhvr>
                                        <p:cTn id="115" dur="26">
                                          <p:stCondLst>
                                            <p:cond delay="1808"/>
                                          </p:stCondLst>
                                        </p:cTn>
                                        <p:tgtEl>
                                          <p:spTgt spid="36"/>
                                        </p:tgtEl>
                                      </p:cBhvr>
                                      <p:to x="100000" y="95000"/>
                                    </p:animScale>
                                    <p:animScale>
                                      <p:cBhvr>
                                        <p:cTn id="116"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4" grpId="0"/>
      <p:bldP spid="18" grpId="0"/>
      <p:bldP spid="19" grpId="0" animBg="1"/>
      <p:bldP spid="23" grpId="0"/>
      <p:bldP spid="25" grpId="0"/>
      <p:bldP spid="34" grpId="0"/>
      <p:bldP spid="3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415528" y="4297131"/>
                <a:ext cx="8292905" cy="957250"/>
              </a:xfrm>
              <a:prstGeom prst="rect">
                <a:avLst/>
              </a:prstGeom>
              <a:noFill/>
            </p:spPr>
            <p:txBody>
              <a:bodyPr wrap="square">
                <a:spAutoFit/>
              </a:bodyPr>
              <a:lstStyle/>
              <a:p>
                <a:pPr indent="266700" algn="just">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频率为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100</m:t>
                    </m:r>
                    <m:r>
                      <m:rPr>
                        <m:sty m:val="p"/>
                      </m:rPr>
                      <a:rPr lang="en-US" altLang="zh-CN" sz="2000" i="0" kern="100">
                        <a:effectLst/>
                        <a:latin typeface="Cambria Math" panose="02040503050406030204" pitchFamily="18" charset="0"/>
                        <a:ea typeface="宋体" panose="02010600030101010101" pitchFamily="2" charset="-122"/>
                      </a:rPr>
                      <m:t>Hz</m:t>
                    </m:r>
                  </m:oMath>
                </a14:m>
                <a:r>
                  <a:rPr lang="zh-CN" altLang="zh-CN" sz="2000" kern="100" dirty="0">
                    <a:effectLst/>
                    <a:latin typeface="Times New Roman" panose="02020603050405020304" pitchFamily="18" charset="0"/>
                    <a:ea typeface="宋体" panose="02010600030101010101" pitchFamily="2" charset="-122"/>
                  </a:rPr>
                  <a:t>，传播速度为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𝑢</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300</m:t>
                    </m:r>
                    <m:r>
                      <m:rPr>
                        <m:sty m:val="p"/>
                      </m:rPr>
                      <a:rPr lang="en-US" altLang="zh-CN" sz="2000" i="0" kern="100">
                        <a:effectLst/>
                        <a:latin typeface="Cambria Math" panose="02040503050406030204" pitchFamily="18" charset="0"/>
                        <a:ea typeface="宋体" panose="02010600030101010101" pitchFamily="2" charset="-122"/>
                      </a:rPr>
                      <m:t>m</m:t>
                    </m:r>
                    <m:r>
                      <a:rPr lang="en-US" altLang="zh-CN" sz="2000" i="0" kern="100" smtClean="0">
                        <a:effectLst/>
                        <a:latin typeface="Cambria Math" panose="02040503050406030204" pitchFamily="18" charset="0"/>
                        <a:ea typeface="Cambria Math" panose="02040503050406030204" pitchFamily="18" charset="0"/>
                      </a:rPr>
                      <m:t>∙</m:t>
                    </m:r>
                    <m:sSup>
                      <m:sSupPr>
                        <m:ctrlPr>
                          <a:rPr lang="en-US" altLang="zh-CN" sz="2000" i="1" kern="100" smtClean="0">
                            <a:effectLst/>
                            <a:latin typeface="Cambria Math" panose="02040503050406030204" pitchFamily="18" charset="0"/>
                            <a:ea typeface="Cambria Math" panose="02040503050406030204" pitchFamily="18" charset="0"/>
                          </a:rPr>
                        </m:ctrlPr>
                      </m:sSupPr>
                      <m:e>
                        <m:r>
                          <m:rPr>
                            <m:sty m:val="p"/>
                          </m:rPr>
                          <a:rPr lang="en-US" altLang="zh-CN" sz="2000" i="0" kern="100">
                            <a:latin typeface="Cambria Math" panose="02040503050406030204" pitchFamily="18" charset="0"/>
                            <a:ea typeface="宋体" panose="02010600030101010101" pitchFamily="2" charset="-122"/>
                          </a:rPr>
                          <m:t>s</m:t>
                        </m:r>
                      </m:e>
                      <m:sup>
                        <m:r>
                          <a:rPr lang="en-US" altLang="zh-CN" sz="2000" b="0" i="0" kern="100" smtClean="0">
                            <a:effectLst/>
                            <a:latin typeface="Cambria Math" panose="02040503050406030204" pitchFamily="18" charset="0"/>
                            <a:ea typeface="Cambria Math" panose="02040503050406030204" pitchFamily="18" charset="0"/>
                          </a:rPr>
                          <m:t>−</m:t>
                        </m:r>
                        <m:r>
                          <a:rPr lang="en-US" altLang="zh-CN" sz="2000" b="0" i="0" kern="100" smtClean="0">
                            <a:effectLst/>
                            <a:latin typeface="Cambria Math" panose="02040503050406030204" pitchFamily="18" charset="0"/>
                            <a:ea typeface="Cambria Math" panose="02040503050406030204" pitchFamily="18" charset="0"/>
                          </a:rPr>
                          <m:t>1</m:t>
                        </m:r>
                      </m:sup>
                    </m:sSup>
                  </m:oMath>
                </a14:m>
                <a:r>
                  <a:rPr lang="zh-CN" altLang="zh-CN" sz="2000" kern="100" dirty="0">
                    <a:effectLst/>
                    <a:latin typeface="Times New Roman" panose="02020603050405020304" pitchFamily="18" charset="0"/>
                    <a:ea typeface="宋体" panose="02010600030101010101" pitchFamily="2" charset="-122"/>
                  </a:rPr>
                  <a:t>的平面简谐波，波线上距离小于波长的两点振动相位差为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𝜋</m:t>
                    </m:r>
                  </m:oMath>
                </a14:m>
                <a:r>
                  <a:rPr lang="zh-CN" altLang="zh-CN" sz="2000" kern="100" dirty="0">
                    <a:effectLst/>
                    <a:latin typeface="Times New Roman" panose="02020603050405020304" pitchFamily="18" charset="0"/>
                    <a:ea typeface="宋体" panose="02010600030101010101" pitchFamily="2" charset="-122"/>
                  </a:rPr>
                  <a:t>，则此两点的距离为</a:t>
                </a:r>
                <a:r>
                  <a:rPr lang="en-US" altLang="zh-CN" sz="2000" kern="100" dirty="0">
                    <a:effectLst/>
                    <a:latin typeface="Times New Roman" panose="02020603050405020304" pitchFamily="18" charset="0"/>
                    <a:ea typeface="宋体" panose="02010600030101010101" pitchFamily="2" charset="-122"/>
                  </a:rPr>
                  <a:t>________</a:t>
                </a:r>
                <a:r>
                  <a:rPr lang="zh-CN" altLang="zh-CN" sz="2000" kern="100" dirty="0">
                    <a:effectLst/>
                    <a:latin typeface="Times New Roman" panose="02020603050405020304" pitchFamily="18" charset="0"/>
                    <a:ea typeface="宋体" panose="02010600030101010101" pitchFamily="2" charset="-122"/>
                  </a:rPr>
                  <a:t>。</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415528" y="4297131"/>
                <a:ext cx="8292905" cy="957250"/>
              </a:xfrm>
              <a:prstGeom prst="rect">
                <a:avLst/>
              </a:prstGeom>
              <a:blipFill rotWithShape="1">
                <a:blip r:embed="rId1"/>
                <a:stretch>
                  <a:fillRect l="-3" t="-9" r="1" b="-2281"/>
                </a:stretch>
              </a:blipFill>
            </p:spPr>
            <p:txBody>
              <a:bodyPr/>
              <a:lstStyle/>
              <a:p>
                <a:r>
                  <a:rPr lang="zh-CN" altLang="en-US">
                    <a:noFill/>
                  </a:rPr>
                  <a:t> </a:t>
                </a:r>
              </a:p>
            </p:txBody>
          </p:sp>
        </mc:Fallback>
      </mc:AlternateContent>
      <p:sp>
        <p:nvSpPr>
          <p:cNvPr id="4" name="文本框 3"/>
          <p:cNvSpPr txBox="1"/>
          <p:nvPr/>
        </p:nvSpPr>
        <p:spPr>
          <a:xfrm>
            <a:off x="295953" y="590995"/>
            <a:ext cx="773723"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6-16</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295953" y="434190"/>
                <a:ext cx="8644597" cy="1113831"/>
              </a:xfrm>
              <a:prstGeom prst="rect">
                <a:avLst/>
              </a:prstGeom>
              <a:noFill/>
            </p:spPr>
            <p:txBody>
              <a:bodyPr wrap="square">
                <a:spAutoFit/>
              </a:bodyPr>
              <a:lstStyle/>
              <a:p>
                <a:pPr indent="265430">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沿轴正向传播的简谐波的波动方程</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04</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en-US" altLang="zh-CN" sz="2000" i="1" kern="100" smtClean="0">
                            <a:effectLst/>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𝑥</m:t>
                        </m:r>
                      </m:num>
                      <m:den>
                        <m:r>
                          <a:rPr lang="en-US" altLang="zh-CN" sz="2000" i="1" kern="10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5</m:t>
                        </m:r>
                      </m:den>
                    </m:f>
                    <m:r>
                      <a:rPr lang="en-US" altLang="zh-CN" sz="2000" i="1" kern="100">
                        <a:effectLst/>
                        <a:latin typeface="Cambria Math" panose="02040503050406030204" pitchFamily="18" charset="0"/>
                        <a:ea typeface="宋体" panose="02010600030101010101" pitchFamily="2" charset="-122"/>
                      </a:rPr>
                      <m:t>)+</m:t>
                    </m:r>
                    <m:f>
                      <m:fPr>
                        <m:ctrlPr>
                          <a:rPr lang="en-US" altLang="zh-CN" sz="2000" i="1" kern="100" smtClean="0">
                            <a:effectLst/>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m:t>
                    </m:r>
                    <m:r>
                      <m:rPr>
                        <m:sty m:val="p"/>
                      </m:rPr>
                      <a:rPr lang="en-US" altLang="zh-CN" sz="2000" b="0" i="0" kern="100" smtClean="0">
                        <a:effectLst/>
                        <a:latin typeface="Cambria Math" panose="02040503050406030204" pitchFamily="18" charset="0"/>
                        <a:ea typeface="宋体" panose="02010600030101010101" pitchFamily="2" charset="-122"/>
                      </a:rPr>
                      <m:t>m</m:t>
                    </m:r>
                  </m:oMath>
                </a14:m>
                <a:r>
                  <a:rPr lang="zh-CN" altLang="zh-CN" sz="2000" kern="100" dirty="0">
                    <a:effectLst/>
                    <a:latin typeface="Times New Roman" panose="02020603050405020304" pitchFamily="18" charset="0"/>
                    <a:ea typeface="宋体" panose="02010600030101010101" pitchFamily="2" charset="-122"/>
                  </a:rPr>
                  <a:t>，则该波的波长为</a:t>
                </a:r>
                <a:r>
                  <a:rPr lang="en-US" altLang="zh-CN" sz="2000" kern="100" dirty="0">
                    <a:latin typeface="Times New Roman" panose="02020603050405020304" pitchFamily="18" charset="0"/>
                    <a:ea typeface="宋体" panose="02010600030101010101" pitchFamily="2" charset="-122"/>
                  </a:rPr>
                  <a:t>______ </a:t>
                </a:r>
                <a:r>
                  <a:rPr lang="zh-CN" altLang="zh-CN" sz="2000" kern="100" dirty="0">
                    <a:effectLst/>
                    <a:latin typeface="Times New Roman" panose="02020603050405020304" pitchFamily="18" charset="0"/>
                    <a:ea typeface="宋体" panose="02010600030101010101" pitchFamily="2" charset="-122"/>
                  </a:rPr>
                  <a:t>；</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6" name="文本框 5"/>
              <p:cNvSpPr txBox="1">
                <a:spLocks noRot="1" noChangeAspect="1" noMove="1" noResize="1" noEditPoints="1" noAdjustHandles="1" noChangeArrowheads="1" noChangeShapeType="1" noTextEdit="1"/>
              </p:cNvSpPr>
              <p:nvPr/>
            </p:nvSpPr>
            <p:spPr>
              <a:xfrm>
                <a:off x="295953" y="434190"/>
                <a:ext cx="8644597" cy="1113831"/>
              </a:xfrm>
              <a:prstGeom prst="rect">
                <a:avLst/>
              </a:prstGeom>
              <a:blipFill rotWithShape="1">
                <a:blip r:embed="rId2"/>
                <a:stretch>
                  <a:fillRect t="-44" r="4" b="4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2975848" y="1143118"/>
                <a:ext cx="5732585" cy="400110"/>
              </a:xfrm>
              <a:prstGeom prst="rect">
                <a:avLst/>
              </a:prstGeom>
              <a:noFill/>
            </p:spPr>
            <p:txBody>
              <a:bodyPr wrap="square">
                <a:spAutoFit/>
              </a:bodyPr>
              <a:lstStyle/>
              <a:p>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𝑥</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2</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5</m:t>
                    </m:r>
                    <m:r>
                      <m:rPr>
                        <m:sty m:val="p"/>
                      </m:rPr>
                      <a:rPr lang="en-US" altLang="zh-CN" sz="2000" i="0" kern="100">
                        <a:effectLst/>
                        <a:latin typeface="Cambria Math" panose="02040503050406030204" pitchFamily="18" charset="0"/>
                        <a:ea typeface="宋体" panose="02010600030101010101" pitchFamily="2" charset="-122"/>
                      </a:rPr>
                      <m:t>m</m:t>
                    </m:r>
                  </m:oMath>
                </a14:m>
                <a:r>
                  <a:rPr lang="zh-CN" altLang="zh-CN" sz="2000" kern="100" dirty="0">
                    <a:effectLst/>
                    <a:latin typeface="Times New Roman" panose="02020603050405020304" pitchFamily="18" charset="0"/>
                    <a:ea typeface="宋体" panose="02010600030101010101" pitchFamily="2" charset="-122"/>
                  </a:rPr>
                  <a:t>处的质点，在</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𝑠</m:t>
                    </m:r>
                  </m:oMath>
                </a14:m>
                <a:r>
                  <a:rPr lang="zh-CN" altLang="zh-CN" sz="2000" kern="100" dirty="0">
                    <a:effectLst/>
                    <a:latin typeface="Times New Roman" panose="02020603050405020304" pitchFamily="18" charset="0"/>
                    <a:ea typeface="宋体" panose="02010600030101010101" pitchFamily="2" charset="-122"/>
                  </a:rPr>
                  <a:t>时的位移为</a:t>
                </a:r>
                <a:r>
                  <a:rPr lang="en-US" altLang="zh-CN" sz="2000" kern="100" dirty="0">
                    <a:effectLst/>
                    <a:latin typeface="Times New Roman" panose="02020603050405020304" pitchFamily="18" charset="0"/>
                    <a:ea typeface="宋体" panose="02010600030101010101" pitchFamily="2" charset="-122"/>
                  </a:rPr>
                  <a:t>______</a:t>
                </a:r>
                <a:r>
                  <a:rPr lang="zh-CN" altLang="zh-CN" sz="2000" kern="100" dirty="0">
                    <a:effectLst/>
                    <a:latin typeface="Times New Roman" panose="02020603050405020304" pitchFamily="18" charset="0"/>
                    <a:ea typeface="宋体" panose="02010600030101010101" pitchFamily="2" charset="-122"/>
                  </a:rPr>
                  <a:t>。</a:t>
                </a:r>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2975848" y="1143118"/>
                <a:ext cx="5732585" cy="400110"/>
              </a:xfrm>
              <a:prstGeom prst="rect">
                <a:avLst/>
              </a:prstGeom>
              <a:blipFill rotWithShape="1">
                <a:blip r:embed="rId3"/>
                <a:stretch>
                  <a:fillRect l="-4" t="-29" r="1" b="44"/>
                </a:stretch>
              </a:blipFill>
            </p:spPr>
            <p:txBody>
              <a:bodyPr/>
              <a:lstStyle/>
              <a:p>
                <a:r>
                  <a:rPr lang="zh-CN" altLang="en-US">
                    <a:noFill/>
                  </a:rPr>
                  <a:t> </a:t>
                </a:r>
              </a:p>
            </p:txBody>
          </p:sp>
        </mc:Fallback>
      </mc:AlternateContent>
      <p:sp>
        <p:nvSpPr>
          <p:cNvPr id="9" name="文本框 8"/>
          <p:cNvSpPr txBox="1"/>
          <p:nvPr/>
        </p:nvSpPr>
        <p:spPr>
          <a:xfrm>
            <a:off x="866579" y="1625814"/>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0" name="文本框 9"/>
          <p:cNvSpPr txBox="1"/>
          <p:nvPr/>
        </p:nvSpPr>
        <p:spPr>
          <a:xfrm>
            <a:off x="1703806" y="1723377"/>
            <a:ext cx="2327849" cy="400110"/>
          </a:xfrm>
          <a:prstGeom prst="rect">
            <a:avLst/>
          </a:prstGeom>
          <a:noFill/>
        </p:spPr>
        <p:txBody>
          <a:bodyPr wrap="square">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标准波动方程为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2" name="文本框 11"/>
              <p:cNvSpPr txBox="1"/>
              <p:nvPr/>
            </p:nvSpPr>
            <p:spPr>
              <a:xfrm>
                <a:off x="3811990" y="1560294"/>
                <a:ext cx="3217605"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b="0" i="1" kern="100" smtClean="0">
                          <a:effectLst/>
                          <a:latin typeface="Cambria Math" panose="02040503050406030204" pitchFamily="18" charset="0"/>
                          <a:ea typeface="宋体" panose="02010600030101010101" pitchFamily="2" charset="-122"/>
                        </a:rPr>
                        <m:t>𝐴</m:t>
                      </m:r>
                      <m:func>
                        <m:funcPr>
                          <m:ctrlPr>
                            <a:rPr lang="zh-CN" altLang="zh-CN" sz="2000" i="1" kern="100">
                              <a:effectLst/>
                              <a:latin typeface="Cambria Math" panose="02040503050406030204" pitchFamily="18" charset="0"/>
                              <a:ea typeface="Cambria Math" panose="02040503050406030204" pitchFamily="18" charset="0"/>
                            </a:rPr>
                          </m:ctrlPr>
                        </m:funcPr>
                        <m:fName>
                          <m:r>
                            <m:rPr>
                              <m:sty m:val="p"/>
                            </m:rPr>
                            <a:rPr lang="en-US" altLang="zh-CN" sz="2000" kern="100">
                              <a:effectLst/>
                              <a:latin typeface="Cambria Math" panose="02040503050406030204" pitchFamily="18" charset="0"/>
                              <a:ea typeface="宋体" panose="02010600030101010101" pitchFamily="2" charset="-122"/>
                            </a:rPr>
                            <m:t>cos</m:t>
                          </m:r>
                        </m:fName>
                        <m:e>
                          <m:d>
                            <m:dPr>
                              <m:begChr m:val="["/>
                              <m:endChr m:val="]"/>
                              <m:ctrlPr>
                                <a:rPr lang="zh-CN" altLang="zh-CN" sz="2000" i="1" kern="100">
                                  <a:effectLst/>
                                  <a:latin typeface="Cambria Math" panose="02040503050406030204" pitchFamily="18" charset="0"/>
                                  <a:ea typeface="Cambria Math" panose="02040503050406030204" pitchFamily="18" charset="0"/>
                                </a:rPr>
                              </m:ctrlPr>
                            </m:dPr>
                            <m:e>
                              <m:r>
                                <a:rPr lang="zh-CN" altLang="en-US" sz="2000" i="1" kern="100" smtClean="0">
                                  <a:effectLst/>
                                  <a:latin typeface="Cambria Math" panose="02040503050406030204" pitchFamily="18" charset="0"/>
                                  <a:ea typeface="宋体" panose="02010600030101010101" pitchFamily="2" charset="-122"/>
                                </a:rPr>
                                <m:t>𝜔</m:t>
                              </m:r>
                              <m:d>
                                <m:dPr>
                                  <m:ctrlPr>
                                    <a:rPr lang="zh-CN" altLang="zh-CN" sz="2000" i="1" kern="100">
                                      <a:effectLst/>
                                      <a:latin typeface="Cambria Math" panose="02040503050406030204" pitchFamily="18" charset="0"/>
                                      <a:ea typeface="Cambria Math" panose="02040503050406030204" pitchFamily="18" charset="0"/>
                                    </a:rPr>
                                  </m:ctrlPr>
                                </m:dPr>
                                <m:e>
                                  <m:r>
                                    <a:rPr lang="en-US" altLang="zh-CN" sz="2000" i="1" kern="100">
                                      <a:effectLst/>
                                      <a:latin typeface="Cambria Math" panose="02040503050406030204" pitchFamily="18" charset="0"/>
                                      <a:ea typeface="宋体" panose="02010600030101010101" pitchFamily="2" charset="-122"/>
                                    </a:rPr>
                                    <m:t>𝑡</m:t>
                                  </m:r>
                                  <m:r>
                                    <a:rPr lang="en-US" altLang="zh-CN" sz="2000" i="1" kern="100" smtClean="0">
                                      <a:solidFill>
                                        <a:srgbClr val="FF0000"/>
                                      </a:solidFill>
                                      <a:effectLst/>
                                      <a:latin typeface="Cambria Math" panose="02040503050406030204" pitchFamily="18" charset="0"/>
                                      <a:ea typeface="宋体" panose="02010600030101010101" pitchFamily="2" charset="-122"/>
                                    </a:rPr>
                                    <m:t>−</m:t>
                                  </m:r>
                                  <m:f>
                                    <m:fPr>
                                      <m:ctrlPr>
                                        <a:rPr lang="zh-CN" altLang="zh-CN" sz="2000" i="1" kern="100">
                                          <a:effectLst/>
                                          <a:latin typeface="Cambria Math" panose="02040503050406030204" pitchFamily="18" charset="0"/>
                                          <a:ea typeface="Cambria Math" panose="02040503050406030204" pitchFamily="18" charset="0"/>
                                        </a:rPr>
                                      </m:ctrlPr>
                                    </m:fPr>
                                    <m:num>
                                      <m:r>
                                        <a:rPr lang="en-US" altLang="zh-CN" sz="2000" i="1" kern="100">
                                          <a:effectLst/>
                                          <a:latin typeface="Cambria Math" panose="02040503050406030204" pitchFamily="18" charset="0"/>
                                          <a:ea typeface="宋体" panose="02010600030101010101" pitchFamily="2" charset="-122"/>
                                        </a:rPr>
                                        <m:t>𝑥</m:t>
                                      </m:r>
                                    </m:num>
                                    <m:den>
                                      <m:r>
                                        <a:rPr lang="zh-CN" altLang="en-US" sz="2000" i="1" kern="100" smtClean="0">
                                          <a:effectLst/>
                                          <a:latin typeface="Cambria Math" panose="02040503050406030204" pitchFamily="18" charset="0"/>
                                          <a:ea typeface="宋体" panose="02010600030101010101" pitchFamily="2" charset="-122"/>
                                        </a:rPr>
                                        <m:t>𝜐</m:t>
                                      </m:r>
                                    </m:den>
                                  </m:f>
                                </m:e>
                              </m:d>
                              <m:r>
                                <a:rPr lang="en-US" altLang="zh-CN" sz="2000" b="0" i="1" kern="100" smtClean="0">
                                  <a:effectLst/>
                                  <a:latin typeface="Cambria Math" panose="02040503050406030204" pitchFamily="18" charset="0"/>
                                  <a:ea typeface="宋体" panose="02010600030101010101" pitchFamily="2" charset="-122"/>
                                </a:rPr>
                                <m:t>+</m:t>
                              </m:r>
                              <m:r>
                                <a:rPr lang="zh-CN" altLang="en-US" sz="2000" i="1" kern="100" smtClean="0">
                                  <a:effectLst/>
                                  <a:latin typeface="Cambria Math" panose="02040503050406030204" pitchFamily="18" charset="0"/>
                                  <a:ea typeface="Cambria Math" panose="02040503050406030204" pitchFamily="18" charset="0"/>
                                </a:rPr>
                                <m:t>𝜑</m:t>
                              </m:r>
                            </m:e>
                          </m:d>
                        </m:e>
                      </m:func>
                    </m:oMath>
                  </m:oMathPara>
                </a14:m>
                <a:endParaRPr lang="zh-CN" altLang="en-US" dirty="0"/>
              </a:p>
            </p:txBody>
          </p:sp>
        </mc:Choice>
        <mc:Fallback>
          <p:sp>
            <p:nvSpPr>
              <p:cNvPr id="12" name="文本框 11"/>
              <p:cNvSpPr txBox="1">
                <a:spLocks noRot="1" noChangeAspect="1" noMove="1" noResize="1" noEditPoints="1" noAdjustHandles="1" noChangeArrowheads="1" noChangeShapeType="1" noTextEdit="1"/>
              </p:cNvSpPr>
              <p:nvPr/>
            </p:nvSpPr>
            <p:spPr>
              <a:xfrm>
                <a:off x="3811990" y="1560294"/>
                <a:ext cx="3217605" cy="640112"/>
              </a:xfrm>
              <a:prstGeom prst="rect">
                <a:avLst/>
              </a:prstGeom>
              <a:blipFill rotWithShape="1">
                <a:blip r:embed="rId4"/>
                <a:stretch>
                  <a:fillRect l="-3" t="-15" r="5" b="20"/>
                </a:stretch>
              </a:blipFill>
            </p:spPr>
            <p:txBody>
              <a:bodyPr/>
              <a:lstStyle/>
              <a:p>
                <a:r>
                  <a:rPr lang="zh-CN" altLang="en-US">
                    <a:noFill/>
                  </a:rPr>
                  <a:t> </a:t>
                </a:r>
              </a:p>
            </p:txBody>
          </p:sp>
        </mc:Fallback>
      </mc:AlternateContent>
      <p:sp>
        <p:nvSpPr>
          <p:cNvPr id="13" name="文本框 12"/>
          <p:cNvSpPr txBox="1"/>
          <p:nvPr/>
        </p:nvSpPr>
        <p:spPr>
          <a:xfrm>
            <a:off x="866579" y="2252642"/>
            <a:ext cx="704649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题中方程与标准波动方程对比，可知题中方程即为标准形式。</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 name="文本框 15"/>
          <p:cNvSpPr txBox="1"/>
          <p:nvPr/>
        </p:nvSpPr>
        <p:spPr>
          <a:xfrm>
            <a:off x="866579" y="2732054"/>
            <a:ext cx="703385"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易知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9" name="文本框 18"/>
              <p:cNvSpPr txBox="1"/>
              <p:nvPr/>
            </p:nvSpPr>
            <p:spPr>
              <a:xfrm>
                <a:off x="1328517" y="2744336"/>
                <a:ext cx="1914963"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b="0" i="1" kern="100" smtClean="0">
                          <a:effectLst/>
                          <a:latin typeface="Cambria Math" panose="02040503050406030204" pitchFamily="18" charset="0"/>
                          <a:ea typeface="宋体" panose="02010600030101010101" pitchFamily="2" charset="-122"/>
                        </a:rPr>
                        <m:t>𝐴</m:t>
                      </m:r>
                      <m:r>
                        <a:rPr lang="en-US" altLang="zh-CN" sz="1800" b="0" i="1" kern="100" smtClean="0">
                          <a:effectLst/>
                          <a:latin typeface="Cambria Math" panose="02040503050406030204" pitchFamily="18" charset="0"/>
                          <a:ea typeface="宋体" panose="02010600030101010101" pitchFamily="2" charset="-122"/>
                        </a:rPr>
                        <m:t>=</m:t>
                      </m:r>
                      <m:r>
                        <a:rPr lang="en-US" altLang="zh-CN" sz="1800" b="0" i="1" kern="100" smtClean="0">
                          <a:effectLst/>
                          <a:latin typeface="Cambria Math" panose="02040503050406030204" pitchFamily="18" charset="0"/>
                          <a:ea typeface="宋体" panose="02010600030101010101" pitchFamily="2" charset="-122"/>
                        </a:rPr>
                        <m:t>0</m:t>
                      </m:r>
                      <m:r>
                        <a:rPr lang="en-US" altLang="zh-CN" sz="1800" b="0" i="1" kern="100" smtClean="0">
                          <a:effectLst/>
                          <a:latin typeface="Cambria Math" panose="02040503050406030204" pitchFamily="18" charset="0"/>
                          <a:ea typeface="宋体" panose="02010600030101010101" pitchFamily="2" charset="-122"/>
                        </a:rPr>
                        <m:t>.</m:t>
                      </m:r>
                      <m:r>
                        <a:rPr lang="en-US" altLang="zh-CN" sz="1800" b="0" i="1" kern="100" smtClean="0">
                          <a:effectLst/>
                          <a:latin typeface="Cambria Math" panose="02040503050406030204" pitchFamily="18" charset="0"/>
                          <a:ea typeface="宋体" panose="02010600030101010101" pitchFamily="2" charset="-122"/>
                        </a:rPr>
                        <m:t>04</m:t>
                      </m:r>
                      <m:r>
                        <m:rPr>
                          <m:sty m:val="p"/>
                        </m:rPr>
                        <a:rPr lang="en-US" altLang="zh-CN" i="1" kern="10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19" name="文本框 18"/>
              <p:cNvSpPr txBox="1">
                <a:spLocks noRot="1" noChangeAspect="1" noMove="1" noResize="1" noEditPoints="1" noAdjustHandles="1" noChangeArrowheads="1" noChangeShapeType="1" noTextEdit="1"/>
              </p:cNvSpPr>
              <p:nvPr/>
            </p:nvSpPr>
            <p:spPr>
              <a:xfrm>
                <a:off x="1328517" y="2744336"/>
                <a:ext cx="1914963" cy="369332"/>
              </a:xfrm>
              <a:prstGeom prst="rect">
                <a:avLst/>
              </a:prstGeom>
              <a:blipFill rotWithShape="1">
                <a:blip r:embed="rId5"/>
                <a:stretch>
                  <a:fillRect l="-5" t="-136" r="28" b="7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1" name="文本框 20"/>
              <p:cNvSpPr txBox="1"/>
              <p:nvPr/>
            </p:nvSpPr>
            <p:spPr>
              <a:xfrm>
                <a:off x="3156802" y="2733785"/>
                <a:ext cx="1865363"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𝜐</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2</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5</m:t>
                      </m:r>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m:t>
                      </m:r>
                      <m: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sSup>
                        <m:sSupPr>
                          <m:ctrlPr>
                            <a:rPr lang="zh-CN" altLang="zh-CN" sz="2000" i="1">
                              <a:solidFill>
                                <a:srgbClr val="000000"/>
                              </a:solidFill>
                              <a:effectLst/>
                              <a:latin typeface="Cambria Math" panose="02040503050406030204" pitchFamily="18" charset="0"/>
                              <a:ea typeface="Cambria Math" panose="02040503050406030204" pitchFamily="18" charset="0"/>
                              <a:cs typeface="宋体" panose="02010600030101010101" pitchFamily="2" charset="-122"/>
                            </a:rPr>
                          </m:ctrlPr>
                        </m:sSupPr>
                        <m:e>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s</m:t>
                          </m:r>
                        </m:e>
                        <m:sup>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1</m:t>
                          </m:r>
                        </m:sup>
                      </m:sSup>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3156802" y="2733785"/>
                <a:ext cx="1865363" cy="400110"/>
              </a:xfrm>
              <a:prstGeom prst="rect">
                <a:avLst/>
              </a:prstGeom>
              <a:blipFill rotWithShape="1">
                <a:blip r:embed="rId6"/>
                <a:stretch>
                  <a:fillRect l="-12" t="-27" r="31" b="4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4831273" y="2632328"/>
                <a:ext cx="1179037" cy="57701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b="0" i="1" kern="100" smtClean="0">
                          <a:effectLst/>
                          <a:latin typeface="Cambria Math" panose="02040503050406030204" pitchFamily="18" charset="0"/>
                          <a:ea typeface="宋体" panose="02010600030101010101" pitchFamily="2" charset="-122"/>
                        </a:rPr>
                        <m:t>𝜑</m:t>
                      </m:r>
                      <m:r>
                        <a:rPr lang="en-US" altLang="zh-CN" sz="1800" b="0" i="1" kern="100" smtClean="0">
                          <a:effectLst/>
                          <a:latin typeface="Cambria Math" panose="02040503050406030204" pitchFamily="18" charset="0"/>
                          <a:ea typeface="宋体" panose="02010600030101010101" pitchFamily="2" charset="-122"/>
                        </a:rPr>
                        <m:t>=</m:t>
                      </m:r>
                      <m:f>
                        <m:fPr>
                          <m:ctrlPr>
                            <a:rPr lang="en-US" altLang="zh-CN" i="1" kern="100">
                              <a:latin typeface="Cambria Math" panose="02040503050406030204" pitchFamily="18" charset="0"/>
                              <a:ea typeface="宋体" panose="02010600030101010101" pitchFamily="2" charset="-122"/>
                            </a:rPr>
                          </m:ctrlPr>
                        </m:fPr>
                        <m:num>
                          <m:r>
                            <a:rPr lang="en-US" altLang="zh-CN" i="1" kern="100">
                              <a:latin typeface="Cambria Math" panose="02040503050406030204" pitchFamily="18" charset="0"/>
                              <a:ea typeface="宋体" panose="02010600030101010101" pitchFamily="2" charset="-122"/>
                            </a:rPr>
                            <m:t>𝜋</m:t>
                          </m:r>
                        </m:num>
                        <m:den>
                          <m:r>
                            <a:rPr lang="en-US" altLang="zh-CN" i="1" kern="100">
                              <a:latin typeface="Cambria Math" panose="02040503050406030204" pitchFamily="18" charset="0"/>
                              <a:ea typeface="宋体" panose="02010600030101010101" pitchFamily="2" charset="-122"/>
                            </a:rPr>
                            <m:t>3</m:t>
                          </m:r>
                        </m:den>
                      </m:f>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4831273" y="2632328"/>
                <a:ext cx="1179037" cy="577017"/>
              </a:xfrm>
              <a:prstGeom prst="rect">
                <a:avLst/>
              </a:prstGeom>
              <a:blipFill rotWithShape="1">
                <a:blip r:embed="rId7"/>
                <a:stretch>
                  <a:fillRect l="-16" t="-44" r="3" b="1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文本框 23"/>
              <p:cNvSpPr txBox="1"/>
              <p:nvPr/>
            </p:nvSpPr>
            <p:spPr>
              <a:xfrm>
                <a:off x="5842140" y="2677780"/>
                <a:ext cx="250000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rPr>
                        <m:t>𝜔</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2</m:t>
                      </m:r>
                      <m:r>
                        <a:rPr lang="zh-CN" altLang="en-US" sz="2000" b="0" i="1" kern="100" smtClean="0">
                          <a:latin typeface="Cambria Math" panose="02040503050406030204" pitchFamily="18" charset="0"/>
                          <a:ea typeface="宋体" panose="02010600030101010101" pitchFamily="2" charset="-122"/>
                        </a:rPr>
                        <m:t>𝜋</m:t>
                      </m:r>
                      <m:r>
                        <m:rPr>
                          <m:sty m:val="p"/>
                        </m:rPr>
                        <a:rPr lang="en-US" altLang="zh-CN" sz="2000" b="0" i="0" kern="100" smtClean="0">
                          <a:latin typeface="Cambria Math" panose="02040503050406030204" pitchFamily="18" charset="0"/>
                          <a:ea typeface="宋体" panose="02010600030101010101" pitchFamily="2" charset="-122"/>
                        </a:rPr>
                        <m:t>rad</m:t>
                      </m:r>
                      <m:r>
                        <a:rPr lang="en-US" altLang="zh-CN" sz="2000" b="0" i="0" kern="100" smtClean="0">
                          <a:latin typeface="Cambria Math" panose="02040503050406030204" pitchFamily="18" charset="0"/>
                          <a:ea typeface="Cambria Math" panose="02040503050406030204" pitchFamily="18" charset="0"/>
                        </a:rPr>
                        <m:t>∙</m:t>
                      </m:r>
                      <m:sSup>
                        <m:sSupPr>
                          <m:ctrlPr>
                            <a:rPr lang="en-US" altLang="zh-CN" sz="2000" b="0" i="1" kern="100" smtClean="0">
                              <a:latin typeface="Cambria Math" panose="02040503050406030204" pitchFamily="18" charset="0"/>
                              <a:ea typeface="Cambria Math" panose="02040503050406030204" pitchFamily="18" charset="0"/>
                            </a:rPr>
                          </m:ctrlPr>
                        </m:sSupPr>
                        <m:e>
                          <m:r>
                            <m:rPr>
                              <m:sty m:val="p"/>
                            </m:rPr>
                            <a:rPr lang="en-US" altLang="zh-CN" sz="2000" b="0" i="0" kern="100" smtClean="0">
                              <a:latin typeface="Cambria Math" panose="02040503050406030204" pitchFamily="18" charset="0"/>
                              <a:ea typeface="Cambria Math" panose="02040503050406030204" pitchFamily="18" charset="0"/>
                            </a:rPr>
                            <m:t>s</m:t>
                          </m:r>
                        </m:e>
                        <m:sup>
                          <m:r>
                            <a:rPr lang="en-US" altLang="zh-CN" sz="2000" b="0" i="0" kern="100" smtClean="0">
                              <a:latin typeface="Cambria Math" panose="02040503050406030204" pitchFamily="18" charset="0"/>
                              <a:ea typeface="Cambria Math" panose="02040503050406030204" pitchFamily="18" charset="0"/>
                            </a:rPr>
                            <m:t>−</m:t>
                          </m:r>
                          <m:r>
                            <a:rPr lang="en-US" altLang="zh-CN" sz="2000" b="0" i="0" kern="100" smtClean="0">
                              <a:latin typeface="Cambria Math" panose="02040503050406030204" pitchFamily="18" charset="0"/>
                              <a:ea typeface="Cambria Math" panose="02040503050406030204" pitchFamily="18" charset="0"/>
                            </a:rPr>
                            <m:t>1</m:t>
                          </m:r>
                        </m:sup>
                      </m:sSup>
                    </m:oMath>
                  </m:oMathPara>
                </a14:m>
                <a:endParaRPr lang="zh-CN" altLang="en-US" dirty="0"/>
              </a:p>
            </p:txBody>
          </p:sp>
        </mc:Choice>
        <mc:Fallback>
          <p:sp>
            <p:nvSpPr>
              <p:cNvPr id="24" name="文本框 23"/>
              <p:cNvSpPr txBox="1">
                <a:spLocks noRot="1" noChangeAspect="1" noMove="1" noResize="1" noEditPoints="1" noAdjustHandles="1" noChangeArrowheads="1" noChangeShapeType="1" noTextEdit="1"/>
              </p:cNvSpPr>
              <p:nvPr/>
            </p:nvSpPr>
            <p:spPr>
              <a:xfrm>
                <a:off x="5842140" y="2677780"/>
                <a:ext cx="2500001" cy="400110"/>
              </a:xfrm>
              <a:prstGeom prst="rect">
                <a:avLst/>
              </a:prstGeom>
              <a:blipFill rotWithShape="1">
                <a:blip r:embed="rId8"/>
                <a:stretch>
                  <a:fillRect l="-6" t="-155" r="6" b="1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5" name="文本框 24"/>
              <p:cNvSpPr txBox="1"/>
              <p:nvPr/>
            </p:nvSpPr>
            <p:spPr>
              <a:xfrm>
                <a:off x="1313116" y="3146564"/>
                <a:ext cx="3776658" cy="67678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𝜐</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2</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5</m:t>
                      </m:r>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m:t>
                      </m:r>
                      <m: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sSup>
                        <m:sSupPr>
                          <m:ctrlPr>
                            <a:rPr lang="zh-CN" altLang="zh-CN" sz="2000" i="1">
                              <a:solidFill>
                                <a:srgbClr val="000000"/>
                              </a:solidFill>
                              <a:effectLst/>
                              <a:latin typeface="Cambria Math" panose="02040503050406030204" pitchFamily="18" charset="0"/>
                              <a:ea typeface="Cambria Math" panose="02040503050406030204" pitchFamily="18" charset="0"/>
                              <a:cs typeface="宋体" panose="02010600030101010101" pitchFamily="2" charset="-122"/>
                            </a:rPr>
                          </m:ctrlPr>
                        </m:sSupPr>
                        <m:e>
                          <m:r>
                            <m:rPr>
                              <m:sty m:val="p"/>
                            </m:rPr>
                            <a:rPr lang="en-US" altLang="zh-CN" sz="2000">
                              <a:solidFill>
                                <a:srgbClr val="000000"/>
                              </a:solidFill>
                              <a:effectLst/>
                              <a:latin typeface="Cambria Math" panose="02040503050406030204" pitchFamily="18" charset="0"/>
                              <a:ea typeface="宋体" panose="02010600030101010101" pitchFamily="2" charset="-122"/>
                              <a:cs typeface="宋体" panose="02010600030101010101" pitchFamily="2" charset="-122"/>
                            </a:rPr>
                            <m:t>s</m:t>
                          </m:r>
                        </m:e>
                        <m:sup>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r>
                            <a:rPr lang="en-US" altLang="zh-CN" sz="2000" i="1">
                              <a:solidFill>
                                <a:srgbClr val="000000"/>
                              </a:solidFill>
                              <a:effectLst/>
                              <a:latin typeface="Cambria Math" panose="02040503050406030204" pitchFamily="18" charset="0"/>
                              <a:ea typeface="宋体" panose="02010600030101010101" pitchFamily="2" charset="-122"/>
                              <a:cs typeface="宋体" panose="02010600030101010101" pitchFamily="2" charset="-122"/>
                            </a:rPr>
                            <m:t>1</m:t>
                          </m:r>
                        </m:sup>
                      </m:sSup>
                      <m:r>
                        <a:rPr lang="en-US" altLang="zh-CN" sz="2000" b="0" i="1" smtClean="0">
                          <a:solidFill>
                            <a:srgbClr val="000000"/>
                          </a:solidFill>
                          <a:effectLst/>
                          <a:latin typeface="Cambria Math" panose="02040503050406030204" pitchFamily="18" charset="0"/>
                          <a:ea typeface="宋体" panose="02010600030101010101" pitchFamily="2" charset="-122"/>
                          <a:cs typeface="宋体" panose="02010600030101010101" pitchFamily="2" charset="-122"/>
                        </a:rPr>
                        <m:t>=</m:t>
                      </m:r>
                      <m:f>
                        <m:fPr>
                          <m:ctrlPr>
                            <a:rPr lang="zh-CN" altLang="zh-CN" sz="2000" i="1" kern="100">
                              <a:latin typeface="Cambria Math" panose="02040503050406030204" pitchFamily="18" charset="0"/>
                              <a:ea typeface="Cambria Math" panose="02040503050406030204" pitchFamily="18" charset="0"/>
                            </a:rPr>
                          </m:ctrlPr>
                        </m:fPr>
                        <m:num>
                          <m:r>
                            <a:rPr lang="zh-CN" altLang="en-US" sz="2000" i="1" kern="100" smtClean="0">
                              <a:latin typeface="Cambria Math" panose="02040503050406030204" pitchFamily="18" charset="0"/>
                              <a:ea typeface="宋体" panose="02010600030101010101" pitchFamily="2" charset="-122"/>
                            </a:rPr>
                            <m:t>𝜔</m:t>
                          </m:r>
                          <m:r>
                            <a:rPr lang="zh-CN" altLang="en-US" sz="2000" i="1" kern="100">
                              <a:latin typeface="Cambria Math" panose="02040503050406030204" pitchFamily="18" charset="0"/>
                              <a:ea typeface="宋体" panose="02010600030101010101" pitchFamily="2" charset="-122"/>
                            </a:rPr>
                            <m:t>𝜆</m:t>
                          </m:r>
                        </m:num>
                        <m:den>
                          <m:r>
                            <a:rPr lang="en-US" altLang="zh-CN" sz="2000" b="0" i="1" kern="100" smtClean="0">
                              <a:latin typeface="Cambria Math" panose="02040503050406030204" pitchFamily="18" charset="0"/>
                              <a:ea typeface="宋体" panose="02010600030101010101" pitchFamily="2" charset="-122"/>
                            </a:rPr>
                            <m:t>2</m:t>
                          </m:r>
                          <m:r>
                            <a:rPr lang="zh-CN" altLang="en-US" sz="2000" b="0" i="1" kern="100" smtClean="0">
                              <a:latin typeface="Cambria Math" panose="02040503050406030204" pitchFamily="18" charset="0"/>
                              <a:ea typeface="宋体" panose="02010600030101010101" pitchFamily="2" charset="-122"/>
                            </a:rPr>
                            <m:t>𝜋</m:t>
                          </m:r>
                        </m:den>
                      </m:f>
                      <m:r>
                        <a:rPr lang="en-US" altLang="zh-CN" sz="2000" b="0" i="1" kern="100" smtClean="0">
                          <a:latin typeface="Cambria Math" panose="02040503050406030204" pitchFamily="18" charset="0"/>
                          <a:ea typeface="宋体" panose="02010600030101010101" pitchFamily="2" charset="-122"/>
                        </a:rPr>
                        <m:t>=</m:t>
                      </m:r>
                      <m:f>
                        <m:fPr>
                          <m:ctrlPr>
                            <a:rPr lang="zh-CN" altLang="zh-CN" sz="2000" i="1" kern="100">
                              <a:latin typeface="Cambria Math" panose="02040503050406030204" pitchFamily="18" charset="0"/>
                              <a:ea typeface="Cambria Math" panose="02040503050406030204" pitchFamily="18" charset="0"/>
                            </a:rPr>
                          </m:ctrlPr>
                        </m:fPr>
                        <m:num>
                          <m:r>
                            <a:rPr lang="en-US" altLang="zh-CN" sz="2000" i="1" kern="100">
                              <a:latin typeface="Cambria Math" panose="02040503050406030204" pitchFamily="18" charset="0"/>
                              <a:ea typeface="宋体" panose="02010600030101010101" pitchFamily="2" charset="-122"/>
                            </a:rPr>
                            <m:t>2</m:t>
                          </m:r>
                          <m:r>
                            <a:rPr lang="zh-CN" altLang="en-US" sz="2000" i="1" kern="100">
                              <a:latin typeface="Cambria Math" panose="02040503050406030204" pitchFamily="18" charset="0"/>
                              <a:ea typeface="宋体" panose="02010600030101010101" pitchFamily="2" charset="-122"/>
                            </a:rPr>
                            <m:t>𝜋𝜆</m:t>
                          </m:r>
                        </m:num>
                        <m:den>
                          <m:r>
                            <a:rPr lang="en-US" altLang="zh-CN" sz="2000" i="1" kern="100">
                              <a:latin typeface="Cambria Math" panose="02040503050406030204" pitchFamily="18" charset="0"/>
                              <a:ea typeface="宋体" panose="02010600030101010101" pitchFamily="2" charset="-122"/>
                            </a:rPr>
                            <m:t>2</m:t>
                          </m:r>
                          <m:r>
                            <a:rPr lang="zh-CN" altLang="en-US" sz="2000" i="1" kern="100">
                              <a:latin typeface="Cambria Math" panose="02040503050406030204" pitchFamily="18" charset="0"/>
                              <a:ea typeface="宋体" panose="02010600030101010101" pitchFamily="2" charset="-122"/>
                            </a:rPr>
                            <m:t>𝜋</m:t>
                          </m:r>
                        </m:den>
                      </m:f>
                    </m:oMath>
                  </m:oMathPara>
                </a14:m>
                <a:endParaRPr lang="zh-CN" altLang="en-US" sz="2000" dirty="0"/>
              </a:p>
            </p:txBody>
          </p:sp>
        </mc:Choice>
        <mc:Fallback>
          <p:sp>
            <p:nvSpPr>
              <p:cNvPr id="25" name="文本框 24"/>
              <p:cNvSpPr txBox="1">
                <a:spLocks noRot="1" noChangeAspect="1" noMove="1" noResize="1" noEditPoints="1" noAdjustHandles="1" noChangeArrowheads="1" noChangeShapeType="1" noTextEdit="1"/>
              </p:cNvSpPr>
              <p:nvPr/>
            </p:nvSpPr>
            <p:spPr>
              <a:xfrm>
                <a:off x="1313116" y="3146564"/>
                <a:ext cx="3776658" cy="676788"/>
              </a:xfrm>
              <a:prstGeom prst="rect">
                <a:avLst/>
              </a:prstGeom>
              <a:blipFill rotWithShape="1">
                <a:blip r:embed="rId9"/>
                <a:stretch>
                  <a:fillRect l="-15" t="-21" r="7" b="3"/>
                </a:stretch>
              </a:blipFill>
            </p:spPr>
            <p:txBody>
              <a:bodyPr/>
              <a:lstStyle/>
              <a:p>
                <a:r>
                  <a:rPr lang="zh-CN" altLang="en-US">
                    <a:noFill/>
                  </a:rPr>
                  <a:t> </a:t>
                </a:r>
              </a:p>
            </p:txBody>
          </p:sp>
        </mc:Fallback>
      </mc:AlternateContent>
      <p:sp>
        <p:nvSpPr>
          <p:cNvPr id="26" name="箭头: 右 25"/>
          <p:cNvSpPr/>
          <p:nvPr/>
        </p:nvSpPr>
        <p:spPr bwMode="auto">
          <a:xfrm>
            <a:off x="5184282" y="3366859"/>
            <a:ext cx="365760" cy="25831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8" name="文本框 27"/>
              <p:cNvSpPr txBox="1"/>
              <p:nvPr/>
            </p:nvSpPr>
            <p:spPr>
              <a:xfrm>
                <a:off x="5747563" y="3271124"/>
                <a:ext cx="154290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rPr>
                        <m:t>𝜆</m:t>
                      </m:r>
                      <m:r>
                        <a:rPr lang="en-US" altLang="zh-CN" sz="2000" i="1" kern="100" smtClean="0">
                          <a:latin typeface="Cambria Math" panose="02040503050406030204" pitchFamily="18" charset="0"/>
                          <a:ea typeface="Cambria Math" panose="02040503050406030204" pitchFamily="18" charset="0"/>
                        </a:rPr>
                        <m:t>=</m:t>
                      </m:r>
                      <m:r>
                        <a:rPr lang="en-US" altLang="zh-CN" sz="2000" i="1">
                          <a:solidFill>
                            <a:srgbClr val="000000"/>
                          </a:solidFill>
                          <a:latin typeface="Cambria Math" panose="02040503050406030204" pitchFamily="18" charset="0"/>
                          <a:ea typeface="宋体" panose="02010600030101010101" pitchFamily="2" charset="-122"/>
                          <a:cs typeface="宋体" panose="02010600030101010101" pitchFamily="2" charset="-122"/>
                        </a:rPr>
                        <m:t>2</m:t>
                      </m:r>
                      <m:r>
                        <a:rPr lang="en-US" altLang="zh-CN" sz="2000" i="1">
                          <a:solidFill>
                            <a:srgbClr val="000000"/>
                          </a:solidFill>
                          <a:latin typeface="Cambria Math" panose="02040503050406030204" pitchFamily="18" charset="0"/>
                          <a:ea typeface="宋体" panose="02010600030101010101" pitchFamily="2" charset="-122"/>
                          <a:cs typeface="宋体" panose="02010600030101010101" pitchFamily="2" charset="-122"/>
                        </a:rPr>
                        <m:t>.</m:t>
                      </m:r>
                      <m:r>
                        <a:rPr lang="en-US" altLang="zh-CN" sz="2000" i="1">
                          <a:solidFill>
                            <a:srgbClr val="000000"/>
                          </a:solidFill>
                          <a:latin typeface="Cambria Math" panose="02040503050406030204" pitchFamily="18" charset="0"/>
                          <a:ea typeface="宋体" panose="02010600030101010101" pitchFamily="2" charset="-122"/>
                          <a:cs typeface="宋体" panose="02010600030101010101" pitchFamily="2" charset="-122"/>
                        </a:rPr>
                        <m:t>5</m:t>
                      </m:r>
                      <m:r>
                        <m:rPr>
                          <m:sty m:val="p"/>
                        </m:rPr>
                        <a:rPr lang="en-US" altLang="zh-CN" sz="2000">
                          <a:solidFill>
                            <a:srgbClr val="000000"/>
                          </a:solidFill>
                          <a:latin typeface="Cambria Math" panose="02040503050406030204" pitchFamily="18" charset="0"/>
                          <a:ea typeface="宋体" panose="02010600030101010101" pitchFamily="2" charset="-122"/>
                          <a:cs typeface="宋体" panose="02010600030101010101" pitchFamily="2" charset="-122"/>
                        </a:rPr>
                        <m:t>m</m:t>
                      </m:r>
                    </m:oMath>
                  </m:oMathPara>
                </a14:m>
                <a:endParaRPr lang="zh-CN" altLang="en-US" sz="2000" dirty="0"/>
              </a:p>
            </p:txBody>
          </p:sp>
        </mc:Choice>
        <mc:Fallback>
          <p:sp>
            <p:nvSpPr>
              <p:cNvPr id="28" name="文本框 27"/>
              <p:cNvSpPr txBox="1">
                <a:spLocks noRot="1" noChangeAspect="1" noMove="1" noResize="1" noEditPoints="1" noAdjustHandles="1" noChangeArrowheads="1" noChangeShapeType="1" noTextEdit="1"/>
              </p:cNvSpPr>
              <p:nvPr/>
            </p:nvSpPr>
            <p:spPr>
              <a:xfrm>
                <a:off x="5747563" y="3271124"/>
                <a:ext cx="1542905" cy="400110"/>
              </a:xfrm>
              <a:prstGeom prst="rect">
                <a:avLst/>
              </a:prstGeom>
              <a:blipFill rotWithShape="1">
                <a:blip r:embed="rId10"/>
                <a:stretch>
                  <a:fillRect l="-12" t="-60" r="2" b="7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0" name="文本框 29"/>
              <p:cNvSpPr txBox="1"/>
              <p:nvPr/>
            </p:nvSpPr>
            <p:spPr>
              <a:xfrm>
                <a:off x="1952365" y="1113061"/>
                <a:ext cx="70338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rgbClr val="FF0000"/>
                          </a:solidFill>
                          <a:latin typeface="Cambria Math" panose="02040503050406030204" pitchFamily="18" charset="0"/>
                          <a:ea typeface="宋体" panose="02010600030101010101" pitchFamily="2" charset="-122"/>
                          <a:cs typeface="宋体" panose="02010600030101010101" pitchFamily="2" charset="-122"/>
                        </a:rPr>
                        <m:t>2</m:t>
                      </m:r>
                      <m:r>
                        <a:rPr lang="en-US" altLang="zh-CN" sz="2000" i="1" smtClean="0">
                          <a:solidFill>
                            <a:srgbClr val="FF0000"/>
                          </a:solidFill>
                          <a:latin typeface="Cambria Math" panose="02040503050406030204" pitchFamily="18" charset="0"/>
                          <a:ea typeface="宋体" panose="02010600030101010101" pitchFamily="2" charset="-122"/>
                          <a:cs typeface="宋体" panose="02010600030101010101" pitchFamily="2" charset="-122"/>
                        </a:rPr>
                        <m:t>.</m:t>
                      </m:r>
                      <m:r>
                        <a:rPr lang="en-US" altLang="zh-CN" sz="2000" i="1" smtClean="0">
                          <a:solidFill>
                            <a:srgbClr val="FF0000"/>
                          </a:solidFill>
                          <a:latin typeface="Cambria Math" panose="02040503050406030204" pitchFamily="18" charset="0"/>
                          <a:ea typeface="宋体" panose="02010600030101010101" pitchFamily="2" charset="-122"/>
                          <a:cs typeface="宋体" panose="02010600030101010101" pitchFamily="2" charset="-122"/>
                        </a:rPr>
                        <m:t>5</m:t>
                      </m:r>
                      <m:r>
                        <m:rPr>
                          <m:sty m:val="p"/>
                        </m:rPr>
                        <a:rPr lang="en-US" altLang="zh-CN" sz="2000">
                          <a:solidFill>
                            <a:srgbClr val="FF0000"/>
                          </a:solidFill>
                          <a:latin typeface="Cambria Math" panose="02040503050406030204" pitchFamily="18" charset="0"/>
                          <a:ea typeface="宋体" panose="02010600030101010101" pitchFamily="2" charset="-122"/>
                          <a:cs typeface="宋体" panose="02010600030101010101" pitchFamily="2" charset="-122"/>
                        </a:rPr>
                        <m:t>m</m:t>
                      </m:r>
                    </m:oMath>
                  </m:oMathPara>
                </a14:m>
                <a:endParaRPr lang="zh-CN" altLang="en-US" dirty="0">
                  <a:solidFill>
                    <a:srgbClr val="FF0000"/>
                  </a:solidFill>
                </a:endParaRPr>
              </a:p>
            </p:txBody>
          </p:sp>
        </mc:Choice>
        <mc:Fallback>
          <p:sp>
            <p:nvSpPr>
              <p:cNvPr id="30" name="文本框 29"/>
              <p:cNvSpPr txBox="1">
                <a:spLocks noRot="1" noChangeAspect="1" noMove="1" noResize="1" noEditPoints="1" noAdjustHandles="1" noChangeArrowheads="1" noChangeShapeType="1" noTextEdit="1"/>
              </p:cNvSpPr>
              <p:nvPr/>
            </p:nvSpPr>
            <p:spPr>
              <a:xfrm>
                <a:off x="1952365" y="1113061"/>
                <a:ext cx="703385" cy="400110"/>
              </a:xfrm>
              <a:prstGeom prst="rect">
                <a:avLst/>
              </a:prstGeom>
              <a:blipFill rotWithShape="1">
                <a:blip r:embed="rId11"/>
                <a:stretch>
                  <a:fillRect l="-53" t="-135" r="26" b="15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2" name="文本框 31"/>
              <p:cNvSpPr txBox="1"/>
              <p:nvPr/>
            </p:nvSpPr>
            <p:spPr>
              <a:xfrm>
                <a:off x="4276886" y="3671234"/>
                <a:ext cx="4557624" cy="67685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04</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m:t>
                      </m:r>
                      <m:f>
                        <m:fPr>
                          <m:ctrlPr>
                            <a:rPr lang="en-US" altLang="zh-CN" sz="2000" i="1" kern="100" smtClean="0">
                              <a:effectLst/>
                              <a:latin typeface="Cambria Math" panose="02040503050406030204" pitchFamily="18" charset="0"/>
                              <a:ea typeface="宋体" panose="02010600030101010101" pitchFamily="2" charset="-122"/>
                            </a:rPr>
                          </m:ctrlPr>
                        </m:fPr>
                        <m:num>
                          <m:r>
                            <a:rPr lang="en-US" altLang="zh-CN" sz="2000" b="0" i="1" kern="100" smtClean="0">
                              <a:latin typeface="Cambria Math" panose="02040503050406030204" pitchFamily="18" charset="0"/>
                              <a:ea typeface="宋体" panose="02010600030101010101" pitchFamily="2" charset="-122"/>
                            </a:rPr>
                            <m:t>2</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5</m:t>
                          </m:r>
                        </m:num>
                        <m:den>
                          <m:r>
                            <a:rPr lang="en-US" altLang="zh-CN" sz="2000" i="1" kern="10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5</m:t>
                          </m:r>
                        </m:den>
                      </m:f>
                      <m:r>
                        <a:rPr lang="en-US" altLang="zh-CN" sz="2000" i="1" kern="100">
                          <a:effectLst/>
                          <a:latin typeface="Cambria Math" panose="02040503050406030204" pitchFamily="18" charset="0"/>
                          <a:ea typeface="宋体" panose="02010600030101010101" pitchFamily="2" charset="-122"/>
                        </a:rPr>
                        <m:t>)+</m:t>
                      </m:r>
                      <m:f>
                        <m:fPr>
                          <m:ctrlPr>
                            <a:rPr lang="en-US" altLang="zh-CN" sz="2000" i="1" kern="100" smtClean="0">
                              <a:effectLst/>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𝜋</m:t>
                          </m:r>
                        </m:num>
                        <m:den>
                          <m:r>
                            <a:rPr lang="en-US" altLang="zh-CN" sz="2000" i="1" kern="100">
                              <a:latin typeface="Cambria Math" panose="02040503050406030204" pitchFamily="18" charset="0"/>
                              <a:ea typeface="宋体" panose="02010600030101010101" pitchFamily="2" charset="-122"/>
                            </a:rPr>
                            <m:t>3</m:t>
                          </m:r>
                        </m:den>
                      </m:f>
                      <m:r>
                        <a:rPr lang="en-US" altLang="zh-CN" sz="2000" i="1" kern="10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Cambria Math" panose="02040503050406030204" pitchFamily="18" charset="0"/>
                        </a:rPr>
                        <m:t>=</m:t>
                      </m:r>
                      <m:r>
                        <a:rPr lang="en-US" altLang="zh-CN" sz="2000" b="0" i="1" kern="100" smtClean="0">
                          <a:effectLst/>
                          <a:latin typeface="Cambria Math" panose="02040503050406030204" pitchFamily="18" charset="0"/>
                          <a:ea typeface="Cambria Math" panose="02040503050406030204" pitchFamily="18" charset="0"/>
                        </a:rPr>
                        <m:t>0</m:t>
                      </m:r>
                      <m:r>
                        <a:rPr lang="en-US" altLang="zh-CN" sz="2000" b="0" i="1" kern="100" smtClean="0">
                          <a:effectLst/>
                          <a:latin typeface="Cambria Math" panose="02040503050406030204" pitchFamily="18" charset="0"/>
                          <a:ea typeface="Cambria Math" panose="02040503050406030204" pitchFamily="18" charset="0"/>
                        </a:rPr>
                        <m:t>.</m:t>
                      </m:r>
                      <m:r>
                        <a:rPr lang="en-US" altLang="zh-CN" sz="2000" b="0" i="1" kern="100" smtClean="0">
                          <a:effectLst/>
                          <a:latin typeface="Cambria Math" panose="02040503050406030204" pitchFamily="18" charset="0"/>
                          <a:ea typeface="Cambria Math" panose="02040503050406030204" pitchFamily="18" charset="0"/>
                        </a:rPr>
                        <m:t>02</m:t>
                      </m:r>
                      <m:r>
                        <m:rPr>
                          <m:sty m:val="p"/>
                        </m:rPr>
                        <a:rPr lang="en-US" altLang="zh-CN" sz="2000" b="0" i="0" kern="100" smtClean="0">
                          <a:effectLst/>
                          <a:latin typeface="Cambria Math" panose="02040503050406030204" pitchFamily="18" charset="0"/>
                          <a:ea typeface="Cambria Math" panose="02040503050406030204" pitchFamily="18" charset="0"/>
                        </a:rPr>
                        <m:t>m</m:t>
                      </m:r>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4276886" y="3671234"/>
                <a:ext cx="4557624" cy="676852"/>
              </a:xfrm>
              <a:prstGeom prst="rect">
                <a:avLst/>
              </a:prstGeom>
              <a:blipFill rotWithShape="1">
                <a:blip r:embed="rId12"/>
                <a:stretch>
                  <a:fillRect l="-4" t="-44" r="9" b="3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3" name="文本框 32"/>
              <p:cNvSpPr txBox="1"/>
              <p:nvPr/>
            </p:nvSpPr>
            <p:spPr>
              <a:xfrm>
                <a:off x="866579" y="3854864"/>
                <a:ext cx="3360763" cy="400110"/>
              </a:xfrm>
              <a:prstGeom prst="rect">
                <a:avLst/>
              </a:prstGeom>
              <a:noFill/>
            </p:spPr>
            <p:txBody>
              <a:bodyPr wrap="square">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把</a:t>
                </a:r>
                <a14:m>
                  <m:oMath xmlns:m="http://schemas.openxmlformats.org/officeDocument/2006/math">
                    <m:r>
                      <a:rPr lang="en-US" altLang="zh-CN" sz="2000" i="1" kern="100">
                        <a:latin typeface="Cambria Math" panose="02040503050406030204" pitchFamily="18" charset="0"/>
                        <a:ea typeface="宋体" panose="02010600030101010101" pitchFamily="2" charset="-122"/>
                      </a:rPr>
                      <m:t>𝑥</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5</m:t>
                    </m:r>
                    <m:r>
                      <m:rPr>
                        <m:sty m:val="p"/>
                      </m:rPr>
                      <a:rPr lang="en-US" altLang="zh-CN" sz="2000" kern="100">
                        <a:latin typeface="Cambria Math" panose="02040503050406030204" pitchFamily="18" charset="0"/>
                        <a:ea typeface="宋体" panose="02010600030101010101" pitchFamily="2" charset="-122"/>
                      </a:rPr>
                      <m:t>m</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000" kern="100" dirty="0">
                    <a:ea typeface="宋体" panose="02010600030101010101" pitchFamily="2" charset="-122"/>
                  </a:rPr>
                  <a:t> </a:t>
                </a:r>
                <a14:m>
                  <m:oMath xmlns:m="http://schemas.openxmlformats.org/officeDocument/2006/math">
                    <m:r>
                      <a:rPr lang="en-US" altLang="zh-CN" sz="2000" i="1" kern="100">
                        <a:latin typeface="Cambria Math" panose="02040503050406030204" pitchFamily="18" charset="0"/>
                        <a:ea typeface="宋体" panose="02010600030101010101" pitchFamily="2" charset="-122"/>
                      </a:rPr>
                      <m:t>𝑡</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𝑠</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代入：</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3" name="文本框 32"/>
              <p:cNvSpPr txBox="1">
                <a:spLocks noRot="1" noChangeAspect="1" noMove="1" noResize="1" noEditPoints="1" noAdjustHandles="1" noChangeArrowheads="1" noChangeShapeType="1" noTextEdit="1"/>
              </p:cNvSpPr>
              <p:nvPr/>
            </p:nvSpPr>
            <p:spPr>
              <a:xfrm>
                <a:off x="866579" y="3854864"/>
                <a:ext cx="3360763" cy="400110"/>
              </a:xfrm>
              <a:prstGeom prst="rect">
                <a:avLst/>
              </a:prstGeom>
              <a:blipFill rotWithShape="1">
                <a:blip r:embed="rId13"/>
                <a:stretch>
                  <a:fillRect l="-13" t="-103" r="-2603" b="11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5" name="文本框 34"/>
              <p:cNvSpPr txBox="1"/>
              <p:nvPr/>
            </p:nvSpPr>
            <p:spPr>
              <a:xfrm>
                <a:off x="7509411" y="1113061"/>
                <a:ext cx="87188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FF0000"/>
                          </a:solidFill>
                          <a:effectLst/>
                          <a:latin typeface="Cambria Math" panose="02040503050406030204" pitchFamily="18" charset="0"/>
                          <a:ea typeface="Cambria Math" panose="02040503050406030204" pitchFamily="18" charset="0"/>
                        </a:rPr>
                        <m:t>0</m:t>
                      </m:r>
                      <m:r>
                        <a:rPr lang="en-US" altLang="zh-CN" sz="2000" b="0" i="1" kern="100" smtClean="0">
                          <a:solidFill>
                            <a:srgbClr val="FF0000"/>
                          </a:solidFill>
                          <a:effectLst/>
                          <a:latin typeface="Cambria Math" panose="02040503050406030204" pitchFamily="18" charset="0"/>
                          <a:ea typeface="Cambria Math" panose="02040503050406030204" pitchFamily="18" charset="0"/>
                        </a:rPr>
                        <m:t>.</m:t>
                      </m:r>
                      <m:r>
                        <a:rPr lang="en-US" altLang="zh-CN" sz="2000" b="0" i="1" kern="100" smtClean="0">
                          <a:solidFill>
                            <a:srgbClr val="FF0000"/>
                          </a:solidFill>
                          <a:effectLst/>
                          <a:latin typeface="Cambria Math" panose="02040503050406030204" pitchFamily="18" charset="0"/>
                          <a:ea typeface="Cambria Math" panose="02040503050406030204" pitchFamily="18" charset="0"/>
                        </a:rPr>
                        <m:t>02</m:t>
                      </m:r>
                      <m:r>
                        <m:rPr>
                          <m:sty m:val="p"/>
                        </m:rPr>
                        <a:rPr lang="en-US" altLang="zh-CN" sz="2000" b="0" i="0" kern="100" smtClean="0">
                          <a:solidFill>
                            <a:srgbClr val="FF0000"/>
                          </a:solidFill>
                          <a:effectLst/>
                          <a:latin typeface="Cambria Math" panose="02040503050406030204" pitchFamily="18" charset="0"/>
                          <a:ea typeface="Cambria Math" panose="02040503050406030204" pitchFamily="18" charset="0"/>
                        </a:rPr>
                        <m:t>m</m:t>
                      </m:r>
                    </m:oMath>
                  </m:oMathPara>
                </a14:m>
                <a:endParaRPr lang="zh-CN" altLang="en-US" sz="2000" dirty="0">
                  <a:solidFill>
                    <a:srgbClr val="FF0000"/>
                  </a:solidFill>
                </a:endParaRPr>
              </a:p>
            </p:txBody>
          </p:sp>
        </mc:Choice>
        <mc:Fallback>
          <p:sp>
            <p:nvSpPr>
              <p:cNvPr id="35" name="文本框 34"/>
              <p:cNvSpPr txBox="1">
                <a:spLocks noRot="1" noChangeAspect="1" noMove="1" noResize="1" noEditPoints="1" noAdjustHandles="1" noChangeArrowheads="1" noChangeShapeType="1" noTextEdit="1"/>
              </p:cNvSpPr>
              <p:nvPr/>
            </p:nvSpPr>
            <p:spPr>
              <a:xfrm>
                <a:off x="7509411" y="1113061"/>
                <a:ext cx="871889" cy="400110"/>
              </a:xfrm>
              <a:prstGeom prst="rect">
                <a:avLst/>
              </a:prstGeom>
              <a:blipFill rotWithShape="1">
                <a:blip r:embed="rId14"/>
                <a:stretch>
                  <a:fillRect l="-61" t="-135" r="65" b="150"/>
                </a:stretch>
              </a:blipFill>
            </p:spPr>
            <p:txBody>
              <a:bodyPr/>
              <a:lstStyle/>
              <a:p>
                <a:r>
                  <a:rPr lang="zh-CN" altLang="en-US">
                    <a:noFill/>
                  </a:rPr>
                  <a:t> </a:t>
                </a:r>
              </a:p>
            </p:txBody>
          </p:sp>
        </mc:Fallback>
      </mc:AlternateContent>
      <p:sp>
        <p:nvSpPr>
          <p:cNvPr id="37" name="文本框 36"/>
          <p:cNvSpPr txBox="1"/>
          <p:nvPr/>
        </p:nvSpPr>
        <p:spPr>
          <a:xfrm>
            <a:off x="415528" y="4363357"/>
            <a:ext cx="886264"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6-17</a:t>
            </a:r>
            <a:endParaRPr lang="zh-CN" altLang="en-US" sz="2000" dirty="0"/>
          </a:p>
        </p:txBody>
      </p:sp>
      <p:sp>
        <p:nvSpPr>
          <p:cNvPr id="38" name="文本框 37"/>
          <p:cNvSpPr txBox="1"/>
          <p:nvPr/>
        </p:nvSpPr>
        <p:spPr>
          <a:xfrm>
            <a:off x="974227" y="5339893"/>
            <a:ext cx="886264" cy="490071"/>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39" name="文本框 38"/>
          <p:cNvSpPr txBox="1"/>
          <p:nvPr/>
        </p:nvSpPr>
        <p:spPr>
          <a:xfrm>
            <a:off x="1811454" y="5437456"/>
            <a:ext cx="2891641"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波程差与相位差关系为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2" name="文本框 41"/>
              <p:cNvSpPr txBox="1"/>
              <p:nvPr/>
            </p:nvSpPr>
            <p:spPr>
              <a:xfrm>
                <a:off x="4408380" y="5272690"/>
                <a:ext cx="2123515" cy="6705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rPr>
                        <m:t>Δ</m:t>
                      </m:r>
                      <m:r>
                        <a:rPr lang="zh-CN" altLang="en-US" sz="2000" i="1" kern="100" smtClean="0">
                          <a:latin typeface="Cambria Math" panose="02040503050406030204" pitchFamily="18" charset="0"/>
                          <a:ea typeface="宋体" panose="02010600030101010101" pitchFamily="2" charset="-122"/>
                        </a:rPr>
                        <m:t>𝜑</m:t>
                      </m:r>
                      <m:r>
                        <a:rPr lang="en-US" altLang="zh-CN" sz="2000" b="0" i="1" kern="100" smtClean="0">
                          <a:latin typeface="Cambria Math" panose="02040503050406030204" pitchFamily="18" charset="0"/>
                          <a:ea typeface="宋体" panose="02010600030101010101" pitchFamily="2" charset="-122"/>
                        </a:rPr>
                        <m:t>=</m:t>
                      </m:r>
                      <m:f>
                        <m:fPr>
                          <m:ctrlPr>
                            <a:rPr lang="en-US" altLang="zh-CN" sz="2000" b="0" i="1" kern="100" smtClean="0">
                              <a:latin typeface="Cambria Math" panose="02040503050406030204" pitchFamily="18" charset="0"/>
                              <a:ea typeface="宋体" panose="02010600030101010101" pitchFamily="2" charset="-122"/>
                            </a:rPr>
                          </m:ctrlPr>
                        </m:fPr>
                        <m:num>
                          <m:r>
                            <a:rPr lang="en-US" altLang="zh-CN" sz="2000" b="0" i="1" kern="100" smtClean="0">
                              <a:latin typeface="Cambria Math" panose="02040503050406030204" pitchFamily="18" charset="0"/>
                              <a:ea typeface="宋体" panose="02010600030101010101" pitchFamily="2" charset="-122"/>
                            </a:rPr>
                            <m:t>2</m:t>
                          </m:r>
                          <m:r>
                            <a:rPr lang="zh-CN" altLang="en-US" sz="2000" b="0" i="1" kern="100" smtClean="0">
                              <a:latin typeface="Cambria Math" panose="02040503050406030204" pitchFamily="18" charset="0"/>
                              <a:ea typeface="宋体" panose="02010600030101010101" pitchFamily="2" charset="-122"/>
                            </a:rPr>
                            <m:t>𝜋</m:t>
                          </m:r>
                        </m:num>
                        <m:den>
                          <m:r>
                            <a:rPr lang="zh-CN" altLang="en-US" sz="2000" b="0" i="1" kern="100" smtClean="0">
                              <a:latin typeface="Cambria Math" panose="02040503050406030204" pitchFamily="18" charset="0"/>
                              <a:ea typeface="宋体" panose="02010600030101010101" pitchFamily="2" charset="-122"/>
                            </a:rPr>
                            <m:t>𝜆</m:t>
                          </m:r>
                        </m:den>
                      </m:f>
                      <m:r>
                        <a:rPr lang="zh-CN" altLang="en-US" sz="2000" b="0" i="1" kern="100" smtClean="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𝑥</m:t>
                      </m:r>
                      <m:r>
                        <a:rPr lang="en-US" altLang="zh-CN" sz="2000" i="1" kern="100" smtClean="0">
                          <a:latin typeface="Cambria Math" panose="02040503050406030204" pitchFamily="18" charset="0"/>
                          <a:ea typeface="Cambria Math" panose="02040503050406030204" pitchFamily="18" charset="0"/>
                        </a:rPr>
                        <m:t>=</m:t>
                      </m:r>
                      <m:r>
                        <a:rPr lang="zh-CN" altLang="en-US" sz="2000" i="1" kern="100" smtClean="0">
                          <a:latin typeface="Cambria Math" panose="02040503050406030204" pitchFamily="18" charset="0"/>
                          <a:ea typeface="Cambria Math" panose="02040503050406030204" pitchFamily="18" charset="0"/>
                        </a:rPr>
                        <m:t>𝜋</m:t>
                      </m:r>
                    </m:oMath>
                  </m:oMathPara>
                </a14:m>
                <a:endParaRPr lang="zh-CN" altLang="en-US" sz="2000" dirty="0"/>
              </a:p>
            </p:txBody>
          </p:sp>
        </mc:Choice>
        <mc:Fallback>
          <p:sp>
            <p:nvSpPr>
              <p:cNvPr id="42" name="文本框 41"/>
              <p:cNvSpPr txBox="1">
                <a:spLocks noRot="1" noChangeAspect="1" noMove="1" noResize="1" noEditPoints="1" noAdjustHandles="1" noChangeArrowheads="1" noChangeShapeType="1" noTextEdit="1"/>
              </p:cNvSpPr>
              <p:nvPr/>
            </p:nvSpPr>
            <p:spPr>
              <a:xfrm>
                <a:off x="4408380" y="5272690"/>
                <a:ext cx="2123515" cy="670505"/>
              </a:xfrm>
              <a:prstGeom prst="rect">
                <a:avLst/>
              </a:prstGeom>
              <a:blipFill rotWithShape="1">
                <a:blip r:embed="rId15"/>
                <a:stretch>
                  <a:fillRect l="-10" t="-43" r="13" b="3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5" name="文本框 44"/>
              <p:cNvSpPr txBox="1"/>
              <p:nvPr/>
            </p:nvSpPr>
            <p:spPr>
              <a:xfrm>
                <a:off x="6799888" y="5213649"/>
                <a:ext cx="1272419"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rPr>
                        <m:t>Δ</m:t>
                      </m:r>
                      <m:r>
                        <a:rPr lang="en-US" altLang="zh-CN" sz="2000" b="0" i="1" kern="100" smtClean="0">
                          <a:latin typeface="Cambria Math" panose="02040503050406030204" pitchFamily="18" charset="0"/>
                          <a:ea typeface="宋体" panose="02010600030101010101" pitchFamily="2" charset="-122"/>
                        </a:rPr>
                        <m:t>𝑥</m:t>
                      </m:r>
                      <m:r>
                        <a:rPr lang="en-US" altLang="zh-CN" sz="2000" b="0" i="1" kern="100" smtClean="0">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宋体" panose="02010600030101010101" pitchFamily="2" charset="-122"/>
                            </a:rPr>
                          </m:ctrlPr>
                        </m:fPr>
                        <m:num>
                          <m:r>
                            <a:rPr lang="zh-CN" altLang="en-US" sz="2000" i="1" kern="100" smtClean="0">
                              <a:latin typeface="Cambria Math" panose="02040503050406030204" pitchFamily="18" charset="0"/>
                              <a:ea typeface="宋体" panose="02010600030101010101" pitchFamily="2" charset="-122"/>
                            </a:rPr>
                            <m:t>𝜆</m:t>
                          </m:r>
                        </m:num>
                        <m:den>
                          <m:r>
                            <a:rPr lang="en-US" altLang="zh-CN" sz="2000" i="1" kern="100">
                              <a:latin typeface="Cambria Math" panose="02040503050406030204" pitchFamily="18" charset="0"/>
                              <a:ea typeface="宋体" panose="02010600030101010101" pitchFamily="2" charset="-122"/>
                            </a:rPr>
                            <m:t>2</m:t>
                          </m:r>
                        </m:den>
                      </m:f>
                    </m:oMath>
                  </m:oMathPara>
                </a14:m>
                <a:endParaRPr lang="zh-CN" altLang="en-US" sz="2000" dirty="0"/>
              </a:p>
            </p:txBody>
          </p:sp>
        </mc:Choice>
        <mc:Fallback>
          <p:sp>
            <p:nvSpPr>
              <p:cNvPr id="45" name="文本框 44"/>
              <p:cNvSpPr txBox="1">
                <a:spLocks noRot="1" noChangeAspect="1" noMove="1" noResize="1" noEditPoints="1" noAdjustHandles="1" noChangeArrowheads="1" noChangeShapeType="1" noTextEdit="1"/>
              </p:cNvSpPr>
              <p:nvPr/>
            </p:nvSpPr>
            <p:spPr>
              <a:xfrm>
                <a:off x="6799888" y="5213649"/>
                <a:ext cx="1272419" cy="674800"/>
              </a:xfrm>
              <a:prstGeom prst="rect">
                <a:avLst/>
              </a:prstGeom>
              <a:blipFill rotWithShape="1">
                <a:blip r:embed="rId16"/>
                <a:stretch>
                  <a:fillRect l="-24" t="-44" r="15" b="1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7" name="文本框 46"/>
              <p:cNvSpPr txBox="1"/>
              <p:nvPr/>
            </p:nvSpPr>
            <p:spPr>
              <a:xfrm>
                <a:off x="1376950" y="5987370"/>
                <a:ext cx="3381864" cy="39857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𝑢</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300</m:t>
                      </m:r>
                      <m:r>
                        <m:rPr>
                          <m:sty m:val="p"/>
                        </m:rPr>
                        <a:rPr lang="en-US" altLang="zh-CN" sz="2000" i="0" kern="100">
                          <a:effectLst/>
                          <a:latin typeface="Cambria Math" panose="02040503050406030204" pitchFamily="18" charset="0"/>
                          <a:ea typeface="宋体" panose="02010600030101010101" pitchFamily="2" charset="-122"/>
                        </a:rPr>
                        <m:t>m</m:t>
                      </m:r>
                      <m:r>
                        <a:rPr lang="en-US" altLang="zh-CN" sz="2000" i="0" kern="100" smtClean="0">
                          <a:effectLst/>
                          <a:latin typeface="Cambria Math" panose="02040503050406030204" pitchFamily="18" charset="0"/>
                          <a:ea typeface="Cambria Math" panose="02040503050406030204" pitchFamily="18" charset="0"/>
                        </a:rPr>
                        <m:t>∙</m:t>
                      </m:r>
                      <m:sSup>
                        <m:sSupPr>
                          <m:ctrlPr>
                            <a:rPr lang="en-US" altLang="zh-CN" sz="2000" i="1" kern="100" smtClean="0">
                              <a:effectLst/>
                              <a:latin typeface="Cambria Math" panose="02040503050406030204" pitchFamily="18" charset="0"/>
                              <a:ea typeface="Cambria Math" panose="02040503050406030204" pitchFamily="18" charset="0"/>
                            </a:rPr>
                          </m:ctrlPr>
                        </m:sSupPr>
                        <m:e>
                          <m:r>
                            <m:rPr>
                              <m:sty m:val="p"/>
                            </m:rPr>
                            <a:rPr lang="en-US" altLang="zh-CN" sz="2000" i="0" kern="100">
                              <a:latin typeface="Cambria Math" panose="02040503050406030204" pitchFamily="18" charset="0"/>
                              <a:ea typeface="宋体" panose="02010600030101010101" pitchFamily="2" charset="-122"/>
                            </a:rPr>
                            <m:t>s</m:t>
                          </m:r>
                        </m:e>
                        <m:sup>
                          <m:r>
                            <a:rPr lang="en-US" altLang="zh-CN" sz="2000" b="0" i="0" kern="100" smtClean="0">
                              <a:effectLst/>
                              <a:latin typeface="Cambria Math" panose="02040503050406030204" pitchFamily="18" charset="0"/>
                              <a:ea typeface="Cambria Math" panose="02040503050406030204" pitchFamily="18" charset="0"/>
                            </a:rPr>
                            <m:t>−</m:t>
                          </m:r>
                          <m:r>
                            <a:rPr lang="en-US" altLang="zh-CN" sz="2000" b="0" i="0" kern="100" smtClean="0">
                              <a:effectLst/>
                              <a:latin typeface="Cambria Math" panose="02040503050406030204" pitchFamily="18" charset="0"/>
                              <a:ea typeface="Cambria Math" panose="02040503050406030204" pitchFamily="18" charset="0"/>
                            </a:rPr>
                            <m:t>1</m:t>
                          </m:r>
                        </m:sup>
                      </m:sSup>
                      <m:r>
                        <a:rPr lang="en-US" altLang="zh-CN" sz="2000" b="0" i="1" kern="100" smtClean="0">
                          <a:effectLst/>
                          <a:latin typeface="Cambria Math" panose="02040503050406030204" pitchFamily="18" charset="0"/>
                          <a:ea typeface="Cambria Math" panose="02040503050406030204" pitchFamily="18" charset="0"/>
                        </a:rPr>
                        <m:t>=</m:t>
                      </m:r>
                      <m:r>
                        <a:rPr lang="zh-CN" altLang="en-US" sz="2000" i="1" kern="100">
                          <a:latin typeface="Cambria Math" panose="02040503050406030204" pitchFamily="18" charset="0"/>
                          <a:ea typeface="Cambria Math" panose="02040503050406030204" pitchFamily="18" charset="0"/>
                        </a:rPr>
                        <m:t>𝜆</m:t>
                      </m:r>
                      <m:r>
                        <a:rPr lang="zh-CN" altLang="en-US" sz="2000" b="0" i="1" kern="100" smtClean="0">
                          <a:effectLst/>
                          <a:latin typeface="Cambria Math" panose="02040503050406030204" pitchFamily="18" charset="0"/>
                          <a:ea typeface="Cambria Math" panose="02040503050406030204" pitchFamily="18" charset="0"/>
                        </a:rPr>
                        <m:t>𝜈</m:t>
                      </m:r>
                      <m:r>
                        <a:rPr lang="en-US" altLang="zh-CN" sz="2000" b="0" i="1" kern="100" smtClean="0">
                          <a:effectLst/>
                          <a:latin typeface="Cambria Math" panose="02040503050406030204" pitchFamily="18" charset="0"/>
                          <a:ea typeface="Cambria Math" panose="02040503050406030204" pitchFamily="18" charset="0"/>
                        </a:rPr>
                        <m:t>=</m:t>
                      </m:r>
                      <m:r>
                        <a:rPr lang="en-US" altLang="zh-CN" sz="2000" b="0" i="1" kern="100" smtClean="0">
                          <a:effectLst/>
                          <a:latin typeface="Cambria Math" panose="02040503050406030204" pitchFamily="18" charset="0"/>
                          <a:ea typeface="Cambria Math" panose="02040503050406030204" pitchFamily="18" charset="0"/>
                        </a:rPr>
                        <m:t>100</m:t>
                      </m:r>
                      <m:r>
                        <a:rPr lang="zh-CN" altLang="en-US" sz="2000" i="1" kern="100">
                          <a:latin typeface="Cambria Math" panose="02040503050406030204" pitchFamily="18" charset="0"/>
                          <a:ea typeface="Cambria Math" panose="02040503050406030204" pitchFamily="18" charset="0"/>
                        </a:rPr>
                        <m:t>𝜆</m:t>
                      </m:r>
                    </m:oMath>
                  </m:oMathPara>
                </a14:m>
                <a:endParaRPr lang="zh-CN" altLang="en-US" dirty="0"/>
              </a:p>
            </p:txBody>
          </p:sp>
        </mc:Choice>
        <mc:Fallback>
          <p:sp>
            <p:nvSpPr>
              <p:cNvPr id="47" name="文本框 46"/>
              <p:cNvSpPr txBox="1">
                <a:spLocks noRot="1" noChangeAspect="1" noMove="1" noResize="1" noEditPoints="1" noAdjustHandles="1" noChangeArrowheads="1" noChangeShapeType="1" noTextEdit="1"/>
              </p:cNvSpPr>
              <p:nvPr/>
            </p:nvSpPr>
            <p:spPr>
              <a:xfrm>
                <a:off x="1376950" y="5987370"/>
                <a:ext cx="3381864" cy="398571"/>
              </a:xfrm>
              <a:prstGeom prst="rect">
                <a:avLst/>
              </a:prstGeom>
              <a:blipFill rotWithShape="1">
                <a:blip r:embed="rId17"/>
                <a:stretch>
                  <a:fillRect l="-8" t="-148" r="4" b="96"/>
                </a:stretch>
              </a:blipFill>
            </p:spPr>
            <p:txBody>
              <a:bodyPr/>
              <a:lstStyle/>
              <a:p>
                <a:r>
                  <a:rPr lang="zh-CN" altLang="en-US">
                    <a:noFill/>
                  </a:rPr>
                  <a:t> </a:t>
                </a:r>
              </a:p>
            </p:txBody>
          </p:sp>
        </mc:Fallback>
      </mc:AlternateContent>
      <p:sp>
        <p:nvSpPr>
          <p:cNvPr id="48" name="文本框 47"/>
          <p:cNvSpPr txBox="1"/>
          <p:nvPr/>
        </p:nvSpPr>
        <p:spPr>
          <a:xfrm>
            <a:off x="987574" y="5978265"/>
            <a:ext cx="532071"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由</a:t>
            </a:r>
            <a:endParaRPr lang="zh-CN" altLang="en-US" sz="2000" dirty="0"/>
          </a:p>
        </p:txBody>
      </p:sp>
      <p:sp>
        <p:nvSpPr>
          <p:cNvPr id="49" name="箭头: 右 48"/>
          <p:cNvSpPr/>
          <p:nvPr/>
        </p:nvSpPr>
        <p:spPr bwMode="auto">
          <a:xfrm>
            <a:off x="4871070" y="6070988"/>
            <a:ext cx="365760" cy="25831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1" name="文本框 50"/>
              <p:cNvSpPr txBox="1"/>
              <p:nvPr/>
            </p:nvSpPr>
            <p:spPr>
              <a:xfrm>
                <a:off x="5126021" y="6004598"/>
                <a:ext cx="1405874"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Cambria Math" panose="02040503050406030204" pitchFamily="18" charset="0"/>
                        </a:rPr>
                        <m:t>𝜆</m:t>
                      </m:r>
                      <m:r>
                        <a:rPr lang="en-US" altLang="zh-CN" sz="2000" b="0" i="1" kern="100" smtClean="0">
                          <a:latin typeface="Cambria Math" panose="02040503050406030204" pitchFamily="18" charset="0"/>
                          <a:ea typeface="Cambria Math" panose="02040503050406030204" pitchFamily="18" charset="0"/>
                        </a:rPr>
                        <m:t>=</m:t>
                      </m:r>
                      <m:r>
                        <a:rPr lang="en-US" altLang="zh-CN" sz="2000" b="0" i="1" kern="100" smtClean="0">
                          <a:latin typeface="Cambria Math" panose="02040503050406030204" pitchFamily="18" charset="0"/>
                          <a:ea typeface="Cambria Math" panose="02040503050406030204" pitchFamily="18" charset="0"/>
                        </a:rPr>
                        <m:t>3</m:t>
                      </m:r>
                      <m:r>
                        <m:rPr>
                          <m:sty m:val="p"/>
                        </m:rPr>
                        <a:rPr lang="en-US" altLang="zh-CN" sz="2000" i="1" kern="100">
                          <a:latin typeface="Cambria Math" panose="02040503050406030204" pitchFamily="18" charset="0"/>
                          <a:ea typeface="Cambria Math" panose="02040503050406030204" pitchFamily="18" charset="0"/>
                        </a:rPr>
                        <m:t>m</m:t>
                      </m:r>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5126021" y="6004598"/>
                <a:ext cx="1405874" cy="400110"/>
              </a:xfrm>
              <a:prstGeom prst="rect">
                <a:avLst/>
              </a:prstGeom>
              <a:blipFill rotWithShape="1">
                <a:blip r:embed="rId18"/>
                <a:stretch>
                  <a:fillRect l="-21" t="-9" r="20" b="24"/>
                </a:stretch>
              </a:blipFill>
            </p:spPr>
            <p:txBody>
              <a:bodyPr/>
              <a:lstStyle/>
              <a:p>
                <a:r>
                  <a:rPr lang="zh-CN" altLang="en-US">
                    <a:noFill/>
                  </a:rPr>
                  <a:t> </a:t>
                </a:r>
              </a:p>
            </p:txBody>
          </p:sp>
        </mc:Fallback>
      </mc:AlternateContent>
      <p:sp>
        <p:nvSpPr>
          <p:cNvPr id="52" name="文本框 51"/>
          <p:cNvSpPr txBox="1"/>
          <p:nvPr/>
        </p:nvSpPr>
        <p:spPr>
          <a:xfrm>
            <a:off x="6428050" y="6004598"/>
            <a:ext cx="532071"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则</a:t>
            </a:r>
            <a:endParaRPr lang="zh-CN" altLang="en-US" sz="2000" dirty="0"/>
          </a:p>
        </p:txBody>
      </p:sp>
      <mc:AlternateContent xmlns:mc="http://schemas.openxmlformats.org/markup-compatibility/2006">
        <mc:Choice xmlns:a14="http://schemas.microsoft.com/office/drawing/2010/main" Requires="a14">
          <p:sp>
            <p:nvSpPr>
              <p:cNvPr id="54" name="文本框 53"/>
              <p:cNvSpPr txBox="1"/>
              <p:nvPr/>
            </p:nvSpPr>
            <p:spPr>
              <a:xfrm>
                <a:off x="6680747" y="5986601"/>
                <a:ext cx="178230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rPr>
                        <m:t>Δ</m:t>
                      </m:r>
                      <m:r>
                        <a:rPr lang="en-US" altLang="zh-CN" sz="2000" b="0" i="1" kern="100" smtClean="0">
                          <a:latin typeface="Cambria Math" panose="02040503050406030204" pitchFamily="18" charset="0"/>
                          <a:ea typeface="宋体" panose="02010600030101010101" pitchFamily="2" charset="-122"/>
                        </a:rPr>
                        <m:t>𝑥</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1</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5</m:t>
                      </m:r>
                      <m:r>
                        <m:rPr>
                          <m:sty m:val="p"/>
                        </m:rPr>
                        <a:rPr lang="en-US" altLang="zh-CN" sz="2000" i="1" kern="100">
                          <a:latin typeface="Cambria Math" panose="02040503050406030204" pitchFamily="18" charset="0"/>
                          <a:ea typeface="宋体" panose="02010600030101010101" pitchFamily="2" charset="-122"/>
                        </a:rPr>
                        <m:t>m</m:t>
                      </m:r>
                    </m:oMath>
                  </m:oMathPara>
                </a14:m>
                <a:endParaRPr lang="zh-CN" altLang="en-US" sz="2000" dirty="0"/>
              </a:p>
            </p:txBody>
          </p:sp>
        </mc:Choice>
        <mc:Fallback>
          <p:sp>
            <p:nvSpPr>
              <p:cNvPr id="54" name="文本框 53"/>
              <p:cNvSpPr txBox="1">
                <a:spLocks noRot="1" noChangeAspect="1" noMove="1" noResize="1" noEditPoints="1" noAdjustHandles="1" noChangeArrowheads="1" noChangeShapeType="1" noTextEdit="1"/>
              </p:cNvSpPr>
              <p:nvPr/>
            </p:nvSpPr>
            <p:spPr>
              <a:xfrm>
                <a:off x="6680747" y="5986601"/>
                <a:ext cx="1782306" cy="400110"/>
              </a:xfrm>
              <a:prstGeom prst="rect">
                <a:avLst/>
              </a:prstGeom>
              <a:blipFill rotWithShape="1">
                <a:blip r:embed="rId19"/>
                <a:stretch>
                  <a:fillRect l="-31" t="-114" r="23" b="1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6" name="文本框 55"/>
              <p:cNvSpPr txBox="1"/>
              <p:nvPr/>
            </p:nvSpPr>
            <p:spPr>
              <a:xfrm>
                <a:off x="6891754" y="4813539"/>
                <a:ext cx="68228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FF0000"/>
                          </a:solidFill>
                          <a:latin typeface="Cambria Math" panose="02040503050406030204" pitchFamily="18" charset="0"/>
                          <a:ea typeface="宋体" panose="02010600030101010101" pitchFamily="2" charset="-122"/>
                        </a:rPr>
                        <m:t>1</m:t>
                      </m:r>
                      <m:r>
                        <a:rPr lang="en-US" altLang="zh-CN" sz="2000" b="0" i="1" kern="100" smtClean="0">
                          <a:solidFill>
                            <a:srgbClr val="FF0000"/>
                          </a:solidFill>
                          <a:latin typeface="Cambria Math" panose="02040503050406030204" pitchFamily="18" charset="0"/>
                          <a:ea typeface="宋体" panose="02010600030101010101" pitchFamily="2" charset="-122"/>
                        </a:rPr>
                        <m:t>.</m:t>
                      </m:r>
                      <m:r>
                        <a:rPr lang="en-US" altLang="zh-CN" sz="2000" b="0" i="1" kern="100" smtClean="0">
                          <a:solidFill>
                            <a:srgbClr val="FF0000"/>
                          </a:solidFill>
                          <a:latin typeface="Cambria Math" panose="02040503050406030204" pitchFamily="18" charset="0"/>
                          <a:ea typeface="宋体" panose="02010600030101010101" pitchFamily="2" charset="-122"/>
                        </a:rPr>
                        <m:t>5</m:t>
                      </m:r>
                      <m:r>
                        <m:rPr>
                          <m:sty m:val="p"/>
                        </m:rPr>
                        <a:rPr lang="en-US" altLang="zh-CN" sz="2000" i="1" kern="100">
                          <a:solidFill>
                            <a:srgbClr val="FF0000"/>
                          </a:solidFill>
                          <a:latin typeface="Cambria Math" panose="02040503050406030204" pitchFamily="18" charset="0"/>
                          <a:ea typeface="宋体" panose="02010600030101010101" pitchFamily="2" charset="-122"/>
                        </a:rPr>
                        <m:t>m</m:t>
                      </m:r>
                    </m:oMath>
                  </m:oMathPara>
                </a14:m>
                <a:endParaRPr lang="zh-CN" altLang="en-US" dirty="0">
                  <a:solidFill>
                    <a:srgbClr val="FF0000"/>
                  </a:solidFill>
                </a:endParaRPr>
              </a:p>
            </p:txBody>
          </p:sp>
        </mc:Choice>
        <mc:Fallback>
          <p:sp>
            <p:nvSpPr>
              <p:cNvPr id="56" name="文本框 55"/>
              <p:cNvSpPr txBox="1">
                <a:spLocks noRot="1" noChangeAspect="1" noMove="1" noResize="1" noEditPoints="1" noAdjustHandles="1" noChangeArrowheads="1" noChangeShapeType="1" noTextEdit="1"/>
              </p:cNvSpPr>
              <p:nvPr/>
            </p:nvSpPr>
            <p:spPr>
              <a:xfrm>
                <a:off x="6891754" y="4813539"/>
                <a:ext cx="682282" cy="400110"/>
              </a:xfrm>
              <a:prstGeom prst="rect">
                <a:avLst/>
              </a:prstGeom>
              <a:blipFill rotWithShape="1">
                <a:blip r:embed="rId20"/>
                <a:stretch>
                  <a:fillRect l="-15" t="-60" r="57" b="75"/>
                </a:stretch>
              </a:blipFill>
            </p:spPr>
            <p:txBody>
              <a:bodyPr/>
              <a:lstStyle/>
              <a:p>
                <a:r>
                  <a:rPr lang="zh-CN" altLang="en-US">
                    <a:noFill/>
                  </a:rPr>
                  <a:t> </a:t>
                </a:r>
              </a:p>
            </p:txBody>
          </p:sp>
        </mc:Fallback>
      </mc:AlternateContent>
      <p:sp>
        <p:nvSpPr>
          <p:cNvPr id="57" name="箭头: 右 56"/>
          <p:cNvSpPr/>
          <p:nvPr/>
        </p:nvSpPr>
        <p:spPr bwMode="auto">
          <a:xfrm>
            <a:off x="6525994" y="5509975"/>
            <a:ext cx="365760" cy="25831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500"/>
                                        <p:tgtEl>
                                          <p:spTgt spid="1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fade">
                                      <p:cBhvr>
                                        <p:cTn id="36" dur="500"/>
                                        <p:tgtEl>
                                          <p:spTgt spid="16">
                                            <p:txEl>
                                              <p:pRg st="0" end="0"/>
                                            </p:txEl>
                                          </p:spTgt>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par>
                          <p:cTn id="45" fill="hold">
                            <p:stCondLst>
                              <p:cond delay="1500"/>
                            </p:stCondLst>
                            <p:childTnLst>
                              <p:par>
                                <p:cTn id="46" presetID="10" presetClass="entr" presetSubtype="0" fill="hold" grpId="0"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left)">
                                      <p:cBhvr>
                                        <p:cTn id="61" dur="500"/>
                                        <p:tgtEl>
                                          <p:spTgt spid="26"/>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childTnLst>
                          </p:cTn>
                        </p:par>
                        <p:par>
                          <p:cTn id="66" fill="hold">
                            <p:stCondLst>
                              <p:cond delay="1500"/>
                            </p:stCondLst>
                            <p:childTnLst>
                              <p:par>
                                <p:cTn id="67" presetID="10" presetClass="entr" presetSubtype="0"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3">
                                            <p:txEl>
                                              <p:pRg st="0" end="0"/>
                                            </p:txEl>
                                          </p:spTgt>
                                        </p:tgtEl>
                                        <p:attrNameLst>
                                          <p:attrName>style.visibility</p:attrName>
                                        </p:attrNameLst>
                                      </p:cBhvr>
                                      <p:to>
                                        <p:strVal val="visible"/>
                                      </p:to>
                                    </p:set>
                                    <p:animEffect transition="in" filter="fade">
                                      <p:cBhvr>
                                        <p:cTn id="74" dur="500"/>
                                        <p:tgtEl>
                                          <p:spTgt spid="33">
                                            <p:txEl>
                                              <p:pRg st="0" end="0"/>
                                            </p:txEl>
                                          </p:spTgt>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fade">
                                      <p:cBhvr>
                                        <p:cTn id="78" dur="500"/>
                                        <p:tgtEl>
                                          <p:spTgt spid="32"/>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fade">
                                      <p:cBhvr>
                                        <p:cTn id="87" dur="500"/>
                                        <p:tgtEl>
                                          <p:spTgt spid="37"/>
                                        </p:tgtEl>
                                      </p:cBhvr>
                                    </p:animEffect>
                                  </p:childTnLst>
                                </p:cTn>
                              </p:par>
                            </p:childTnLst>
                          </p:cTn>
                        </p:par>
                        <p:par>
                          <p:cTn id="88" fill="hold">
                            <p:stCondLst>
                              <p:cond delay="500"/>
                            </p:stCondLst>
                            <p:childTnLst>
                              <p:par>
                                <p:cTn id="89" presetID="10" presetClass="entr" presetSubtype="0" fill="hold" grpId="0" nodeType="afterEffect">
                                  <p:stCondLst>
                                    <p:cond delay="0"/>
                                  </p:stCondLst>
                                  <p:childTnLst>
                                    <p:set>
                                      <p:cBhvr>
                                        <p:cTn id="90" dur="1" fill="hold">
                                          <p:stCondLst>
                                            <p:cond delay="0"/>
                                          </p:stCondLst>
                                        </p:cTn>
                                        <p:tgtEl>
                                          <p:spTgt spid="3"/>
                                        </p:tgtEl>
                                        <p:attrNameLst>
                                          <p:attrName>style.visibility</p:attrName>
                                        </p:attrNameLst>
                                      </p:cBhvr>
                                      <p:to>
                                        <p:strVal val="visible"/>
                                      </p:to>
                                    </p:set>
                                    <p:animEffect transition="in" filter="fade">
                                      <p:cBhvr>
                                        <p:cTn id="91" dur="500"/>
                                        <p:tgtEl>
                                          <p:spTgt spid="3"/>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38"/>
                                        </p:tgtEl>
                                        <p:attrNameLst>
                                          <p:attrName>style.visibility</p:attrName>
                                        </p:attrNameLst>
                                      </p:cBhvr>
                                      <p:to>
                                        <p:strVal val="visible"/>
                                      </p:to>
                                    </p:set>
                                    <p:animEffect transition="in" filter="fade">
                                      <p:cBhvr>
                                        <p:cTn id="96" dur="500"/>
                                        <p:tgtEl>
                                          <p:spTgt spid="38"/>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39">
                                            <p:txEl>
                                              <p:pRg st="0" end="0"/>
                                            </p:txEl>
                                          </p:spTgt>
                                        </p:tgtEl>
                                        <p:attrNameLst>
                                          <p:attrName>style.visibility</p:attrName>
                                        </p:attrNameLst>
                                      </p:cBhvr>
                                      <p:to>
                                        <p:strVal val="visible"/>
                                      </p:to>
                                    </p:set>
                                    <p:animEffect transition="in" filter="fade">
                                      <p:cBhvr>
                                        <p:cTn id="101" dur="500"/>
                                        <p:tgtEl>
                                          <p:spTgt spid="39">
                                            <p:txEl>
                                              <p:pRg st="0" end="0"/>
                                            </p:txEl>
                                          </p:spTgt>
                                        </p:tgtEl>
                                      </p:cBhvr>
                                    </p:animEffect>
                                  </p:childTnLst>
                                </p:cTn>
                              </p:par>
                            </p:childTnLst>
                          </p:cTn>
                        </p:par>
                        <p:par>
                          <p:cTn id="102" fill="hold">
                            <p:stCondLst>
                              <p:cond delay="500"/>
                            </p:stCondLst>
                            <p:childTnLst>
                              <p:par>
                                <p:cTn id="103" presetID="10" presetClass="entr" presetSubtype="0" fill="hold" grpId="0" nodeType="afterEffect">
                                  <p:stCondLst>
                                    <p:cond delay="0"/>
                                  </p:stCondLst>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57"/>
                                        </p:tgtEl>
                                        <p:attrNameLst>
                                          <p:attrName>style.visibility</p:attrName>
                                        </p:attrNameLst>
                                      </p:cBhvr>
                                      <p:to>
                                        <p:strVal val="visible"/>
                                      </p:to>
                                    </p:set>
                                    <p:animEffect transition="in" filter="wipe(left)">
                                      <p:cBhvr>
                                        <p:cTn id="110" dur="500"/>
                                        <p:tgtEl>
                                          <p:spTgt spid="57"/>
                                        </p:tgtEl>
                                      </p:cBhvr>
                                    </p:animEffect>
                                  </p:childTnLst>
                                </p:cTn>
                              </p:par>
                            </p:childTnLst>
                          </p:cTn>
                        </p:par>
                        <p:par>
                          <p:cTn id="111" fill="hold">
                            <p:stCondLst>
                              <p:cond delay="500"/>
                            </p:stCondLst>
                            <p:childTnLst>
                              <p:par>
                                <p:cTn id="112" presetID="10" presetClass="entr" presetSubtype="0" fill="hold" grpId="0" nodeType="afterEffect">
                                  <p:stCondLst>
                                    <p:cond delay="0"/>
                                  </p:stCondLst>
                                  <p:childTnLst>
                                    <p:set>
                                      <p:cBhvr>
                                        <p:cTn id="113" dur="1" fill="hold">
                                          <p:stCondLst>
                                            <p:cond delay="0"/>
                                          </p:stCondLst>
                                        </p:cTn>
                                        <p:tgtEl>
                                          <p:spTgt spid="45"/>
                                        </p:tgtEl>
                                        <p:attrNameLst>
                                          <p:attrName>style.visibility</p:attrName>
                                        </p:attrNameLst>
                                      </p:cBhvr>
                                      <p:to>
                                        <p:strVal val="visible"/>
                                      </p:to>
                                    </p:set>
                                    <p:animEffect transition="in" filter="fade">
                                      <p:cBhvr>
                                        <p:cTn id="114" dur="500"/>
                                        <p:tgtEl>
                                          <p:spTgt spid="45"/>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48"/>
                                        </p:tgtEl>
                                        <p:attrNameLst>
                                          <p:attrName>style.visibility</p:attrName>
                                        </p:attrNameLst>
                                      </p:cBhvr>
                                      <p:to>
                                        <p:strVal val="visible"/>
                                      </p:to>
                                    </p:set>
                                    <p:animEffect transition="in" filter="fade">
                                      <p:cBhvr>
                                        <p:cTn id="119" dur="500"/>
                                        <p:tgtEl>
                                          <p:spTgt spid="48"/>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47"/>
                                        </p:tgtEl>
                                        <p:attrNameLst>
                                          <p:attrName>style.visibility</p:attrName>
                                        </p:attrNameLst>
                                      </p:cBhvr>
                                      <p:to>
                                        <p:strVal val="visible"/>
                                      </p:to>
                                    </p:set>
                                    <p:animEffect transition="in" filter="fade">
                                      <p:cBhvr>
                                        <p:cTn id="124" dur="500"/>
                                        <p:tgtEl>
                                          <p:spTgt spid="47"/>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wipe(left)">
                                      <p:cBhvr>
                                        <p:cTn id="129" dur="500"/>
                                        <p:tgtEl>
                                          <p:spTgt spid="49"/>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51"/>
                                        </p:tgtEl>
                                        <p:attrNameLst>
                                          <p:attrName>style.visibility</p:attrName>
                                        </p:attrNameLst>
                                      </p:cBhvr>
                                      <p:to>
                                        <p:strVal val="visible"/>
                                      </p:to>
                                    </p:set>
                                    <p:animEffect transition="in" filter="fade">
                                      <p:cBhvr>
                                        <p:cTn id="133" dur="500"/>
                                        <p:tgtEl>
                                          <p:spTgt spid="51"/>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52"/>
                                        </p:tgtEl>
                                        <p:attrNameLst>
                                          <p:attrName>style.visibility</p:attrName>
                                        </p:attrNameLst>
                                      </p:cBhvr>
                                      <p:to>
                                        <p:strVal val="visible"/>
                                      </p:to>
                                    </p:set>
                                    <p:animEffect transition="in" filter="fade">
                                      <p:cBhvr>
                                        <p:cTn id="138" dur="500"/>
                                        <p:tgtEl>
                                          <p:spTgt spid="52"/>
                                        </p:tgtEl>
                                      </p:cBhvr>
                                    </p:animEffect>
                                  </p:childTnLst>
                                </p:cTn>
                              </p:par>
                            </p:childTnLst>
                          </p:cTn>
                        </p:par>
                        <p:par>
                          <p:cTn id="139" fill="hold">
                            <p:stCondLst>
                              <p:cond delay="500"/>
                            </p:stCondLst>
                            <p:childTnLst>
                              <p:par>
                                <p:cTn id="140" presetID="10" presetClass="entr" presetSubtype="0" fill="hold" grpId="0" nodeType="afterEffect">
                                  <p:stCondLst>
                                    <p:cond delay="0"/>
                                  </p:stCondLst>
                                  <p:childTnLst>
                                    <p:set>
                                      <p:cBhvr>
                                        <p:cTn id="141" dur="1" fill="hold">
                                          <p:stCondLst>
                                            <p:cond delay="0"/>
                                          </p:stCondLst>
                                        </p:cTn>
                                        <p:tgtEl>
                                          <p:spTgt spid="54"/>
                                        </p:tgtEl>
                                        <p:attrNameLst>
                                          <p:attrName>style.visibility</p:attrName>
                                        </p:attrNameLst>
                                      </p:cBhvr>
                                      <p:to>
                                        <p:strVal val="visible"/>
                                      </p:to>
                                    </p:set>
                                    <p:animEffect transition="in" filter="fade">
                                      <p:cBhvr>
                                        <p:cTn id="142" dur="500"/>
                                        <p:tgtEl>
                                          <p:spTgt spid="54"/>
                                        </p:tgtEl>
                                      </p:cBhvr>
                                    </p:animEffect>
                                  </p:childTnLst>
                                </p:cTn>
                              </p:par>
                            </p:childTnLst>
                          </p:cTn>
                        </p:par>
                        <p:par>
                          <p:cTn id="143" fill="hold">
                            <p:stCondLst>
                              <p:cond delay="1000"/>
                            </p:stCondLst>
                            <p:childTnLst>
                              <p:par>
                                <p:cTn id="144" presetID="10" presetClass="entr" presetSubtype="0" fill="hold" grpId="0" nodeType="afterEffect">
                                  <p:stCondLst>
                                    <p:cond delay="0"/>
                                  </p:stCondLst>
                                  <p:childTnLst>
                                    <p:set>
                                      <p:cBhvr>
                                        <p:cTn id="145" dur="1" fill="hold">
                                          <p:stCondLst>
                                            <p:cond delay="0"/>
                                          </p:stCondLst>
                                        </p:cTn>
                                        <p:tgtEl>
                                          <p:spTgt spid="56"/>
                                        </p:tgtEl>
                                        <p:attrNameLst>
                                          <p:attrName>style.visibility</p:attrName>
                                        </p:attrNameLst>
                                      </p:cBhvr>
                                      <p:to>
                                        <p:strVal val="visible"/>
                                      </p:to>
                                    </p:set>
                                    <p:animEffect transition="in" filter="fade">
                                      <p:cBhvr>
                                        <p:cTn id="14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P spid="12" grpId="0"/>
      <p:bldP spid="19" grpId="0"/>
      <p:bldP spid="21" grpId="0"/>
      <p:bldP spid="22" grpId="0"/>
      <p:bldP spid="24" grpId="0"/>
      <p:bldP spid="25" grpId="0"/>
      <p:bldP spid="26" grpId="0" animBg="1"/>
      <p:bldP spid="28" grpId="0"/>
      <p:bldP spid="30" grpId="0"/>
      <p:bldP spid="32" grpId="0"/>
      <p:bldP spid="35" grpId="0"/>
      <p:bldP spid="37" grpId="0"/>
      <p:bldP spid="38" grpId="0"/>
      <p:bldP spid="42" grpId="0"/>
      <p:bldP spid="45" grpId="0"/>
      <p:bldP spid="47" grpId="0"/>
      <p:bldP spid="48" grpId="0"/>
      <p:bldP spid="49" grpId="0" animBg="1"/>
      <p:bldP spid="51" grpId="0"/>
      <p:bldP spid="52" grpId="0"/>
      <p:bldP spid="54" grpId="0"/>
      <p:bldP spid="56" grpId="0"/>
      <p:bldP spid="5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文本框 4"/>
              <p:cNvSpPr txBox="1"/>
              <p:nvPr/>
            </p:nvSpPr>
            <p:spPr>
              <a:xfrm>
                <a:off x="374073" y="361326"/>
                <a:ext cx="8395854" cy="691087"/>
              </a:xfrm>
              <a:prstGeom prst="rect">
                <a:avLst/>
              </a:prstGeom>
              <a:noFill/>
            </p:spPr>
            <p:txBody>
              <a:bodyPr wrap="square">
                <a:spAutoFit/>
              </a:bodyPr>
              <a:lstStyle/>
              <a:p>
                <a:pPr algn="just">
                  <a:lnSpc>
                    <a:spcPct val="150000"/>
                  </a:lnSpc>
                  <a:tabLst>
                    <a:tab pos="4542155" algn="l"/>
                  </a:tabLst>
                </a:pPr>
                <a:r>
                  <a:rPr lang="en-US" altLang="zh-CN" sz="2000" kern="100" dirty="0">
                    <a:effectLst/>
                    <a:latin typeface="Times New Roman" panose="02020603050405020304" pitchFamily="18" charset="0"/>
                    <a:ea typeface="宋体" panose="02010600030101010101" pitchFamily="2" charset="-122"/>
                  </a:rPr>
                  <a:t>6-20 </a:t>
                </a:r>
                <a:r>
                  <a:rPr lang="zh-CN" altLang="zh-CN" sz="2000" kern="100" dirty="0">
                    <a:effectLst/>
                    <a:latin typeface="Times New Roman" panose="02020603050405020304" pitchFamily="18" charset="0"/>
                    <a:ea typeface="宋体" panose="02010600030101010101" pitchFamily="2" charset="-122"/>
                  </a:rPr>
                  <a:t>图</a:t>
                </a:r>
                <a:r>
                  <a:rPr lang="en-US" altLang="zh-CN" sz="2000" kern="100" dirty="0">
                    <a:effectLst/>
                    <a:latin typeface="Times New Roman" panose="02020603050405020304" pitchFamily="18" charset="0"/>
                    <a:ea typeface="宋体" panose="02010600030101010101" pitchFamily="2" charset="-122"/>
                  </a:rPr>
                  <a:t>6-46</a:t>
                </a:r>
                <a:r>
                  <a:rPr lang="zh-CN" altLang="zh-CN" sz="2000" kern="100" dirty="0">
                    <a:effectLst/>
                    <a:latin typeface="Times New Roman" panose="02020603050405020304" pitchFamily="18" charset="0"/>
                    <a:ea typeface="宋体" panose="02010600030101010101" pitchFamily="2" charset="-122"/>
                  </a:rPr>
                  <a:t>为平面简谐波在</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𝑇</m:t>
                        </m:r>
                      </m:num>
                      <m:den>
                        <m:r>
                          <a:rPr lang="en-US" altLang="zh-CN" sz="2000" i="1">
                            <a:latin typeface="Cambria Math" panose="02040503050406030204" pitchFamily="18" charset="0"/>
                            <a:ea typeface="Cambria Math" panose="02040503050406030204" pitchFamily="18" charset="0"/>
                          </a:rPr>
                          <m:t>4</m:t>
                        </m:r>
                      </m:den>
                    </m:f>
                  </m:oMath>
                </a14:m>
                <a:r>
                  <a:rPr lang="zh-CN" altLang="zh-CN" sz="2000" kern="100" dirty="0">
                    <a:effectLst/>
                    <a:latin typeface="Times New Roman" panose="02020603050405020304" pitchFamily="18" charset="0"/>
                    <a:ea typeface="宋体" panose="02010600030101010101" pitchFamily="2" charset="-122"/>
                  </a:rPr>
                  <a:t>时的波形图，已知波长</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𝜆</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𝑚</m:t>
                    </m:r>
                  </m:oMath>
                </a14:m>
                <a:r>
                  <a:rPr lang="zh-CN" altLang="zh-CN" sz="2000" kern="100" dirty="0">
                    <a:effectLst/>
                    <a:latin typeface="Times New Roman" panose="02020603050405020304" pitchFamily="18" charset="0"/>
                    <a:ea typeface="宋体" panose="02010600030101010101" pitchFamily="2" charset="-122"/>
                  </a:rPr>
                  <a:t>，</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5" name="文本框 4"/>
              <p:cNvSpPr txBox="1">
                <a:spLocks noRot="1" noChangeAspect="1" noMove="1" noResize="1" noEditPoints="1" noAdjustHandles="1" noChangeArrowheads="1" noChangeShapeType="1" noTextEdit="1"/>
              </p:cNvSpPr>
              <p:nvPr/>
            </p:nvSpPr>
            <p:spPr>
              <a:xfrm>
                <a:off x="374073" y="361326"/>
                <a:ext cx="8395854" cy="691087"/>
              </a:xfrm>
              <a:prstGeom prst="rect">
                <a:avLst/>
              </a:prstGeom>
              <a:blipFill rotWithShape="1">
                <a:blip r:embed="rId1"/>
                <a:stretch>
                  <a:fillRect l="-1" t="-2" r="7" b="-336"/>
                </a:stretch>
              </a:blipFill>
            </p:spPr>
            <p:txBody>
              <a:bodyPr/>
              <a:lstStyle/>
              <a:p>
                <a:r>
                  <a:rPr lang="zh-CN" altLang="en-US">
                    <a:noFill/>
                  </a:rPr>
                  <a:t> </a:t>
                </a:r>
              </a:p>
            </p:txBody>
          </p:sp>
        </mc:Fallback>
      </mc:AlternateContent>
      <p:sp>
        <p:nvSpPr>
          <p:cNvPr id="8" name="文本框 7"/>
          <p:cNvSpPr txBox="1"/>
          <p:nvPr/>
        </p:nvSpPr>
        <p:spPr>
          <a:xfrm>
            <a:off x="374073" y="1640044"/>
            <a:ext cx="1002145"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mc:AlternateContent xmlns:mc="http://schemas.openxmlformats.org/markup-compatibility/2006">
        <mc:Choice xmlns:a14="http://schemas.microsoft.com/office/drawing/2010/main" Requires="a14">
          <p:sp>
            <p:nvSpPr>
              <p:cNvPr id="10" name="文本框 9"/>
              <p:cNvSpPr txBox="1"/>
              <p:nvPr/>
            </p:nvSpPr>
            <p:spPr>
              <a:xfrm>
                <a:off x="2693691" y="1507761"/>
                <a:ext cx="3658704"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solidFill>
                            <a:schemeClr val="tx1"/>
                          </a:solidFill>
                          <a:latin typeface="Cambria Math" panose="02040503050406030204" pitchFamily="18" charset="0"/>
                        </a:rPr>
                        <m:t>𝑦</m:t>
                      </m:r>
                      <m:r>
                        <a:rPr lang="zh-CN" altLang="en-US" sz="2000" i="0">
                          <a:solidFill>
                            <a:schemeClr val="tx1"/>
                          </a:solidFill>
                          <a:latin typeface="Cambria Math" panose="02040503050406030204" pitchFamily="18" charset="0"/>
                        </a:rPr>
                        <m:t>=</m:t>
                      </m:r>
                      <m:r>
                        <a:rPr lang="zh-CN" altLang="en-US" sz="2000" i="1" smtClean="0">
                          <a:solidFill>
                            <a:srgbClr val="FF0000"/>
                          </a:solidFill>
                          <a:latin typeface="Cambria Math" panose="02040503050406030204" pitchFamily="18" charset="0"/>
                        </a:rPr>
                        <m:t>𝐴</m:t>
                      </m:r>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d>
                            <m:dPr>
                              <m:begChr m:val="["/>
                              <m:endChr m:val="]"/>
                              <m:ctrlPr>
                                <a:rPr lang="zh-CN" altLang="en-US" sz="2000" i="1">
                                  <a:solidFill>
                                    <a:schemeClr val="tx1"/>
                                  </a:solidFill>
                                  <a:latin typeface="Cambria Math" panose="02040503050406030204" pitchFamily="18" charset="0"/>
                                </a:rPr>
                              </m:ctrlPr>
                            </m:dPr>
                            <m:e>
                              <m:r>
                                <a:rPr lang="zh-CN" altLang="en-US" sz="2000" i="1" smtClean="0">
                                  <a:solidFill>
                                    <a:srgbClr val="7030A0"/>
                                  </a:solidFill>
                                  <a:latin typeface="Cambria Math" panose="02040503050406030204" pitchFamily="18" charset="0"/>
                                </a:rPr>
                                <m:t>𝜔</m:t>
                              </m:r>
                              <m:d>
                                <m:dPr>
                                  <m:ctrlPr>
                                    <a:rPr lang="zh-CN" altLang="en-US" sz="2000" i="1">
                                      <a:solidFill>
                                        <a:schemeClr val="tx1"/>
                                      </a:solidFill>
                                      <a:latin typeface="Cambria Math" panose="02040503050406030204" pitchFamily="18" charset="0"/>
                                    </a:rPr>
                                  </m:ctrlPr>
                                </m:dPr>
                                <m:e>
                                  <m:r>
                                    <a:rPr lang="zh-CN" altLang="en-US" sz="2000" i="1">
                                      <a:solidFill>
                                        <a:schemeClr val="tx1"/>
                                      </a:solidFill>
                                      <a:latin typeface="Cambria Math" panose="02040503050406030204" pitchFamily="18" charset="0"/>
                                    </a:rPr>
                                    <m:t>𝑡</m:t>
                                  </m:r>
                                  <m:r>
                                    <a:rPr lang="zh-CN" altLang="en-US" sz="2000" i="0">
                                      <a:solidFill>
                                        <a:schemeClr val="tx1"/>
                                      </a:solidFill>
                                      <a:latin typeface="Cambria Math" panose="02040503050406030204" pitchFamily="18" charset="0"/>
                                    </a:rPr>
                                    <m:t>−</m:t>
                                  </m:r>
                                  <m:f>
                                    <m:fPr>
                                      <m:ctrlPr>
                                        <a:rPr lang="zh-CN" altLang="en-US" sz="2000" i="1">
                                          <a:solidFill>
                                            <a:schemeClr val="tx1"/>
                                          </a:solidFill>
                                          <a:latin typeface="Cambria Math" panose="02040503050406030204" pitchFamily="18" charset="0"/>
                                        </a:rPr>
                                      </m:ctrlPr>
                                    </m:fPr>
                                    <m:num>
                                      <m:r>
                                        <a:rPr lang="zh-CN" altLang="en-US" sz="2000" i="1">
                                          <a:solidFill>
                                            <a:schemeClr val="tx1"/>
                                          </a:solidFill>
                                          <a:latin typeface="Cambria Math" panose="02040503050406030204" pitchFamily="18" charset="0"/>
                                        </a:rPr>
                                        <m:t>𝑥</m:t>
                                      </m:r>
                                    </m:num>
                                    <m:den>
                                      <m:r>
                                        <a:rPr lang="en-US" altLang="zh-CN" sz="2000" i="1">
                                          <a:solidFill>
                                            <a:srgbClr val="00B0F0"/>
                                          </a:solidFill>
                                          <a:latin typeface="Cambria Math" panose="02040503050406030204" pitchFamily="18" charset="0"/>
                                          <a:ea typeface="Cambria Math" panose="02040503050406030204" pitchFamily="18" charset="0"/>
                                        </a:rPr>
                                        <m:t>𝑢</m:t>
                                      </m:r>
                                      <m:r>
                                        <m:rPr>
                                          <m:nor/>
                                        </m:rPr>
                                        <a:rPr lang="zh-CN" altLang="en-US" sz="2000" i="1" dirty="0">
                                          <a:solidFill>
                                            <a:srgbClr val="00B0F0"/>
                                          </a:solidFill>
                                          <a:latin typeface="Cambria Math" panose="02040503050406030204" pitchFamily="18" charset="0"/>
                                        </a:rPr>
                                        <m:t> </m:t>
                                      </m:r>
                                    </m:den>
                                  </m:f>
                                </m:e>
                              </m:d>
                              <m:r>
                                <a:rPr lang="zh-CN" altLang="en-US" sz="2000" i="0">
                                  <a:solidFill>
                                    <a:schemeClr val="tx1"/>
                                  </a:solidFill>
                                  <a:latin typeface="Cambria Math" panose="02040503050406030204" pitchFamily="18" charset="0"/>
                                </a:rPr>
                                <m:t>+</m:t>
                              </m:r>
                              <m:r>
                                <a:rPr lang="zh-CN" altLang="en-US" sz="2000" i="1">
                                  <a:solidFill>
                                    <a:srgbClr val="00B050"/>
                                  </a:solidFill>
                                  <a:latin typeface="Cambria Math" panose="02040503050406030204" pitchFamily="18" charset="0"/>
                                  <a:ea typeface="Cambria Math" panose="02040503050406030204" pitchFamily="18" charset="0"/>
                                </a:rPr>
                                <m:t>𝜑</m:t>
                              </m:r>
                              <m:r>
                                <m:rPr>
                                  <m:nor/>
                                </m:rPr>
                                <a:rPr lang="zh-CN" altLang="en-US" sz="2000" i="1" dirty="0">
                                  <a:solidFill>
                                    <a:srgbClr val="00B050"/>
                                  </a:solidFill>
                                  <a:latin typeface="Cambria Math" panose="02040503050406030204" pitchFamily="18" charset="0"/>
                                </a:rPr>
                                <m:t> </m:t>
                              </m:r>
                            </m:e>
                          </m:d>
                        </m:e>
                      </m:func>
                    </m:oMath>
                  </m:oMathPara>
                </a14:m>
                <a:endParaRPr lang="zh-CN" altLang="en-US" sz="2000" dirty="0"/>
              </a:p>
            </p:txBody>
          </p:sp>
        </mc:Choice>
        <mc:Fallback>
          <p:sp>
            <p:nvSpPr>
              <p:cNvPr id="10" name="文本框 9"/>
              <p:cNvSpPr txBox="1">
                <a:spLocks noRot="1" noChangeAspect="1" noMove="1" noResize="1" noEditPoints="1" noAdjustHandles="1" noChangeArrowheads="1" noChangeShapeType="1" noTextEdit="1"/>
              </p:cNvSpPr>
              <p:nvPr/>
            </p:nvSpPr>
            <p:spPr>
              <a:xfrm>
                <a:off x="2693691" y="1507761"/>
                <a:ext cx="3658704" cy="640112"/>
              </a:xfrm>
              <a:prstGeom prst="rect">
                <a:avLst/>
              </a:prstGeom>
              <a:blipFill rotWithShape="1">
                <a:blip r:embed="rId2"/>
                <a:stretch>
                  <a:fillRect l="-1" t="-42" r="13" b="47"/>
                </a:stretch>
              </a:blipFill>
            </p:spPr>
            <p:txBody>
              <a:bodyPr/>
              <a:lstStyle/>
              <a:p>
                <a:r>
                  <a:rPr lang="zh-CN" altLang="en-US">
                    <a:noFill/>
                  </a:rPr>
                  <a:t> </a:t>
                </a:r>
              </a:p>
            </p:txBody>
          </p:sp>
        </mc:Fallback>
      </mc:AlternateContent>
      <p:sp>
        <p:nvSpPr>
          <p:cNvPr id="11" name="文本框 10"/>
          <p:cNvSpPr txBox="1"/>
          <p:nvPr/>
        </p:nvSpPr>
        <p:spPr>
          <a:xfrm>
            <a:off x="1158728" y="1653929"/>
            <a:ext cx="2456873"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设波动方程为：</a:t>
            </a:r>
            <a:endParaRPr lang="zh-CN" altLang="en-US" sz="2000" dirty="0"/>
          </a:p>
        </p:txBody>
      </p:sp>
      <p:sp>
        <p:nvSpPr>
          <p:cNvPr id="12" name="文本框 11"/>
          <p:cNvSpPr txBox="1"/>
          <p:nvPr/>
        </p:nvSpPr>
        <p:spPr>
          <a:xfrm>
            <a:off x="374428" y="2254126"/>
            <a:ext cx="157469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由图可知：</a:t>
            </a:r>
            <a:endParaRPr lang="zh-CN" altLang="en-US" sz="2000" dirty="0"/>
          </a:p>
        </p:txBody>
      </p:sp>
      <mc:AlternateContent xmlns:mc="http://schemas.openxmlformats.org/markup-compatibility/2006">
        <mc:Choice xmlns:a14="http://schemas.microsoft.com/office/drawing/2010/main" Requires="a14">
          <p:sp>
            <p:nvSpPr>
              <p:cNvPr id="13" name="文本框 12"/>
              <p:cNvSpPr txBox="1"/>
              <p:nvPr/>
            </p:nvSpPr>
            <p:spPr>
              <a:xfrm>
                <a:off x="134245" y="2794919"/>
                <a:ext cx="3583592" cy="6194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solidFill>
                            <a:srgbClr val="00B0F0"/>
                          </a:solidFill>
                          <a:latin typeface="Cambria Math" panose="02040503050406030204" pitchFamily="18" charset="0"/>
                        </a:rPr>
                        <m:t>𝑢</m:t>
                      </m:r>
                      <m:r>
                        <a:rPr lang="en-US" altLang="zh-CN" sz="2000" i="1">
                          <a:latin typeface="Cambria Math" panose="02040503050406030204" pitchFamily="18" charset="0"/>
                          <a:ea typeface="Cambria Math" panose="02040503050406030204" pitchFamily="18" charset="0"/>
                        </a:rPr>
                        <m:t>=</m:t>
                      </m:r>
                      <m:r>
                        <a:rPr lang="zh-CN" altLang="en-US" sz="2000" i="1" smtClean="0">
                          <a:latin typeface="Cambria Math" panose="02040503050406030204" pitchFamily="18" charset="0"/>
                          <a:ea typeface="Cambria Math" panose="02040503050406030204" pitchFamily="18" charset="0"/>
                        </a:rPr>
                        <m:t>𝜆𝜈</m:t>
                      </m:r>
                      <m:r>
                        <a:rPr lang="en-US" altLang="zh-CN" sz="2000" i="1">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ea typeface="Cambria Math" panose="02040503050406030204" pitchFamily="18" charset="0"/>
                        </a:rPr>
                        <m:t>𝜆</m:t>
                      </m:r>
                      <m:f>
                        <m:fPr>
                          <m:ctrlPr>
                            <a:rPr lang="en-US" altLang="zh-CN" sz="2000" i="1" smtClean="0">
                              <a:latin typeface="Cambria Math" panose="02040503050406030204" pitchFamily="18" charset="0"/>
                              <a:ea typeface="Cambria Math" panose="02040503050406030204" pitchFamily="18" charset="0"/>
                            </a:rPr>
                          </m:ctrlPr>
                        </m:fPr>
                        <m:num>
                          <m:r>
                            <a:rPr lang="zh-CN" altLang="en-US" sz="2000" i="1" smtClean="0">
                              <a:latin typeface="Cambria Math" panose="02040503050406030204" pitchFamily="18" charset="0"/>
                              <a:ea typeface="Cambria Math" panose="02040503050406030204" pitchFamily="18" charset="0"/>
                            </a:rPr>
                            <m:t>𝜔</m:t>
                          </m:r>
                        </m:num>
                        <m:den>
                          <m:r>
                            <a:rPr lang="en-US" altLang="zh-CN" sz="2000" i="1">
                              <a:latin typeface="Cambria Math" panose="02040503050406030204" pitchFamily="18" charset="0"/>
                              <a:ea typeface="Cambria Math" panose="02040503050406030204" pitchFamily="18" charset="0"/>
                            </a:rPr>
                            <m:t>2</m:t>
                          </m:r>
                          <m:r>
                            <a:rPr lang="zh-CN" altLang="en-US" sz="2000" i="1" smtClean="0">
                              <a:latin typeface="Cambria Math" panose="02040503050406030204" pitchFamily="18" charset="0"/>
                              <a:ea typeface="Cambria Math" panose="02040503050406030204" pitchFamily="18" charset="0"/>
                            </a:rPr>
                            <m:t>𝜋</m:t>
                          </m:r>
                        </m:den>
                      </m:f>
                      <m:r>
                        <a:rPr lang="en-US" altLang="zh-CN" sz="2000" i="1">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m:rPr>
                          <m:sty m:val="p"/>
                        </m:rPr>
                        <a:rPr lang="en-US" altLang="zh-CN" sz="2000" b="0" i="0" smtClean="0">
                          <a:latin typeface="Cambria Math" panose="02040503050406030204" pitchFamily="18" charset="0"/>
                          <a:ea typeface="Cambria Math" panose="02040503050406030204" pitchFamily="18" charset="0"/>
                        </a:rPr>
                        <m:t>m</m:t>
                      </m:r>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m:rPr>
                              <m:sty m:val="p"/>
                            </m:rPr>
                            <a:rPr lang="en-US" altLang="zh-CN" sz="2000" i="0">
                              <a:latin typeface="Cambria Math" panose="02040503050406030204" pitchFamily="18" charset="0"/>
                              <a:ea typeface="Cambria Math" panose="02040503050406030204" pitchFamily="18" charset="0"/>
                            </a:rPr>
                            <m:t>s</m:t>
                          </m:r>
                        </m:e>
                        <m:sup>
                          <m:r>
                            <a:rPr lang="en-US" altLang="zh-CN" sz="2000" b="0" i="0" smtClean="0">
                              <a:latin typeface="Cambria Math" panose="02040503050406030204" pitchFamily="18" charset="0"/>
                              <a:ea typeface="Cambria Math" panose="02040503050406030204" pitchFamily="18" charset="0"/>
                            </a:rPr>
                            <m:t>−</m:t>
                          </m:r>
                          <m:r>
                            <a:rPr lang="en-US" altLang="zh-CN" sz="2000" b="0" i="0" smtClean="0">
                              <a:latin typeface="Cambria Math" panose="02040503050406030204" pitchFamily="18" charset="0"/>
                              <a:ea typeface="Cambria Math" panose="02040503050406030204" pitchFamily="18" charset="0"/>
                            </a:rPr>
                            <m:t>1</m:t>
                          </m:r>
                        </m:sup>
                      </m:sSup>
                    </m:oMath>
                  </m:oMathPara>
                </a14:m>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134245" y="2794919"/>
                <a:ext cx="3583592" cy="619400"/>
              </a:xfrm>
              <a:prstGeom prst="rect">
                <a:avLst/>
              </a:prstGeom>
              <a:blipFill rotWithShape="1">
                <a:blip r:embed="rId3"/>
                <a:stretch>
                  <a:fillRect l="-7" t="-46" r="15" b="90"/>
                </a:stretch>
              </a:blipFill>
            </p:spPr>
            <p:txBody>
              <a:bodyPr/>
              <a:lstStyle/>
              <a:p>
                <a:r>
                  <a:rPr lang="zh-CN" altLang="en-US">
                    <a:noFill/>
                  </a:rPr>
                  <a:t> </a:t>
                </a:r>
              </a:p>
            </p:txBody>
          </p:sp>
        </mc:Fallback>
      </mc:AlternateContent>
      <p:sp>
        <p:nvSpPr>
          <p:cNvPr id="14" name="箭头: 右 13"/>
          <p:cNvSpPr/>
          <p:nvPr/>
        </p:nvSpPr>
        <p:spPr bwMode="auto">
          <a:xfrm>
            <a:off x="3444945" y="2961619"/>
            <a:ext cx="439462" cy="24830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6" name="文本框 15"/>
              <p:cNvSpPr txBox="1"/>
              <p:nvPr/>
            </p:nvSpPr>
            <p:spPr>
              <a:xfrm>
                <a:off x="3943739" y="2716354"/>
                <a:ext cx="2282524" cy="6705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solidFill>
                            <a:srgbClr val="7030A0"/>
                          </a:solidFill>
                          <a:latin typeface="Cambria Math" panose="02040503050406030204" pitchFamily="18" charset="0"/>
                          <a:ea typeface="Cambria Math" panose="02040503050406030204" pitchFamily="18" charset="0"/>
                        </a:rPr>
                        <m:t>𝜔</m:t>
                      </m:r>
                      <m:r>
                        <a:rPr lang="en-US" altLang="zh-CN" sz="2000" i="1">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4</m:t>
                          </m:r>
                          <m:r>
                            <a:rPr lang="zh-CN" altLang="en-US" sz="2000" i="1" smtClean="0">
                              <a:latin typeface="Cambria Math" panose="02040503050406030204" pitchFamily="18" charset="0"/>
                              <a:ea typeface="Cambria Math" panose="02040503050406030204" pitchFamily="18" charset="0"/>
                            </a:rPr>
                            <m:t>𝜋</m:t>
                          </m:r>
                        </m:num>
                        <m:den>
                          <m:r>
                            <a:rPr lang="zh-CN" altLang="en-US" sz="2000" i="1" smtClean="0">
                              <a:latin typeface="Cambria Math" panose="02040503050406030204" pitchFamily="18" charset="0"/>
                              <a:ea typeface="Cambria Math" panose="02040503050406030204" pitchFamily="18" charset="0"/>
                            </a:rPr>
                            <m:t>𝜆</m:t>
                          </m:r>
                        </m:den>
                      </m:f>
                      <m:r>
                        <a:rPr lang="en-US" altLang="zh-CN" sz="2000" i="1">
                          <a:latin typeface="Cambria Math" panose="02040503050406030204" pitchFamily="18" charset="0"/>
                          <a:ea typeface="Cambria Math" panose="02040503050406030204" pitchFamily="18" charset="0"/>
                        </a:rPr>
                        <m:t>=</m:t>
                      </m:r>
                      <m:r>
                        <a:rPr lang="zh-CN" altLang="en-US" sz="2000" i="1" smtClean="0">
                          <a:latin typeface="Cambria Math" panose="02040503050406030204" pitchFamily="18" charset="0"/>
                          <a:ea typeface="Cambria Math" panose="02040503050406030204" pitchFamily="18" charset="0"/>
                        </a:rPr>
                        <m:t>𝜋</m:t>
                      </m:r>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2</m:t>
                          </m:r>
                          <m:r>
                            <a:rPr lang="zh-CN" altLang="en-US" sz="2000" i="1">
                              <a:latin typeface="Cambria Math" panose="02040503050406030204" pitchFamily="18" charset="0"/>
                              <a:ea typeface="Cambria Math" panose="02040503050406030204" pitchFamily="18" charset="0"/>
                            </a:rPr>
                            <m:t>𝜋</m:t>
                          </m:r>
                        </m:num>
                        <m:den>
                          <m:r>
                            <a:rPr lang="en-US" altLang="zh-CN" sz="2000" i="1">
                              <a:latin typeface="Cambria Math" panose="02040503050406030204" pitchFamily="18" charset="0"/>
                              <a:ea typeface="Cambria Math" panose="02040503050406030204" pitchFamily="18" charset="0"/>
                            </a:rPr>
                            <m:t>𝑇</m:t>
                          </m:r>
                        </m:den>
                      </m:f>
                    </m:oMath>
                  </m:oMathPara>
                </a14:m>
                <a:endParaRPr lang="zh-CN" altLang="en-US" sz="2000" dirty="0"/>
              </a:p>
            </p:txBody>
          </p:sp>
        </mc:Choice>
        <mc:Fallback>
          <p:sp>
            <p:nvSpPr>
              <p:cNvPr id="16" name="文本框 15"/>
              <p:cNvSpPr txBox="1">
                <a:spLocks noRot="1" noChangeAspect="1" noMove="1" noResize="1" noEditPoints="1" noAdjustHandles="1" noChangeArrowheads="1" noChangeShapeType="1" noTextEdit="1"/>
              </p:cNvSpPr>
              <p:nvPr/>
            </p:nvSpPr>
            <p:spPr>
              <a:xfrm>
                <a:off x="3943739" y="2716354"/>
                <a:ext cx="2282524" cy="670505"/>
              </a:xfrm>
              <a:prstGeom prst="rect">
                <a:avLst/>
              </a:prstGeom>
              <a:blipFill rotWithShape="1">
                <a:blip r:embed="rId4"/>
                <a:stretch>
                  <a:fillRect l="-17" t="-68" r="4" b="6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27" name="文本框 1026"/>
              <p:cNvSpPr txBox="1"/>
              <p:nvPr/>
            </p:nvSpPr>
            <p:spPr>
              <a:xfrm>
                <a:off x="436229" y="4636575"/>
                <a:ext cx="4857045" cy="400110"/>
              </a:xfrm>
              <a:prstGeom prst="rect">
                <a:avLst/>
              </a:prstGeom>
              <a:noFill/>
            </p:spPr>
            <p:txBody>
              <a:bodyPr wrap="square">
                <a:spAutoFit/>
              </a:bodyPr>
              <a:lstStyle/>
              <a:p>
                <a:r>
                  <a:rPr lang="en-US" altLang="zh-CN" sz="2000" kern="100" dirty="0">
                    <a:latin typeface="Times New Roman" panose="02020603050405020304" pitchFamily="18" charset="0"/>
                    <a:ea typeface="宋体" panose="02010600030101010101" pitchFamily="2" charset="-122"/>
                  </a:rPr>
                  <a:t>(1)</a:t>
                </a:r>
                <a:r>
                  <a:rPr lang="zh-CN" altLang="en-US" sz="2000" kern="100" dirty="0">
                    <a:latin typeface="Times New Roman" panose="02020603050405020304" pitchFamily="18" charset="0"/>
                    <a:ea typeface="宋体" panose="02010600030101010101" pitchFamily="2" charset="-122"/>
                  </a:rPr>
                  <a:t>在新时系</a:t>
                </a:r>
                <a14:m>
                  <m:oMath xmlns:m="http://schemas.openxmlformats.org/officeDocument/2006/math">
                    <m:sSup>
                      <m:sSupPr>
                        <m:ctrlPr>
                          <a:rPr lang="en-US" altLang="zh-CN" sz="2000" i="1" smtClean="0">
                            <a:solidFill>
                              <a:schemeClr val="tx1"/>
                            </a:solidFill>
                            <a:latin typeface="Cambria Math" panose="02040503050406030204" pitchFamily="18" charset="0"/>
                          </a:rPr>
                        </m:ctrlPr>
                      </m:sSupPr>
                      <m:e>
                        <m:r>
                          <a:rPr lang="zh-CN" altLang="en-US" sz="2000" i="1">
                            <a:latin typeface="Cambria Math" panose="02040503050406030204" pitchFamily="18" charset="0"/>
                          </a:rPr>
                          <m:t>𝑡</m:t>
                        </m:r>
                      </m:e>
                      <m:sup>
                        <m:r>
                          <a:rPr lang="en-US" altLang="zh-CN" sz="2000" b="0" i="1" smtClean="0">
                            <a:solidFill>
                              <a:schemeClr val="tx1"/>
                            </a:solidFill>
                            <a:latin typeface="Cambria Math" panose="02040503050406030204" pitchFamily="18" charset="0"/>
                          </a:rPr>
                          <m:t>′</m:t>
                        </m:r>
                      </m:sup>
                    </m:sSup>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𝑡</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0</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5</m:t>
                    </m:r>
                    <m:r>
                      <a:rPr lang="en-US" altLang="zh-CN" sz="2000" b="0" i="1" smtClean="0">
                        <a:solidFill>
                          <a:schemeClr val="tx1"/>
                        </a:solidFill>
                        <a:latin typeface="Cambria Math" panose="02040503050406030204" pitchFamily="18" charset="0"/>
                      </a:rPr>
                      <m:t> </m:t>
                    </m:r>
                  </m:oMath>
                </a14:m>
                <a:r>
                  <a:rPr lang="zh-CN" altLang="en-US" sz="2000" kern="100" dirty="0">
                    <a:latin typeface="Times New Roman" panose="02020603050405020304" pitchFamily="18" charset="0"/>
                    <a:ea typeface="宋体" panose="02010600030101010101" pitchFamily="2" charset="-122"/>
                  </a:rPr>
                  <a:t>下，波方程可设为：</a:t>
                </a:r>
                <a:endParaRPr lang="zh-CN" altLang="en-US" sz="2000" dirty="0"/>
              </a:p>
            </p:txBody>
          </p:sp>
        </mc:Choice>
        <mc:Fallback>
          <p:sp>
            <p:nvSpPr>
              <p:cNvPr id="1027" name="文本框 1026"/>
              <p:cNvSpPr txBox="1">
                <a:spLocks noRot="1" noChangeAspect="1" noMove="1" noResize="1" noEditPoints="1" noAdjustHandles="1" noChangeArrowheads="1" noChangeShapeType="1" noTextEdit="1"/>
              </p:cNvSpPr>
              <p:nvPr/>
            </p:nvSpPr>
            <p:spPr>
              <a:xfrm>
                <a:off x="436229" y="4636575"/>
                <a:ext cx="4857045" cy="400110"/>
              </a:xfrm>
              <a:prstGeom prst="rect">
                <a:avLst/>
              </a:prstGeom>
              <a:blipFill rotWithShape="1">
                <a:blip r:embed="rId5"/>
                <a:stretch>
                  <a:fillRect l="-13" t="-110" r="-2721" b="125"/>
                </a:stretch>
              </a:blipFill>
            </p:spPr>
            <p:txBody>
              <a:bodyPr/>
              <a:lstStyle/>
              <a:p>
                <a:r>
                  <a:rPr lang="zh-CN" altLang="en-US">
                    <a:noFill/>
                  </a:rPr>
                  <a:t> </a:t>
                </a:r>
              </a:p>
            </p:txBody>
          </p:sp>
        </mc:Fallback>
      </mc:AlternateContent>
      <p:sp>
        <p:nvSpPr>
          <p:cNvPr id="1030" name="箭头: 右 1029"/>
          <p:cNvSpPr/>
          <p:nvPr/>
        </p:nvSpPr>
        <p:spPr bwMode="auto">
          <a:xfrm>
            <a:off x="2011027" y="3661987"/>
            <a:ext cx="419896" cy="2986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32" name="文本框 1031"/>
              <p:cNvSpPr txBox="1"/>
              <p:nvPr/>
            </p:nvSpPr>
            <p:spPr>
              <a:xfrm>
                <a:off x="2300804" y="3637013"/>
                <a:ext cx="1353158" cy="36933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b="0" i="1" smtClean="0">
                          <a:latin typeface="Cambria Math" panose="02040503050406030204" pitchFamily="18" charset="0"/>
                          <a:ea typeface="Cambria Math" panose="02040503050406030204" pitchFamily="18" charset="0"/>
                        </a:rPr>
                        <m:t>𝑇</m:t>
                      </m:r>
                      <m:r>
                        <a:rPr lang="en-US" altLang="zh-CN" sz="1800" i="1" smtClean="0">
                          <a:latin typeface="Cambria Math" panose="02040503050406030204" pitchFamily="18" charset="0"/>
                          <a:ea typeface="Cambria Math" panose="02040503050406030204" pitchFamily="18" charset="0"/>
                        </a:rPr>
                        <m:t>=</m:t>
                      </m:r>
                      <m:r>
                        <a:rPr lang="en-US" altLang="zh-CN" sz="1800" b="0" i="0" smtClean="0">
                          <a:latin typeface="Cambria Math" panose="02040503050406030204" pitchFamily="18" charset="0"/>
                          <a:ea typeface="Cambria Math" panose="02040503050406030204" pitchFamily="18" charset="0"/>
                        </a:rPr>
                        <m:t>2</m:t>
                      </m:r>
                      <m:r>
                        <m:rPr>
                          <m:sty m:val="p"/>
                        </m:rPr>
                        <a:rPr lang="en-US" altLang="zh-CN" sz="1800" b="0" i="0" smtClean="0">
                          <a:latin typeface="Cambria Math" panose="02040503050406030204" pitchFamily="18" charset="0"/>
                          <a:ea typeface="Cambria Math" panose="02040503050406030204" pitchFamily="18" charset="0"/>
                        </a:rPr>
                        <m:t>s</m:t>
                      </m:r>
                    </m:oMath>
                  </m:oMathPara>
                </a14:m>
                <a:endParaRPr lang="zh-CN" altLang="en-US" dirty="0"/>
              </a:p>
            </p:txBody>
          </p:sp>
        </mc:Choice>
        <mc:Fallback>
          <p:sp>
            <p:nvSpPr>
              <p:cNvPr id="1032" name="文本框 1031"/>
              <p:cNvSpPr txBox="1">
                <a:spLocks noRot="1" noChangeAspect="1" noMove="1" noResize="1" noEditPoints="1" noAdjustHandles="1" noChangeArrowheads="1" noChangeShapeType="1" noTextEdit="1"/>
              </p:cNvSpPr>
              <p:nvPr/>
            </p:nvSpPr>
            <p:spPr>
              <a:xfrm>
                <a:off x="2300804" y="3637013"/>
                <a:ext cx="1353158" cy="369332"/>
              </a:xfrm>
              <a:prstGeom prst="rect">
                <a:avLst/>
              </a:prstGeom>
              <a:blipFill rotWithShape="1">
                <a:blip r:embed="rId6"/>
                <a:stretch>
                  <a:fillRect l="-15" t="-100" r="13" b="35"/>
                </a:stretch>
              </a:blipFill>
            </p:spPr>
            <p:txBody>
              <a:bodyPr/>
              <a:lstStyle/>
              <a:p>
                <a:r>
                  <a:rPr lang="zh-CN" altLang="en-US">
                    <a:noFill/>
                  </a:rPr>
                  <a:t> </a:t>
                </a:r>
              </a:p>
            </p:txBody>
          </p:sp>
        </mc:Fallback>
      </mc:AlternateContent>
      <p:sp>
        <p:nvSpPr>
          <p:cNvPr id="1033" name="箭头: 右 1032"/>
          <p:cNvSpPr/>
          <p:nvPr/>
        </p:nvSpPr>
        <p:spPr bwMode="auto">
          <a:xfrm>
            <a:off x="3496401" y="3661987"/>
            <a:ext cx="419896" cy="2986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34" name="文本框 1033"/>
              <p:cNvSpPr txBox="1"/>
              <p:nvPr/>
            </p:nvSpPr>
            <p:spPr>
              <a:xfrm>
                <a:off x="3943739" y="3481478"/>
                <a:ext cx="1660046" cy="62818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b="0" i="1" smtClean="0">
                          <a:latin typeface="Cambria Math" panose="02040503050406030204" pitchFamily="18" charset="0"/>
                          <a:ea typeface="Cambria Math" panose="02040503050406030204" pitchFamily="18" charset="0"/>
                        </a:rPr>
                        <m:t>𝑡</m:t>
                      </m:r>
                      <m:r>
                        <a:rPr lang="en-US" altLang="zh-CN" sz="1800" b="0" i="1" smtClean="0">
                          <a:latin typeface="Cambria Math" panose="02040503050406030204" pitchFamily="18" charset="0"/>
                          <a:ea typeface="Cambria Math" panose="02040503050406030204" pitchFamily="18" charset="0"/>
                        </a:rPr>
                        <m:t>=</m:t>
                      </m:r>
                      <m:f>
                        <m:fPr>
                          <m:ctrlPr>
                            <a:rPr lang="en-US" altLang="zh-CN" sz="1800" b="0" i="1" smtClean="0">
                              <a:solidFill>
                                <a:schemeClr val="tx1"/>
                              </a:solidFill>
                              <a:latin typeface="Cambria Math" panose="02040503050406030204" pitchFamily="18" charset="0"/>
                              <a:ea typeface="Cambria Math" panose="02040503050406030204" pitchFamily="18" charset="0"/>
                            </a:rPr>
                          </m:ctrlPr>
                        </m:fPr>
                        <m:num>
                          <m:r>
                            <a:rPr lang="en-US" altLang="zh-CN" i="1">
                              <a:solidFill>
                                <a:schemeClr val="tx1"/>
                              </a:solidFill>
                              <a:latin typeface="Cambria Math" panose="02040503050406030204" pitchFamily="18" charset="0"/>
                              <a:ea typeface="Cambria Math" panose="02040503050406030204" pitchFamily="18" charset="0"/>
                            </a:rPr>
                            <m:t>𝑇</m:t>
                          </m:r>
                        </m:num>
                        <m:den>
                          <m:r>
                            <a:rPr lang="en-US" altLang="zh-CN" sz="1800" b="0" i="1" smtClean="0">
                              <a:solidFill>
                                <a:schemeClr val="tx1"/>
                              </a:solidFill>
                              <a:latin typeface="Cambria Math" panose="02040503050406030204" pitchFamily="18" charset="0"/>
                              <a:ea typeface="Cambria Math" panose="02040503050406030204" pitchFamily="18" charset="0"/>
                            </a:rPr>
                            <m:t>4</m:t>
                          </m:r>
                        </m:den>
                      </m:f>
                      <m:r>
                        <a:rPr lang="en-US" altLang="zh-CN" sz="1800" i="1" smtClean="0">
                          <a:latin typeface="Cambria Math" panose="02040503050406030204" pitchFamily="18" charset="0"/>
                          <a:ea typeface="Cambria Math" panose="02040503050406030204" pitchFamily="18" charset="0"/>
                        </a:rPr>
                        <m:t>=</m:t>
                      </m:r>
                      <m:f>
                        <m:fPr>
                          <m:ctrlPr>
                            <a:rPr lang="zh-CN" altLang="en-US" i="1" smtClean="0">
                              <a:solidFill>
                                <a:schemeClr val="tx1"/>
                              </a:solidFill>
                              <a:latin typeface="Cambria Math" panose="02040503050406030204" pitchFamily="18" charset="0"/>
                            </a:rPr>
                          </m:ctrlPr>
                        </m:fPr>
                        <m:num>
                          <m:r>
                            <a:rPr lang="en-US" altLang="zh-CN" i="1">
                              <a:solidFill>
                                <a:schemeClr val="tx1"/>
                              </a:solidFill>
                              <a:latin typeface="Cambria Math" panose="02040503050406030204" pitchFamily="18" charset="0"/>
                            </a:rPr>
                            <m:t>1</m:t>
                          </m:r>
                        </m:num>
                        <m:den>
                          <m:r>
                            <a:rPr lang="en-US" altLang="zh-CN" i="1">
                              <a:solidFill>
                                <a:schemeClr val="tx1"/>
                              </a:solidFill>
                              <a:latin typeface="Cambria Math" panose="02040503050406030204" pitchFamily="18" charset="0"/>
                            </a:rPr>
                            <m:t>2</m:t>
                          </m:r>
                        </m:den>
                      </m:f>
                      <m:r>
                        <m:rPr>
                          <m:sty m:val="p"/>
                        </m:rPr>
                        <a:rPr lang="en-US" altLang="zh-CN" sz="1800" b="0" i="0" smtClean="0">
                          <a:latin typeface="Cambria Math" panose="02040503050406030204" pitchFamily="18" charset="0"/>
                          <a:ea typeface="Cambria Math" panose="02040503050406030204" pitchFamily="18" charset="0"/>
                        </a:rPr>
                        <m:t>s</m:t>
                      </m:r>
                    </m:oMath>
                  </m:oMathPara>
                </a14:m>
                <a:endParaRPr lang="zh-CN" altLang="en-US" dirty="0"/>
              </a:p>
            </p:txBody>
          </p:sp>
        </mc:Choice>
        <mc:Fallback>
          <p:sp>
            <p:nvSpPr>
              <p:cNvPr id="1034" name="文本框 1033"/>
              <p:cNvSpPr txBox="1">
                <a:spLocks noRot="1" noChangeAspect="1" noMove="1" noResize="1" noEditPoints="1" noAdjustHandles="1" noChangeArrowheads="1" noChangeShapeType="1" noTextEdit="1"/>
              </p:cNvSpPr>
              <p:nvPr/>
            </p:nvSpPr>
            <p:spPr>
              <a:xfrm>
                <a:off x="3943739" y="3481478"/>
                <a:ext cx="1660046" cy="628185"/>
              </a:xfrm>
              <a:prstGeom prst="rect">
                <a:avLst/>
              </a:prstGeom>
              <a:blipFill rotWithShape="1">
                <a:blip r:embed="rId7"/>
                <a:stretch>
                  <a:fillRect l="-23" t="-65" r="33" b="9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35" name="文本框 1034"/>
              <p:cNvSpPr txBox="1"/>
              <p:nvPr/>
            </p:nvSpPr>
            <p:spPr>
              <a:xfrm>
                <a:off x="5313138" y="4482673"/>
                <a:ext cx="3569329"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chemeClr val="tx1"/>
                          </a:solidFill>
                          <a:latin typeface="Cambria Math" panose="02040503050406030204" pitchFamily="18" charset="0"/>
                        </a:rPr>
                        <m:t>𝑦</m:t>
                      </m:r>
                      <m:r>
                        <a:rPr lang="zh-CN" altLang="en-US" sz="2000" i="0">
                          <a:solidFill>
                            <a:schemeClr val="tx1"/>
                          </a:solidFill>
                          <a:latin typeface="Cambria Math" panose="02040503050406030204" pitchFamily="18" charset="0"/>
                        </a:rPr>
                        <m:t>=</m:t>
                      </m:r>
                      <m:r>
                        <a:rPr lang="en-US" altLang="zh-CN" sz="2000" i="1">
                          <a:latin typeface="Cambria Math" panose="02040503050406030204" pitchFamily="18" charset="0"/>
                        </a:rPr>
                        <m:t>0</m:t>
                      </m:r>
                      <m:r>
                        <a:rPr lang="en-US" altLang="zh-CN" sz="2000" i="1">
                          <a:latin typeface="Cambria Math" panose="02040503050406030204" pitchFamily="18" charset="0"/>
                        </a:rPr>
                        <m:t>.</m:t>
                      </m:r>
                      <m:r>
                        <a:rPr lang="en-US" altLang="zh-CN" sz="2000" i="1">
                          <a:latin typeface="Cambria Math" panose="02040503050406030204" pitchFamily="18" charset="0"/>
                        </a:rPr>
                        <m:t>01</m:t>
                      </m:r>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d>
                            <m:dPr>
                              <m:begChr m:val="["/>
                              <m:endChr m:val="]"/>
                              <m:ctrlPr>
                                <a:rPr lang="zh-CN" altLang="en-US" sz="2000" i="1">
                                  <a:solidFill>
                                    <a:schemeClr val="tx1"/>
                                  </a:solidFill>
                                  <a:latin typeface="Cambria Math" panose="02040503050406030204" pitchFamily="18" charset="0"/>
                                </a:rPr>
                              </m:ctrlPr>
                            </m:dPr>
                            <m:e>
                              <m:r>
                                <a:rPr lang="zh-CN" altLang="en-US" sz="2000" i="1" smtClean="0">
                                  <a:solidFill>
                                    <a:schemeClr val="tx1"/>
                                  </a:solidFill>
                                  <a:latin typeface="Cambria Math" panose="02040503050406030204" pitchFamily="18" charset="0"/>
                                </a:rPr>
                                <m:t>𝜔</m:t>
                              </m:r>
                              <m:d>
                                <m:dPr>
                                  <m:ctrlPr>
                                    <a:rPr lang="zh-CN" altLang="en-US" sz="2000" i="1">
                                      <a:solidFill>
                                        <a:schemeClr val="tx1"/>
                                      </a:solidFill>
                                      <a:latin typeface="Cambria Math" panose="02040503050406030204" pitchFamily="18" charset="0"/>
                                    </a:rPr>
                                  </m:ctrlPr>
                                </m:dPr>
                                <m:e>
                                  <m:sSup>
                                    <m:sSupPr>
                                      <m:ctrlPr>
                                        <a:rPr lang="en-US" altLang="zh-CN" sz="2000" i="1" smtClean="0">
                                          <a:solidFill>
                                            <a:schemeClr val="tx1"/>
                                          </a:solidFill>
                                          <a:latin typeface="Cambria Math" panose="02040503050406030204" pitchFamily="18" charset="0"/>
                                        </a:rPr>
                                      </m:ctrlPr>
                                    </m:sSupPr>
                                    <m:e>
                                      <m:r>
                                        <a:rPr lang="zh-CN" altLang="en-US" sz="2000" i="1">
                                          <a:latin typeface="Cambria Math" panose="02040503050406030204" pitchFamily="18" charset="0"/>
                                        </a:rPr>
                                        <m:t>𝑡</m:t>
                                      </m:r>
                                    </m:e>
                                    <m:sup>
                                      <m:r>
                                        <a:rPr lang="en-US" altLang="zh-CN" sz="2000" b="0" i="1" smtClean="0">
                                          <a:solidFill>
                                            <a:schemeClr val="tx1"/>
                                          </a:solidFill>
                                          <a:latin typeface="Cambria Math" panose="02040503050406030204" pitchFamily="18" charset="0"/>
                                        </a:rPr>
                                        <m:t>′</m:t>
                                      </m:r>
                                    </m:sup>
                                  </m:sSup>
                                  <m:r>
                                    <a:rPr lang="zh-CN" altLang="en-US" sz="2000" i="0">
                                      <a:solidFill>
                                        <a:schemeClr val="tx1"/>
                                      </a:solidFill>
                                      <a:latin typeface="Cambria Math" panose="02040503050406030204" pitchFamily="18" charset="0"/>
                                    </a:rPr>
                                    <m:t>−</m:t>
                                  </m:r>
                                  <m:f>
                                    <m:fPr>
                                      <m:ctrlPr>
                                        <a:rPr lang="zh-CN" altLang="en-US" sz="2000" i="1">
                                          <a:solidFill>
                                            <a:schemeClr val="tx1"/>
                                          </a:solidFill>
                                          <a:latin typeface="Cambria Math" panose="02040503050406030204" pitchFamily="18" charset="0"/>
                                        </a:rPr>
                                      </m:ctrlPr>
                                    </m:fPr>
                                    <m:num>
                                      <m:r>
                                        <a:rPr lang="en-US" altLang="zh-CN" sz="2000" i="1">
                                          <a:latin typeface="Cambria Math" panose="02040503050406030204" pitchFamily="18" charset="0"/>
                                        </a:rPr>
                                        <m:t>𝑥</m:t>
                                      </m:r>
                                    </m:num>
                                    <m:den>
                                      <m:r>
                                        <a:rPr lang="zh-CN" altLang="en-US" sz="2000" i="1" smtClean="0">
                                          <a:latin typeface="Cambria Math" panose="02040503050406030204" pitchFamily="18" charset="0"/>
                                        </a:rPr>
                                        <m:t>𝜐</m:t>
                                      </m:r>
                                    </m:den>
                                  </m:f>
                                </m:e>
                              </m:d>
                              <m:r>
                                <a:rPr lang="zh-CN" altLang="en-US" sz="2000" i="0">
                                  <a:solidFill>
                                    <a:schemeClr val="tx1"/>
                                  </a:solidFill>
                                  <a:latin typeface="Cambria Math" panose="02040503050406030204" pitchFamily="18" charset="0"/>
                                </a:rPr>
                                <m:t>+</m:t>
                              </m:r>
                              <m:sSup>
                                <m:sSupPr>
                                  <m:ctrlPr>
                                    <a:rPr lang="en-US" altLang="zh-CN" sz="2000" i="1">
                                      <a:latin typeface="Cambria Math" panose="02040503050406030204" pitchFamily="18" charset="0"/>
                                    </a:rPr>
                                  </m:ctrlPr>
                                </m:sSupPr>
                                <m:e>
                                  <m:r>
                                    <a:rPr lang="zh-CN" altLang="en-US" sz="2000" i="1">
                                      <a:latin typeface="Cambria Math" panose="02040503050406030204" pitchFamily="18" charset="0"/>
                                    </a:rPr>
                                    <m:t>𝜑</m:t>
                                  </m:r>
                                </m:e>
                                <m:sup>
                                  <m:r>
                                    <a:rPr lang="en-US" altLang="zh-CN" sz="2000" i="1">
                                      <a:latin typeface="Cambria Math" panose="02040503050406030204" pitchFamily="18" charset="0"/>
                                    </a:rPr>
                                    <m:t>′</m:t>
                                  </m:r>
                                </m:sup>
                              </m:sSup>
                            </m:e>
                          </m:d>
                        </m:e>
                      </m:func>
                    </m:oMath>
                  </m:oMathPara>
                </a14:m>
                <a:endParaRPr lang="zh-CN" altLang="en-US" sz="2000" dirty="0"/>
              </a:p>
            </p:txBody>
          </p:sp>
        </mc:Choice>
        <mc:Fallback>
          <p:sp>
            <p:nvSpPr>
              <p:cNvPr id="1035" name="文本框 1034"/>
              <p:cNvSpPr txBox="1">
                <a:spLocks noRot="1" noChangeAspect="1" noMove="1" noResize="1" noEditPoints="1" noAdjustHandles="1" noChangeArrowheads="1" noChangeShapeType="1" noTextEdit="1"/>
              </p:cNvSpPr>
              <p:nvPr/>
            </p:nvSpPr>
            <p:spPr>
              <a:xfrm>
                <a:off x="5313138" y="4482673"/>
                <a:ext cx="3569329" cy="640112"/>
              </a:xfrm>
              <a:prstGeom prst="rect">
                <a:avLst/>
              </a:prstGeom>
              <a:blipFill rotWithShape="1">
                <a:blip r:embed="rId8"/>
                <a:stretch>
                  <a:fillRect l="-3" t="-32" r="2" b="37"/>
                </a:stretch>
              </a:blipFill>
            </p:spPr>
            <p:txBody>
              <a:bodyPr/>
              <a:lstStyle/>
              <a:p>
                <a:r>
                  <a:rPr lang="zh-CN" altLang="en-US">
                    <a:noFill/>
                  </a:rPr>
                  <a:t> </a:t>
                </a:r>
              </a:p>
            </p:txBody>
          </p:sp>
        </mc:Fallback>
      </mc:AlternateContent>
      <p:sp>
        <p:nvSpPr>
          <p:cNvPr id="1036" name="箭头: 右 1035"/>
          <p:cNvSpPr/>
          <p:nvPr/>
        </p:nvSpPr>
        <p:spPr bwMode="auto">
          <a:xfrm>
            <a:off x="5388794" y="5362343"/>
            <a:ext cx="419896" cy="2986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38" name="文本框 1037"/>
              <p:cNvSpPr txBox="1"/>
              <p:nvPr/>
            </p:nvSpPr>
            <p:spPr>
              <a:xfrm>
                <a:off x="535938" y="5921611"/>
                <a:ext cx="4687064" cy="400110"/>
              </a:xfrm>
              <a:prstGeom prst="rect">
                <a:avLst/>
              </a:prstGeom>
              <a:noFill/>
            </p:spPr>
            <p:txBody>
              <a:bodyPr wrap="square">
                <a:spAutoFit/>
              </a:bodyPr>
              <a:lstStyle/>
              <a:p>
                <a14:m>
                  <m:oMath xmlns:m="http://schemas.openxmlformats.org/officeDocument/2006/math">
                    <m:sSup>
                      <m:sSupPr>
                        <m:ctrlPr>
                          <a:rPr lang="en-US" altLang="zh-CN" sz="2000" i="1" smtClean="0">
                            <a:latin typeface="Cambria Math" panose="02040503050406030204" pitchFamily="18" charset="0"/>
                          </a:rPr>
                        </m:ctrlPr>
                      </m:sSupPr>
                      <m:e>
                        <m:r>
                          <a:rPr lang="zh-CN" altLang="en-US" sz="2000" i="1">
                            <a:latin typeface="Cambria Math" panose="02040503050406030204" pitchFamily="18" charset="0"/>
                          </a:rPr>
                          <m:t>𝑡</m:t>
                        </m:r>
                      </m:e>
                      <m:sup>
                        <m:r>
                          <a:rPr lang="en-US" altLang="zh-CN" sz="2000" i="1">
                            <a:latin typeface="Cambria Math" panose="02040503050406030204" pitchFamily="18" charset="0"/>
                          </a:rPr>
                          <m:t>′</m:t>
                        </m:r>
                      </m:sup>
                    </m:sSup>
                    <m:r>
                      <a:rPr lang="en-US" altLang="zh-CN" sz="2000" i="1">
                        <a:latin typeface="Cambria Math" panose="02040503050406030204" pitchFamily="18" charset="0"/>
                      </a:rPr>
                      <m:t>=</m:t>
                    </m:r>
                    <m:r>
                      <a:rPr lang="en-US" altLang="zh-CN" sz="2000" i="1">
                        <a:latin typeface="Cambria Math" panose="02040503050406030204" pitchFamily="18" charset="0"/>
                      </a:rPr>
                      <m:t>0</m:t>
                    </m:r>
                  </m:oMath>
                </a14:m>
                <a:r>
                  <a:rPr lang="zh-CN" altLang="en-US" sz="2000" kern="100" dirty="0">
                    <a:effectLst/>
                    <a:latin typeface="Times New Roman" panose="02020603050405020304" pitchFamily="18" charset="0"/>
                    <a:ea typeface="宋体" panose="02010600030101010101" pitchFamily="2" charset="-122"/>
                  </a:rPr>
                  <a:t>后的下一时刻振动位移为</a:t>
                </a:r>
                <a:r>
                  <a:rPr lang="zh-CN" altLang="en-US" sz="2000" kern="100" dirty="0">
                    <a:solidFill>
                      <a:srgbClr val="FF0000"/>
                    </a:solidFill>
                    <a:effectLst/>
                    <a:latin typeface="Times New Roman" panose="02020603050405020304" pitchFamily="18" charset="0"/>
                    <a:ea typeface="宋体" panose="02010600030101010101" pitchFamily="2" charset="-122"/>
                  </a:rPr>
                  <a:t>正</a:t>
                </a:r>
                <a:r>
                  <a:rPr lang="zh-CN" altLang="en-US" sz="2000" kern="100" dirty="0">
                    <a:effectLst/>
                    <a:latin typeface="Times New Roman" panose="02020603050405020304" pitchFamily="18" charset="0"/>
                    <a:ea typeface="宋体" panose="02010600030101010101" pitchFamily="2" charset="-122"/>
                  </a:rPr>
                  <a:t>，故</a:t>
                </a:r>
                <a:endParaRPr lang="zh-CN" altLang="en-US" sz="2000" dirty="0"/>
              </a:p>
            </p:txBody>
          </p:sp>
        </mc:Choice>
        <mc:Fallback>
          <p:sp>
            <p:nvSpPr>
              <p:cNvPr id="1038" name="文本框 1037"/>
              <p:cNvSpPr txBox="1">
                <a:spLocks noRot="1" noChangeAspect="1" noMove="1" noResize="1" noEditPoints="1" noAdjustHandles="1" noChangeArrowheads="1" noChangeShapeType="1" noTextEdit="1"/>
              </p:cNvSpPr>
              <p:nvPr/>
            </p:nvSpPr>
            <p:spPr>
              <a:xfrm>
                <a:off x="535938" y="5921611"/>
                <a:ext cx="4687064" cy="400110"/>
              </a:xfrm>
              <a:prstGeom prst="rect">
                <a:avLst/>
              </a:prstGeom>
              <a:blipFill rotWithShape="1">
                <a:blip r:embed="rId9"/>
                <a:stretch>
                  <a:fillRect l="-14" t="-59" r="3" b="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5704614" y="5217956"/>
                <a:ext cx="1550414" cy="56297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p>
                        <m:sSupPr>
                          <m:ctrlPr>
                            <a:rPr lang="en-US" altLang="zh-CN" i="1">
                              <a:latin typeface="Cambria Math" panose="02040503050406030204" pitchFamily="18" charset="0"/>
                            </a:rPr>
                          </m:ctrlPr>
                        </m:sSupPr>
                        <m:e>
                          <m:r>
                            <a:rPr lang="zh-CN" altLang="en-US" i="1">
                              <a:latin typeface="Cambria Math" panose="02040503050406030204" pitchFamily="18" charset="0"/>
                            </a:rPr>
                            <m:t>𝜑</m:t>
                          </m:r>
                        </m:e>
                        <m:sup>
                          <m:r>
                            <a:rPr lang="en-US" altLang="zh-CN" i="1">
                              <a:latin typeface="Cambria Math" panose="02040503050406030204" pitchFamily="18" charset="0"/>
                            </a:rPr>
                            <m:t>′</m:t>
                          </m:r>
                        </m:sup>
                      </m:sSup>
                      <m:r>
                        <a:rPr lang="en-US" altLang="zh-CN" dirty="0">
                          <a:latin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m:t>
                      </m:r>
                      <m:f>
                        <m:fPr>
                          <m:ctrlPr>
                            <a:rPr lang="zh-CN" altLang="en-US" i="1">
                              <a:latin typeface="Cambria Math" panose="02040503050406030204" pitchFamily="18" charset="0"/>
                            </a:rPr>
                          </m:ctrlPr>
                        </m:fPr>
                        <m:num>
                          <m:r>
                            <a:rPr lang="zh-CN" altLang="en-US" i="1">
                              <a:latin typeface="Cambria Math" panose="02040503050406030204" pitchFamily="18" charset="0"/>
                            </a:rPr>
                            <m:t>𝜋</m:t>
                          </m:r>
                        </m:num>
                        <m:den>
                          <m:r>
                            <a:rPr lang="en-US" altLang="zh-CN" i="1">
                              <a:latin typeface="Cambria Math" panose="02040503050406030204" pitchFamily="18" charset="0"/>
                            </a:rPr>
                            <m:t>2</m:t>
                          </m:r>
                        </m:den>
                      </m:f>
                    </m:oMath>
                  </m:oMathPara>
                </a14:m>
                <a:endParaRPr lang="zh-CN" altLang="en-US" i="1" dirty="0"/>
              </a:p>
            </p:txBody>
          </p:sp>
        </mc:Choice>
        <mc:Fallback>
          <p:sp>
            <p:nvSpPr>
              <p:cNvPr id="15" name="文本框 14"/>
              <p:cNvSpPr txBox="1">
                <a:spLocks noRot="1" noChangeAspect="1" noMove="1" noResize="1" noEditPoints="1" noAdjustHandles="1" noChangeArrowheads="1" noChangeShapeType="1" noTextEdit="1"/>
              </p:cNvSpPr>
              <p:nvPr/>
            </p:nvSpPr>
            <p:spPr>
              <a:xfrm>
                <a:off x="5704614" y="5217956"/>
                <a:ext cx="1550414" cy="562975"/>
              </a:xfrm>
              <a:prstGeom prst="rect">
                <a:avLst/>
              </a:prstGeom>
              <a:blipFill rotWithShape="1">
                <a:blip r:embed="rId10"/>
                <a:stretch>
                  <a:fillRect l="-26" t="-29" r="10" b="9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9" name="文本框 18"/>
              <p:cNvSpPr txBox="1"/>
              <p:nvPr/>
            </p:nvSpPr>
            <p:spPr>
              <a:xfrm>
                <a:off x="1675696" y="2277208"/>
                <a:ext cx="1392470" cy="400110"/>
              </a:xfrm>
              <a:prstGeom prst="rect">
                <a:avLst/>
              </a:prstGeom>
              <a:noFill/>
            </p:spPr>
            <p:txBody>
              <a:bodyPr wrap="square">
                <a:spAutoFit/>
              </a:bodyPr>
              <a:lstStyle/>
              <a:p>
                <a14:m>
                  <m:oMath xmlns:m="http://schemas.openxmlformats.org/officeDocument/2006/math">
                    <m:r>
                      <a:rPr lang="zh-CN" altLang="en-US" sz="2000" i="1" smtClean="0">
                        <a:solidFill>
                          <a:srgbClr val="FF0000"/>
                        </a:solidFill>
                        <a:latin typeface="Cambria Math" panose="02040503050406030204" pitchFamily="18" charset="0"/>
                      </a:rPr>
                      <m:t>𝐴</m:t>
                    </m:r>
                    <m:r>
                      <a:rPr lang="en-US" altLang="zh-CN" sz="2000" i="1" smtClean="0">
                        <a:solidFill>
                          <a:schemeClr val="tx1"/>
                        </a:solidFill>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0</m:t>
                    </m:r>
                  </m:oMath>
                </a14:m>
                <a:r>
                  <a:rPr lang="en-US" altLang="zh-CN" sz="2000" kern="100" dirty="0">
                    <a:effectLst/>
                    <a:latin typeface="Times New Roman" panose="02020603050405020304" pitchFamily="18" charset="0"/>
                    <a:ea typeface="宋体" panose="02010600030101010101" pitchFamily="2" charset="-122"/>
                  </a:rPr>
                  <a:t>.01m</a:t>
                </a:r>
                <a:endParaRPr lang="zh-CN" altLang="en-US" sz="2000" dirty="0"/>
              </a:p>
            </p:txBody>
          </p:sp>
        </mc:Choice>
        <mc:Fallback>
          <p:sp>
            <p:nvSpPr>
              <p:cNvPr id="19" name="文本框 18"/>
              <p:cNvSpPr txBox="1">
                <a:spLocks noRot="1" noChangeAspect="1" noMove="1" noResize="1" noEditPoints="1" noAdjustHandles="1" noChangeArrowheads="1" noChangeShapeType="1" noTextEdit="1"/>
              </p:cNvSpPr>
              <p:nvPr/>
            </p:nvSpPr>
            <p:spPr>
              <a:xfrm>
                <a:off x="1675696" y="2277208"/>
                <a:ext cx="1392470" cy="400110"/>
              </a:xfrm>
              <a:prstGeom prst="rect">
                <a:avLst/>
              </a:prstGeom>
              <a:blipFill rotWithShape="1">
                <a:blip r:embed="rId11"/>
                <a:stretch>
                  <a:fillRect l="-41" t="-24" r="35" b="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3" name="文本框 32"/>
              <p:cNvSpPr txBox="1"/>
              <p:nvPr/>
            </p:nvSpPr>
            <p:spPr>
              <a:xfrm>
                <a:off x="3068727" y="2277208"/>
                <a:ext cx="173882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solidFill>
                            <a:srgbClr val="00B0F0"/>
                          </a:solidFill>
                          <a:latin typeface="Cambria Math" panose="02040503050406030204" pitchFamily="18" charset="0"/>
                        </a:rPr>
                        <m:t>𝑢</m:t>
                      </m:r>
                      <m:r>
                        <a:rPr lang="en-US" altLang="zh-CN" sz="2000" i="1">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m:rPr>
                          <m:sty m:val="p"/>
                        </m:rPr>
                        <a:rPr lang="en-US" altLang="zh-CN" sz="2000" b="0" i="0" smtClean="0">
                          <a:latin typeface="Cambria Math" panose="02040503050406030204" pitchFamily="18" charset="0"/>
                          <a:ea typeface="Cambria Math" panose="02040503050406030204" pitchFamily="18" charset="0"/>
                        </a:rPr>
                        <m:t>m</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m:t>
                          </m:r>
                          <m:r>
                            <m:rPr>
                              <m:sty m:val="p"/>
                            </m:rPr>
                            <a:rPr lang="en-US" altLang="zh-CN" sz="2000" i="0">
                              <a:latin typeface="Cambria Math" panose="02040503050406030204" pitchFamily="18" charset="0"/>
                              <a:ea typeface="Cambria Math" panose="02040503050406030204" pitchFamily="18" charset="0"/>
                            </a:rPr>
                            <m:t>s</m:t>
                          </m:r>
                        </m:e>
                        <m:sup>
                          <m:r>
                            <a:rPr lang="en-US" altLang="zh-CN" sz="2000" b="0" i="0" smtClean="0">
                              <a:latin typeface="Cambria Math" panose="02040503050406030204" pitchFamily="18" charset="0"/>
                              <a:ea typeface="Cambria Math" panose="02040503050406030204" pitchFamily="18" charset="0"/>
                            </a:rPr>
                            <m:t>−</m:t>
                          </m:r>
                          <m:r>
                            <a:rPr lang="en-US" altLang="zh-CN" sz="2000" b="0" i="0" smtClean="0">
                              <a:latin typeface="Cambria Math" panose="02040503050406030204" pitchFamily="18" charset="0"/>
                              <a:ea typeface="Cambria Math" panose="02040503050406030204" pitchFamily="18" charset="0"/>
                            </a:rPr>
                            <m:t>1</m:t>
                          </m:r>
                        </m:sup>
                      </m:sSup>
                      <m:r>
                        <a:rPr lang="en-US" altLang="zh-CN" sz="2000" i="1">
                          <a:latin typeface="Cambria Math" panose="02040503050406030204" pitchFamily="18" charset="0"/>
                          <a:ea typeface="Cambria Math" panose="02040503050406030204" pitchFamily="18" charset="0"/>
                        </a:rPr>
                        <m:t> </m:t>
                      </m:r>
                    </m:oMath>
                  </m:oMathPara>
                </a14:m>
                <a:endParaRPr lang="zh-CN" altLang="en-US" sz="2000" dirty="0"/>
              </a:p>
            </p:txBody>
          </p:sp>
        </mc:Choice>
        <mc:Fallback>
          <p:sp>
            <p:nvSpPr>
              <p:cNvPr id="33" name="文本框 32"/>
              <p:cNvSpPr txBox="1">
                <a:spLocks noRot="1" noChangeAspect="1" noMove="1" noResize="1" noEditPoints="1" noAdjustHandles="1" noChangeArrowheads="1" noChangeShapeType="1" noTextEdit="1"/>
              </p:cNvSpPr>
              <p:nvPr/>
            </p:nvSpPr>
            <p:spPr>
              <a:xfrm>
                <a:off x="3068727" y="2277208"/>
                <a:ext cx="1738821" cy="400110"/>
              </a:xfrm>
              <a:prstGeom prst="rect">
                <a:avLst/>
              </a:prstGeom>
              <a:blipFill rotWithShape="1">
                <a:blip r:embed="rId12"/>
                <a:stretch>
                  <a:fillRect l="-23" t="-24" r="34" b="39"/>
                </a:stretch>
              </a:blipFill>
            </p:spPr>
            <p:txBody>
              <a:bodyPr/>
              <a:lstStyle/>
              <a:p>
                <a:r>
                  <a:rPr lang="zh-CN" altLang="en-US">
                    <a:noFill/>
                  </a:rPr>
                  <a:t> </a:t>
                </a:r>
              </a:p>
            </p:txBody>
          </p:sp>
        </mc:Fallback>
      </mc:AlternateContent>
      <p:grpSp>
        <p:nvGrpSpPr>
          <p:cNvPr id="1048" name="组合 1047"/>
          <p:cNvGrpSpPr/>
          <p:nvPr/>
        </p:nvGrpSpPr>
        <p:grpSpPr>
          <a:xfrm>
            <a:off x="6110073" y="1807879"/>
            <a:ext cx="2043497" cy="394918"/>
            <a:chOff x="6365907" y="1655707"/>
            <a:chExt cx="1176539" cy="394918"/>
          </a:xfrm>
        </p:grpSpPr>
        <p:cxnSp>
          <p:nvCxnSpPr>
            <p:cNvPr id="1049" name="直接连接符 1048"/>
            <p:cNvCxnSpPr>
              <a:cxnSpLocks noChangeAspect="1"/>
            </p:cNvCxnSpPr>
            <p:nvPr/>
          </p:nvCxnSpPr>
          <p:spPr>
            <a:xfrm>
              <a:off x="6639272" y="1833795"/>
              <a:ext cx="90317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50" name="文本框 124"/>
            <p:cNvSpPr txBox="1"/>
            <p:nvPr/>
          </p:nvSpPr>
          <p:spPr>
            <a:xfrm>
              <a:off x="6365907" y="1655707"/>
              <a:ext cx="328626" cy="39491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0.01</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1051" name="组合 1050"/>
          <p:cNvGrpSpPr/>
          <p:nvPr/>
        </p:nvGrpSpPr>
        <p:grpSpPr>
          <a:xfrm>
            <a:off x="6992729" y="1551155"/>
            <a:ext cx="1424985" cy="356422"/>
            <a:chOff x="7464347" y="1511508"/>
            <a:chExt cx="1424985" cy="356422"/>
          </a:xfrm>
        </p:grpSpPr>
        <p:cxnSp>
          <p:nvCxnSpPr>
            <p:cNvPr id="1052" name="直接箭头连接符 1051"/>
            <p:cNvCxnSpPr/>
            <p:nvPr/>
          </p:nvCxnSpPr>
          <p:spPr>
            <a:xfrm flipH="1">
              <a:off x="7844563" y="1867930"/>
              <a:ext cx="561885" cy="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053" name="文本框 124"/>
                <p:cNvSpPr txBox="1"/>
                <p:nvPr/>
              </p:nvSpPr>
              <p:spPr>
                <a:xfrm>
                  <a:off x="7464347" y="1511508"/>
                  <a:ext cx="1424985" cy="24956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en-US" altLang="zh-CN" sz="1600" i="1">
                            <a:solidFill>
                              <a:srgbClr val="00B0F0"/>
                            </a:solidFill>
                            <a:latin typeface="Cambria Math" panose="02040503050406030204" pitchFamily="18" charset="0"/>
                          </a:rPr>
                          <m:t>𝑢</m:t>
                        </m:r>
                        <m:r>
                          <a:rPr lang="en-US" altLang="zh-CN" sz="1600" i="1">
                            <a:latin typeface="Cambria Math" panose="02040503050406030204" pitchFamily="18" charset="0"/>
                            <a:ea typeface="Cambria Math" panose="02040503050406030204" pitchFamily="18" charset="0"/>
                          </a:rPr>
                          <m:t>=</m:t>
                        </m:r>
                        <m:r>
                          <a:rPr lang="en-US" altLang="zh-CN" sz="1600" i="1">
                            <a:latin typeface="Cambria Math" panose="02040503050406030204" pitchFamily="18" charset="0"/>
                            <a:ea typeface="Cambria Math" panose="02040503050406030204" pitchFamily="18" charset="0"/>
                          </a:rPr>
                          <m:t>2</m:t>
                        </m:r>
                        <m:r>
                          <m:rPr>
                            <m:sty m:val="p"/>
                          </m:rPr>
                          <a:rPr lang="en-US" altLang="zh-CN" sz="1600">
                            <a:latin typeface="Cambria Math" panose="02040503050406030204" pitchFamily="18" charset="0"/>
                            <a:ea typeface="Cambria Math" panose="02040503050406030204" pitchFamily="18" charset="0"/>
                          </a:rPr>
                          <m:t>m</m:t>
                        </m:r>
                        <m:r>
                          <a:rPr lang="en-US" altLang="zh-CN" sz="1600" i="1">
                            <a:latin typeface="Cambria Math" panose="02040503050406030204" pitchFamily="18" charset="0"/>
                            <a:ea typeface="Cambria Math" panose="02040503050406030204" pitchFamily="18" charset="0"/>
                          </a:rPr>
                          <m:t>∙</m:t>
                        </m:r>
                        <m:sSup>
                          <m:sSupPr>
                            <m:ctrlPr>
                              <a:rPr lang="en-US" altLang="zh-CN" sz="1600" i="1">
                                <a:latin typeface="Cambria Math" panose="02040503050406030204" pitchFamily="18" charset="0"/>
                                <a:ea typeface="Cambria Math" panose="02040503050406030204" pitchFamily="18" charset="0"/>
                              </a:rPr>
                            </m:ctrlPr>
                          </m:sSupPr>
                          <m:e>
                            <m:r>
                              <m:rPr>
                                <m:sty m:val="p"/>
                              </m:rPr>
                              <a:rPr lang="en-US" altLang="zh-CN" sz="1600">
                                <a:latin typeface="Cambria Math" panose="02040503050406030204" pitchFamily="18" charset="0"/>
                                <a:ea typeface="Cambria Math" panose="02040503050406030204" pitchFamily="18" charset="0"/>
                              </a:rPr>
                              <m:t>s</m:t>
                            </m:r>
                          </m:e>
                          <m:sup>
                            <m:r>
                              <a:rPr lang="en-US" altLang="zh-CN" sz="1600">
                                <a:latin typeface="Cambria Math" panose="02040503050406030204" pitchFamily="18" charset="0"/>
                                <a:ea typeface="Cambria Math" panose="02040503050406030204" pitchFamily="18" charset="0"/>
                              </a:rPr>
                              <m:t>−</m:t>
                            </m:r>
                            <m:r>
                              <a:rPr lang="en-US" altLang="zh-CN" sz="1600">
                                <a:latin typeface="Cambria Math" panose="02040503050406030204" pitchFamily="18" charset="0"/>
                                <a:ea typeface="Cambria Math" panose="02040503050406030204" pitchFamily="18" charset="0"/>
                              </a:rPr>
                              <m:t>1</m:t>
                            </m:r>
                          </m:sup>
                        </m:sSup>
                      </m:oMath>
                    </m:oMathPara>
                  </a14:m>
                  <a:endParaRPr lang="zh-CN" altLang="en-US" dirty="0"/>
                </a:p>
              </p:txBody>
            </p:sp>
          </mc:Choice>
          <mc:Fallback>
            <p:sp>
              <p:nvSpPr>
                <p:cNvPr id="1053" name="文本框 124"/>
                <p:cNvSpPr txBox="1">
                  <a:spLocks noRot="1" noChangeAspect="1" noMove="1" noResize="1" noEditPoints="1" noAdjustHandles="1" noChangeArrowheads="1" noChangeShapeType="1" noTextEdit="1"/>
                </p:cNvSpPr>
                <p:nvPr/>
              </p:nvSpPr>
              <p:spPr>
                <a:xfrm>
                  <a:off x="7464347" y="1511508"/>
                  <a:ext cx="1424985" cy="249560"/>
                </a:xfrm>
                <a:prstGeom prst="rect">
                  <a:avLst/>
                </a:prstGeom>
                <a:blipFill rotWithShape="1">
                  <a:blip r:embed="rId13"/>
                </a:blipFill>
                <a:ln w="6350">
                  <a:noFill/>
                </a:ln>
              </p:spPr>
              <p:txBody>
                <a:bodyPr/>
                <a:lstStyle/>
                <a:p>
                  <a:r>
                    <a:rPr lang="zh-CN" altLang="en-US">
                      <a:noFill/>
                    </a:rPr>
                    <a:t> </a:t>
                  </a:r>
                </a:p>
              </p:txBody>
            </p:sp>
          </mc:Fallback>
        </mc:AlternateContent>
      </p:grpSp>
      <p:grpSp>
        <p:nvGrpSpPr>
          <p:cNvPr id="1054" name="组合 1053"/>
          <p:cNvGrpSpPr/>
          <p:nvPr/>
        </p:nvGrpSpPr>
        <p:grpSpPr>
          <a:xfrm>
            <a:off x="6131997" y="1400135"/>
            <a:ext cx="2557156" cy="2367127"/>
            <a:chOff x="3684896" y="2737842"/>
            <a:chExt cx="2557156" cy="2367127"/>
          </a:xfrm>
        </p:grpSpPr>
        <p:cxnSp>
          <p:nvCxnSpPr>
            <p:cNvPr id="1055" name="直接箭头连接符 1054"/>
            <p:cNvCxnSpPr>
              <a:cxnSpLocks noChangeAspect="1"/>
            </p:cNvCxnSpPr>
            <p:nvPr/>
          </p:nvCxnSpPr>
          <p:spPr>
            <a:xfrm flipV="1">
              <a:off x="4284094" y="3941519"/>
              <a:ext cx="186840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1056" name="直接箭头连接符 1055"/>
            <p:cNvCxnSpPr>
              <a:cxnSpLocks noChangeAspect="1"/>
            </p:cNvCxnSpPr>
            <p:nvPr/>
          </p:nvCxnSpPr>
          <p:spPr>
            <a:xfrm flipV="1">
              <a:off x="4288450" y="2836051"/>
              <a:ext cx="0" cy="1740274"/>
            </a:xfrm>
            <a:prstGeom prst="straightConnector1">
              <a:avLst/>
            </a:prstGeom>
            <a:ln w="19050">
              <a:solidFill>
                <a:srgbClr val="FF0000"/>
              </a:solidFill>
              <a:headEnd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057" name="文本框 124"/>
                <p:cNvSpPr txBox="1"/>
                <p:nvPr/>
              </p:nvSpPr>
              <p:spPr>
                <a:xfrm>
                  <a:off x="3684896" y="2737842"/>
                  <a:ext cx="526931" cy="41458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rgbClr val="FF0000"/>
                                </a:solidFill>
                                <a:latin typeface="Cambria Math" panose="02040503050406030204" pitchFamily="18" charset="0"/>
                                <a:ea typeface="宋体" panose="02010600030101010101" pitchFamily="2" charset="-122"/>
                              </a:rPr>
                              <m:t>𝑦</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057" name="文本框 124"/>
                <p:cNvSpPr txBox="1">
                  <a:spLocks noRot="1" noChangeAspect="1" noMove="1" noResize="1" noEditPoints="1" noAdjustHandles="1" noChangeArrowheads="1" noChangeShapeType="1" noTextEdit="1"/>
                </p:cNvSpPr>
                <p:nvPr/>
              </p:nvSpPr>
              <p:spPr>
                <a:xfrm>
                  <a:off x="3684896" y="2737842"/>
                  <a:ext cx="526931" cy="414581"/>
                </a:xfrm>
                <a:prstGeom prst="rect">
                  <a:avLst/>
                </a:prstGeom>
                <a:blipFill rotWithShape="1">
                  <a:blip r:embed="rId14"/>
                </a:blipFill>
                <a:ln w="6350">
                  <a:noFill/>
                </a:ln>
              </p:spPr>
              <p:txBody>
                <a:bodyPr/>
                <a:lstStyle/>
                <a:p>
                  <a:r>
                    <a:rPr lang="zh-CN" altLang="en-US">
                      <a:noFill/>
                    </a:rPr>
                    <a:t> </a:t>
                  </a:r>
                </a:p>
              </p:txBody>
            </p:sp>
          </mc:Fallback>
        </mc:AlternateContent>
        <p:sp>
          <p:nvSpPr>
            <p:cNvPr id="1058" name="文本框 124"/>
            <p:cNvSpPr txBox="1"/>
            <p:nvPr/>
          </p:nvSpPr>
          <p:spPr>
            <a:xfrm>
              <a:off x="4274191" y="4687969"/>
              <a:ext cx="1967861"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题图</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6-7</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6-11</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1059" name="文本框 124"/>
                <p:cNvSpPr txBox="1"/>
                <p:nvPr/>
              </p:nvSpPr>
              <p:spPr>
                <a:xfrm>
                  <a:off x="3977768" y="3861087"/>
                  <a:ext cx="342765" cy="37667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rPr>
                          <m:t>𝑜</m:t>
                        </m:r>
                      </m:oMath>
                    </m:oMathPara>
                  </a14:m>
                  <a:endParaRPr lang="zh-CN" altLang="en-US" sz="1600" dirty="0"/>
                </a:p>
              </p:txBody>
            </p:sp>
          </mc:Choice>
          <mc:Fallback>
            <p:sp>
              <p:nvSpPr>
                <p:cNvPr id="1059" name="文本框 124"/>
                <p:cNvSpPr txBox="1">
                  <a:spLocks noRot="1" noChangeAspect="1" noMove="1" noResize="1" noEditPoints="1" noAdjustHandles="1" noChangeArrowheads="1" noChangeShapeType="1" noTextEdit="1"/>
                </p:cNvSpPr>
                <p:nvPr/>
              </p:nvSpPr>
              <p:spPr>
                <a:xfrm>
                  <a:off x="3977768" y="3861087"/>
                  <a:ext cx="342765" cy="376673"/>
                </a:xfrm>
                <a:prstGeom prst="rect">
                  <a:avLst/>
                </a:prstGeom>
                <a:blipFill rotWithShape="1">
                  <a:blip r:embed="rId15"/>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60" name="文本框 124"/>
                <p:cNvSpPr txBox="1"/>
                <p:nvPr/>
              </p:nvSpPr>
              <p:spPr>
                <a:xfrm>
                  <a:off x="5706476" y="3946496"/>
                  <a:ext cx="490262"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latin typeface="Cambria Math" panose="02040503050406030204" pitchFamily="18" charset="0"/>
                                <a:ea typeface="宋体" panose="02010600030101010101" pitchFamily="2" charset="-122"/>
                              </a:rPr>
                              <m:t>𝑥</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060" name="文本框 124"/>
                <p:cNvSpPr txBox="1">
                  <a:spLocks noRot="1" noChangeAspect="1" noMove="1" noResize="1" noEditPoints="1" noAdjustHandles="1" noChangeArrowheads="1" noChangeShapeType="1" noTextEdit="1"/>
                </p:cNvSpPr>
                <p:nvPr/>
              </p:nvSpPr>
              <p:spPr>
                <a:xfrm>
                  <a:off x="5706476" y="3946496"/>
                  <a:ext cx="490262" cy="417000"/>
                </a:xfrm>
                <a:prstGeom prst="rect">
                  <a:avLst/>
                </a:prstGeom>
                <a:blipFill rotWithShape="1">
                  <a:blip r:embed="rId16"/>
                </a:blipFill>
                <a:ln w="6350">
                  <a:noFill/>
                </a:ln>
              </p:spPr>
              <p:txBody>
                <a:bodyPr/>
                <a:lstStyle/>
                <a:p>
                  <a:r>
                    <a:rPr lang="zh-CN" altLang="en-US">
                      <a:noFill/>
                    </a:rPr>
                    <a:t> </a:t>
                  </a:r>
                </a:p>
              </p:txBody>
            </p:sp>
          </mc:Fallback>
        </mc:AlternateContent>
      </p:grpSp>
      <p:grpSp>
        <p:nvGrpSpPr>
          <p:cNvPr id="1061" name="组合 1060"/>
          <p:cNvGrpSpPr/>
          <p:nvPr/>
        </p:nvGrpSpPr>
        <p:grpSpPr>
          <a:xfrm>
            <a:off x="6460836" y="2006046"/>
            <a:ext cx="1746516" cy="1209600"/>
            <a:chOff x="4027800" y="3343753"/>
            <a:chExt cx="1746516" cy="1209600"/>
          </a:xfrm>
        </p:grpSpPr>
        <p:grpSp>
          <p:nvGrpSpPr>
            <p:cNvPr id="1062" name="组合 1061"/>
            <p:cNvGrpSpPr/>
            <p:nvPr/>
          </p:nvGrpSpPr>
          <p:grpSpPr>
            <a:xfrm>
              <a:off x="4294716" y="3343753"/>
              <a:ext cx="1479600" cy="1209600"/>
              <a:chOff x="7689346" y="1847562"/>
              <a:chExt cx="1473052" cy="1211673"/>
            </a:xfrm>
          </p:grpSpPr>
          <p:sp>
            <p:nvSpPr>
              <p:cNvPr id="1064" name="任意多边形: 形状 1063"/>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00B0F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1065" name="任意多边形: 形状 1064"/>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00B0F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063" name="任意多边形: 形状 1062"/>
            <p:cNvSpPr/>
            <p:nvPr/>
          </p:nvSpPr>
          <p:spPr bwMode="auto">
            <a:xfrm>
              <a:off x="4027800" y="3438518"/>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66" name="组合 1065"/>
          <p:cNvGrpSpPr/>
          <p:nvPr/>
        </p:nvGrpSpPr>
        <p:grpSpPr>
          <a:xfrm>
            <a:off x="6584876" y="2006693"/>
            <a:ext cx="1739706" cy="1209600"/>
            <a:chOff x="4034610" y="3343753"/>
            <a:chExt cx="1739706" cy="1209600"/>
          </a:xfrm>
        </p:grpSpPr>
        <p:grpSp>
          <p:nvGrpSpPr>
            <p:cNvPr id="1067" name="组合 1066"/>
            <p:cNvGrpSpPr/>
            <p:nvPr/>
          </p:nvGrpSpPr>
          <p:grpSpPr>
            <a:xfrm>
              <a:off x="4294716" y="3343753"/>
              <a:ext cx="1479600" cy="1209600"/>
              <a:chOff x="7689346" y="1847562"/>
              <a:chExt cx="1473052" cy="1211673"/>
            </a:xfrm>
          </p:grpSpPr>
          <p:sp>
            <p:nvSpPr>
              <p:cNvPr id="1069" name="任意多边形: 形状 1068"/>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1070" name="任意多边形: 形状 1069"/>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068" name="任意多边形: 形状 1067"/>
            <p:cNvSpPr/>
            <p:nvPr/>
          </p:nvSpPr>
          <p:spPr bwMode="auto">
            <a:xfrm>
              <a:off x="4034610" y="3437547"/>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071" name="组合 1070"/>
          <p:cNvGrpSpPr/>
          <p:nvPr/>
        </p:nvGrpSpPr>
        <p:grpSpPr>
          <a:xfrm>
            <a:off x="6709140" y="2006693"/>
            <a:ext cx="1739706" cy="1209600"/>
            <a:chOff x="4034610" y="3343753"/>
            <a:chExt cx="1739706" cy="1209600"/>
          </a:xfrm>
        </p:grpSpPr>
        <p:grpSp>
          <p:nvGrpSpPr>
            <p:cNvPr id="1072" name="组合 1071"/>
            <p:cNvGrpSpPr/>
            <p:nvPr/>
          </p:nvGrpSpPr>
          <p:grpSpPr>
            <a:xfrm>
              <a:off x="4294716" y="3343753"/>
              <a:ext cx="1479600" cy="1209600"/>
              <a:chOff x="7689346" y="1847562"/>
              <a:chExt cx="1473052" cy="1211673"/>
            </a:xfrm>
          </p:grpSpPr>
          <p:sp>
            <p:nvSpPr>
              <p:cNvPr id="1074" name="任意多边形: 形状 1073"/>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1075" name="任意多边形: 形状 1074"/>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073" name="任意多边形: 形状 1072"/>
            <p:cNvSpPr/>
            <p:nvPr/>
          </p:nvSpPr>
          <p:spPr bwMode="auto">
            <a:xfrm>
              <a:off x="4034610" y="3429890"/>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p:grpSp>
      <p:sp>
        <p:nvSpPr>
          <p:cNvPr id="1076" name="椭圆 1075"/>
          <p:cNvSpPr/>
          <p:nvPr/>
        </p:nvSpPr>
        <p:spPr bwMode="auto">
          <a:xfrm>
            <a:off x="6680311" y="2566074"/>
            <a:ext cx="90000" cy="9144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77" name="椭圆 1076"/>
          <p:cNvSpPr/>
          <p:nvPr/>
        </p:nvSpPr>
        <p:spPr bwMode="auto">
          <a:xfrm>
            <a:off x="6689704" y="2303826"/>
            <a:ext cx="90000" cy="9144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78" name="椭圆 1077"/>
          <p:cNvSpPr/>
          <p:nvPr/>
        </p:nvSpPr>
        <p:spPr bwMode="auto">
          <a:xfrm>
            <a:off x="6691400" y="2069859"/>
            <a:ext cx="90000" cy="9144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085" name="文本框 1084"/>
              <p:cNvSpPr txBox="1"/>
              <p:nvPr/>
            </p:nvSpPr>
            <p:spPr>
              <a:xfrm>
                <a:off x="436229" y="5304709"/>
                <a:ext cx="2418646"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对于</a:t>
                </a:r>
                <a14:m>
                  <m:oMath xmlns:m="http://schemas.openxmlformats.org/officeDocument/2006/math">
                    <m:r>
                      <a:rPr lang="en-US" altLang="zh-CN" sz="2000" b="0" i="1" smtClean="0">
                        <a:solidFill>
                          <a:schemeClr val="tx1"/>
                        </a:solidFill>
                        <a:latin typeface="Cambria Math" panose="02040503050406030204" pitchFamily="18" charset="0"/>
                      </a:rPr>
                      <m:t>𝑜</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点，</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sSup>
                      <m:sSupPr>
                        <m:ctrlPr>
                          <a:rPr lang="en-US" altLang="zh-CN" sz="2000" i="1">
                            <a:latin typeface="Cambria Math" panose="02040503050406030204" pitchFamily="18" charset="0"/>
                          </a:rPr>
                        </m:ctrlPr>
                      </m:sSupPr>
                      <m:e>
                        <m:r>
                          <a:rPr lang="zh-CN" altLang="en-US" sz="2000" i="1">
                            <a:latin typeface="Cambria Math" panose="02040503050406030204" pitchFamily="18" charset="0"/>
                          </a:rPr>
                          <m:t>𝑡</m:t>
                        </m:r>
                      </m:e>
                      <m:sup>
                        <m:r>
                          <a:rPr lang="en-US" altLang="zh-CN" sz="2000" i="1">
                            <a:latin typeface="Cambria Math" panose="02040503050406030204" pitchFamily="18" charset="0"/>
                          </a:rPr>
                          <m:t>′</m:t>
                        </m:r>
                      </m:sup>
                    </m:sSup>
                    <m:r>
                      <a:rPr lang="en-US" altLang="zh-CN" sz="2000" i="1">
                        <a:latin typeface="Cambria Math" panose="02040503050406030204" pitchFamily="18" charset="0"/>
                      </a:rPr>
                      <m:t>=</m:t>
                    </m:r>
                    <m:r>
                      <a:rPr lang="en-US" altLang="zh-CN" sz="2000" i="1">
                        <a:latin typeface="Cambria Math" panose="02040503050406030204" pitchFamily="18" charset="0"/>
                      </a:rPr>
                      <m:t>0</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085" name="文本框 1084"/>
              <p:cNvSpPr txBox="1">
                <a:spLocks noRot="1" noChangeAspect="1" noMove="1" noResize="1" noEditPoints="1" noAdjustHandles="1" noChangeArrowheads="1" noChangeShapeType="1" noTextEdit="1"/>
              </p:cNvSpPr>
              <p:nvPr/>
            </p:nvSpPr>
            <p:spPr>
              <a:xfrm>
                <a:off x="436229" y="5304709"/>
                <a:ext cx="2418646" cy="400110"/>
              </a:xfrm>
              <a:prstGeom prst="rect">
                <a:avLst/>
              </a:prstGeom>
              <a:blipFill rotWithShape="1">
                <a:blip r:embed="rId17"/>
                <a:stretch>
                  <a:fillRect l="-26" t="-138" r="23" b="1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86" name="文本框 1085"/>
              <p:cNvSpPr txBox="1"/>
              <p:nvPr/>
            </p:nvSpPr>
            <p:spPr>
              <a:xfrm>
                <a:off x="2406457" y="5276243"/>
                <a:ext cx="308641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i="1" smtClean="0">
                              <a:solidFill>
                                <a:schemeClr val="tx1"/>
                              </a:solidFill>
                              <a:latin typeface="Cambria Math" panose="02040503050406030204" pitchFamily="18" charset="0"/>
                            </a:rPr>
                          </m:ctrlPr>
                        </m:sSubPr>
                        <m:e>
                          <m:r>
                            <a:rPr lang="zh-CN" altLang="en-US" sz="2000" i="1">
                              <a:latin typeface="Cambria Math" panose="02040503050406030204" pitchFamily="18" charset="0"/>
                            </a:rPr>
                            <m:t>𝑦</m:t>
                          </m:r>
                        </m:e>
                        <m:sub>
                          <m:r>
                            <a:rPr lang="en-US" altLang="zh-CN" sz="2000" b="0" i="1" smtClean="0">
                              <a:solidFill>
                                <a:schemeClr val="tx1"/>
                              </a:solidFill>
                              <a:latin typeface="Cambria Math" panose="02040503050406030204" pitchFamily="18" charset="0"/>
                            </a:rPr>
                            <m:t>𝑜</m:t>
                          </m:r>
                        </m:sub>
                      </m:sSub>
                      <m:r>
                        <a:rPr lang="zh-CN" altLang="en-US" sz="2000" i="0">
                          <a:solidFill>
                            <a:schemeClr val="tx1"/>
                          </a:solidFill>
                          <a:latin typeface="Cambria Math" panose="02040503050406030204" pitchFamily="18" charset="0"/>
                        </a:rPr>
                        <m:t>=</m:t>
                      </m:r>
                      <m:r>
                        <a:rPr lang="en-US" altLang="zh-CN" sz="2000" i="1">
                          <a:latin typeface="Cambria Math" panose="02040503050406030204" pitchFamily="18" charset="0"/>
                        </a:rPr>
                        <m:t>0</m:t>
                      </m:r>
                      <m:r>
                        <a:rPr lang="en-US" altLang="zh-CN" sz="2000" i="1">
                          <a:latin typeface="Cambria Math" panose="02040503050406030204" pitchFamily="18" charset="0"/>
                        </a:rPr>
                        <m:t>.</m:t>
                      </m:r>
                      <m:r>
                        <a:rPr lang="en-US" altLang="zh-CN" sz="2000" i="1">
                          <a:latin typeface="Cambria Math" panose="02040503050406030204" pitchFamily="18" charset="0"/>
                        </a:rPr>
                        <m:t>01</m:t>
                      </m:r>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sSup>
                            <m:sSupPr>
                              <m:ctrlPr>
                                <a:rPr lang="en-US" altLang="zh-CN" sz="2000" i="1">
                                  <a:latin typeface="Cambria Math" panose="02040503050406030204" pitchFamily="18" charset="0"/>
                                </a:rPr>
                              </m:ctrlPr>
                            </m:sSupPr>
                            <m:e>
                              <m:r>
                                <a:rPr lang="zh-CN" altLang="en-US" sz="2000" i="1">
                                  <a:latin typeface="Cambria Math" panose="02040503050406030204" pitchFamily="18" charset="0"/>
                                </a:rPr>
                                <m:t>𝜑</m:t>
                              </m:r>
                            </m:e>
                            <m:sup>
                              <m:r>
                                <a:rPr lang="en-US" altLang="zh-CN" sz="2000" i="1">
                                  <a:latin typeface="Cambria Math" panose="02040503050406030204" pitchFamily="18" charset="0"/>
                                </a:rPr>
                                <m:t>′</m:t>
                              </m:r>
                            </m:sup>
                          </m:sSup>
                        </m:e>
                      </m:func>
                      <m:r>
                        <a:rPr lang="en-US" altLang="zh-CN" sz="2000" b="0" i="1" smtClean="0">
                          <a:solidFill>
                            <a:schemeClr val="tx1"/>
                          </a:solidFill>
                          <a:latin typeface="Cambria Math" panose="02040503050406030204" pitchFamily="18" charset="0"/>
                          <a:ea typeface="Cambria Math" panose="02040503050406030204" pitchFamily="18" charset="0"/>
                        </a:rPr>
                        <m:t>=</m:t>
                      </m:r>
                      <m:r>
                        <a:rPr lang="en-US" altLang="zh-CN" sz="2000" b="0" i="1" smtClean="0">
                          <a:solidFill>
                            <a:schemeClr val="tx1"/>
                          </a:solidFill>
                          <a:latin typeface="Cambria Math" panose="02040503050406030204" pitchFamily="18" charset="0"/>
                          <a:ea typeface="Cambria Math" panose="02040503050406030204" pitchFamily="18" charset="0"/>
                        </a:rPr>
                        <m:t>0</m:t>
                      </m:r>
                    </m:oMath>
                  </m:oMathPara>
                </a14:m>
                <a:endParaRPr lang="zh-CN" altLang="en-US" sz="2000" dirty="0"/>
              </a:p>
            </p:txBody>
          </p:sp>
        </mc:Choice>
        <mc:Fallback>
          <p:sp>
            <p:nvSpPr>
              <p:cNvPr id="1086" name="文本框 1085"/>
              <p:cNvSpPr txBox="1">
                <a:spLocks noRot="1" noChangeAspect="1" noMove="1" noResize="1" noEditPoints="1" noAdjustHandles="1" noChangeArrowheads="1" noChangeShapeType="1" noTextEdit="1"/>
              </p:cNvSpPr>
              <p:nvPr/>
            </p:nvSpPr>
            <p:spPr>
              <a:xfrm>
                <a:off x="2406457" y="5276243"/>
                <a:ext cx="3086412" cy="400110"/>
              </a:xfrm>
              <a:prstGeom prst="rect">
                <a:avLst/>
              </a:prstGeom>
              <a:blipFill rotWithShape="1">
                <a:blip r:embed="rId18"/>
                <a:stretch>
                  <a:fillRect l="-14" t="-7" r="4" b="2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90" name="文本框 1089"/>
              <p:cNvSpPr txBox="1"/>
              <p:nvPr/>
            </p:nvSpPr>
            <p:spPr>
              <a:xfrm>
                <a:off x="5093058" y="5812532"/>
                <a:ext cx="1686646" cy="61529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p>
                        <m:sSupPr>
                          <m:ctrlPr>
                            <a:rPr lang="en-US" altLang="zh-CN" sz="2000" i="1" smtClean="0">
                              <a:latin typeface="Cambria Math" panose="02040503050406030204" pitchFamily="18" charset="0"/>
                            </a:rPr>
                          </m:ctrlPr>
                        </m:sSupPr>
                        <m:e>
                          <m:r>
                            <a:rPr lang="zh-CN" altLang="en-US" sz="2000" i="1">
                              <a:latin typeface="Cambria Math" panose="02040503050406030204" pitchFamily="18" charset="0"/>
                            </a:rPr>
                            <m:t>𝜑</m:t>
                          </m:r>
                        </m:e>
                        <m:sup>
                          <m:r>
                            <a:rPr lang="en-US" altLang="zh-CN" sz="2000" i="1">
                              <a:latin typeface="Cambria Math" panose="02040503050406030204" pitchFamily="18" charset="0"/>
                            </a:rPr>
                            <m:t>′</m:t>
                          </m:r>
                        </m:sup>
                      </m:sSup>
                      <m:r>
                        <a:rPr lang="en-US" altLang="zh-CN" sz="2000" dirty="0">
                          <a:latin typeface="Cambria Math" panose="02040503050406030204" pitchFamily="18" charset="0"/>
                        </a:rPr>
                        <m:t>=</m:t>
                      </m:r>
                      <m:r>
                        <a:rPr lang="en-US" altLang="zh-CN" sz="2000" b="0" i="1" dirty="0" smtClean="0">
                          <a:latin typeface="Cambria Math" panose="02040503050406030204" pitchFamily="18" charset="0"/>
                        </a:rPr>
                        <m:t>−</m:t>
                      </m:r>
                      <m:f>
                        <m:fPr>
                          <m:ctrlPr>
                            <a:rPr lang="zh-CN" altLang="en-US" sz="2000" i="1">
                              <a:latin typeface="Cambria Math" panose="02040503050406030204" pitchFamily="18" charset="0"/>
                            </a:rPr>
                          </m:ctrlPr>
                        </m:fPr>
                        <m:num>
                          <m:r>
                            <a:rPr lang="zh-CN" altLang="en-US" sz="2000" i="1">
                              <a:latin typeface="Cambria Math" panose="02040503050406030204" pitchFamily="18" charset="0"/>
                            </a:rPr>
                            <m:t>𝜋</m:t>
                          </m:r>
                        </m:num>
                        <m:den>
                          <m:r>
                            <a:rPr lang="en-US" altLang="zh-CN" sz="2000" i="1">
                              <a:latin typeface="Cambria Math" panose="02040503050406030204" pitchFamily="18" charset="0"/>
                            </a:rPr>
                            <m:t>2</m:t>
                          </m:r>
                        </m:den>
                      </m:f>
                    </m:oMath>
                  </m:oMathPara>
                </a14:m>
                <a:endParaRPr lang="zh-CN" altLang="en-US" dirty="0"/>
              </a:p>
            </p:txBody>
          </p:sp>
        </mc:Choice>
        <mc:Fallback>
          <p:sp>
            <p:nvSpPr>
              <p:cNvPr id="1090" name="文本框 1089"/>
              <p:cNvSpPr txBox="1">
                <a:spLocks noRot="1" noChangeAspect="1" noMove="1" noResize="1" noEditPoints="1" noAdjustHandles="1" noChangeArrowheads="1" noChangeShapeType="1" noTextEdit="1"/>
              </p:cNvSpPr>
              <p:nvPr/>
            </p:nvSpPr>
            <p:spPr>
              <a:xfrm>
                <a:off x="5093058" y="5812532"/>
                <a:ext cx="1686646" cy="615297"/>
              </a:xfrm>
              <a:prstGeom prst="rect">
                <a:avLst/>
              </a:prstGeom>
              <a:blipFill rotWithShape="1">
                <a:blip r:embed="rId19"/>
                <a:stretch>
                  <a:fillRect l="-21" t="-61" r="26" b="58"/>
                </a:stretch>
              </a:blipFill>
            </p:spPr>
            <p:txBody>
              <a:bodyPr/>
              <a:lstStyle/>
              <a:p>
                <a:r>
                  <a:rPr lang="zh-CN" altLang="en-US">
                    <a:noFill/>
                  </a:rPr>
                  <a:t> </a:t>
                </a:r>
              </a:p>
            </p:txBody>
          </p:sp>
        </mc:Fallback>
      </mc:AlternateContent>
      <p:sp>
        <p:nvSpPr>
          <p:cNvPr id="1091" name="文本框 1090"/>
          <p:cNvSpPr txBox="1"/>
          <p:nvPr/>
        </p:nvSpPr>
        <p:spPr>
          <a:xfrm>
            <a:off x="483913" y="4096083"/>
            <a:ext cx="1947010" cy="400110"/>
          </a:xfrm>
          <a:prstGeom prst="rect">
            <a:avLst/>
          </a:prstGeom>
          <a:noFill/>
        </p:spPr>
        <p:txBody>
          <a:bodyPr wrap="square">
            <a:spAutoFit/>
          </a:bodyPr>
          <a:lstStyle/>
          <a:p>
            <a:r>
              <a:rPr lang="zh-CN" altLang="en-US" sz="2000" b="1" kern="100" dirty="0">
                <a:effectLst/>
                <a:latin typeface="Times New Roman" panose="02020603050405020304" pitchFamily="18" charset="0"/>
                <a:ea typeface="宋体" panose="02010600030101010101" pitchFamily="2" charset="-122"/>
              </a:rPr>
              <a:t>确定初相方法</a:t>
            </a:r>
            <a:endParaRPr lang="zh-CN" altLang="en-US" sz="2000" b="1" dirty="0"/>
          </a:p>
        </p:txBody>
      </p:sp>
      <p:cxnSp>
        <p:nvCxnSpPr>
          <p:cNvPr id="3" name="直接连接符 2"/>
          <p:cNvCxnSpPr/>
          <p:nvPr/>
        </p:nvCxnSpPr>
        <p:spPr bwMode="auto">
          <a:xfrm flipV="1">
            <a:off x="8220139" y="2240203"/>
            <a:ext cx="0" cy="363609"/>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4" name="组合 3"/>
          <p:cNvGrpSpPr/>
          <p:nvPr/>
        </p:nvGrpSpPr>
        <p:grpSpPr>
          <a:xfrm>
            <a:off x="6741514" y="2219354"/>
            <a:ext cx="1478626" cy="338554"/>
            <a:chOff x="6571406" y="2726953"/>
            <a:chExt cx="1266756" cy="338554"/>
          </a:xfrm>
        </p:grpSpPr>
        <p:cxnSp>
          <p:nvCxnSpPr>
            <p:cNvPr id="6" name="直接箭头连接符 5"/>
            <p:cNvCxnSpPr/>
            <p:nvPr/>
          </p:nvCxnSpPr>
          <p:spPr bwMode="auto">
            <a:xfrm>
              <a:off x="7406162" y="2939995"/>
              <a:ext cx="432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7" name="直接箭头连接符 6"/>
            <p:cNvCxnSpPr/>
            <p:nvPr/>
          </p:nvCxnSpPr>
          <p:spPr bwMode="auto">
            <a:xfrm>
              <a:off x="6571406" y="2936936"/>
              <a:ext cx="432000"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9" name="文本框 8"/>
                <p:cNvSpPr txBox="1"/>
                <p:nvPr/>
              </p:nvSpPr>
              <p:spPr>
                <a:xfrm>
                  <a:off x="7035487" y="2726953"/>
                  <a:ext cx="34764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solidFill>
                              <a:srgbClr val="000000"/>
                            </a:solidFill>
                            <a:effectLst/>
                            <a:latin typeface="Cambria Math" panose="02040503050406030204" pitchFamily="18" charset="0"/>
                            <a:ea typeface="宋体" panose="02010600030101010101" pitchFamily="2" charset="-122"/>
                          </a:rPr>
                          <m:t>4</m:t>
                        </m:r>
                        <m:r>
                          <a:rPr lang="en-US" altLang="zh-CN" sz="1600" b="0" i="1" kern="100" smtClean="0">
                            <a:solidFill>
                              <a:srgbClr val="000000"/>
                            </a:solidFill>
                            <a:effectLst/>
                            <a:latin typeface="Cambria Math" panose="02040503050406030204" pitchFamily="18" charset="0"/>
                            <a:ea typeface="宋体" panose="02010600030101010101" pitchFamily="2" charset="-122"/>
                          </a:rPr>
                          <m:t>𝑚</m:t>
                        </m:r>
                      </m:oMath>
                    </m:oMathPara>
                  </a14:m>
                  <a:endParaRPr lang="zh-CN" altLang="en-US" sz="1600" dirty="0"/>
                </a:p>
              </p:txBody>
            </p:sp>
          </mc:Choice>
          <mc:Fallback>
            <p:sp>
              <p:nvSpPr>
                <p:cNvPr id="9" name="文本框 8"/>
                <p:cNvSpPr txBox="1">
                  <a:spLocks noRot="1" noChangeAspect="1" noMove="1" noResize="1" noEditPoints="1" noAdjustHandles="1" noChangeArrowheads="1" noChangeShapeType="1" noTextEdit="1"/>
                </p:cNvSpPr>
                <p:nvPr/>
              </p:nvSpPr>
              <p:spPr>
                <a:xfrm>
                  <a:off x="7035487" y="2726953"/>
                  <a:ext cx="347648" cy="338554"/>
                </a:xfrm>
                <a:prstGeom prst="rect">
                  <a:avLst/>
                </a:prstGeom>
                <a:blipFill rotWithShape="1">
                  <a:blip r:embed="rId20"/>
                </a:blipFill>
              </p:spPr>
              <p:txBody>
                <a:bodyPr/>
                <a:lstStyle/>
                <a:p>
                  <a:r>
                    <a:rPr lang="zh-CN" altLang="en-US">
                      <a:noFill/>
                    </a:rPr>
                    <a:t> </a:t>
                  </a:r>
                </a:p>
              </p:txBody>
            </p:sp>
          </mc:Fallback>
        </mc:AlternateContent>
      </p:grpSp>
      <p:sp>
        <p:nvSpPr>
          <p:cNvPr id="18" name="文本框 17"/>
          <p:cNvSpPr txBox="1"/>
          <p:nvPr/>
        </p:nvSpPr>
        <p:spPr>
          <a:xfrm>
            <a:off x="906387" y="1084537"/>
            <a:ext cx="2456873" cy="400110"/>
          </a:xfrm>
          <a:prstGeom prst="rect">
            <a:avLst/>
          </a:prstGeom>
          <a:noFill/>
        </p:spPr>
        <p:txBody>
          <a:bodyPr wrap="square">
            <a:spAutoFit/>
          </a:bodyPr>
          <a:lstStyle/>
          <a:p>
            <a:r>
              <a:rPr lang="zh-CN" altLang="zh-CN" sz="2000" kern="100">
                <a:effectLst/>
                <a:latin typeface="Times New Roman" panose="02020603050405020304" pitchFamily="18" charset="0"/>
                <a:ea typeface="宋体" panose="02010600030101010101" pitchFamily="2" charset="-122"/>
              </a:rPr>
              <a:t>求该波的波动方程。</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54"/>
                                        </p:tgtEl>
                                        <p:attrNameLst>
                                          <p:attrName>style.visibility</p:attrName>
                                        </p:attrNameLst>
                                      </p:cBhvr>
                                      <p:to>
                                        <p:strVal val="visible"/>
                                      </p:to>
                                    </p:set>
                                    <p:animEffect transition="in" filter="fade">
                                      <p:cBhvr>
                                        <p:cTn id="11" dur="500"/>
                                        <p:tgtEl>
                                          <p:spTgt spid="105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61"/>
                                        </p:tgtEl>
                                        <p:attrNameLst>
                                          <p:attrName>style.visibility</p:attrName>
                                        </p:attrNameLst>
                                      </p:cBhvr>
                                      <p:to>
                                        <p:strVal val="visible"/>
                                      </p:to>
                                    </p:set>
                                    <p:animEffect transition="in" filter="fade">
                                      <p:cBhvr>
                                        <p:cTn id="16" dur="500"/>
                                        <p:tgtEl>
                                          <p:spTgt spid="106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76"/>
                                        </p:tgtEl>
                                        <p:attrNameLst>
                                          <p:attrName>style.visibility</p:attrName>
                                        </p:attrNameLst>
                                      </p:cBhvr>
                                      <p:to>
                                        <p:strVal val="visible"/>
                                      </p:to>
                                    </p:set>
                                    <p:animEffect transition="in" filter="fade">
                                      <p:cBhvr>
                                        <p:cTn id="19" dur="500"/>
                                        <p:tgtEl>
                                          <p:spTgt spid="1076"/>
                                        </p:tgtEl>
                                      </p:cBhvr>
                                    </p:animEffect>
                                  </p:childTnLst>
                                </p:cTn>
                              </p:par>
                            </p:childTnLst>
                          </p:cTn>
                        </p:par>
                        <p:par>
                          <p:cTn id="20" fill="hold">
                            <p:stCondLst>
                              <p:cond delay="500"/>
                            </p:stCondLst>
                            <p:childTnLst>
                              <p:par>
                                <p:cTn id="21" presetID="22" presetClass="entr" presetSubtype="2" fill="hold" nodeType="afterEffect">
                                  <p:stCondLst>
                                    <p:cond delay="0"/>
                                  </p:stCondLst>
                                  <p:childTnLst>
                                    <p:set>
                                      <p:cBhvr>
                                        <p:cTn id="22" dur="1" fill="hold">
                                          <p:stCondLst>
                                            <p:cond delay="0"/>
                                          </p:stCondLst>
                                        </p:cTn>
                                        <p:tgtEl>
                                          <p:spTgt spid="1048"/>
                                        </p:tgtEl>
                                        <p:attrNameLst>
                                          <p:attrName>style.visibility</p:attrName>
                                        </p:attrNameLst>
                                      </p:cBhvr>
                                      <p:to>
                                        <p:strVal val="visible"/>
                                      </p:to>
                                    </p:set>
                                    <p:animEffect transition="in" filter="wipe(right)">
                                      <p:cBhvr>
                                        <p:cTn id="23" dur="500"/>
                                        <p:tgtEl>
                                          <p:spTgt spid="1048"/>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1051"/>
                                        </p:tgtEl>
                                        <p:attrNameLst>
                                          <p:attrName>style.visibility</p:attrName>
                                        </p:attrNameLst>
                                      </p:cBhvr>
                                      <p:to>
                                        <p:strVal val="visible"/>
                                      </p:to>
                                    </p:set>
                                    <p:animEffect transition="in" filter="wipe(left)">
                                      <p:cBhvr>
                                        <p:cTn id="27" dur="500"/>
                                        <p:tgtEl>
                                          <p:spTgt spid="105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par>
                          <p:cTn id="33" fill="hold">
                            <p:stCondLst>
                              <p:cond delay="500"/>
                            </p:stCondLst>
                            <p:childTnLst>
                              <p:par>
                                <p:cTn id="34" presetID="16" presetClass="entr" presetSubtype="37"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outVertical)">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19">
                                            <p:txEl>
                                              <p:pRg st="0" end="0"/>
                                            </p:txEl>
                                          </p:spTgt>
                                        </p:tgtEl>
                                        <p:attrNameLst>
                                          <p:attrName>style.visibility</p:attrName>
                                        </p:attrNameLst>
                                      </p:cBhvr>
                                      <p:to>
                                        <p:strVal val="visible"/>
                                      </p:to>
                                    </p:set>
                                    <p:animEffect transition="in" filter="fade">
                                      <p:cBhvr>
                                        <p:cTn id="64" dur="500"/>
                                        <p:tgtEl>
                                          <p:spTgt spid="19">
                                            <p:txEl>
                                              <p:pRg st="0" end="0"/>
                                            </p:txEl>
                                          </p:spTgt>
                                        </p:tgtEl>
                                      </p:cBhvr>
                                    </p:animEffect>
                                  </p:childTnLst>
                                </p:cTn>
                              </p:par>
                            </p:childTnLst>
                          </p:cTn>
                        </p:par>
                        <p:par>
                          <p:cTn id="65" fill="hold">
                            <p:stCondLst>
                              <p:cond delay="1000"/>
                            </p:stCondLst>
                            <p:childTnLst>
                              <p:par>
                                <p:cTn id="66" presetID="10" presetClass="entr" presetSubtype="0" fill="hold" nodeType="afterEffect">
                                  <p:stCondLst>
                                    <p:cond delay="0"/>
                                  </p:stCondLst>
                                  <p:childTnLst>
                                    <p:set>
                                      <p:cBhvr>
                                        <p:cTn id="67" dur="1" fill="hold">
                                          <p:stCondLst>
                                            <p:cond delay="0"/>
                                          </p:stCondLst>
                                        </p:cTn>
                                        <p:tgtEl>
                                          <p:spTgt spid="33">
                                            <p:txEl>
                                              <p:pRg st="0" end="0"/>
                                            </p:txEl>
                                          </p:spTgt>
                                        </p:tgtEl>
                                        <p:attrNameLst>
                                          <p:attrName>style.visibility</p:attrName>
                                        </p:attrNameLst>
                                      </p:cBhvr>
                                      <p:to>
                                        <p:strVal val="visible"/>
                                      </p:to>
                                    </p:set>
                                    <p:animEffect transition="in" filter="fade">
                                      <p:cBhvr>
                                        <p:cTn id="68" dur="500"/>
                                        <p:tgtEl>
                                          <p:spTgt spid="33">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0"/>
                                        <p:tgtEl>
                                          <p:spTgt spid="1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par>
                          <p:cTn id="79" fill="hold">
                            <p:stCondLst>
                              <p:cond delay="500"/>
                            </p:stCondLst>
                            <p:childTnLst>
                              <p:par>
                                <p:cTn id="80" presetID="10" presetClass="entr" presetSubtype="0" fill="hold" grpId="0" nodeType="after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030"/>
                                        </p:tgtEl>
                                        <p:attrNameLst>
                                          <p:attrName>style.visibility</p:attrName>
                                        </p:attrNameLst>
                                      </p:cBhvr>
                                      <p:to>
                                        <p:strVal val="visible"/>
                                      </p:to>
                                    </p:set>
                                    <p:animEffect transition="in" filter="wipe(left)">
                                      <p:cBhvr>
                                        <p:cTn id="87" dur="500"/>
                                        <p:tgtEl>
                                          <p:spTgt spid="1030"/>
                                        </p:tgtEl>
                                      </p:cBhvr>
                                    </p:animEffect>
                                  </p:childTnLst>
                                </p:cTn>
                              </p:par>
                            </p:childTnLst>
                          </p:cTn>
                        </p:par>
                        <p:par>
                          <p:cTn id="88" fill="hold">
                            <p:stCondLst>
                              <p:cond delay="500"/>
                            </p:stCondLst>
                            <p:childTnLst>
                              <p:par>
                                <p:cTn id="89" presetID="10" presetClass="entr" presetSubtype="0" fill="hold" nodeType="afterEffect">
                                  <p:stCondLst>
                                    <p:cond delay="0"/>
                                  </p:stCondLst>
                                  <p:childTnLst>
                                    <p:set>
                                      <p:cBhvr>
                                        <p:cTn id="90" dur="1" fill="hold">
                                          <p:stCondLst>
                                            <p:cond delay="0"/>
                                          </p:stCondLst>
                                        </p:cTn>
                                        <p:tgtEl>
                                          <p:spTgt spid="1032">
                                            <p:txEl>
                                              <p:pRg st="0" end="0"/>
                                            </p:txEl>
                                          </p:spTgt>
                                        </p:tgtEl>
                                        <p:attrNameLst>
                                          <p:attrName>style.visibility</p:attrName>
                                        </p:attrNameLst>
                                      </p:cBhvr>
                                      <p:to>
                                        <p:strVal val="visible"/>
                                      </p:to>
                                    </p:set>
                                    <p:animEffect transition="in" filter="fade">
                                      <p:cBhvr>
                                        <p:cTn id="91" dur="500"/>
                                        <p:tgtEl>
                                          <p:spTgt spid="1032">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1033"/>
                                        </p:tgtEl>
                                        <p:attrNameLst>
                                          <p:attrName>style.visibility</p:attrName>
                                        </p:attrNameLst>
                                      </p:cBhvr>
                                      <p:to>
                                        <p:strVal val="visible"/>
                                      </p:to>
                                    </p:set>
                                    <p:animEffect transition="in" filter="wipe(left)">
                                      <p:cBhvr>
                                        <p:cTn id="96" dur="500"/>
                                        <p:tgtEl>
                                          <p:spTgt spid="1033"/>
                                        </p:tgtEl>
                                      </p:cBhvr>
                                    </p:animEffect>
                                  </p:childTnLst>
                                </p:cTn>
                              </p:par>
                            </p:childTnLst>
                          </p:cTn>
                        </p:par>
                        <p:par>
                          <p:cTn id="97" fill="hold">
                            <p:stCondLst>
                              <p:cond delay="500"/>
                            </p:stCondLst>
                            <p:childTnLst>
                              <p:par>
                                <p:cTn id="98" presetID="10" presetClass="entr" presetSubtype="0" fill="hold" nodeType="afterEffect">
                                  <p:stCondLst>
                                    <p:cond delay="0"/>
                                  </p:stCondLst>
                                  <p:childTnLst>
                                    <p:set>
                                      <p:cBhvr>
                                        <p:cTn id="99" dur="1" fill="hold">
                                          <p:stCondLst>
                                            <p:cond delay="0"/>
                                          </p:stCondLst>
                                        </p:cTn>
                                        <p:tgtEl>
                                          <p:spTgt spid="1034">
                                            <p:txEl>
                                              <p:pRg st="0" end="0"/>
                                            </p:txEl>
                                          </p:spTgt>
                                        </p:tgtEl>
                                        <p:attrNameLst>
                                          <p:attrName>style.visibility</p:attrName>
                                        </p:attrNameLst>
                                      </p:cBhvr>
                                      <p:to>
                                        <p:strVal val="visible"/>
                                      </p:to>
                                    </p:set>
                                    <p:animEffect transition="in" filter="fade">
                                      <p:cBhvr>
                                        <p:cTn id="100" dur="500"/>
                                        <p:tgtEl>
                                          <p:spTgt spid="1034">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1091"/>
                                        </p:tgtEl>
                                        <p:attrNameLst>
                                          <p:attrName>style.visibility</p:attrName>
                                        </p:attrNameLst>
                                      </p:cBhvr>
                                      <p:to>
                                        <p:strVal val="visible"/>
                                      </p:to>
                                    </p:set>
                                    <p:anim calcmode="lin" valueType="num">
                                      <p:cBhvr>
                                        <p:cTn id="105" dur="500" fill="hold"/>
                                        <p:tgtEl>
                                          <p:spTgt spid="1091"/>
                                        </p:tgtEl>
                                        <p:attrNameLst>
                                          <p:attrName>ppt_w</p:attrName>
                                        </p:attrNameLst>
                                      </p:cBhvr>
                                      <p:tavLst>
                                        <p:tav tm="0">
                                          <p:val>
                                            <p:fltVal val="0"/>
                                          </p:val>
                                        </p:tav>
                                        <p:tav tm="100000">
                                          <p:val>
                                            <p:strVal val="#ppt_w"/>
                                          </p:val>
                                        </p:tav>
                                      </p:tavLst>
                                    </p:anim>
                                    <p:anim calcmode="lin" valueType="num">
                                      <p:cBhvr>
                                        <p:cTn id="106" dur="500" fill="hold"/>
                                        <p:tgtEl>
                                          <p:spTgt spid="1091"/>
                                        </p:tgtEl>
                                        <p:attrNameLst>
                                          <p:attrName>ppt_h</p:attrName>
                                        </p:attrNameLst>
                                      </p:cBhvr>
                                      <p:tavLst>
                                        <p:tav tm="0">
                                          <p:val>
                                            <p:fltVal val="0"/>
                                          </p:val>
                                        </p:tav>
                                        <p:tav tm="100000">
                                          <p:val>
                                            <p:strVal val="#ppt_h"/>
                                          </p:val>
                                        </p:tav>
                                      </p:tavLst>
                                    </p:anim>
                                    <p:animEffect transition="in" filter="fade">
                                      <p:cBhvr>
                                        <p:cTn id="107" dur="500"/>
                                        <p:tgtEl>
                                          <p:spTgt spid="109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027"/>
                                        </p:tgtEl>
                                        <p:attrNameLst>
                                          <p:attrName>style.visibility</p:attrName>
                                        </p:attrNameLst>
                                      </p:cBhvr>
                                      <p:to>
                                        <p:strVal val="visible"/>
                                      </p:to>
                                    </p:set>
                                    <p:animEffect transition="in" filter="fade">
                                      <p:cBhvr>
                                        <p:cTn id="112" dur="500"/>
                                        <p:tgtEl>
                                          <p:spTgt spid="1027"/>
                                        </p:tgtEl>
                                      </p:cBhvr>
                                    </p:animEffect>
                                  </p:childTnLst>
                                </p:cTn>
                              </p:par>
                            </p:childTnLst>
                          </p:cTn>
                        </p:par>
                        <p:par>
                          <p:cTn id="113" fill="hold">
                            <p:stCondLst>
                              <p:cond delay="500"/>
                            </p:stCondLst>
                            <p:childTnLst>
                              <p:par>
                                <p:cTn id="114" presetID="10" presetClass="entr" presetSubtype="0" fill="hold" grpId="0" nodeType="afterEffect">
                                  <p:stCondLst>
                                    <p:cond delay="0"/>
                                  </p:stCondLst>
                                  <p:childTnLst>
                                    <p:set>
                                      <p:cBhvr>
                                        <p:cTn id="115" dur="1" fill="hold">
                                          <p:stCondLst>
                                            <p:cond delay="0"/>
                                          </p:stCondLst>
                                        </p:cTn>
                                        <p:tgtEl>
                                          <p:spTgt spid="1035"/>
                                        </p:tgtEl>
                                        <p:attrNameLst>
                                          <p:attrName>style.visibility</p:attrName>
                                        </p:attrNameLst>
                                      </p:cBhvr>
                                      <p:to>
                                        <p:strVal val="visible"/>
                                      </p:to>
                                    </p:set>
                                    <p:animEffect transition="in" filter="fade">
                                      <p:cBhvr>
                                        <p:cTn id="116" dur="500"/>
                                        <p:tgtEl>
                                          <p:spTgt spid="103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1085"/>
                                        </p:tgtEl>
                                        <p:attrNameLst>
                                          <p:attrName>style.visibility</p:attrName>
                                        </p:attrNameLst>
                                      </p:cBhvr>
                                      <p:to>
                                        <p:strVal val="visible"/>
                                      </p:to>
                                    </p:set>
                                    <p:animEffect transition="in" filter="fade">
                                      <p:cBhvr>
                                        <p:cTn id="121" dur="500"/>
                                        <p:tgtEl>
                                          <p:spTgt spid="1085"/>
                                        </p:tgtEl>
                                      </p:cBhvr>
                                    </p:animEffect>
                                  </p:childTnLst>
                                </p:cTn>
                              </p:par>
                            </p:childTnLst>
                          </p:cTn>
                        </p:par>
                        <p:par>
                          <p:cTn id="122" fill="hold">
                            <p:stCondLst>
                              <p:cond delay="500"/>
                            </p:stCondLst>
                            <p:childTnLst>
                              <p:par>
                                <p:cTn id="123" presetID="10" presetClass="entr" presetSubtype="0" fill="hold" grpId="0" nodeType="afterEffect">
                                  <p:stCondLst>
                                    <p:cond delay="0"/>
                                  </p:stCondLst>
                                  <p:childTnLst>
                                    <p:set>
                                      <p:cBhvr>
                                        <p:cTn id="124" dur="1" fill="hold">
                                          <p:stCondLst>
                                            <p:cond delay="0"/>
                                          </p:stCondLst>
                                        </p:cTn>
                                        <p:tgtEl>
                                          <p:spTgt spid="1086"/>
                                        </p:tgtEl>
                                        <p:attrNameLst>
                                          <p:attrName>style.visibility</p:attrName>
                                        </p:attrNameLst>
                                      </p:cBhvr>
                                      <p:to>
                                        <p:strVal val="visible"/>
                                      </p:to>
                                    </p:set>
                                    <p:animEffect transition="in" filter="fade">
                                      <p:cBhvr>
                                        <p:cTn id="125" dur="500"/>
                                        <p:tgtEl>
                                          <p:spTgt spid="1086"/>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1036"/>
                                        </p:tgtEl>
                                        <p:attrNameLst>
                                          <p:attrName>style.visibility</p:attrName>
                                        </p:attrNameLst>
                                      </p:cBhvr>
                                      <p:to>
                                        <p:strVal val="visible"/>
                                      </p:to>
                                    </p:set>
                                    <p:animEffect transition="in" filter="wipe(left)">
                                      <p:cBhvr>
                                        <p:cTn id="130" dur="500"/>
                                        <p:tgtEl>
                                          <p:spTgt spid="1036"/>
                                        </p:tgtEl>
                                      </p:cBhvr>
                                    </p:animEffect>
                                  </p:childTnLst>
                                </p:cTn>
                              </p:par>
                            </p:childTnLst>
                          </p:cTn>
                        </p:par>
                        <p:par>
                          <p:cTn id="131" fill="hold">
                            <p:stCondLst>
                              <p:cond delay="500"/>
                            </p:stCondLst>
                            <p:childTnLst>
                              <p:par>
                                <p:cTn id="132" presetID="10" presetClass="entr" presetSubtype="0" fill="hold" grpId="0" nodeType="afterEffect">
                                  <p:stCondLst>
                                    <p:cond delay="0"/>
                                  </p:stCondLst>
                                  <p:childTnLst>
                                    <p:set>
                                      <p:cBhvr>
                                        <p:cTn id="133" dur="1" fill="hold">
                                          <p:stCondLst>
                                            <p:cond delay="0"/>
                                          </p:stCondLst>
                                        </p:cTn>
                                        <p:tgtEl>
                                          <p:spTgt spid="15"/>
                                        </p:tgtEl>
                                        <p:attrNameLst>
                                          <p:attrName>style.visibility</p:attrName>
                                        </p:attrNameLst>
                                      </p:cBhvr>
                                      <p:to>
                                        <p:strVal val="visible"/>
                                      </p:to>
                                    </p:set>
                                    <p:animEffect transition="in" filter="fade">
                                      <p:cBhvr>
                                        <p:cTn id="134" dur="500"/>
                                        <p:tgtEl>
                                          <p:spTgt spid="15"/>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038"/>
                                        </p:tgtEl>
                                        <p:attrNameLst>
                                          <p:attrName>style.visibility</p:attrName>
                                        </p:attrNameLst>
                                      </p:cBhvr>
                                      <p:to>
                                        <p:strVal val="visible"/>
                                      </p:to>
                                    </p:set>
                                    <p:animEffect transition="in" filter="fade">
                                      <p:cBhvr>
                                        <p:cTn id="139" dur="500"/>
                                        <p:tgtEl>
                                          <p:spTgt spid="1038"/>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1066"/>
                                        </p:tgtEl>
                                        <p:attrNameLst>
                                          <p:attrName>style.visibility</p:attrName>
                                        </p:attrNameLst>
                                      </p:cBhvr>
                                      <p:to>
                                        <p:strVal val="visible"/>
                                      </p:to>
                                    </p:set>
                                    <p:animEffect transition="in" filter="fade">
                                      <p:cBhvr>
                                        <p:cTn id="144" dur="500"/>
                                        <p:tgtEl>
                                          <p:spTgt spid="1066"/>
                                        </p:tgtEl>
                                      </p:cBhvr>
                                    </p:animEffect>
                                  </p:childTnLst>
                                  <p:subTnLst>
                                    <p:set>
                                      <p:cBhvr override="childStyle">
                                        <p:cTn dur="1" fill="hold" display="0" masterRel="sameClick" afterEffect="1">
                                          <p:stCondLst>
                                            <p:cond evt="end" delay="0">
                                              <p:tn val="142"/>
                                            </p:cond>
                                          </p:stCondLst>
                                        </p:cTn>
                                        <p:tgtEl>
                                          <p:spTgt spid="1066"/>
                                        </p:tgtEl>
                                        <p:attrNameLst>
                                          <p:attrName>style.visibility</p:attrName>
                                        </p:attrNameLst>
                                      </p:cBhvr>
                                      <p:to>
                                        <p:strVal val="hidden"/>
                                      </p:to>
                                    </p:set>
                                  </p:subTnLst>
                                </p:cTn>
                              </p:par>
                              <p:par>
                                <p:cTn id="145" presetID="10" presetClass="entr" presetSubtype="0" fill="hold" grpId="0" nodeType="withEffect">
                                  <p:stCondLst>
                                    <p:cond delay="0"/>
                                  </p:stCondLst>
                                  <p:childTnLst>
                                    <p:set>
                                      <p:cBhvr>
                                        <p:cTn id="146" dur="1" fill="hold">
                                          <p:stCondLst>
                                            <p:cond delay="0"/>
                                          </p:stCondLst>
                                        </p:cTn>
                                        <p:tgtEl>
                                          <p:spTgt spid="1077"/>
                                        </p:tgtEl>
                                        <p:attrNameLst>
                                          <p:attrName>style.visibility</p:attrName>
                                        </p:attrNameLst>
                                      </p:cBhvr>
                                      <p:to>
                                        <p:strVal val="visible"/>
                                      </p:to>
                                    </p:set>
                                    <p:animEffect transition="in" filter="fade">
                                      <p:cBhvr>
                                        <p:cTn id="147" dur="500"/>
                                        <p:tgtEl>
                                          <p:spTgt spid="1077"/>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nodeType="clickEffect">
                                  <p:stCondLst>
                                    <p:cond delay="0"/>
                                  </p:stCondLst>
                                  <p:childTnLst>
                                    <p:set>
                                      <p:cBhvr>
                                        <p:cTn id="151" dur="1" fill="hold">
                                          <p:stCondLst>
                                            <p:cond delay="0"/>
                                          </p:stCondLst>
                                        </p:cTn>
                                        <p:tgtEl>
                                          <p:spTgt spid="1071"/>
                                        </p:tgtEl>
                                        <p:attrNameLst>
                                          <p:attrName>style.visibility</p:attrName>
                                        </p:attrNameLst>
                                      </p:cBhvr>
                                      <p:to>
                                        <p:strVal val="visible"/>
                                      </p:to>
                                    </p:set>
                                    <p:animEffect transition="in" filter="fade">
                                      <p:cBhvr>
                                        <p:cTn id="152" dur="500"/>
                                        <p:tgtEl>
                                          <p:spTgt spid="1071"/>
                                        </p:tgtEl>
                                      </p:cBhvr>
                                    </p:animEffect>
                                  </p:childTnLst>
                                  <p:subTnLst>
                                    <p:set>
                                      <p:cBhvr override="childStyle">
                                        <p:cTn dur="1" fill="hold" display="0" masterRel="sameClick" afterEffect="1">
                                          <p:stCondLst>
                                            <p:cond evt="end" delay="0">
                                              <p:tn val="150"/>
                                            </p:cond>
                                          </p:stCondLst>
                                        </p:cTn>
                                        <p:tgtEl>
                                          <p:spTgt spid="1071"/>
                                        </p:tgtEl>
                                        <p:attrNameLst>
                                          <p:attrName>style.visibility</p:attrName>
                                        </p:attrNameLst>
                                      </p:cBhvr>
                                      <p:to>
                                        <p:strVal val="hidden"/>
                                      </p:to>
                                    </p:set>
                                  </p:subTnLst>
                                </p:cTn>
                              </p:par>
                              <p:par>
                                <p:cTn id="153" presetID="10" presetClass="entr" presetSubtype="0" fill="hold" grpId="0" nodeType="withEffect">
                                  <p:stCondLst>
                                    <p:cond delay="0"/>
                                  </p:stCondLst>
                                  <p:childTnLst>
                                    <p:set>
                                      <p:cBhvr>
                                        <p:cTn id="154" dur="1" fill="hold">
                                          <p:stCondLst>
                                            <p:cond delay="0"/>
                                          </p:stCondLst>
                                        </p:cTn>
                                        <p:tgtEl>
                                          <p:spTgt spid="1078"/>
                                        </p:tgtEl>
                                        <p:attrNameLst>
                                          <p:attrName>style.visibility</p:attrName>
                                        </p:attrNameLst>
                                      </p:cBhvr>
                                      <p:to>
                                        <p:strVal val="visible"/>
                                      </p:to>
                                    </p:set>
                                    <p:animEffect transition="in" filter="fade">
                                      <p:cBhvr>
                                        <p:cTn id="155" dur="500"/>
                                        <p:tgtEl>
                                          <p:spTgt spid="1078"/>
                                        </p:tgtEl>
                                      </p:cBhvr>
                                    </p:animEffect>
                                  </p:childTnLst>
                                </p:cTn>
                              </p:par>
                            </p:childTnLst>
                          </p:cTn>
                        </p:par>
                        <p:par>
                          <p:cTn id="156" fill="hold">
                            <p:stCondLst>
                              <p:cond delay="500"/>
                            </p:stCondLst>
                            <p:childTnLst>
                              <p:par>
                                <p:cTn id="157" presetID="10" presetClass="entr" presetSubtype="0" fill="hold" grpId="0" nodeType="afterEffect">
                                  <p:stCondLst>
                                    <p:cond delay="0"/>
                                  </p:stCondLst>
                                  <p:childTnLst>
                                    <p:set>
                                      <p:cBhvr>
                                        <p:cTn id="158" dur="1" fill="hold">
                                          <p:stCondLst>
                                            <p:cond delay="0"/>
                                          </p:stCondLst>
                                        </p:cTn>
                                        <p:tgtEl>
                                          <p:spTgt spid="1090"/>
                                        </p:tgtEl>
                                        <p:attrNameLst>
                                          <p:attrName>style.visibility</p:attrName>
                                        </p:attrNameLst>
                                      </p:cBhvr>
                                      <p:to>
                                        <p:strVal val="visible"/>
                                      </p:to>
                                    </p:set>
                                    <p:animEffect transition="in" filter="fade">
                                      <p:cBhvr>
                                        <p:cTn id="159" dur="500"/>
                                        <p:tgtEl>
                                          <p:spTgt spid="1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2" grpId="0"/>
      <p:bldP spid="13" grpId="0"/>
      <p:bldP spid="14" grpId="0" animBg="1"/>
      <p:bldP spid="16" grpId="0"/>
      <p:bldP spid="1027" grpId="0"/>
      <p:bldP spid="1030" grpId="0" animBg="1"/>
      <p:bldP spid="1033" grpId="0" animBg="1"/>
      <p:bldP spid="1035" grpId="0"/>
      <p:bldP spid="1036" grpId="0" animBg="1"/>
      <p:bldP spid="1038" grpId="0"/>
      <p:bldP spid="15" grpId="0"/>
      <p:bldP spid="1076" grpId="0" animBg="1"/>
      <p:bldP spid="1077" grpId="0" animBg="1"/>
      <p:bldP spid="1078" grpId="0" animBg="1"/>
      <p:bldP spid="1085" grpId="0"/>
      <p:bldP spid="1086" grpId="0"/>
      <p:bldP spid="1090" grpId="0"/>
      <p:bldP spid="1091" grpId="0"/>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文本框 1"/>
              <p:cNvSpPr txBox="1"/>
              <p:nvPr/>
            </p:nvSpPr>
            <p:spPr>
              <a:xfrm>
                <a:off x="465348" y="759710"/>
                <a:ext cx="7159342"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把</a:t>
                </a:r>
                <a14:m>
                  <m:oMath xmlns:m="http://schemas.openxmlformats.org/officeDocument/2006/math">
                    <m:sSup>
                      <m:sSupPr>
                        <m:ctrlPr>
                          <a:rPr lang="en-US" altLang="zh-CN" sz="2000" i="1" smtClean="0">
                            <a:solidFill>
                              <a:schemeClr val="tx1"/>
                            </a:solidFill>
                            <a:latin typeface="Cambria Math" panose="02040503050406030204" pitchFamily="18" charset="0"/>
                          </a:rPr>
                        </m:ctrlPr>
                      </m:sSupPr>
                      <m:e>
                        <m:r>
                          <a:rPr lang="zh-CN" altLang="en-US" sz="2000" i="1">
                            <a:latin typeface="Cambria Math" panose="02040503050406030204" pitchFamily="18" charset="0"/>
                          </a:rPr>
                          <m:t>𝑡</m:t>
                        </m:r>
                      </m:e>
                      <m:sup>
                        <m:r>
                          <a:rPr lang="en-US" altLang="zh-CN" sz="2000" b="0" i="1" smtClean="0">
                            <a:solidFill>
                              <a:schemeClr val="tx1"/>
                            </a:solidFill>
                            <a:latin typeface="Cambria Math" panose="02040503050406030204" pitchFamily="18" charset="0"/>
                          </a:rPr>
                          <m:t>′</m:t>
                        </m:r>
                      </m:sup>
                    </m:sSup>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𝑡</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0</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5</m:t>
                    </m:r>
                    <m:r>
                      <a:rPr lang="en-US" altLang="zh-CN" sz="2000" b="0" i="1" smtClean="0">
                        <a:solidFill>
                          <a:schemeClr val="tx1"/>
                        </a:solidFill>
                        <a:latin typeface="Cambria Math" panose="02040503050406030204" pitchFamily="18" charset="0"/>
                      </a:rPr>
                      <m:t> </m:t>
                    </m:r>
                  </m:oMath>
                </a14:m>
                <a:r>
                  <a:rPr lang="zh-CN" altLang="en-US" sz="2000" kern="100" dirty="0">
                    <a:latin typeface="Times New Roman" panose="02020603050405020304" pitchFamily="18" charset="0"/>
                    <a:ea typeface="宋体" panose="02010600030101010101" pitchFamily="2" charset="-122"/>
                  </a:rPr>
                  <a:t>代入新时系方程，结合已知的特征参量，得到：</a:t>
                </a:r>
                <a:endParaRPr lang="zh-CN" altLang="en-US" sz="2000" dirty="0"/>
              </a:p>
            </p:txBody>
          </p:sp>
        </mc:Choice>
        <mc:Fallback>
          <p:sp>
            <p:nvSpPr>
              <p:cNvPr id="2" name="文本框 1"/>
              <p:cNvSpPr txBox="1">
                <a:spLocks noRot="1" noChangeAspect="1" noMove="1" noResize="1" noEditPoints="1" noAdjustHandles="1" noChangeArrowheads="1" noChangeShapeType="1" noTextEdit="1"/>
              </p:cNvSpPr>
              <p:nvPr/>
            </p:nvSpPr>
            <p:spPr>
              <a:xfrm>
                <a:off x="465348" y="759710"/>
                <a:ext cx="7159342" cy="400110"/>
              </a:xfrm>
              <a:prstGeom prst="rect">
                <a:avLst/>
              </a:prstGeom>
              <a:blipFill rotWithShape="1">
                <a:blip r:embed="rId1"/>
                <a:stretch>
                  <a:fillRect l="-7" t="-62" r="3" b="7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文本框 2"/>
              <p:cNvSpPr txBox="1"/>
              <p:nvPr/>
            </p:nvSpPr>
            <p:spPr>
              <a:xfrm>
                <a:off x="48679" y="1365038"/>
                <a:ext cx="4719105"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chemeClr val="tx1"/>
                          </a:solidFill>
                          <a:latin typeface="Cambria Math" panose="02040503050406030204" pitchFamily="18" charset="0"/>
                        </a:rPr>
                        <m:t>𝑦</m:t>
                      </m:r>
                      <m:r>
                        <a:rPr lang="zh-CN" altLang="en-US" sz="2000" i="0">
                          <a:solidFill>
                            <a:schemeClr val="tx1"/>
                          </a:solidFill>
                          <a:latin typeface="Cambria Math" panose="02040503050406030204" pitchFamily="18" charset="0"/>
                        </a:rPr>
                        <m:t>=</m:t>
                      </m:r>
                      <m:r>
                        <a:rPr lang="en-US" altLang="zh-CN" sz="2000" i="1">
                          <a:latin typeface="Cambria Math" panose="02040503050406030204" pitchFamily="18" charset="0"/>
                        </a:rPr>
                        <m:t>0</m:t>
                      </m:r>
                      <m:r>
                        <a:rPr lang="en-US" altLang="zh-CN" sz="2000" i="1">
                          <a:latin typeface="Cambria Math" panose="02040503050406030204" pitchFamily="18" charset="0"/>
                        </a:rPr>
                        <m:t>.</m:t>
                      </m:r>
                      <m:r>
                        <a:rPr lang="en-US" altLang="zh-CN" sz="2000" i="1">
                          <a:latin typeface="Cambria Math" panose="02040503050406030204" pitchFamily="18" charset="0"/>
                        </a:rPr>
                        <m:t>01</m:t>
                      </m:r>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d>
                            <m:dPr>
                              <m:begChr m:val="["/>
                              <m:endChr m:val="]"/>
                              <m:ctrlPr>
                                <a:rPr lang="zh-CN" altLang="en-US" sz="2000" i="1">
                                  <a:solidFill>
                                    <a:schemeClr val="tx1"/>
                                  </a:solidFill>
                                  <a:latin typeface="Cambria Math" panose="02040503050406030204" pitchFamily="18" charset="0"/>
                                </a:rPr>
                              </m:ctrlPr>
                            </m:dPr>
                            <m:e>
                              <m:r>
                                <a:rPr lang="zh-CN" altLang="en-US" sz="2000" i="1" smtClean="0">
                                  <a:solidFill>
                                    <a:schemeClr val="tx1"/>
                                  </a:solidFill>
                                  <a:latin typeface="Cambria Math" panose="02040503050406030204" pitchFamily="18" charset="0"/>
                                </a:rPr>
                                <m:t>𝜋</m:t>
                              </m:r>
                              <m:d>
                                <m:dPr>
                                  <m:ctrlPr>
                                    <a:rPr lang="zh-CN" altLang="en-US" sz="2000" i="1">
                                      <a:solidFill>
                                        <a:schemeClr val="tx1"/>
                                      </a:solidFill>
                                      <a:latin typeface="Cambria Math" panose="02040503050406030204" pitchFamily="18" charset="0"/>
                                    </a:rPr>
                                  </m:ctrlPr>
                                </m:dPr>
                                <m:e>
                                  <m:r>
                                    <a:rPr lang="en-US" altLang="zh-CN" sz="2000" i="1" smtClean="0">
                                      <a:solidFill>
                                        <a:schemeClr val="tx1"/>
                                      </a:solidFill>
                                      <a:latin typeface="Cambria Math" panose="02040503050406030204" pitchFamily="18" charset="0"/>
                                    </a:rPr>
                                    <m:t>𝑡</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0</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5</m:t>
                                  </m:r>
                                  <m:r>
                                    <a:rPr lang="zh-CN" altLang="en-US" sz="2000" i="0">
                                      <a:solidFill>
                                        <a:schemeClr val="tx1"/>
                                      </a:solidFill>
                                      <a:latin typeface="Cambria Math" panose="02040503050406030204" pitchFamily="18" charset="0"/>
                                    </a:rPr>
                                    <m:t>−</m:t>
                                  </m:r>
                                  <m:f>
                                    <m:fPr>
                                      <m:ctrlPr>
                                        <a:rPr lang="zh-CN" altLang="en-US" sz="2000" i="1">
                                          <a:solidFill>
                                            <a:schemeClr val="tx1"/>
                                          </a:solidFill>
                                          <a:latin typeface="Cambria Math" panose="02040503050406030204" pitchFamily="18" charset="0"/>
                                        </a:rPr>
                                      </m:ctrlPr>
                                    </m:fPr>
                                    <m:num>
                                      <m:r>
                                        <a:rPr lang="en-US" altLang="zh-CN" sz="2000" i="1">
                                          <a:latin typeface="Cambria Math" panose="02040503050406030204" pitchFamily="18" charset="0"/>
                                        </a:rPr>
                                        <m:t>𝑥</m:t>
                                      </m:r>
                                    </m:num>
                                    <m:den>
                                      <m:r>
                                        <a:rPr lang="en-US" altLang="zh-CN" sz="2000" i="1">
                                          <a:latin typeface="Cambria Math" panose="02040503050406030204" pitchFamily="18" charset="0"/>
                                        </a:rPr>
                                        <m:t>2</m:t>
                                      </m:r>
                                    </m:den>
                                  </m:f>
                                </m:e>
                              </m:d>
                              <m:r>
                                <a:rPr lang="en-US" altLang="zh-CN" sz="2000" b="0" i="0" smtClean="0">
                                  <a:solidFill>
                                    <a:schemeClr val="tx1"/>
                                  </a:solidFill>
                                  <a:latin typeface="Cambria Math" panose="02040503050406030204" pitchFamily="18" charset="0"/>
                                </a:rPr>
                                <m:t>−</m:t>
                              </m:r>
                              <m:f>
                                <m:fPr>
                                  <m:ctrlPr>
                                    <a:rPr lang="zh-CN" altLang="en-US" sz="2000" i="1">
                                      <a:latin typeface="Cambria Math" panose="02040503050406030204" pitchFamily="18" charset="0"/>
                                    </a:rPr>
                                  </m:ctrlPr>
                                </m:fPr>
                                <m:num>
                                  <m:r>
                                    <a:rPr lang="zh-CN" altLang="en-US" sz="2000" i="1" smtClean="0">
                                      <a:latin typeface="Cambria Math" panose="02040503050406030204" pitchFamily="18" charset="0"/>
                                    </a:rPr>
                                    <m:t>𝜋</m:t>
                                  </m:r>
                                </m:num>
                                <m:den>
                                  <m:r>
                                    <a:rPr lang="en-US" altLang="zh-CN" sz="2000" i="1">
                                      <a:latin typeface="Cambria Math" panose="02040503050406030204" pitchFamily="18" charset="0"/>
                                    </a:rPr>
                                    <m:t>2</m:t>
                                  </m:r>
                                </m:den>
                              </m:f>
                            </m:e>
                          </m:d>
                        </m:e>
                      </m:func>
                    </m:oMath>
                  </m:oMathPara>
                </a14:m>
                <a:endParaRPr lang="zh-CN" altLang="en-US" sz="2000" dirty="0"/>
              </a:p>
            </p:txBody>
          </p:sp>
        </mc:Choice>
        <mc:Fallback>
          <p:sp>
            <p:nvSpPr>
              <p:cNvPr id="3" name="文本框 2"/>
              <p:cNvSpPr txBox="1">
                <a:spLocks noRot="1" noChangeAspect="1" noMove="1" noResize="1" noEditPoints="1" noAdjustHandles="1" noChangeArrowheads="1" noChangeShapeType="1" noTextEdit="1"/>
              </p:cNvSpPr>
              <p:nvPr/>
            </p:nvSpPr>
            <p:spPr>
              <a:xfrm>
                <a:off x="48679" y="1365038"/>
                <a:ext cx="4719105" cy="640112"/>
              </a:xfrm>
              <a:prstGeom prst="rect">
                <a:avLst/>
              </a:prstGeom>
              <a:blipFill rotWithShape="1">
                <a:blip r:embed="rId2"/>
                <a:stretch>
                  <a:fillRect l="-9" t="-66" r="4" b="71"/>
                </a:stretch>
              </a:blipFill>
            </p:spPr>
            <p:txBody>
              <a:bodyPr/>
              <a:lstStyle/>
              <a:p>
                <a:r>
                  <a:rPr lang="zh-CN" altLang="en-US">
                    <a:noFill/>
                  </a:rPr>
                  <a:t> </a:t>
                </a:r>
              </a:p>
            </p:txBody>
          </p:sp>
        </mc:Fallback>
      </mc:AlternateContent>
      <p:sp>
        <p:nvSpPr>
          <p:cNvPr id="5" name="箭头: 右 4"/>
          <p:cNvSpPr/>
          <p:nvPr/>
        </p:nvSpPr>
        <p:spPr bwMode="auto">
          <a:xfrm>
            <a:off x="2248631" y="3396326"/>
            <a:ext cx="419896" cy="2986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 name="箭头: 右 5"/>
          <p:cNvSpPr/>
          <p:nvPr/>
        </p:nvSpPr>
        <p:spPr bwMode="auto">
          <a:xfrm>
            <a:off x="4512020" y="1559247"/>
            <a:ext cx="419896" cy="2986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7" name="文本框 6"/>
              <p:cNvSpPr txBox="1"/>
              <p:nvPr/>
            </p:nvSpPr>
            <p:spPr>
              <a:xfrm>
                <a:off x="4869680" y="1323077"/>
                <a:ext cx="3763024"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solidFill>
                            <a:schemeClr val="tx1"/>
                          </a:solidFill>
                          <a:latin typeface="Cambria Math" panose="02040503050406030204" pitchFamily="18" charset="0"/>
                        </a:rPr>
                        <m:t>𝑦</m:t>
                      </m:r>
                      <m:r>
                        <a:rPr lang="zh-CN" altLang="en-US" sz="2000" i="0">
                          <a:solidFill>
                            <a:schemeClr val="tx1"/>
                          </a:solidFill>
                          <a:latin typeface="Cambria Math" panose="02040503050406030204" pitchFamily="18" charset="0"/>
                        </a:rPr>
                        <m:t>=</m:t>
                      </m:r>
                      <m:r>
                        <a:rPr lang="en-US" altLang="zh-CN" sz="2000" i="1">
                          <a:latin typeface="Cambria Math" panose="02040503050406030204" pitchFamily="18" charset="0"/>
                        </a:rPr>
                        <m:t>0</m:t>
                      </m:r>
                      <m:r>
                        <a:rPr lang="en-US" altLang="zh-CN" sz="2000" i="1">
                          <a:latin typeface="Cambria Math" panose="02040503050406030204" pitchFamily="18" charset="0"/>
                        </a:rPr>
                        <m:t>.</m:t>
                      </m:r>
                      <m:r>
                        <a:rPr lang="en-US" altLang="zh-CN" sz="2000" i="1">
                          <a:latin typeface="Cambria Math" panose="02040503050406030204" pitchFamily="18" charset="0"/>
                        </a:rPr>
                        <m:t>01</m:t>
                      </m:r>
                      <m:func>
                        <m:funcPr>
                          <m:ctrlPr>
                            <a:rPr lang="zh-CN" altLang="en-US" sz="2000" i="1">
                              <a:solidFill>
                                <a:schemeClr val="tx1"/>
                              </a:solidFill>
                              <a:latin typeface="Cambria Math" panose="02040503050406030204" pitchFamily="18" charset="0"/>
                            </a:rPr>
                          </m:ctrlPr>
                        </m:funcPr>
                        <m:fName>
                          <m:r>
                            <m:rPr>
                              <m:sty m:val="p"/>
                            </m:rPr>
                            <a:rPr lang="zh-CN" altLang="en-US" sz="2000" i="0">
                              <a:solidFill>
                                <a:schemeClr val="tx1"/>
                              </a:solidFill>
                              <a:latin typeface="Cambria Math" panose="02040503050406030204" pitchFamily="18" charset="0"/>
                            </a:rPr>
                            <m:t>cos</m:t>
                          </m:r>
                        </m:fName>
                        <m:e>
                          <m:d>
                            <m:dPr>
                              <m:begChr m:val="["/>
                              <m:endChr m:val="]"/>
                              <m:ctrlPr>
                                <a:rPr lang="zh-CN" altLang="en-US" sz="2000" i="1">
                                  <a:solidFill>
                                    <a:schemeClr val="tx1"/>
                                  </a:solidFill>
                                  <a:latin typeface="Cambria Math" panose="02040503050406030204" pitchFamily="18" charset="0"/>
                                </a:rPr>
                              </m:ctrlPr>
                            </m:dPr>
                            <m:e>
                              <m:r>
                                <a:rPr lang="zh-CN" altLang="en-US" sz="2000" i="1" smtClean="0">
                                  <a:solidFill>
                                    <a:schemeClr val="tx1"/>
                                  </a:solidFill>
                                  <a:latin typeface="Cambria Math" panose="02040503050406030204" pitchFamily="18" charset="0"/>
                                </a:rPr>
                                <m:t>𝜋</m:t>
                              </m:r>
                              <m:d>
                                <m:dPr>
                                  <m:ctrlPr>
                                    <a:rPr lang="zh-CN" altLang="en-US" sz="2000" i="1">
                                      <a:solidFill>
                                        <a:schemeClr val="tx1"/>
                                      </a:solidFill>
                                      <a:latin typeface="Cambria Math" panose="02040503050406030204" pitchFamily="18" charset="0"/>
                                    </a:rPr>
                                  </m:ctrlPr>
                                </m:dPr>
                                <m:e>
                                  <m:r>
                                    <a:rPr lang="en-US" altLang="zh-CN" sz="2000" i="1" smtClean="0">
                                      <a:solidFill>
                                        <a:schemeClr val="tx1"/>
                                      </a:solidFill>
                                      <a:latin typeface="Cambria Math" panose="02040503050406030204" pitchFamily="18" charset="0"/>
                                    </a:rPr>
                                    <m:t>𝑡</m:t>
                                  </m:r>
                                  <m:r>
                                    <a:rPr lang="zh-CN" altLang="en-US" sz="2000" i="0">
                                      <a:solidFill>
                                        <a:schemeClr val="tx1"/>
                                      </a:solidFill>
                                      <a:latin typeface="Cambria Math" panose="02040503050406030204" pitchFamily="18" charset="0"/>
                                    </a:rPr>
                                    <m:t>−</m:t>
                                  </m:r>
                                  <m:f>
                                    <m:fPr>
                                      <m:ctrlPr>
                                        <a:rPr lang="zh-CN" altLang="en-US" sz="2000" i="1">
                                          <a:solidFill>
                                            <a:schemeClr val="tx1"/>
                                          </a:solidFill>
                                          <a:latin typeface="Cambria Math" panose="02040503050406030204" pitchFamily="18" charset="0"/>
                                        </a:rPr>
                                      </m:ctrlPr>
                                    </m:fPr>
                                    <m:num>
                                      <m:r>
                                        <a:rPr lang="en-US" altLang="zh-CN" sz="2000" i="1">
                                          <a:latin typeface="Cambria Math" panose="02040503050406030204" pitchFamily="18" charset="0"/>
                                        </a:rPr>
                                        <m:t>𝑥</m:t>
                                      </m:r>
                                    </m:num>
                                    <m:den>
                                      <m:r>
                                        <a:rPr lang="en-US" altLang="zh-CN" sz="2000" i="1">
                                          <a:latin typeface="Cambria Math" panose="02040503050406030204" pitchFamily="18" charset="0"/>
                                        </a:rPr>
                                        <m:t>2</m:t>
                                      </m:r>
                                    </m:den>
                                  </m:f>
                                </m:e>
                              </m:d>
                              <m:r>
                                <a:rPr lang="en-US" altLang="zh-CN" sz="2000" b="0" i="1" smtClean="0">
                                  <a:latin typeface="Cambria Math" panose="02040503050406030204" pitchFamily="18" charset="0"/>
                                </a:rPr>
                                <m:t>−</m:t>
                              </m:r>
                              <m:r>
                                <a:rPr lang="zh-CN" altLang="en-US" sz="2000" i="1" smtClean="0">
                                  <a:latin typeface="Cambria Math" panose="02040503050406030204" pitchFamily="18" charset="0"/>
                                </a:rPr>
                                <m:t>𝜋</m:t>
                              </m:r>
                            </m:e>
                          </m:d>
                        </m:e>
                      </m:func>
                    </m:oMath>
                  </m:oMathPara>
                </a14:m>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4869680" y="1323077"/>
                <a:ext cx="3763024" cy="640112"/>
              </a:xfrm>
              <a:prstGeom prst="rect">
                <a:avLst/>
              </a:prstGeom>
              <a:blipFill rotWithShape="1">
                <a:blip r:embed="rId3"/>
                <a:stretch>
                  <a:fillRect l="-13" t="-58" r="14" b="63"/>
                </a:stretch>
              </a:blipFill>
            </p:spPr>
            <p:txBody>
              <a:bodyPr/>
              <a:lstStyle/>
              <a:p>
                <a:r>
                  <a:rPr lang="zh-CN" altLang="en-US">
                    <a:noFill/>
                  </a:rPr>
                  <a:t> </a:t>
                </a:r>
              </a:p>
            </p:txBody>
          </p:sp>
        </mc:Fallback>
      </mc:AlternateContent>
      <p:sp>
        <p:nvSpPr>
          <p:cNvPr id="8" name="文本框 7"/>
          <p:cNvSpPr txBox="1"/>
          <p:nvPr/>
        </p:nvSpPr>
        <p:spPr>
          <a:xfrm>
            <a:off x="534703" y="2231112"/>
            <a:ext cx="4099003"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此为原时间系下的波动方程，初相</a:t>
            </a:r>
            <a:endParaRPr lang="zh-CN" altLang="en-US" sz="2000" dirty="0"/>
          </a:p>
        </p:txBody>
      </p:sp>
      <mc:AlternateContent xmlns:mc="http://schemas.openxmlformats.org/markup-compatibility/2006">
        <mc:Choice xmlns:a14="http://schemas.microsoft.com/office/drawing/2010/main" Requires="a14">
          <p:sp>
            <p:nvSpPr>
              <p:cNvPr id="10" name="文本框 9"/>
              <p:cNvSpPr txBox="1"/>
              <p:nvPr/>
            </p:nvSpPr>
            <p:spPr>
              <a:xfrm>
                <a:off x="4361653" y="2185951"/>
                <a:ext cx="168108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rPr>
                        <m:t>𝜑</m:t>
                      </m:r>
                      <m:r>
                        <a:rPr lang="en-US" altLang="zh-CN" sz="2000" dirty="0">
                          <a:latin typeface="Cambria Math" panose="02040503050406030204" pitchFamily="18" charset="0"/>
                        </a:rPr>
                        <m:t>=</m:t>
                      </m:r>
                      <m:r>
                        <a:rPr lang="en-US" altLang="zh-CN" sz="2000" b="0" i="1" dirty="0" smtClean="0">
                          <a:latin typeface="Cambria Math" panose="02040503050406030204" pitchFamily="18" charset="0"/>
                        </a:rPr>
                        <m:t>−</m:t>
                      </m:r>
                      <m:r>
                        <a:rPr lang="zh-CN" altLang="en-US" sz="2000" i="1" smtClean="0">
                          <a:latin typeface="Cambria Math" panose="02040503050406030204" pitchFamily="18" charset="0"/>
                        </a:rPr>
                        <m:t>𝜋</m:t>
                      </m:r>
                    </m:oMath>
                  </m:oMathPara>
                </a14:m>
                <a:endParaRPr lang="zh-CN" altLang="en-US" dirty="0"/>
              </a:p>
            </p:txBody>
          </p:sp>
        </mc:Choice>
        <mc:Fallback>
          <p:sp>
            <p:nvSpPr>
              <p:cNvPr id="10" name="文本框 9"/>
              <p:cNvSpPr txBox="1">
                <a:spLocks noRot="1" noChangeAspect="1" noMove="1" noResize="1" noEditPoints="1" noAdjustHandles="1" noChangeArrowheads="1" noChangeShapeType="1" noTextEdit="1"/>
              </p:cNvSpPr>
              <p:nvPr/>
            </p:nvSpPr>
            <p:spPr>
              <a:xfrm>
                <a:off x="4361653" y="2185951"/>
                <a:ext cx="1681089" cy="400110"/>
              </a:xfrm>
              <a:prstGeom prst="rect">
                <a:avLst/>
              </a:prstGeom>
              <a:blipFill rotWithShape="1">
                <a:blip r:embed="rId4"/>
                <a:stretch>
                  <a:fillRect l="-28" t="-70" r="5" b="8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2" name="文本框 41"/>
              <p:cNvSpPr txBox="1"/>
              <p:nvPr/>
            </p:nvSpPr>
            <p:spPr>
              <a:xfrm>
                <a:off x="514795" y="2708451"/>
                <a:ext cx="3684411" cy="542969"/>
              </a:xfrm>
              <a:prstGeom prst="rect">
                <a:avLst/>
              </a:prstGeom>
              <a:noFill/>
            </p:spPr>
            <p:txBody>
              <a:bodyPr wrap="square">
                <a:spAutoFit/>
              </a:bodyPr>
              <a:lstStyle/>
              <a:p>
                <a:r>
                  <a:rPr lang="en-US" altLang="zh-CN" sz="2000" kern="100" dirty="0">
                    <a:latin typeface="Times New Roman" panose="02020603050405020304" pitchFamily="18" charset="0"/>
                    <a:ea typeface="宋体" panose="02010600030101010101" pitchFamily="2" charset="-122"/>
                  </a:rPr>
                  <a:t>(2)</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波已传播</a:t>
                </a:r>
                <a14:m>
                  <m:oMath xmlns:m="http://schemas.openxmlformats.org/officeDocument/2006/math">
                    <m:r>
                      <a:rPr lang="en-US" altLang="zh-CN" sz="2000" b="0" i="1" smtClean="0">
                        <a:solidFill>
                          <a:schemeClr val="tx1"/>
                        </a:solidFill>
                        <a:latin typeface="Cambria Math" panose="02040503050406030204" pitchFamily="18" charset="0"/>
                      </a:rPr>
                      <m:t>0</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5</m:t>
                    </m:r>
                    <m:r>
                      <a:rPr lang="en-US" altLang="zh-CN" sz="2000" b="0" i="1" smtClean="0">
                        <a:solidFill>
                          <a:schemeClr val="tx1"/>
                        </a:solidFill>
                        <a:latin typeface="Cambria Math" panose="02040503050406030204" pitchFamily="18" charset="0"/>
                      </a:rPr>
                      <m:t>𝑠</m:t>
                    </m:r>
                    <m:r>
                      <a:rPr lang="zh-CN" altLang="en-US" sz="2000" i="1">
                        <a:latin typeface="Cambria Math" panose="02040503050406030204" pitchFamily="18" charset="0"/>
                      </a:rPr>
                      <m:t>，</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空间变化为</a:t>
                </a:r>
                <a14:m>
                  <m:oMath xmlns:m="http://schemas.openxmlformats.org/officeDocument/2006/math">
                    <m:f>
                      <m:fPr>
                        <m:ctrlPr>
                          <a:rPr lang="zh-CN" altLang="en-US" sz="2000" i="1">
                            <a:latin typeface="Cambria Math" panose="02040503050406030204" pitchFamily="18" charset="0"/>
                          </a:rPr>
                        </m:ctrlPr>
                      </m:fPr>
                      <m:num>
                        <m:r>
                          <a:rPr lang="zh-CN" altLang="en-US" sz="2000" i="1" smtClean="0">
                            <a:latin typeface="Cambria Math" panose="02040503050406030204" pitchFamily="18" charset="0"/>
                          </a:rPr>
                          <m:t>𝜆</m:t>
                        </m:r>
                      </m:num>
                      <m:den>
                        <m:r>
                          <a:rPr lang="en-US" altLang="zh-CN" sz="2000" b="0" i="1" smtClean="0">
                            <a:latin typeface="Cambria Math" panose="02040503050406030204" pitchFamily="18" charset="0"/>
                          </a:rPr>
                          <m:t>4</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2" name="文本框 41"/>
              <p:cNvSpPr txBox="1">
                <a:spLocks noRot="1" noChangeAspect="1" noMove="1" noResize="1" noEditPoints="1" noAdjustHandles="1" noChangeArrowheads="1" noChangeShapeType="1" noTextEdit="1"/>
              </p:cNvSpPr>
              <p:nvPr/>
            </p:nvSpPr>
            <p:spPr>
              <a:xfrm>
                <a:off x="514795" y="2708451"/>
                <a:ext cx="3684411" cy="542969"/>
              </a:xfrm>
              <a:prstGeom prst="rect">
                <a:avLst/>
              </a:prstGeom>
              <a:blipFill rotWithShape="1">
                <a:blip r:embed="rId5"/>
                <a:stretch>
                  <a:fillRect l="-12" t="-32" r="16" b="4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3" name="文本框 42"/>
              <p:cNvSpPr txBox="1"/>
              <p:nvPr/>
            </p:nvSpPr>
            <p:spPr>
              <a:xfrm>
                <a:off x="4228154" y="2679296"/>
                <a:ext cx="4711044" cy="542969"/>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把波形退后</a:t>
                </a:r>
                <a14:m>
                  <m:oMath xmlns:m="http://schemas.openxmlformats.org/officeDocument/2006/math">
                    <m:f>
                      <m:fPr>
                        <m:ctrlPr>
                          <a:rPr lang="zh-CN" altLang="en-US" sz="2000" i="1" smtClean="0">
                            <a:latin typeface="Cambria Math" panose="02040503050406030204" pitchFamily="18" charset="0"/>
                          </a:rPr>
                        </m:ctrlPr>
                      </m:fPr>
                      <m:num>
                        <m:r>
                          <a:rPr lang="zh-CN" altLang="en-US" sz="2000" i="1" smtClean="0">
                            <a:latin typeface="Cambria Math" panose="02040503050406030204" pitchFamily="18" charset="0"/>
                          </a:rPr>
                          <m:t>𝜆</m:t>
                        </m:r>
                      </m:num>
                      <m:den>
                        <m:r>
                          <a:rPr lang="en-US" altLang="zh-CN" sz="2000" b="0" i="1" smtClean="0">
                            <a:latin typeface="Cambria Math" panose="02040503050406030204" pitchFamily="18" charset="0"/>
                          </a:rPr>
                          <m:t>4</m:t>
                        </m:r>
                      </m:den>
                    </m:f>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，则</a:t>
                </a:r>
                <a:r>
                  <a:rPr lang="zh-CN" altLang="en-US"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波形</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为</a:t>
                </a:r>
                <a14:m>
                  <m:oMath xmlns:m="http://schemas.openxmlformats.org/officeDocument/2006/math">
                    <m:r>
                      <a:rPr lang="zh-CN" altLang="en-US" sz="2000" i="1">
                        <a:latin typeface="Cambria Math" panose="02040503050406030204" pitchFamily="18" charset="0"/>
                      </a:rPr>
                      <m:t>𝑡</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0</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时的波形。</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3" name="文本框 42"/>
              <p:cNvSpPr txBox="1">
                <a:spLocks noRot="1" noChangeAspect="1" noMove="1" noResize="1" noEditPoints="1" noAdjustHandles="1" noChangeArrowheads="1" noChangeShapeType="1" noTextEdit="1"/>
              </p:cNvSpPr>
              <p:nvPr/>
            </p:nvSpPr>
            <p:spPr>
              <a:xfrm>
                <a:off x="4228154" y="2679296"/>
                <a:ext cx="4711044" cy="542969"/>
              </a:xfrm>
              <a:prstGeom prst="rect">
                <a:avLst/>
              </a:prstGeom>
              <a:blipFill rotWithShape="1">
                <a:blip r:embed="rId6"/>
                <a:stretch>
                  <a:fillRect l="-7" t="-43" r="6" b="51"/>
                </a:stretch>
              </a:blipFill>
            </p:spPr>
            <p:txBody>
              <a:bodyPr/>
              <a:lstStyle/>
              <a:p>
                <a:r>
                  <a:rPr lang="zh-CN" altLang="en-US">
                    <a:noFill/>
                  </a:rPr>
                  <a:t> </a:t>
                </a:r>
              </a:p>
            </p:txBody>
          </p:sp>
        </mc:Fallback>
      </mc:AlternateContent>
      <p:grpSp>
        <p:nvGrpSpPr>
          <p:cNvPr id="44" name="组合 43"/>
          <p:cNvGrpSpPr/>
          <p:nvPr/>
        </p:nvGrpSpPr>
        <p:grpSpPr>
          <a:xfrm>
            <a:off x="5773496" y="3913632"/>
            <a:ext cx="2043497" cy="394918"/>
            <a:chOff x="6365907" y="1655707"/>
            <a:chExt cx="1176539" cy="394918"/>
          </a:xfrm>
        </p:grpSpPr>
        <p:cxnSp>
          <p:nvCxnSpPr>
            <p:cNvPr id="45" name="直接连接符 44"/>
            <p:cNvCxnSpPr>
              <a:cxnSpLocks noChangeAspect="1"/>
            </p:cNvCxnSpPr>
            <p:nvPr/>
          </p:nvCxnSpPr>
          <p:spPr>
            <a:xfrm>
              <a:off x="6639272" y="1833795"/>
              <a:ext cx="90317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6" name="文本框 124"/>
            <p:cNvSpPr txBox="1"/>
            <p:nvPr/>
          </p:nvSpPr>
          <p:spPr>
            <a:xfrm>
              <a:off x="6365907" y="1655707"/>
              <a:ext cx="328626" cy="39491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en-US" sz="1600" i="1"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A</a:t>
              </a:r>
              <a:endParaRPr lang="zh-CN" sz="1600" i="1"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7" name="组合 46"/>
          <p:cNvGrpSpPr/>
          <p:nvPr/>
        </p:nvGrpSpPr>
        <p:grpSpPr>
          <a:xfrm>
            <a:off x="5795420" y="3505888"/>
            <a:ext cx="2557156" cy="2367127"/>
            <a:chOff x="3684896" y="2737842"/>
            <a:chExt cx="2557156" cy="2367127"/>
          </a:xfrm>
        </p:grpSpPr>
        <p:cxnSp>
          <p:nvCxnSpPr>
            <p:cNvPr id="48" name="直接箭头连接符 47"/>
            <p:cNvCxnSpPr>
              <a:cxnSpLocks noChangeAspect="1"/>
            </p:cNvCxnSpPr>
            <p:nvPr/>
          </p:nvCxnSpPr>
          <p:spPr>
            <a:xfrm flipV="1">
              <a:off x="4284094" y="3941519"/>
              <a:ext cx="1868400" cy="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a:cxnSpLocks noChangeAspect="1"/>
            </p:cNvCxnSpPr>
            <p:nvPr/>
          </p:nvCxnSpPr>
          <p:spPr>
            <a:xfrm flipV="1">
              <a:off x="4288450" y="2836051"/>
              <a:ext cx="0" cy="1740274"/>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0" name="文本框 124"/>
                <p:cNvSpPr txBox="1"/>
                <p:nvPr/>
              </p:nvSpPr>
              <p:spPr>
                <a:xfrm>
                  <a:off x="3684896" y="2737842"/>
                  <a:ext cx="526931" cy="414581"/>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chemeClr val="tx1"/>
                                </a:solidFill>
                                <a:latin typeface="Cambria Math" panose="02040503050406030204" pitchFamily="18" charset="0"/>
                                <a:ea typeface="宋体" panose="02010600030101010101" pitchFamily="2" charset="-122"/>
                              </a:rPr>
                              <m:t>𝑦</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50" name="文本框 124"/>
                <p:cNvSpPr txBox="1">
                  <a:spLocks noRot="1" noChangeAspect="1" noMove="1" noResize="1" noEditPoints="1" noAdjustHandles="1" noChangeArrowheads="1" noChangeShapeType="1" noTextEdit="1"/>
                </p:cNvSpPr>
                <p:nvPr/>
              </p:nvSpPr>
              <p:spPr>
                <a:xfrm>
                  <a:off x="3684896" y="2737842"/>
                  <a:ext cx="526931" cy="414581"/>
                </a:xfrm>
                <a:prstGeom prst="rect">
                  <a:avLst/>
                </a:prstGeom>
                <a:blipFill rotWithShape="1">
                  <a:blip r:embed="rId7"/>
                </a:blipFill>
                <a:ln w="6350">
                  <a:noFill/>
                </a:ln>
              </p:spPr>
              <p:txBody>
                <a:bodyPr/>
                <a:lstStyle/>
                <a:p>
                  <a:r>
                    <a:rPr lang="zh-CN" altLang="en-US">
                      <a:noFill/>
                    </a:rPr>
                    <a:t> </a:t>
                  </a:r>
                </a:p>
              </p:txBody>
            </p:sp>
          </mc:Fallback>
        </mc:AlternateContent>
        <p:sp>
          <p:nvSpPr>
            <p:cNvPr id="51" name="文本框 124"/>
            <p:cNvSpPr txBox="1"/>
            <p:nvPr/>
          </p:nvSpPr>
          <p:spPr>
            <a:xfrm>
              <a:off x="4274191" y="4687969"/>
              <a:ext cx="1967861"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题图</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6-7</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题</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6-11</a:t>
              </a:r>
              <a:r>
                <a:rPr 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AlternateContent xmlns:mc="http://schemas.openxmlformats.org/markup-compatibility/2006">
          <mc:Choice xmlns:a14="http://schemas.microsoft.com/office/drawing/2010/main" Requires="a14">
            <p:sp>
              <p:nvSpPr>
                <p:cNvPr id="52" name="文本框 124"/>
                <p:cNvSpPr txBox="1"/>
                <p:nvPr/>
              </p:nvSpPr>
              <p:spPr>
                <a:xfrm>
                  <a:off x="3977768" y="3861087"/>
                  <a:ext cx="342765" cy="376673"/>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rPr>
                          <m:t>𝑜</m:t>
                        </m:r>
                      </m:oMath>
                    </m:oMathPara>
                  </a14:m>
                  <a:endParaRPr lang="zh-CN" altLang="en-US" sz="1600" dirty="0"/>
                </a:p>
              </p:txBody>
            </p:sp>
          </mc:Choice>
          <mc:Fallback>
            <p:sp>
              <p:nvSpPr>
                <p:cNvPr id="52" name="文本框 124"/>
                <p:cNvSpPr txBox="1">
                  <a:spLocks noRot="1" noChangeAspect="1" noMove="1" noResize="1" noEditPoints="1" noAdjustHandles="1" noChangeArrowheads="1" noChangeShapeType="1" noTextEdit="1"/>
                </p:cNvSpPr>
                <p:nvPr/>
              </p:nvSpPr>
              <p:spPr>
                <a:xfrm>
                  <a:off x="3977768" y="3861087"/>
                  <a:ext cx="342765" cy="376673"/>
                </a:xfrm>
                <a:prstGeom prst="rect">
                  <a:avLst/>
                </a:prstGeom>
                <a:blipFill rotWithShape="1">
                  <a:blip r:embed="rId8"/>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3" name="文本框 124"/>
                <p:cNvSpPr txBox="1"/>
                <p:nvPr/>
              </p:nvSpPr>
              <p:spPr>
                <a:xfrm>
                  <a:off x="5706476" y="3946496"/>
                  <a:ext cx="490262" cy="41700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latin typeface="Cambria Math" panose="02040503050406030204" pitchFamily="18" charset="0"/>
                                <a:ea typeface="宋体" panose="02010600030101010101" pitchFamily="2" charset="-122"/>
                              </a:rPr>
                              <m:t>𝑥</m:t>
                            </m:r>
                          </m:num>
                          <m:den>
                            <m:r>
                              <a:rPr lang="en-US" altLang="zh-CN" sz="1600" b="0" i="1" kern="100" smtClean="0">
                                <a:effectLst/>
                                <a:latin typeface="Cambria Math" panose="02040503050406030204" pitchFamily="18" charset="0"/>
                                <a:ea typeface="宋体" panose="02010600030101010101" pitchFamily="2" charset="-122"/>
                              </a:rPr>
                              <m:t>𝑚</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53" name="文本框 124"/>
                <p:cNvSpPr txBox="1">
                  <a:spLocks noRot="1" noChangeAspect="1" noMove="1" noResize="1" noEditPoints="1" noAdjustHandles="1" noChangeArrowheads="1" noChangeShapeType="1" noTextEdit="1"/>
                </p:cNvSpPr>
                <p:nvPr/>
              </p:nvSpPr>
              <p:spPr>
                <a:xfrm>
                  <a:off x="5706476" y="3946496"/>
                  <a:ext cx="490262" cy="417000"/>
                </a:xfrm>
                <a:prstGeom prst="rect">
                  <a:avLst/>
                </a:prstGeom>
                <a:blipFill rotWithShape="1">
                  <a:blip r:embed="rId9"/>
                </a:blipFill>
                <a:ln w="6350">
                  <a:noFill/>
                </a:ln>
              </p:spPr>
              <p:txBody>
                <a:bodyPr/>
                <a:lstStyle/>
                <a:p>
                  <a:r>
                    <a:rPr lang="zh-CN" altLang="en-US">
                      <a:noFill/>
                    </a:rPr>
                    <a:t> </a:t>
                  </a:r>
                </a:p>
              </p:txBody>
            </p:sp>
          </mc:Fallback>
        </mc:AlternateContent>
      </p:grpSp>
      <p:grpSp>
        <p:nvGrpSpPr>
          <p:cNvPr id="54" name="组合 53"/>
          <p:cNvGrpSpPr/>
          <p:nvPr/>
        </p:nvGrpSpPr>
        <p:grpSpPr>
          <a:xfrm>
            <a:off x="5953519" y="4117200"/>
            <a:ext cx="1739706" cy="1209600"/>
            <a:chOff x="4034610" y="3343753"/>
            <a:chExt cx="1739706" cy="1209600"/>
          </a:xfrm>
        </p:grpSpPr>
        <p:grpSp>
          <p:nvGrpSpPr>
            <p:cNvPr id="55" name="组合 54"/>
            <p:cNvGrpSpPr/>
            <p:nvPr/>
          </p:nvGrpSpPr>
          <p:grpSpPr>
            <a:xfrm>
              <a:off x="4294716" y="3343753"/>
              <a:ext cx="1479600" cy="1209600"/>
              <a:chOff x="7689346" y="1847562"/>
              <a:chExt cx="1473052" cy="1211673"/>
            </a:xfrm>
          </p:grpSpPr>
          <p:sp>
            <p:nvSpPr>
              <p:cNvPr id="57" name="任意多边形: 形状 56"/>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58" name="任意多边形: 形状 57"/>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56" name="任意多边形: 形状 55"/>
            <p:cNvSpPr/>
            <p:nvPr/>
          </p:nvSpPr>
          <p:spPr bwMode="auto">
            <a:xfrm>
              <a:off x="4034610" y="3437547"/>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59" name="直接连接符 58"/>
          <p:cNvCxnSpPr/>
          <p:nvPr/>
        </p:nvCxnSpPr>
        <p:spPr bwMode="auto">
          <a:xfrm flipH="1">
            <a:off x="6776623" y="4544460"/>
            <a:ext cx="0" cy="757163"/>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60" name="组合 59"/>
          <p:cNvGrpSpPr/>
          <p:nvPr/>
        </p:nvGrpSpPr>
        <p:grpSpPr>
          <a:xfrm>
            <a:off x="6038974" y="4179740"/>
            <a:ext cx="1097649" cy="558358"/>
            <a:chOff x="3928450" y="3411694"/>
            <a:chExt cx="1097649" cy="558358"/>
          </a:xfrm>
        </p:grpSpPr>
        <p:cxnSp>
          <p:nvCxnSpPr>
            <p:cNvPr id="61" name="直接箭头连接符 60"/>
            <p:cNvCxnSpPr/>
            <p:nvPr/>
          </p:nvCxnSpPr>
          <p:spPr>
            <a:xfrm flipH="1">
              <a:off x="3928450" y="3826158"/>
              <a:ext cx="360000" cy="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nvCxnSpPr>
          <p:spPr>
            <a:xfrm flipH="1">
              <a:off x="4666099" y="3841012"/>
              <a:ext cx="360000" cy="0"/>
            </a:xfrm>
            <a:prstGeom prst="straightConnector1">
              <a:avLst/>
            </a:prstGeom>
            <a:ln w="19050">
              <a:solidFill>
                <a:schemeClr val="tx1"/>
              </a:solidFill>
              <a:headEnd type="none"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63" name="文本框 62"/>
                <p:cNvSpPr txBox="1"/>
                <p:nvPr/>
              </p:nvSpPr>
              <p:spPr>
                <a:xfrm>
                  <a:off x="4305536" y="3411694"/>
                  <a:ext cx="365760" cy="55835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en-US" sz="1600" i="1" smtClean="0">
                                <a:latin typeface="Cambria Math" panose="02040503050406030204" pitchFamily="18" charset="0"/>
                              </a:rPr>
                            </m:ctrlPr>
                          </m:fPr>
                          <m:num>
                            <m:r>
                              <a:rPr lang="zh-CN" altLang="en-US" sz="1600" i="1" smtClean="0">
                                <a:latin typeface="Cambria Math" panose="02040503050406030204" pitchFamily="18" charset="0"/>
                              </a:rPr>
                              <m:t>𝜆</m:t>
                            </m:r>
                          </m:num>
                          <m:den>
                            <m:r>
                              <a:rPr lang="en-US" altLang="zh-CN" sz="1600" b="0" i="1" smtClean="0">
                                <a:latin typeface="Cambria Math" panose="02040503050406030204" pitchFamily="18" charset="0"/>
                              </a:rPr>
                              <m:t>4</m:t>
                            </m:r>
                          </m:den>
                        </m:f>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4305536" y="3411694"/>
                  <a:ext cx="365760" cy="558358"/>
                </a:xfrm>
                <a:prstGeom prst="rect">
                  <a:avLst/>
                </a:prstGeom>
                <a:blipFill rotWithShape="1">
                  <a:blip r:embed="rId10"/>
                </a:blipFill>
              </p:spPr>
              <p:txBody>
                <a:bodyPr/>
                <a:lstStyle/>
                <a:p>
                  <a:r>
                    <a:rPr lang="zh-CN" altLang="en-US">
                      <a:noFill/>
                    </a:rPr>
                    <a:t> </a:t>
                  </a:r>
                </a:p>
              </p:txBody>
            </p:sp>
          </mc:Fallback>
        </mc:AlternateContent>
      </p:grpSp>
      <p:grpSp>
        <p:nvGrpSpPr>
          <p:cNvPr id="64" name="组合 63"/>
          <p:cNvGrpSpPr/>
          <p:nvPr/>
        </p:nvGrpSpPr>
        <p:grpSpPr>
          <a:xfrm>
            <a:off x="6124259" y="4111799"/>
            <a:ext cx="2508445" cy="1209600"/>
            <a:chOff x="4013735" y="3343753"/>
            <a:chExt cx="2508445" cy="1209600"/>
          </a:xfrm>
        </p:grpSpPr>
        <p:grpSp>
          <p:nvGrpSpPr>
            <p:cNvPr id="65" name="组合 64"/>
            <p:cNvGrpSpPr/>
            <p:nvPr/>
          </p:nvGrpSpPr>
          <p:grpSpPr>
            <a:xfrm>
              <a:off x="4013735" y="3343753"/>
              <a:ext cx="1746516" cy="1209600"/>
              <a:chOff x="4027800" y="3343753"/>
              <a:chExt cx="1746516" cy="1209600"/>
            </a:xfrm>
          </p:grpSpPr>
          <p:grpSp>
            <p:nvGrpSpPr>
              <p:cNvPr id="67" name="组合 66"/>
              <p:cNvGrpSpPr/>
              <p:nvPr/>
            </p:nvGrpSpPr>
            <p:grpSpPr>
              <a:xfrm>
                <a:off x="4294716" y="3343753"/>
                <a:ext cx="1479600" cy="1209600"/>
                <a:chOff x="7689346" y="1847562"/>
                <a:chExt cx="1473052" cy="1211673"/>
              </a:xfrm>
            </p:grpSpPr>
            <p:sp>
              <p:nvSpPr>
                <p:cNvPr id="69" name="任意多边形: 形状 68"/>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00B0F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70" name="任意多边形: 形状 69"/>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00B0F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68" name="任意多边形: 形状 67"/>
              <p:cNvSpPr/>
              <p:nvPr/>
            </p:nvSpPr>
            <p:spPr bwMode="auto">
              <a:xfrm>
                <a:off x="4027800" y="3438518"/>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66" name="文本框 65"/>
                <p:cNvSpPr txBox="1"/>
                <p:nvPr/>
              </p:nvSpPr>
              <p:spPr>
                <a:xfrm>
                  <a:off x="5567301" y="3387834"/>
                  <a:ext cx="95487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smtClean="0">
                            <a:solidFill>
                              <a:srgbClr val="00B0F0"/>
                            </a:solidFill>
                            <a:latin typeface="Cambria Math" panose="02040503050406030204" pitchFamily="18" charset="0"/>
                          </a:rPr>
                          <m:t>𝑡</m:t>
                        </m:r>
                        <m:r>
                          <a:rPr lang="en-US" altLang="zh-CN" sz="1600" b="0" i="1" smtClean="0">
                            <a:solidFill>
                              <a:srgbClr val="00B0F0"/>
                            </a:solidFill>
                            <a:latin typeface="Cambria Math" panose="02040503050406030204" pitchFamily="18" charset="0"/>
                          </a:rPr>
                          <m:t>=</m:t>
                        </m:r>
                        <m:r>
                          <a:rPr lang="en-US" altLang="zh-CN" sz="1600" b="0" i="1" smtClean="0">
                            <a:solidFill>
                              <a:srgbClr val="00B0F0"/>
                            </a:solidFill>
                            <a:latin typeface="Cambria Math" panose="02040503050406030204" pitchFamily="18" charset="0"/>
                          </a:rPr>
                          <m:t>0</m:t>
                        </m:r>
                        <m:r>
                          <a:rPr lang="en-US" altLang="zh-CN" sz="1600" b="0" i="1" smtClean="0">
                            <a:solidFill>
                              <a:srgbClr val="00B0F0"/>
                            </a:solidFill>
                            <a:latin typeface="Cambria Math" panose="02040503050406030204" pitchFamily="18" charset="0"/>
                          </a:rPr>
                          <m:t>.</m:t>
                        </m:r>
                        <m:r>
                          <a:rPr lang="en-US" altLang="zh-CN" sz="1600" b="0" i="1" smtClean="0">
                            <a:solidFill>
                              <a:srgbClr val="00B0F0"/>
                            </a:solidFill>
                            <a:latin typeface="Cambria Math" panose="02040503050406030204" pitchFamily="18" charset="0"/>
                          </a:rPr>
                          <m:t>5</m:t>
                        </m:r>
                        <m:r>
                          <a:rPr lang="en-US" altLang="zh-CN" sz="1600" b="0" i="1" smtClean="0">
                            <a:solidFill>
                              <a:srgbClr val="00B0F0"/>
                            </a:solidFill>
                            <a:latin typeface="Cambria Math" panose="02040503050406030204" pitchFamily="18" charset="0"/>
                          </a:rPr>
                          <m:t>𝑠</m:t>
                        </m:r>
                      </m:oMath>
                    </m:oMathPara>
                  </a14:m>
                  <a:endParaRPr lang="zh-CN" altLang="en-US" dirty="0">
                    <a:solidFill>
                      <a:srgbClr val="00B0F0"/>
                    </a:solidFill>
                  </a:endParaRPr>
                </a:p>
              </p:txBody>
            </p:sp>
          </mc:Choice>
          <mc:Fallback>
            <p:sp>
              <p:nvSpPr>
                <p:cNvPr id="66" name="文本框 65"/>
                <p:cNvSpPr txBox="1">
                  <a:spLocks noRot="1" noChangeAspect="1" noMove="1" noResize="1" noEditPoints="1" noAdjustHandles="1" noChangeArrowheads="1" noChangeShapeType="1" noTextEdit="1"/>
                </p:cNvSpPr>
                <p:nvPr/>
              </p:nvSpPr>
              <p:spPr>
                <a:xfrm>
                  <a:off x="5567301" y="3387834"/>
                  <a:ext cx="954879" cy="338554"/>
                </a:xfrm>
                <a:prstGeom prst="rect">
                  <a:avLst/>
                </a:prstGeom>
                <a:blipFill rotWithShape="1">
                  <a:blip r:embed="rId11"/>
                </a:blipFill>
              </p:spPr>
              <p:txBody>
                <a:bodyPr/>
                <a:lstStyle/>
                <a:p>
                  <a:r>
                    <a:rPr lang="zh-CN" altLang="en-US">
                      <a:noFill/>
                    </a:rPr>
                    <a:t> </a:t>
                  </a:r>
                </a:p>
              </p:txBody>
            </p:sp>
          </mc:Fallback>
        </mc:AlternateContent>
      </p:grpSp>
      <p:grpSp>
        <p:nvGrpSpPr>
          <p:cNvPr id="71" name="组合 70"/>
          <p:cNvGrpSpPr/>
          <p:nvPr/>
        </p:nvGrpSpPr>
        <p:grpSpPr>
          <a:xfrm>
            <a:off x="5454382" y="4121761"/>
            <a:ext cx="2024612" cy="1209600"/>
            <a:chOff x="3343858" y="3353715"/>
            <a:chExt cx="2024612" cy="1209600"/>
          </a:xfrm>
        </p:grpSpPr>
        <p:grpSp>
          <p:nvGrpSpPr>
            <p:cNvPr id="72" name="组合 71"/>
            <p:cNvGrpSpPr/>
            <p:nvPr/>
          </p:nvGrpSpPr>
          <p:grpSpPr>
            <a:xfrm>
              <a:off x="3628764" y="3353715"/>
              <a:ext cx="1739706" cy="1209600"/>
              <a:chOff x="4034610" y="3343753"/>
              <a:chExt cx="1739706" cy="1209600"/>
            </a:xfrm>
          </p:grpSpPr>
          <p:grpSp>
            <p:nvGrpSpPr>
              <p:cNvPr id="74" name="组合 73"/>
              <p:cNvGrpSpPr/>
              <p:nvPr/>
            </p:nvGrpSpPr>
            <p:grpSpPr>
              <a:xfrm>
                <a:off x="4294716" y="3343753"/>
                <a:ext cx="1479600" cy="1209600"/>
                <a:chOff x="7689346" y="1847562"/>
                <a:chExt cx="1473052" cy="1211673"/>
              </a:xfrm>
            </p:grpSpPr>
            <p:sp>
              <p:nvSpPr>
                <p:cNvPr id="76" name="任意多边形: 形状 75"/>
                <p:cNvSpPr/>
                <p:nvPr/>
              </p:nvSpPr>
              <p:spPr>
                <a:xfrm rot="16200000">
                  <a:off x="8491825" y="1780765"/>
                  <a:ext cx="603775" cy="737370"/>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FF000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endParaRPr lang="zh-CN" sz="1600" kern="100" dirty="0">
                    <a:solidFill>
                      <a:srgbClr val="000000"/>
                    </a:solidFill>
                    <a:effectLst/>
                    <a:ea typeface="等线" panose="02010600030101010101" pitchFamily="2" charset="-122"/>
                    <a:cs typeface="Times New Roman" panose="02020603050405020304" pitchFamily="18" charset="0"/>
                  </a:endParaRPr>
                </a:p>
              </p:txBody>
            </p:sp>
            <p:sp>
              <p:nvSpPr>
                <p:cNvPr id="77" name="任意多边形: 形状 76"/>
                <p:cNvSpPr/>
                <p:nvPr/>
              </p:nvSpPr>
              <p:spPr>
                <a:xfrm rot="5400000">
                  <a:off x="7756562" y="2389624"/>
                  <a:ext cx="602395" cy="736828"/>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rgbClr val="FF0000"/>
                  </a:solidFill>
                  <a:headEnd w="med" len="lg"/>
                  <a:tailEnd w="med"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75" name="任意多边形: 形状 74"/>
              <p:cNvSpPr/>
              <p:nvPr/>
            </p:nvSpPr>
            <p:spPr bwMode="auto">
              <a:xfrm>
                <a:off x="4034610" y="3429890"/>
                <a:ext cx="260253" cy="513471"/>
              </a:xfrm>
              <a:custGeom>
                <a:avLst/>
                <a:gdLst>
                  <a:gd name="connsiteX0" fmla="*/ 260253 w 260253"/>
                  <a:gd name="connsiteY0" fmla="*/ 513471 h 513471"/>
                  <a:gd name="connsiteX1" fmla="*/ 119576 w 260253"/>
                  <a:gd name="connsiteY1" fmla="*/ 175846 h 513471"/>
                  <a:gd name="connsiteX2" fmla="*/ 0 w 260253"/>
                  <a:gd name="connsiteY2" fmla="*/ 0 h 513471"/>
                </a:gdLst>
                <a:ahLst/>
                <a:cxnLst>
                  <a:cxn ang="0">
                    <a:pos x="connsiteX0" y="connsiteY0"/>
                  </a:cxn>
                  <a:cxn ang="0">
                    <a:pos x="connsiteX1" y="connsiteY1"/>
                  </a:cxn>
                  <a:cxn ang="0">
                    <a:pos x="connsiteX2" y="connsiteY2"/>
                  </a:cxn>
                </a:cxnLst>
                <a:rect l="l" t="t" r="r" b="b"/>
                <a:pathLst>
                  <a:path w="260253" h="513471">
                    <a:moveTo>
                      <a:pt x="260253" y="513471"/>
                    </a:moveTo>
                    <a:cubicBezTo>
                      <a:pt x="211602" y="387447"/>
                      <a:pt x="162951" y="261424"/>
                      <a:pt x="119576" y="175846"/>
                    </a:cubicBezTo>
                    <a:cubicBezTo>
                      <a:pt x="76201" y="90268"/>
                      <a:pt x="38100" y="45134"/>
                      <a:pt x="0" y="0"/>
                    </a:cubicBezTo>
                  </a:path>
                </a:pathLst>
              </a:custGeom>
              <a:no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p:grpSp>
        <mc:AlternateContent xmlns:mc="http://schemas.openxmlformats.org/markup-compatibility/2006">
          <mc:Choice xmlns:a14="http://schemas.microsoft.com/office/drawing/2010/main" Requires="a14">
            <p:sp>
              <p:nvSpPr>
                <p:cNvPr id="73" name="文本框 72"/>
                <p:cNvSpPr txBox="1"/>
                <p:nvPr/>
              </p:nvSpPr>
              <p:spPr>
                <a:xfrm>
                  <a:off x="3343858" y="4042437"/>
                  <a:ext cx="74010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smtClean="0">
                            <a:solidFill>
                              <a:srgbClr val="FF0000"/>
                            </a:solidFill>
                            <a:latin typeface="Cambria Math" panose="02040503050406030204" pitchFamily="18" charset="0"/>
                          </a:rPr>
                          <m:t>𝑡</m:t>
                        </m:r>
                        <m:r>
                          <a:rPr lang="en-US" altLang="zh-CN" sz="1600" b="0" i="1" smtClean="0">
                            <a:solidFill>
                              <a:srgbClr val="FF0000"/>
                            </a:solidFill>
                            <a:latin typeface="Cambria Math" panose="02040503050406030204" pitchFamily="18" charset="0"/>
                          </a:rPr>
                          <m:t>=</m:t>
                        </m:r>
                        <m:r>
                          <a:rPr lang="en-US" altLang="zh-CN" sz="1600" b="0" i="1" smtClean="0">
                            <a:solidFill>
                              <a:srgbClr val="FF0000"/>
                            </a:solidFill>
                            <a:latin typeface="Cambria Math" panose="02040503050406030204" pitchFamily="18" charset="0"/>
                          </a:rPr>
                          <m:t>0</m:t>
                        </m:r>
                      </m:oMath>
                    </m:oMathPara>
                  </a14:m>
                  <a:endParaRPr lang="zh-CN" altLang="en-US" dirty="0">
                    <a:solidFill>
                      <a:srgbClr val="FF0000"/>
                    </a:solidFill>
                  </a:endParaRPr>
                </a:p>
              </p:txBody>
            </p:sp>
          </mc:Choice>
          <mc:Fallback>
            <p:sp>
              <p:nvSpPr>
                <p:cNvPr id="73" name="文本框 72"/>
                <p:cNvSpPr txBox="1">
                  <a:spLocks noRot="1" noChangeAspect="1" noMove="1" noResize="1" noEditPoints="1" noAdjustHandles="1" noChangeArrowheads="1" noChangeShapeType="1" noTextEdit="1"/>
                </p:cNvSpPr>
                <p:nvPr/>
              </p:nvSpPr>
              <p:spPr>
                <a:xfrm>
                  <a:off x="3343858" y="4042437"/>
                  <a:ext cx="740104" cy="338554"/>
                </a:xfrm>
                <a:prstGeom prst="rect">
                  <a:avLst/>
                </a:prstGeom>
                <a:blipFill rotWithShape="1">
                  <a:blip r:embed="rId12"/>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78" name="文本框 77"/>
              <p:cNvSpPr txBox="1"/>
              <p:nvPr/>
            </p:nvSpPr>
            <p:spPr>
              <a:xfrm>
                <a:off x="2458579" y="3304505"/>
                <a:ext cx="168108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rPr>
                        <m:t>𝜑</m:t>
                      </m:r>
                      <m:r>
                        <a:rPr lang="en-US" altLang="zh-CN" sz="2000" dirty="0">
                          <a:latin typeface="Cambria Math" panose="02040503050406030204" pitchFamily="18" charset="0"/>
                        </a:rPr>
                        <m:t>=</m:t>
                      </m:r>
                      <m:r>
                        <a:rPr lang="en-US" altLang="zh-CN" sz="2000" b="0" i="1" dirty="0" smtClean="0">
                          <a:latin typeface="Cambria Math" panose="02040503050406030204" pitchFamily="18" charset="0"/>
                        </a:rPr>
                        <m:t>−</m:t>
                      </m:r>
                      <m:r>
                        <a:rPr lang="zh-CN" altLang="en-US" sz="2000" i="1" smtClean="0">
                          <a:latin typeface="Cambria Math" panose="02040503050406030204" pitchFamily="18" charset="0"/>
                        </a:rPr>
                        <m:t>𝜋</m:t>
                      </m:r>
                    </m:oMath>
                  </m:oMathPara>
                </a14:m>
                <a:endParaRPr lang="zh-CN" altLang="en-US" dirty="0"/>
              </a:p>
            </p:txBody>
          </p:sp>
        </mc:Choice>
        <mc:Fallback>
          <p:sp>
            <p:nvSpPr>
              <p:cNvPr id="78" name="文本框 77"/>
              <p:cNvSpPr txBox="1">
                <a:spLocks noRot="1" noChangeAspect="1" noMove="1" noResize="1" noEditPoints="1" noAdjustHandles="1" noChangeArrowheads="1" noChangeShapeType="1" noTextEdit="1"/>
              </p:cNvSpPr>
              <p:nvPr/>
            </p:nvSpPr>
            <p:spPr>
              <a:xfrm>
                <a:off x="2458579" y="3304505"/>
                <a:ext cx="1681089" cy="400110"/>
              </a:xfrm>
              <a:prstGeom prst="rect">
                <a:avLst/>
              </a:prstGeom>
              <a:blipFill rotWithShape="1">
                <a:blip r:embed="rId4"/>
                <a:stretch>
                  <a:fillRect l="-29" t="-150" r="6" b="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604903" y="3954721"/>
                <a:ext cx="4920367" cy="957250"/>
              </a:xfrm>
              <a:prstGeom prst="rect">
                <a:avLst/>
              </a:prstGeom>
              <a:noFill/>
            </p:spPr>
            <p:txBody>
              <a:bodyPr wrap="square">
                <a:spAutoFit/>
              </a:bodyPr>
              <a:lstStyle/>
              <a:p>
                <a:pPr>
                  <a:lnSpc>
                    <a:spcPct val="150000"/>
                  </a:lnSpc>
                </a:pPr>
                <a:r>
                  <a:rPr lang="zh-CN" altLang="en-US" sz="2000" kern="100">
                    <a:latin typeface="Times New Roman" panose="02020603050405020304" pitchFamily="18" charset="0"/>
                    <a:ea typeface="宋体" panose="02010600030101010101" pitchFamily="2" charset="-122"/>
                    <a:cs typeface="Times New Roman" panose="02020603050405020304" pitchFamily="18" charset="0"/>
                  </a:rPr>
                  <a:t>           若简谐振动质元位于振幅</a:t>
                </a:r>
                <a14:m>
                  <m:oMath xmlns:m="http://schemas.openxmlformats.org/officeDocument/2006/math">
                    <m:r>
                      <a:rPr lang="en-US" altLang="zh-CN" sz="2000" b="0" i="1" smtClean="0">
                        <a:latin typeface="Cambria Math" panose="02040503050406030204" pitchFamily="18" charset="0"/>
                      </a:rPr>
                      <m:t>𝐴</m:t>
                    </m:r>
                  </m:oMath>
                </a14:m>
                <a:r>
                  <a:rPr lang="zh-CN" altLang="en-US" sz="2000">
                    <a:latin typeface="Times New Roman" panose="02020603050405020304" pitchFamily="18" charset="0"/>
                    <a:ea typeface="宋体" panose="02010600030101010101" pitchFamily="2" charset="-122"/>
                    <a:cs typeface="Times New Roman" panose="02020603050405020304" pitchFamily="18" charset="0"/>
                  </a:rPr>
                  <a:t>，其相位为</a:t>
                </a:r>
                <a14:m>
                  <m:oMath xmlns:m="http://schemas.openxmlformats.org/officeDocument/2006/math">
                    <m:r>
                      <a:rPr lang="en-US" altLang="zh-CN" sz="2000" b="0" i="1" smtClean="0">
                        <a:latin typeface="Cambria Math" panose="02040503050406030204" pitchFamily="18" charset="0"/>
                      </a:rPr>
                      <m:t>2</m:t>
                    </m:r>
                    <m:r>
                      <a:rPr lang="en-US" altLang="zh-CN" sz="2000" b="0" i="1" smtClean="0">
                        <a:latin typeface="Cambria Math" panose="02040503050406030204" pitchFamily="18" charset="0"/>
                      </a:rPr>
                      <m:t>𝑘</m:t>
                    </m:r>
                    <m:r>
                      <a:rPr lang="zh-CN" altLang="en-US" sz="2000" b="0" i="1" smtClean="0">
                        <a:latin typeface="Cambria Math" panose="02040503050406030204" pitchFamily="18" charset="0"/>
                      </a:rPr>
                      <m:t>𝜋</m:t>
                    </m:r>
                  </m:oMath>
                </a14:m>
                <a:r>
                  <a:rPr lang="zh-CN" altLang="en-US" sz="2000">
                    <a:latin typeface="Times New Roman" panose="02020603050405020304" pitchFamily="18" charset="0"/>
                    <a:ea typeface="宋体" panose="02010600030101010101" pitchFamily="2" charset="-122"/>
                    <a:cs typeface="Times New Roman" panose="02020603050405020304" pitchFamily="18" charset="0"/>
                  </a:rPr>
                  <a:t>，若初始时刻位于此，则初相位为</a:t>
                </a:r>
                <a14:m>
                  <m:oMath xmlns:m="http://schemas.openxmlformats.org/officeDocument/2006/math">
                    <m:r>
                      <a:rPr lang="en-US" altLang="zh-CN" sz="2000" i="1">
                        <a:latin typeface="Cambria Math" panose="02040503050406030204" pitchFamily="18" charset="0"/>
                      </a:rPr>
                      <m:t>0</m:t>
                    </m:r>
                  </m:oMath>
                </a14:m>
                <a:r>
                  <a:rPr lang="zh-CN" altLang="en-US" sz="200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604903" y="3954721"/>
                <a:ext cx="4920367" cy="957250"/>
              </a:xfrm>
              <a:prstGeom prst="rect">
                <a:avLst/>
              </a:prstGeom>
              <a:blipFill rotWithShape="1">
                <a:blip r:embed="rId13"/>
                <a:stretch>
                  <a:fillRect l="-8" t="-60" r="-1223" b="-240"/>
                </a:stretch>
              </a:blipFill>
            </p:spPr>
            <p:txBody>
              <a:bodyPr/>
              <a:lstStyle/>
              <a:p>
                <a:r>
                  <a:rPr lang="zh-CN" altLang="en-US">
                    <a:noFill/>
                  </a:rPr>
                  <a:t> </a:t>
                </a:r>
              </a:p>
            </p:txBody>
          </p:sp>
        </mc:Fallback>
      </mc:AlternateContent>
      <p:sp>
        <p:nvSpPr>
          <p:cNvPr id="11" name="文本框 10"/>
          <p:cNvSpPr txBox="1"/>
          <p:nvPr/>
        </p:nvSpPr>
        <p:spPr>
          <a:xfrm>
            <a:off x="552513" y="4052177"/>
            <a:ext cx="872197" cy="400110"/>
          </a:xfrm>
          <a:prstGeom prst="rect">
            <a:avLst/>
          </a:prstGeom>
          <a:noFill/>
        </p:spPr>
        <p:txBody>
          <a:bodyPr wrap="square">
            <a:spAutoFit/>
          </a:bodyPr>
          <a:lstStyle/>
          <a:p>
            <a:r>
              <a:rPr lang="zh-CN" altLang="en-US" sz="2000" kern="100">
                <a:latin typeface="Times New Roman" panose="02020603050405020304" pitchFamily="18" charset="0"/>
                <a:ea typeface="宋体" panose="02010600030101010101" pitchFamily="2" charset="-122"/>
              </a:rPr>
              <a:t>注意：</a:t>
            </a:r>
            <a:endParaRPr lang="zh-CN" altLang="en-US" sz="2000"/>
          </a:p>
        </p:txBody>
      </p:sp>
      <mc:AlternateContent xmlns:mc="http://schemas.openxmlformats.org/markup-compatibility/2006">
        <mc:Choice xmlns:a14="http://schemas.microsoft.com/office/drawing/2010/main" Requires="a14">
          <p:sp>
            <p:nvSpPr>
              <p:cNvPr id="13" name="文本框 12"/>
              <p:cNvSpPr txBox="1"/>
              <p:nvPr/>
            </p:nvSpPr>
            <p:spPr>
              <a:xfrm>
                <a:off x="529796" y="4866964"/>
                <a:ext cx="4737294" cy="954813"/>
              </a:xfrm>
              <a:prstGeom prst="rect">
                <a:avLst/>
              </a:prstGeom>
              <a:noFill/>
            </p:spPr>
            <p:txBody>
              <a:bodyPr wrap="square">
                <a:spAutoFit/>
              </a:bodyPr>
              <a:lstStyle/>
              <a:p>
                <a:pPr>
                  <a:lnSpc>
                    <a:spcPct val="150000"/>
                  </a:lnSpc>
                </a:pPr>
                <a:r>
                  <a:rPr lang="zh-CN" altLang="en-US" sz="2000">
                    <a:latin typeface="Times New Roman" panose="02020603050405020304" pitchFamily="18" charset="0"/>
                    <a:ea typeface="宋体" panose="02010600030101010101" pitchFamily="2" charset="-122"/>
                    <a:cs typeface="Times New Roman" panose="02020603050405020304" pitchFamily="18" charset="0"/>
                  </a:rPr>
                  <a:t>        若质元位于</a:t>
                </a:r>
                <a14:m>
                  <m:oMath xmlns:m="http://schemas.openxmlformats.org/officeDocument/2006/math">
                    <m:r>
                      <a:rPr lang="en-US" altLang="zh-CN" sz="2000" b="0" i="0" smtClean="0">
                        <a:latin typeface="Cambria Math" panose="02040503050406030204" pitchFamily="18" charset="0"/>
                      </a:rPr>
                      <m:t>−</m:t>
                    </m:r>
                    <m:r>
                      <a:rPr lang="en-US" altLang="zh-CN" sz="2000" i="1">
                        <a:latin typeface="Cambria Math" panose="02040503050406030204" pitchFamily="18" charset="0"/>
                      </a:rPr>
                      <m:t>𝐴</m:t>
                    </m:r>
                  </m:oMath>
                </a14:m>
                <a:r>
                  <a:rPr lang="zh-CN" altLang="en-US" sz="2000">
                    <a:latin typeface="Times New Roman" panose="02020603050405020304" pitchFamily="18" charset="0"/>
                    <a:ea typeface="宋体" panose="02010600030101010101" pitchFamily="2" charset="-122"/>
                    <a:cs typeface="Times New Roman" panose="02020603050405020304" pitchFamily="18" charset="0"/>
                  </a:rPr>
                  <a:t>处，则相位是</a:t>
                </a:r>
                <a14:m>
                  <m:oMath xmlns:m="http://schemas.openxmlformats.org/officeDocument/2006/math">
                    <m:r>
                      <a:rPr lang="en-US" altLang="zh-CN" sz="2000" i="1">
                        <a:latin typeface="Cambria Math" panose="02040503050406030204" pitchFamily="18" charset="0"/>
                      </a:rPr>
                      <m:t>2</m:t>
                    </m:r>
                    <m:r>
                      <a:rPr lang="en-US" altLang="zh-CN" sz="2000" i="1">
                        <a:latin typeface="Cambria Math" panose="02040503050406030204" pitchFamily="18" charset="0"/>
                      </a:rPr>
                      <m:t>𝑘</m:t>
                    </m:r>
                    <m:r>
                      <a:rPr lang="zh-CN" altLang="en-US" sz="2000" i="1">
                        <a:latin typeface="Cambria Math" panose="02040503050406030204" pitchFamily="18" charset="0"/>
                      </a:rPr>
                      <m:t>𝜋</m:t>
                    </m:r>
                    <m:r>
                      <a:rPr lang="en-US" altLang="zh-CN" sz="2000" i="1" smtClean="0">
                        <a:latin typeface="Cambria Math" panose="02040503050406030204" pitchFamily="18" charset="0"/>
                        <a:ea typeface="Cambria Math" panose="02040503050406030204" pitchFamily="18" charset="0"/>
                      </a:rPr>
                      <m:t>±</m:t>
                    </m:r>
                    <m:r>
                      <a:rPr lang="zh-CN" altLang="en-US" sz="2000" i="1" smtClean="0">
                        <a:latin typeface="Cambria Math" panose="02040503050406030204" pitchFamily="18" charset="0"/>
                        <a:ea typeface="Cambria Math" panose="02040503050406030204" pitchFamily="18" charset="0"/>
                      </a:rPr>
                      <m:t>𝜋</m:t>
                    </m:r>
                  </m:oMath>
                </a14:m>
                <a:r>
                  <a:rPr lang="zh-CN" altLang="en-US" sz="2000">
                    <a:latin typeface="Times New Roman" panose="02020603050405020304" pitchFamily="18" charset="0"/>
                    <a:ea typeface="宋体" panose="02010600030101010101" pitchFamily="2" charset="-122"/>
                    <a:cs typeface="Times New Roman" panose="02020603050405020304" pitchFamily="18" charset="0"/>
                  </a:rPr>
                  <a:t>，若初始时刻，则初相位可以是</a:t>
                </a:r>
                <a14:m>
                  <m:oMath xmlns:m="http://schemas.openxmlformats.org/officeDocument/2006/math">
                    <m:r>
                      <a:rPr lang="zh-CN" altLang="en-US" sz="2000" i="1">
                        <a:latin typeface="Cambria Math" panose="02040503050406030204" pitchFamily="18" charset="0"/>
                        <a:ea typeface="Cambria Math" panose="02040503050406030204" pitchFamily="18" charset="0"/>
                      </a:rPr>
                      <m:t>𝜋</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或</a:t>
                </a:r>
                <a14:m>
                  <m:oMath xmlns:m="http://schemas.openxmlformats.org/officeDocument/2006/math">
                    <m:r>
                      <a:rPr lang="en-US" altLang="zh-CN" sz="2000" b="0" i="0" smtClean="0">
                        <a:latin typeface="Cambria Math" panose="02040503050406030204" pitchFamily="18" charset="0"/>
                        <a:ea typeface="Cambria Math" panose="02040503050406030204" pitchFamily="18" charset="0"/>
                      </a:rPr>
                      <m:t>−</m:t>
                    </m:r>
                    <m:r>
                      <a:rPr lang="zh-CN" altLang="en-US" sz="2000" i="1">
                        <a:latin typeface="Cambria Math" panose="02040503050406030204" pitchFamily="18" charset="0"/>
                        <a:ea typeface="Cambria Math" panose="02040503050406030204" pitchFamily="18" charset="0"/>
                      </a:rPr>
                      <m:t>𝜋</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a:p>
            </p:txBody>
          </p:sp>
        </mc:Choice>
        <mc:Fallback>
          <p:sp>
            <p:nvSpPr>
              <p:cNvPr id="13" name="文本框 12"/>
              <p:cNvSpPr txBox="1">
                <a:spLocks noRot="1" noChangeAspect="1" noMove="1" noResize="1" noEditPoints="1" noAdjustHandles="1" noChangeArrowheads="1" noChangeShapeType="1" noTextEdit="1"/>
              </p:cNvSpPr>
              <p:nvPr/>
            </p:nvSpPr>
            <p:spPr>
              <a:xfrm>
                <a:off x="529796" y="4866964"/>
                <a:ext cx="4737294" cy="954813"/>
              </a:xfrm>
              <a:prstGeom prst="rect">
                <a:avLst/>
              </a:prstGeom>
              <a:blipFill rotWithShape="1">
                <a:blip r:embed="rId14"/>
                <a:stretch>
                  <a:fillRect l="-4" t="-34" r="-3088" b="-522"/>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3">
                                            <p:txEl>
                                              <p:pRg st="0" end="0"/>
                                            </p:txEl>
                                          </p:spTgt>
                                        </p:tgtEl>
                                        <p:attrNameLst>
                                          <p:attrName>style.visibility</p:attrName>
                                        </p:attrNameLst>
                                      </p:cBhvr>
                                      <p:to>
                                        <p:strVal val="visible"/>
                                      </p:to>
                                    </p:set>
                                    <p:animEffect transition="in" filter="fade">
                                      <p:cBhvr>
                                        <p:cTn id="35" dur="500"/>
                                        <p:tgtEl>
                                          <p:spTgt spid="43">
                                            <p:txEl>
                                              <p:pRg st="0" end="0"/>
                                            </p:txEl>
                                          </p:spTgt>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64"/>
                                        </p:tgtEl>
                                        <p:attrNameLst>
                                          <p:attrName>style.visibility</p:attrName>
                                        </p:attrNameLst>
                                      </p:cBhvr>
                                      <p:to>
                                        <p:strVal val="visible"/>
                                      </p:to>
                                    </p:set>
                                    <p:animEffect transition="in" filter="fade">
                                      <p:cBhvr>
                                        <p:cTn id="43" dur="500"/>
                                        <p:tgtEl>
                                          <p:spTgt spid="64"/>
                                        </p:tgtEl>
                                      </p:cBhvr>
                                    </p:animEffect>
                                  </p:childTnLst>
                                </p:cTn>
                              </p:par>
                            </p:childTnLst>
                          </p:cTn>
                        </p:par>
                        <p:par>
                          <p:cTn id="44" fill="hold">
                            <p:stCondLst>
                              <p:cond delay="1500"/>
                            </p:stCondLst>
                            <p:childTnLst>
                              <p:par>
                                <p:cTn id="45" presetID="22" presetClass="entr" presetSubtype="2" fill="hold"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right)">
                                      <p:cBhvr>
                                        <p:cTn id="47" dur="500"/>
                                        <p:tgtEl>
                                          <p:spTgt spid="4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wipe(down)">
                                      <p:cBhvr>
                                        <p:cTn id="52" dur="500"/>
                                        <p:tgtEl>
                                          <p:spTgt spid="59"/>
                                        </p:tgtEl>
                                      </p:cBhvr>
                                    </p:animEffect>
                                  </p:childTnLst>
                                </p:cTn>
                              </p:par>
                            </p:childTnLst>
                          </p:cTn>
                        </p:par>
                        <p:par>
                          <p:cTn id="53" fill="hold">
                            <p:stCondLst>
                              <p:cond delay="500"/>
                            </p:stCondLst>
                            <p:childTnLst>
                              <p:par>
                                <p:cTn id="54" presetID="16" presetClass="entr" presetSubtype="21" fill="hold"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barn(inVertical)">
                                      <p:cBhvr>
                                        <p:cTn id="56" dur="500"/>
                                        <p:tgtEl>
                                          <p:spTgt spid="6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subTnLst>
                                    <p:set>
                                      <p:cBhvr override="childStyle">
                                        <p:cTn dur="1" fill="hold" display="0" masterRel="sameClick" afterEffect="1">
                                          <p:stCondLst>
                                            <p:cond evt="end" delay="0">
                                              <p:tn val="59"/>
                                            </p:cond>
                                          </p:stCondLst>
                                        </p:cTn>
                                        <p:tgtEl>
                                          <p:spTgt spid="54"/>
                                        </p:tgtEl>
                                        <p:attrNameLst>
                                          <p:attrName>style.visibility</p:attrName>
                                        </p:attrNameLst>
                                      </p:cBhvr>
                                      <p:to>
                                        <p:strVal val="hidden"/>
                                      </p:to>
                                    </p:set>
                                  </p:sub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fade">
                                      <p:cBhvr>
                                        <p:cTn id="65" dur="500"/>
                                        <p:tgtEl>
                                          <p:spTgt spid="7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fade">
                                      <p:cBhvr>
                                        <p:cTn id="70" dur="500"/>
                                        <p:tgtEl>
                                          <p:spTgt spid="7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fade">
                                      <p:cBhvr>
                                        <p:cTn id="73" dur="500"/>
                                        <p:tgtEl>
                                          <p:spTgt spid="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childTnLst>
                                </p:cTn>
                              </p:par>
                            </p:childTnLst>
                          </p:cTn>
                        </p:par>
                        <p:par>
                          <p:cTn id="79" fill="hold">
                            <p:stCondLst>
                              <p:cond delay="500"/>
                            </p:stCondLst>
                            <p:childTnLst>
                              <p:par>
                                <p:cTn id="80" presetID="10" presetClass="entr" presetSubtype="0" fill="hold" grpId="0" nodeType="after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fade">
                                      <p:cBhvr>
                                        <p:cTn id="82" dur="500"/>
                                        <p:tgtEl>
                                          <p:spTgt spid="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fade">
                                      <p:cBhvr>
                                        <p:cTn id="8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8" grpId="0"/>
      <p:bldP spid="10" grpId="0"/>
      <p:bldP spid="42" grpId="0"/>
      <p:bldP spid="78" grpId="0"/>
      <p:bldP spid="4" grpId="0"/>
      <p:bldP spid="11"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1110485" y="1692929"/>
                <a:ext cx="6254937" cy="495585"/>
              </a:xfrm>
              <a:prstGeom prst="rect">
                <a:avLst/>
              </a:prstGeom>
              <a:noFill/>
            </p:spPr>
            <p:txBody>
              <a:bodyPr wrap="square">
                <a:spAutoFit/>
              </a:bodyPr>
              <a:lstStyle/>
              <a:p>
                <a:pPr indent="265430" algn="just">
                  <a:lnSpc>
                    <a:spcPct val="150000"/>
                  </a:lnSpc>
                  <a:spcBef>
                    <a:spcPts val="600"/>
                  </a:spcBef>
                </a:pPr>
                <a:r>
                  <a:rPr lang="en-US" altLang="zh-CN" sz="2000" kern="100" dirty="0">
                    <a:latin typeface="Times New Roman" panose="02020603050405020304" pitchFamily="18" charset="0"/>
                    <a:ea typeface="宋体" panose="02010600030101010101" pitchFamily="2" charset="-122"/>
                  </a:rPr>
                  <a:t>(2)</a:t>
                </a:r>
                <a:r>
                  <a:rPr lang="zh-CN" altLang="zh-CN" sz="2000" kern="100" dirty="0">
                    <a:effectLst/>
                    <a:latin typeface="Times New Roman" panose="02020603050405020304" pitchFamily="18" charset="0"/>
                    <a:ea typeface="宋体" panose="02010600030101010101" pitchFamily="2" charset="-122"/>
                  </a:rPr>
                  <a:t>传播方向上时间间隔为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2</m:t>
                    </m:r>
                    <m:r>
                      <a:rPr lang="en-US" altLang="zh-CN" sz="2000" i="1" kern="100">
                        <a:effectLst/>
                        <a:latin typeface="Cambria Math" panose="02040503050406030204" pitchFamily="18" charset="0"/>
                        <a:ea typeface="宋体" panose="02010600030101010101" pitchFamily="2" charset="-122"/>
                      </a:rPr>
                      <m:t>𝑠</m:t>
                    </m:r>
                  </m:oMath>
                </a14:m>
                <a:r>
                  <a:rPr lang="zh-CN" altLang="zh-CN" sz="2000" kern="100" dirty="0">
                    <a:effectLst/>
                    <a:latin typeface="Times New Roman" panose="02020603050405020304" pitchFamily="18" charset="0"/>
                    <a:ea typeface="宋体" panose="02010600030101010101" pitchFamily="2" charset="-122"/>
                  </a:rPr>
                  <a:t>的两质元的相位差。</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1110485" y="1692929"/>
                <a:ext cx="6254937" cy="495585"/>
              </a:xfrm>
              <a:prstGeom prst="rect">
                <a:avLst/>
              </a:prstGeom>
              <a:blipFill rotWithShape="1">
                <a:blip r:embed="rId1"/>
                <a:stretch>
                  <a:fillRect l="-8" t="-4" r="1" b="-1476"/>
                </a:stretch>
              </a:blipFill>
            </p:spPr>
            <p:txBody>
              <a:bodyPr/>
              <a:lstStyle/>
              <a:p>
                <a:r>
                  <a:rPr lang="zh-CN" altLang="en-US">
                    <a:noFill/>
                  </a:rPr>
                  <a:t> </a:t>
                </a:r>
              </a:p>
            </p:txBody>
          </p:sp>
        </mc:Fallback>
      </mc:AlternateContent>
      <p:sp>
        <p:nvSpPr>
          <p:cNvPr id="5" name="文本框 4"/>
          <p:cNvSpPr txBox="1"/>
          <p:nvPr/>
        </p:nvSpPr>
        <p:spPr>
          <a:xfrm>
            <a:off x="1707794" y="2466199"/>
            <a:ext cx="1870363" cy="400110"/>
          </a:xfrm>
          <a:prstGeom prst="rect">
            <a:avLst/>
          </a:prstGeom>
          <a:noFill/>
        </p:spPr>
        <p:txBody>
          <a:bodyPr wrap="square">
            <a:spAutoFit/>
          </a:bodyPr>
          <a:lstStyle/>
          <a:p>
            <a:r>
              <a:rPr lang="zh-CN" altLang="en-US" sz="2000" kern="100" dirty="0">
                <a:solidFill>
                  <a:srgbClr val="FF0000"/>
                </a:solidFill>
                <a:effectLst/>
                <a:latin typeface="Times New Roman" panose="02020603050405020304" pitchFamily="18" charset="0"/>
                <a:ea typeface="宋体" panose="02010600030101010101" pitchFamily="2" charset="-122"/>
              </a:rPr>
              <a:t>变为标准方程</a:t>
            </a:r>
            <a:endParaRPr lang="zh-CN" altLang="en-US" sz="2000" dirty="0">
              <a:solidFill>
                <a:srgbClr val="FF0000"/>
              </a:solidFill>
            </a:endParaRPr>
          </a:p>
        </p:txBody>
      </p:sp>
      <mc:AlternateContent xmlns:mc="http://schemas.openxmlformats.org/markup-compatibility/2006">
        <mc:Choice xmlns:a14="http://schemas.microsoft.com/office/drawing/2010/main" Requires="a14">
          <p:sp>
            <p:nvSpPr>
              <p:cNvPr id="7" name="文本框 6"/>
              <p:cNvSpPr txBox="1"/>
              <p:nvPr/>
            </p:nvSpPr>
            <p:spPr>
              <a:xfrm>
                <a:off x="3625271" y="2308830"/>
                <a:ext cx="4044533"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05</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d>
                        <m:dPr>
                          <m:begChr m:val="["/>
                          <m:endChr m:val="]"/>
                          <m:ctrlPr>
                            <a:rPr lang="en-US" altLang="zh-CN" sz="2000" i="1" kern="100" smtClean="0">
                              <a:effectLst/>
                              <a:latin typeface="Cambria Math" panose="02040503050406030204" pitchFamily="18" charset="0"/>
                              <a:ea typeface="宋体" panose="02010600030101010101" pitchFamily="2" charset="-122"/>
                            </a:rPr>
                          </m:ctrlPr>
                        </m:dPr>
                        <m:e>
                          <m:r>
                            <a:rPr lang="en-US" altLang="zh-CN" sz="2000" i="1" kern="100">
                              <a:latin typeface="Cambria Math" panose="02040503050406030204" pitchFamily="18" charset="0"/>
                              <a:ea typeface="宋体" panose="02010600030101010101" pitchFamily="2" charset="-122"/>
                            </a:rPr>
                            <m:t>4</m:t>
                          </m:r>
                          <m:r>
                            <a:rPr lang="en-US" altLang="zh-CN" sz="2000" i="1" kern="100">
                              <a:latin typeface="Cambria Math" panose="02040503050406030204" pitchFamily="18" charset="0"/>
                              <a:ea typeface="宋体" panose="02010600030101010101" pitchFamily="2" charset="-122"/>
                            </a:rPr>
                            <m:t>𝜋</m:t>
                          </m:r>
                          <m:d>
                            <m:dPr>
                              <m:ctrlPr>
                                <a:rPr lang="en-US" altLang="zh-CN" sz="2000" i="1" kern="100">
                                  <a:latin typeface="Cambria Math" panose="02040503050406030204" pitchFamily="18" charset="0"/>
                                  <a:ea typeface="宋体" panose="02010600030101010101" pitchFamily="2" charset="-122"/>
                                </a:rPr>
                              </m:ctrlPr>
                            </m:dPr>
                            <m:e>
                              <m:r>
                                <a:rPr lang="en-US" altLang="zh-CN" sz="2000" i="1" kern="100">
                                  <a:latin typeface="Cambria Math" panose="02040503050406030204" pitchFamily="18" charset="0"/>
                                  <a:ea typeface="宋体" panose="02010600030101010101" pitchFamily="2" charset="-122"/>
                                </a:rPr>
                                <m:t>𝑡</m:t>
                              </m:r>
                              <m:r>
                                <a:rPr lang="en-US" altLang="zh-CN" sz="2000" i="1" kern="100">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𝑥</m:t>
                                  </m:r>
                                </m:num>
                                <m:den>
                                  <m:r>
                                    <a:rPr lang="en-US" altLang="zh-CN" sz="2000" i="1" kern="100">
                                      <a:latin typeface="Cambria Math" panose="02040503050406030204" pitchFamily="18" charset="0"/>
                                      <a:ea typeface="宋体" panose="02010600030101010101" pitchFamily="2" charset="-122"/>
                                    </a:rPr>
                                    <m:t>4</m:t>
                                  </m:r>
                                </m:den>
                              </m:f>
                            </m:e>
                          </m:d>
                          <m:r>
                            <a:rPr lang="en-US" altLang="zh-CN" sz="2000" i="1" kern="100">
                              <a:latin typeface="Cambria Math" panose="02040503050406030204" pitchFamily="18" charset="0"/>
                              <a:ea typeface="宋体" panose="02010600030101010101" pitchFamily="2" charset="-122"/>
                            </a:rPr>
                            <m:t>+</m:t>
                          </m:r>
                          <m:f>
                            <m:fPr>
                              <m:ctrlPr>
                                <a:rPr lang="zh-CN" altLang="en-US" sz="2000" i="1">
                                  <a:latin typeface="Cambria Math" panose="02040503050406030204" pitchFamily="18" charset="0"/>
                                </a:rPr>
                              </m:ctrlPr>
                            </m:fPr>
                            <m:num>
                              <m:r>
                                <a:rPr lang="zh-CN" altLang="en-US" sz="2000" i="1">
                                  <a:latin typeface="Cambria Math" panose="02040503050406030204" pitchFamily="18" charset="0"/>
                                </a:rPr>
                                <m:t>𝜋</m:t>
                              </m:r>
                            </m:num>
                            <m:den>
                              <m:r>
                                <a:rPr lang="en-US" altLang="zh-CN" sz="2000" i="1">
                                  <a:latin typeface="Cambria Math" panose="02040503050406030204" pitchFamily="18" charset="0"/>
                                </a:rPr>
                                <m:t>3</m:t>
                              </m:r>
                            </m:den>
                          </m:f>
                        </m:e>
                      </m:d>
                    </m:oMath>
                  </m:oMathPara>
                </a14:m>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3625271" y="2308830"/>
                <a:ext cx="4044533" cy="640112"/>
              </a:xfrm>
              <a:prstGeom prst="rect">
                <a:avLst/>
              </a:prstGeom>
              <a:blipFill rotWithShape="1">
                <a:blip r:embed="rId2"/>
                <a:stretch>
                  <a:fillRect l="-1" t="-95" r="7"/>
                </a:stretch>
              </a:blipFill>
            </p:spPr>
            <p:txBody>
              <a:bodyPr/>
              <a:lstStyle/>
              <a:p>
                <a:r>
                  <a:rPr lang="zh-CN" altLang="en-US">
                    <a:noFill/>
                  </a:rPr>
                  <a:t> </a:t>
                </a:r>
              </a:p>
            </p:txBody>
          </p:sp>
        </mc:Fallback>
      </mc:AlternateContent>
      <p:sp>
        <p:nvSpPr>
          <p:cNvPr id="8" name="文本框 7"/>
          <p:cNvSpPr txBox="1"/>
          <p:nvPr/>
        </p:nvSpPr>
        <p:spPr>
          <a:xfrm>
            <a:off x="668161" y="3321689"/>
            <a:ext cx="969073"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可得：</a:t>
            </a:r>
            <a:endParaRPr lang="en-US" altLang="zh-CN" sz="2000" kern="100" dirty="0">
              <a:latin typeface="Times New Roman" panose="02020603050405020304" pitchFamily="18" charset="0"/>
              <a:ea typeface="宋体" panose="02010600030101010101" pitchFamily="2" charset="-122"/>
            </a:endParaRPr>
          </a:p>
        </p:txBody>
      </p:sp>
      <mc:AlternateContent xmlns:mc="http://schemas.openxmlformats.org/markup-compatibility/2006">
        <mc:Choice xmlns:a14="http://schemas.microsoft.com/office/drawing/2010/main" Requires="a14">
          <p:sp>
            <p:nvSpPr>
              <p:cNvPr id="10" name="文本框 9"/>
              <p:cNvSpPr txBox="1"/>
              <p:nvPr/>
            </p:nvSpPr>
            <p:spPr>
              <a:xfrm>
                <a:off x="4931765" y="3158164"/>
                <a:ext cx="1431543" cy="61734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solidFill>
                            <a:srgbClr val="7030A0"/>
                          </a:solidFill>
                          <a:effectLst/>
                          <a:latin typeface="Cambria Math" panose="02040503050406030204" pitchFamily="18" charset="0"/>
                          <a:ea typeface="宋体" panose="02010600030101010101" pitchFamily="2" charset="-122"/>
                        </a:rPr>
                        <m:t>𝜑</m:t>
                      </m:r>
                      <m:r>
                        <a:rPr lang="en-US" altLang="zh-CN" sz="2000" b="0" i="1" kern="100" smtClean="0">
                          <a:solidFill>
                            <a:srgbClr val="7030A0"/>
                          </a:solidFill>
                          <a:effectLst/>
                          <a:latin typeface="Cambria Math" panose="02040503050406030204" pitchFamily="18" charset="0"/>
                          <a:ea typeface="宋体" panose="02010600030101010101" pitchFamily="2" charset="-122"/>
                        </a:rPr>
                        <m:t>=</m:t>
                      </m:r>
                      <m:f>
                        <m:fPr>
                          <m:ctrlPr>
                            <a:rPr lang="en-US" altLang="zh-CN" sz="2000" i="1" kern="100">
                              <a:solidFill>
                                <a:srgbClr val="7030A0"/>
                              </a:solidFill>
                              <a:latin typeface="Cambria Math" panose="02040503050406030204" pitchFamily="18" charset="0"/>
                              <a:ea typeface="宋体" panose="02010600030101010101" pitchFamily="2" charset="-122"/>
                            </a:rPr>
                          </m:ctrlPr>
                        </m:fPr>
                        <m:num>
                          <m:r>
                            <a:rPr lang="en-US" altLang="zh-CN" sz="2000" i="1" kern="100">
                              <a:solidFill>
                                <a:srgbClr val="7030A0"/>
                              </a:solidFill>
                              <a:latin typeface="Cambria Math" panose="02040503050406030204" pitchFamily="18" charset="0"/>
                              <a:ea typeface="宋体" panose="02010600030101010101" pitchFamily="2" charset="-122"/>
                            </a:rPr>
                            <m:t>𝜋</m:t>
                          </m:r>
                        </m:num>
                        <m:den>
                          <m:r>
                            <a:rPr lang="en-US" altLang="zh-CN" sz="2000" i="1" kern="100">
                              <a:solidFill>
                                <a:srgbClr val="7030A0"/>
                              </a:solidFill>
                              <a:latin typeface="Cambria Math" panose="02040503050406030204" pitchFamily="18" charset="0"/>
                              <a:ea typeface="宋体" panose="02010600030101010101" pitchFamily="2" charset="-122"/>
                            </a:rPr>
                            <m:t>3</m:t>
                          </m:r>
                        </m:den>
                      </m:f>
                    </m:oMath>
                  </m:oMathPara>
                </a14:m>
                <a:endParaRPr lang="zh-CN" altLang="en-US" sz="2000" dirty="0"/>
              </a:p>
            </p:txBody>
          </p:sp>
        </mc:Choice>
        <mc:Fallback>
          <p:sp>
            <p:nvSpPr>
              <p:cNvPr id="10" name="文本框 9"/>
              <p:cNvSpPr txBox="1">
                <a:spLocks noRot="1" noChangeAspect="1" noMove="1" noResize="1" noEditPoints="1" noAdjustHandles="1" noChangeArrowheads="1" noChangeShapeType="1" noTextEdit="1"/>
              </p:cNvSpPr>
              <p:nvPr/>
            </p:nvSpPr>
            <p:spPr>
              <a:xfrm>
                <a:off x="4931765" y="3158164"/>
                <a:ext cx="1431543" cy="617348"/>
              </a:xfrm>
              <a:prstGeom prst="rect">
                <a:avLst/>
              </a:prstGeom>
              <a:blipFill rotWithShape="1">
                <a:blip r:embed="rId3"/>
                <a:stretch>
                  <a:fillRect l="-25" t="-50" r="42" b="71"/>
                </a:stretch>
              </a:blipFill>
            </p:spPr>
            <p:txBody>
              <a:bodyPr/>
              <a:lstStyle/>
              <a:p>
                <a:r>
                  <a:rPr lang="zh-CN" altLang="en-US">
                    <a:noFill/>
                  </a:rPr>
                  <a:t> </a:t>
                </a:r>
              </a:p>
            </p:txBody>
          </p:sp>
        </mc:Fallback>
      </mc:AlternateContent>
      <p:sp>
        <p:nvSpPr>
          <p:cNvPr id="11" name="箭头: 右 10"/>
          <p:cNvSpPr/>
          <p:nvPr/>
        </p:nvSpPr>
        <p:spPr bwMode="auto">
          <a:xfrm>
            <a:off x="3666837" y="4146897"/>
            <a:ext cx="405762" cy="30148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3" name="文本框 12"/>
              <p:cNvSpPr txBox="1"/>
              <p:nvPr/>
            </p:nvSpPr>
            <p:spPr>
              <a:xfrm>
                <a:off x="4174836" y="4052058"/>
                <a:ext cx="163483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rPr>
                        <m:t>𝜈</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2</m:t>
                      </m:r>
                      <m:r>
                        <m:rPr>
                          <m:sty m:val="p"/>
                        </m:rPr>
                        <a:rPr lang="en-US" altLang="zh-CN" sz="2000" b="0" i="0" kern="100" smtClean="0">
                          <a:latin typeface="Cambria Math" panose="02040503050406030204" pitchFamily="18" charset="0"/>
                          <a:ea typeface="宋体" panose="02010600030101010101" pitchFamily="2" charset="-122"/>
                        </a:rPr>
                        <m:t>Hz</m:t>
                      </m:r>
                    </m:oMath>
                  </m:oMathPara>
                </a14:m>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4174836" y="4052058"/>
                <a:ext cx="1634836" cy="400110"/>
              </a:xfrm>
              <a:prstGeom prst="rect">
                <a:avLst/>
              </a:prstGeom>
              <a:blipFill rotWithShape="1">
                <a:blip r:embed="rId4"/>
                <a:stretch>
                  <a:fillRect l="-21" t="-31" r="3" b="46"/>
                </a:stretch>
              </a:blipFill>
            </p:spPr>
            <p:txBody>
              <a:bodyPr/>
              <a:lstStyle/>
              <a:p>
                <a:r>
                  <a:rPr lang="zh-CN" altLang="en-US">
                    <a:noFill/>
                  </a:rPr>
                  <a:t> </a:t>
                </a:r>
              </a:p>
            </p:txBody>
          </p:sp>
        </mc:Fallback>
      </mc:AlternateContent>
      <p:sp>
        <p:nvSpPr>
          <p:cNvPr id="14" name="箭头: 右 13"/>
          <p:cNvSpPr/>
          <p:nvPr/>
        </p:nvSpPr>
        <p:spPr bwMode="auto">
          <a:xfrm>
            <a:off x="5828145" y="4117398"/>
            <a:ext cx="392545" cy="26468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5" name="文本框 14"/>
              <p:cNvSpPr txBox="1"/>
              <p:nvPr/>
            </p:nvSpPr>
            <p:spPr>
              <a:xfrm>
                <a:off x="6239163" y="3933905"/>
                <a:ext cx="1804928" cy="61856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solidFill>
                            <a:srgbClr val="00B0F0"/>
                          </a:solidFill>
                          <a:latin typeface="Cambria Math" panose="02040503050406030204" pitchFamily="18" charset="0"/>
                          <a:ea typeface="宋体" panose="02010600030101010101" pitchFamily="2" charset="-122"/>
                        </a:rPr>
                        <m:t>𝜆</m:t>
                      </m:r>
                      <m:r>
                        <a:rPr lang="en-US" altLang="zh-CN" sz="2000" b="0" i="1" kern="100" smtClean="0">
                          <a:solidFill>
                            <a:srgbClr val="00B0F0"/>
                          </a:solidFill>
                          <a:latin typeface="Cambria Math" panose="02040503050406030204" pitchFamily="18" charset="0"/>
                          <a:ea typeface="宋体" panose="02010600030101010101" pitchFamily="2" charset="-122"/>
                        </a:rPr>
                        <m:t>=</m:t>
                      </m:r>
                      <m:f>
                        <m:fPr>
                          <m:ctrlPr>
                            <a:rPr lang="en-US" altLang="zh-CN" sz="2000" b="0" i="1" kern="100" smtClean="0">
                              <a:solidFill>
                                <a:srgbClr val="00B0F0"/>
                              </a:solidFill>
                              <a:latin typeface="Cambria Math" panose="02040503050406030204" pitchFamily="18" charset="0"/>
                              <a:ea typeface="宋体" panose="02010600030101010101" pitchFamily="2" charset="-122"/>
                            </a:rPr>
                          </m:ctrlPr>
                        </m:fPr>
                        <m:num>
                          <m:r>
                            <a:rPr lang="en-US" altLang="zh-CN" sz="2000" i="1" kern="100">
                              <a:solidFill>
                                <a:srgbClr val="00B0F0"/>
                              </a:solidFill>
                              <a:latin typeface="Cambria Math" panose="02040503050406030204" pitchFamily="18" charset="0"/>
                              <a:ea typeface="宋体" panose="02010600030101010101" pitchFamily="2" charset="-122"/>
                            </a:rPr>
                            <m:t>𝑢</m:t>
                          </m:r>
                        </m:num>
                        <m:den>
                          <m:r>
                            <a:rPr lang="zh-CN" altLang="en-US" sz="2000" i="1" kern="100">
                              <a:solidFill>
                                <a:srgbClr val="00B0F0"/>
                              </a:solidFill>
                              <a:latin typeface="Cambria Math" panose="02040503050406030204" pitchFamily="18" charset="0"/>
                              <a:ea typeface="宋体" panose="02010600030101010101" pitchFamily="2" charset="-122"/>
                            </a:rPr>
                            <m:t>𝜈</m:t>
                          </m:r>
                        </m:den>
                      </m:f>
                      <m:r>
                        <a:rPr lang="en-US" altLang="zh-CN" sz="2000" b="0" i="1" kern="100" smtClean="0">
                          <a:solidFill>
                            <a:srgbClr val="00B0F0"/>
                          </a:solidFill>
                          <a:latin typeface="Cambria Math" panose="02040503050406030204" pitchFamily="18" charset="0"/>
                          <a:ea typeface="宋体" panose="02010600030101010101" pitchFamily="2" charset="-122"/>
                        </a:rPr>
                        <m:t>=</m:t>
                      </m:r>
                      <m:r>
                        <a:rPr lang="en-US" altLang="zh-CN" sz="2000" b="0" i="1" kern="100" smtClean="0">
                          <a:solidFill>
                            <a:srgbClr val="00B0F0"/>
                          </a:solidFill>
                          <a:latin typeface="Cambria Math" panose="02040503050406030204" pitchFamily="18" charset="0"/>
                          <a:ea typeface="宋体" panose="02010600030101010101" pitchFamily="2" charset="-122"/>
                        </a:rPr>
                        <m:t>2</m:t>
                      </m:r>
                      <m:r>
                        <m:rPr>
                          <m:sty m:val="p"/>
                        </m:rPr>
                        <a:rPr lang="en-US" altLang="zh-CN" sz="2000" b="0" i="0" kern="100" smtClean="0">
                          <a:solidFill>
                            <a:srgbClr val="00B0F0"/>
                          </a:solidFill>
                          <a:latin typeface="Cambria Math" panose="02040503050406030204" pitchFamily="18" charset="0"/>
                          <a:ea typeface="宋体" panose="02010600030101010101" pitchFamily="2" charset="-122"/>
                        </a:rPr>
                        <m:t>m</m:t>
                      </m:r>
                    </m:oMath>
                  </m:oMathPara>
                </a14:m>
                <a:endParaRPr lang="zh-CN" altLang="en-US" sz="2000" dirty="0">
                  <a:solidFill>
                    <a:srgbClr val="00B0F0"/>
                  </a:solidFill>
                </a:endParaRPr>
              </a:p>
            </p:txBody>
          </p:sp>
        </mc:Choice>
        <mc:Fallback>
          <p:sp>
            <p:nvSpPr>
              <p:cNvPr id="15" name="文本框 14"/>
              <p:cNvSpPr txBox="1">
                <a:spLocks noRot="1" noChangeAspect="1" noMove="1" noResize="1" noEditPoints="1" noAdjustHandles="1" noChangeArrowheads="1" noChangeShapeType="1" noTextEdit="1"/>
              </p:cNvSpPr>
              <p:nvPr/>
            </p:nvSpPr>
            <p:spPr>
              <a:xfrm>
                <a:off x="6239163" y="3933905"/>
                <a:ext cx="1804928" cy="618567"/>
              </a:xfrm>
              <a:prstGeom prst="rect">
                <a:avLst/>
              </a:prstGeom>
              <a:blipFill rotWithShape="1">
                <a:blip r:embed="rId5"/>
                <a:stretch>
                  <a:fillRect l="-16" t="-13" r="30" b="25"/>
                </a:stretch>
              </a:blipFill>
            </p:spPr>
            <p:txBody>
              <a:bodyPr/>
              <a:lstStyle/>
              <a:p>
                <a:r>
                  <a:rPr lang="zh-CN" altLang="en-US">
                    <a:noFill/>
                  </a:rPr>
                  <a:t> </a:t>
                </a:r>
              </a:p>
            </p:txBody>
          </p:sp>
        </mc:Fallback>
      </mc:AlternateContent>
      <p:sp>
        <p:nvSpPr>
          <p:cNvPr id="16" name="文本框 15"/>
          <p:cNvSpPr txBox="1"/>
          <p:nvPr/>
        </p:nvSpPr>
        <p:spPr>
          <a:xfrm>
            <a:off x="668161" y="4835013"/>
            <a:ext cx="4157858"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根据波程差与相位差关系，可得：</a:t>
            </a:r>
            <a:endParaRPr lang="en-US" altLang="zh-CN" sz="2000" kern="100" dirty="0">
              <a:latin typeface="Times New Roman" panose="02020603050405020304" pitchFamily="18" charset="0"/>
              <a:ea typeface="宋体" panose="02010600030101010101" pitchFamily="2" charset="-122"/>
            </a:endParaRPr>
          </a:p>
        </p:txBody>
      </p:sp>
      <mc:AlternateContent xmlns:mc="http://schemas.openxmlformats.org/markup-compatibility/2006">
        <mc:Choice xmlns:a14="http://schemas.microsoft.com/office/drawing/2010/main" Requires="a14">
          <p:sp>
            <p:nvSpPr>
              <p:cNvPr id="18" name="文本框 17"/>
              <p:cNvSpPr txBox="1"/>
              <p:nvPr/>
            </p:nvSpPr>
            <p:spPr>
              <a:xfrm>
                <a:off x="2305627" y="5567815"/>
                <a:ext cx="4532745" cy="67050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rPr>
                        <m:t>Δ</m:t>
                      </m:r>
                      <m:r>
                        <a:rPr lang="zh-CN" altLang="el-GR" sz="2000" i="1" kern="100" smtClean="0">
                          <a:latin typeface="Cambria Math" panose="02040503050406030204" pitchFamily="18" charset="0"/>
                          <a:ea typeface="Cambria Math" panose="02040503050406030204" pitchFamily="18" charset="0"/>
                        </a:rPr>
                        <m:t>𝜑</m:t>
                      </m:r>
                      <m:r>
                        <a:rPr lang="en-US" altLang="zh-CN" sz="2000" b="0" i="1" kern="100" smtClean="0">
                          <a:latin typeface="Cambria Math" panose="02040503050406030204" pitchFamily="18" charset="0"/>
                          <a:ea typeface="宋体" panose="02010600030101010101" pitchFamily="2" charset="-122"/>
                        </a:rPr>
                        <m:t>=</m:t>
                      </m:r>
                      <m:f>
                        <m:fPr>
                          <m:ctrlPr>
                            <a:rPr lang="en-US" altLang="zh-CN" sz="2000" b="0" i="1" kern="100" smtClean="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2</m:t>
                          </m:r>
                          <m:r>
                            <a:rPr lang="zh-CN" altLang="en-US" sz="2000" i="1" kern="100" smtClean="0">
                              <a:latin typeface="Cambria Math" panose="02040503050406030204" pitchFamily="18" charset="0"/>
                              <a:ea typeface="宋体" panose="02010600030101010101" pitchFamily="2" charset="-122"/>
                            </a:rPr>
                            <m:t>𝜋</m:t>
                          </m:r>
                        </m:num>
                        <m:den>
                          <m:r>
                            <a:rPr lang="zh-CN" altLang="en-US" sz="2000" b="0" i="1" kern="100" smtClean="0">
                              <a:latin typeface="Cambria Math" panose="02040503050406030204" pitchFamily="18" charset="0"/>
                              <a:ea typeface="宋体" panose="02010600030101010101" pitchFamily="2" charset="-122"/>
                            </a:rPr>
                            <m:t>𝜆</m:t>
                          </m:r>
                        </m:den>
                      </m:f>
                      <m:r>
                        <m:rPr>
                          <m:sty m:val="p"/>
                        </m:rPr>
                        <a:rPr lang="el-GR" altLang="zh-CN" sz="2000" b="0" i="1" kern="100" smtClean="0">
                          <a:latin typeface="Cambria Math" panose="02040503050406030204" pitchFamily="18" charset="0"/>
                          <a:ea typeface="Cambria Math" panose="02040503050406030204" pitchFamily="18" charset="0"/>
                        </a:rPr>
                        <m:t>Δ</m:t>
                      </m:r>
                      <m:r>
                        <a:rPr lang="en-US" altLang="zh-CN" sz="2000" b="0" i="1" kern="100" smtClean="0">
                          <a:latin typeface="Cambria Math" panose="02040503050406030204" pitchFamily="18" charset="0"/>
                          <a:ea typeface="Cambria Math" panose="02040503050406030204" pitchFamily="18" charset="0"/>
                        </a:rPr>
                        <m:t>𝑥</m:t>
                      </m:r>
                      <m:r>
                        <a:rPr lang="en-US" altLang="zh-CN" sz="2000" b="0" i="1" kern="100" smtClean="0">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2</m:t>
                          </m:r>
                          <m:r>
                            <a:rPr lang="zh-CN" altLang="en-US" sz="2000" i="1" kern="100">
                              <a:latin typeface="Cambria Math" panose="02040503050406030204" pitchFamily="18" charset="0"/>
                              <a:ea typeface="宋体" panose="02010600030101010101" pitchFamily="2" charset="-122"/>
                            </a:rPr>
                            <m:t>𝜋</m:t>
                          </m:r>
                        </m:num>
                        <m:den>
                          <m:r>
                            <a:rPr lang="zh-CN" altLang="en-US" sz="2000" i="1" kern="100">
                              <a:latin typeface="Cambria Math" panose="02040503050406030204" pitchFamily="18" charset="0"/>
                              <a:ea typeface="宋体" panose="02010600030101010101" pitchFamily="2" charset="-122"/>
                            </a:rPr>
                            <m:t>𝜆</m:t>
                          </m:r>
                        </m:den>
                      </m:f>
                      <m:d>
                        <m:dPr>
                          <m:ctrlPr>
                            <a:rPr lang="en-US" altLang="zh-CN" sz="2000" i="1" kern="100" smtClean="0">
                              <a:latin typeface="Cambria Math" panose="02040503050406030204" pitchFamily="18" charset="0"/>
                              <a:ea typeface="宋体" panose="02010600030101010101" pitchFamily="2" charset="-122"/>
                            </a:rPr>
                          </m:ctrlPr>
                        </m:dPr>
                        <m:e>
                          <m:r>
                            <a:rPr lang="en-US" altLang="zh-CN" sz="2000" i="1" kern="100" smtClean="0">
                              <a:solidFill>
                                <a:srgbClr val="00B050"/>
                              </a:solidFill>
                              <a:latin typeface="Cambria Math" panose="02040503050406030204" pitchFamily="18" charset="0"/>
                              <a:ea typeface="Cambria Math" panose="02040503050406030204" pitchFamily="18" charset="0"/>
                            </a:rPr>
                            <m:t>𝑢</m:t>
                          </m:r>
                          <m:r>
                            <a:rPr lang="en-US" altLang="zh-CN" sz="2000" i="1" kern="100" smtClean="0">
                              <a:solidFill>
                                <a:srgbClr val="00B050"/>
                              </a:solidFill>
                              <a:latin typeface="Cambria Math" panose="02040503050406030204" pitchFamily="18" charset="0"/>
                              <a:ea typeface="Cambria Math" panose="02040503050406030204" pitchFamily="18" charset="0"/>
                            </a:rPr>
                            <m:t>×</m:t>
                          </m:r>
                          <m:r>
                            <a:rPr lang="en-US" altLang="zh-CN" sz="2000" i="1" kern="100" smtClean="0">
                              <a:solidFill>
                                <a:srgbClr val="00B050"/>
                              </a:solidFill>
                              <a:latin typeface="Cambria Math" panose="02040503050406030204" pitchFamily="18" charset="0"/>
                              <a:ea typeface="Cambria Math" panose="02040503050406030204" pitchFamily="18" charset="0"/>
                            </a:rPr>
                            <m:t>2</m:t>
                          </m:r>
                          <m:r>
                            <a:rPr lang="en-US" altLang="zh-CN" sz="2000" b="0" i="1" kern="100" smtClean="0">
                              <a:solidFill>
                                <a:srgbClr val="00B050"/>
                              </a:solidFill>
                              <a:latin typeface="Cambria Math" panose="02040503050406030204" pitchFamily="18" charset="0"/>
                              <a:ea typeface="Cambria Math" panose="02040503050406030204" pitchFamily="18" charset="0"/>
                            </a:rPr>
                            <m:t>𝑠</m:t>
                          </m:r>
                        </m:e>
                      </m:d>
                      <m:r>
                        <a:rPr lang="en-US" altLang="zh-CN" sz="2000" b="0" i="1" kern="100" smtClean="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Cambria Math" panose="02040503050406030204" pitchFamily="18" charset="0"/>
                        </a:rPr>
                        <m:t>8</m:t>
                      </m:r>
                      <m:r>
                        <a:rPr lang="zh-CN" altLang="en-US" sz="2000" b="0" i="1" kern="100" smtClean="0">
                          <a:latin typeface="Cambria Math" panose="02040503050406030204" pitchFamily="18" charset="0"/>
                          <a:ea typeface="Cambria Math" panose="02040503050406030204" pitchFamily="18" charset="0"/>
                        </a:rPr>
                        <m:t>𝜋</m:t>
                      </m:r>
                    </m:oMath>
                  </m:oMathPara>
                </a14:m>
                <a:endParaRPr lang="zh-CN" altLang="en-US" sz="1600" i="1" dirty="0"/>
              </a:p>
            </p:txBody>
          </p:sp>
        </mc:Choice>
        <mc:Fallback>
          <p:sp>
            <p:nvSpPr>
              <p:cNvPr id="18" name="文本框 17"/>
              <p:cNvSpPr txBox="1">
                <a:spLocks noRot="1" noChangeAspect="1" noMove="1" noResize="1" noEditPoints="1" noAdjustHandles="1" noChangeArrowheads="1" noChangeShapeType="1" noTextEdit="1"/>
              </p:cNvSpPr>
              <p:nvPr/>
            </p:nvSpPr>
            <p:spPr>
              <a:xfrm>
                <a:off x="2305627" y="5567815"/>
                <a:ext cx="4532745" cy="670505"/>
              </a:xfrm>
              <a:prstGeom prst="rect">
                <a:avLst/>
              </a:prstGeom>
              <a:blipFill rotWithShape="1">
                <a:blip r:embed="rId6"/>
                <a:stretch>
                  <a:fillRect l="-13" t="-20" r="1" b="1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668161" y="4078644"/>
                <a:ext cx="1124618" cy="400110"/>
              </a:xfrm>
              <a:prstGeom prst="rect">
                <a:avLst/>
              </a:prstGeom>
              <a:noFill/>
            </p:spPr>
            <p:txBody>
              <a:bodyPr wrap="square">
                <a:spAutoFit/>
              </a:bodyPr>
              <a:lstStyle/>
              <a:p>
                <a:r>
                  <a:rPr lang="zh-CN" altLang="en-US" sz="2000" b="0" kern="100" dirty="0">
                    <a:ea typeface="宋体" panose="02010600030101010101" pitchFamily="2" charset="-122"/>
                  </a:rPr>
                  <a:t>考虑</a:t>
                </a:r>
                <a14:m>
                  <m:oMath xmlns:m="http://schemas.openxmlformats.org/officeDocument/2006/math">
                    <m:r>
                      <a:rPr lang="zh-CN" altLang="en-US" sz="2000" i="1" kern="100">
                        <a:latin typeface="Cambria Math" panose="02040503050406030204" pitchFamily="18" charset="0"/>
                        <a:ea typeface="宋体" panose="02010600030101010101" pitchFamily="2" charset="-122"/>
                      </a:rPr>
                      <m:t>到</m:t>
                    </m:r>
                  </m:oMath>
                </a14:m>
                <a:endParaRPr lang="zh-CN" altLang="en-US" dirty="0"/>
              </a:p>
            </p:txBody>
          </p:sp>
        </mc:Choice>
        <mc:Fallback>
          <p:sp>
            <p:nvSpPr>
              <p:cNvPr id="4" name="文本框 3"/>
              <p:cNvSpPr txBox="1">
                <a:spLocks noRot="1" noChangeAspect="1" noMove="1" noResize="1" noEditPoints="1" noAdjustHandles="1" noChangeArrowheads="1" noChangeShapeType="1" noTextEdit="1"/>
              </p:cNvSpPr>
              <p:nvPr/>
            </p:nvSpPr>
            <p:spPr>
              <a:xfrm>
                <a:off x="668161" y="4078644"/>
                <a:ext cx="1124618" cy="400110"/>
              </a:xfrm>
              <a:prstGeom prst="rect">
                <a:avLst/>
              </a:prstGeom>
              <a:blipFill rotWithShape="1">
                <a:blip r:embed="rId7"/>
                <a:stretch>
                  <a:fillRect l="-13" t="-10" r="15" b="25"/>
                </a:stretch>
              </a:blipFill>
            </p:spPr>
            <p:txBody>
              <a:bodyPr/>
              <a:lstStyle/>
              <a:p>
                <a:r>
                  <a:rPr lang="zh-CN" altLang="en-US">
                    <a:noFill/>
                  </a:rPr>
                  <a:t> </a:t>
                </a:r>
              </a:p>
            </p:txBody>
          </p:sp>
        </mc:Fallback>
      </mc:AlternateContent>
      <p:sp>
        <p:nvSpPr>
          <p:cNvPr id="6" name="文本框 5"/>
          <p:cNvSpPr txBox="1"/>
          <p:nvPr/>
        </p:nvSpPr>
        <p:spPr>
          <a:xfrm>
            <a:off x="341746" y="737244"/>
            <a:ext cx="731520"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6-21</a:t>
            </a:r>
            <a:r>
              <a:rPr lang="en-US" altLang="zh-CN" sz="1800" kern="100" dirty="0">
                <a:effectLst/>
                <a:latin typeface="Times New Roman" panose="02020603050405020304" pitchFamily="18" charset="0"/>
                <a:ea typeface="宋体" panose="02010600030101010101" pitchFamily="2" charset="-122"/>
              </a:rPr>
              <a:t> </a:t>
            </a:r>
            <a:endParaRPr lang="zh-CN" altLang="en-US" dirty="0"/>
          </a:p>
        </p:txBody>
      </p:sp>
      <mc:AlternateContent xmlns:mc="http://schemas.openxmlformats.org/markup-compatibility/2006">
        <mc:Choice xmlns:a14="http://schemas.microsoft.com/office/drawing/2010/main" Requires="a14">
          <p:sp>
            <p:nvSpPr>
              <p:cNvPr id="12" name="文本框 11"/>
              <p:cNvSpPr txBox="1"/>
              <p:nvPr/>
            </p:nvSpPr>
            <p:spPr>
              <a:xfrm>
                <a:off x="947303" y="555946"/>
                <a:ext cx="6418119" cy="656013"/>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rPr>
                  <a:t>一简谐波的波动方程为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𝑦</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05</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4</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𝜋</m:t>
                    </m:r>
                    <m:r>
                      <a:rPr lang="en-US" altLang="zh-CN" sz="2000" i="1" kern="100">
                        <a:effectLst/>
                        <a:latin typeface="Cambria Math" panose="02040503050406030204" pitchFamily="18" charset="0"/>
                        <a:ea typeface="宋体" panose="02010600030101010101" pitchFamily="2" charset="-122"/>
                      </a:rPr>
                      <m:t>𝑥</m:t>
                    </m:r>
                    <m:r>
                      <a:rPr lang="en-US" altLang="zh-CN" sz="2000" i="1" kern="100">
                        <a:effectLst/>
                        <a:latin typeface="Cambria Math" panose="02040503050406030204" pitchFamily="18" charset="0"/>
                        <a:ea typeface="宋体" panose="02010600030101010101" pitchFamily="2" charset="-122"/>
                      </a:rPr>
                      <m:t>+</m:t>
                    </m:r>
                    <m:f>
                      <m:fPr>
                        <m:ctrlPr>
                          <a:rPr lang="zh-CN" altLang="en-US" sz="2000" i="1">
                            <a:latin typeface="Cambria Math" panose="02040503050406030204" pitchFamily="18" charset="0"/>
                          </a:rPr>
                        </m:ctrlPr>
                      </m:fPr>
                      <m:num>
                        <m:r>
                          <a:rPr lang="zh-CN" altLang="en-US" sz="2000" i="1">
                            <a:latin typeface="Cambria Math" panose="02040503050406030204" pitchFamily="18" charset="0"/>
                          </a:rPr>
                          <m:t>𝜋</m:t>
                        </m:r>
                      </m:num>
                      <m:den>
                        <m:r>
                          <a:rPr lang="en-US" altLang="zh-CN" sz="2000" i="1">
                            <a:latin typeface="Cambria Math" panose="02040503050406030204" pitchFamily="18" charset="0"/>
                          </a:rPr>
                          <m:t>3</m:t>
                        </m:r>
                      </m:den>
                    </m:f>
                    <m:r>
                      <a:rPr lang="en-US" altLang="zh-CN" sz="2000" i="1" kern="100">
                        <a:effectLst/>
                        <a:latin typeface="Cambria Math" panose="02040503050406030204" pitchFamily="18" charset="0"/>
                        <a:ea typeface="宋体" panose="02010600030101010101" pitchFamily="2" charset="-122"/>
                      </a:rPr>
                      <m:t>)</m:t>
                    </m:r>
                    <m:r>
                      <m:rPr>
                        <m:sty m:val="p"/>
                      </m:rPr>
                      <a:rPr lang="en-US" altLang="zh-CN" sz="2000" b="0" i="0" kern="100" smtClean="0">
                        <a:effectLst/>
                        <a:latin typeface="Cambria Math" panose="02040503050406030204" pitchFamily="18" charset="0"/>
                        <a:ea typeface="宋体" panose="02010600030101010101" pitchFamily="2" charset="-122"/>
                      </a:rPr>
                      <m:t>m</m:t>
                    </m:r>
                  </m:oMath>
                </a14:m>
                <a:r>
                  <a:rPr lang="zh-CN" altLang="zh-CN" sz="2000" kern="100" dirty="0">
                    <a:effectLst/>
                    <a:latin typeface="Times New Roman" panose="02020603050405020304" pitchFamily="18" charset="0"/>
                    <a:ea typeface="宋体" panose="02010600030101010101" pitchFamily="2" charset="-122"/>
                  </a:rPr>
                  <a:t>，</a:t>
                </a:r>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947303" y="555946"/>
                <a:ext cx="6418119" cy="656013"/>
              </a:xfrm>
              <a:prstGeom prst="rect">
                <a:avLst/>
              </a:prstGeom>
              <a:blipFill rotWithShape="1">
                <a:blip r:embed="rId8"/>
                <a:stretch>
                  <a:fillRect l="-8" t="-49" r="1" b="58"/>
                </a:stretch>
              </a:blipFill>
            </p:spPr>
            <p:txBody>
              <a:bodyPr/>
              <a:lstStyle/>
              <a:p>
                <a:r>
                  <a:rPr lang="zh-CN" altLang="en-US">
                    <a:noFill/>
                  </a:rPr>
                  <a:t> </a:t>
                </a:r>
              </a:p>
            </p:txBody>
          </p:sp>
        </mc:Fallback>
      </mc:AlternateContent>
      <p:sp>
        <p:nvSpPr>
          <p:cNvPr id="19" name="文本框 18"/>
          <p:cNvSpPr txBox="1"/>
          <p:nvPr/>
        </p:nvSpPr>
        <p:spPr>
          <a:xfrm>
            <a:off x="867445" y="1270342"/>
            <a:ext cx="612930"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rPr>
              <a:t>求：</a:t>
            </a:r>
            <a:endParaRPr lang="zh-CN" altLang="en-US" sz="2000" dirty="0"/>
          </a:p>
        </p:txBody>
      </p:sp>
      <p:sp>
        <p:nvSpPr>
          <p:cNvPr id="21" name="文本框 20"/>
          <p:cNvSpPr txBox="1"/>
          <p:nvPr/>
        </p:nvSpPr>
        <p:spPr>
          <a:xfrm>
            <a:off x="1377202" y="1175810"/>
            <a:ext cx="3456531" cy="49558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70C0"/>
                </a:solidFill>
                <a:effectLst/>
                <a:latin typeface="Times New Roman" panose="02020603050405020304" pitchFamily="18" charset="0"/>
                <a:ea typeface="宋体" panose="02010600030101010101" pitchFamily="2" charset="-122"/>
              </a:rPr>
              <a:t>振幅</a:t>
            </a:r>
            <a:r>
              <a:rPr lang="zh-CN" altLang="zh-CN" sz="2000" kern="100" dirty="0">
                <a:effectLst/>
                <a:latin typeface="Times New Roman" panose="02020603050405020304" pitchFamily="18" charset="0"/>
                <a:ea typeface="宋体" panose="02010600030101010101" pitchFamily="2" charset="-122"/>
              </a:rPr>
              <a:t>、</a:t>
            </a:r>
            <a:r>
              <a:rPr lang="zh-CN" altLang="zh-CN" sz="2000" kern="100" dirty="0">
                <a:solidFill>
                  <a:srgbClr val="00B0F0"/>
                </a:solidFill>
                <a:effectLst/>
                <a:latin typeface="Times New Roman" panose="02020603050405020304" pitchFamily="18" charset="0"/>
                <a:ea typeface="宋体" panose="02010600030101010101" pitchFamily="2" charset="-122"/>
              </a:rPr>
              <a:t>波长</a:t>
            </a:r>
            <a:r>
              <a:rPr lang="zh-CN" altLang="zh-CN" sz="2000" kern="100" dirty="0">
                <a:effectLst/>
                <a:latin typeface="Times New Roman" panose="02020603050405020304" pitchFamily="18" charset="0"/>
                <a:ea typeface="宋体" panose="02010600030101010101" pitchFamily="2" charset="-122"/>
              </a:rPr>
              <a:t>、</a:t>
            </a:r>
            <a:r>
              <a:rPr lang="zh-CN" altLang="zh-CN" sz="2000" kern="100" dirty="0">
                <a:solidFill>
                  <a:srgbClr val="00B050"/>
                </a:solidFill>
                <a:effectLst/>
                <a:latin typeface="Times New Roman" panose="02020603050405020304" pitchFamily="18" charset="0"/>
                <a:ea typeface="宋体" panose="02010600030101010101" pitchFamily="2" charset="-122"/>
              </a:rPr>
              <a:t>波速</a:t>
            </a:r>
            <a:r>
              <a:rPr lang="zh-CN" altLang="zh-CN" sz="2000" kern="100" dirty="0">
                <a:effectLst/>
                <a:latin typeface="Times New Roman" panose="02020603050405020304" pitchFamily="18" charset="0"/>
                <a:ea typeface="宋体" panose="02010600030101010101" pitchFamily="2" charset="-122"/>
              </a:rPr>
              <a:t>和</a:t>
            </a:r>
            <a:r>
              <a:rPr lang="zh-CN" altLang="zh-CN" sz="2000" kern="100" dirty="0">
                <a:solidFill>
                  <a:srgbClr val="7030A0"/>
                </a:solidFill>
                <a:effectLst/>
                <a:latin typeface="Times New Roman" panose="02020603050405020304" pitchFamily="18" charset="0"/>
                <a:ea typeface="宋体" panose="02010600030101010101" pitchFamily="2" charset="-122"/>
              </a:rPr>
              <a:t>初相</a:t>
            </a:r>
            <a:r>
              <a:rPr lang="zh-CN" altLang="zh-CN" sz="2000" kern="100" dirty="0">
                <a:effectLst/>
                <a:latin typeface="Times New Roman" panose="02020603050405020304" pitchFamily="18" charset="0"/>
                <a:ea typeface="宋体" panose="02010600030101010101" pitchFamily="2" charset="-122"/>
              </a:rPr>
              <a:t>；</a:t>
            </a:r>
            <a:endParaRPr lang="zh-CN" altLang="en-US" sz="2000" dirty="0"/>
          </a:p>
        </p:txBody>
      </p:sp>
      <p:sp>
        <p:nvSpPr>
          <p:cNvPr id="23" name="文本框 22"/>
          <p:cNvSpPr txBox="1"/>
          <p:nvPr/>
        </p:nvSpPr>
        <p:spPr>
          <a:xfrm>
            <a:off x="707506" y="2466813"/>
            <a:ext cx="890385"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rPr>
              <a:t>解答：</a:t>
            </a:r>
            <a:endParaRPr lang="zh-CN" altLang="en-US" sz="2000" dirty="0"/>
          </a:p>
        </p:txBody>
      </p:sp>
      <mc:AlternateContent xmlns:mc="http://schemas.openxmlformats.org/markup-compatibility/2006">
        <mc:Choice xmlns:a14="http://schemas.microsoft.com/office/drawing/2010/main" Requires="a14">
          <p:sp>
            <p:nvSpPr>
              <p:cNvPr id="25" name="文本框 24"/>
              <p:cNvSpPr txBox="1"/>
              <p:nvPr/>
            </p:nvSpPr>
            <p:spPr>
              <a:xfrm>
                <a:off x="1597891" y="3319803"/>
                <a:ext cx="166702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0070C0"/>
                          </a:solidFill>
                          <a:effectLst/>
                          <a:latin typeface="Cambria Math" panose="02040503050406030204" pitchFamily="18" charset="0"/>
                          <a:ea typeface="宋体" panose="02010600030101010101" pitchFamily="2" charset="-122"/>
                        </a:rPr>
                        <m:t>𝐴</m:t>
                      </m:r>
                      <m:r>
                        <a:rPr lang="en-US" altLang="zh-CN" sz="2000" i="1" kern="100">
                          <a:solidFill>
                            <a:srgbClr val="0070C0"/>
                          </a:solidFill>
                          <a:latin typeface="Cambria Math" panose="02040503050406030204" pitchFamily="18" charset="0"/>
                          <a:ea typeface="宋体" panose="02010600030101010101" pitchFamily="2" charset="-122"/>
                        </a:rPr>
                        <m:t>=</m:t>
                      </m:r>
                      <m:r>
                        <a:rPr lang="en-US" altLang="zh-CN" sz="2000" i="1" kern="100" smtClean="0">
                          <a:solidFill>
                            <a:srgbClr val="0070C0"/>
                          </a:solidFill>
                          <a:effectLst/>
                          <a:latin typeface="Cambria Math" panose="02040503050406030204" pitchFamily="18" charset="0"/>
                          <a:ea typeface="宋体" panose="02010600030101010101" pitchFamily="2" charset="-122"/>
                        </a:rPr>
                        <m:t>0</m:t>
                      </m:r>
                      <m:r>
                        <a:rPr lang="en-US" altLang="zh-CN" sz="2000" i="1" kern="100" smtClean="0">
                          <a:solidFill>
                            <a:srgbClr val="0070C0"/>
                          </a:solidFill>
                          <a:effectLst/>
                          <a:latin typeface="Cambria Math" panose="02040503050406030204" pitchFamily="18" charset="0"/>
                          <a:ea typeface="宋体" panose="02010600030101010101" pitchFamily="2" charset="-122"/>
                        </a:rPr>
                        <m:t>.</m:t>
                      </m:r>
                      <m:r>
                        <a:rPr lang="en-US" altLang="zh-CN" sz="2000" i="1" kern="100" smtClean="0">
                          <a:solidFill>
                            <a:srgbClr val="0070C0"/>
                          </a:solidFill>
                          <a:effectLst/>
                          <a:latin typeface="Cambria Math" panose="02040503050406030204" pitchFamily="18" charset="0"/>
                          <a:ea typeface="宋体" panose="02010600030101010101" pitchFamily="2" charset="-122"/>
                        </a:rPr>
                        <m:t>05</m:t>
                      </m:r>
                      <m:r>
                        <m:rPr>
                          <m:sty m:val="p"/>
                        </m:rPr>
                        <a:rPr lang="en-US" altLang="zh-CN" sz="2000" b="0" i="0" kern="100" smtClean="0">
                          <a:solidFill>
                            <a:srgbClr val="0070C0"/>
                          </a:solidFill>
                          <a:effectLst/>
                          <a:latin typeface="Cambria Math" panose="02040503050406030204" pitchFamily="18" charset="0"/>
                          <a:ea typeface="宋体" panose="02010600030101010101" pitchFamily="2" charset="-122"/>
                        </a:rPr>
                        <m:t>m</m:t>
                      </m:r>
                    </m:oMath>
                  </m:oMathPara>
                </a14:m>
                <a:endParaRPr lang="zh-CN" altLang="en-US" sz="2000" dirty="0"/>
              </a:p>
            </p:txBody>
          </p:sp>
        </mc:Choice>
        <mc:Fallback>
          <p:sp>
            <p:nvSpPr>
              <p:cNvPr id="25" name="文本框 24"/>
              <p:cNvSpPr txBox="1">
                <a:spLocks noRot="1" noChangeAspect="1" noMove="1" noResize="1" noEditPoints="1" noAdjustHandles="1" noChangeArrowheads="1" noChangeShapeType="1" noTextEdit="1"/>
              </p:cNvSpPr>
              <p:nvPr/>
            </p:nvSpPr>
            <p:spPr>
              <a:xfrm>
                <a:off x="1597891" y="3319803"/>
                <a:ext cx="1667021" cy="400110"/>
              </a:xfrm>
              <a:prstGeom prst="rect">
                <a:avLst/>
              </a:prstGeom>
              <a:blipFill rotWithShape="1">
                <a:blip r:embed="rId9"/>
                <a:stretch>
                  <a:fillRect l="-14" t="-6" r="23" b="2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26"/>
              <p:cNvSpPr txBox="1"/>
              <p:nvPr/>
            </p:nvSpPr>
            <p:spPr>
              <a:xfrm>
                <a:off x="3221180" y="3281634"/>
                <a:ext cx="1870363"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rgbClr val="00B050"/>
                          </a:solidFill>
                          <a:effectLst/>
                          <a:latin typeface="Cambria Math" panose="02040503050406030204" pitchFamily="18" charset="0"/>
                          <a:ea typeface="宋体" panose="02010600030101010101" pitchFamily="2" charset="-122"/>
                        </a:rPr>
                        <m:t>𝑢</m:t>
                      </m:r>
                      <m:r>
                        <a:rPr lang="en-US" altLang="zh-CN" sz="2000" b="0" i="1" kern="100" smtClean="0">
                          <a:solidFill>
                            <a:srgbClr val="00B050"/>
                          </a:solidFill>
                          <a:effectLst/>
                          <a:latin typeface="Cambria Math" panose="02040503050406030204" pitchFamily="18" charset="0"/>
                          <a:ea typeface="宋体" panose="02010600030101010101" pitchFamily="2" charset="-122"/>
                        </a:rPr>
                        <m:t>=</m:t>
                      </m:r>
                      <m:r>
                        <a:rPr lang="en-US" altLang="zh-CN" sz="2000" b="0" i="1" kern="100" smtClean="0">
                          <a:solidFill>
                            <a:srgbClr val="00B050"/>
                          </a:solidFill>
                          <a:effectLst/>
                          <a:latin typeface="Cambria Math" panose="02040503050406030204" pitchFamily="18" charset="0"/>
                          <a:ea typeface="宋体" panose="02010600030101010101" pitchFamily="2" charset="-122"/>
                        </a:rPr>
                        <m:t>4</m:t>
                      </m:r>
                      <m:r>
                        <m:rPr>
                          <m:sty m:val="p"/>
                        </m:rPr>
                        <a:rPr lang="en-US" altLang="zh-CN" sz="2000" b="0" i="0" kern="100" smtClean="0">
                          <a:solidFill>
                            <a:srgbClr val="00B050"/>
                          </a:solidFill>
                          <a:effectLst/>
                          <a:latin typeface="Cambria Math" panose="02040503050406030204" pitchFamily="18" charset="0"/>
                          <a:ea typeface="宋体" panose="02010600030101010101" pitchFamily="2" charset="-122"/>
                        </a:rPr>
                        <m:t>m</m:t>
                      </m:r>
                      <m:r>
                        <a:rPr lang="en-US" altLang="zh-CN" sz="2000" b="0" i="1" kern="100" smtClean="0">
                          <a:solidFill>
                            <a:srgbClr val="00B050"/>
                          </a:solidFill>
                          <a:effectLst/>
                          <a:latin typeface="Cambria Math" panose="02040503050406030204" pitchFamily="18" charset="0"/>
                          <a:ea typeface="Cambria Math" panose="02040503050406030204" pitchFamily="18" charset="0"/>
                        </a:rPr>
                        <m:t>∙</m:t>
                      </m:r>
                      <m:sSup>
                        <m:sSupPr>
                          <m:ctrlPr>
                            <a:rPr lang="en-US" altLang="zh-CN" sz="2000" b="0" i="1" kern="100" smtClean="0">
                              <a:solidFill>
                                <a:srgbClr val="00B050"/>
                              </a:solidFill>
                              <a:effectLst/>
                              <a:latin typeface="Cambria Math" panose="02040503050406030204" pitchFamily="18" charset="0"/>
                              <a:ea typeface="宋体" panose="02010600030101010101" pitchFamily="2" charset="-122"/>
                            </a:rPr>
                          </m:ctrlPr>
                        </m:sSupPr>
                        <m:e>
                          <m:r>
                            <m:rPr>
                              <m:sty m:val="p"/>
                            </m:rPr>
                            <a:rPr lang="en-US" altLang="zh-CN" sz="2000" b="0" i="0" kern="100" smtClean="0">
                              <a:solidFill>
                                <a:srgbClr val="00B050"/>
                              </a:solidFill>
                              <a:effectLst/>
                              <a:latin typeface="Cambria Math" panose="02040503050406030204" pitchFamily="18" charset="0"/>
                              <a:ea typeface="宋体" panose="02010600030101010101" pitchFamily="2" charset="-122"/>
                            </a:rPr>
                            <m:t>s</m:t>
                          </m:r>
                        </m:e>
                        <m:sup>
                          <m:r>
                            <a:rPr lang="en-US" altLang="zh-CN" sz="2000" b="0" i="0" kern="100" smtClean="0">
                              <a:solidFill>
                                <a:srgbClr val="00B050"/>
                              </a:solidFill>
                              <a:effectLst/>
                              <a:latin typeface="Cambria Math" panose="02040503050406030204" pitchFamily="18" charset="0"/>
                              <a:ea typeface="宋体" panose="02010600030101010101" pitchFamily="2" charset="-122"/>
                            </a:rPr>
                            <m:t>−</m:t>
                          </m:r>
                          <m:r>
                            <a:rPr lang="en-US" altLang="zh-CN" sz="2000" b="0" i="0" kern="100" smtClean="0">
                              <a:solidFill>
                                <a:srgbClr val="00B050"/>
                              </a:solidFill>
                              <a:effectLst/>
                              <a:latin typeface="Cambria Math" panose="02040503050406030204" pitchFamily="18" charset="0"/>
                              <a:ea typeface="宋体" panose="02010600030101010101" pitchFamily="2" charset="-122"/>
                            </a:rPr>
                            <m:t>1</m:t>
                          </m:r>
                        </m:sup>
                      </m:sSup>
                    </m:oMath>
                  </m:oMathPara>
                </a14:m>
                <a:endParaRPr lang="zh-CN" altLang="en-US" dirty="0"/>
              </a:p>
            </p:txBody>
          </p:sp>
        </mc:Choice>
        <mc:Fallback>
          <p:sp>
            <p:nvSpPr>
              <p:cNvPr id="27" name="文本框 26"/>
              <p:cNvSpPr txBox="1">
                <a:spLocks noRot="1" noChangeAspect="1" noMove="1" noResize="1" noEditPoints="1" noAdjustHandles="1" noChangeArrowheads="1" noChangeShapeType="1" noTextEdit="1"/>
              </p:cNvSpPr>
              <p:nvPr/>
            </p:nvSpPr>
            <p:spPr>
              <a:xfrm>
                <a:off x="3221180" y="3281634"/>
                <a:ext cx="1870363" cy="400110"/>
              </a:xfrm>
              <a:prstGeom prst="rect">
                <a:avLst/>
              </a:prstGeom>
              <a:blipFill rotWithShape="1">
                <a:blip r:embed="rId10"/>
                <a:stretch>
                  <a:fillRect l="-25" t="-147" r="6" b="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9" name="文本框 28"/>
              <p:cNvSpPr txBox="1"/>
              <p:nvPr/>
            </p:nvSpPr>
            <p:spPr>
              <a:xfrm>
                <a:off x="1480375" y="4068922"/>
                <a:ext cx="198095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b="0" i="1" kern="100" smtClean="0">
                          <a:latin typeface="Cambria Math" panose="02040503050406030204" pitchFamily="18" charset="0"/>
                          <a:ea typeface="宋体" panose="02010600030101010101" pitchFamily="2" charset="-122"/>
                        </a:rPr>
                        <m:t>𝜔</m:t>
                      </m:r>
                      <m:r>
                        <a:rPr lang="en-US" altLang="zh-CN" sz="2000" b="0" i="1" kern="100" smtClean="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4</m:t>
                      </m:r>
                      <m:r>
                        <a:rPr lang="en-US" altLang="zh-CN" sz="2000" i="1" kern="100">
                          <a:latin typeface="Cambria Math" panose="02040503050406030204" pitchFamily="18" charset="0"/>
                          <a:ea typeface="宋体" panose="02010600030101010101" pitchFamily="2" charset="-122"/>
                        </a:rPr>
                        <m:t>𝜋</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𝜋</m:t>
                      </m:r>
                      <m:r>
                        <a:rPr lang="zh-CN" altLang="en-US" sz="2000" i="1" kern="100" smtClean="0">
                          <a:latin typeface="Cambria Math" panose="02040503050406030204" pitchFamily="18" charset="0"/>
                          <a:ea typeface="宋体" panose="02010600030101010101" pitchFamily="2" charset="-122"/>
                        </a:rPr>
                        <m:t>𝜈</m:t>
                      </m:r>
                    </m:oMath>
                  </m:oMathPara>
                </a14:m>
                <a:endParaRPr lang="zh-CN" altLang="en-US" sz="2000" dirty="0"/>
              </a:p>
            </p:txBody>
          </p:sp>
        </mc:Choice>
        <mc:Fallback>
          <p:sp>
            <p:nvSpPr>
              <p:cNvPr id="29" name="文本框 28"/>
              <p:cNvSpPr txBox="1">
                <a:spLocks noRot="1" noChangeAspect="1" noMove="1" noResize="1" noEditPoints="1" noAdjustHandles="1" noChangeArrowheads="1" noChangeShapeType="1" noTextEdit="1"/>
              </p:cNvSpPr>
              <p:nvPr/>
            </p:nvSpPr>
            <p:spPr>
              <a:xfrm>
                <a:off x="1480375" y="4068922"/>
                <a:ext cx="1980952" cy="400110"/>
              </a:xfrm>
              <a:prstGeom prst="rect">
                <a:avLst/>
              </a:prstGeom>
              <a:blipFill rotWithShape="1">
                <a:blip r:embed="rId11"/>
                <a:stretch>
                  <a:fillRect l="-10" t="-119" r="29" b="134"/>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fade">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Effect transition="in" filter="fade">
                                      <p:cBhvr>
                                        <p:cTn id="43" dur="500"/>
                                        <p:tgtEl>
                                          <p:spTgt spid="25">
                                            <p:txEl>
                                              <p:pRg st="0" end="0"/>
                                            </p:txEl>
                                          </p:spTgt>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27">
                                            <p:txEl>
                                              <p:pRg st="0" end="0"/>
                                            </p:txEl>
                                          </p:spTgt>
                                        </p:tgtEl>
                                        <p:attrNameLst>
                                          <p:attrName>style.visibility</p:attrName>
                                        </p:attrNameLst>
                                      </p:cBhvr>
                                      <p:to>
                                        <p:strVal val="visible"/>
                                      </p:to>
                                    </p:set>
                                    <p:animEffect transition="in" filter="fade">
                                      <p:cBhvr>
                                        <p:cTn id="47" dur="500"/>
                                        <p:tgtEl>
                                          <p:spTgt spid="27">
                                            <p:txEl>
                                              <p:pRg st="0" end="0"/>
                                            </p:txEl>
                                          </p:spTgt>
                                        </p:tgtEl>
                                      </p:cBhvr>
                                    </p:animEffect>
                                  </p:childTnLst>
                                </p:cTn>
                              </p:par>
                            </p:childTnLst>
                          </p:cTn>
                        </p:par>
                        <p:par>
                          <p:cTn id="48" fill="hold">
                            <p:stCondLst>
                              <p:cond delay="1500"/>
                            </p:stCondLst>
                            <p:childTnLst>
                              <p:par>
                                <p:cTn id="49" presetID="10" presetClass="entr" presetSubtype="0" fill="hold" nodeType="after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animEffect transition="in" filter="fade">
                                      <p:cBhvr>
                                        <p:cTn id="51" dur="500"/>
                                        <p:tgtEl>
                                          <p:spTgt spid="1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500"/>
                                        <p:tgtEl>
                                          <p:spTgt spid="4"/>
                                        </p:tgtEl>
                                      </p:cBhvr>
                                    </p:animEffec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29">
                                            <p:txEl>
                                              <p:pRg st="0" end="0"/>
                                            </p:txEl>
                                          </p:spTgt>
                                        </p:tgtEl>
                                        <p:attrNameLst>
                                          <p:attrName>style.visibility</p:attrName>
                                        </p:attrNameLst>
                                      </p:cBhvr>
                                      <p:to>
                                        <p:strVal val="visible"/>
                                      </p:to>
                                    </p:set>
                                    <p:animEffect transition="in" filter="fade">
                                      <p:cBhvr>
                                        <p:cTn id="60" dur="500"/>
                                        <p:tgtEl>
                                          <p:spTgt spid="29">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ipe(left)">
                                      <p:cBhvr>
                                        <p:cTn id="65" dur="500"/>
                                        <p:tgtEl>
                                          <p:spTgt spid="11"/>
                                        </p:tgtEl>
                                      </p:cBhvr>
                                    </p:animEffect>
                                  </p:childTnLst>
                                </p:cTn>
                              </p:par>
                            </p:childTnLst>
                          </p:cTn>
                        </p:par>
                        <p:par>
                          <p:cTn id="66" fill="hold">
                            <p:stCondLst>
                              <p:cond delay="500"/>
                            </p:stCondLst>
                            <p:childTnLst>
                              <p:par>
                                <p:cTn id="67" presetID="10" presetClass="entr" presetSubtype="0" fill="hold" nodeType="afterEffect">
                                  <p:stCondLst>
                                    <p:cond delay="0"/>
                                  </p:stCondLst>
                                  <p:childTnLst>
                                    <p:set>
                                      <p:cBhvr>
                                        <p:cTn id="68" dur="1" fill="hold">
                                          <p:stCondLst>
                                            <p:cond delay="0"/>
                                          </p:stCondLst>
                                        </p:cTn>
                                        <p:tgtEl>
                                          <p:spTgt spid="13">
                                            <p:txEl>
                                              <p:pRg st="0" end="0"/>
                                            </p:txEl>
                                          </p:spTgt>
                                        </p:tgtEl>
                                        <p:attrNameLst>
                                          <p:attrName>style.visibility</p:attrName>
                                        </p:attrNameLst>
                                      </p:cBhvr>
                                      <p:to>
                                        <p:strVal val="visible"/>
                                      </p:to>
                                    </p:set>
                                    <p:animEffect transition="in" filter="fade">
                                      <p:cBhvr>
                                        <p:cTn id="69" dur="500"/>
                                        <p:tgtEl>
                                          <p:spTgt spid="13">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wipe(left)">
                                      <p:cBhvr>
                                        <p:cTn id="74" dur="500"/>
                                        <p:tgtEl>
                                          <p:spTgt spid="14"/>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15">
                                            <p:txEl>
                                              <p:pRg st="0" end="0"/>
                                            </p:txEl>
                                          </p:spTgt>
                                        </p:tgtEl>
                                        <p:attrNameLst>
                                          <p:attrName>style.visibility</p:attrName>
                                        </p:attrNameLst>
                                      </p:cBhvr>
                                      <p:to>
                                        <p:strVal val="visible"/>
                                      </p:to>
                                    </p:set>
                                    <p:animEffect transition="in" filter="fade">
                                      <p:cBhvr>
                                        <p:cTn id="78" dur="500"/>
                                        <p:tgtEl>
                                          <p:spTgt spid="15">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childTnLst>
                          </p:cTn>
                        </p:par>
                        <p:par>
                          <p:cTn id="84" fill="hold">
                            <p:stCondLst>
                              <p:cond delay="500"/>
                            </p:stCondLst>
                            <p:childTnLst>
                              <p:par>
                                <p:cTn id="85" presetID="10" presetClass="entr" presetSubtype="0" fill="hold" nodeType="afterEffect">
                                  <p:stCondLst>
                                    <p:cond delay="0"/>
                                  </p:stCondLst>
                                  <p:childTnLst>
                                    <p:set>
                                      <p:cBhvr>
                                        <p:cTn id="86" dur="1" fill="hold">
                                          <p:stCondLst>
                                            <p:cond delay="0"/>
                                          </p:stCondLst>
                                        </p:cTn>
                                        <p:tgtEl>
                                          <p:spTgt spid="18">
                                            <p:txEl>
                                              <p:pRg st="0" end="0"/>
                                            </p:txEl>
                                          </p:spTgt>
                                        </p:tgtEl>
                                        <p:attrNameLst>
                                          <p:attrName>style.visibility</p:attrName>
                                        </p:attrNameLst>
                                      </p:cBhvr>
                                      <p:to>
                                        <p:strVal val="visible"/>
                                      </p:to>
                                    </p:set>
                                    <p:animEffect transition="in" filter="fade">
                                      <p:cBhvr>
                                        <p:cTn id="8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animBg="1"/>
      <p:bldP spid="14" grpId="0" animBg="1"/>
      <p:bldP spid="16" grpId="0"/>
      <p:bldP spid="4" grpId="0"/>
      <p:bldP spid="12" grpId="0"/>
      <p:bldP spid="19" grpId="0"/>
      <p:bldP spid="21" grpId="0"/>
      <p:bldP spid="2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 name="组合 170"/>
          <p:cNvGrpSpPr/>
          <p:nvPr/>
        </p:nvGrpSpPr>
        <p:grpSpPr>
          <a:xfrm>
            <a:off x="6199355" y="1248215"/>
            <a:ext cx="2697572" cy="1879187"/>
            <a:chOff x="4167231" y="2546554"/>
            <a:chExt cx="2697572" cy="1879187"/>
          </a:xfrm>
        </p:grpSpPr>
        <p:sp>
          <p:nvSpPr>
            <p:cNvPr id="172" name="文本框 124"/>
            <p:cNvSpPr txBox="1"/>
            <p:nvPr/>
          </p:nvSpPr>
          <p:spPr>
            <a:xfrm>
              <a:off x="4485860" y="4128831"/>
              <a:ext cx="2233711" cy="29691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indent="190500" algn="just"/>
              <a:r>
                <a:rPr lang="zh-CN" altLang="en-US" sz="1600" dirty="0">
                  <a:solidFill>
                    <a:srgbClr val="000000"/>
                  </a:solidFill>
                  <a:latin typeface="Times New Roman" panose="02020603050405020304" pitchFamily="18" charset="0"/>
                  <a:ea typeface="等线" panose="02010600030101010101" pitchFamily="2" charset="-122"/>
                  <a:cs typeface="宋体" panose="02010600030101010101" pitchFamily="2" charset="-122"/>
                </a:rPr>
                <a:t>题图</a:t>
              </a:r>
              <a:r>
                <a:rPr 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6-12 </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习题</a:t>
              </a:r>
              <a:r>
                <a:rPr lang="en-US" altLang="zh-CN"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6-22</a:t>
              </a:r>
              <a:r>
                <a:rPr lang="zh-CN" altLang="en-US" sz="1600" dirty="0">
                  <a:solidFill>
                    <a:srgbClr val="000000"/>
                  </a:solidFill>
                  <a:effectLst/>
                  <a:latin typeface="Times New Roman" panose="02020603050405020304" pitchFamily="18" charset="0"/>
                  <a:ea typeface="等线" panose="02010600030101010101" pitchFamily="2" charset="-122"/>
                  <a:cs typeface="宋体" panose="02010600030101010101" pitchFamily="2" charset="-122"/>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73" name="直接箭头连接符 172"/>
            <p:cNvCxnSpPr>
              <a:cxnSpLocks noChangeAspect="1"/>
            </p:cNvCxnSpPr>
            <p:nvPr/>
          </p:nvCxnSpPr>
          <p:spPr>
            <a:xfrm>
              <a:off x="4682980" y="3522277"/>
              <a:ext cx="2052000" cy="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74" name="直接箭头连接符 173"/>
            <p:cNvCxnSpPr>
              <a:cxnSpLocks noChangeAspect="1"/>
            </p:cNvCxnSpPr>
            <p:nvPr/>
          </p:nvCxnSpPr>
          <p:spPr>
            <a:xfrm flipV="1">
              <a:off x="4762927" y="2667411"/>
              <a:ext cx="0" cy="1387072"/>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75" name="文本框 124"/>
                <p:cNvSpPr txBox="1"/>
                <p:nvPr/>
              </p:nvSpPr>
              <p:spPr>
                <a:xfrm>
                  <a:off x="4519807" y="3445175"/>
                  <a:ext cx="278212" cy="42780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r>
                          <a:rPr lang="en-US" altLang="zh-CN" sz="1600" i="1">
                            <a:solidFill>
                              <a:srgbClr val="000000"/>
                            </a:solidFill>
                            <a:latin typeface="Cambria Math" panose="02040503050406030204" pitchFamily="18" charset="0"/>
                            <a:ea typeface="宋体" panose="02010600030101010101" pitchFamily="2" charset="-122"/>
                            <a:cs typeface="宋体" panose="02010600030101010101" pitchFamily="2" charset="-122"/>
                          </a:rPr>
                          <m:t>𝑜</m:t>
                        </m:r>
                      </m:oMath>
                    </m:oMathPara>
                  </a14:m>
                  <a:endParaRPr lang="zh-CN" altLang="en-US" sz="1600" dirty="0"/>
                </a:p>
              </p:txBody>
            </p:sp>
          </mc:Choice>
          <mc:Fallback>
            <p:sp>
              <p:nvSpPr>
                <p:cNvPr id="175" name="文本框 124"/>
                <p:cNvSpPr txBox="1">
                  <a:spLocks noRot="1" noChangeAspect="1" noMove="1" noResize="1" noEditPoints="1" noAdjustHandles="1" noChangeArrowheads="1" noChangeShapeType="1" noTextEdit="1"/>
                </p:cNvSpPr>
                <p:nvPr/>
              </p:nvSpPr>
              <p:spPr>
                <a:xfrm>
                  <a:off x="4519807" y="3445175"/>
                  <a:ext cx="278212" cy="427806"/>
                </a:xfrm>
                <a:prstGeom prst="rect">
                  <a:avLst/>
                </a:prstGeom>
                <a:blipFill rotWithShape="1">
                  <a:blip r:embed="rId1"/>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6" name="文本框 124"/>
                <p:cNvSpPr txBox="1"/>
                <p:nvPr/>
              </p:nvSpPr>
              <p:spPr>
                <a:xfrm>
                  <a:off x="6306808" y="3516474"/>
                  <a:ext cx="557995"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b="0" i="1" kern="100" smtClean="0">
                                <a:solidFill>
                                  <a:schemeClr val="tx1"/>
                                </a:solidFill>
                                <a:latin typeface="Cambria Math" panose="02040503050406030204" pitchFamily="18" charset="0"/>
                                <a:ea typeface="宋体" panose="02010600030101010101" pitchFamily="2" charset="-122"/>
                              </a:rPr>
                              <m:t>𝑥</m:t>
                            </m:r>
                          </m:num>
                          <m:den>
                            <m:r>
                              <m:rPr>
                                <m:sty m:val="p"/>
                              </m:rPr>
                              <a:rPr lang="en-US" altLang="zh-CN" sz="1600" b="0" i="0" kern="100" smtClean="0">
                                <a:effectLst/>
                                <a:latin typeface="Cambria Math" panose="02040503050406030204" pitchFamily="18" charset="0"/>
                                <a:ea typeface="宋体" panose="02010600030101010101" pitchFamily="2" charset="-122"/>
                              </a:rPr>
                              <m:t>m</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76" name="文本框 124"/>
                <p:cNvSpPr txBox="1">
                  <a:spLocks noRot="1" noChangeAspect="1" noMove="1" noResize="1" noEditPoints="1" noAdjustHandles="1" noChangeArrowheads="1" noChangeShapeType="1" noTextEdit="1"/>
                </p:cNvSpPr>
                <p:nvPr/>
              </p:nvSpPr>
              <p:spPr>
                <a:xfrm>
                  <a:off x="6306808" y="3516474"/>
                  <a:ext cx="557995" cy="382322"/>
                </a:xfrm>
                <a:prstGeom prst="rect">
                  <a:avLst/>
                </a:prstGeom>
                <a:blipFill rotWithShape="1">
                  <a:blip r:embed="rId2"/>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7" name="文本框 124"/>
                <p:cNvSpPr txBox="1"/>
                <p:nvPr/>
              </p:nvSpPr>
              <p:spPr>
                <a:xfrm>
                  <a:off x="4167231" y="2546554"/>
                  <a:ext cx="557995" cy="382322"/>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14:m>
                    <m:oMathPara xmlns:m="http://schemas.openxmlformats.org/officeDocument/2006/math">
                      <m:oMathParaPr>
                        <m:jc m:val="centerGroup"/>
                      </m:oMathParaPr>
                      <m:oMath xmlns:m="http://schemas.openxmlformats.org/officeDocument/2006/math">
                        <m:f>
                          <m:fPr>
                            <m:type m:val="lin"/>
                            <m:ctrlPr>
                              <a:rPr lang="en-US" altLang="zh-CN" sz="1600" i="1" kern="100" smtClean="0">
                                <a:effectLst/>
                                <a:latin typeface="Cambria Math" panose="02040503050406030204" pitchFamily="18" charset="0"/>
                                <a:ea typeface="宋体" panose="02010600030101010101" pitchFamily="2" charset="-122"/>
                              </a:rPr>
                            </m:ctrlPr>
                          </m:fPr>
                          <m:num>
                            <m:r>
                              <a:rPr lang="en-US" altLang="zh-CN" sz="1600" i="1" kern="100" smtClean="0">
                                <a:solidFill>
                                  <a:schemeClr val="tx1"/>
                                </a:solidFill>
                                <a:latin typeface="Cambria Math" panose="02040503050406030204" pitchFamily="18" charset="0"/>
                                <a:ea typeface="宋体" panose="02010600030101010101" pitchFamily="2" charset="-122"/>
                              </a:rPr>
                              <m:t>𝑦</m:t>
                            </m:r>
                          </m:num>
                          <m:den>
                            <m:r>
                              <m:rPr>
                                <m:sty m:val="p"/>
                              </m:rPr>
                              <a:rPr lang="en-US" altLang="zh-CN" sz="1600" b="0" i="0" kern="100" smtClean="0">
                                <a:effectLst/>
                                <a:latin typeface="Cambria Math" panose="02040503050406030204" pitchFamily="18" charset="0"/>
                                <a:ea typeface="宋体" panose="02010600030101010101" pitchFamily="2" charset="-122"/>
                              </a:rPr>
                              <m:t>m</m:t>
                            </m:r>
                          </m:den>
                        </m:f>
                      </m:oMath>
                    </m:oMathPara>
                  </a14:m>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mc:Choice>
          <mc:Fallback>
            <p:sp>
              <p:nvSpPr>
                <p:cNvPr id="177" name="文本框 124"/>
                <p:cNvSpPr txBox="1">
                  <a:spLocks noRot="1" noChangeAspect="1" noMove="1" noResize="1" noEditPoints="1" noAdjustHandles="1" noChangeArrowheads="1" noChangeShapeType="1" noTextEdit="1"/>
                </p:cNvSpPr>
                <p:nvPr/>
              </p:nvSpPr>
              <p:spPr>
                <a:xfrm>
                  <a:off x="4167231" y="2546554"/>
                  <a:ext cx="557995" cy="382322"/>
                </a:xfrm>
                <a:prstGeom prst="rect">
                  <a:avLst/>
                </a:prstGeom>
                <a:blipFill rotWithShape="1">
                  <a:blip r:embed="rId3"/>
                </a:blipFill>
                <a:ln w="6350">
                  <a:noFill/>
                </a:ln>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3" name="文本框 2"/>
              <p:cNvSpPr txBox="1"/>
              <p:nvPr/>
            </p:nvSpPr>
            <p:spPr>
              <a:xfrm>
                <a:off x="247073" y="486854"/>
                <a:ext cx="8682183" cy="957250"/>
              </a:xfrm>
              <a:prstGeom prst="rect">
                <a:avLst/>
              </a:prstGeom>
              <a:noFill/>
            </p:spPr>
            <p:txBody>
              <a:bodyPr wrap="square">
                <a:spAutoFit/>
              </a:bodyPr>
              <a:lstStyle/>
              <a:p>
                <a:pPr indent="265430" algn="just">
                  <a:lnSpc>
                    <a:spcPct val="150000"/>
                  </a:lnSpc>
                </a:pPr>
                <a:r>
                  <a:rPr lang="en-US" altLang="zh-CN" sz="2000" kern="100" dirty="0">
                    <a:effectLst/>
                    <a:latin typeface="Times New Roman" panose="02020603050405020304" pitchFamily="18" charset="0"/>
                    <a:ea typeface="宋体" panose="02010600030101010101" pitchFamily="2" charset="-122"/>
                  </a:rPr>
                  <a:t>       </a:t>
                </a:r>
                <a:r>
                  <a:rPr lang="zh-CN" altLang="zh-CN" sz="2000" kern="100" dirty="0">
                    <a:effectLst/>
                    <a:latin typeface="Times New Roman" panose="02020603050405020304" pitchFamily="18" charset="0"/>
                    <a:ea typeface="宋体" panose="02010600030101010101" pitchFamily="2" charset="-122"/>
                  </a:rPr>
                  <a:t>图</a:t>
                </a:r>
                <a:r>
                  <a:rPr lang="en-US" altLang="zh-CN" sz="2000" kern="100" dirty="0">
                    <a:effectLst/>
                    <a:latin typeface="Times New Roman" panose="02020603050405020304" pitchFamily="18" charset="0"/>
                    <a:ea typeface="宋体" panose="02010600030101010101" pitchFamily="2" charset="-122"/>
                  </a:rPr>
                  <a:t>6-12</a:t>
                </a:r>
                <a:r>
                  <a:rPr lang="zh-CN" altLang="zh-CN" sz="2000" kern="100" dirty="0">
                    <a:effectLst/>
                    <a:latin typeface="Times New Roman" panose="02020603050405020304" pitchFamily="18" charset="0"/>
                    <a:ea typeface="宋体" panose="02010600030101010101" pitchFamily="2" charset="-122"/>
                  </a:rPr>
                  <a:t>为平面简谐波在</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𝑡</m:t>
                    </m:r>
                    <m:r>
                      <a:rPr lang="en-US" altLang="zh-CN" sz="2000" i="1" kern="100">
                        <a:effectLst/>
                        <a:latin typeface="Cambria Math" panose="02040503050406030204" pitchFamily="18" charset="0"/>
                        <a:ea typeface="宋体" panose="02010600030101010101" pitchFamily="2" charset="-122"/>
                      </a:rPr>
                      <m:t>=</m:t>
                    </m:r>
                    <m:r>
                      <a:rPr lang="en-US" altLang="zh-CN" sz="2000" i="1" kern="100">
                        <a:effectLst/>
                        <a:latin typeface="Cambria Math" panose="02040503050406030204" pitchFamily="18" charset="0"/>
                        <a:ea typeface="宋体" panose="02010600030101010101" pitchFamily="2" charset="-122"/>
                      </a:rPr>
                      <m:t>0</m:t>
                    </m:r>
                  </m:oMath>
                </a14:m>
                <a:r>
                  <a:rPr lang="zh-CN" altLang="zh-CN" sz="2000" kern="100" dirty="0">
                    <a:effectLst/>
                    <a:latin typeface="Times New Roman" panose="02020603050405020304" pitchFamily="18" charset="0"/>
                    <a:ea typeface="宋体" panose="02010600030101010101" pitchFamily="2" charset="-122"/>
                  </a:rPr>
                  <a:t>的波形图，质元</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rPr>
                      <m:t>𝑃</m:t>
                    </m:r>
                  </m:oMath>
                </a14:m>
                <a:r>
                  <a:rPr lang="zh-CN" altLang="zh-CN" sz="2000" kern="100" dirty="0">
                    <a:effectLst/>
                    <a:latin typeface="Times New Roman" panose="02020603050405020304" pitchFamily="18" charset="0"/>
                    <a:ea typeface="宋体" panose="02010600030101010101" pitchFamily="2" charset="-122"/>
                  </a:rPr>
                  <a:t>的运动方向向下，设此简谐波的频率为</a:t>
                </a:r>
                <a14:m>
                  <m:oMath xmlns:m="http://schemas.openxmlformats.org/officeDocument/2006/math">
                    <m:r>
                      <a:rPr lang="en-US" altLang="zh-CN" sz="2000" i="1" kern="100" smtClean="0">
                        <a:solidFill>
                          <a:srgbClr val="7030A0"/>
                        </a:solidFill>
                        <a:effectLst/>
                        <a:latin typeface="Cambria Math" panose="02040503050406030204" pitchFamily="18" charset="0"/>
                        <a:ea typeface="宋体" panose="02010600030101010101" pitchFamily="2" charset="-122"/>
                      </a:rPr>
                      <m:t>250</m:t>
                    </m:r>
                    <m:r>
                      <m:rPr>
                        <m:sty m:val="p"/>
                      </m:rPr>
                      <a:rPr lang="en-US" altLang="zh-CN" sz="2000" i="0" kern="100">
                        <a:solidFill>
                          <a:srgbClr val="7030A0"/>
                        </a:solidFill>
                        <a:effectLst/>
                        <a:latin typeface="Cambria Math" panose="02040503050406030204" pitchFamily="18" charset="0"/>
                        <a:ea typeface="宋体" panose="02010600030101010101" pitchFamily="2" charset="-122"/>
                      </a:rPr>
                      <m:t>Hz</m:t>
                    </m:r>
                  </m:oMath>
                </a14:m>
                <a:r>
                  <a:rPr lang="zh-CN" altLang="zh-CN" sz="2000" kern="100" dirty="0">
                    <a:effectLst/>
                    <a:latin typeface="Times New Roman" panose="02020603050405020304" pitchFamily="18" charset="0"/>
                    <a:ea typeface="宋体" panose="02010600030101010101" pitchFamily="2" charset="-122"/>
                  </a:rPr>
                  <a:t>，</a:t>
                </a:r>
                <a:endParaRPr lang="zh-CN" altLang="zh-CN" sz="2000" kern="100" dirty="0">
                  <a:effectLst/>
                  <a:latin typeface="Times New Roman" panose="02020603050405020304" pitchFamily="18" charset="0"/>
                  <a:ea typeface="宋体" panose="02010600030101010101" pitchFamily="2" charset="-122"/>
                </a:endParaRPr>
              </a:p>
            </p:txBody>
          </p:sp>
        </mc:Choice>
        <mc:Fallback>
          <p:sp>
            <p:nvSpPr>
              <p:cNvPr id="3" name="文本框 2"/>
              <p:cNvSpPr txBox="1">
                <a:spLocks noRot="1" noChangeAspect="1" noMove="1" noResize="1" noEditPoints="1" noAdjustHandles="1" noChangeArrowheads="1" noChangeShapeType="1" noTextEdit="1"/>
              </p:cNvSpPr>
              <p:nvPr/>
            </p:nvSpPr>
            <p:spPr>
              <a:xfrm>
                <a:off x="247073" y="486854"/>
                <a:ext cx="8682183" cy="957250"/>
              </a:xfrm>
              <a:prstGeom prst="rect">
                <a:avLst/>
              </a:prstGeom>
              <a:blipFill rotWithShape="1">
                <a:blip r:embed="rId4"/>
                <a:stretch>
                  <a:fillRect l="-1" t="-46" r="6" b="-2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p:cNvSpPr txBox="1"/>
              <p:nvPr/>
            </p:nvSpPr>
            <p:spPr>
              <a:xfrm>
                <a:off x="1115500" y="2828369"/>
                <a:ext cx="3801275"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i="1" kern="100" smtClean="0">
                          <a:effectLst/>
                          <a:latin typeface="Cambria Math" panose="02040503050406030204" pitchFamily="18" charset="0"/>
                          <a:ea typeface="宋体" panose="02010600030101010101" pitchFamily="2" charset="-122"/>
                        </a:rPr>
                        <m:t>=</m:t>
                      </m:r>
                      <m:r>
                        <a:rPr lang="en-US" altLang="zh-CN" sz="2000" b="0" i="1" kern="100" smtClean="0">
                          <a:solidFill>
                            <a:srgbClr val="FF0000"/>
                          </a:solidFill>
                          <a:effectLst/>
                          <a:latin typeface="Cambria Math" panose="02040503050406030204" pitchFamily="18" charset="0"/>
                          <a:ea typeface="宋体" panose="02010600030101010101" pitchFamily="2" charset="-122"/>
                        </a:rPr>
                        <m:t>𝐴</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d>
                        <m:dPr>
                          <m:begChr m:val="["/>
                          <m:endChr m:val="]"/>
                          <m:ctrlPr>
                            <a:rPr lang="en-US" altLang="zh-CN" sz="2000" i="1" kern="100" smtClean="0">
                              <a:effectLst/>
                              <a:latin typeface="Cambria Math" panose="02040503050406030204" pitchFamily="18" charset="0"/>
                              <a:ea typeface="宋体" panose="02010600030101010101" pitchFamily="2" charset="-122"/>
                            </a:rPr>
                          </m:ctrlPr>
                        </m:dPr>
                        <m:e>
                          <m:r>
                            <a:rPr lang="zh-CN" altLang="en-US" sz="2000" i="1" kern="100" smtClean="0">
                              <a:solidFill>
                                <a:srgbClr val="00B050"/>
                              </a:solidFill>
                              <a:latin typeface="Cambria Math" panose="02040503050406030204" pitchFamily="18" charset="0"/>
                              <a:ea typeface="宋体" panose="02010600030101010101" pitchFamily="2" charset="-122"/>
                            </a:rPr>
                            <m:t>𝜔</m:t>
                          </m:r>
                          <m:d>
                            <m:dPr>
                              <m:ctrlPr>
                                <a:rPr lang="en-US" altLang="zh-CN" sz="2000" i="1" kern="100">
                                  <a:latin typeface="Cambria Math" panose="02040503050406030204" pitchFamily="18" charset="0"/>
                                  <a:ea typeface="宋体" panose="02010600030101010101" pitchFamily="2" charset="-122"/>
                                </a:rPr>
                              </m:ctrlPr>
                            </m:dPr>
                            <m:e>
                              <m:r>
                                <a:rPr lang="en-US" altLang="zh-CN" sz="2000" i="1" kern="100">
                                  <a:latin typeface="Cambria Math" panose="02040503050406030204" pitchFamily="18" charset="0"/>
                                  <a:ea typeface="宋体" panose="02010600030101010101" pitchFamily="2" charset="-122"/>
                                </a:rPr>
                                <m:t>𝑡</m:t>
                              </m:r>
                              <m:r>
                                <a:rPr lang="en-US" altLang="zh-CN" sz="2000" i="1" kern="100" smtClean="0">
                                  <a:latin typeface="Cambria Math" panose="02040503050406030204" pitchFamily="18" charset="0"/>
                                  <a:ea typeface="Cambria Math" panose="02040503050406030204" pitchFamily="18" charset="0"/>
                                </a:rPr>
                                <m:t>−</m:t>
                              </m:r>
                              <m:f>
                                <m:fPr>
                                  <m:ctrlPr>
                                    <a:rPr lang="en-US" altLang="zh-CN" sz="2000" i="1" kern="100" smtClean="0">
                                      <a:solidFill>
                                        <a:schemeClr val="tx1"/>
                                      </a:solidFill>
                                      <a:latin typeface="Cambria Math" panose="02040503050406030204" pitchFamily="18" charset="0"/>
                                      <a:ea typeface="宋体" panose="02010600030101010101" pitchFamily="2" charset="-122"/>
                                    </a:rPr>
                                  </m:ctrlPr>
                                </m:fPr>
                                <m:num>
                                  <m:r>
                                    <a:rPr lang="en-US" altLang="zh-CN" sz="2000" i="1" kern="100">
                                      <a:solidFill>
                                        <a:schemeClr val="tx1"/>
                                      </a:solidFill>
                                      <a:latin typeface="Cambria Math" panose="02040503050406030204" pitchFamily="18" charset="0"/>
                                      <a:ea typeface="宋体" panose="02010600030101010101" pitchFamily="2" charset="-122"/>
                                    </a:rPr>
                                    <m:t>𝑥</m:t>
                                  </m:r>
                                </m:num>
                                <m:den>
                                  <m:r>
                                    <a:rPr lang="en-US" altLang="zh-CN" sz="2000" i="1" kern="100">
                                      <a:solidFill>
                                        <a:schemeClr val="tx1"/>
                                      </a:solidFill>
                                      <a:latin typeface="Cambria Math" panose="02040503050406030204" pitchFamily="18" charset="0"/>
                                      <a:ea typeface="Cambria Math" panose="02040503050406030204" pitchFamily="18" charset="0"/>
                                    </a:rPr>
                                    <m:t>𝑢</m:t>
                                  </m:r>
                                </m:den>
                              </m:f>
                            </m:e>
                          </m:d>
                          <m:r>
                            <a:rPr lang="en-US" altLang="zh-CN" sz="2000" i="1" kern="100">
                              <a:latin typeface="Cambria Math" panose="02040503050406030204" pitchFamily="18" charset="0"/>
                              <a:ea typeface="宋体" panose="02010600030101010101" pitchFamily="2" charset="-122"/>
                            </a:rPr>
                            <m:t>+</m:t>
                          </m:r>
                          <m:r>
                            <a:rPr lang="zh-CN" altLang="en-US" sz="2000" i="1" kern="100" smtClean="0">
                              <a:latin typeface="Cambria Math" panose="02040503050406030204" pitchFamily="18" charset="0"/>
                              <a:ea typeface="宋体" panose="02010600030101010101" pitchFamily="2" charset="-122"/>
                            </a:rPr>
                            <m:t>𝜑</m:t>
                          </m:r>
                        </m:e>
                      </m:d>
                    </m:oMath>
                  </m:oMathPara>
                </a14:m>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1115500" y="2828369"/>
                <a:ext cx="3801275" cy="640112"/>
              </a:xfrm>
              <a:prstGeom prst="rect">
                <a:avLst/>
              </a:prstGeom>
              <a:blipFill rotWithShape="1">
                <a:blip r:embed="rId5"/>
                <a:stretch>
                  <a:fillRect l="-12" t="-12" r="16" b="17"/>
                </a:stretch>
              </a:blipFill>
            </p:spPr>
            <p:txBody>
              <a:bodyPr/>
              <a:lstStyle/>
              <a:p>
                <a:r>
                  <a:rPr lang="zh-CN" altLang="en-US">
                    <a:noFill/>
                  </a:rPr>
                  <a:t> </a:t>
                </a:r>
              </a:p>
            </p:txBody>
          </p:sp>
        </mc:Fallback>
      </mc:AlternateContent>
      <p:sp>
        <p:nvSpPr>
          <p:cNvPr id="9" name="文本框 8"/>
          <p:cNvSpPr txBox="1"/>
          <p:nvPr/>
        </p:nvSpPr>
        <p:spPr>
          <a:xfrm>
            <a:off x="346697" y="1397868"/>
            <a:ext cx="5609246" cy="95173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rPr>
              <a:t>                    过</a:t>
            </a:r>
            <a:r>
              <a:rPr lang="en-US" altLang="zh-CN" sz="2000" i="1" kern="100" dirty="0">
                <a:latin typeface="Times New Roman" panose="02020603050405020304" pitchFamily="18" charset="0"/>
                <a:ea typeface="宋体" panose="02010600030101010101" pitchFamily="2" charset="-122"/>
              </a:rPr>
              <a:t>p</a:t>
            </a:r>
            <a:r>
              <a:rPr lang="zh-CN" altLang="en-US" sz="2000" kern="100" dirty="0">
                <a:latin typeface="Times New Roman" panose="02020603050405020304" pitchFamily="18" charset="0"/>
                <a:ea typeface="宋体" panose="02010600030101010101" pitchFamily="2" charset="-122"/>
              </a:rPr>
              <a:t>点作</a:t>
            </a:r>
            <a:r>
              <a:rPr lang="zh-CN" altLang="en-US" sz="2000" kern="100" dirty="0">
                <a:solidFill>
                  <a:srgbClr val="FF0000"/>
                </a:solidFill>
                <a:latin typeface="Times New Roman" panose="02020603050405020304" pitchFamily="18" charset="0"/>
                <a:ea typeface="宋体" panose="02010600030101010101" pitchFamily="2" charset="-122"/>
              </a:rPr>
              <a:t>振动线</a:t>
            </a:r>
            <a:r>
              <a:rPr lang="zh-CN" altLang="en-US" sz="2000" kern="100" dirty="0">
                <a:latin typeface="Times New Roman" panose="02020603050405020304" pitchFamily="18" charset="0"/>
                <a:ea typeface="宋体" panose="02010600030101010101" pitchFamily="2" charset="-122"/>
              </a:rPr>
              <a:t>，由于</a:t>
            </a:r>
            <a:r>
              <a:rPr lang="en-US" altLang="zh-CN" sz="2000" i="1" kern="100" dirty="0">
                <a:latin typeface="Times New Roman" panose="02020603050405020304" pitchFamily="18" charset="0"/>
                <a:ea typeface="宋体" panose="02010600030101010101" pitchFamily="2" charset="-122"/>
              </a:rPr>
              <a:t>p</a:t>
            </a:r>
            <a:r>
              <a:rPr lang="zh-CN" altLang="en-US" sz="2000" kern="100" dirty="0">
                <a:latin typeface="Times New Roman" panose="02020603050405020304" pitchFamily="18" charset="0"/>
                <a:ea typeface="宋体" panose="02010600030101010101" pitchFamily="2" charset="-122"/>
              </a:rPr>
              <a:t>点向下振动，移动波形可知，</a:t>
            </a:r>
            <a:endParaRPr lang="zh-CN" altLang="en-US" sz="2000" dirty="0"/>
          </a:p>
        </p:txBody>
      </p:sp>
      <p:sp>
        <p:nvSpPr>
          <p:cNvPr id="11" name="文本框 10"/>
          <p:cNvSpPr txBox="1"/>
          <p:nvPr/>
        </p:nvSpPr>
        <p:spPr>
          <a:xfrm>
            <a:off x="929274" y="2971663"/>
            <a:ext cx="550624" cy="400110"/>
          </a:xfrm>
          <a:prstGeom prst="rect">
            <a:avLst/>
          </a:prstGeom>
          <a:noFill/>
        </p:spPr>
        <p:txBody>
          <a:bodyPr wrap="square">
            <a:spAutoFit/>
          </a:bodyPr>
          <a:lstStyle/>
          <a:p>
            <a:r>
              <a:rPr lang="zh-CN" altLang="en-US" sz="2000" b="1" kern="100" dirty="0">
                <a:latin typeface="Times New Roman" panose="02020603050405020304" pitchFamily="18" charset="0"/>
                <a:ea typeface="宋体" panose="02010600030101010101" pitchFamily="2" charset="-122"/>
              </a:rPr>
              <a:t>设</a:t>
            </a:r>
            <a:r>
              <a:rPr lang="zh-CN" altLang="en-US" sz="2000" kern="100" dirty="0">
                <a:latin typeface="Times New Roman" panose="02020603050405020304" pitchFamily="18" charset="0"/>
                <a:ea typeface="宋体" panose="02010600030101010101" pitchFamily="2" charset="-122"/>
              </a:rPr>
              <a:t>：</a:t>
            </a:r>
            <a:endParaRPr lang="zh-CN" altLang="en-US" sz="2000" dirty="0"/>
          </a:p>
        </p:txBody>
      </p:sp>
      <p:sp>
        <p:nvSpPr>
          <p:cNvPr id="12" name="文本框 11"/>
          <p:cNvSpPr txBox="1"/>
          <p:nvPr/>
        </p:nvSpPr>
        <p:spPr>
          <a:xfrm>
            <a:off x="3356668" y="3439758"/>
            <a:ext cx="2232212" cy="495585"/>
          </a:xfrm>
          <a:prstGeom prst="rect">
            <a:avLst/>
          </a:prstGeom>
          <a:noFill/>
        </p:spPr>
        <p:txBody>
          <a:bodyPr wrap="square">
            <a:spAutoFit/>
          </a:bodyPr>
          <a:lstStyle/>
          <a:p>
            <a:pPr>
              <a:lnSpc>
                <a:spcPct val="150000"/>
              </a:lnSpc>
            </a:pP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由已知条件可知：</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文本框 4"/>
              <p:cNvSpPr txBox="1"/>
              <p:nvPr/>
            </p:nvSpPr>
            <p:spPr>
              <a:xfrm>
                <a:off x="5445928" y="3389873"/>
                <a:ext cx="3225858" cy="553998"/>
              </a:xfrm>
              <a:prstGeom prst="rect">
                <a:avLst/>
              </a:prstGeom>
              <a:noFill/>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zh-CN" altLang="en-US" sz="2000" i="1" kern="100" smtClean="0">
                          <a:solidFill>
                            <a:srgbClr val="00B050"/>
                          </a:solidFill>
                          <a:latin typeface="Cambria Math" panose="02040503050406030204" pitchFamily="18" charset="0"/>
                          <a:ea typeface="Cambria Math" panose="02040503050406030204" pitchFamily="18" charset="0"/>
                        </a:rPr>
                        <m:t>𝜔</m:t>
                      </m:r>
                      <m:r>
                        <a:rPr lang="en-US" altLang="zh-CN" sz="2000" i="1" kern="100">
                          <a:latin typeface="Cambria Math" panose="02040503050406030204" pitchFamily="18" charset="0"/>
                          <a:ea typeface="Cambria Math" panose="02040503050406030204" pitchFamily="18" charset="0"/>
                        </a:rPr>
                        <m:t>=</m:t>
                      </m:r>
                      <m:r>
                        <a:rPr lang="en-US" altLang="zh-CN" sz="2000" i="1" kern="100">
                          <a:latin typeface="Cambria Math" panose="02040503050406030204" pitchFamily="18" charset="0"/>
                          <a:ea typeface="Cambria Math" panose="02040503050406030204" pitchFamily="18" charset="0"/>
                        </a:rPr>
                        <m:t>2</m:t>
                      </m:r>
                      <m:r>
                        <a:rPr lang="zh-CN" altLang="en-US" sz="2000" i="1" kern="100" smtClean="0">
                          <a:latin typeface="Cambria Math" panose="02040503050406030204" pitchFamily="18" charset="0"/>
                          <a:ea typeface="Cambria Math" panose="02040503050406030204" pitchFamily="18" charset="0"/>
                        </a:rPr>
                        <m:t>𝜋</m:t>
                      </m:r>
                      <m:r>
                        <a:rPr lang="zh-CN" altLang="en-US" sz="2000" i="1" kern="100" smtClean="0">
                          <a:solidFill>
                            <a:srgbClr val="7030A0"/>
                          </a:solidFill>
                          <a:latin typeface="Cambria Math" panose="02040503050406030204" pitchFamily="18" charset="0"/>
                          <a:ea typeface="Cambria Math" panose="02040503050406030204" pitchFamily="18" charset="0"/>
                        </a:rPr>
                        <m:t>𝜈</m:t>
                      </m:r>
                      <m:r>
                        <a:rPr lang="en-US" altLang="zh-CN" sz="2000" i="1" kern="100" smtClean="0">
                          <a:latin typeface="Cambria Math" panose="02040503050406030204" pitchFamily="18" charset="0"/>
                          <a:ea typeface="Cambria Math" panose="02040503050406030204" pitchFamily="18" charset="0"/>
                        </a:rPr>
                        <m:t>=</m:t>
                      </m:r>
                      <m:r>
                        <a:rPr lang="en-US" altLang="zh-CN" sz="2000" b="0" i="1" kern="100" smtClean="0">
                          <a:latin typeface="Cambria Math" panose="02040503050406030204" pitchFamily="18" charset="0"/>
                          <a:ea typeface="Cambria Math" panose="02040503050406030204" pitchFamily="18" charset="0"/>
                        </a:rPr>
                        <m:t>500</m:t>
                      </m:r>
                      <m:r>
                        <a:rPr lang="zh-CN" altLang="en-US" sz="2000" i="1" kern="100" smtClean="0">
                          <a:latin typeface="Cambria Math" panose="02040503050406030204" pitchFamily="18" charset="0"/>
                          <a:ea typeface="Cambria Math" panose="02040503050406030204" pitchFamily="18" charset="0"/>
                        </a:rPr>
                        <m:t>𝜋</m:t>
                      </m:r>
                      <m:r>
                        <m:rPr>
                          <m:sty m:val="p"/>
                        </m:rPr>
                        <a:rPr lang="en-US" altLang="zh-CN" sz="2000" b="0" i="0" kern="100" smtClean="0">
                          <a:latin typeface="Cambria Math" panose="02040503050406030204" pitchFamily="18" charset="0"/>
                          <a:ea typeface="宋体" panose="02010600030101010101" pitchFamily="2" charset="-122"/>
                        </a:rPr>
                        <m:t>rad</m:t>
                      </m:r>
                      <m:r>
                        <a:rPr lang="en-US" altLang="zh-CN" sz="2000" i="1" kern="100">
                          <a:latin typeface="Cambria Math" panose="02040503050406030204" pitchFamily="18" charset="0"/>
                          <a:ea typeface="Cambria Math" panose="02040503050406030204" pitchFamily="18" charset="0"/>
                        </a:rPr>
                        <m:t>∙</m:t>
                      </m:r>
                      <m:sSup>
                        <m:sSupPr>
                          <m:ctrlPr>
                            <a:rPr lang="en-US" altLang="zh-CN" sz="2000" i="1" kern="100">
                              <a:latin typeface="Cambria Math" panose="02040503050406030204" pitchFamily="18" charset="0"/>
                              <a:ea typeface="宋体" panose="02010600030101010101" pitchFamily="2" charset="-122"/>
                            </a:rPr>
                          </m:ctrlPr>
                        </m:sSupPr>
                        <m:e>
                          <m:r>
                            <m:rPr>
                              <m:sty m:val="p"/>
                            </m:rPr>
                            <a:rPr lang="en-US" altLang="zh-CN" sz="2000" kern="100">
                              <a:latin typeface="Cambria Math" panose="02040503050406030204" pitchFamily="18" charset="0"/>
                              <a:ea typeface="宋体" panose="02010600030101010101" pitchFamily="2" charset="-122"/>
                            </a:rPr>
                            <m:t>s</m:t>
                          </m:r>
                        </m:e>
                        <m:sup>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1</m:t>
                          </m:r>
                        </m:sup>
                      </m:sSup>
                    </m:oMath>
                  </m:oMathPara>
                </a14:m>
                <a:endParaRPr lang="zh-CN" altLang="en-US" sz="2000" dirty="0"/>
              </a:p>
            </p:txBody>
          </p:sp>
        </mc:Choice>
        <mc:Fallback>
          <p:sp>
            <p:nvSpPr>
              <p:cNvPr id="5" name="文本框 4"/>
              <p:cNvSpPr txBox="1">
                <a:spLocks noRot="1" noChangeAspect="1" noMove="1" noResize="1" noEditPoints="1" noAdjustHandles="1" noChangeArrowheads="1" noChangeShapeType="1" noTextEdit="1"/>
              </p:cNvSpPr>
              <p:nvPr/>
            </p:nvSpPr>
            <p:spPr>
              <a:xfrm>
                <a:off x="5445928" y="3389873"/>
                <a:ext cx="3225858" cy="553998"/>
              </a:xfrm>
              <a:prstGeom prst="rect">
                <a:avLst/>
              </a:prstGeom>
              <a:blipFill rotWithShape="1">
                <a:blip r:embed="rId6"/>
                <a:stretch>
                  <a:fillRect l="-5" t="-44" r="7" b="94"/>
                </a:stretch>
              </a:blipFill>
            </p:spPr>
            <p:txBody>
              <a:bodyPr/>
              <a:lstStyle/>
              <a:p>
                <a:r>
                  <a:rPr lang="zh-CN" altLang="en-US">
                    <a:noFill/>
                  </a:rPr>
                  <a:t> </a:t>
                </a:r>
              </a:p>
            </p:txBody>
          </p:sp>
        </mc:Fallback>
      </mc:AlternateContent>
      <p:sp>
        <p:nvSpPr>
          <p:cNvPr id="17" name="文本框 16"/>
          <p:cNvSpPr txBox="1"/>
          <p:nvPr/>
        </p:nvSpPr>
        <p:spPr>
          <a:xfrm>
            <a:off x="3048926" y="1034445"/>
            <a:ext cx="3276599"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rPr>
              <a:t>求：该简谐波的波动方程。</a:t>
            </a:r>
            <a:endParaRPr lang="zh-CN" altLang="en-US" sz="2000" dirty="0"/>
          </a:p>
        </p:txBody>
      </p:sp>
      <p:sp>
        <p:nvSpPr>
          <p:cNvPr id="21" name="文本框 20"/>
          <p:cNvSpPr txBox="1"/>
          <p:nvPr/>
        </p:nvSpPr>
        <p:spPr>
          <a:xfrm>
            <a:off x="863331" y="1467739"/>
            <a:ext cx="814475"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解答：</a:t>
            </a:r>
            <a:endParaRPr lang="zh-CN" altLang="en-US" sz="2000" dirty="0"/>
          </a:p>
        </p:txBody>
      </p:sp>
      <p:sp>
        <p:nvSpPr>
          <p:cNvPr id="24" name="文本框 23"/>
          <p:cNvSpPr txBox="1"/>
          <p:nvPr/>
        </p:nvSpPr>
        <p:spPr>
          <a:xfrm>
            <a:off x="342635" y="560813"/>
            <a:ext cx="698109"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rPr>
              <a:t>6-22 </a:t>
            </a:r>
            <a:endParaRPr lang="zh-CN" altLang="en-US" sz="2000" dirty="0"/>
          </a:p>
        </p:txBody>
      </p:sp>
      <p:grpSp>
        <p:nvGrpSpPr>
          <p:cNvPr id="167" name="组合 166"/>
          <p:cNvGrpSpPr/>
          <p:nvPr/>
        </p:nvGrpSpPr>
        <p:grpSpPr>
          <a:xfrm>
            <a:off x="6708517" y="1775424"/>
            <a:ext cx="1649626" cy="866455"/>
            <a:chOff x="4426982" y="2768604"/>
            <a:chExt cx="1649626" cy="866455"/>
          </a:xfrm>
        </p:grpSpPr>
        <p:sp>
          <p:nvSpPr>
            <p:cNvPr id="168" name="任意多边形: 形状 167"/>
            <p:cNvSpPr/>
            <p:nvPr/>
          </p:nvSpPr>
          <p:spPr>
            <a:xfrm rot="16200000" flipV="1">
              <a:off x="4491012" y="2730870"/>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69" name="任意多边形: 形状 168"/>
            <p:cNvSpPr/>
            <p:nvPr/>
          </p:nvSpPr>
          <p:spPr>
            <a:xfrm rot="16200000" flipH="1" flipV="1">
              <a:off x="5032551" y="3145144"/>
              <a:ext cx="427806" cy="55202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70" name="任意多边形: 形状 169"/>
            <p:cNvSpPr/>
            <p:nvPr/>
          </p:nvSpPr>
          <p:spPr>
            <a:xfrm rot="16200000" flipV="1">
              <a:off x="5586495" y="2704574"/>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79" name="组合 178"/>
          <p:cNvGrpSpPr/>
          <p:nvPr/>
        </p:nvGrpSpPr>
        <p:grpSpPr>
          <a:xfrm>
            <a:off x="6543238" y="1776992"/>
            <a:ext cx="1649626" cy="866455"/>
            <a:chOff x="4426982" y="2768604"/>
            <a:chExt cx="1649626" cy="866455"/>
          </a:xfrm>
        </p:grpSpPr>
        <p:sp>
          <p:nvSpPr>
            <p:cNvPr id="180" name="任意多边形: 形状 179"/>
            <p:cNvSpPr/>
            <p:nvPr/>
          </p:nvSpPr>
          <p:spPr>
            <a:xfrm rot="16200000" flipV="1">
              <a:off x="4491012" y="2730870"/>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1" name="任意多边形: 形状 180"/>
            <p:cNvSpPr/>
            <p:nvPr/>
          </p:nvSpPr>
          <p:spPr>
            <a:xfrm rot="16200000" flipH="1" flipV="1">
              <a:off x="5032551" y="3145144"/>
              <a:ext cx="427806" cy="55202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2" name="任意多边形: 形状 181"/>
            <p:cNvSpPr/>
            <p:nvPr/>
          </p:nvSpPr>
          <p:spPr>
            <a:xfrm rot="16200000" flipV="1">
              <a:off x="5586495" y="2704574"/>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83" name="组合 182"/>
          <p:cNvGrpSpPr/>
          <p:nvPr/>
        </p:nvGrpSpPr>
        <p:grpSpPr>
          <a:xfrm>
            <a:off x="6631042" y="1776992"/>
            <a:ext cx="1649626" cy="866455"/>
            <a:chOff x="4426982" y="2768604"/>
            <a:chExt cx="1649626" cy="866455"/>
          </a:xfrm>
        </p:grpSpPr>
        <p:sp>
          <p:nvSpPr>
            <p:cNvPr id="184" name="任意多边形: 形状 183"/>
            <p:cNvSpPr/>
            <p:nvPr/>
          </p:nvSpPr>
          <p:spPr>
            <a:xfrm rot="16200000" flipV="1">
              <a:off x="4491012" y="2730870"/>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5" name="任意多边形: 形状 184"/>
            <p:cNvSpPr/>
            <p:nvPr/>
          </p:nvSpPr>
          <p:spPr>
            <a:xfrm rot="16200000" flipH="1" flipV="1">
              <a:off x="5032551" y="3145144"/>
              <a:ext cx="427806" cy="55202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6" name="任意多边形: 形状 185"/>
            <p:cNvSpPr/>
            <p:nvPr/>
          </p:nvSpPr>
          <p:spPr>
            <a:xfrm rot="16200000" flipV="1">
              <a:off x="5586495" y="2704574"/>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nvGrpSpPr>
          <p:cNvPr id="187" name="组合 186"/>
          <p:cNvGrpSpPr/>
          <p:nvPr/>
        </p:nvGrpSpPr>
        <p:grpSpPr>
          <a:xfrm>
            <a:off x="6780983" y="1776992"/>
            <a:ext cx="1649626" cy="866455"/>
            <a:chOff x="4426982" y="2768604"/>
            <a:chExt cx="1649626" cy="866455"/>
          </a:xfrm>
        </p:grpSpPr>
        <p:sp>
          <p:nvSpPr>
            <p:cNvPr id="188" name="任意多边形: 形状 187"/>
            <p:cNvSpPr/>
            <p:nvPr/>
          </p:nvSpPr>
          <p:spPr>
            <a:xfrm rot="16200000" flipV="1">
              <a:off x="4491012" y="2730870"/>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89" name="任意多边形: 形状 188"/>
            <p:cNvSpPr/>
            <p:nvPr/>
          </p:nvSpPr>
          <p:spPr>
            <a:xfrm rot="16200000" flipH="1" flipV="1">
              <a:off x="5032551" y="3145144"/>
              <a:ext cx="427806" cy="55202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90" name="任意多边形: 形状 189"/>
            <p:cNvSpPr/>
            <p:nvPr/>
          </p:nvSpPr>
          <p:spPr>
            <a:xfrm rot="16200000" flipV="1">
              <a:off x="5586495" y="2704574"/>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191" name="椭圆 190"/>
          <p:cNvSpPr>
            <a:spLocks noChangeAspect="1"/>
          </p:cNvSpPr>
          <p:nvPr/>
        </p:nvSpPr>
        <p:spPr bwMode="auto">
          <a:xfrm>
            <a:off x="7824494" y="1769023"/>
            <a:ext cx="90000" cy="90000"/>
          </a:xfrm>
          <a:prstGeom prst="ellipse">
            <a:avLst/>
          </a:prstGeom>
          <a:solidFill>
            <a:srgbClr val="00B0F0"/>
          </a:solidFill>
          <a:ln w="19050"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2" name="椭圆 191"/>
          <p:cNvSpPr>
            <a:spLocks noChangeAspect="1"/>
          </p:cNvSpPr>
          <p:nvPr/>
        </p:nvSpPr>
        <p:spPr bwMode="auto">
          <a:xfrm>
            <a:off x="7823359" y="1900298"/>
            <a:ext cx="90000" cy="90000"/>
          </a:xfrm>
          <a:prstGeom prst="ellipse">
            <a:avLst/>
          </a:prstGeom>
          <a:solidFill>
            <a:srgbClr val="00B0F0"/>
          </a:solidFill>
          <a:ln w="19050"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3" name="椭圆 192"/>
          <p:cNvSpPr>
            <a:spLocks noChangeAspect="1"/>
          </p:cNvSpPr>
          <p:nvPr/>
        </p:nvSpPr>
        <p:spPr bwMode="auto">
          <a:xfrm>
            <a:off x="7821006" y="2173135"/>
            <a:ext cx="90000" cy="90000"/>
          </a:xfrm>
          <a:prstGeom prst="ellipse">
            <a:avLst/>
          </a:prstGeom>
          <a:solidFill>
            <a:srgbClr val="00B0F0"/>
          </a:solidFill>
          <a:ln w="19050"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cxnSp>
        <p:nvCxnSpPr>
          <p:cNvPr id="197" name="直接箭头连接符 196"/>
          <p:cNvCxnSpPr>
            <a:cxnSpLocks noChangeAspect="1"/>
          </p:cNvCxnSpPr>
          <p:nvPr/>
        </p:nvCxnSpPr>
        <p:spPr>
          <a:xfrm flipV="1">
            <a:off x="7740690" y="1702373"/>
            <a:ext cx="0" cy="470762"/>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grpSp>
        <p:nvGrpSpPr>
          <p:cNvPr id="129" name="组合 128"/>
          <p:cNvGrpSpPr/>
          <p:nvPr/>
        </p:nvGrpSpPr>
        <p:grpSpPr>
          <a:xfrm>
            <a:off x="7817983" y="1248654"/>
            <a:ext cx="1038877" cy="1244250"/>
            <a:chOff x="7817983" y="1248654"/>
            <a:chExt cx="1038877" cy="1244250"/>
          </a:xfrm>
        </p:grpSpPr>
        <p:cxnSp>
          <p:nvCxnSpPr>
            <p:cNvPr id="178" name="直接箭头连接符 177"/>
            <p:cNvCxnSpPr>
              <a:cxnSpLocks noChangeAspect="1"/>
            </p:cNvCxnSpPr>
            <p:nvPr/>
          </p:nvCxnSpPr>
          <p:spPr>
            <a:xfrm flipV="1">
              <a:off x="7863122" y="1618496"/>
              <a:ext cx="0" cy="874408"/>
            </a:xfrm>
            <a:prstGeom prst="straightConnector1">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p:sp>
          <p:nvSpPr>
            <p:cNvPr id="198" name="文本框 124"/>
            <p:cNvSpPr txBox="1"/>
            <p:nvPr/>
          </p:nvSpPr>
          <p:spPr>
            <a:xfrm>
              <a:off x="7817983" y="1248654"/>
              <a:ext cx="1038877" cy="307016"/>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indent="190500" algn="just"/>
              <a:r>
                <a:rPr lang="zh-CN" altLang="en-US" sz="1600" dirty="0">
                  <a:solidFill>
                    <a:srgbClr val="000000"/>
                  </a:solidFill>
                  <a:latin typeface="宋体" panose="02010600030101010101" pitchFamily="2" charset="-122"/>
                  <a:ea typeface="宋体" panose="02010600030101010101" pitchFamily="2" charset="-122"/>
                  <a:cs typeface="宋体" panose="02010600030101010101" pitchFamily="2" charset="-122"/>
                </a:rPr>
                <a:t>振动线</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130" name="组合 129"/>
          <p:cNvGrpSpPr/>
          <p:nvPr/>
        </p:nvGrpSpPr>
        <p:grpSpPr>
          <a:xfrm>
            <a:off x="6036776" y="1597269"/>
            <a:ext cx="2321368" cy="338554"/>
            <a:chOff x="6036776" y="1597269"/>
            <a:chExt cx="2321368" cy="338554"/>
          </a:xfrm>
        </p:grpSpPr>
        <p:cxnSp>
          <p:nvCxnSpPr>
            <p:cNvPr id="199" name="直接箭头连接符 198"/>
            <p:cNvCxnSpPr/>
            <p:nvPr/>
          </p:nvCxnSpPr>
          <p:spPr bwMode="auto">
            <a:xfrm flipV="1">
              <a:off x="6558144" y="1765995"/>
              <a:ext cx="1800000" cy="1588"/>
            </a:xfrm>
            <a:prstGeom prst="straightConnector1">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01" name="文本框 200"/>
                <p:cNvSpPr txBox="1"/>
                <p:nvPr/>
              </p:nvSpPr>
              <p:spPr>
                <a:xfrm>
                  <a:off x="6036776" y="1597269"/>
                  <a:ext cx="55656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dirty="0" smtClean="0">
                            <a:latin typeface="Cambria Math" panose="02040503050406030204" pitchFamily="18" charset="0"/>
                            <a:ea typeface="宋体" panose="02010600030101010101" pitchFamily="2" charset="-122"/>
                          </a:rPr>
                          <m:t>0</m:t>
                        </m:r>
                        <m:r>
                          <a:rPr lang="en-US" altLang="zh-CN" sz="1600" b="0" i="1" kern="100" dirty="0" smtClean="0">
                            <a:latin typeface="Cambria Math" panose="02040503050406030204" pitchFamily="18" charset="0"/>
                            <a:ea typeface="宋体" panose="02010600030101010101" pitchFamily="2" charset="-122"/>
                          </a:rPr>
                          <m:t>.</m:t>
                        </m:r>
                        <m:r>
                          <a:rPr lang="en-US" altLang="zh-CN" sz="1600" b="0" i="1" kern="100" dirty="0" smtClean="0">
                            <a:latin typeface="Cambria Math" panose="02040503050406030204" pitchFamily="18" charset="0"/>
                            <a:ea typeface="宋体" panose="02010600030101010101" pitchFamily="2" charset="-122"/>
                          </a:rPr>
                          <m:t>04</m:t>
                        </m:r>
                      </m:oMath>
                    </m:oMathPara>
                  </a14:m>
                  <a:endParaRPr lang="zh-CN" altLang="en-US" dirty="0"/>
                </a:p>
              </p:txBody>
            </p:sp>
          </mc:Choice>
          <mc:Fallback>
            <p:sp>
              <p:nvSpPr>
                <p:cNvPr id="201" name="文本框 200"/>
                <p:cNvSpPr txBox="1">
                  <a:spLocks noRot="1" noChangeAspect="1" noMove="1" noResize="1" noEditPoints="1" noAdjustHandles="1" noChangeArrowheads="1" noChangeShapeType="1" noTextEdit="1"/>
                </p:cNvSpPr>
                <p:nvPr/>
              </p:nvSpPr>
              <p:spPr>
                <a:xfrm>
                  <a:off x="6036776" y="1597269"/>
                  <a:ext cx="556565" cy="338554"/>
                </a:xfrm>
                <a:prstGeom prst="rect">
                  <a:avLst/>
                </a:prstGeom>
                <a:blipFill rotWithShape="1">
                  <a:blip r:embed="rId7"/>
                </a:blipFill>
              </p:spPr>
              <p:txBody>
                <a:bodyPr/>
                <a:lstStyle/>
                <a:p>
                  <a:r>
                    <a:rPr lang="zh-CN" altLang="en-US">
                      <a:noFill/>
                    </a:rPr>
                    <a:t> </a:t>
                  </a:r>
                </a:p>
              </p:txBody>
            </p:sp>
          </mc:Fallback>
        </mc:AlternateContent>
      </p:grpSp>
      <p:grpSp>
        <p:nvGrpSpPr>
          <p:cNvPr id="202" name="组合 201"/>
          <p:cNvGrpSpPr/>
          <p:nvPr/>
        </p:nvGrpSpPr>
        <p:grpSpPr>
          <a:xfrm>
            <a:off x="6029882" y="1892386"/>
            <a:ext cx="799773" cy="338554"/>
            <a:chOff x="3997758" y="3190725"/>
            <a:chExt cx="799773" cy="338554"/>
          </a:xfrm>
        </p:grpSpPr>
        <mc:AlternateContent xmlns:mc="http://schemas.openxmlformats.org/markup-compatibility/2006">
          <mc:Choice xmlns:a14="http://schemas.microsoft.com/office/drawing/2010/main" Requires="a14">
            <p:sp>
              <p:nvSpPr>
                <p:cNvPr id="203" name="文本框 202"/>
                <p:cNvSpPr txBox="1"/>
                <p:nvPr/>
              </p:nvSpPr>
              <p:spPr>
                <a:xfrm>
                  <a:off x="3997758" y="3190725"/>
                  <a:ext cx="55656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dirty="0" smtClean="0">
                            <a:latin typeface="Cambria Math" panose="02040503050406030204" pitchFamily="18" charset="0"/>
                            <a:ea typeface="宋体" panose="02010600030101010101" pitchFamily="2" charset="-122"/>
                          </a:rPr>
                          <m:t>0</m:t>
                        </m:r>
                        <m:r>
                          <a:rPr lang="en-US" altLang="zh-CN" sz="1600" b="0" i="1" kern="100" dirty="0" smtClean="0">
                            <a:latin typeface="Cambria Math" panose="02040503050406030204" pitchFamily="18" charset="0"/>
                            <a:ea typeface="宋体" panose="02010600030101010101" pitchFamily="2" charset="-122"/>
                          </a:rPr>
                          <m:t>.</m:t>
                        </m:r>
                        <m:r>
                          <a:rPr lang="en-US" altLang="zh-CN" sz="1600" b="0" i="1" kern="100" dirty="0" smtClean="0">
                            <a:latin typeface="Cambria Math" panose="02040503050406030204" pitchFamily="18" charset="0"/>
                            <a:ea typeface="宋体" panose="02010600030101010101" pitchFamily="2" charset="-122"/>
                          </a:rPr>
                          <m:t>02</m:t>
                        </m:r>
                      </m:oMath>
                    </m:oMathPara>
                  </a14:m>
                  <a:endParaRPr lang="zh-CN" altLang="en-US" dirty="0"/>
                </a:p>
              </p:txBody>
            </p:sp>
          </mc:Choice>
          <mc:Fallback>
            <p:sp>
              <p:nvSpPr>
                <p:cNvPr id="203" name="文本框 202"/>
                <p:cNvSpPr txBox="1">
                  <a:spLocks noRot="1" noChangeAspect="1" noMove="1" noResize="1" noEditPoints="1" noAdjustHandles="1" noChangeArrowheads="1" noChangeShapeType="1" noTextEdit="1"/>
                </p:cNvSpPr>
                <p:nvPr/>
              </p:nvSpPr>
              <p:spPr>
                <a:xfrm>
                  <a:off x="3997758" y="3190725"/>
                  <a:ext cx="556565" cy="338554"/>
                </a:xfrm>
                <a:prstGeom prst="rect">
                  <a:avLst/>
                </a:prstGeom>
                <a:blipFill rotWithShape="1">
                  <a:blip r:embed="rId8"/>
                </a:blipFill>
              </p:spPr>
              <p:txBody>
                <a:bodyPr/>
                <a:lstStyle/>
                <a:p>
                  <a:r>
                    <a:rPr lang="zh-CN" altLang="en-US">
                      <a:noFill/>
                    </a:rPr>
                    <a:t> </a:t>
                  </a:r>
                </a:p>
              </p:txBody>
            </p:sp>
          </mc:Fallback>
        </mc:AlternateContent>
        <p:cxnSp>
          <p:nvCxnSpPr>
            <p:cNvPr id="204" name="直接箭头连接符 203"/>
            <p:cNvCxnSpPr/>
            <p:nvPr/>
          </p:nvCxnSpPr>
          <p:spPr bwMode="auto">
            <a:xfrm>
              <a:off x="4500866" y="3360947"/>
              <a:ext cx="296665" cy="0"/>
            </a:xfrm>
            <a:prstGeom prst="straightConnector1">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p:grpSp>
      <p:grpSp>
        <p:nvGrpSpPr>
          <p:cNvPr id="205" name="组合 204"/>
          <p:cNvGrpSpPr/>
          <p:nvPr/>
        </p:nvGrpSpPr>
        <p:grpSpPr>
          <a:xfrm>
            <a:off x="7262661" y="1507072"/>
            <a:ext cx="522908" cy="745314"/>
            <a:chOff x="5230537" y="2805411"/>
            <a:chExt cx="522908" cy="745314"/>
          </a:xfrm>
        </p:grpSpPr>
        <p:cxnSp>
          <p:nvCxnSpPr>
            <p:cNvPr id="206" name="直接箭头连接符 205"/>
            <p:cNvCxnSpPr>
              <a:cxnSpLocks noChangeAspect="1"/>
            </p:cNvCxnSpPr>
            <p:nvPr/>
          </p:nvCxnSpPr>
          <p:spPr>
            <a:xfrm flipV="1">
              <a:off x="5230537" y="2830725"/>
              <a:ext cx="0" cy="720000"/>
            </a:xfrm>
            <a:prstGeom prst="straightConnector1">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p:cxnSp>
          <p:nvCxnSpPr>
            <p:cNvPr id="207" name="直接箭头连接符 206"/>
            <p:cNvCxnSpPr>
              <a:cxnSpLocks noChangeAspect="1"/>
            </p:cNvCxnSpPr>
            <p:nvPr/>
          </p:nvCxnSpPr>
          <p:spPr>
            <a:xfrm flipV="1">
              <a:off x="5753445" y="2805411"/>
              <a:ext cx="0" cy="720000"/>
            </a:xfrm>
            <a:prstGeom prst="straightConnector1">
              <a:avLst/>
            </a:prstGeom>
            <a:ln w="19050">
              <a:solidFill>
                <a:schemeClr val="tx1"/>
              </a:solidFill>
              <a:prstDash val="dash"/>
              <a:tailEnd type="none" w="med" len="lg"/>
            </a:ln>
          </p:spPr>
          <p:style>
            <a:lnRef idx="1">
              <a:schemeClr val="accent1"/>
            </a:lnRef>
            <a:fillRef idx="0">
              <a:schemeClr val="accent1"/>
            </a:fillRef>
            <a:effectRef idx="0">
              <a:schemeClr val="accent1"/>
            </a:effectRef>
            <a:fontRef idx="minor">
              <a:schemeClr val="tx1"/>
            </a:fontRef>
          </p:style>
        </p:cxnSp>
      </p:grpSp>
      <p:grpSp>
        <p:nvGrpSpPr>
          <p:cNvPr id="208" name="组合 207"/>
          <p:cNvGrpSpPr/>
          <p:nvPr/>
        </p:nvGrpSpPr>
        <p:grpSpPr>
          <a:xfrm>
            <a:off x="7065183" y="1391371"/>
            <a:ext cx="925612" cy="338554"/>
            <a:chOff x="5025931" y="2738715"/>
            <a:chExt cx="925612" cy="338554"/>
          </a:xfrm>
        </p:grpSpPr>
        <p:cxnSp>
          <p:nvCxnSpPr>
            <p:cNvPr id="209" name="直接箭头连接符 208"/>
            <p:cNvCxnSpPr/>
            <p:nvPr/>
          </p:nvCxnSpPr>
          <p:spPr bwMode="auto">
            <a:xfrm flipV="1">
              <a:off x="5025931" y="2874029"/>
              <a:ext cx="214402"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210" name="文本框 209"/>
                <p:cNvSpPr txBox="1"/>
                <p:nvPr/>
              </p:nvSpPr>
              <p:spPr>
                <a:xfrm>
                  <a:off x="5238735" y="2738715"/>
                  <a:ext cx="47960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50</m:t>
                        </m:r>
                      </m:oMath>
                    </m:oMathPara>
                  </a14:m>
                  <a:endParaRPr lang="zh-CN" altLang="en-US" dirty="0"/>
                </a:p>
              </p:txBody>
            </p:sp>
          </mc:Choice>
          <mc:Fallback>
            <p:sp>
              <p:nvSpPr>
                <p:cNvPr id="210" name="文本框 209"/>
                <p:cNvSpPr txBox="1">
                  <a:spLocks noRot="1" noChangeAspect="1" noMove="1" noResize="1" noEditPoints="1" noAdjustHandles="1" noChangeArrowheads="1" noChangeShapeType="1" noTextEdit="1"/>
                </p:cNvSpPr>
                <p:nvPr/>
              </p:nvSpPr>
              <p:spPr>
                <a:xfrm>
                  <a:off x="5238735" y="2738715"/>
                  <a:ext cx="479600" cy="338554"/>
                </a:xfrm>
                <a:prstGeom prst="rect">
                  <a:avLst/>
                </a:prstGeom>
                <a:blipFill rotWithShape="1">
                  <a:blip r:embed="rId9"/>
                </a:blipFill>
              </p:spPr>
              <p:txBody>
                <a:bodyPr/>
                <a:lstStyle/>
                <a:p>
                  <a:r>
                    <a:rPr lang="zh-CN" altLang="en-US">
                      <a:noFill/>
                    </a:rPr>
                    <a:t> </a:t>
                  </a:r>
                </a:p>
              </p:txBody>
            </p:sp>
          </mc:Fallback>
        </mc:AlternateContent>
        <p:cxnSp>
          <p:nvCxnSpPr>
            <p:cNvPr id="211" name="直接箭头连接符 210"/>
            <p:cNvCxnSpPr/>
            <p:nvPr/>
          </p:nvCxnSpPr>
          <p:spPr bwMode="auto">
            <a:xfrm flipV="1">
              <a:off x="5737141" y="2885760"/>
              <a:ext cx="214402"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p:sp>
        <p:nvSpPr>
          <p:cNvPr id="19" name="文本框 18"/>
          <p:cNvSpPr txBox="1"/>
          <p:nvPr/>
        </p:nvSpPr>
        <p:spPr>
          <a:xfrm>
            <a:off x="4527537" y="2921940"/>
            <a:ext cx="1415561"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 由图可知</a:t>
            </a:r>
            <a:endParaRPr lang="zh-CN" altLang="en-US" sz="2000" dirty="0"/>
          </a:p>
        </p:txBody>
      </p:sp>
      <mc:AlternateContent xmlns:mc="http://schemas.openxmlformats.org/markup-compatibility/2006">
        <mc:Choice xmlns:a14="http://schemas.microsoft.com/office/drawing/2010/main" Requires="a14">
          <p:sp>
            <p:nvSpPr>
              <p:cNvPr id="26" name="文本框 25"/>
              <p:cNvSpPr txBox="1"/>
              <p:nvPr/>
            </p:nvSpPr>
            <p:spPr>
              <a:xfrm>
                <a:off x="1958555" y="3536852"/>
                <a:ext cx="1373358" cy="400110"/>
              </a:xfrm>
              <a:prstGeom prst="rect">
                <a:avLst/>
              </a:prstGeom>
              <a:noFill/>
            </p:spPr>
            <p:txBody>
              <a:bodyPr wrap="square">
                <a:spAutoFit/>
              </a:bodyPr>
              <a:lstStyle/>
              <a:p>
                <a14:m>
                  <m:oMath xmlns:m="http://schemas.openxmlformats.org/officeDocument/2006/math">
                    <m:r>
                      <a:rPr lang="en-US" altLang="zh-CN" sz="2000" b="0" i="1" kern="100" smtClean="0">
                        <a:solidFill>
                          <a:srgbClr val="FF0000"/>
                        </a:solidFill>
                        <a:effectLst/>
                        <a:latin typeface="Cambria Math" panose="02040503050406030204" pitchFamily="18" charset="0"/>
                        <a:ea typeface="宋体" panose="02010600030101010101" pitchFamily="2" charset="-122"/>
                      </a:rPr>
                      <m:t>𝐴</m:t>
                    </m:r>
                    <m:r>
                      <a:rPr lang="en-US" altLang="zh-CN" sz="2000" i="1" kern="100">
                        <a:solidFill>
                          <a:srgbClr val="FF0000"/>
                        </a:solidFill>
                        <a:latin typeface="Cambria Math" panose="02040503050406030204" pitchFamily="18" charset="0"/>
                        <a:ea typeface="宋体" panose="02010600030101010101" pitchFamily="2" charset="-122"/>
                      </a:rPr>
                      <m:t>=</m:t>
                    </m:r>
                  </m:oMath>
                </a14:m>
                <a:r>
                  <a:rPr lang="en-US" altLang="zh-CN" sz="2000" kern="100" dirty="0">
                    <a:solidFill>
                      <a:srgbClr val="FF0000"/>
                    </a:solidFill>
                    <a:latin typeface="Times New Roman" panose="02020603050405020304" pitchFamily="18" charset="0"/>
                    <a:ea typeface="宋体" panose="02010600030101010101" pitchFamily="2" charset="-122"/>
                  </a:rPr>
                  <a:t>0.04m</a:t>
                </a:r>
                <a:endParaRPr lang="zh-CN" altLang="en-US" sz="2000" dirty="0"/>
              </a:p>
            </p:txBody>
          </p:sp>
        </mc:Choice>
        <mc:Fallback>
          <p:sp>
            <p:nvSpPr>
              <p:cNvPr id="26" name="文本框 25"/>
              <p:cNvSpPr txBox="1">
                <a:spLocks noRot="1" noChangeAspect="1" noMove="1" noResize="1" noEditPoints="1" noAdjustHandles="1" noChangeArrowheads="1" noChangeShapeType="1" noTextEdit="1"/>
              </p:cNvSpPr>
              <p:nvPr/>
            </p:nvSpPr>
            <p:spPr>
              <a:xfrm>
                <a:off x="1958555" y="3536852"/>
                <a:ext cx="1373358" cy="400110"/>
              </a:xfrm>
              <a:prstGeom prst="rect">
                <a:avLst/>
              </a:prstGeom>
              <a:blipFill rotWithShape="1">
                <a:blip r:embed="rId10"/>
                <a:stretch>
                  <a:fillRect l="-16" t="-134" r="5" b="14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485128" y="3372764"/>
                <a:ext cx="1458037"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en-US" altLang="zh-CN" sz="2000" i="1" kern="100" smtClean="0">
                              <a:latin typeface="Cambria Math" panose="02040503050406030204" pitchFamily="18" charset="0"/>
                              <a:ea typeface="宋体" panose="02010600030101010101" pitchFamily="2" charset="-122"/>
                            </a:rPr>
                          </m:ctrlPr>
                        </m:fPr>
                        <m:num>
                          <m:r>
                            <a:rPr lang="zh-CN" altLang="en-US" sz="2000" i="1" kern="100" smtClean="0">
                              <a:solidFill>
                                <a:srgbClr val="00B0F0"/>
                              </a:solidFill>
                              <a:latin typeface="Cambria Math" panose="02040503050406030204" pitchFamily="18" charset="0"/>
                              <a:ea typeface="宋体" panose="02010600030101010101" pitchFamily="2" charset="-122"/>
                            </a:rPr>
                            <m:t>𝜆</m:t>
                          </m:r>
                        </m:num>
                        <m:den>
                          <m:r>
                            <a:rPr lang="en-US" altLang="zh-CN" sz="2000" i="1" kern="100">
                              <a:latin typeface="Cambria Math" panose="02040503050406030204" pitchFamily="18" charset="0"/>
                              <a:ea typeface="宋体" panose="02010600030101010101" pitchFamily="2" charset="-122"/>
                            </a:rPr>
                            <m:t>2</m:t>
                          </m:r>
                        </m:den>
                      </m:f>
                      <m:r>
                        <a:rPr lang="en-US" altLang="zh-CN" sz="2000" i="1" kern="100" smtClean="0">
                          <a:latin typeface="Cambria Math" panose="02040503050406030204" pitchFamily="18" charset="0"/>
                          <a:ea typeface="宋体" panose="02010600030101010101" pitchFamily="2" charset="-122"/>
                        </a:rPr>
                        <m:t>=</m:t>
                      </m:r>
                      <m:r>
                        <m:rPr>
                          <m:nor/>
                        </m:rPr>
                        <a:rPr lang="en-US" altLang="zh-CN" sz="2000" b="0" i="0" kern="100" dirty="0" smtClean="0">
                          <a:latin typeface="Times New Roman" panose="02020603050405020304" pitchFamily="18" charset="0"/>
                          <a:ea typeface="宋体" panose="02010600030101010101" pitchFamily="2" charset="-122"/>
                        </a:rPr>
                        <m:t>5</m:t>
                      </m:r>
                      <m:r>
                        <a:rPr lang="en-US" altLang="zh-CN" sz="2000" i="1" kern="100" dirty="0" smtClean="0">
                          <a:latin typeface="Cambria Math" panose="02040503050406030204" pitchFamily="18" charset="0"/>
                          <a:ea typeface="宋体" panose="02010600030101010101" pitchFamily="2" charset="-122"/>
                        </a:rPr>
                        <m:t>0</m:t>
                      </m:r>
                      <m:r>
                        <m:rPr>
                          <m:sty m:val="p"/>
                        </m:rPr>
                        <a:rPr lang="en-US" altLang="zh-CN" sz="2000" i="1" kern="100" dirty="0">
                          <a:latin typeface="Cambria Math" panose="02040503050406030204" pitchFamily="18" charset="0"/>
                          <a:ea typeface="宋体" panose="02010600030101010101" pitchFamily="2" charset="-122"/>
                        </a:rPr>
                        <m:t>m</m:t>
                      </m:r>
                    </m:oMath>
                  </m:oMathPara>
                </a14:m>
                <a:endParaRPr lang="zh-CN" altLang="en-US" dirty="0"/>
              </a:p>
            </p:txBody>
          </p:sp>
        </mc:Choice>
        <mc:Fallback>
          <p:sp>
            <p:nvSpPr>
              <p:cNvPr id="28" name="文本框 27"/>
              <p:cNvSpPr txBox="1">
                <a:spLocks noRot="1" noChangeAspect="1" noMove="1" noResize="1" noEditPoints="1" noAdjustHandles="1" noChangeArrowheads="1" noChangeShapeType="1" noTextEdit="1"/>
              </p:cNvSpPr>
              <p:nvPr/>
            </p:nvSpPr>
            <p:spPr>
              <a:xfrm>
                <a:off x="485128" y="3372764"/>
                <a:ext cx="1458037" cy="674800"/>
              </a:xfrm>
              <a:prstGeom prst="rect">
                <a:avLst/>
              </a:prstGeom>
              <a:blipFill rotWithShape="1">
                <a:blip r:embed="rId11"/>
                <a:stretch>
                  <a:fillRect l="-43" t="-41" r="4" b="1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1" name="文本框 30"/>
              <p:cNvSpPr txBox="1"/>
              <p:nvPr/>
            </p:nvSpPr>
            <p:spPr>
              <a:xfrm>
                <a:off x="3414252" y="4047403"/>
                <a:ext cx="330085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100" smtClean="0">
                          <a:solidFill>
                            <a:schemeClr val="tx1"/>
                          </a:solidFill>
                          <a:latin typeface="Cambria Math" panose="02040503050406030204" pitchFamily="18" charset="0"/>
                          <a:ea typeface="Cambria Math" panose="02040503050406030204" pitchFamily="18" charset="0"/>
                        </a:rPr>
                        <m:t>𝑢</m:t>
                      </m:r>
                      <m:r>
                        <a:rPr lang="en-US" altLang="zh-CN" sz="2000" i="1" kern="100" smtClean="0">
                          <a:latin typeface="Cambria Math" panose="02040503050406030204" pitchFamily="18" charset="0"/>
                          <a:ea typeface="Cambria Math" panose="02040503050406030204" pitchFamily="18" charset="0"/>
                        </a:rPr>
                        <m:t>=</m:t>
                      </m:r>
                      <m:r>
                        <a:rPr lang="zh-CN" altLang="en-US" sz="2000" i="1" kern="100" smtClean="0">
                          <a:solidFill>
                            <a:srgbClr val="00B0F0"/>
                          </a:solidFill>
                          <a:latin typeface="Cambria Math" panose="02040503050406030204" pitchFamily="18" charset="0"/>
                          <a:ea typeface="Cambria Math" panose="02040503050406030204" pitchFamily="18" charset="0"/>
                        </a:rPr>
                        <m:t>𝜆</m:t>
                      </m:r>
                      <m:r>
                        <a:rPr lang="zh-CN" altLang="en-US" sz="2000" i="1" kern="100" smtClean="0">
                          <a:solidFill>
                            <a:srgbClr val="7030A0"/>
                          </a:solidFill>
                          <a:latin typeface="Cambria Math" panose="02040503050406030204" pitchFamily="18" charset="0"/>
                          <a:ea typeface="Cambria Math" panose="02040503050406030204" pitchFamily="18" charset="0"/>
                        </a:rPr>
                        <m:t>𝜈</m:t>
                      </m:r>
                      <m:r>
                        <a:rPr lang="en-US" altLang="zh-CN" sz="2000" i="1" kern="100" smtClean="0">
                          <a:latin typeface="Cambria Math" panose="02040503050406030204" pitchFamily="18" charset="0"/>
                          <a:ea typeface="Cambria Math" panose="02040503050406030204" pitchFamily="18" charset="0"/>
                        </a:rPr>
                        <m:t>=</m:t>
                      </m:r>
                      <m:r>
                        <a:rPr lang="en-US" altLang="zh-CN" sz="2000" i="1" kern="100">
                          <a:latin typeface="Cambria Math" panose="02040503050406030204" pitchFamily="18" charset="0"/>
                          <a:ea typeface="宋体" panose="02010600030101010101" pitchFamily="2" charset="-122"/>
                        </a:rPr>
                        <m:t>2</m:t>
                      </m:r>
                      <m:r>
                        <a:rPr lang="en-US" altLang="zh-CN" sz="2000" b="0" i="1" kern="100" smtClean="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50</m:t>
                      </m:r>
                      <m:r>
                        <a:rPr lang="en-US" altLang="zh-CN" sz="2000" b="0" i="1" kern="100" smtClean="0">
                          <a:latin typeface="Cambria Math" panose="02040503050406030204" pitchFamily="18" charset="0"/>
                          <a:ea typeface="Cambria Math" panose="02040503050406030204" pitchFamily="18" charset="0"/>
                        </a:rPr>
                        <m:t>×</m:t>
                      </m:r>
                      <m:sSup>
                        <m:sSupPr>
                          <m:ctrlPr>
                            <a:rPr lang="en-US" altLang="zh-CN" sz="2000" b="0" i="1" kern="100" smtClean="0">
                              <a:latin typeface="Cambria Math" panose="02040503050406030204" pitchFamily="18" charset="0"/>
                              <a:ea typeface="Cambria Math" panose="02040503050406030204" pitchFamily="18" charset="0"/>
                            </a:rPr>
                          </m:ctrlPr>
                        </m:sSupPr>
                        <m:e>
                          <m:r>
                            <a:rPr lang="en-US" altLang="zh-CN" sz="2000" b="0" i="1" kern="100" smtClean="0">
                              <a:latin typeface="Cambria Math" panose="02040503050406030204" pitchFamily="18" charset="0"/>
                              <a:ea typeface="Cambria Math" panose="02040503050406030204" pitchFamily="18" charset="0"/>
                            </a:rPr>
                            <m:t>10</m:t>
                          </m:r>
                        </m:e>
                        <m:sup>
                          <m:r>
                            <a:rPr lang="en-US" altLang="zh-CN" sz="2000" b="0" i="1" kern="100" smtClean="0">
                              <a:latin typeface="Cambria Math" panose="02040503050406030204" pitchFamily="18" charset="0"/>
                              <a:ea typeface="Cambria Math" panose="02040503050406030204" pitchFamily="18" charset="0"/>
                            </a:rPr>
                            <m:t>4</m:t>
                          </m:r>
                        </m:sup>
                      </m:sSup>
                      <m:r>
                        <m:rPr>
                          <m:sty m:val="p"/>
                        </m:rPr>
                        <a:rPr lang="en-US" altLang="zh-CN" sz="2000" kern="100">
                          <a:latin typeface="Cambria Math" panose="02040503050406030204" pitchFamily="18" charset="0"/>
                          <a:ea typeface="宋体" panose="02010600030101010101" pitchFamily="2" charset="-122"/>
                        </a:rPr>
                        <m:t>m</m:t>
                      </m:r>
                      <m:r>
                        <a:rPr lang="en-US" altLang="zh-CN" sz="2000" i="1" kern="100">
                          <a:latin typeface="Cambria Math" panose="02040503050406030204" pitchFamily="18" charset="0"/>
                          <a:ea typeface="Cambria Math" panose="02040503050406030204" pitchFamily="18" charset="0"/>
                        </a:rPr>
                        <m:t>∙</m:t>
                      </m:r>
                      <m:sSup>
                        <m:sSupPr>
                          <m:ctrlPr>
                            <a:rPr lang="en-US" altLang="zh-CN" sz="2000" i="1" kern="100">
                              <a:latin typeface="Cambria Math" panose="02040503050406030204" pitchFamily="18" charset="0"/>
                              <a:ea typeface="宋体" panose="02010600030101010101" pitchFamily="2" charset="-122"/>
                            </a:rPr>
                          </m:ctrlPr>
                        </m:sSupPr>
                        <m:e>
                          <m:r>
                            <m:rPr>
                              <m:sty m:val="p"/>
                            </m:rPr>
                            <a:rPr lang="en-US" altLang="zh-CN" sz="2000" kern="100">
                              <a:latin typeface="Cambria Math" panose="02040503050406030204" pitchFamily="18" charset="0"/>
                              <a:ea typeface="宋体" panose="02010600030101010101" pitchFamily="2" charset="-122"/>
                            </a:rPr>
                            <m:t>s</m:t>
                          </m:r>
                        </m:e>
                        <m:sup>
                          <m:r>
                            <a:rPr lang="en-US" altLang="zh-CN" sz="2000" kern="100">
                              <a:latin typeface="Cambria Math" panose="02040503050406030204" pitchFamily="18" charset="0"/>
                              <a:ea typeface="宋体" panose="02010600030101010101" pitchFamily="2" charset="-122"/>
                            </a:rPr>
                            <m:t>−</m:t>
                          </m:r>
                          <m:r>
                            <a:rPr lang="en-US" altLang="zh-CN" sz="2000" kern="100">
                              <a:latin typeface="Cambria Math" panose="02040503050406030204" pitchFamily="18" charset="0"/>
                              <a:ea typeface="宋体" panose="02010600030101010101" pitchFamily="2" charset="-122"/>
                            </a:rPr>
                            <m:t>1</m:t>
                          </m:r>
                        </m:sup>
                      </m:sSup>
                    </m:oMath>
                  </m:oMathPara>
                </a14:m>
                <a:endParaRPr lang="zh-CN" altLang="en-US" sz="2000" dirty="0"/>
              </a:p>
            </p:txBody>
          </p:sp>
        </mc:Choice>
        <mc:Fallback>
          <p:sp>
            <p:nvSpPr>
              <p:cNvPr id="31" name="文本框 30"/>
              <p:cNvSpPr txBox="1">
                <a:spLocks noRot="1" noChangeAspect="1" noMove="1" noResize="1" noEditPoints="1" noAdjustHandles="1" noChangeArrowheads="1" noChangeShapeType="1" noTextEdit="1"/>
              </p:cNvSpPr>
              <p:nvPr/>
            </p:nvSpPr>
            <p:spPr>
              <a:xfrm>
                <a:off x="3414252" y="4047403"/>
                <a:ext cx="3300852" cy="400110"/>
              </a:xfrm>
              <a:prstGeom prst="rect">
                <a:avLst/>
              </a:prstGeom>
              <a:blipFill rotWithShape="1">
                <a:blip r:embed="rId12"/>
                <a:stretch>
                  <a:fillRect l="-15" t="-137" r="19" b="15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7" name="文本框 36"/>
              <p:cNvSpPr txBox="1"/>
              <p:nvPr/>
            </p:nvSpPr>
            <p:spPr>
              <a:xfrm>
                <a:off x="5777044" y="5045535"/>
                <a:ext cx="1281813" cy="56477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i="1" kern="100" smtClean="0">
                          <a:latin typeface="Cambria Math" panose="02040503050406030204" pitchFamily="18" charset="0"/>
                          <a:ea typeface="Cambria Math" panose="02040503050406030204" pitchFamily="18" charset="0"/>
                        </a:rPr>
                        <m:t>𝜑</m:t>
                      </m:r>
                      <m:r>
                        <a:rPr lang="en-US" altLang="zh-CN" sz="1800" i="1" kern="100">
                          <a:latin typeface="Cambria Math" panose="02040503050406030204" pitchFamily="18" charset="0"/>
                          <a:ea typeface="Cambria Math" panose="02040503050406030204" pitchFamily="18" charset="0"/>
                        </a:rPr>
                        <m:t>=</m:t>
                      </m:r>
                      <m:f>
                        <m:fPr>
                          <m:ctrlPr>
                            <a:rPr lang="en-US" altLang="zh-CN" sz="1800" i="1" kern="100" smtClean="0">
                              <a:latin typeface="Cambria Math" panose="02040503050406030204" pitchFamily="18" charset="0"/>
                              <a:ea typeface="Cambria Math" panose="02040503050406030204" pitchFamily="18" charset="0"/>
                            </a:rPr>
                          </m:ctrlPr>
                        </m:fPr>
                        <m:num>
                          <m:r>
                            <a:rPr lang="zh-CN" altLang="en-US" sz="1800" i="1" kern="100" smtClean="0">
                              <a:latin typeface="Cambria Math" panose="02040503050406030204" pitchFamily="18" charset="0"/>
                              <a:ea typeface="Cambria Math" panose="02040503050406030204" pitchFamily="18" charset="0"/>
                            </a:rPr>
                            <m:t>𝜋</m:t>
                          </m:r>
                        </m:num>
                        <m:den>
                          <m:r>
                            <a:rPr lang="en-US" altLang="zh-CN" sz="1800" i="1" kern="100">
                              <a:latin typeface="Cambria Math" panose="02040503050406030204" pitchFamily="18" charset="0"/>
                              <a:ea typeface="Cambria Math" panose="02040503050406030204" pitchFamily="18" charset="0"/>
                            </a:rPr>
                            <m:t>3</m:t>
                          </m:r>
                        </m:den>
                      </m:f>
                    </m:oMath>
                  </m:oMathPara>
                </a14:m>
                <a:endParaRPr lang="zh-CN" altLang="en-US" dirty="0"/>
              </a:p>
            </p:txBody>
          </p:sp>
        </mc:Choice>
        <mc:Fallback>
          <p:sp>
            <p:nvSpPr>
              <p:cNvPr id="37" name="文本框 36"/>
              <p:cNvSpPr txBox="1">
                <a:spLocks noRot="1" noChangeAspect="1" noMove="1" noResize="1" noEditPoints="1" noAdjustHandles="1" noChangeArrowheads="1" noChangeShapeType="1" noTextEdit="1"/>
              </p:cNvSpPr>
              <p:nvPr/>
            </p:nvSpPr>
            <p:spPr>
              <a:xfrm>
                <a:off x="5777044" y="5045535"/>
                <a:ext cx="1281813" cy="564770"/>
              </a:xfrm>
              <a:prstGeom prst="rect">
                <a:avLst/>
              </a:prstGeom>
              <a:blipFill rotWithShape="1">
                <a:blip r:embed="rId13"/>
                <a:stretch>
                  <a:fillRect l="-35" t="-81" r="15" b="14"/>
                </a:stretch>
              </a:blipFill>
            </p:spPr>
            <p:txBody>
              <a:bodyPr/>
              <a:lstStyle/>
              <a:p>
                <a:r>
                  <a:rPr lang="zh-CN" altLang="en-US">
                    <a:noFill/>
                  </a:rPr>
                  <a:t> </a:t>
                </a:r>
              </a:p>
            </p:txBody>
          </p:sp>
        </mc:Fallback>
      </mc:AlternateContent>
      <p:sp>
        <p:nvSpPr>
          <p:cNvPr id="38" name="箭头: 右 37"/>
          <p:cNvSpPr/>
          <p:nvPr/>
        </p:nvSpPr>
        <p:spPr bwMode="auto">
          <a:xfrm>
            <a:off x="1828393" y="5932207"/>
            <a:ext cx="374385" cy="20477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9" name="文本框 38"/>
              <p:cNvSpPr txBox="1"/>
              <p:nvPr/>
            </p:nvSpPr>
            <p:spPr>
              <a:xfrm>
                <a:off x="2316290" y="5714539"/>
                <a:ext cx="5200970" cy="64011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04</m:t>
                      </m:r>
                      <m:r>
                        <m:rPr>
                          <m:sty m:val="p"/>
                        </m:rPr>
                        <a:rPr lang="en-US" altLang="zh-CN" sz="2000" kern="100">
                          <a:effectLst/>
                          <a:latin typeface="Cambria Math" panose="02040503050406030204" pitchFamily="18" charset="0"/>
                          <a:ea typeface="宋体" panose="02010600030101010101" pitchFamily="2" charset="-122"/>
                        </a:rPr>
                        <m:t>cos</m:t>
                      </m:r>
                      <m:r>
                        <a:rPr lang="en-US" altLang="zh-CN" sz="2000" kern="100">
                          <a:effectLst/>
                          <a:latin typeface="Cambria Math" panose="02040503050406030204" pitchFamily="18" charset="0"/>
                          <a:ea typeface="宋体" panose="02010600030101010101" pitchFamily="2" charset="-122"/>
                        </a:rPr>
                        <m:t>⁡</m:t>
                      </m:r>
                      <m:d>
                        <m:dPr>
                          <m:begChr m:val="["/>
                          <m:endChr m:val="]"/>
                          <m:ctrlPr>
                            <a:rPr lang="en-US" altLang="zh-CN" sz="2000" i="1" kern="100" smtClean="0">
                              <a:effectLst/>
                              <a:latin typeface="Cambria Math" panose="02040503050406030204" pitchFamily="18" charset="0"/>
                              <a:ea typeface="宋体" panose="02010600030101010101" pitchFamily="2" charset="-122"/>
                            </a:rPr>
                          </m:ctrlPr>
                        </m:dPr>
                        <m:e>
                          <m:r>
                            <a:rPr lang="en-US" altLang="zh-CN" sz="2000" b="0" i="1" kern="100" smtClean="0">
                              <a:solidFill>
                                <a:srgbClr val="00B050"/>
                              </a:solidFill>
                              <a:latin typeface="Cambria Math" panose="02040503050406030204" pitchFamily="18" charset="0"/>
                              <a:ea typeface="宋体" panose="02010600030101010101" pitchFamily="2" charset="-122"/>
                            </a:rPr>
                            <m:t>500</m:t>
                          </m:r>
                          <m:r>
                            <a:rPr lang="zh-CN" altLang="en-US" sz="2000" b="0" i="1" kern="100" smtClean="0">
                              <a:solidFill>
                                <a:srgbClr val="00B050"/>
                              </a:solidFill>
                              <a:latin typeface="Cambria Math" panose="02040503050406030204" pitchFamily="18" charset="0"/>
                              <a:ea typeface="宋体" panose="02010600030101010101" pitchFamily="2" charset="-122"/>
                            </a:rPr>
                            <m:t>𝜋</m:t>
                          </m:r>
                          <m:d>
                            <m:dPr>
                              <m:ctrlPr>
                                <a:rPr lang="en-US" altLang="zh-CN" sz="2000" i="1" kern="100">
                                  <a:latin typeface="Cambria Math" panose="02040503050406030204" pitchFamily="18" charset="0"/>
                                  <a:ea typeface="宋体" panose="02010600030101010101" pitchFamily="2" charset="-122"/>
                                </a:rPr>
                              </m:ctrlPr>
                            </m:dPr>
                            <m:e>
                              <m:r>
                                <a:rPr lang="en-US" altLang="zh-CN" sz="2000" i="1" kern="100">
                                  <a:latin typeface="Cambria Math" panose="02040503050406030204" pitchFamily="18" charset="0"/>
                                  <a:ea typeface="宋体" panose="02010600030101010101" pitchFamily="2" charset="-122"/>
                                </a:rPr>
                                <m:t>𝑡</m:t>
                              </m:r>
                              <m:r>
                                <a:rPr lang="en-US" altLang="zh-CN" sz="2000" i="1" kern="100" smtClean="0">
                                  <a:latin typeface="Cambria Math" panose="02040503050406030204" pitchFamily="18" charset="0"/>
                                  <a:ea typeface="Cambria Math" panose="02040503050406030204" pitchFamily="18" charset="0"/>
                                </a:rPr>
                                <m:t>−</m:t>
                              </m:r>
                              <m:f>
                                <m:fPr>
                                  <m:ctrlPr>
                                    <a:rPr lang="en-US" altLang="zh-CN" sz="2000" i="1" kern="100">
                                      <a:latin typeface="Cambria Math" panose="02040503050406030204" pitchFamily="18" charset="0"/>
                                      <a:ea typeface="宋体" panose="02010600030101010101" pitchFamily="2" charset="-122"/>
                                    </a:rPr>
                                  </m:ctrlPr>
                                </m:fPr>
                                <m:num>
                                  <m:r>
                                    <a:rPr lang="en-US" altLang="zh-CN" sz="2000" i="1" kern="100">
                                      <a:latin typeface="Cambria Math" panose="02040503050406030204" pitchFamily="18" charset="0"/>
                                      <a:ea typeface="宋体" panose="02010600030101010101" pitchFamily="2" charset="-122"/>
                                    </a:rPr>
                                    <m:t>𝑥</m:t>
                                  </m:r>
                                </m:num>
                                <m:den>
                                  <m:r>
                                    <a:rPr lang="en-US" altLang="zh-CN" sz="2000" i="1" kern="100">
                                      <a:latin typeface="Cambria Math" panose="02040503050406030204" pitchFamily="18" charset="0"/>
                                      <a:ea typeface="宋体" panose="02010600030101010101" pitchFamily="2" charset="-122"/>
                                    </a:rPr>
                                    <m:t>2</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50</m:t>
                                  </m:r>
                                  <m:r>
                                    <a:rPr lang="en-US" altLang="zh-CN" sz="2000" i="1" kern="100">
                                      <a:latin typeface="Cambria Math" panose="02040503050406030204" pitchFamily="18" charset="0"/>
                                      <a:ea typeface="Cambria Math" panose="02040503050406030204" pitchFamily="18" charset="0"/>
                                    </a:rPr>
                                    <m:t>×</m:t>
                                  </m:r>
                                  <m:sSup>
                                    <m:sSupPr>
                                      <m:ctrlPr>
                                        <a:rPr lang="en-US" altLang="zh-CN" sz="2000" i="1" kern="100">
                                          <a:latin typeface="Cambria Math" panose="02040503050406030204" pitchFamily="18" charset="0"/>
                                          <a:ea typeface="Cambria Math" panose="02040503050406030204" pitchFamily="18" charset="0"/>
                                        </a:rPr>
                                      </m:ctrlPr>
                                    </m:sSupPr>
                                    <m:e>
                                      <m:r>
                                        <a:rPr lang="en-US" altLang="zh-CN" sz="2000" i="1" kern="100">
                                          <a:latin typeface="Cambria Math" panose="02040503050406030204" pitchFamily="18" charset="0"/>
                                          <a:ea typeface="Cambria Math" panose="02040503050406030204" pitchFamily="18" charset="0"/>
                                        </a:rPr>
                                        <m:t>10</m:t>
                                      </m:r>
                                    </m:e>
                                    <m:sup>
                                      <m:r>
                                        <a:rPr lang="en-US" altLang="zh-CN" sz="2000" b="0" i="1" kern="100" smtClean="0">
                                          <a:latin typeface="Cambria Math" panose="02040503050406030204" pitchFamily="18" charset="0"/>
                                          <a:ea typeface="Cambria Math" panose="02040503050406030204" pitchFamily="18" charset="0"/>
                                        </a:rPr>
                                        <m:t>4</m:t>
                                      </m:r>
                                    </m:sup>
                                  </m:sSup>
                                </m:den>
                              </m:f>
                            </m:e>
                          </m:d>
                          <m:r>
                            <a:rPr lang="en-US" altLang="zh-CN" sz="2000" i="1" kern="100">
                              <a:latin typeface="Cambria Math" panose="02040503050406030204" pitchFamily="18" charset="0"/>
                              <a:ea typeface="宋体" panose="02010600030101010101" pitchFamily="2" charset="-122"/>
                            </a:rPr>
                            <m:t>+</m:t>
                          </m:r>
                          <m:f>
                            <m:fPr>
                              <m:ctrlPr>
                                <a:rPr lang="en-US" altLang="zh-CN" sz="2000" i="1" kern="100">
                                  <a:latin typeface="Cambria Math" panose="02040503050406030204" pitchFamily="18" charset="0"/>
                                  <a:ea typeface="Cambria Math" panose="02040503050406030204" pitchFamily="18" charset="0"/>
                                </a:rPr>
                              </m:ctrlPr>
                            </m:fPr>
                            <m:num>
                              <m:r>
                                <a:rPr lang="zh-CN" altLang="en-US" sz="2000" i="1" kern="100">
                                  <a:latin typeface="Cambria Math" panose="02040503050406030204" pitchFamily="18" charset="0"/>
                                  <a:ea typeface="Cambria Math" panose="02040503050406030204" pitchFamily="18" charset="0"/>
                                </a:rPr>
                                <m:t>𝜋</m:t>
                              </m:r>
                            </m:num>
                            <m:den>
                              <m:r>
                                <a:rPr lang="en-US" altLang="zh-CN" sz="2000" i="1" kern="100">
                                  <a:latin typeface="Cambria Math" panose="02040503050406030204" pitchFamily="18" charset="0"/>
                                  <a:ea typeface="Cambria Math" panose="02040503050406030204" pitchFamily="18" charset="0"/>
                                </a:rPr>
                                <m:t>3</m:t>
                              </m:r>
                            </m:den>
                          </m:f>
                        </m:e>
                      </m:d>
                      <m:r>
                        <m:rPr>
                          <m:sty m:val="p"/>
                        </m:rPr>
                        <a:rPr lang="en-US" altLang="zh-CN" sz="2000" i="1" kern="100">
                          <a:latin typeface="Cambria Math" panose="02040503050406030204" pitchFamily="18" charset="0"/>
                          <a:ea typeface="宋体" panose="02010600030101010101" pitchFamily="2" charset="-122"/>
                        </a:rPr>
                        <m:t>m</m:t>
                      </m:r>
                    </m:oMath>
                  </m:oMathPara>
                </a14:m>
                <a:endParaRPr lang="zh-CN" altLang="en-US" sz="2000" dirty="0"/>
              </a:p>
            </p:txBody>
          </p:sp>
        </mc:Choice>
        <mc:Fallback>
          <p:sp>
            <p:nvSpPr>
              <p:cNvPr id="39" name="文本框 38"/>
              <p:cNvSpPr txBox="1">
                <a:spLocks noRot="1" noChangeAspect="1" noMove="1" noResize="1" noEditPoints="1" noAdjustHandles="1" noChangeArrowheads="1" noChangeShapeType="1" noTextEdit="1"/>
              </p:cNvSpPr>
              <p:nvPr/>
            </p:nvSpPr>
            <p:spPr>
              <a:xfrm>
                <a:off x="2316290" y="5714539"/>
                <a:ext cx="5200970" cy="640112"/>
              </a:xfrm>
              <a:prstGeom prst="rect">
                <a:avLst/>
              </a:prstGeom>
              <a:blipFill rotWithShape="1">
                <a:blip r:embed="rId14"/>
                <a:stretch>
                  <a:fillRect l="-9" t="-27" r="2" b="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895739" y="4545147"/>
                <a:ext cx="2784697" cy="495585"/>
              </a:xfrm>
              <a:prstGeom prst="rect">
                <a:avLst/>
              </a:prstGeom>
              <a:noFill/>
            </p:spPr>
            <p:txBody>
              <a:bodyPr wrap="square">
                <a:spAutoFit/>
              </a:bodyPr>
              <a:lstStyle/>
              <a:p>
                <a:pPr>
                  <a:lnSpc>
                    <a:spcPct val="150000"/>
                  </a:lnSpc>
                </a:pPr>
                <a:r>
                  <a:rPr lang="zh-CN" altLang="en-US" sz="2000" kern="100" dirty="0">
                    <a:ea typeface="宋体" panose="02010600030101010101" pitchFamily="2" charset="-122"/>
                  </a:rPr>
                  <a:t>已知</a:t>
                </a:r>
                <a14:m>
                  <m:oMath xmlns:m="http://schemas.openxmlformats.org/officeDocument/2006/math">
                    <m:r>
                      <a:rPr lang="en-US" altLang="zh-CN" sz="2000" i="1" kern="100" smtClean="0">
                        <a:latin typeface="Cambria Math" panose="02040503050406030204" pitchFamily="18" charset="0"/>
                        <a:ea typeface="宋体" panose="02010600030101010101" pitchFamily="2" charset="-122"/>
                      </a:rPr>
                      <m:t>𝑡</m:t>
                    </m:r>
                    <m:r>
                      <a:rPr lang="en-US" altLang="zh-CN" sz="2000" b="0" i="1" kern="100" smtClean="0">
                        <a:latin typeface="Cambria Math" panose="02040503050406030204" pitchFamily="18" charset="0"/>
                        <a:ea typeface="宋体" panose="02010600030101010101" pitchFamily="2" charset="-122"/>
                      </a:rPr>
                      <m:t>=</m:t>
                    </m:r>
                    <m:r>
                      <a:rPr lang="en-US" altLang="zh-CN" sz="2000" b="0" i="1" kern="100" smtClean="0">
                        <a:latin typeface="Cambria Math" panose="02040503050406030204" pitchFamily="18" charset="0"/>
                        <a:ea typeface="宋体" panose="02010600030101010101" pitchFamily="2" charset="-122"/>
                      </a:rPr>
                      <m:t>0</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000" kern="100" dirty="0">
                    <a:ea typeface="宋体" panose="02010600030101010101" pitchFamily="2" charset="-122"/>
                  </a:rPr>
                  <a:t> </a:t>
                </a:r>
                <a14:m>
                  <m:oMath xmlns:m="http://schemas.openxmlformats.org/officeDocument/2006/math">
                    <m:r>
                      <a:rPr lang="en-US" altLang="zh-CN" sz="2000" i="1" kern="100" dirty="0" smtClean="0">
                        <a:latin typeface="Cambria Math" panose="02040503050406030204" pitchFamily="18" charset="0"/>
                        <a:ea typeface="宋体" panose="02010600030101010101" pitchFamily="2" charset="-122"/>
                      </a:rPr>
                      <m:t>𝑥</m:t>
                    </m:r>
                    <m:r>
                      <a:rPr lang="en-US" altLang="zh-CN" sz="2000" i="1" kern="100">
                        <a:latin typeface="Cambria Math" panose="02040503050406030204" pitchFamily="18" charset="0"/>
                        <a:ea typeface="宋体" panose="02010600030101010101" pitchFamily="2" charset="-122"/>
                      </a:rPr>
                      <m:t>=</m:t>
                    </m:r>
                    <m:r>
                      <a:rPr lang="en-US" altLang="zh-CN" sz="2000" i="1" kern="100">
                        <a:latin typeface="Cambria Math" panose="02040503050406030204" pitchFamily="18" charset="0"/>
                        <a:ea typeface="宋体" panose="02010600030101010101" pitchFamily="2" charset="-122"/>
                      </a:rPr>
                      <m:t>0</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时</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0" name="文本框 39"/>
              <p:cNvSpPr txBox="1">
                <a:spLocks noRot="1" noChangeAspect="1" noMove="1" noResize="1" noEditPoints="1" noAdjustHandles="1" noChangeArrowheads="1" noChangeShapeType="1" noTextEdit="1"/>
              </p:cNvSpPr>
              <p:nvPr/>
            </p:nvSpPr>
            <p:spPr>
              <a:xfrm>
                <a:off x="895739" y="4545147"/>
                <a:ext cx="2784697" cy="495585"/>
              </a:xfrm>
              <a:prstGeom prst="rect">
                <a:avLst/>
              </a:prstGeom>
              <a:blipFill rotWithShape="1">
                <a:blip r:embed="rId15"/>
                <a:stretch>
                  <a:fillRect l="-14" t="-91" r="22" b="-138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1" name="文本框 40"/>
              <p:cNvSpPr txBox="1"/>
              <p:nvPr/>
            </p:nvSpPr>
            <p:spPr>
              <a:xfrm>
                <a:off x="3207458" y="4581087"/>
                <a:ext cx="361399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m:t>
                      </m:r>
                      <m:r>
                        <a:rPr lang="en-US" altLang="zh-CN" sz="2000" i="1" kern="100" smtClean="0">
                          <a:effectLst/>
                          <a:latin typeface="Cambria Math" panose="02040503050406030204" pitchFamily="18" charset="0"/>
                          <a:ea typeface="宋体" panose="02010600030101010101" pitchFamily="2" charset="-122"/>
                        </a:rPr>
                        <m:t>.</m:t>
                      </m:r>
                      <m:r>
                        <a:rPr lang="en-US" altLang="zh-CN" sz="2000" i="1" kern="100" smtClean="0">
                          <a:effectLst/>
                          <a:latin typeface="Cambria Math" panose="02040503050406030204" pitchFamily="18" charset="0"/>
                          <a:ea typeface="宋体" panose="02010600030101010101" pitchFamily="2" charset="-122"/>
                        </a:rPr>
                        <m:t>04</m:t>
                      </m:r>
                      <m:func>
                        <m:funcPr>
                          <m:ctrlPr>
                            <a:rPr lang="en-US" altLang="zh-CN" sz="2000" b="0" i="1" kern="100" smtClean="0">
                              <a:solidFill>
                                <a:schemeClr val="tx1"/>
                              </a:solidFill>
                              <a:effectLst/>
                              <a:latin typeface="Cambria Math" panose="02040503050406030204" pitchFamily="18" charset="0"/>
                              <a:ea typeface="宋体" panose="02010600030101010101" pitchFamily="2" charset="-122"/>
                            </a:rPr>
                          </m:ctrlPr>
                        </m:funcPr>
                        <m:fName>
                          <m:r>
                            <m:rPr>
                              <m:sty m:val="p"/>
                            </m:rPr>
                            <a:rPr lang="en-US" altLang="zh-CN" sz="2000" b="0" i="0" kern="100" smtClean="0">
                              <a:solidFill>
                                <a:schemeClr val="tx1"/>
                              </a:solidFill>
                              <a:effectLst/>
                              <a:latin typeface="Cambria Math" panose="02040503050406030204" pitchFamily="18" charset="0"/>
                              <a:ea typeface="宋体" panose="02010600030101010101" pitchFamily="2" charset="-122"/>
                            </a:rPr>
                            <m:t>cos</m:t>
                          </m:r>
                        </m:fName>
                        <m:e>
                          <m:r>
                            <a:rPr lang="zh-CN" altLang="en-US" sz="2000" b="0" i="1" kern="100" smtClean="0">
                              <a:solidFill>
                                <a:schemeClr val="tx1"/>
                              </a:solidFill>
                              <a:effectLst/>
                              <a:latin typeface="Cambria Math" panose="02040503050406030204" pitchFamily="18" charset="0"/>
                              <a:ea typeface="宋体" panose="02010600030101010101" pitchFamily="2" charset="-122"/>
                            </a:rPr>
                            <m:t>𝜑</m:t>
                          </m:r>
                        </m:e>
                      </m:func>
                      <m:r>
                        <a:rPr lang="en-US" altLang="zh-CN" sz="2000" b="0" i="1" kern="100" smtClean="0">
                          <a:solidFill>
                            <a:schemeClr val="tx1"/>
                          </a:solidFill>
                          <a:effectLst/>
                          <a:latin typeface="Cambria Math" panose="02040503050406030204" pitchFamily="18" charset="0"/>
                          <a:ea typeface="宋体" panose="02010600030101010101" pitchFamily="2" charset="-122"/>
                        </a:rPr>
                        <m:t>=</m:t>
                      </m:r>
                      <m:r>
                        <a:rPr lang="en-US" altLang="zh-CN" sz="2000" b="0" i="1" kern="100" smtClean="0">
                          <a:solidFill>
                            <a:schemeClr val="tx1"/>
                          </a:solidFill>
                          <a:effectLst/>
                          <a:latin typeface="Cambria Math" panose="02040503050406030204" pitchFamily="18" charset="0"/>
                          <a:ea typeface="宋体" panose="02010600030101010101" pitchFamily="2" charset="-122"/>
                        </a:rPr>
                        <m:t>0</m:t>
                      </m:r>
                      <m:r>
                        <a:rPr lang="en-US" altLang="zh-CN" sz="2000" b="0" i="1" kern="100" smtClean="0">
                          <a:solidFill>
                            <a:schemeClr val="tx1"/>
                          </a:solidFill>
                          <a:effectLst/>
                          <a:latin typeface="Cambria Math" panose="02040503050406030204" pitchFamily="18" charset="0"/>
                          <a:ea typeface="宋体" panose="02010600030101010101" pitchFamily="2" charset="-122"/>
                        </a:rPr>
                        <m:t>.</m:t>
                      </m:r>
                      <m:r>
                        <a:rPr lang="en-US" altLang="zh-CN" sz="2000" b="0" i="1" kern="100" smtClean="0">
                          <a:solidFill>
                            <a:schemeClr val="tx1"/>
                          </a:solidFill>
                          <a:effectLst/>
                          <a:latin typeface="Cambria Math" panose="02040503050406030204" pitchFamily="18" charset="0"/>
                          <a:ea typeface="宋体" panose="02010600030101010101" pitchFamily="2" charset="-122"/>
                        </a:rPr>
                        <m:t>02</m:t>
                      </m:r>
                      <m:r>
                        <m:rPr>
                          <m:sty m:val="p"/>
                        </m:rPr>
                        <a:rPr lang="en-US" altLang="zh-CN" sz="2000" b="0" i="0" kern="100" smtClean="0">
                          <a:solidFill>
                            <a:schemeClr val="tx1"/>
                          </a:solidFill>
                          <a:effectLst/>
                          <a:latin typeface="Cambria Math" panose="02040503050406030204" pitchFamily="18" charset="0"/>
                          <a:ea typeface="宋体" panose="02010600030101010101" pitchFamily="2" charset="-122"/>
                        </a:rPr>
                        <m:t>m</m:t>
                      </m:r>
                    </m:oMath>
                  </m:oMathPara>
                </a14:m>
                <a:endParaRPr lang="zh-CN" altLang="en-US" sz="2000" dirty="0"/>
              </a:p>
            </p:txBody>
          </p:sp>
        </mc:Choice>
        <mc:Fallback>
          <p:sp>
            <p:nvSpPr>
              <p:cNvPr id="41" name="文本框 40"/>
              <p:cNvSpPr txBox="1">
                <a:spLocks noRot="1" noChangeAspect="1" noMove="1" noResize="1" noEditPoints="1" noAdjustHandles="1" noChangeArrowheads="1" noChangeShapeType="1" noTextEdit="1"/>
              </p:cNvSpPr>
              <p:nvPr/>
            </p:nvSpPr>
            <p:spPr>
              <a:xfrm>
                <a:off x="3207458" y="4581087"/>
                <a:ext cx="3613999" cy="400110"/>
              </a:xfrm>
              <a:prstGeom prst="rect">
                <a:avLst/>
              </a:prstGeom>
              <a:blipFill rotWithShape="1">
                <a:blip r:embed="rId16"/>
                <a:stretch>
                  <a:fillRect l="-2" t="-49" r="8" b="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3" name="文本框 42"/>
              <p:cNvSpPr txBox="1"/>
              <p:nvPr/>
            </p:nvSpPr>
            <p:spPr>
              <a:xfrm>
                <a:off x="908071" y="5103116"/>
                <a:ext cx="4522639" cy="495585"/>
              </a:xfrm>
              <a:prstGeom prst="rect">
                <a:avLst/>
              </a:prstGeom>
              <a:noFill/>
            </p:spPr>
            <p:txBody>
              <a:bodyPr wrap="square">
                <a:spAutoFit/>
              </a:bodyPr>
              <a:lstStyle/>
              <a:p>
                <a:pPr>
                  <a:lnSpc>
                    <a:spcPct val="150000"/>
                  </a:lnSpc>
                </a:pPr>
                <a:r>
                  <a:rPr lang="zh-CN" altLang="en-US" sz="2000" kern="100" dirty="0">
                    <a:ea typeface="宋体" panose="02010600030101010101" pitchFamily="2" charset="-122"/>
                  </a:rPr>
                  <a:t>下一时刻波线与</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rPr>
                      <m:t>𝑦</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轴交点趋向平衡位置</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3" name="文本框 42"/>
              <p:cNvSpPr txBox="1">
                <a:spLocks noRot="1" noChangeAspect="1" noMove="1" noResize="1" noEditPoints="1" noAdjustHandles="1" noChangeArrowheads="1" noChangeShapeType="1" noTextEdit="1"/>
              </p:cNvSpPr>
              <p:nvPr/>
            </p:nvSpPr>
            <p:spPr>
              <a:xfrm>
                <a:off x="908071" y="5103116"/>
                <a:ext cx="4522639" cy="495585"/>
              </a:xfrm>
              <a:prstGeom prst="rect">
                <a:avLst/>
              </a:prstGeom>
              <a:blipFill rotWithShape="1">
                <a:blip r:embed="rId17"/>
                <a:stretch>
                  <a:fillRect t="-52" r="4" b="-1428"/>
                </a:stretch>
              </a:blipFill>
            </p:spPr>
            <p:txBody>
              <a:bodyPr/>
              <a:lstStyle/>
              <a:p>
                <a:r>
                  <a:rPr lang="zh-CN" altLang="en-US">
                    <a:noFill/>
                  </a:rPr>
                  <a:t> </a:t>
                </a:r>
              </a:p>
            </p:txBody>
          </p:sp>
        </mc:Fallback>
      </mc:AlternateContent>
      <p:sp>
        <p:nvSpPr>
          <p:cNvPr id="44" name="箭头: 右 43"/>
          <p:cNvSpPr/>
          <p:nvPr/>
        </p:nvSpPr>
        <p:spPr bwMode="auto">
          <a:xfrm>
            <a:off x="5415094" y="5286723"/>
            <a:ext cx="374385" cy="20477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8" name="箭头: 右 47"/>
          <p:cNvSpPr/>
          <p:nvPr/>
        </p:nvSpPr>
        <p:spPr bwMode="auto">
          <a:xfrm>
            <a:off x="6463954" y="4704694"/>
            <a:ext cx="374385" cy="20477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0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9" name="文本框 48"/>
              <p:cNvSpPr txBox="1"/>
              <p:nvPr/>
            </p:nvSpPr>
            <p:spPr>
              <a:xfrm>
                <a:off x="6718175" y="4487555"/>
                <a:ext cx="1281813" cy="56477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800" i="1" kern="100" smtClean="0">
                          <a:latin typeface="Cambria Math" panose="02040503050406030204" pitchFamily="18" charset="0"/>
                          <a:ea typeface="Cambria Math" panose="02040503050406030204" pitchFamily="18" charset="0"/>
                        </a:rPr>
                        <m:t>𝜑</m:t>
                      </m:r>
                      <m:r>
                        <a:rPr lang="en-US" altLang="zh-CN" sz="1800" i="1" kern="100">
                          <a:latin typeface="Cambria Math" panose="02040503050406030204" pitchFamily="18" charset="0"/>
                          <a:ea typeface="Cambria Math" panose="02040503050406030204" pitchFamily="18" charset="0"/>
                        </a:rPr>
                        <m:t>=</m:t>
                      </m:r>
                      <m:r>
                        <a:rPr lang="en-US" altLang="zh-CN" sz="1800" i="1" kern="100" smtClean="0">
                          <a:latin typeface="Cambria Math" panose="02040503050406030204" pitchFamily="18" charset="0"/>
                          <a:ea typeface="Cambria Math" panose="02040503050406030204" pitchFamily="18" charset="0"/>
                        </a:rPr>
                        <m:t>±</m:t>
                      </m:r>
                      <m:f>
                        <m:fPr>
                          <m:ctrlPr>
                            <a:rPr lang="en-US" altLang="zh-CN" sz="1800" i="1" kern="100" smtClean="0">
                              <a:latin typeface="Cambria Math" panose="02040503050406030204" pitchFamily="18" charset="0"/>
                              <a:ea typeface="Cambria Math" panose="02040503050406030204" pitchFamily="18" charset="0"/>
                            </a:rPr>
                          </m:ctrlPr>
                        </m:fPr>
                        <m:num>
                          <m:r>
                            <a:rPr lang="zh-CN" altLang="en-US" sz="1800" i="1" kern="100" smtClean="0">
                              <a:latin typeface="Cambria Math" panose="02040503050406030204" pitchFamily="18" charset="0"/>
                              <a:ea typeface="Cambria Math" panose="02040503050406030204" pitchFamily="18" charset="0"/>
                            </a:rPr>
                            <m:t>𝜋</m:t>
                          </m:r>
                        </m:num>
                        <m:den>
                          <m:r>
                            <a:rPr lang="en-US" altLang="zh-CN" sz="1800" i="1" kern="100">
                              <a:latin typeface="Cambria Math" panose="02040503050406030204" pitchFamily="18" charset="0"/>
                              <a:ea typeface="Cambria Math" panose="02040503050406030204" pitchFamily="18" charset="0"/>
                            </a:rPr>
                            <m:t>3</m:t>
                          </m:r>
                        </m:den>
                      </m:f>
                    </m:oMath>
                  </m:oMathPara>
                </a14:m>
                <a:endParaRPr lang="zh-CN" altLang="en-US" dirty="0"/>
              </a:p>
            </p:txBody>
          </p:sp>
        </mc:Choice>
        <mc:Fallback>
          <p:sp>
            <p:nvSpPr>
              <p:cNvPr id="49" name="文本框 48"/>
              <p:cNvSpPr txBox="1">
                <a:spLocks noRot="1" noChangeAspect="1" noMove="1" noResize="1" noEditPoints="1" noAdjustHandles="1" noChangeArrowheads="1" noChangeShapeType="1" noTextEdit="1"/>
              </p:cNvSpPr>
              <p:nvPr/>
            </p:nvSpPr>
            <p:spPr>
              <a:xfrm>
                <a:off x="6718175" y="4487555"/>
                <a:ext cx="1281813" cy="564770"/>
              </a:xfrm>
              <a:prstGeom prst="rect">
                <a:avLst/>
              </a:prstGeom>
              <a:blipFill rotWithShape="1">
                <a:blip r:embed="rId18"/>
                <a:stretch>
                  <a:fillRect l="-40" t="-2" r="20" b="47"/>
                </a:stretch>
              </a:blipFill>
            </p:spPr>
            <p:txBody>
              <a:bodyPr/>
              <a:lstStyle/>
              <a:p>
                <a:r>
                  <a:rPr lang="zh-CN" altLang="en-US">
                    <a:noFill/>
                  </a:rPr>
                  <a:t> </a:t>
                </a:r>
              </a:p>
            </p:txBody>
          </p:sp>
        </mc:Fallback>
      </mc:AlternateContent>
      <p:grpSp>
        <p:nvGrpSpPr>
          <p:cNvPr id="55" name="组合 54"/>
          <p:cNvGrpSpPr/>
          <p:nvPr/>
        </p:nvGrpSpPr>
        <p:grpSpPr>
          <a:xfrm>
            <a:off x="6710400" y="1774800"/>
            <a:ext cx="1649626" cy="866455"/>
            <a:chOff x="6710400" y="1774800"/>
            <a:chExt cx="1649626" cy="866455"/>
          </a:xfrm>
        </p:grpSpPr>
        <p:grpSp>
          <p:nvGrpSpPr>
            <p:cNvPr id="50" name="组合 49"/>
            <p:cNvGrpSpPr/>
            <p:nvPr/>
          </p:nvGrpSpPr>
          <p:grpSpPr>
            <a:xfrm>
              <a:off x="6710400" y="1774800"/>
              <a:ext cx="1649626" cy="866455"/>
              <a:chOff x="4426982" y="2768604"/>
              <a:chExt cx="1649626" cy="866455"/>
            </a:xfrm>
          </p:grpSpPr>
          <p:sp>
            <p:nvSpPr>
              <p:cNvPr id="51" name="任意多边形: 形状 50"/>
              <p:cNvSpPr/>
              <p:nvPr/>
            </p:nvSpPr>
            <p:spPr>
              <a:xfrm rot="16200000" flipV="1">
                <a:off x="4491012" y="2730870"/>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52" name="任意多边形: 形状 51"/>
              <p:cNvSpPr/>
              <p:nvPr/>
            </p:nvSpPr>
            <p:spPr>
              <a:xfrm rot="16200000" flipH="1" flipV="1">
                <a:off x="5032551" y="3145144"/>
                <a:ext cx="427806" cy="55202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53" name="任意多边形: 形状 52"/>
              <p:cNvSpPr/>
              <p:nvPr/>
            </p:nvSpPr>
            <p:spPr>
              <a:xfrm rot="16200000" flipV="1">
                <a:off x="5586495" y="2704574"/>
                <a:ext cx="426084" cy="554143"/>
              </a:xfrm>
              <a:custGeom>
                <a:avLst/>
                <a:gdLst>
                  <a:gd name="connsiteX0" fmla="*/ 0 w 600179"/>
                  <a:gd name="connsiteY0" fmla="*/ 0 h 1066800"/>
                  <a:gd name="connsiteX1" fmla="*/ 600075 w 600179"/>
                  <a:gd name="connsiteY1" fmla="*/ 514350 h 1066800"/>
                  <a:gd name="connsiteX2" fmla="*/ 38100 w 600179"/>
                  <a:gd name="connsiteY2" fmla="*/ 1066800 h 1066800"/>
                  <a:gd name="connsiteX0-1" fmla="*/ 1 w 600076"/>
                  <a:gd name="connsiteY0-2" fmla="*/ 0 h 1095258"/>
                  <a:gd name="connsiteX1-3" fmla="*/ 600076 w 600076"/>
                  <a:gd name="connsiteY1-4" fmla="*/ 514350 h 1095258"/>
                  <a:gd name="connsiteX2-5" fmla="*/ 0 w 600076"/>
                  <a:gd name="connsiteY2-6" fmla="*/ 1095259 h 1095258"/>
                </a:gdLst>
                <a:ahLst/>
                <a:cxnLst>
                  <a:cxn ang="0">
                    <a:pos x="connsiteX0-1" y="connsiteY0-2"/>
                  </a:cxn>
                  <a:cxn ang="0">
                    <a:pos x="connsiteX1-3" y="connsiteY1-4"/>
                  </a:cxn>
                  <a:cxn ang="0">
                    <a:pos x="connsiteX2-5" y="connsiteY2-6"/>
                  </a:cxn>
                </a:cxnLst>
                <a:rect l="l" t="t" r="r" b="b"/>
                <a:pathLst>
                  <a:path w="600076" h="1095258">
                    <a:moveTo>
                      <a:pt x="1" y="0"/>
                    </a:moveTo>
                    <a:cubicBezTo>
                      <a:pt x="296863" y="168275"/>
                      <a:pt x="600076" y="331807"/>
                      <a:pt x="600076" y="514350"/>
                    </a:cubicBezTo>
                    <a:cubicBezTo>
                      <a:pt x="600076" y="696893"/>
                      <a:pt x="284162" y="907934"/>
                      <a:pt x="0" y="1095259"/>
                    </a:cubicBezTo>
                  </a:path>
                </a:pathLst>
              </a:cu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sp>
          <p:nvSpPr>
            <p:cNvPr id="54" name="椭圆 53"/>
            <p:cNvSpPr>
              <a:spLocks noChangeAspect="1"/>
            </p:cNvSpPr>
            <p:nvPr/>
          </p:nvSpPr>
          <p:spPr bwMode="auto">
            <a:xfrm>
              <a:off x="7824494" y="2025145"/>
              <a:ext cx="90000" cy="90000"/>
            </a:xfrm>
            <a:prstGeom prst="ellipse">
              <a:avLst/>
            </a:prstGeom>
            <a:solidFill>
              <a:srgbClr val="FF0000"/>
            </a:solidFill>
            <a:ln w="19050"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57" name="椭圆 56"/>
          <p:cNvSpPr>
            <a:spLocks noChangeAspect="1"/>
          </p:cNvSpPr>
          <p:nvPr/>
        </p:nvSpPr>
        <p:spPr bwMode="auto">
          <a:xfrm>
            <a:off x="7824432" y="2029285"/>
            <a:ext cx="90000" cy="90000"/>
          </a:xfrm>
          <a:prstGeom prst="ellipse">
            <a:avLst/>
          </a:prstGeom>
          <a:solidFill>
            <a:srgbClr val="FF0000"/>
          </a:solidFill>
          <a:ln w="1905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128" name="组合 127"/>
          <p:cNvGrpSpPr/>
          <p:nvPr/>
        </p:nvGrpSpPr>
        <p:grpSpPr>
          <a:xfrm>
            <a:off x="7918559" y="1863088"/>
            <a:ext cx="379828" cy="540365"/>
            <a:chOff x="8102131" y="4439598"/>
            <a:chExt cx="379828" cy="540365"/>
          </a:xfrm>
        </p:grpSpPr>
        <mc:AlternateContent xmlns:mc="http://schemas.openxmlformats.org/markup-compatibility/2006">
          <mc:Choice xmlns:a14="http://schemas.microsoft.com/office/drawing/2010/main" Requires="a14">
            <p:sp>
              <p:nvSpPr>
                <p:cNvPr id="61" name="文本框 60"/>
                <p:cNvSpPr txBox="1"/>
                <p:nvPr/>
              </p:nvSpPr>
              <p:spPr>
                <a:xfrm>
                  <a:off x="8102131" y="4439598"/>
                  <a:ext cx="37982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solidFill>
                              <a:schemeClr val="tx1"/>
                            </a:solidFill>
                            <a:latin typeface="Cambria Math" panose="02040503050406030204" pitchFamily="18" charset="0"/>
                            <a:ea typeface="Cambria Math" panose="02040503050406030204" pitchFamily="18" charset="0"/>
                          </a:rPr>
                          <m:t>𝑝</m:t>
                        </m:r>
                      </m:oMath>
                    </m:oMathPara>
                  </a14:m>
                  <a:endParaRPr lang="zh-CN" altLang="en-US" sz="1600" dirty="0">
                    <a:solidFill>
                      <a:schemeClr val="tx1"/>
                    </a:solidFill>
                  </a:endParaRPr>
                </a:p>
              </p:txBody>
            </p:sp>
          </mc:Choice>
          <mc:Fallback>
            <p:sp>
              <p:nvSpPr>
                <p:cNvPr id="61" name="文本框 60"/>
                <p:cNvSpPr txBox="1">
                  <a:spLocks noRot="1" noChangeAspect="1" noMove="1" noResize="1" noEditPoints="1" noAdjustHandles="1" noChangeArrowheads="1" noChangeShapeType="1" noTextEdit="1"/>
                </p:cNvSpPr>
                <p:nvPr/>
              </p:nvSpPr>
              <p:spPr>
                <a:xfrm>
                  <a:off x="8102131" y="4439598"/>
                  <a:ext cx="379828" cy="338554"/>
                </a:xfrm>
                <a:prstGeom prst="rect">
                  <a:avLst/>
                </a:prstGeom>
                <a:blipFill rotWithShape="1">
                  <a:blip r:embed="rId19"/>
                </a:blipFill>
              </p:spPr>
              <p:txBody>
                <a:bodyPr/>
                <a:lstStyle/>
                <a:p>
                  <a:r>
                    <a:rPr lang="zh-CN" altLang="en-US">
                      <a:noFill/>
                    </a:rPr>
                    <a:t> </a:t>
                  </a:r>
                </a:p>
              </p:txBody>
            </p:sp>
          </mc:Fallback>
        </mc:AlternateContent>
        <p:cxnSp>
          <p:nvCxnSpPr>
            <p:cNvPr id="63" name="直接箭头连接符 62"/>
            <p:cNvCxnSpPr/>
            <p:nvPr/>
          </p:nvCxnSpPr>
          <p:spPr bwMode="auto">
            <a:xfrm>
              <a:off x="8153538" y="4645618"/>
              <a:ext cx="0" cy="334345"/>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sp>
        <p:nvSpPr>
          <p:cNvPr id="132" name="文本框 131"/>
          <p:cNvSpPr txBox="1"/>
          <p:nvPr/>
        </p:nvSpPr>
        <p:spPr>
          <a:xfrm>
            <a:off x="353763" y="1850053"/>
            <a:ext cx="5637616" cy="957250"/>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rPr>
              <a:t>                           波向右传播时振动线与波形交点在</a:t>
            </a:r>
            <a:r>
              <a:rPr lang="en-US" altLang="zh-CN" sz="2000" i="1" kern="100" dirty="0">
                <a:latin typeface="Times New Roman" panose="02020603050405020304" pitchFamily="18" charset="0"/>
                <a:ea typeface="宋体" panose="02010600030101010101" pitchFamily="2" charset="-122"/>
              </a:rPr>
              <a:t>p</a:t>
            </a:r>
            <a:r>
              <a:rPr lang="zh-CN" altLang="en-US" sz="2000" kern="100" dirty="0">
                <a:latin typeface="Times New Roman" panose="02020603050405020304" pitchFamily="18" charset="0"/>
                <a:ea typeface="宋体" panose="02010600030101010101" pitchFamily="2" charset="-122"/>
              </a:rPr>
              <a:t>点下方，故可确定波</a:t>
            </a:r>
            <a:r>
              <a:rPr lang="zh-CN" altLang="en-US" sz="2000" kern="100" dirty="0">
                <a:solidFill>
                  <a:srgbClr val="FF0000"/>
                </a:solidFill>
                <a:latin typeface="Times New Roman" panose="02020603050405020304" pitchFamily="18" charset="0"/>
                <a:ea typeface="宋体" panose="02010600030101010101" pitchFamily="2" charset="-122"/>
              </a:rPr>
              <a:t>向右传播</a:t>
            </a:r>
            <a:r>
              <a:rPr lang="zh-CN" altLang="en-US" sz="2000" kern="100" dirty="0">
                <a:latin typeface="Times New Roman" panose="02020603050405020304" pitchFamily="18" charset="0"/>
                <a:ea typeface="宋体" panose="02010600030101010101" pitchFamily="2" charset="-122"/>
              </a:rPr>
              <a:t>。</a:t>
            </a:r>
            <a:endParaRPr lang="zh-CN" altLang="en-US" sz="2000" dirty="0"/>
          </a:p>
        </p:txBody>
      </p:sp>
      <p:sp>
        <p:nvSpPr>
          <p:cNvPr id="133" name="文本框 132"/>
          <p:cNvSpPr txBox="1"/>
          <p:nvPr/>
        </p:nvSpPr>
        <p:spPr>
          <a:xfrm>
            <a:off x="938032" y="4082416"/>
            <a:ext cx="2698466"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rPr>
              <a:t>波长频率已知，易得</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Effect transition="in" filter="fade">
                                      <p:cBhvr>
                                        <p:cTn id="11" dur="500"/>
                                        <p:tgtEl>
                                          <p:spTgt spid="17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8"/>
                                        </p:tgtEl>
                                        <p:attrNameLst>
                                          <p:attrName>style.visibility</p:attrName>
                                        </p:attrNameLst>
                                      </p:cBhvr>
                                      <p:to>
                                        <p:strVal val="visible"/>
                                      </p:to>
                                    </p:set>
                                    <p:animEffect transition="in" filter="wipe(up)">
                                      <p:cBhvr>
                                        <p:cTn id="19" dur="500"/>
                                        <p:tgtEl>
                                          <p:spTgt spid="12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
                                        </p:tgtEl>
                                        <p:attrNameLst>
                                          <p:attrName>style.visibility</p:attrName>
                                        </p:attrNameLst>
                                      </p:cBhvr>
                                      <p:to>
                                        <p:strVal val="visible"/>
                                      </p:to>
                                    </p:set>
                                    <p:animEffect transition="in" filter="wipe(down)">
                                      <p:cBhvr>
                                        <p:cTn id="24" dur="500"/>
                                        <p:tgtEl>
                                          <p:spTgt spid="205"/>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208"/>
                                        </p:tgtEl>
                                        <p:attrNameLst>
                                          <p:attrName>style.visibility</p:attrName>
                                        </p:attrNameLst>
                                      </p:cBhvr>
                                      <p:to>
                                        <p:strVal val="visible"/>
                                      </p:to>
                                    </p:set>
                                    <p:animEffect transition="in" filter="barn(inVertical)">
                                      <p:cBhvr>
                                        <p:cTn id="28" dur="500"/>
                                        <p:tgtEl>
                                          <p:spTgt spid="20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30"/>
                                        </p:tgtEl>
                                        <p:attrNameLst>
                                          <p:attrName>style.visibility</p:attrName>
                                        </p:attrNameLst>
                                      </p:cBhvr>
                                      <p:to>
                                        <p:strVal val="visible"/>
                                      </p:to>
                                    </p:set>
                                    <p:animEffect transition="in" filter="wipe(right)">
                                      <p:cBhvr>
                                        <p:cTn id="33" dur="500"/>
                                        <p:tgtEl>
                                          <p:spTgt spid="1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202"/>
                                        </p:tgtEl>
                                        <p:attrNameLst>
                                          <p:attrName>style.visibility</p:attrName>
                                        </p:attrNameLst>
                                      </p:cBhvr>
                                      <p:to>
                                        <p:strVal val="visible"/>
                                      </p:to>
                                    </p:set>
                                    <p:animEffect transition="in" filter="wipe(right)">
                                      <p:cBhvr>
                                        <p:cTn id="38" dur="500"/>
                                        <p:tgtEl>
                                          <p:spTgt spid="20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129"/>
                                        </p:tgtEl>
                                        <p:attrNameLst>
                                          <p:attrName>style.visibility</p:attrName>
                                        </p:attrNameLst>
                                      </p:cBhvr>
                                      <p:to>
                                        <p:strVal val="visible"/>
                                      </p:to>
                                    </p:set>
                                    <p:animEffect transition="in" filter="wipe(up)">
                                      <p:cBhvr>
                                        <p:cTn id="58" dur="500"/>
                                        <p:tgtEl>
                                          <p:spTgt spid="12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79"/>
                                        </p:tgtEl>
                                        <p:attrNameLst>
                                          <p:attrName>style.visibility</p:attrName>
                                        </p:attrNameLst>
                                      </p:cBhvr>
                                      <p:to>
                                        <p:strVal val="visible"/>
                                      </p:to>
                                    </p:set>
                                    <p:animEffect transition="in" filter="fade">
                                      <p:cBhvr>
                                        <p:cTn id="63" dur="500"/>
                                        <p:tgtEl>
                                          <p:spTgt spid="179"/>
                                        </p:tgtEl>
                                      </p:cBhvr>
                                    </p:animEffect>
                                  </p:childTnLst>
                                  <p:subTnLst>
                                    <p:set>
                                      <p:cBhvr override="childStyle">
                                        <p:cTn dur="1" fill="hold" display="0" masterRel="nextClick" afterEffect="1"/>
                                        <p:tgtEl>
                                          <p:spTgt spid="179"/>
                                        </p:tgtEl>
                                        <p:attrNameLst>
                                          <p:attrName>style.visibility</p:attrName>
                                        </p:attrNameLst>
                                      </p:cBhvr>
                                      <p:to>
                                        <p:strVal val="hidden"/>
                                      </p:to>
                                    </p:set>
                                  </p:subTnLst>
                                </p:cTn>
                              </p:par>
                              <p:par>
                                <p:cTn id="64" presetID="10" presetClass="entr" presetSubtype="0" fill="hold" grpId="0" nodeType="withEffect">
                                  <p:stCondLst>
                                    <p:cond delay="0"/>
                                  </p:stCondLst>
                                  <p:childTnLst>
                                    <p:set>
                                      <p:cBhvr>
                                        <p:cTn id="65" dur="1" fill="hold">
                                          <p:stCondLst>
                                            <p:cond delay="0"/>
                                          </p:stCondLst>
                                        </p:cTn>
                                        <p:tgtEl>
                                          <p:spTgt spid="191"/>
                                        </p:tgtEl>
                                        <p:attrNameLst>
                                          <p:attrName>style.visibility</p:attrName>
                                        </p:attrNameLst>
                                      </p:cBhvr>
                                      <p:to>
                                        <p:strVal val="visible"/>
                                      </p:to>
                                    </p:set>
                                    <p:animEffect transition="in" filter="fade">
                                      <p:cBhvr>
                                        <p:cTn id="66" dur="500"/>
                                        <p:tgtEl>
                                          <p:spTgt spid="19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83"/>
                                        </p:tgtEl>
                                        <p:attrNameLst>
                                          <p:attrName>style.visibility</p:attrName>
                                        </p:attrNameLst>
                                      </p:cBhvr>
                                      <p:to>
                                        <p:strVal val="visible"/>
                                      </p:to>
                                    </p:set>
                                    <p:animEffect transition="in" filter="fade">
                                      <p:cBhvr>
                                        <p:cTn id="71" dur="500"/>
                                        <p:tgtEl>
                                          <p:spTgt spid="183"/>
                                        </p:tgtEl>
                                      </p:cBhvr>
                                    </p:animEffect>
                                  </p:childTnLst>
                                  <p:subTnLst>
                                    <p:set>
                                      <p:cBhvr override="childStyle">
                                        <p:cTn dur="1" fill="hold" display="0" masterRel="nextClick" afterEffect="1"/>
                                        <p:tgtEl>
                                          <p:spTgt spid="183"/>
                                        </p:tgtEl>
                                        <p:attrNameLst>
                                          <p:attrName>style.visibility</p:attrName>
                                        </p:attrNameLst>
                                      </p:cBhvr>
                                      <p:to>
                                        <p:strVal val="hidden"/>
                                      </p:to>
                                    </p:set>
                                  </p:subTnLst>
                                </p:cTn>
                              </p:par>
                              <p:par>
                                <p:cTn id="72" presetID="10" presetClass="entr" presetSubtype="0" fill="hold" grpId="0" nodeType="withEffect">
                                  <p:stCondLst>
                                    <p:cond delay="0"/>
                                  </p:stCondLst>
                                  <p:childTnLst>
                                    <p:set>
                                      <p:cBhvr>
                                        <p:cTn id="73" dur="1" fill="hold">
                                          <p:stCondLst>
                                            <p:cond delay="0"/>
                                          </p:stCondLst>
                                        </p:cTn>
                                        <p:tgtEl>
                                          <p:spTgt spid="192"/>
                                        </p:tgtEl>
                                        <p:attrNameLst>
                                          <p:attrName>style.visibility</p:attrName>
                                        </p:attrNameLst>
                                      </p:cBhvr>
                                      <p:to>
                                        <p:strVal val="visible"/>
                                      </p:to>
                                    </p:set>
                                    <p:animEffect transition="in" filter="fade">
                                      <p:cBhvr>
                                        <p:cTn id="74" dur="500"/>
                                        <p:tgtEl>
                                          <p:spTgt spid="19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67"/>
                                        </p:tgtEl>
                                        <p:attrNameLst>
                                          <p:attrName>style.visibility</p:attrName>
                                        </p:attrNameLst>
                                      </p:cBhvr>
                                      <p:to>
                                        <p:strVal val="visible"/>
                                      </p:to>
                                    </p:set>
                                    <p:animEffect transition="in" filter="fade">
                                      <p:cBhvr>
                                        <p:cTn id="79" dur="500"/>
                                        <p:tgtEl>
                                          <p:spTgt spid="16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fade">
                                      <p:cBhvr>
                                        <p:cTn id="82" dur="500"/>
                                        <p:tgtEl>
                                          <p:spTgt spid="5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87"/>
                                        </p:tgtEl>
                                        <p:attrNameLst>
                                          <p:attrName>style.visibility</p:attrName>
                                        </p:attrNameLst>
                                      </p:cBhvr>
                                      <p:to>
                                        <p:strVal val="visible"/>
                                      </p:to>
                                    </p:set>
                                    <p:animEffect transition="in" filter="fade">
                                      <p:cBhvr>
                                        <p:cTn id="87" dur="500"/>
                                        <p:tgtEl>
                                          <p:spTgt spid="187"/>
                                        </p:tgtEl>
                                      </p:cBhvr>
                                    </p:animEffect>
                                  </p:childTnLst>
                                  <p:subTnLst>
                                    <p:set>
                                      <p:cBhvr override="childStyle">
                                        <p:cTn dur="1" fill="hold" display="0" masterRel="nextClick" afterEffect="1"/>
                                        <p:tgtEl>
                                          <p:spTgt spid="187"/>
                                        </p:tgtEl>
                                        <p:attrNameLst>
                                          <p:attrName>style.visibility</p:attrName>
                                        </p:attrNameLst>
                                      </p:cBhvr>
                                      <p:to>
                                        <p:strVal val="hidden"/>
                                      </p:to>
                                    </p:set>
                                  </p:subTnLst>
                                </p:cTn>
                              </p:par>
                              <p:par>
                                <p:cTn id="88" presetID="10" presetClass="entr" presetSubtype="0" fill="hold" grpId="0" nodeType="withEffect">
                                  <p:stCondLst>
                                    <p:cond delay="0"/>
                                  </p:stCondLst>
                                  <p:childTnLst>
                                    <p:set>
                                      <p:cBhvr>
                                        <p:cTn id="89" dur="1" fill="hold">
                                          <p:stCondLst>
                                            <p:cond delay="0"/>
                                          </p:stCondLst>
                                        </p:cTn>
                                        <p:tgtEl>
                                          <p:spTgt spid="193"/>
                                        </p:tgtEl>
                                        <p:attrNameLst>
                                          <p:attrName>style.visibility</p:attrName>
                                        </p:attrNameLst>
                                      </p:cBhvr>
                                      <p:to>
                                        <p:strVal val="visible"/>
                                      </p:to>
                                    </p:set>
                                    <p:animEffect transition="in" filter="fade">
                                      <p:cBhvr>
                                        <p:cTn id="90" dur="500"/>
                                        <p:tgtEl>
                                          <p:spTgt spid="193"/>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197"/>
                                        </p:tgtEl>
                                        <p:attrNameLst>
                                          <p:attrName>style.visibility</p:attrName>
                                        </p:attrNameLst>
                                      </p:cBhvr>
                                      <p:to>
                                        <p:strVal val="visible"/>
                                      </p:to>
                                    </p:set>
                                    <p:animEffect transition="in" filter="wipe(up)">
                                      <p:cBhvr>
                                        <p:cTn id="95" dur="500"/>
                                        <p:tgtEl>
                                          <p:spTgt spid="197"/>
                                        </p:tgtEl>
                                      </p:cBhvr>
                                    </p:animEffect>
                                  </p:childTnLst>
                                </p:cTn>
                              </p:par>
                            </p:childTnLst>
                          </p:cTn>
                        </p:par>
                        <p:par>
                          <p:cTn id="96" fill="hold">
                            <p:stCondLst>
                              <p:cond delay="500"/>
                            </p:stCondLst>
                            <p:childTnLst>
                              <p:par>
                                <p:cTn id="97" presetID="10" presetClass="entr" presetSubtype="0" fill="hold" grpId="0" nodeType="afterEffect">
                                  <p:stCondLst>
                                    <p:cond delay="0"/>
                                  </p:stCondLst>
                                  <p:childTnLst>
                                    <p:set>
                                      <p:cBhvr>
                                        <p:cTn id="98" dur="1" fill="hold">
                                          <p:stCondLst>
                                            <p:cond delay="0"/>
                                          </p:stCondLst>
                                        </p:cTn>
                                        <p:tgtEl>
                                          <p:spTgt spid="132"/>
                                        </p:tgtEl>
                                        <p:attrNameLst>
                                          <p:attrName>style.visibility</p:attrName>
                                        </p:attrNameLst>
                                      </p:cBhvr>
                                      <p:to>
                                        <p:strVal val="visible"/>
                                      </p:to>
                                    </p:set>
                                    <p:animEffect transition="in" filter="fade">
                                      <p:cBhvr>
                                        <p:cTn id="99" dur="500"/>
                                        <p:tgtEl>
                                          <p:spTgt spid="132"/>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fade">
                                      <p:cBhvr>
                                        <p:cTn id="104" dur="500"/>
                                        <p:tgtEl>
                                          <p:spTgt spid="11"/>
                                        </p:tgtEl>
                                      </p:cBhvr>
                                    </p:animEffect>
                                  </p:childTnLst>
                                </p:cTn>
                              </p:par>
                            </p:childTnLst>
                          </p:cTn>
                        </p:par>
                        <p:par>
                          <p:cTn id="105" fill="hold">
                            <p:stCondLst>
                              <p:cond delay="500"/>
                            </p:stCondLst>
                            <p:childTnLst>
                              <p:par>
                                <p:cTn id="106" presetID="10" presetClass="entr" presetSubtype="0" fill="hold" nodeType="afterEffect">
                                  <p:stCondLst>
                                    <p:cond delay="0"/>
                                  </p:stCondLst>
                                  <p:childTnLst>
                                    <p:set>
                                      <p:cBhvr>
                                        <p:cTn id="107" dur="1" fill="hold">
                                          <p:stCondLst>
                                            <p:cond delay="0"/>
                                          </p:stCondLst>
                                        </p:cTn>
                                        <p:tgtEl>
                                          <p:spTgt spid="7">
                                            <p:txEl>
                                              <p:pRg st="0" end="0"/>
                                            </p:txEl>
                                          </p:spTgt>
                                        </p:tgtEl>
                                        <p:attrNameLst>
                                          <p:attrName>style.visibility</p:attrName>
                                        </p:attrNameLst>
                                      </p:cBhvr>
                                      <p:to>
                                        <p:strVal val="visible"/>
                                      </p:to>
                                    </p:set>
                                    <p:animEffect transition="in" filter="fade">
                                      <p:cBhvr>
                                        <p:cTn id="108" dur="500"/>
                                        <p:tgtEl>
                                          <p:spTgt spid="7">
                                            <p:txEl>
                                              <p:pRg st="0" end="0"/>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19"/>
                                        </p:tgtEl>
                                        <p:attrNameLst>
                                          <p:attrName>style.visibility</p:attrName>
                                        </p:attrNameLst>
                                      </p:cBhvr>
                                      <p:to>
                                        <p:strVal val="visible"/>
                                      </p:to>
                                    </p:set>
                                    <p:animEffect transition="in" filter="fade">
                                      <p:cBhvr>
                                        <p:cTn id="113" dur="500"/>
                                        <p:tgtEl>
                                          <p:spTgt spid="19"/>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28"/>
                                        </p:tgtEl>
                                        <p:attrNameLst>
                                          <p:attrName>style.visibility</p:attrName>
                                        </p:attrNameLst>
                                      </p:cBhvr>
                                      <p:to>
                                        <p:strVal val="visible"/>
                                      </p:to>
                                    </p:set>
                                    <p:animEffect transition="in" filter="fade">
                                      <p:cBhvr>
                                        <p:cTn id="118" dur="500"/>
                                        <p:tgtEl>
                                          <p:spTgt spid="2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fade">
                                      <p:cBhvr>
                                        <p:cTn id="123" dur="500"/>
                                        <p:tgtEl>
                                          <p:spTgt spid="26"/>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12">
                                            <p:txEl>
                                              <p:pRg st="0" end="0"/>
                                            </p:txEl>
                                          </p:spTgt>
                                        </p:tgtEl>
                                        <p:attrNameLst>
                                          <p:attrName>style.visibility</p:attrName>
                                        </p:attrNameLst>
                                      </p:cBhvr>
                                      <p:to>
                                        <p:strVal val="visible"/>
                                      </p:to>
                                    </p:set>
                                    <p:animEffect transition="in" filter="fade">
                                      <p:cBhvr>
                                        <p:cTn id="128" dur="500"/>
                                        <p:tgtEl>
                                          <p:spTgt spid="12">
                                            <p:txEl>
                                              <p:pRg st="0" end="0"/>
                                            </p:txEl>
                                          </p:spTgt>
                                        </p:tgtEl>
                                      </p:cBhvr>
                                    </p:animEffect>
                                  </p:childTnLst>
                                </p:cTn>
                              </p:par>
                            </p:childTnLst>
                          </p:cTn>
                        </p:par>
                        <p:par>
                          <p:cTn id="129" fill="hold">
                            <p:stCondLst>
                              <p:cond delay="500"/>
                            </p:stCondLst>
                            <p:childTnLst>
                              <p:par>
                                <p:cTn id="130" presetID="10" presetClass="entr" presetSubtype="0" fill="hold" grpId="0" nodeType="afterEffect">
                                  <p:stCondLst>
                                    <p:cond delay="0"/>
                                  </p:stCondLst>
                                  <p:childTnLst>
                                    <p:set>
                                      <p:cBhvr>
                                        <p:cTn id="131" dur="1" fill="hold">
                                          <p:stCondLst>
                                            <p:cond delay="0"/>
                                          </p:stCondLst>
                                        </p:cTn>
                                        <p:tgtEl>
                                          <p:spTgt spid="5"/>
                                        </p:tgtEl>
                                        <p:attrNameLst>
                                          <p:attrName>style.visibility</p:attrName>
                                        </p:attrNameLst>
                                      </p:cBhvr>
                                      <p:to>
                                        <p:strVal val="visible"/>
                                      </p:to>
                                    </p:set>
                                    <p:animEffect transition="in" filter="fade">
                                      <p:cBhvr>
                                        <p:cTn id="132" dur="500"/>
                                        <p:tgtEl>
                                          <p:spTgt spid="5"/>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33"/>
                                        </p:tgtEl>
                                        <p:attrNameLst>
                                          <p:attrName>style.visibility</p:attrName>
                                        </p:attrNameLst>
                                      </p:cBhvr>
                                      <p:to>
                                        <p:strVal val="visible"/>
                                      </p:to>
                                    </p:set>
                                    <p:animEffect transition="in" filter="fade">
                                      <p:cBhvr>
                                        <p:cTn id="137" dur="500"/>
                                        <p:tgtEl>
                                          <p:spTgt spid="133"/>
                                        </p:tgtEl>
                                      </p:cBhvr>
                                    </p:animEffect>
                                  </p:childTnLst>
                                </p:cTn>
                              </p:par>
                            </p:childTnLst>
                          </p:cTn>
                        </p:par>
                        <p:par>
                          <p:cTn id="138" fill="hold">
                            <p:stCondLst>
                              <p:cond delay="500"/>
                            </p:stCondLst>
                            <p:childTnLst>
                              <p:par>
                                <p:cTn id="139" presetID="10" presetClass="entr" presetSubtype="0" fill="hold" grpId="0" nodeType="afterEffect">
                                  <p:stCondLst>
                                    <p:cond delay="0"/>
                                  </p:stCondLst>
                                  <p:childTnLst>
                                    <p:set>
                                      <p:cBhvr>
                                        <p:cTn id="140" dur="1" fill="hold">
                                          <p:stCondLst>
                                            <p:cond delay="0"/>
                                          </p:stCondLst>
                                        </p:cTn>
                                        <p:tgtEl>
                                          <p:spTgt spid="31"/>
                                        </p:tgtEl>
                                        <p:attrNameLst>
                                          <p:attrName>style.visibility</p:attrName>
                                        </p:attrNameLst>
                                      </p:cBhvr>
                                      <p:to>
                                        <p:strVal val="visible"/>
                                      </p:to>
                                    </p:set>
                                    <p:animEffect transition="in" filter="fade">
                                      <p:cBhvr>
                                        <p:cTn id="141" dur="500"/>
                                        <p:tgtEl>
                                          <p:spTgt spid="31"/>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0"/>
                                        </p:tgtEl>
                                        <p:attrNameLst>
                                          <p:attrName>style.visibility</p:attrName>
                                        </p:attrNameLst>
                                      </p:cBhvr>
                                      <p:to>
                                        <p:strVal val="visible"/>
                                      </p:to>
                                    </p:set>
                                    <p:animEffect transition="in" filter="fade">
                                      <p:cBhvr>
                                        <p:cTn id="146" dur="500"/>
                                        <p:tgtEl>
                                          <p:spTgt spid="40"/>
                                        </p:tgtEl>
                                      </p:cBhvr>
                                    </p:animEffect>
                                  </p:childTnLst>
                                </p:cTn>
                              </p:par>
                            </p:childTnLst>
                          </p:cTn>
                        </p:par>
                        <p:par>
                          <p:cTn id="147" fill="hold">
                            <p:stCondLst>
                              <p:cond delay="500"/>
                            </p:stCondLst>
                            <p:childTnLst>
                              <p:par>
                                <p:cTn id="148" presetID="10" presetClass="entr" presetSubtype="0" fill="hold" grpId="0" nodeType="afterEffect">
                                  <p:stCondLst>
                                    <p:cond delay="0"/>
                                  </p:stCondLst>
                                  <p:childTnLst>
                                    <p:set>
                                      <p:cBhvr>
                                        <p:cTn id="149" dur="1" fill="hold">
                                          <p:stCondLst>
                                            <p:cond delay="0"/>
                                          </p:stCondLst>
                                        </p:cTn>
                                        <p:tgtEl>
                                          <p:spTgt spid="41"/>
                                        </p:tgtEl>
                                        <p:attrNameLst>
                                          <p:attrName>style.visibility</p:attrName>
                                        </p:attrNameLst>
                                      </p:cBhvr>
                                      <p:to>
                                        <p:strVal val="visible"/>
                                      </p:to>
                                    </p:set>
                                    <p:animEffect transition="in" filter="fade">
                                      <p:cBhvr>
                                        <p:cTn id="150" dur="500"/>
                                        <p:tgtEl>
                                          <p:spTgt spid="41"/>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grpId="0" nodeType="clickEffect">
                                  <p:stCondLst>
                                    <p:cond delay="0"/>
                                  </p:stCondLst>
                                  <p:childTnLst>
                                    <p:set>
                                      <p:cBhvr>
                                        <p:cTn id="154" dur="1" fill="hold">
                                          <p:stCondLst>
                                            <p:cond delay="0"/>
                                          </p:stCondLst>
                                        </p:cTn>
                                        <p:tgtEl>
                                          <p:spTgt spid="48"/>
                                        </p:tgtEl>
                                        <p:attrNameLst>
                                          <p:attrName>style.visibility</p:attrName>
                                        </p:attrNameLst>
                                      </p:cBhvr>
                                      <p:to>
                                        <p:strVal val="visible"/>
                                      </p:to>
                                    </p:set>
                                    <p:animEffect transition="in" filter="wipe(left)">
                                      <p:cBhvr>
                                        <p:cTn id="155" dur="500"/>
                                        <p:tgtEl>
                                          <p:spTgt spid="48"/>
                                        </p:tgtEl>
                                      </p:cBhvr>
                                    </p:animEffect>
                                  </p:childTnLst>
                                </p:cTn>
                              </p:par>
                            </p:childTnLst>
                          </p:cTn>
                        </p:par>
                        <p:par>
                          <p:cTn id="156" fill="hold">
                            <p:stCondLst>
                              <p:cond delay="500"/>
                            </p:stCondLst>
                            <p:childTnLst>
                              <p:par>
                                <p:cTn id="157" presetID="10" presetClass="entr" presetSubtype="0" fill="hold" grpId="0" nodeType="afterEffect">
                                  <p:stCondLst>
                                    <p:cond delay="0"/>
                                  </p:stCondLst>
                                  <p:childTnLst>
                                    <p:set>
                                      <p:cBhvr>
                                        <p:cTn id="158" dur="1" fill="hold">
                                          <p:stCondLst>
                                            <p:cond delay="0"/>
                                          </p:stCondLst>
                                        </p:cTn>
                                        <p:tgtEl>
                                          <p:spTgt spid="49"/>
                                        </p:tgtEl>
                                        <p:attrNameLst>
                                          <p:attrName>style.visibility</p:attrName>
                                        </p:attrNameLst>
                                      </p:cBhvr>
                                      <p:to>
                                        <p:strVal val="visible"/>
                                      </p:to>
                                    </p:set>
                                    <p:animEffect transition="in" filter="fade">
                                      <p:cBhvr>
                                        <p:cTn id="159" dur="500"/>
                                        <p:tgtEl>
                                          <p:spTgt spid="49"/>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43"/>
                                        </p:tgtEl>
                                        <p:attrNameLst>
                                          <p:attrName>style.visibility</p:attrName>
                                        </p:attrNameLst>
                                      </p:cBhvr>
                                      <p:to>
                                        <p:strVal val="visible"/>
                                      </p:to>
                                    </p:set>
                                    <p:animEffect transition="in" filter="fade">
                                      <p:cBhvr>
                                        <p:cTn id="164" dur="500"/>
                                        <p:tgtEl>
                                          <p:spTgt spid="43"/>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8" fill="hold" grpId="0" nodeType="clickEffect">
                                  <p:stCondLst>
                                    <p:cond delay="0"/>
                                  </p:stCondLst>
                                  <p:childTnLst>
                                    <p:set>
                                      <p:cBhvr>
                                        <p:cTn id="168" dur="1" fill="hold">
                                          <p:stCondLst>
                                            <p:cond delay="0"/>
                                          </p:stCondLst>
                                        </p:cTn>
                                        <p:tgtEl>
                                          <p:spTgt spid="44"/>
                                        </p:tgtEl>
                                        <p:attrNameLst>
                                          <p:attrName>style.visibility</p:attrName>
                                        </p:attrNameLst>
                                      </p:cBhvr>
                                      <p:to>
                                        <p:strVal val="visible"/>
                                      </p:to>
                                    </p:set>
                                    <p:animEffect transition="in" filter="wipe(left)">
                                      <p:cBhvr>
                                        <p:cTn id="169" dur="500"/>
                                        <p:tgtEl>
                                          <p:spTgt spid="44"/>
                                        </p:tgtEl>
                                      </p:cBhvr>
                                    </p:animEffect>
                                  </p:childTnLst>
                                </p:cTn>
                              </p:par>
                            </p:childTnLst>
                          </p:cTn>
                        </p:par>
                        <p:par>
                          <p:cTn id="170" fill="hold">
                            <p:stCondLst>
                              <p:cond delay="500"/>
                            </p:stCondLst>
                            <p:childTnLst>
                              <p:par>
                                <p:cTn id="171" presetID="10" presetClass="entr" presetSubtype="0" fill="hold" grpId="0" nodeType="afterEffect">
                                  <p:stCondLst>
                                    <p:cond delay="0"/>
                                  </p:stCondLst>
                                  <p:childTnLst>
                                    <p:set>
                                      <p:cBhvr>
                                        <p:cTn id="172" dur="1" fill="hold">
                                          <p:stCondLst>
                                            <p:cond delay="0"/>
                                          </p:stCondLst>
                                        </p:cTn>
                                        <p:tgtEl>
                                          <p:spTgt spid="37"/>
                                        </p:tgtEl>
                                        <p:attrNameLst>
                                          <p:attrName>style.visibility</p:attrName>
                                        </p:attrNameLst>
                                      </p:cBhvr>
                                      <p:to>
                                        <p:strVal val="visible"/>
                                      </p:to>
                                    </p:set>
                                    <p:animEffect transition="in" filter="fade">
                                      <p:cBhvr>
                                        <p:cTn id="173" dur="500"/>
                                        <p:tgtEl>
                                          <p:spTgt spid="37"/>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38"/>
                                        </p:tgtEl>
                                        <p:attrNameLst>
                                          <p:attrName>style.visibility</p:attrName>
                                        </p:attrNameLst>
                                      </p:cBhvr>
                                      <p:to>
                                        <p:strVal val="visible"/>
                                      </p:to>
                                    </p:set>
                                    <p:animEffect transition="in" filter="wipe(left)">
                                      <p:cBhvr>
                                        <p:cTn id="178" dur="500"/>
                                        <p:tgtEl>
                                          <p:spTgt spid="38"/>
                                        </p:tgtEl>
                                      </p:cBhvr>
                                    </p:animEffect>
                                  </p:childTnLst>
                                </p:cTn>
                              </p:par>
                            </p:childTnLst>
                          </p:cTn>
                        </p:par>
                        <p:par>
                          <p:cTn id="179" fill="hold">
                            <p:stCondLst>
                              <p:cond delay="500"/>
                            </p:stCondLst>
                            <p:childTnLst>
                              <p:par>
                                <p:cTn id="180" presetID="10" presetClass="entr" presetSubtype="0" fill="hold" grpId="0" nodeType="afterEffect">
                                  <p:stCondLst>
                                    <p:cond delay="0"/>
                                  </p:stCondLst>
                                  <p:childTnLst>
                                    <p:set>
                                      <p:cBhvr>
                                        <p:cTn id="181" dur="1" fill="hold">
                                          <p:stCondLst>
                                            <p:cond delay="0"/>
                                          </p:stCondLst>
                                        </p:cTn>
                                        <p:tgtEl>
                                          <p:spTgt spid="39"/>
                                        </p:tgtEl>
                                        <p:attrNameLst>
                                          <p:attrName>style.visibility</p:attrName>
                                        </p:attrNameLst>
                                      </p:cBhvr>
                                      <p:to>
                                        <p:strVal val="visible"/>
                                      </p:to>
                                    </p:set>
                                    <p:animEffect transition="in" filter="fade">
                                      <p:cBhvr>
                                        <p:cTn id="18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1" grpId="0"/>
      <p:bldP spid="5" grpId="0"/>
      <p:bldP spid="17" grpId="0"/>
      <p:bldP spid="21" grpId="0"/>
      <p:bldP spid="191" grpId="0" animBg="1"/>
      <p:bldP spid="192" grpId="0" animBg="1"/>
      <p:bldP spid="193" grpId="0" animBg="1"/>
      <p:bldP spid="19" grpId="0"/>
      <p:bldP spid="26" grpId="0"/>
      <p:bldP spid="28" grpId="0"/>
      <p:bldP spid="31" grpId="0"/>
      <p:bldP spid="37" grpId="0"/>
      <p:bldP spid="38" grpId="0" animBg="1"/>
      <p:bldP spid="39" grpId="0"/>
      <p:bldP spid="40" grpId="0"/>
      <p:bldP spid="41" grpId="0"/>
      <p:bldP spid="43" grpId="0"/>
      <p:bldP spid="44" grpId="0" animBg="1"/>
      <p:bldP spid="48" grpId="0" animBg="1"/>
      <p:bldP spid="49" grpId="0"/>
      <p:bldP spid="57" grpId="0" animBg="1"/>
      <p:bldP spid="132" grpId="0"/>
      <p:bldP spid="13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337104" y="2839860"/>
                <a:ext cx="4951828" cy="501932"/>
              </a:xfrm>
              <a:prstGeom prst="rect">
                <a:avLst/>
              </a:prstGeom>
              <a:noFill/>
            </p:spPr>
            <p:txBody>
              <a:bodyPr wrap="square">
                <a:spAutoFit/>
              </a:bodyPr>
              <a:lstStyle/>
              <a:p>
                <a:pPr algn="l">
                  <a:lnSpc>
                    <a:spcPct val="150000"/>
                  </a:lnSpc>
                </a:pPr>
                <a14:m>
                  <m:oMath xmlns:m="http://schemas.openxmlformats.org/officeDocument/2006/math">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𝐷</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中央明条纹向上移动，且条纹间距增大</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337104" y="2839860"/>
                <a:ext cx="4951828" cy="501932"/>
              </a:xfrm>
              <a:prstGeom prst="rect">
                <a:avLst/>
              </a:prstGeom>
              <a:blipFill rotWithShape="1">
                <a:blip r:embed="rId1"/>
                <a:stretch>
                  <a:fillRect l="-11" t="-28" b="-169"/>
                </a:stretch>
              </a:blipFill>
            </p:spPr>
            <p:txBody>
              <a:bodyPr/>
              <a:lstStyle/>
              <a:p>
                <a:r>
                  <a:rPr lang="zh-CN" altLang="en-US">
                    <a:noFill/>
                  </a:rPr>
                  <a:t> </a:t>
                </a:r>
              </a:p>
            </p:txBody>
          </p:sp>
        </mc:Fallback>
      </mc:AlternateContent>
      <p:sp>
        <p:nvSpPr>
          <p:cNvPr id="5" name="文本框 4"/>
          <p:cNvSpPr txBox="1"/>
          <p:nvPr/>
        </p:nvSpPr>
        <p:spPr>
          <a:xfrm>
            <a:off x="302456" y="585932"/>
            <a:ext cx="59787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302456" y="504243"/>
                <a:ext cx="8517988" cy="963597"/>
              </a:xfrm>
              <a:prstGeom prst="rect">
                <a:avLst/>
              </a:prstGeom>
              <a:noFill/>
            </p:spPr>
            <p:txBody>
              <a:bodyPr wrap="square">
                <a:spAutoFit/>
              </a:bodyPr>
              <a:lstStyle/>
              <a:p>
                <a:pPr indent="266700"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在双缝干涉实验中，若单色光源</a:t>
                </a:r>
                <a14:m>
                  <m:oMath xmlns:m="http://schemas.openxmlformats.org/officeDocument/2006/math">
                    <m: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 </m:t>
                    </m:r>
                    <m:r>
                      <a:rPr lang="en-US"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𝑆</m:t>
                    </m:r>
                    <m:r>
                      <a:rPr lang="en-US"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到两缝</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距离相等，则观察屏上中央明纹位于图中</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𝑂</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处。</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302456" y="504243"/>
                <a:ext cx="8517988" cy="963597"/>
              </a:xfrm>
              <a:prstGeom prst="rect">
                <a:avLst/>
              </a:prstGeom>
              <a:blipFill rotWithShape="1">
                <a:blip r:embed="rId2"/>
                <a:stretch>
                  <a:fillRect l="-2" t="-6" r="3" b="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37103" y="1383683"/>
                <a:ext cx="5085471" cy="501932"/>
              </a:xfrm>
              <a:prstGeom prst="rect">
                <a:avLst/>
              </a:prstGeom>
              <a:noFill/>
            </p:spPr>
            <p:txBody>
              <a:bodyPr wrap="square">
                <a:spAutoFit/>
              </a:bodyPr>
              <a:lstStyle/>
              <a:p>
                <a:pPr algn="l">
                  <a:lnSpc>
                    <a:spcPct val="150000"/>
                  </a:lnSpc>
                </a:pPr>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中央明条纹向下移动，且条纹间距不变</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 name="文本框 8"/>
              <p:cNvSpPr txBox="1">
                <a:spLocks noRot="1" noChangeAspect="1" noMove="1" noResize="1" noEditPoints="1" noAdjustHandles="1" noChangeArrowheads="1" noChangeShapeType="1" noTextEdit="1"/>
              </p:cNvSpPr>
              <p:nvPr/>
            </p:nvSpPr>
            <p:spPr>
              <a:xfrm>
                <a:off x="337103" y="1383683"/>
                <a:ext cx="5085471" cy="501932"/>
              </a:xfrm>
              <a:prstGeom prst="rect">
                <a:avLst/>
              </a:prstGeom>
              <a:blipFill rotWithShape="1">
                <a:blip r:embed="rId3"/>
                <a:stretch>
                  <a:fillRect l="-11" t="-4" r="6" b="-19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337103" y="1876036"/>
                <a:ext cx="4951825" cy="501932"/>
              </a:xfrm>
              <a:prstGeom prst="rect">
                <a:avLst/>
              </a:prstGeom>
              <a:noFill/>
            </p:spPr>
            <p:txBody>
              <a:bodyPr wrap="square">
                <a:spAutoFit/>
              </a:bodyPr>
              <a:lstStyle/>
              <a:p>
                <a:pPr algn="l">
                  <a:lnSpc>
                    <a:spcPct val="150000"/>
                  </a:lnSpc>
                </a:pPr>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𝐵</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中央明条纹向上移动，且条纹间距不变</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1" name="文本框 10"/>
              <p:cNvSpPr txBox="1">
                <a:spLocks noRot="1" noChangeAspect="1" noMove="1" noResize="1" noEditPoints="1" noAdjustHandles="1" noChangeArrowheads="1" noChangeShapeType="1" noTextEdit="1"/>
              </p:cNvSpPr>
              <p:nvPr/>
            </p:nvSpPr>
            <p:spPr>
              <a:xfrm>
                <a:off x="337103" y="1876036"/>
                <a:ext cx="4951825" cy="501932"/>
              </a:xfrm>
              <a:prstGeom prst="rect">
                <a:avLst/>
              </a:prstGeom>
              <a:blipFill rotWithShape="1">
                <a:blip r:embed="rId4"/>
                <a:stretch>
                  <a:fillRect l="-11" t="-49" b="-14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337103" y="2343721"/>
                <a:ext cx="4951829" cy="501932"/>
              </a:xfrm>
              <a:prstGeom prst="rect">
                <a:avLst/>
              </a:prstGeom>
              <a:noFill/>
            </p:spPr>
            <p:txBody>
              <a:bodyPr wrap="square">
                <a:spAutoFit/>
              </a:bodyPr>
              <a:lstStyle/>
              <a:p>
                <a:pPr algn="l">
                  <a:lnSpc>
                    <a:spcPct val="150000"/>
                  </a:lnSpc>
                </a:pPr>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b="0" i="1" kern="100">
                            <a:effectLst/>
                            <a:latin typeface="Cambria Math" panose="02040503050406030204" pitchFamily="18" charset="0"/>
                            <a:ea typeface="宋体" panose="02010600030101010101" pitchFamily="2" charset="-122"/>
                            <a:cs typeface="Times New Roman" panose="02020603050405020304" pitchFamily="18" charset="0"/>
                          </a:rPr>
                          <m:t>𝐶</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中央明条纹向下移动，且条纹间距增大</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337103" y="2343721"/>
                <a:ext cx="4951829" cy="501932"/>
              </a:xfrm>
              <a:prstGeom prst="rect">
                <a:avLst/>
              </a:prstGeom>
              <a:blipFill rotWithShape="1">
                <a:blip r:embed="rId5"/>
                <a:stretch>
                  <a:fillRect l="-11" t="-114" b="-83"/>
                </a:stretch>
              </a:blipFill>
            </p:spPr>
            <p:txBody>
              <a:bodyPr/>
              <a:lstStyle/>
              <a:p>
                <a:r>
                  <a:rPr lang="zh-CN" altLang="en-US">
                    <a:noFill/>
                  </a:rPr>
                  <a:t> </a:t>
                </a:r>
              </a:p>
            </p:txBody>
          </p:sp>
        </mc:Fallback>
      </mc:AlternateContent>
      <p:cxnSp>
        <p:nvCxnSpPr>
          <p:cNvPr id="18" name="直接连接符 17"/>
          <p:cNvCxnSpPr/>
          <p:nvPr/>
        </p:nvCxnSpPr>
        <p:spPr bwMode="auto">
          <a:xfrm>
            <a:off x="5697673" y="2304801"/>
            <a:ext cx="27648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71" name="组合 70"/>
          <p:cNvGrpSpPr/>
          <p:nvPr/>
        </p:nvGrpSpPr>
        <p:grpSpPr>
          <a:xfrm>
            <a:off x="5359673" y="2101032"/>
            <a:ext cx="349960" cy="338554"/>
            <a:chOff x="5561045" y="2780730"/>
            <a:chExt cx="349960" cy="338554"/>
          </a:xfrm>
        </p:grpSpPr>
        <mc:AlternateContent xmlns:mc="http://schemas.openxmlformats.org/markup-compatibility/2006">
          <mc:Choice xmlns:a14="http://schemas.microsoft.com/office/drawing/2010/main" Requires="a14">
            <p:sp>
              <p:nvSpPr>
                <p:cNvPr id="43" name="文本框 42"/>
                <p:cNvSpPr txBox="1"/>
                <p:nvPr/>
              </p:nvSpPr>
              <p:spPr>
                <a:xfrm>
                  <a:off x="5561045" y="2780730"/>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43" name="文本框 42"/>
                <p:cNvSpPr txBox="1">
                  <a:spLocks noRot="1" noChangeAspect="1" noMove="1" noResize="1" noEditPoints="1" noAdjustHandles="1" noChangeArrowheads="1" noChangeShapeType="1" noTextEdit="1"/>
                </p:cNvSpPr>
                <p:nvPr/>
              </p:nvSpPr>
              <p:spPr>
                <a:xfrm>
                  <a:off x="5561045" y="2780730"/>
                  <a:ext cx="324392" cy="338554"/>
                </a:xfrm>
                <a:prstGeom prst="rect">
                  <a:avLst/>
                </a:prstGeom>
                <a:blipFill rotWithShape="1">
                  <a:blip r:embed="rId6"/>
                </a:blipFill>
              </p:spPr>
              <p:txBody>
                <a:bodyPr/>
                <a:lstStyle/>
                <a:p>
                  <a:r>
                    <a:rPr lang="zh-CN" altLang="en-US">
                      <a:noFill/>
                    </a:rPr>
                    <a:t> </a:t>
                  </a:r>
                </a:p>
              </p:txBody>
            </p:sp>
          </mc:Fallback>
        </mc:AlternateContent>
        <p:sp>
          <p:nvSpPr>
            <p:cNvPr id="44" name="椭圆 43"/>
            <p:cNvSpPr>
              <a:spLocks noChangeAspect="1"/>
            </p:cNvSpPr>
            <p:nvPr/>
          </p:nvSpPr>
          <p:spPr bwMode="auto">
            <a:xfrm>
              <a:off x="5839005" y="295365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0" name="组合 79"/>
          <p:cNvGrpSpPr/>
          <p:nvPr/>
        </p:nvGrpSpPr>
        <p:grpSpPr>
          <a:xfrm>
            <a:off x="5697673" y="1938031"/>
            <a:ext cx="630710" cy="719407"/>
            <a:chOff x="5697673" y="1938031"/>
            <a:chExt cx="630710" cy="719407"/>
          </a:xfrm>
        </p:grpSpPr>
        <p:cxnSp>
          <p:nvCxnSpPr>
            <p:cNvPr id="35" name="直接箭头连接符 34"/>
            <p:cNvCxnSpPr>
              <a:cxnSpLocks noChangeAspect="1"/>
            </p:cNvCxnSpPr>
            <p:nvPr/>
          </p:nvCxnSpPr>
          <p:spPr bwMode="auto">
            <a:xfrm flipV="1">
              <a:off x="5697673" y="1938031"/>
              <a:ext cx="630710" cy="35646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36" name="直接箭头连接符 35"/>
            <p:cNvCxnSpPr>
              <a:cxnSpLocks noChangeAspect="1"/>
            </p:cNvCxnSpPr>
            <p:nvPr/>
          </p:nvCxnSpPr>
          <p:spPr bwMode="auto">
            <a:xfrm>
              <a:off x="5697673" y="2315103"/>
              <a:ext cx="622013" cy="34233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81" name="组合 80"/>
          <p:cNvGrpSpPr/>
          <p:nvPr/>
        </p:nvGrpSpPr>
        <p:grpSpPr>
          <a:xfrm>
            <a:off x="6309624" y="1938031"/>
            <a:ext cx="2135945" cy="712936"/>
            <a:chOff x="6309624" y="1938031"/>
            <a:chExt cx="2135945" cy="712936"/>
          </a:xfrm>
        </p:grpSpPr>
        <p:grpSp>
          <p:nvGrpSpPr>
            <p:cNvPr id="53" name="组合 52"/>
            <p:cNvGrpSpPr/>
            <p:nvPr/>
          </p:nvGrpSpPr>
          <p:grpSpPr>
            <a:xfrm>
              <a:off x="6309624" y="1938031"/>
              <a:ext cx="2135945" cy="366770"/>
              <a:chOff x="6510996" y="2617729"/>
              <a:chExt cx="2135945" cy="366770"/>
            </a:xfrm>
          </p:grpSpPr>
          <p:cxnSp>
            <p:nvCxnSpPr>
              <p:cNvPr id="23" name="直接箭头连接符 22"/>
              <p:cNvCxnSpPr>
                <a:cxnSpLocks noChangeAspect="1"/>
              </p:cNvCxnSpPr>
              <p:nvPr/>
            </p:nvCxnSpPr>
            <p:spPr bwMode="auto">
              <a:xfrm>
                <a:off x="6510996" y="2617729"/>
                <a:ext cx="2135945" cy="36677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47" name="直接箭头连接符 46"/>
              <p:cNvCxnSpPr>
                <a:cxnSpLocks noChangeAspect="1"/>
              </p:cNvCxnSpPr>
              <p:nvPr/>
            </p:nvCxnSpPr>
            <p:spPr bwMode="auto">
              <a:xfrm>
                <a:off x="7113333" y="2720552"/>
                <a:ext cx="209652" cy="360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p:nvGrpSpPr>
            <p:cNvPr id="52" name="组合 51"/>
            <p:cNvGrpSpPr/>
            <p:nvPr/>
          </p:nvGrpSpPr>
          <p:grpSpPr>
            <a:xfrm>
              <a:off x="6309624" y="2304801"/>
              <a:ext cx="2135945" cy="346166"/>
              <a:chOff x="6510996" y="2984499"/>
              <a:chExt cx="2135945" cy="346166"/>
            </a:xfrm>
          </p:grpSpPr>
          <p:cxnSp>
            <p:nvCxnSpPr>
              <p:cNvPr id="24" name="直接箭头连接符 23"/>
              <p:cNvCxnSpPr>
                <a:cxnSpLocks noChangeAspect="1"/>
              </p:cNvCxnSpPr>
              <p:nvPr/>
            </p:nvCxnSpPr>
            <p:spPr bwMode="auto">
              <a:xfrm flipV="1">
                <a:off x="6510996" y="2984499"/>
                <a:ext cx="2135945" cy="346166"/>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48" name="直接箭头连接符 47"/>
              <p:cNvCxnSpPr>
                <a:cxnSpLocks noChangeAspect="1"/>
              </p:cNvCxnSpPr>
              <p:nvPr/>
            </p:nvCxnSpPr>
            <p:spPr bwMode="auto">
              <a:xfrm flipV="1">
                <a:off x="7107074" y="3197548"/>
                <a:ext cx="222130" cy="360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mc:AlternateContent xmlns:mc="http://schemas.openxmlformats.org/markup-compatibility/2006">
        <mc:Choice xmlns:a14="http://schemas.microsoft.com/office/drawing/2010/main" Requires="a14">
          <p:sp>
            <p:nvSpPr>
              <p:cNvPr id="55" name="文本框 54"/>
              <p:cNvSpPr txBox="1"/>
              <p:nvPr/>
            </p:nvSpPr>
            <p:spPr>
              <a:xfrm>
                <a:off x="6230664" y="1631770"/>
                <a:ext cx="419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55" name="文本框 54"/>
              <p:cNvSpPr txBox="1">
                <a:spLocks noRot="1" noChangeAspect="1" noMove="1" noResize="1" noEditPoints="1" noAdjustHandles="1" noChangeArrowheads="1" noChangeShapeType="1" noTextEdit="1"/>
              </p:cNvSpPr>
              <p:nvPr/>
            </p:nvSpPr>
            <p:spPr>
              <a:xfrm>
                <a:off x="6230664" y="1631770"/>
                <a:ext cx="419454" cy="338554"/>
              </a:xfrm>
              <a:prstGeom prst="rect">
                <a:avLst/>
              </a:prstGeom>
              <a:blipFill rotWithShape="1">
                <a:blip r:embed="rId7"/>
                <a:stretch>
                  <a:fillRect l="-10" t="-134" r="95" b="1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7" name="文本框 56"/>
              <p:cNvSpPr txBox="1"/>
              <p:nvPr/>
            </p:nvSpPr>
            <p:spPr>
              <a:xfrm>
                <a:off x="6238229" y="2623124"/>
                <a:ext cx="4194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57" name="文本框 56"/>
              <p:cNvSpPr txBox="1">
                <a:spLocks noRot="1" noChangeAspect="1" noMove="1" noResize="1" noEditPoints="1" noAdjustHandles="1" noChangeArrowheads="1" noChangeShapeType="1" noTextEdit="1"/>
              </p:cNvSpPr>
              <p:nvPr/>
            </p:nvSpPr>
            <p:spPr>
              <a:xfrm>
                <a:off x="6238229" y="2623124"/>
                <a:ext cx="419457" cy="338554"/>
              </a:xfrm>
              <a:prstGeom prst="rect">
                <a:avLst/>
              </a:prstGeom>
              <a:blipFill rotWithShape="1">
                <a:blip r:embed="rId8"/>
                <a:stretch>
                  <a:fillRect l="-149" t="-170" r="82" b="11"/>
                </a:stretch>
              </a:blipFill>
            </p:spPr>
            <p:txBody>
              <a:bodyPr/>
              <a:lstStyle/>
              <a:p>
                <a:r>
                  <a:rPr lang="zh-CN" altLang="en-US">
                    <a:noFill/>
                  </a:rPr>
                  <a:t> </a:t>
                </a:r>
              </a:p>
            </p:txBody>
          </p:sp>
        </mc:Fallback>
      </mc:AlternateContent>
      <p:grpSp>
        <p:nvGrpSpPr>
          <p:cNvPr id="61" name="组合 60"/>
          <p:cNvGrpSpPr/>
          <p:nvPr/>
        </p:nvGrpSpPr>
        <p:grpSpPr>
          <a:xfrm>
            <a:off x="5266066" y="2459355"/>
            <a:ext cx="499402" cy="338554"/>
            <a:chOff x="5508770" y="3500138"/>
            <a:chExt cx="499402" cy="338554"/>
          </a:xfrm>
        </p:grpSpPr>
        <mc:AlternateContent xmlns:mc="http://schemas.openxmlformats.org/markup-compatibility/2006">
          <mc:Choice xmlns:a14="http://schemas.microsoft.com/office/drawing/2010/main" Requires="a14">
            <p:sp>
              <p:nvSpPr>
                <p:cNvPr id="59" name="文本框 58"/>
                <p:cNvSpPr txBox="1"/>
                <p:nvPr/>
              </p:nvSpPr>
              <p:spPr>
                <a:xfrm>
                  <a:off x="5508770" y="3500138"/>
                  <a:ext cx="49940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sz="1600" dirty="0"/>
                </a:p>
              </p:txBody>
            </p:sp>
          </mc:Choice>
          <mc:Fallback>
            <p:sp>
              <p:nvSpPr>
                <p:cNvPr id="59" name="文本框 58"/>
                <p:cNvSpPr txBox="1">
                  <a:spLocks noRot="1" noChangeAspect="1" noMove="1" noResize="1" noEditPoints="1" noAdjustHandles="1" noChangeArrowheads="1" noChangeShapeType="1" noTextEdit="1"/>
                </p:cNvSpPr>
                <p:nvPr/>
              </p:nvSpPr>
              <p:spPr>
                <a:xfrm>
                  <a:off x="5508770" y="3500138"/>
                  <a:ext cx="499402" cy="338554"/>
                </a:xfrm>
                <a:prstGeom prst="rect">
                  <a:avLst/>
                </a:prstGeom>
                <a:blipFill rotWithShape="1">
                  <a:blip r:embed="rId9"/>
                </a:blipFill>
              </p:spPr>
              <p:txBody>
                <a:bodyPr/>
                <a:lstStyle/>
                <a:p>
                  <a:r>
                    <a:rPr lang="zh-CN" altLang="en-US">
                      <a:noFill/>
                    </a:rPr>
                    <a:t> </a:t>
                  </a:r>
                </a:p>
              </p:txBody>
            </p:sp>
          </mc:Fallback>
        </mc:AlternateContent>
        <p:sp>
          <p:nvSpPr>
            <p:cNvPr id="60" name="椭圆 59"/>
            <p:cNvSpPr>
              <a:spLocks noChangeAspect="1"/>
            </p:cNvSpPr>
            <p:nvPr/>
          </p:nvSpPr>
          <p:spPr bwMode="auto">
            <a:xfrm>
              <a:off x="5891418" y="360185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63" name="直接连接符 62"/>
          <p:cNvCxnSpPr/>
          <p:nvPr/>
        </p:nvCxnSpPr>
        <p:spPr bwMode="auto">
          <a:xfrm flipV="1">
            <a:off x="5702076" y="1953215"/>
            <a:ext cx="608687" cy="63664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67" name="直接连接符 66"/>
          <p:cNvCxnSpPr/>
          <p:nvPr/>
        </p:nvCxnSpPr>
        <p:spPr bwMode="auto">
          <a:xfrm flipH="1" flipV="1">
            <a:off x="5709633" y="2596717"/>
            <a:ext cx="599991" cy="58816"/>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70" name="文本框 69"/>
          <p:cNvSpPr txBox="1"/>
          <p:nvPr/>
        </p:nvSpPr>
        <p:spPr>
          <a:xfrm>
            <a:off x="367109" y="3311953"/>
            <a:ext cx="914826" cy="495585"/>
          </a:xfrm>
          <a:prstGeom prst="rect">
            <a:avLst/>
          </a:prstGeom>
          <a:noFill/>
        </p:spPr>
        <p:txBody>
          <a:bodyPr wrap="square">
            <a:spAutoFit/>
          </a:bodyPr>
          <a:lstStyle/>
          <a:p>
            <a:pPr algn="l">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2" name="文本框 71"/>
              <p:cNvSpPr txBox="1"/>
              <p:nvPr/>
            </p:nvSpPr>
            <p:spPr>
              <a:xfrm>
                <a:off x="8404446" y="2119826"/>
                <a:ext cx="34700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𝑂</m:t>
                      </m:r>
                    </m:oMath>
                  </m:oMathPara>
                </a14:m>
                <a:endParaRPr lang="zh-CN" altLang="en-US" sz="1600" dirty="0"/>
              </a:p>
            </p:txBody>
          </p:sp>
        </mc:Choice>
        <mc:Fallback>
          <p:sp>
            <p:nvSpPr>
              <p:cNvPr id="72" name="文本框 71"/>
              <p:cNvSpPr txBox="1">
                <a:spLocks noRot="1" noChangeAspect="1" noMove="1" noResize="1" noEditPoints="1" noAdjustHandles="1" noChangeArrowheads="1" noChangeShapeType="1" noTextEdit="1"/>
              </p:cNvSpPr>
              <p:nvPr/>
            </p:nvSpPr>
            <p:spPr>
              <a:xfrm>
                <a:off x="8404446" y="2119826"/>
                <a:ext cx="347005" cy="338554"/>
              </a:xfrm>
              <a:prstGeom prst="rect">
                <a:avLst/>
              </a:prstGeom>
              <a:blipFill rotWithShape="1">
                <a:blip r:embed="rId10"/>
                <a:stretch>
                  <a:fillRect l="-64" t="-58" r="149" b="8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3" name="文本框 72"/>
              <p:cNvSpPr txBox="1"/>
              <p:nvPr/>
            </p:nvSpPr>
            <p:spPr>
              <a:xfrm>
                <a:off x="367109" y="3303759"/>
                <a:ext cx="8384342" cy="967829"/>
              </a:xfrm>
              <a:prstGeom prst="rect">
                <a:avLst/>
              </a:prstGeom>
              <a:noFill/>
            </p:spPr>
            <p:txBody>
              <a:bodyPr wrap="square">
                <a:spAutoFit/>
              </a:bodyPr>
              <a:lstStyle/>
              <a:p>
                <a:pPr>
                  <a:lnSpc>
                    <a:spcPct val="150000"/>
                  </a:lnSpc>
                </a:pPr>
                <a:r>
                  <a:rPr lang="zh-CN" altLang="en-US" sz="20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en-US" sz="20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中央明纹的唯一标准是光程差</a:t>
                </a:r>
                <a14:m>
                  <m:oMath xmlns:m="http://schemas.openxmlformats.org/officeDocument/2006/math">
                    <m:r>
                      <a:rPr lang="zh-CN" altLang="en-US" sz="2000" b="1" i="1" kern="100" smtClean="0">
                        <a:solidFill>
                          <a:srgbClr val="FF0000"/>
                        </a:solidFill>
                        <a:effectLst/>
                        <a:latin typeface="Cambria Math" panose="02040503050406030204" pitchFamily="18" charset="0"/>
                        <a:ea typeface="等线" panose="02010600030101010101" pitchFamily="2" charset="-122"/>
                        <a:cs typeface="Times New Roman" panose="02020603050405020304" pitchFamily="18" charset="0"/>
                      </a:rPr>
                      <m:t>𝜹</m:t>
                    </m:r>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𝟎</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0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rPr>
                  <a:t>在各向同性介质中，若光源在理想光学系统轴线上，则</a:t>
                </a:r>
                <a14:m>
                  <m:oMath xmlns:m="http://schemas.openxmlformats.org/officeDocument/2006/math">
                    <m:r>
                      <a:rPr lang="zh-CN" altLang="en-US" sz="2000" i="1" kern="100">
                        <a:solidFill>
                          <a:srgbClr val="7030A0"/>
                        </a:solidFill>
                        <a:latin typeface="Cambria Math" panose="02040503050406030204" pitchFamily="18" charset="0"/>
                        <a:ea typeface="等线" panose="02010600030101010101" pitchFamily="2" charset="-122"/>
                        <a:cs typeface="Times New Roman" panose="02020603050405020304" pitchFamily="18" charset="0"/>
                      </a:rPr>
                      <m:t>𝛿</m:t>
                    </m:r>
                    <m:r>
                      <a:rPr lang="en-US" altLang="zh-CN" sz="2000" i="1" kern="100">
                        <a:solidFill>
                          <a:srgbClr val="7030A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solidFill>
                          <a:srgbClr val="7030A0"/>
                        </a:solidFill>
                        <a:latin typeface="Cambria Math" panose="02040503050406030204" pitchFamily="18" charset="0"/>
                        <a:ea typeface="Cambria Math" panose="02040503050406030204" pitchFamily="18" charset="0"/>
                        <a:cs typeface="Times New Roman" panose="02020603050405020304" pitchFamily="18" charset="0"/>
                      </a:rPr>
                      <m:t>0</m:t>
                    </m:r>
                  </m:oMath>
                </a14:m>
                <a:r>
                  <a:rPr lang="zh-CN" altLang="en-US" sz="20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rPr>
                  <a:t>的点必在像方轴线。</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3" name="文本框 72"/>
              <p:cNvSpPr txBox="1">
                <a:spLocks noRot="1" noChangeAspect="1" noMove="1" noResize="1" noEditPoints="1" noAdjustHandles="1" noChangeArrowheads="1" noChangeShapeType="1" noTextEdit="1"/>
              </p:cNvSpPr>
              <p:nvPr/>
            </p:nvSpPr>
            <p:spPr>
              <a:xfrm>
                <a:off x="367109" y="3303759"/>
                <a:ext cx="8384342" cy="967829"/>
              </a:xfrm>
              <a:prstGeom prst="rect">
                <a:avLst/>
              </a:prstGeom>
              <a:blipFill rotWithShape="1">
                <a:blip r:embed="rId11"/>
                <a:stretch>
                  <a:fillRect l="-1" t="-51" r="6" b="6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4" name="文本框 73"/>
              <p:cNvSpPr txBox="1"/>
              <p:nvPr/>
            </p:nvSpPr>
            <p:spPr>
              <a:xfrm>
                <a:off x="302456" y="4260414"/>
                <a:ext cx="8384342" cy="960328"/>
              </a:xfrm>
              <a:prstGeom prst="rect">
                <a:avLst/>
              </a:prstGeom>
              <a:noFill/>
            </p:spPr>
            <p:txBody>
              <a:bodyPr wrap="square">
                <a:spAutoFit/>
              </a:bodyPr>
              <a:lstStyle/>
              <a:p>
                <a:pPr>
                  <a:lnSpc>
                    <a:spcPct val="150000"/>
                  </a:lnSpc>
                </a:pPr>
                <a:r>
                  <a:rPr lang="zh-CN" altLang="en-US" sz="20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本例中，光源</a:t>
                </a:r>
                <a14:m>
                  <m:oMath xmlns:m="http://schemas.openxmlformats.org/officeDocument/2006/math">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𝑆</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最初位于系统对称轴</a:t>
                </a:r>
                <a14:m>
                  <m:oMath xmlns:m="http://schemas.openxmlformats.org/officeDocument/2006/math">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𝑆</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，通过狭缝后分成两路，到达</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点的光程差为零，故中央明纹在</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点处。</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4" name="文本框 73"/>
              <p:cNvSpPr txBox="1">
                <a:spLocks noRot="1" noChangeAspect="1" noMove="1" noResize="1" noEditPoints="1" noAdjustHandles="1" noChangeArrowheads="1" noChangeShapeType="1" noTextEdit="1"/>
              </p:cNvSpPr>
              <p:nvPr/>
            </p:nvSpPr>
            <p:spPr>
              <a:xfrm>
                <a:off x="302456" y="4260414"/>
                <a:ext cx="8384342" cy="960328"/>
              </a:xfrm>
              <a:prstGeom prst="rect">
                <a:avLst/>
              </a:prstGeom>
              <a:blipFill rotWithShape="1">
                <a:blip r:embed="rId12"/>
                <a:stretch>
                  <a:fillRect l="-2" t="-21" r="8" b="4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5" name="文本框 74"/>
              <p:cNvSpPr txBox="1"/>
              <p:nvPr/>
            </p:nvSpPr>
            <p:spPr>
              <a:xfrm>
                <a:off x="177701" y="5209568"/>
                <a:ext cx="8384342" cy="960328"/>
              </a:xfrm>
              <a:prstGeom prst="rect">
                <a:avLst/>
              </a:prstGeom>
              <a:noFill/>
            </p:spPr>
            <p:txBody>
              <a:bodyPr wrap="square">
                <a:spAutoFit/>
              </a:bodyPr>
              <a:lstStyle/>
              <a:p>
                <a:pPr>
                  <a:lnSpc>
                    <a:spcPct val="150000"/>
                  </a:lnSpc>
                </a:pPr>
                <a:r>
                  <a:rPr lang="zh-CN" altLang="en-US" sz="20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若光源下移到</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kern="100" dirty="0">
                    <a:ea typeface="宋体" panose="02010600030101010101" pitchFamily="2" charset="-122"/>
                    <a:cs typeface="Times New Roman" panose="02020603050405020304" pitchFamily="18" charset="0"/>
                  </a:rPr>
                  <a:t> </a:t>
                </a:r>
                <a14:m>
                  <m:oMath xmlns:m="http://schemas.openxmlformats.org/officeDocument/2006/math">
                    <m:sSup>
                      <m:sSup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sSup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up>
                    </m:sSup>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路光程比</a:t>
                </a:r>
                <a14:m>
                  <m:oMath xmlns:m="http://schemas.openxmlformats.org/officeDocument/2006/math">
                    <m:sSup>
                      <m:sSup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sSup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up>
                    </m:sSup>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大，</a:t>
                </a:r>
                <a:r>
                  <a:rPr lang="en-US" altLang="zh-CN" sz="2000" kern="100" dirty="0">
                    <a:ea typeface="宋体" panose="02010600030101010101" pitchFamily="2" charset="-122"/>
                    <a:cs typeface="Times New Roman" panose="02020603050405020304" pitchFamily="18" charset="0"/>
                  </a:rPr>
                  <a:t>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点不再是零光程点，即不再是中央明纹。</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75" name="文本框 74"/>
              <p:cNvSpPr txBox="1">
                <a:spLocks noRot="1" noChangeAspect="1" noMove="1" noResize="1" noEditPoints="1" noAdjustHandles="1" noChangeArrowheads="1" noChangeShapeType="1" noTextEdit="1"/>
              </p:cNvSpPr>
              <p:nvPr/>
            </p:nvSpPr>
            <p:spPr>
              <a:xfrm>
                <a:off x="177701" y="5209568"/>
                <a:ext cx="8384342" cy="960328"/>
              </a:xfrm>
              <a:prstGeom prst="rect">
                <a:avLst/>
              </a:prstGeom>
              <a:blipFill rotWithShape="1">
                <a:blip r:embed="rId13"/>
                <a:stretch>
                  <a:fillRect l="-6" t="-3" r="4" b="2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7" name="文本框 76"/>
              <p:cNvSpPr txBox="1"/>
              <p:nvPr/>
            </p:nvSpPr>
            <p:spPr>
              <a:xfrm>
                <a:off x="3292001" y="1051001"/>
                <a:ext cx="5409123"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现将光源</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向下移动到图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7-35</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位置，则</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Choice>
        <mc:Fallback>
          <p:sp>
            <p:nvSpPr>
              <p:cNvPr id="77" name="文本框 76"/>
              <p:cNvSpPr txBox="1">
                <a:spLocks noRot="1" noChangeAspect="1" noMove="1" noResize="1" noEditPoints="1" noAdjustHandles="1" noChangeArrowheads="1" noChangeShapeType="1" noTextEdit="1"/>
              </p:cNvSpPr>
              <p:nvPr/>
            </p:nvSpPr>
            <p:spPr>
              <a:xfrm>
                <a:off x="3292001" y="1051001"/>
                <a:ext cx="5409123" cy="400110"/>
              </a:xfrm>
              <a:prstGeom prst="rect">
                <a:avLst/>
              </a:prstGeom>
              <a:blipFill rotWithShape="1">
                <a:blip r:embed="rId14"/>
                <a:stretch>
                  <a:fillRect l="-3" t="-19" r="7" b="34"/>
                </a:stretch>
              </a:blipFill>
            </p:spPr>
            <p:txBody>
              <a:bodyPr/>
              <a:lstStyle/>
              <a:p>
                <a:r>
                  <a:rPr lang="zh-CN" altLang="en-US">
                    <a:noFill/>
                  </a:rPr>
                  <a:t> </a:t>
                </a:r>
              </a:p>
            </p:txBody>
          </p:sp>
        </mc:Fallback>
      </mc:AlternateContent>
      <p:grpSp>
        <p:nvGrpSpPr>
          <p:cNvPr id="79" name="组合 78"/>
          <p:cNvGrpSpPr/>
          <p:nvPr/>
        </p:nvGrpSpPr>
        <p:grpSpPr>
          <a:xfrm>
            <a:off x="6309624" y="1514478"/>
            <a:ext cx="2206284" cy="1857585"/>
            <a:chOff x="6309624" y="1514478"/>
            <a:chExt cx="2206284" cy="1857585"/>
          </a:xfrm>
        </p:grpSpPr>
        <p:grpSp>
          <p:nvGrpSpPr>
            <p:cNvPr id="21" name="组合 20"/>
            <p:cNvGrpSpPr/>
            <p:nvPr/>
          </p:nvGrpSpPr>
          <p:grpSpPr>
            <a:xfrm>
              <a:off x="6309624" y="1624741"/>
              <a:ext cx="2345" cy="1350000"/>
              <a:chOff x="6510996" y="2149688"/>
              <a:chExt cx="2345" cy="1711037"/>
            </a:xfrm>
          </p:grpSpPr>
          <p:cxnSp>
            <p:nvCxnSpPr>
              <p:cNvPr id="15" name="直接连接符 14"/>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9" name="直接连接符 18"/>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0" name="直接连接符 19"/>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27" name="组合 26"/>
            <p:cNvGrpSpPr/>
            <p:nvPr/>
          </p:nvGrpSpPr>
          <p:grpSpPr>
            <a:xfrm>
              <a:off x="8461982" y="1514478"/>
              <a:ext cx="53926" cy="1622858"/>
              <a:chOff x="8663354" y="2194176"/>
              <a:chExt cx="53926" cy="1622858"/>
            </a:xfrm>
          </p:grpSpPr>
          <p:cxnSp>
            <p:nvCxnSpPr>
              <p:cNvPr id="16" name="直接连接符 15"/>
              <p:cNvCxnSpPr/>
              <p:nvPr/>
            </p:nvCxnSpPr>
            <p:spPr bwMode="auto">
              <a:xfrm>
                <a:off x="8663354" y="2194176"/>
                <a:ext cx="0" cy="1622858"/>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26" name="矩形 25"/>
              <p:cNvSpPr/>
              <p:nvPr/>
            </p:nvSpPr>
            <p:spPr bwMode="auto">
              <a:xfrm>
                <a:off x="8671561" y="2242677"/>
                <a:ext cx="45719" cy="146304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78" name="文本框 77"/>
            <p:cNvSpPr txBox="1"/>
            <p:nvPr/>
          </p:nvSpPr>
          <p:spPr>
            <a:xfrm>
              <a:off x="6388152" y="3033509"/>
              <a:ext cx="1940188"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 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p>
          </p:txBody>
        </p:sp>
      </p:grpSp>
      <mc:AlternateContent xmlns:mc="http://schemas.openxmlformats.org/markup-compatibility/2006">
        <mc:Choice xmlns:a14="http://schemas.microsoft.com/office/drawing/2010/main" Requires="a14">
          <p:sp>
            <p:nvSpPr>
              <p:cNvPr id="4" name="文本框 3"/>
              <p:cNvSpPr txBox="1"/>
              <p:nvPr/>
            </p:nvSpPr>
            <p:spPr>
              <a:xfrm>
                <a:off x="7975720" y="1054197"/>
                <a:ext cx="46984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𝐵</m:t>
                      </m:r>
                    </m:oMath>
                  </m:oMathPara>
                </a14:m>
                <a:endParaRPr lang="zh-CN" altLang="en-US" sz="2000"/>
              </a:p>
            </p:txBody>
          </p:sp>
        </mc:Choice>
        <mc:Fallback>
          <p:sp>
            <p:nvSpPr>
              <p:cNvPr id="4" name="文本框 3"/>
              <p:cNvSpPr txBox="1">
                <a:spLocks noRot="1" noChangeAspect="1" noMove="1" noResize="1" noEditPoints="1" noAdjustHandles="1" noChangeArrowheads="1" noChangeShapeType="1" noTextEdit="1"/>
              </p:cNvSpPr>
              <p:nvPr/>
            </p:nvSpPr>
            <p:spPr>
              <a:xfrm>
                <a:off x="7975720" y="1054197"/>
                <a:ext cx="469849" cy="400110"/>
              </a:xfrm>
              <a:prstGeom prst="rect">
                <a:avLst/>
              </a:prstGeom>
              <a:blipFill rotWithShape="1">
                <a:blip r:embed="rId15"/>
                <a:stretch>
                  <a:fillRect l="-26" t="-24" r="15" b="39"/>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9"/>
                                        </p:tgtEl>
                                        <p:attrNameLst>
                                          <p:attrName>style.visibility</p:attrName>
                                        </p:attrNameLst>
                                      </p:cBhvr>
                                      <p:to>
                                        <p:strVal val="visible"/>
                                      </p:to>
                                    </p:set>
                                    <p:animEffect transition="in" filter="fade">
                                      <p:cBhvr>
                                        <p:cTn id="11" dur="500"/>
                                        <p:tgtEl>
                                          <p:spTgt spid="7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5"/>
                                        </p:tgtEl>
                                        <p:attrNameLst>
                                          <p:attrName>style.visibility</p:attrName>
                                        </p:attrNameLst>
                                      </p:cBhvr>
                                      <p:to>
                                        <p:strVal val="visible"/>
                                      </p:to>
                                    </p:set>
                                    <p:animEffect transition="in" filter="fade">
                                      <p:cBhvr>
                                        <p:cTn id="18" dur="500"/>
                                        <p:tgtEl>
                                          <p:spTgt spid="55"/>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wipe(left)">
                                      <p:cBhvr>
                                        <p:cTn id="32" dur="500"/>
                                        <p:tgtEl>
                                          <p:spTgt spid="80"/>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wipe(left)">
                                      <p:cBhvr>
                                        <p:cTn id="36" dur="500"/>
                                        <p:tgtEl>
                                          <p:spTgt spid="81"/>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2"/>
                                        </p:tgtEl>
                                        <p:attrNameLst>
                                          <p:attrName>style.visibility</p:attrName>
                                        </p:attrNameLst>
                                      </p:cBhvr>
                                      <p:to>
                                        <p:strVal val="visible"/>
                                      </p:to>
                                    </p:set>
                                    <p:animEffect transition="in" filter="fade">
                                      <p:cBhvr>
                                        <p:cTn id="40" dur="500"/>
                                        <p:tgtEl>
                                          <p:spTgt spid="7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fade">
                                      <p:cBhvr>
                                        <p:cTn id="45" dur="500"/>
                                        <p:tgtEl>
                                          <p:spTgt spid="77"/>
                                        </p:tgtEl>
                                      </p:cBhvr>
                                    </p:animEffect>
                                  </p:childTnLst>
                                </p:cTn>
                              </p:par>
                            </p:childTnLst>
                          </p:cTn>
                        </p:par>
                        <p:par>
                          <p:cTn id="46" fill="hold">
                            <p:stCondLst>
                              <p:cond delay="500"/>
                            </p:stCondLst>
                            <p:childTnLst>
                              <p:par>
                                <p:cTn id="47" presetID="26" presetClass="entr" presetSubtype="0" fill="hold" nodeType="after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wipe(down)">
                                      <p:cBhvr>
                                        <p:cTn id="49" dur="580">
                                          <p:stCondLst>
                                            <p:cond delay="0"/>
                                          </p:stCondLst>
                                        </p:cTn>
                                        <p:tgtEl>
                                          <p:spTgt spid="61"/>
                                        </p:tgtEl>
                                      </p:cBhvr>
                                    </p:animEffect>
                                    <p:anim calcmode="lin" valueType="num">
                                      <p:cBhvr>
                                        <p:cTn id="50"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55" dur="26">
                                          <p:stCondLst>
                                            <p:cond delay="650"/>
                                          </p:stCondLst>
                                        </p:cTn>
                                        <p:tgtEl>
                                          <p:spTgt spid="61"/>
                                        </p:tgtEl>
                                      </p:cBhvr>
                                      <p:to x="100000" y="60000"/>
                                    </p:animScale>
                                    <p:animScale>
                                      <p:cBhvr>
                                        <p:cTn id="56" dur="166" decel="50000">
                                          <p:stCondLst>
                                            <p:cond delay="676"/>
                                          </p:stCondLst>
                                        </p:cTn>
                                        <p:tgtEl>
                                          <p:spTgt spid="61"/>
                                        </p:tgtEl>
                                      </p:cBhvr>
                                      <p:to x="100000" y="100000"/>
                                    </p:animScale>
                                    <p:animScale>
                                      <p:cBhvr>
                                        <p:cTn id="57" dur="26">
                                          <p:stCondLst>
                                            <p:cond delay="1312"/>
                                          </p:stCondLst>
                                        </p:cTn>
                                        <p:tgtEl>
                                          <p:spTgt spid="61"/>
                                        </p:tgtEl>
                                      </p:cBhvr>
                                      <p:to x="100000" y="80000"/>
                                    </p:animScale>
                                    <p:animScale>
                                      <p:cBhvr>
                                        <p:cTn id="58" dur="166" decel="50000">
                                          <p:stCondLst>
                                            <p:cond delay="1338"/>
                                          </p:stCondLst>
                                        </p:cTn>
                                        <p:tgtEl>
                                          <p:spTgt spid="61"/>
                                        </p:tgtEl>
                                      </p:cBhvr>
                                      <p:to x="100000" y="100000"/>
                                    </p:animScale>
                                    <p:animScale>
                                      <p:cBhvr>
                                        <p:cTn id="59" dur="26">
                                          <p:stCondLst>
                                            <p:cond delay="1642"/>
                                          </p:stCondLst>
                                        </p:cTn>
                                        <p:tgtEl>
                                          <p:spTgt spid="61"/>
                                        </p:tgtEl>
                                      </p:cBhvr>
                                      <p:to x="100000" y="90000"/>
                                    </p:animScale>
                                    <p:animScale>
                                      <p:cBhvr>
                                        <p:cTn id="60" dur="166" decel="50000">
                                          <p:stCondLst>
                                            <p:cond delay="1668"/>
                                          </p:stCondLst>
                                        </p:cTn>
                                        <p:tgtEl>
                                          <p:spTgt spid="61"/>
                                        </p:tgtEl>
                                      </p:cBhvr>
                                      <p:to x="100000" y="100000"/>
                                    </p:animScale>
                                    <p:animScale>
                                      <p:cBhvr>
                                        <p:cTn id="61" dur="26">
                                          <p:stCondLst>
                                            <p:cond delay="1808"/>
                                          </p:stCondLst>
                                        </p:cTn>
                                        <p:tgtEl>
                                          <p:spTgt spid="61"/>
                                        </p:tgtEl>
                                      </p:cBhvr>
                                      <p:to x="100000" y="95000"/>
                                    </p:animScale>
                                    <p:animScale>
                                      <p:cBhvr>
                                        <p:cTn id="62" dur="166" decel="50000">
                                          <p:stCondLst>
                                            <p:cond delay="1834"/>
                                          </p:stCondLst>
                                        </p:cTn>
                                        <p:tgtEl>
                                          <p:spTgt spid="61"/>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11">
                                            <p:txEl>
                                              <p:pRg st="0" end="0"/>
                                            </p:txEl>
                                          </p:spTgt>
                                        </p:tgtEl>
                                        <p:attrNameLst>
                                          <p:attrName>style.visibility</p:attrName>
                                        </p:attrNameLst>
                                      </p:cBhvr>
                                      <p:to>
                                        <p:strVal val="visible"/>
                                      </p:to>
                                    </p:set>
                                    <p:animEffect transition="in" filter="fade">
                                      <p:cBhvr>
                                        <p:cTn id="71" dur="500"/>
                                        <p:tgtEl>
                                          <p:spTgt spid="11">
                                            <p:txEl>
                                              <p:pRg st="0" end="0"/>
                                            </p:txEl>
                                          </p:spTgt>
                                        </p:tgtEl>
                                      </p:cBhvr>
                                    </p:animEffect>
                                  </p:childTnLst>
                                </p:cTn>
                              </p:par>
                            </p:childTnLst>
                          </p:cTn>
                        </p:par>
                        <p:par>
                          <p:cTn id="72" fill="hold">
                            <p:stCondLst>
                              <p:cond delay="1000"/>
                            </p:stCondLst>
                            <p:childTnLst>
                              <p:par>
                                <p:cTn id="73" presetID="10" presetClass="entr" presetSubtype="0" fill="hold" grpId="0" nodeType="after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500"/>
                                        <p:tgtEl>
                                          <p:spTgt spid="13"/>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fade">
                                      <p:cBhvr>
                                        <p:cTn id="79" dur="500"/>
                                        <p:tgtEl>
                                          <p:spTgt spid="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fade">
                                      <p:cBhvr>
                                        <p:cTn id="84" dur="500"/>
                                        <p:tgtEl>
                                          <p:spTgt spid="70"/>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grpId="0" nodeType="clickEffect">
                                  <p:stCondLst>
                                    <p:cond delay="0"/>
                                  </p:stCondLst>
                                  <p:childTnLst>
                                    <p:set>
                                      <p:cBhvr>
                                        <p:cTn id="88" dur="1" fill="hold">
                                          <p:stCondLst>
                                            <p:cond delay="0"/>
                                          </p:stCondLst>
                                        </p:cTn>
                                        <p:tgtEl>
                                          <p:spTgt spid="73"/>
                                        </p:tgtEl>
                                        <p:attrNameLst>
                                          <p:attrName>style.visibility</p:attrName>
                                        </p:attrNameLst>
                                      </p:cBhvr>
                                      <p:to>
                                        <p:strVal val="visible"/>
                                      </p:to>
                                    </p:set>
                                    <p:animEffect transition="in" filter="randombar(horizontal)">
                                      <p:cBhvr>
                                        <p:cTn id="89" dur="500"/>
                                        <p:tgtEl>
                                          <p:spTgt spid="7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74"/>
                                        </p:tgtEl>
                                        <p:attrNameLst>
                                          <p:attrName>style.visibility</p:attrName>
                                        </p:attrNameLst>
                                      </p:cBhvr>
                                      <p:to>
                                        <p:strVal val="visible"/>
                                      </p:to>
                                    </p:set>
                                    <p:animEffect transition="in" filter="fade">
                                      <p:cBhvr>
                                        <p:cTn id="94" dur="500"/>
                                        <p:tgtEl>
                                          <p:spTgt spid="7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75"/>
                                        </p:tgtEl>
                                        <p:attrNameLst>
                                          <p:attrName>style.visibility</p:attrName>
                                        </p:attrNameLst>
                                      </p:cBhvr>
                                      <p:to>
                                        <p:strVal val="visible"/>
                                      </p:to>
                                    </p:set>
                                    <p:animEffect transition="in" filter="fade">
                                      <p:cBhvr>
                                        <p:cTn id="99" dur="500"/>
                                        <p:tgtEl>
                                          <p:spTgt spid="75"/>
                                        </p:tgtEl>
                                      </p:cBhvr>
                                    </p:animEffect>
                                  </p:childTnLst>
                                </p:cTn>
                              </p:par>
                            </p:childTnLst>
                          </p:cTn>
                        </p:par>
                        <p:par>
                          <p:cTn id="100" fill="hold">
                            <p:stCondLst>
                              <p:cond delay="500"/>
                            </p:stCondLst>
                            <p:childTnLst>
                              <p:par>
                                <p:cTn id="101" presetID="22" presetClass="entr" presetSubtype="8" fill="hold" nodeType="afterEffect">
                                  <p:stCondLst>
                                    <p:cond delay="0"/>
                                  </p:stCondLst>
                                  <p:childTnLst>
                                    <p:set>
                                      <p:cBhvr>
                                        <p:cTn id="102" dur="1" fill="hold">
                                          <p:stCondLst>
                                            <p:cond delay="0"/>
                                          </p:stCondLst>
                                        </p:cTn>
                                        <p:tgtEl>
                                          <p:spTgt spid="63"/>
                                        </p:tgtEl>
                                        <p:attrNameLst>
                                          <p:attrName>style.visibility</p:attrName>
                                        </p:attrNameLst>
                                      </p:cBhvr>
                                      <p:to>
                                        <p:strVal val="visible"/>
                                      </p:to>
                                    </p:set>
                                    <p:animEffect transition="in" filter="wipe(left)">
                                      <p:cBhvr>
                                        <p:cTn id="103" dur="500"/>
                                        <p:tgtEl>
                                          <p:spTgt spid="63"/>
                                        </p:tgtEl>
                                      </p:cBhvr>
                                    </p:animEffect>
                                  </p:childTnLst>
                                </p:cTn>
                              </p:par>
                            </p:childTnLst>
                          </p:cTn>
                        </p:par>
                        <p:par>
                          <p:cTn id="104" fill="hold">
                            <p:stCondLst>
                              <p:cond delay="1000"/>
                            </p:stCondLst>
                            <p:childTnLst>
                              <p:par>
                                <p:cTn id="105" presetID="22" presetClass="entr" presetSubtype="8" fill="hold" nodeType="afterEffect">
                                  <p:stCondLst>
                                    <p:cond delay="0"/>
                                  </p:stCondLst>
                                  <p:childTnLst>
                                    <p:set>
                                      <p:cBhvr>
                                        <p:cTn id="106" dur="1" fill="hold">
                                          <p:stCondLst>
                                            <p:cond delay="0"/>
                                          </p:stCondLst>
                                        </p:cTn>
                                        <p:tgtEl>
                                          <p:spTgt spid="67"/>
                                        </p:tgtEl>
                                        <p:attrNameLst>
                                          <p:attrName>style.visibility</p:attrName>
                                        </p:attrNameLst>
                                      </p:cBhvr>
                                      <p:to>
                                        <p:strVal val="visible"/>
                                      </p:to>
                                    </p:set>
                                    <p:animEffect transition="in" filter="wipe(left)">
                                      <p:cBhvr>
                                        <p:cTn id="107" dur="500"/>
                                        <p:tgtEl>
                                          <p:spTgt spid="67"/>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
                                        </p:tgtEl>
                                        <p:attrNameLst>
                                          <p:attrName>style.visibility</p:attrName>
                                        </p:attrNameLst>
                                      </p:cBhvr>
                                      <p:to>
                                        <p:strVal val="visible"/>
                                      </p:to>
                                    </p:set>
                                    <p:animEffect transition="in" filter="fade">
                                      <p:cBhvr>
                                        <p:cTn id="1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3" grpId="0"/>
      <p:bldP spid="55" grpId="0"/>
      <p:bldP spid="57" grpId="0"/>
      <p:bldP spid="70" grpId="0"/>
      <p:bldP spid="72" grpId="0"/>
      <p:bldP spid="73" grpId="0"/>
      <p:bldP spid="74" grpId="0"/>
      <p:bldP spid="75" grpId="0"/>
      <p:bldP spid="77"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5478" y="712895"/>
            <a:ext cx="1312983"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另解：</a:t>
            </a:r>
            <a:endParaRPr lang="zh-CN" altLang="en-US" sz="2000" dirty="0"/>
          </a:p>
        </p:txBody>
      </p:sp>
      <mc:AlternateContent xmlns:mc="http://schemas.openxmlformats.org/markup-compatibility/2006">
        <mc:Choice xmlns:a14="http://schemas.microsoft.com/office/drawing/2010/main" Requires="a14">
          <p:sp>
            <p:nvSpPr>
              <p:cNvPr id="5" name="文本框 4"/>
              <p:cNvSpPr txBox="1"/>
              <p:nvPr/>
            </p:nvSpPr>
            <p:spPr>
              <a:xfrm>
                <a:off x="1758461" y="553422"/>
                <a:ext cx="2679896" cy="67685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b="0" i="0"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b="0" i="1" kern="100" smtClean="0">
                              <a:solidFill>
                                <a:srgbClr val="7030A0"/>
                              </a:solidFill>
                              <a:effectLst/>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000" dirty="0"/>
              </a:p>
            </p:txBody>
          </p:sp>
        </mc:Choice>
        <mc:Fallback>
          <p:sp>
            <p:nvSpPr>
              <p:cNvPr id="5" name="文本框 4"/>
              <p:cNvSpPr txBox="1">
                <a:spLocks noRot="1" noChangeAspect="1" noMove="1" noResize="1" noEditPoints="1" noAdjustHandles="1" noChangeArrowheads="1" noChangeShapeType="1" noTextEdit="1"/>
              </p:cNvSpPr>
              <p:nvPr/>
            </p:nvSpPr>
            <p:spPr>
              <a:xfrm>
                <a:off x="1758461" y="553422"/>
                <a:ext cx="2679896" cy="676852"/>
              </a:xfrm>
              <a:prstGeom prst="rect">
                <a:avLst/>
              </a:prstGeom>
              <a:blipFill rotWithShape="1">
                <a:blip r:embed="rId1"/>
                <a:stretch>
                  <a:fillRect l="-5" t="-50" r="13" b="41"/>
                </a:stretch>
              </a:blipFill>
            </p:spPr>
            <p:txBody>
              <a:bodyPr/>
              <a:lstStyle/>
              <a:p>
                <a:r>
                  <a:rPr lang="zh-CN" altLang="en-US">
                    <a:noFill/>
                  </a:rPr>
                  <a:t> </a:t>
                </a:r>
              </a:p>
            </p:txBody>
          </p:sp>
        </mc:Fallback>
      </mc:AlternateContent>
      <p:sp>
        <p:nvSpPr>
          <p:cNvPr id="7" name="文本框 6"/>
          <p:cNvSpPr txBox="1"/>
          <p:nvPr/>
        </p:nvSpPr>
        <p:spPr>
          <a:xfrm>
            <a:off x="186399" y="1375552"/>
            <a:ext cx="3274254"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分离变量并积分，得到：</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 name="文本框 8"/>
              <p:cNvSpPr txBox="1"/>
              <p:nvPr/>
            </p:nvSpPr>
            <p:spPr>
              <a:xfrm>
                <a:off x="3140614" y="1298724"/>
                <a:ext cx="3428999" cy="78438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nary>
                        <m:naryPr>
                          <m:limLoc m:val="subSup"/>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d>
                          <m:r>
                            <m:rPr>
                              <m:sty m:val="p"/>
                            </m:rPr>
                            <a:rPr lang="en-US" altLang="zh-CN" sz="2000"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𝑥</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m:rPr>
                              <m:sty m:val="p"/>
                            </m:rPr>
                            <a:rPr lang="en-US" altLang="zh-CN" sz="2000"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𝜐</m:t>
                          </m:r>
                        </m:e>
                      </m:nary>
                    </m:oMath>
                  </m:oMathPara>
                </a14:m>
                <a:endParaRPr lang="zh-CN" altLang="en-US" dirty="0"/>
              </a:p>
            </p:txBody>
          </p:sp>
        </mc:Choice>
        <mc:Fallback>
          <p:sp>
            <p:nvSpPr>
              <p:cNvPr id="9" name="文本框 8"/>
              <p:cNvSpPr txBox="1">
                <a:spLocks noRot="1" noChangeAspect="1" noMove="1" noResize="1" noEditPoints="1" noAdjustHandles="1" noChangeArrowheads="1" noChangeShapeType="1" noTextEdit="1"/>
              </p:cNvSpPr>
              <p:nvPr/>
            </p:nvSpPr>
            <p:spPr>
              <a:xfrm>
                <a:off x="3140614" y="1298724"/>
                <a:ext cx="3428999" cy="784382"/>
              </a:xfrm>
              <a:prstGeom prst="rect">
                <a:avLst/>
              </a:prstGeom>
              <a:blipFill rotWithShape="1">
                <a:blip r:embed="rId2"/>
                <a:stretch>
                  <a:fillRect l="-16" t="-19" r="16" b="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6075484" y="2151556"/>
                <a:ext cx="2168183"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m:t>
                          </m:r>
                        </m:e>
                      </m:d>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6075484" y="2151556"/>
                <a:ext cx="2168183" cy="553998"/>
              </a:xfrm>
              <a:prstGeom prst="rect">
                <a:avLst/>
              </a:prstGeom>
              <a:blipFill rotWithShape="1">
                <a:blip r:embed="rId3"/>
                <a:stretch>
                  <a:fillRect l="-20" t="-32" r="4" b="82"/>
                </a:stretch>
              </a:blipFill>
            </p:spPr>
            <p:txBody>
              <a:bodyPr/>
              <a:lstStyle/>
              <a:p>
                <a:r>
                  <a:rPr lang="zh-CN" altLang="en-US">
                    <a:noFill/>
                  </a:rPr>
                  <a:t> </a:t>
                </a:r>
              </a:p>
            </p:txBody>
          </p:sp>
        </mc:Fallback>
      </mc:AlternateContent>
      <p:sp>
        <p:nvSpPr>
          <p:cNvPr id="14" name="箭头: 右 13"/>
          <p:cNvSpPr/>
          <p:nvPr/>
        </p:nvSpPr>
        <p:spPr bwMode="auto">
          <a:xfrm>
            <a:off x="1823526" y="2349305"/>
            <a:ext cx="541606" cy="28838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6" name="文本框 15"/>
              <p:cNvSpPr txBox="1"/>
              <p:nvPr/>
            </p:nvSpPr>
            <p:spPr>
              <a:xfrm>
                <a:off x="2482948" y="2136185"/>
                <a:ext cx="2827606" cy="67608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Sup>
                        <m:sSubSupPr>
                          <m:ctrlP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SupPr>
                        <m:e>
                          <m:d>
                            <m:dPr>
                              <m:begChr m:val=""/>
                              <m:endChr m:val="|"/>
                              <m:ctrlPr>
                                <a:rPr lang="zh-CN" altLang="en-US"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d>
                                <m:d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𝑥</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e>
                              </m:d>
                            </m:e>
                          </m:d>
                        </m:e>
                        <m:sub>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0</m:t>
                          </m:r>
                        </m:sub>
                        <m:sup>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3</m:t>
                          </m:r>
                        </m:sup>
                      </m:sSubSup>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2</m:t>
                          </m:r>
                        </m:den>
                      </m:f>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𝑚</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sz="2000" dirty="0"/>
              </a:p>
            </p:txBody>
          </p:sp>
        </mc:Choice>
        <mc:Fallback>
          <p:sp>
            <p:nvSpPr>
              <p:cNvPr id="16" name="文本框 15"/>
              <p:cNvSpPr txBox="1">
                <a:spLocks noRot="1" noChangeAspect="1" noMove="1" noResize="1" noEditPoints="1" noAdjustHandles="1" noChangeArrowheads="1" noChangeShapeType="1" noTextEdit="1"/>
              </p:cNvSpPr>
              <p:nvPr/>
            </p:nvSpPr>
            <p:spPr>
              <a:xfrm>
                <a:off x="2482948" y="2136185"/>
                <a:ext cx="2827606" cy="676083"/>
              </a:xfrm>
              <a:prstGeom prst="rect">
                <a:avLst/>
              </a:prstGeom>
              <a:blipFill rotWithShape="1">
                <a:blip r:embed="rId4"/>
                <a:stretch>
                  <a:fillRect l="-3" t="-7" r="2" b="72"/>
                </a:stretch>
              </a:blipFill>
            </p:spPr>
            <p:txBody>
              <a:bodyPr/>
              <a:lstStyle/>
              <a:p>
                <a:r>
                  <a:rPr lang="zh-CN" altLang="en-US">
                    <a:noFill/>
                  </a:rPr>
                  <a:t> </a:t>
                </a:r>
              </a:p>
            </p:txBody>
          </p:sp>
        </mc:Fallback>
      </mc:AlternateContent>
      <p:sp>
        <p:nvSpPr>
          <p:cNvPr id="17" name="箭头: 右 16"/>
          <p:cNvSpPr/>
          <p:nvPr/>
        </p:nvSpPr>
        <p:spPr bwMode="auto">
          <a:xfrm>
            <a:off x="5428370" y="2349305"/>
            <a:ext cx="541606" cy="28838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9" name="文本框 18"/>
              <p:cNvSpPr txBox="1"/>
              <p:nvPr/>
            </p:nvSpPr>
            <p:spPr>
              <a:xfrm>
                <a:off x="2482947" y="5411347"/>
                <a:ext cx="5591907" cy="1138555"/>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en-US"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SupPr>
                        <m:e>
                          <m:d>
                            <m:dPr>
                              <m:begChr m:val=""/>
                              <m:endChr m:val="|"/>
                              <m:ctrlPr>
                                <a:rPr lang="zh-CN" altLang="en-US"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d>
                                <m:d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US" altLang="zh-CN" sz="2000" b="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𝑡</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e>
                              </m:d>
                            </m:e>
                          </m:d>
                        </m:e>
                        <m:sub>
                          <m:r>
                            <a:rPr lang="en-US"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0</m:t>
                          </m:r>
                        </m:sub>
                        <m:sup>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5</m:t>
                          </m:r>
                        </m:sup>
                      </m:sSubSup>
                      <m: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2482947" y="5411347"/>
                <a:ext cx="5591907" cy="1138555"/>
              </a:xfrm>
              <a:prstGeom prst="rect">
                <a:avLst/>
              </a:prstGeom>
              <a:blipFill rotWithShape="1">
                <a:blip r:embed="rId5"/>
                <a:stretch>
                  <a:fillRect l="-2" t="-45" r="3" b="45"/>
                </a:stretch>
              </a:blipFill>
            </p:spPr>
            <p:txBody>
              <a:bodyPr/>
              <a:lstStyle/>
              <a:p>
                <a:r>
                  <a:rPr lang="zh-CN" altLang="en-US">
                    <a:noFill/>
                  </a:rPr>
                  <a:t> </a:t>
                </a:r>
              </a:p>
            </p:txBody>
          </p:sp>
        </mc:Fallback>
      </mc:AlternateContent>
      <p:sp>
        <p:nvSpPr>
          <p:cNvPr id="21" name="文本框 20"/>
          <p:cNvSpPr txBox="1"/>
          <p:nvPr/>
        </p:nvSpPr>
        <p:spPr>
          <a:xfrm>
            <a:off x="398584" y="2853084"/>
            <a:ext cx="69635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mc:AlternateContent xmlns:mc="http://schemas.openxmlformats.org/markup-compatibility/2006">
        <mc:Choice xmlns:a14="http://schemas.microsoft.com/office/drawing/2010/main" Requires="a14">
          <p:sp>
            <p:nvSpPr>
              <p:cNvPr id="23" name="文本框 22"/>
              <p:cNvSpPr txBox="1"/>
              <p:nvPr/>
            </p:nvSpPr>
            <p:spPr>
              <a:xfrm>
                <a:off x="381001" y="2777326"/>
                <a:ext cx="8525021"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的质点在力</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的作用下，从静止开始</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作直线运动，</a:t>
                </a:r>
                <a:endParaRPr lang="zh-CN" altLang="en-US" sz="2000" dirty="0"/>
              </a:p>
            </p:txBody>
          </p:sp>
        </mc:Choice>
        <mc:Fallback>
          <p:sp>
            <p:nvSpPr>
              <p:cNvPr id="23" name="文本框 22"/>
              <p:cNvSpPr txBox="1">
                <a:spLocks noRot="1" noChangeAspect="1" noMove="1" noResize="1" noEditPoints="1" noAdjustHandles="1" noChangeArrowheads="1" noChangeShapeType="1" noTextEdit="1"/>
              </p:cNvSpPr>
              <p:nvPr/>
            </p:nvSpPr>
            <p:spPr>
              <a:xfrm>
                <a:off x="381001" y="2777326"/>
                <a:ext cx="8525021" cy="951735"/>
              </a:xfrm>
              <a:prstGeom prst="rect">
                <a:avLst/>
              </a:prstGeom>
              <a:blipFill rotWithShape="1">
                <a:blip r:embed="rId6"/>
                <a:stretch>
                  <a:fillRect t="-49" r="2" b="-8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5" name="文本框 24"/>
              <p:cNvSpPr txBox="1"/>
              <p:nvPr/>
            </p:nvSpPr>
            <p:spPr>
              <a:xfrm>
                <a:off x="1659987" y="3233078"/>
                <a:ext cx="4100733"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则当</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时质点的速率是多少？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5" name="文本框 24"/>
              <p:cNvSpPr txBox="1">
                <a:spLocks noRot="1" noChangeAspect="1" noMove="1" noResize="1" noEditPoints="1" noAdjustHandles="1" noChangeArrowheads="1" noChangeShapeType="1" noTextEdit="1"/>
              </p:cNvSpPr>
              <p:nvPr/>
            </p:nvSpPr>
            <p:spPr>
              <a:xfrm>
                <a:off x="1659987" y="3233078"/>
                <a:ext cx="4100733" cy="501932"/>
              </a:xfrm>
              <a:prstGeom prst="rect">
                <a:avLst/>
              </a:prstGeom>
              <a:blipFill rotWithShape="1">
                <a:blip r:embed="rId7"/>
                <a:stretch>
                  <a:fillRect l="-2" t="-58" b="-138"/>
                </a:stretch>
              </a:blipFill>
            </p:spPr>
            <p:txBody>
              <a:bodyPr/>
              <a:lstStyle/>
              <a:p>
                <a:r>
                  <a:rPr lang="zh-CN" altLang="en-US">
                    <a:noFill/>
                  </a:rPr>
                  <a:t> </a:t>
                </a:r>
              </a:p>
            </p:txBody>
          </p:sp>
        </mc:Fallback>
      </mc:AlternateContent>
      <p:sp>
        <p:nvSpPr>
          <p:cNvPr id="27" name="文本框 26"/>
          <p:cNvSpPr txBox="1"/>
          <p:nvPr/>
        </p:nvSpPr>
        <p:spPr>
          <a:xfrm>
            <a:off x="935501" y="3815453"/>
            <a:ext cx="942536"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29" name="文本框 28"/>
          <p:cNvSpPr txBox="1"/>
          <p:nvPr/>
        </p:nvSpPr>
        <p:spPr>
          <a:xfrm>
            <a:off x="1709224" y="3730880"/>
            <a:ext cx="4761914"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根据动量定理，冲量等于动量的变化量：</a:t>
            </a:r>
            <a:endParaRPr lang="zh-CN" altLang="en-US" sz="2000" dirty="0"/>
          </a:p>
        </p:txBody>
      </p:sp>
      <mc:AlternateContent xmlns:mc="http://schemas.openxmlformats.org/markup-compatibility/2006">
        <mc:Choice xmlns:a14="http://schemas.microsoft.com/office/drawing/2010/main" Requires="a14">
          <p:sp>
            <p:nvSpPr>
              <p:cNvPr id="33" name="文本框 32"/>
              <p:cNvSpPr txBox="1"/>
              <p:nvPr/>
            </p:nvSpPr>
            <p:spPr>
              <a:xfrm>
                <a:off x="2599009" y="4871419"/>
                <a:ext cx="4267784" cy="90217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nary>
                        <m:naryPr>
                          <m:limLoc m:val="undOvr"/>
                          <m:subHide m:val="on"/>
                          <m:supHide m:val="on"/>
                          <m:ctrlP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ctrlPr>
                        </m:naryPr>
                        <m:sub/>
                        <m:sup/>
                        <m:e>
                          <m:r>
                            <a:rPr lang="en-US" altLang="zh-CN" sz="2000" b="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𝐹</m:t>
                          </m:r>
                          <m:r>
                            <m:rPr>
                              <m:sty m:val="p"/>
                            </m:rP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nary>
                        <m:naryPr>
                          <m:limLoc m:val="subSup"/>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sup>
                        <m:e>
                          <m: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d>
                            <m:d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e>
                          </m:d>
                          <m:r>
                            <m:rPr>
                              <m:sty m:val="p"/>
                            </m:rPr>
                            <a:rPr lang="en-US" altLang="zh-CN" sz="2000"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en-US" dirty="0"/>
              </a:p>
            </p:txBody>
          </p:sp>
        </mc:Choice>
        <mc:Fallback>
          <p:sp>
            <p:nvSpPr>
              <p:cNvPr id="33" name="文本框 32"/>
              <p:cNvSpPr txBox="1">
                <a:spLocks noRot="1" noChangeAspect="1" noMove="1" noResize="1" noEditPoints="1" noAdjustHandles="1" noChangeArrowheads="1" noChangeShapeType="1" noTextEdit="1"/>
              </p:cNvSpPr>
              <p:nvPr/>
            </p:nvSpPr>
            <p:spPr>
              <a:xfrm>
                <a:off x="2599009" y="4871419"/>
                <a:ext cx="4267784" cy="902170"/>
              </a:xfrm>
              <a:prstGeom prst="rect">
                <a:avLst/>
              </a:prstGeom>
              <a:blipFill rotWithShape="1">
                <a:blip r:embed="rId8"/>
                <a:stretch>
                  <a:fillRect l="-14" t="-37" r="13" b="1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5" name="文本框 34"/>
              <p:cNvSpPr txBox="1"/>
              <p:nvPr/>
            </p:nvSpPr>
            <p:spPr>
              <a:xfrm>
                <a:off x="2111914" y="3826546"/>
                <a:ext cx="4670474" cy="1182183"/>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r>
                        <a:rPr lang="en-US" altLang="zh-CN" sz="18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𝑰</m:t>
                      </m:r>
                      <m:r>
                        <a:rPr lang="en-US" altLang="zh-CN" sz="18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undOvr"/>
                          <m:subHide m:val="on"/>
                          <m:supHide m:val="on"/>
                          <m:ctrlPr>
                            <a:rPr lang="en-US" altLang="zh-CN" sz="18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naryPr>
                        <m:sub/>
                        <m:sup/>
                        <m:e>
                          <m:r>
                            <a:rPr lang="en-US" altLang="zh-CN" sz="1800" b="1"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𝑭</m:t>
                          </m:r>
                          <m:r>
                            <m:rPr>
                              <m:sty m:val="p"/>
                            </m:rPr>
                            <a:rPr lang="en-US" altLang="zh-CN" sz="1800" b="0" i="0"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18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18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8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𝑚</m:t>
                      </m:r>
                      <m:sSub>
                        <m:sSubPr>
                          <m:ctrlPr>
                            <a:rPr lang="en-US" altLang="zh-CN" sz="1800" b="1"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zh-CN" altLang="en-US" sz="1800" b="1"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𝝊</m:t>
                          </m:r>
                        </m:e>
                        <m:sub>
                          <m:r>
                            <a:rPr lang="en-US" altLang="zh-CN" sz="1800" b="1"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𝟐</m:t>
                          </m:r>
                        </m:sub>
                      </m:sSub>
                      <m:r>
                        <a:rPr lang="en-US" altLang="zh-CN"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𝑚</m:t>
                      </m:r>
                      <m:sSub>
                        <m:sSubPr>
                          <m:ctrlPr>
                            <a:rPr lang="en-US" altLang="zh-CN" b="1"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zh-CN" altLang="en-US" b="1"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𝝊</m:t>
                          </m:r>
                        </m:e>
                        <m:sub>
                          <m:r>
                            <a:rPr lang="en-US" altLang="zh-CN" b="1" i="1" kern="10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𝟏</m:t>
                          </m:r>
                        </m:sub>
                      </m:sSub>
                    </m:oMath>
                  </m:oMathPara>
                </a14:m>
                <a:endParaRPr lang="zh-CN" altLang="zh-CN" sz="1600" b="1"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5" name="文本框 34"/>
              <p:cNvSpPr txBox="1">
                <a:spLocks noRot="1" noChangeAspect="1" noMove="1" noResize="1" noEditPoints="1" noAdjustHandles="1" noChangeArrowheads="1" noChangeShapeType="1" noTextEdit="1"/>
              </p:cNvSpPr>
              <p:nvPr/>
            </p:nvSpPr>
            <p:spPr>
              <a:xfrm>
                <a:off x="2111914" y="3826546"/>
                <a:ext cx="4670474" cy="1182183"/>
              </a:xfrm>
              <a:prstGeom prst="rect">
                <a:avLst/>
              </a:prstGeom>
              <a:blipFill rotWithShape="1">
                <a:blip r:embed="rId9"/>
                <a:stretch>
                  <a:fillRect l="-12" t="-3" r="13" b="41"/>
                </a:stretch>
              </a:blipFill>
            </p:spPr>
            <p:txBody>
              <a:bodyPr/>
              <a:lstStyle/>
              <a:p>
                <a:r>
                  <a:rPr lang="zh-CN" altLang="en-US">
                    <a:noFill/>
                  </a:rPr>
                  <a:t> </a:t>
                </a:r>
              </a:p>
            </p:txBody>
          </p:sp>
        </mc:Fallback>
      </mc:AlternateContent>
      <p:sp>
        <p:nvSpPr>
          <p:cNvPr id="36" name="箭头: 右 35"/>
          <p:cNvSpPr/>
          <p:nvPr/>
        </p:nvSpPr>
        <p:spPr bwMode="auto">
          <a:xfrm>
            <a:off x="1853422" y="5178310"/>
            <a:ext cx="541606" cy="28838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38" name="文本框 37"/>
          <p:cNvSpPr txBox="1"/>
          <p:nvPr/>
        </p:nvSpPr>
        <p:spPr>
          <a:xfrm>
            <a:off x="1012873" y="5902887"/>
            <a:ext cx="92143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得到：</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40" name="文本框 39"/>
              <p:cNvSpPr txBox="1"/>
              <p:nvPr/>
            </p:nvSpPr>
            <p:spPr>
              <a:xfrm>
                <a:off x="3885322" y="525832"/>
                <a:ext cx="3274253" cy="78386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ctrlPr>
                        </m:dPr>
                        <m:e>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7030A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7030A0"/>
                                  </a:solidFill>
                                  <a:latin typeface="Cambria Math" panose="02040503050406030204" pitchFamily="18" charset="0"/>
                                  <a:ea typeface="宋体" panose="02010600030101010101" pitchFamily="2" charset="-122"/>
                                  <a:cs typeface="Times New Roman" panose="02020603050405020304" pitchFamily="18" charset="0"/>
                                </a:rPr>
                                <m:t>𝑡</m:t>
                              </m:r>
                            </m:den>
                          </m:f>
                        </m:e>
                      </m:d>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𝜐</m:t>
                          </m:r>
                        </m:num>
                        <m:den>
                          <m:r>
                            <m:rPr>
                              <m:sty m:val="p"/>
                            </m:rPr>
                            <a:rPr lang="en-US" altLang="zh-CN" sz="2000"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𝑥</m:t>
                          </m:r>
                        </m:den>
                      </m:f>
                    </m:oMath>
                  </m:oMathPara>
                </a14:m>
                <a:endParaRPr lang="zh-CN" altLang="en-US" dirty="0"/>
              </a:p>
            </p:txBody>
          </p:sp>
        </mc:Choice>
        <mc:Fallback>
          <p:sp>
            <p:nvSpPr>
              <p:cNvPr id="40" name="文本框 39"/>
              <p:cNvSpPr txBox="1">
                <a:spLocks noRot="1" noChangeAspect="1" noMove="1" noResize="1" noEditPoints="1" noAdjustHandles="1" noChangeArrowheads="1" noChangeShapeType="1" noTextEdit="1"/>
              </p:cNvSpPr>
              <p:nvPr/>
            </p:nvSpPr>
            <p:spPr>
              <a:xfrm>
                <a:off x="3885322" y="525832"/>
                <a:ext cx="3274253" cy="783869"/>
              </a:xfrm>
              <a:prstGeom prst="rect">
                <a:avLst/>
              </a:prstGeom>
              <a:blipFill rotWithShape="1">
                <a:blip r:embed="rId10"/>
                <a:stretch>
                  <a:fillRect l="-12" t="-7" r="18" b="42"/>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childTnLst>
                          </p:cTn>
                        </p:par>
                        <p:par>
                          <p:cTn id="65" fill="hold">
                            <p:stCondLst>
                              <p:cond delay="500"/>
                            </p:stCondLst>
                            <p:childTnLst>
                              <p:par>
                                <p:cTn id="66" presetID="10" presetClass="entr" presetSubtype="0" fill="hold" grpId="0" nodeType="after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fade">
                                      <p:cBhvr>
                                        <p:cTn id="68" dur="50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animEffect transition="in" filter="wipe(left)">
                                      <p:cBhvr>
                                        <p:cTn id="73" dur="500"/>
                                        <p:tgtEl>
                                          <p:spTgt spid="36"/>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500"/>
                                        <p:tgtEl>
                                          <p:spTgt spid="3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500"/>
                                        <p:tgtEl>
                                          <p:spTgt spid="38"/>
                                        </p:tgtEl>
                                      </p:cBhvr>
                                    </p:animEffect>
                                  </p:childTnLst>
                                </p:cTn>
                              </p:par>
                            </p:childTnLst>
                          </p:cTn>
                        </p:par>
                        <p:par>
                          <p:cTn id="83" fill="hold">
                            <p:stCondLst>
                              <p:cond delay="500"/>
                            </p:stCondLst>
                            <p:childTnLst>
                              <p:par>
                                <p:cTn id="84" presetID="10" presetClass="entr" presetSubtype="0" fill="hold" grpId="0" nodeType="after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animBg="1"/>
      <p:bldP spid="17" grpId="0" animBg="1"/>
      <p:bldP spid="19" grpId="0"/>
      <p:bldP spid="21" grpId="0"/>
      <p:bldP spid="23" grpId="0"/>
      <p:bldP spid="25" grpId="0"/>
      <p:bldP spid="27" grpId="0"/>
      <p:bldP spid="29" grpId="0"/>
      <p:bldP spid="33" grpId="0"/>
      <p:bldP spid="35" grpId="0"/>
      <p:bldP spid="36" grpId="0" animBg="1"/>
      <p:bldP spid="38" grpId="0"/>
      <p:bldP spid="4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组合 180"/>
          <p:cNvGrpSpPr/>
          <p:nvPr/>
        </p:nvGrpSpPr>
        <p:grpSpPr>
          <a:xfrm>
            <a:off x="5177407" y="1380373"/>
            <a:ext cx="3396852" cy="719407"/>
            <a:chOff x="5409524" y="1397271"/>
            <a:chExt cx="3396852" cy="719407"/>
          </a:xfrm>
        </p:grpSpPr>
        <p:grpSp>
          <p:nvGrpSpPr>
            <p:cNvPr id="82" name="组合 81"/>
            <p:cNvGrpSpPr/>
            <p:nvPr/>
          </p:nvGrpSpPr>
          <p:grpSpPr>
            <a:xfrm>
              <a:off x="5409524" y="1397271"/>
              <a:ext cx="950926" cy="719407"/>
              <a:chOff x="3482250" y="2353874"/>
              <a:chExt cx="950926" cy="719407"/>
            </a:xfrm>
          </p:grpSpPr>
          <p:grpSp>
            <p:nvGrpSpPr>
              <p:cNvPr id="10" name="组合 9"/>
              <p:cNvGrpSpPr/>
              <p:nvPr/>
            </p:nvGrpSpPr>
            <p:grpSpPr>
              <a:xfrm>
                <a:off x="3482250" y="2514041"/>
                <a:ext cx="338041" cy="338554"/>
                <a:chOff x="6219130" y="3308703"/>
                <a:chExt cx="338041" cy="338554"/>
              </a:xfrm>
            </p:grpSpPr>
            <mc:AlternateContent xmlns:mc="http://schemas.openxmlformats.org/markup-compatibility/2006">
              <mc:Choice xmlns:a14="http://schemas.microsoft.com/office/drawing/2010/main" Requires="a14">
                <p:sp>
                  <p:nvSpPr>
                    <p:cNvPr id="11" name="文本框 10"/>
                    <p:cNvSpPr txBox="1"/>
                    <p:nvPr/>
                  </p:nvSpPr>
                  <p:spPr>
                    <a:xfrm>
                      <a:off x="6219130" y="3308703"/>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11" name="文本框 10"/>
                    <p:cNvSpPr txBox="1">
                      <a:spLocks noRot="1" noChangeAspect="1" noMove="1" noResize="1" noEditPoints="1" noAdjustHandles="1" noChangeArrowheads="1" noChangeShapeType="1" noTextEdit="1"/>
                    </p:cNvSpPr>
                    <p:nvPr/>
                  </p:nvSpPr>
                  <p:spPr>
                    <a:xfrm>
                      <a:off x="6219130" y="3308703"/>
                      <a:ext cx="324392" cy="338554"/>
                    </a:xfrm>
                    <a:prstGeom prst="rect">
                      <a:avLst/>
                    </a:prstGeom>
                    <a:blipFill rotWithShape="1">
                      <a:blip r:embed="rId1"/>
                    </a:blipFill>
                  </p:spPr>
                  <p:txBody>
                    <a:bodyPr/>
                    <a:lstStyle/>
                    <a:p>
                      <a:r>
                        <a:rPr lang="zh-CN" altLang="en-US">
                          <a:noFill/>
                        </a:rPr>
                        <a:t> </a:t>
                      </a:r>
                    </a:p>
                  </p:txBody>
                </p:sp>
              </mc:Fallback>
            </mc:AlternateContent>
            <p:sp>
              <p:nvSpPr>
                <p:cNvPr id="12" name="椭圆 11"/>
                <p:cNvSpPr>
                  <a:spLocks noChangeAspect="1"/>
                </p:cNvSpPr>
                <p:nvPr/>
              </p:nvSpPr>
              <p:spPr bwMode="auto">
                <a:xfrm>
                  <a:off x="6485171" y="348764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1" name="组合 80"/>
              <p:cNvGrpSpPr/>
              <p:nvPr/>
            </p:nvGrpSpPr>
            <p:grpSpPr>
              <a:xfrm>
                <a:off x="3802466" y="2353874"/>
                <a:ext cx="630710" cy="719407"/>
                <a:chOff x="3802466" y="2353874"/>
                <a:chExt cx="630710" cy="719407"/>
              </a:xfrm>
            </p:grpSpPr>
            <p:cxnSp>
              <p:nvCxnSpPr>
                <p:cNvPr id="13" name="直接箭头连接符 12"/>
                <p:cNvCxnSpPr>
                  <a:cxnSpLocks noChangeAspect="1"/>
                </p:cNvCxnSpPr>
                <p:nvPr/>
              </p:nvCxnSpPr>
              <p:spPr bwMode="auto">
                <a:xfrm flipV="1">
                  <a:off x="3802466" y="2353874"/>
                  <a:ext cx="630710" cy="356468"/>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14" name="直接箭头连接符 13"/>
                <p:cNvCxnSpPr>
                  <a:cxnSpLocks noChangeAspect="1"/>
                </p:cNvCxnSpPr>
                <p:nvPr/>
              </p:nvCxnSpPr>
              <p:spPr bwMode="auto">
                <a:xfrm>
                  <a:off x="3802466" y="2730946"/>
                  <a:ext cx="622013" cy="342335"/>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p:grpSp>
        <p:grpSp>
          <p:nvGrpSpPr>
            <p:cNvPr id="98" name="组合 97"/>
            <p:cNvGrpSpPr/>
            <p:nvPr/>
          </p:nvGrpSpPr>
          <p:grpSpPr>
            <a:xfrm>
              <a:off x="6337813" y="1402059"/>
              <a:ext cx="2468563" cy="712936"/>
              <a:chOff x="4410539" y="2358662"/>
              <a:chExt cx="2468563" cy="712936"/>
            </a:xfrm>
          </p:grpSpPr>
          <mc:AlternateContent xmlns:mc="http://schemas.openxmlformats.org/markup-compatibility/2006">
            <mc:Choice xmlns:a14="http://schemas.microsoft.com/office/drawing/2010/main" Requires="a14">
              <p:sp>
                <p:nvSpPr>
                  <p:cNvPr id="28" name="文本框 27"/>
                  <p:cNvSpPr txBox="1"/>
                  <p:nvPr/>
                </p:nvSpPr>
                <p:spPr>
                  <a:xfrm>
                    <a:off x="6532097" y="2532108"/>
                    <a:ext cx="34700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𝑂</m:t>
                          </m:r>
                        </m:oMath>
                      </m:oMathPara>
                    </a14:m>
                    <a:endParaRPr lang="zh-CN" altLang="en-US" sz="1600" dirty="0"/>
                  </a:p>
                </p:txBody>
              </p:sp>
            </mc:Choice>
            <mc:Fallback>
              <p:sp>
                <p:nvSpPr>
                  <p:cNvPr id="28" name="文本框 27"/>
                  <p:cNvSpPr txBox="1">
                    <a:spLocks noRot="1" noChangeAspect="1" noMove="1" noResize="1" noEditPoints="1" noAdjustHandles="1" noChangeArrowheads="1" noChangeShapeType="1" noTextEdit="1"/>
                  </p:cNvSpPr>
                  <p:nvPr/>
                </p:nvSpPr>
                <p:spPr>
                  <a:xfrm>
                    <a:off x="6532097" y="2532108"/>
                    <a:ext cx="347005" cy="338554"/>
                  </a:xfrm>
                  <a:prstGeom prst="rect">
                    <a:avLst/>
                  </a:prstGeom>
                  <a:blipFill rotWithShape="1">
                    <a:blip r:embed="rId2"/>
                  </a:blipFill>
                </p:spPr>
                <p:txBody>
                  <a:bodyPr/>
                  <a:lstStyle/>
                  <a:p>
                    <a:r>
                      <a:rPr lang="zh-CN" altLang="en-US">
                        <a:noFill/>
                      </a:rPr>
                      <a:t> </a:t>
                    </a:r>
                  </a:p>
                </p:txBody>
              </p:sp>
            </mc:Fallback>
          </mc:AlternateContent>
          <p:grpSp>
            <p:nvGrpSpPr>
              <p:cNvPr id="83" name="组合 82"/>
              <p:cNvGrpSpPr/>
              <p:nvPr/>
            </p:nvGrpSpPr>
            <p:grpSpPr>
              <a:xfrm>
                <a:off x="4410539" y="2358662"/>
                <a:ext cx="2135945" cy="712936"/>
                <a:chOff x="3419504" y="4855578"/>
                <a:chExt cx="2135945" cy="712936"/>
              </a:xfrm>
            </p:grpSpPr>
            <p:grpSp>
              <p:nvGrpSpPr>
                <p:cNvPr id="30" name="组合 29"/>
                <p:cNvGrpSpPr/>
                <p:nvPr/>
              </p:nvGrpSpPr>
              <p:grpSpPr>
                <a:xfrm>
                  <a:off x="3419504" y="4855578"/>
                  <a:ext cx="2135945" cy="366770"/>
                  <a:chOff x="6510996" y="2617729"/>
                  <a:chExt cx="2135945" cy="366770"/>
                </a:xfrm>
              </p:grpSpPr>
              <p:cxnSp>
                <p:nvCxnSpPr>
                  <p:cNvPr id="31" name="直接箭头连接符 30"/>
                  <p:cNvCxnSpPr>
                    <a:cxnSpLocks noChangeAspect="1"/>
                  </p:cNvCxnSpPr>
                  <p:nvPr/>
                </p:nvCxnSpPr>
                <p:spPr bwMode="auto">
                  <a:xfrm>
                    <a:off x="6510996" y="2617729"/>
                    <a:ext cx="2135945" cy="366770"/>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32" name="直接箭头连接符 31"/>
                  <p:cNvCxnSpPr>
                    <a:cxnSpLocks noChangeAspect="1"/>
                  </p:cNvCxnSpPr>
                  <p:nvPr/>
                </p:nvCxnSpPr>
                <p:spPr bwMode="auto">
                  <a:xfrm>
                    <a:off x="7113333" y="2720552"/>
                    <a:ext cx="209652" cy="36000"/>
                  </a:xfrm>
                  <a:prstGeom prst="straightConnector1">
                    <a:avLst/>
                  </a:prstGeom>
                  <a:solidFill>
                    <a:schemeClr val="accent1"/>
                  </a:solidFill>
                  <a:ln w="19050" cap="flat" cmpd="sng" algn="ctr">
                    <a:solidFill>
                      <a:srgbClr val="00B0F0"/>
                    </a:solidFill>
                    <a:prstDash val="solid"/>
                    <a:round/>
                    <a:headEnd type="none" w="med" len="med"/>
                    <a:tailEnd type="stealth" w="med" len="lg"/>
                  </a:ln>
                  <a:effectLst/>
                </p:spPr>
              </p:cxnSp>
            </p:grpSp>
            <p:grpSp>
              <p:nvGrpSpPr>
                <p:cNvPr id="33" name="组合 32"/>
                <p:cNvGrpSpPr/>
                <p:nvPr/>
              </p:nvGrpSpPr>
              <p:grpSpPr>
                <a:xfrm>
                  <a:off x="3419504" y="5222348"/>
                  <a:ext cx="2135945" cy="346166"/>
                  <a:chOff x="6510996" y="2984499"/>
                  <a:chExt cx="2135945" cy="346166"/>
                </a:xfrm>
              </p:grpSpPr>
              <p:cxnSp>
                <p:nvCxnSpPr>
                  <p:cNvPr id="34" name="直接箭头连接符 33"/>
                  <p:cNvCxnSpPr>
                    <a:cxnSpLocks noChangeAspect="1"/>
                  </p:cNvCxnSpPr>
                  <p:nvPr/>
                </p:nvCxnSpPr>
                <p:spPr bwMode="auto">
                  <a:xfrm flipV="1">
                    <a:off x="6510996" y="2984499"/>
                    <a:ext cx="2135945" cy="346166"/>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cxnSp>
                <p:nvCxnSpPr>
                  <p:cNvPr id="35" name="直接箭头连接符 34"/>
                  <p:cNvCxnSpPr>
                    <a:cxnSpLocks noChangeAspect="1"/>
                  </p:cNvCxnSpPr>
                  <p:nvPr/>
                </p:nvCxnSpPr>
                <p:spPr bwMode="auto">
                  <a:xfrm flipV="1">
                    <a:off x="7107074" y="3197548"/>
                    <a:ext cx="222130" cy="360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p:grpSp>
      </p:grpSp>
      <p:grpSp>
        <p:nvGrpSpPr>
          <p:cNvPr id="105" name="组合 104"/>
          <p:cNvGrpSpPr/>
          <p:nvPr/>
        </p:nvGrpSpPr>
        <p:grpSpPr>
          <a:xfrm>
            <a:off x="5497623" y="956820"/>
            <a:ext cx="2818235" cy="1908537"/>
            <a:chOff x="3802466" y="1930321"/>
            <a:chExt cx="2818235" cy="1908537"/>
          </a:xfrm>
        </p:grpSpPr>
        <p:grpSp>
          <p:nvGrpSpPr>
            <p:cNvPr id="101" name="组合 100"/>
            <p:cNvGrpSpPr/>
            <p:nvPr/>
          </p:nvGrpSpPr>
          <p:grpSpPr>
            <a:xfrm>
              <a:off x="3802466" y="1930321"/>
              <a:ext cx="2818235" cy="1622858"/>
              <a:chOff x="3802466" y="1930321"/>
              <a:chExt cx="2818235" cy="1622858"/>
            </a:xfrm>
          </p:grpSpPr>
          <p:grpSp>
            <p:nvGrpSpPr>
              <p:cNvPr id="100" name="组合 99"/>
              <p:cNvGrpSpPr/>
              <p:nvPr/>
            </p:nvGrpSpPr>
            <p:grpSpPr>
              <a:xfrm>
                <a:off x="3802466" y="1930321"/>
                <a:ext cx="2818235" cy="1622858"/>
                <a:chOff x="3802466" y="1930321"/>
                <a:chExt cx="2818235" cy="1622858"/>
              </a:xfrm>
            </p:grpSpPr>
            <p:cxnSp>
              <p:nvCxnSpPr>
                <p:cNvPr id="2" name="直接连接符 1"/>
                <p:cNvCxnSpPr/>
                <p:nvPr/>
              </p:nvCxnSpPr>
              <p:spPr bwMode="auto">
                <a:xfrm>
                  <a:off x="3802466" y="2720644"/>
                  <a:ext cx="2764800" cy="0"/>
                </a:xfrm>
                <a:prstGeom prst="line">
                  <a:avLst/>
                </a:prstGeom>
                <a:solidFill>
                  <a:schemeClr val="accent1"/>
                </a:solidFill>
                <a:ln w="19050" cap="flat" cmpd="sng" algn="ctr">
                  <a:solidFill>
                    <a:schemeClr val="bg1">
                      <a:lumMod val="65000"/>
                    </a:schemeClr>
                  </a:solidFill>
                  <a:prstDash val="solid"/>
                  <a:round/>
                  <a:headEnd type="none" w="med" len="med"/>
                  <a:tailEnd type="none" w="med" len="med"/>
                </a:ln>
                <a:effectLst/>
              </p:spPr>
            </p:cxnSp>
            <p:grpSp>
              <p:nvGrpSpPr>
                <p:cNvPr id="3" name="组合 2"/>
                <p:cNvGrpSpPr/>
                <p:nvPr/>
              </p:nvGrpSpPr>
              <p:grpSpPr>
                <a:xfrm>
                  <a:off x="4414417" y="2040584"/>
                  <a:ext cx="2345" cy="1350000"/>
                  <a:chOff x="6510996" y="2149688"/>
                  <a:chExt cx="2345" cy="1711037"/>
                </a:xfrm>
              </p:grpSpPr>
              <p:cxnSp>
                <p:nvCxnSpPr>
                  <p:cNvPr id="4" name="直接连接符 3"/>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5" name="直接连接符 4"/>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6" name="直接连接符 5"/>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7" name="组合 6"/>
                <p:cNvGrpSpPr/>
                <p:nvPr/>
              </p:nvGrpSpPr>
              <p:grpSpPr>
                <a:xfrm>
                  <a:off x="6566775" y="1930321"/>
                  <a:ext cx="53926" cy="1622858"/>
                  <a:chOff x="8663354" y="2194176"/>
                  <a:chExt cx="53926" cy="1622858"/>
                </a:xfrm>
              </p:grpSpPr>
              <p:cxnSp>
                <p:nvCxnSpPr>
                  <p:cNvPr id="8" name="直接连接符 7"/>
                  <p:cNvCxnSpPr/>
                  <p:nvPr/>
                </p:nvCxnSpPr>
                <p:spPr bwMode="auto">
                  <a:xfrm>
                    <a:off x="8663354" y="2194176"/>
                    <a:ext cx="0" cy="1622858"/>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9" name="矩形 8"/>
                  <p:cNvSpPr/>
                  <p:nvPr/>
                </p:nvSpPr>
                <p:spPr bwMode="auto">
                  <a:xfrm>
                    <a:off x="8671561" y="2242677"/>
                    <a:ext cx="45719" cy="146304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mc:AlternateContent xmlns:mc="http://schemas.openxmlformats.org/markup-compatibility/2006">
            <mc:Choice xmlns:a14="http://schemas.microsoft.com/office/drawing/2010/main" Requires="a14">
              <p:sp>
                <p:nvSpPr>
                  <p:cNvPr id="21" name="文本框 20"/>
                  <p:cNvSpPr txBox="1"/>
                  <p:nvPr/>
                </p:nvSpPr>
                <p:spPr>
                  <a:xfrm>
                    <a:off x="4362270" y="1989768"/>
                    <a:ext cx="419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4362270" y="1989768"/>
                    <a:ext cx="419454" cy="338554"/>
                  </a:xfrm>
                  <a:prstGeom prst="rect">
                    <a:avLst/>
                  </a:prstGeom>
                  <a:blipFill rotWithShape="1">
                    <a:blip r:embed="rId3"/>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4338755" y="3023433"/>
                    <a:ext cx="4194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4338755" y="3023433"/>
                    <a:ext cx="419457" cy="338554"/>
                  </a:xfrm>
                  <a:prstGeom prst="rect">
                    <a:avLst/>
                  </a:prstGeom>
                  <a:blipFill rotWithShape="1">
                    <a:blip r:embed="rId4"/>
                  </a:blipFill>
                </p:spPr>
                <p:txBody>
                  <a:bodyPr/>
                  <a:lstStyle/>
                  <a:p>
                    <a:r>
                      <a:rPr lang="zh-CN" altLang="en-US">
                        <a:noFill/>
                      </a:rPr>
                      <a:t> </a:t>
                    </a:r>
                  </a:p>
                </p:txBody>
              </p:sp>
            </mc:Fallback>
          </mc:AlternateContent>
        </p:grpSp>
        <p:sp>
          <p:nvSpPr>
            <p:cNvPr id="104" name="文本框 103"/>
            <p:cNvSpPr txBox="1"/>
            <p:nvPr/>
          </p:nvSpPr>
          <p:spPr>
            <a:xfrm>
              <a:off x="4548483" y="3500304"/>
              <a:ext cx="1626888"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示意图</a:t>
              </a:r>
              <a:endParaRPr lang="zh-CN" altLang="en-US" sz="1600" dirty="0"/>
            </a:p>
          </p:txBody>
        </p:sp>
      </p:grpSp>
      <p:grpSp>
        <p:nvGrpSpPr>
          <p:cNvPr id="283" name="组合 282"/>
          <p:cNvGrpSpPr/>
          <p:nvPr/>
        </p:nvGrpSpPr>
        <p:grpSpPr>
          <a:xfrm>
            <a:off x="5445379" y="1380431"/>
            <a:ext cx="2826517" cy="712937"/>
            <a:chOff x="5675737" y="3451641"/>
            <a:chExt cx="2826517" cy="712937"/>
          </a:xfrm>
        </p:grpSpPr>
        <p:grpSp>
          <p:nvGrpSpPr>
            <p:cNvPr id="55" name="组合 54"/>
            <p:cNvGrpSpPr/>
            <p:nvPr/>
          </p:nvGrpSpPr>
          <p:grpSpPr>
            <a:xfrm>
              <a:off x="6321932" y="3451641"/>
              <a:ext cx="2180322" cy="711592"/>
              <a:chOff x="4413927" y="2612040"/>
              <a:chExt cx="2136435" cy="466273"/>
            </a:xfrm>
          </p:grpSpPr>
          <p:cxnSp>
            <p:nvCxnSpPr>
              <p:cNvPr id="56" name="直接箭头连接符 55"/>
              <p:cNvCxnSpPr/>
              <p:nvPr/>
            </p:nvCxnSpPr>
            <p:spPr bwMode="auto">
              <a:xfrm>
                <a:off x="4413927" y="2612040"/>
                <a:ext cx="2136435" cy="108605"/>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57" name="直接箭头连接符 56"/>
              <p:cNvCxnSpPr/>
              <p:nvPr/>
            </p:nvCxnSpPr>
            <p:spPr bwMode="auto">
              <a:xfrm flipV="1">
                <a:off x="4427637" y="2720644"/>
                <a:ext cx="2122725" cy="357669"/>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p:grpSp>
          <p:nvGrpSpPr>
            <p:cNvPr id="282" name="组合 281"/>
            <p:cNvGrpSpPr/>
            <p:nvPr/>
          </p:nvGrpSpPr>
          <p:grpSpPr>
            <a:xfrm>
              <a:off x="5675737" y="3458028"/>
              <a:ext cx="683947" cy="706550"/>
              <a:chOff x="5675737" y="3458028"/>
              <a:chExt cx="683947" cy="706550"/>
            </a:xfrm>
          </p:grpSpPr>
          <p:grpSp>
            <p:nvGrpSpPr>
              <p:cNvPr id="48" name="组合 47"/>
              <p:cNvGrpSpPr/>
              <p:nvPr/>
            </p:nvGrpSpPr>
            <p:grpSpPr>
              <a:xfrm>
                <a:off x="5685232" y="3458028"/>
                <a:ext cx="674452" cy="706550"/>
                <a:chOff x="3806869" y="2369058"/>
                <a:chExt cx="638746" cy="856017"/>
              </a:xfrm>
            </p:grpSpPr>
            <p:cxnSp>
              <p:nvCxnSpPr>
                <p:cNvPr id="49" name="直接连接符 48"/>
                <p:cNvCxnSpPr/>
                <p:nvPr/>
              </p:nvCxnSpPr>
              <p:spPr bwMode="auto">
                <a:xfrm flipV="1">
                  <a:off x="3806869" y="2369058"/>
                  <a:ext cx="608687" cy="636647"/>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50" name="直接连接符 49"/>
                <p:cNvCxnSpPr/>
                <p:nvPr/>
              </p:nvCxnSpPr>
              <p:spPr bwMode="auto">
                <a:xfrm flipH="1" flipV="1">
                  <a:off x="3814426" y="3012562"/>
                  <a:ext cx="631189" cy="212513"/>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sp>
            <p:nvSpPr>
              <p:cNvPr id="246" name="椭圆 245"/>
              <p:cNvSpPr/>
              <p:nvPr/>
            </p:nvSpPr>
            <p:spPr bwMode="auto">
              <a:xfrm>
                <a:off x="5675737" y="395949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grpSp>
        <p:nvGrpSpPr>
          <p:cNvPr id="267" name="组合 266"/>
          <p:cNvGrpSpPr/>
          <p:nvPr/>
        </p:nvGrpSpPr>
        <p:grpSpPr>
          <a:xfrm>
            <a:off x="5440201" y="1386473"/>
            <a:ext cx="2799457" cy="705862"/>
            <a:chOff x="5679396" y="3443319"/>
            <a:chExt cx="2799457" cy="705862"/>
          </a:xfrm>
        </p:grpSpPr>
        <p:grpSp>
          <p:nvGrpSpPr>
            <p:cNvPr id="268" name="组合 267"/>
            <p:cNvGrpSpPr/>
            <p:nvPr/>
          </p:nvGrpSpPr>
          <p:grpSpPr>
            <a:xfrm>
              <a:off x="6342908" y="3443319"/>
              <a:ext cx="2135945" cy="705862"/>
              <a:chOff x="4414418" y="2487551"/>
              <a:chExt cx="2135945" cy="579258"/>
            </a:xfrm>
          </p:grpSpPr>
          <p:cxnSp>
            <p:nvCxnSpPr>
              <p:cNvPr id="274" name="直接箭头连接符 273"/>
              <p:cNvCxnSpPr/>
              <p:nvPr/>
            </p:nvCxnSpPr>
            <p:spPr bwMode="auto">
              <a:xfrm>
                <a:off x="4433176" y="2487551"/>
                <a:ext cx="2117186" cy="233093"/>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275" name="直接箭头连接符 274"/>
              <p:cNvCxnSpPr/>
              <p:nvPr/>
            </p:nvCxnSpPr>
            <p:spPr bwMode="auto">
              <a:xfrm flipV="1">
                <a:off x="4414417" y="2720643"/>
                <a:ext cx="2135945" cy="346166"/>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p:grpSp>
          <p:nvGrpSpPr>
            <p:cNvPr id="269" name="组合 268"/>
            <p:cNvGrpSpPr/>
            <p:nvPr/>
          </p:nvGrpSpPr>
          <p:grpSpPr>
            <a:xfrm>
              <a:off x="5679396" y="3447939"/>
              <a:ext cx="653525" cy="701242"/>
              <a:chOff x="5679396" y="3447939"/>
              <a:chExt cx="653525" cy="701242"/>
            </a:xfrm>
          </p:grpSpPr>
          <p:grpSp>
            <p:nvGrpSpPr>
              <p:cNvPr id="270" name="组合 269"/>
              <p:cNvGrpSpPr/>
              <p:nvPr/>
            </p:nvGrpSpPr>
            <p:grpSpPr>
              <a:xfrm>
                <a:off x="5698220" y="3447939"/>
                <a:ext cx="634701" cy="701242"/>
                <a:chOff x="3818129" y="2369058"/>
                <a:chExt cx="597427" cy="1055164"/>
              </a:xfrm>
            </p:grpSpPr>
            <p:cxnSp>
              <p:nvCxnSpPr>
                <p:cNvPr id="272" name="直接连接符 271"/>
                <p:cNvCxnSpPr/>
                <p:nvPr/>
              </p:nvCxnSpPr>
              <p:spPr bwMode="auto">
                <a:xfrm flipV="1">
                  <a:off x="3821886" y="2369058"/>
                  <a:ext cx="593670" cy="661397"/>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273" name="直接连接符 272"/>
                <p:cNvCxnSpPr/>
                <p:nvPr/>
              </p:nvCxnSpPr>
              <p:spPr bwMode="auto">
                <a:xfrm flipH="1" flipV="1">
                  <a:off x="3818129" y="3030455"/>
                  <a:ext cx="592285" cy="393767"/>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sp>
            <p:nvSpPr>
              <p:cNvPr id="271" name="椭圆 270"/>
              <p:cNvSpPr/>
              <p:nvPr/>
            </p:nvSpPr>
            <p:spPr bwMode="auto">
              <a:xfrm>
                <a:off x="5679396" y="3855116"/>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grpSp>
        <p:nvGrpSpPr>
          <p:cNvPr id="298" name="组合 297"/>
          <p:cNvGrpSpPr/>
          <p:nvPr/>
        </p:nvGrpSpPr>
        <p:grpSpPr>
          <a:xfrm>
            <a:off x="5445155" y="1387017"/>
            <a:ext cx="2820881" cy="707552"/>
            <a:chOff x="2525942" y="4980433"/>
            <a:chExt cx="2820881" cy="707552"/>
          </a:xfrm>
        </p:grpSpPr>
        <p:grpSp>
          <p:nvGrpSpPr>
            <p:cNvPr id="66" name="组合 65"/>
            <p:cNvGrpSpPr/>
            <p:nvPr/>
          </p:nvGrpSpPr>
          <p:grpSpPr>
            <a:xfrm>
              <a:off x="3195937" y="4981722"/>
              <a:ext cx="2150886" cy="706263"/>
              <a:chOff x="4399476" y="2706190"/>
              <a:chExt cx="2150886" cy="370505"/>
            </a:xfrm>
          </p:grpSpPr>
          <p:cxnSp>
            <p:nvCxnSpPr>
              <p:cNvPr id="67" name="直接箭头连接符 66"/>
              <p:cNvCxnSpPr/>
              <p:nvPr/>
            </p:nvCxnSpPr>
            <p:spPr bwMode="auto">
              <a:xfrm>
                <a:off x="4399476" y="2706190"/>
                <a:ext cx="2150886" cy="14455"/>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68" name="直接箭头连接符 67"/>
              <p:cNvCxnSpPr/>
              <p:nvPr/>
            </p:nvCxnSpPr>
            <p:spPr bwMode="auto">
              <a:xfrm flipV="1">
                <a:off x="4426031" y="2720644"/>
                <a:ext cx="2124331" cy="356051"/>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p:grpSp>
          <p:nvGrpSpPr>
            <p:cNvPr id="296" name="组合 295"/>
            <p:cNvGrpSpPr/>
            <p:nvPr/>
          </p:nvGrpSpPr>
          <p:grpSpPr>
            <a:xfrm>
              <a:off x="2525942" y="4980433"/>
              <a:ext cx="669631" cy="707552"/>
              <a:chOff x="5675565" y="3448071"/>
              <a:chExt cx="669631" cy="707552"/>
            </a:xfrm>
          </p:grpSpPr>
          <p:grpSp>
            <p:nvGrpSpPr>
              <p:cNvPr id="61" name="组合 60"/>
              <p:cNvGrpSpPr/>
              <p:nvPr/>
            </p:nvGrpSpPr>
            <p:grpSpPr>
              <a:xfrm>
                <a:off x="5702484" y="3448071"/>
                <a:ext cx="642712" cy="707552"/>
                <a:chOff x="3806869" y="2369058"/>
                <a:chExt cx="608687" cy="722184"/>
              </a:xfrm>
            </p:grpSpPr>
            <p:cxnSp>
              <p:nvCxnSpPr>
                <p:cNvPr id="62" name="直接连接符 61"/>
                <p:cNvCxnSpPr/>
                <p:nvPr/>
              </p:nvCxnSpPr>
              <p:spPr bwMode="auto">
                <a:xfrm flipV="1">
                  <a:off x="3806869" y="2369058"/>
                  <a:ext cx="608687" cy="636647"/>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63" name="直接连接符 62"/>
                <p:cNvCxnSpPr/>
                <p:nvPr/>
              </p:nvCxnSpPr>
              <p:spPr bwMode="auto">
                <a:xfrm flipH="1" flipV="1">
                  <a:off x="3814426" y="3012561"/>
                  <a:ext cx="600803" cy="78681"/>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sp>
            <p:nvSpPr>
              <p:cNvPr id="294" name="椭圆 293"/>
              <p:cNvSpPr/>
              <p:nvPr/>
            </p:nvSpPr>
            <p:spPr bwMode="auto">
              <a:xfrm>
                <a:off x="5675565" y="4046817"/>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grpSp>
        <p:nvGrpSpPr>
          <p:cNvPr id="323" name="组合 322"/>
          <p:cNvGrpSpPr/>
          <p:nvPr/>
        </p:nvGrpSpPr>
        <p:grpSpPr>
          <a:xfrm>
            <a:off x="5075007" y="946628"/>
            <a:ext cx="3567937" cy="1398610"/>
            <a:chOff x="1618193" y="1941963"/>
            <a:chExt cx="3567937" cy="1398610"/>
          </a:xfrm>
        </p:grpSpPr>
        <mc:AlternateContent xmlns:mc="http://schemas.openxmlformats.org/markup-compatibility/2006">
          <mc:Choice xmlns:a14="http://schemas.microsoft.com/office/drawing/2010/main" Requires="a14">
            <p:sp>
              <p:nvSpPr>
                <p:cNvPr id="223" name="文本框 222"/>
                <p:cNvSpPr txBox="1"/>
                <p:nvPr/>
              </p:nvSpPr>
              <p:spPr>
                <a:xfrm>
                  <a:off x="1618193" y="3002019"/>
                  <a:ext cx="49940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sz="1600" dirty="0"/>
                </a:p>
              </p:txBody>
            </p:sp>
          </mc:Choice>
          <mc:Fallback>
            <p:sp>
              <p:nvSpPr>
                <p:cNvPr id="223" name="文本框 222"/>
                <p:cNvSpPr txBox="1">
                  <a:spLocks noRot="1" noChangeAspect="1" noMove="1" noResize="1" noEditPoints="1" noAdjustHandles="1" noChangeArrowheads="1" noChangeShapeType="1" noTextEdit="1"/>
                </p:cNvSpPr>
                <p:nvPr/>
              </p:nvSpPr>
              <p:spPr>
                <a:xfrm>
                  <a:off x="1618193" y="3002019"/>
                  <a:ext cx="499402" cy="338554"/>
                </a:xfrm>
                <a:prstGeom prst="rect">
                  <a:avLst/>
                </a:prstGeom>
                <a:blipFill rotWithShape="1">
                  <a:blip r:embed="rId5"/>
                </a:blipFill>
              </p:spPr>
              <p:txBody>
                <a:bodyPr/>
                <a:lstStyle/>
                <a:p>
                  <a:r>
                    <a:rPr lang="zh-CN" altLang="en-US">
                      <a:noFill/>
                    </a:rPr>
                    <a:t> </a:t>
                  </a:r>
                </a:p>
              </p:txBody>
            </p:sp>
          </mc:Fallback>
        </mc:AlternateContent>
        <p:grpSp>
          <p:nvGrpSpPr>
            <p:cNvPr id="322" name="组合 321"/>
            <p:cNvGrpSpPr/>
            <p:nvPr/>
          </p:nvGrpSpPr>
          <p:grpSpPr>
            <a:xfrm>
              <a:off x="1987979" y="1941963"/>
              <a:ext cx="3198151" cy="1265333"/>
              <a:chOff x="5865246" y="4144171"/>
              <a:chExt cx="3198151" cy="1265333"/>
            </a:xfrm>
          </p:grpSpPr>
          <p:grpSp>
            <p:nvGrpSpPr>
              <p:cNvPr id="87" name="组合 86"/>
              <p:cNvGrpSpPr/>
              <p:nvPr/>
            </p:nvGrpSpPr>
            <p:grpSpPr>
              <a:xfrm>
                <a:off x="5903423" y="4568192"/>
                <a:ext cx="648152" cy="819200"/>
                <a:chOff x="3806869" y="2369058"/>
                <a:chExt cx="613838" cy="643503"/>
              </a:xfrm>
            </p:grpSpPr>
            <p:cxnSp>
              <p:nvCxnSpPr>
                <p:cNvPr id="88" name="直接连接符 87"/>
                <p:cNvCxnSpPr/>
                <p:nvPr/>
              </p:nvCxnSpPr>
              <p:spPr bwMode="auto">
                <a:xfrm flipV="1">
                  <a:off x="3806869" y="2369058"/>
                  <a:ext cx="608687" cy="636647"/>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89" name="直接连接符 88"/>
                <p:cNvCxnSpPr/>
                <p:nvPr/>
              </p:nvCxnSpPr>
              <p:spPr bwMode="auto">
                <a:xfrm flipH="1">
                  <a:off x="3814426" y="2930625"/>
                  <a:ext cx="606281" cy="81936"/>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grpSp>
            <p:nvGrpSpPr>
              <p:cNvPr id="99" name="组合 98"/>
              <p:cNvGrpSpPr/>
              <p:nvPr/>
            </p:nvGrpSpPr>
            <p:grpSpPr>
              <a:xfrm>
                <a:off x="6546136" y="4144171"/>
                <a:ext cx="2517261" cy="1138325"/>
                <a:chOff x="4414527" y="1926906"/>
                <a:chExt cx="2517261" cy="1138325"/>
              </a:xfrm>
            </p:grpSpPr>
            <p:grpSp>
              <p:nvGrpSpPr>
                <p:cNvPr id="92" name="组合 91"/>
                <p:cNvGrpSpPr/>
                <p:nvPr/>
              </p:nvGrpSpPr>
              <p:grpSpPr>
                <a:xfrm>
                  <a:off x="4414527" y="2116698"/>
                  <a:ext cx="2144532" cy="948533"/>
                  <a:chOff x="4405830" y="2720644"/>
                  <a:chExt cx="2144532" cy="355382"/>
                </a:xfrm>
              </p:grpSpPr>
              <p:cxnSp>
                <p:nvCxnSpPr>
                  <p:cNvPr id="93" name="直接箭头连接符 92"/>
                  <p:cNvCxnSpPr/>
                  <p:nvPr/>
                </p:nvCxnSpPr>
                <p:spPr bwMode="auto">
                  <a:xfrm flipV="1">
                    <a:off x="4411269" y="2720645"/>
                    <a:ext cx="2139093" cy="88858"/>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94" name="直接箭头连接符 93"/>
                  <p:cNvCxnSpPr/>
                  <p:nvPr/>
                </p:nvCxnSpPr>
                <p:spPr bwMode="auto">
                  <a:xfrm flipV="1">
                    <a:off x="4405830" y="2720644"/>
                    <a:ext cx="2144532" cy="355382"/>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mc:AlternateContent xmlns:mc="http://schemas.openxmlformats.org/markup-compatibility/2006">
              <mc:Choice xmlns:a14="http://schemas.microsoft.com/office/drawing/2010/main" Requires="a14">
                <p:sp>
                  <p:nvSpPr>
                    <p:cNvPr id="97" name="文本框 96"/>
                    <p:cNvSpPr txBox="1"/>
                    <p:nvPr/>
                  </p:nvSpPr>
                  <p:spPr>
                    <a:xfrm>
                      <a:off x="6504389" y="1926906"/>
                      <a:ext cx="4273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𝑂</m:t>
                            </m:r>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sz="1600" dirty="0"/>
                    </a:p>
                  </p:txBody>
                </p:sp>
              </mc:Choice>
              <mc:Fallback>
                <p:sp>
                  <p:nvSpPr>
                    <p:cNvPr id="97" name="文本框 96"/>
                    <p:cNvSpPr txBox="1">
                      <a:spLocks noRot="1" noChangeAspect="1" noMove="1" noResize="1" noEditPoints="1" noAdjustHandles="1" noChangeArrowheads="1" noChangeShapeType="1" noTextEdit="1"/>
                    </p:cNvSpPr>
                    <p:nvPr/>
                  </p:nvSpPr>
                  <p:spPr>
                    <a:xfrm>
                      <a:off x="6504389" y="1926906"/>
                      <a:ext cx="427399" cy="338554"/>
                    </a:xfrm>
                    <a:prstGeom prst="rect">
                      <a:avLst/>
                    </a:prstGeom>
                    <a:blipFill rotWithShape="1">
                      <a:blip r:embed="rId6"/>
                    </a:blipFill>
                  </p:spPr>
                  <p:txBody>
                    <a:bodyPr/>
                    <a:lstStyle/>
                    <a:p>
                      <a:r>
                        <a:rPr lang="zh-CN" altLang="en-US">
                          <a:noFill/>
                        </a:rPr>
                        <a:t> </a:t>
                      </a:r>
                    </a:p>
                  </p:txBody>
                </p:sp>
              </mc:Fallback>
            </mc:AlternateContent>
          </p:grpSp>
          <p:sp>
            <p:nvSpPr>
              <p:cNvPr id="308" name="椭圆 307"/>
              <p:cNvSpPr/>
              <p:nvPr/>
            </p:nvSpPr>
            <p:spPr bwMode="auto">
              <a:xfrm>
                <a:off x="5865246" y="5337504"/>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grpSp>
        <p:nvGrpSpPr>
          <p:cNvPr id="311" name="组合 310"/>
          <p:cNvGrpSpPr/>
          <p:nvPr/>
        </p:nvGrpSpPr>
        <p:grpSpPr>
          <a:xfrm>
            <a:off x="5444928" y="1277265"/>
            <a:ext cx="2810318" cy="856289"/>
            <a:chOff x="2530915" y="4704576"/>
            <a:chExt cx="2810318" cy="856289"/>
          </a:xfrm>
        </p:grpSpPr>
        <p:grpSp>
          <p:nvGrpSpPr>
            <p:cNvPr id="72" name="组合 71"/>
            <p:cNvGrpSpPr/>
            <p:nvPr/>
          </p:nvGrpSpPr>
          <p:grpSpPr>
            <a:xfrm>
              <a:off x="2554577" y="4808148"/>
              <a:ext cx="658222" cy="733070"/>
              <a:chOff x="3806869" y="2369058"/>
              <a:chExt cx="609893" cy="636647"/>
            </a:xfrm>
          </p:grpSpPr>
          <p:cxnSp>
            <p:nvCxnSpPr>
              <p:cNvPr id="73" name="直接连接符 72"/>
              <p:cNvCxnSpPr/>
              <p:nvPr/>
            </p:nvCxnSpPr>
            <p:spPr bwMode="auto">
              <a:xfrm flipV="1">
                <a:off x="3806869" y="2369058"/>
                <a:ext cx="608687" cy="636647"/>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74" name="直接连接符 73"/>
              <p:cNvCxnSpPr/>
              <p:nvPr/>
            </p:nvCxnSpPr>
            <p:spPr bwMode="auto">
              <a:xfrm flipH="1">
                <a:off x="3814426" y="2982661"/>
                <a:ext cx="602336" cy="17685"/>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grpSp>
          <p:nvGrpSpPr>
            <p:cNvPr id="77" name="组合 76"/>
            <p:cNvGrpSpPr/>
            <p:nvPr/>
          </p:nvGrpSpPr>
          <p:grpSpPr>
            <a:xfrm>
              <a:off x="3195573" y="4704576"/>
              <a:ext cx="2145660" cy="814530"/>
              <a:chOff x="4381842" y="2720644"/>
              <a:chExt cx="2168520" cy="349760"/>
            </a:xfrm>
          </p:grpSpPr>
          <p:cxnSp>
            <p:nvCxnSpPr>
              <p:cNvPr id="78" name="直接箭头连接符 77"/>
              <p:cNvCxnSpPr/>
              <p:nvPr/>
            </p:nvCxnSpPr>
            <p:spPr bwMode="auto">
              <a:xfrm flipV="1">
                <a:off x="4381842" y="2720645"/>
                <a:ext cx="2168520" cy="43632"/>
              </a:xfrm>
              <a:prstGeom prst="straightConnector1">
                <a:avLst/>
              </a:prstGeom>
              <a:solidFill>
                <a:schemeClr val="accent1"/>
              </a:solidFill>
              <a:ln w="19050" cap="flat" cmpd="sng" algn="ctr">
                <a:solidFill>
                  <a:srgbClr val="00B0F0"/>
                </a:solidFill>
                <a:prstDash val="solid"/>
                <a:round/>
                <a:headEnd type="none" w="med" len="med"/>
                <a:tailEnd type="none" w="med" len="lg"/>
              </a:ln>
              <a:effectLst/>
            </p:spPr>
          </p:cxnSp>
          <p:cxnSp>
            <p:nvCxnSpPr>
              <p:cNvPr id="79" name="直接箭头连接符 78"/>
              <p:cNvCxnSpPr/>
              <p:nvPr/>
            </p:nvCxnSpPr>
            <p:spPr bwMode="auto">
              <a:xfrm flipV="1">
                <a:off x="4392442" y="2720644"/>
                <a:ext cx="2157920" cy="349760"/>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grpSp>
        <p:sp>
          <p:nvSpPr>
            <p:cNvPr id="309" name="椭圆 308"/>
            <p:cNvSpPr/>
            <p:nvPr/>
          </p:nvSpPr>
          <p:spPr bwMode="auto">
            <a:xfrm>
              <a:off x="2530915" y="5488865"/>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324" name="文本框 323"/>
          <p:cNvSpPr txBox="1"/>
          <p:nvPr/>
        </p:nvSpPr>
        <p:spPr>
          <a:xfrm>
            <a:off x="303997" y="578714"/>
            <a:ext cx="2382934" cy="505267"/>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演变过程如图所示。</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25" name="文本框 324"/>
              <p:cNvSpPr txBox="1"/>
              <p:nvPr/>
            </p:nvSpPr>
            <p:spPr>
              <a:xfrm>
                <a:off x="354055" y="1022219"/>
                <a:ext cx="5006504" cy="1880579"/>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        光源下移过程，物方蓝色光路相较红色光路变大，为满足两路光零光程，则像方蓝色光路相较于红色光路要变小，零光程点上移满足要求，</a:t>
                </a:r>
                <a14:m>
                  <m:oMath xmlns:m="http://schemas.openxmlformats.org/officeDocument/2006/math">
                    <m:r>
                      <a:rPr lang="en-US" altLang="zh-CN" sz="2000" b="0" i="1" smtClean="0">
                        <a:solidFill>
                          <a:schemeClr val="tx1"/>
                        </a:solidFill>
                        <a:latin typeface="Cambria Math" panose="02040503050406030204" pitchFamily="18" charset="0"/>
                      </a:rPr>
                      <m:t>𝐵</m:t>
                    </m:r>
                    <m:r>
                      <a:rPr lang="en-US" altLang="zh-CN" sz="2000" i="1">
                        <a:solidFill>
                          <a:schemeClr val="tx1"/>
                        </a:solidFill>
                        <a:latin typeface="Cambria Math" panose="02040503050406030204" pitchFamily="18" charset="0"/>
                      </a:rPr>
                      <m:t> </m:t>
                    </m:r>
                    <m:r>
                      <a:rPr lang="zh-CN" altLang="en-US" sz="2000" i="1" smtClean="0">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𝐷</m:t>
                    </m:r>
                    <m:r>
                      <a:rPr lang="en-US" altLang="zh-CN" sz="2000" i="1">
                        <a:solidFill>
                          <a:schemeClr val="tx1"/>
                        </a:solidFill>
                        <a:latin typeface="Cambria Math" panose="02040503050406030204" pitchFamily="18" charset="0"/>
                      </a:rPr>
                      <m:t> </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符合。</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25" name="文本框 324"/>
              <p:cNvSpPr txBox="1">
                <a:spLocks noRot="1" noChangeAspect="1" noMove="1" noResize="1" noEditPoints="1" noAdjustHandles="1" noChangeArrowheads="1" noChangeShapeType="1" noTextEdit="1"/>
              </p:cNvSpPr>
              <p:nvPr/>
            </p:nvSpPr>
            <p:spPr>
              <a:xfrm>
                <a:off x="354055" y="1022219"/>
                <a:ext cx="5006504" cy="1880579"/>
              </a:xfrm>
              <a:prstGeom prst="rect">
                <a:avLst/>
              </a:prstGeom>
              <a:blipFill rotWithShape="1">
                <a:blip r:embed="rId7"/>
                <a:stretch>
                  <a:fillRect l="-7" t="-27" r="10" b="11"/>
                </a:stretch>
              </a:blipFill>
            </p:spPr>
            <p:txBody>
              <a:bodyPr/>
              <a:lstStyle/>
              <a:p>
                <a:r>
                  <a:rPr lang="zh-CN" altLang="en-US">
                    <a:noFill/>
                  </a:rPr>
                  <a:t> </a:t>
                </a:r>
              </a:p>
            </p:txBody>
          </p:sp>
        </mc:Fallback>
      </mc:AlternateContent>
      <p:sp>
        <p:nvSpPr>
          <p:cNvPr id="326" name="文本框 325"/>
          <p:cNvSpPr txBox="1"/>
          <p:nvPr/>
        </p:nvSpPr>
        <p:spPr>
          <a:xfrm>
            <a:off x="6917685" y="749359"/>
            <a:ext cx="683086" cy="414922"/>
          </a:xfrm>
          <a:prstGeom prst="rect">
            <a:avLst/>
          </a:prstGeom>
          <a:noFill/>
        </p:spPr>
        <p:txBody>
          <a:bodyPr wrap="square">
            <a:spAutoFit/>
          </a:bodyPr>
          <a:lstStyle/>
          <a:p>
            <a:pPr>
              <a:lnSpc>
                <a:spcPct val="150000"/>
              </a:lnSpc>
            </a:pP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像方</a:t>
            </a:r>
            <a:endParaRPr lang="zh-CN" alt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327" name="文本框 326"/>
          <p:cNvSpPr txBox="1"/>
          <p:nvPr/>
        </p:nvSpPr>
        <p:spPr>
          <a:xfrm>
            <a:off x="5361034" y="754594"/>
            <a:ext cx="683086" cy="414922"/>
          </a:xfrm>
          <a:prstGeom prst="rect">
            <a:avLst/>
          </a:prstGeom>
          <a:noFill/>
        </p:spPr>
        <p:txBody>
          <a:bodyPr wrap="square">
            <a:spAutoFit/>
          </a:bodyPr>
          <a:lstStyle/>
          <a:p>
            <a:pPr>
              <a:lnSpc>
                <a:spcPct val="150000"/>
              </a:lnSpc>
            </a:pP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物方</a:t>
            </a:r>
            <a:endParaRPr lang="zh-CN" alt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331" name="组合 330"/>
          <p:cNvGrpSpPr/>
          <p:nvPr/>
        </p:nvGrpSpPr>
        <p:grpSpPr>
          <a:xfrm>
            <a:off x="8270138" y="1275754"/>
            <a:ext cx="368615" cy="146088"/>
            <a:chOff x="8502255" y="1292651"/>
            <a:chExt cx="537412" cy="154465"/>
          </a:xfrm>
        </p:grpSpPr>
        <p:cxnSp>
          <p:nvCxnSpPr>
            <p:cNvPr id="329" name="直接连接符 328"/>
            <p:cNvCxnSpPr/>
            <p:nvPr/>
          </p:nvCxnSpPr>
          <p:spPr bwMode="auto">
            <a:xfrm>
              <a:off x="8502255" y="1447116"/>
              <a:ext cx="537411"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330" name="直接连接符 329"/>
            <p:cNvCxnSpPr/>
            <p:nvPr/>
          </p:nvCxnSpPr>
          <p:spPr bwMode="auto">
            <a:xfrm>
              <a:off x="8502256" y="1292651"/>
              <a:ext cx="537411"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338" name="组合 337"/>
          <p:cNvGrpSpPr/>
          <p:nvPr/>
        </p:nvGrpSpPr>
        <p:grpSpPr>
          <a:xfrm>
            <a:off x="8574259" y="1005321"/>
            <a:ext cx="323557" cy="678342"/>
            <a:chOff x="8574259" y="1005321"/>
            <a:chExt cx="323557" cy="678342"/>
          </a:xfrm>
        </p:grpSpPr>
        <p:grpSp>
          <p:nvGrpSpPr>
            <p:cNvPr id="335" name="组合 334"/>
            <p:cNvGrpSpPr/>
            <p:nvPr/>
          </p:nvGrpSpPr>
          <p:grpSpPr>
            <a:xfrm>
              <a:off x="8574259" y="1005321"/>
              <a:ext cx="0" cy="678342"/>
              <a:chOff x="8574259" y="1005321"/>
              <a:chExt cx="0" cy="678342"/>
            </a:xfrm>
          </p:grpSpPr>
          <p:cxnSp>
            <p:nvCxnSpPr>
              <p:cNvPr id="333" name="直接箭头连接符 332"/>
              <p:cNvCxnSpPr/>
              <p:nvPr/>
            </p:nvCxnSpPr>
            <p:spPr bwMode="auto">
              <a:xfrm>
                <a:off x="8574259" y="1005321"/>
                <a:ext cx="0" cy="267805"/>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334" name="直接箭头连接符 333"/>
              <p:cNvCxnSpPr/>
              <p:nvPr/>
            </p:nvCxnSpPr>
            <p:spPr bwMode="auto">
              <a:xfrm>
                <a:off x="8574259" y="1415858"/>
                <a:ext cx="0" cy="267805"/>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mc:AlternateContent xmlns:mc="http://schemas.openxmlformats.org/markup-compatibility/2006">
          <mc:Choice xmlns:a14="http://schemas.microsoft.com/office/drawing/2010/main" Requires="a14">
            <p:sp>
              <p:nvSpPr>
                <p:cNvPr id="337" name="文本框 336"/>
                <p:cNvSpPr txBox="1"/>
                <p:nvPr/>
              </p:nvSpPr>
              <p:spPr>
                <a:xfrm>
                  <a:off x="8574259" y="1158795"/>
                  <a:ext cx="3235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dirty="0"/>
                </a:p>
              </p:txBody>
            </p:sp>
          </mc:Choice>
          <mc:Fallback>
            <p:sp>
              <p:nvSpPr>
                <p:cNvPr id="337" name="文本框 336"/>
                <p:cNvSpPr txBox="1">
                  <a:spLocks noRot="1" noChangeAspect="1" noMove="1" noResize="1" noEditPoints="1" noAdjustHandles="1" noChangeArrowheads="1" noChangeShapeType="1" noTextEdit="1"/>
                </p:cNvSpPr>
                <p:nvPr/>
              </p:nvSpPr>
              <p:spPr>
                <a:xfrm>
                  <a:off x="8574259" y="1158795"/>
                  <a:ext cx="323557" cy="338554"/>
                </a:xfrm>
                <a:prstGeom prst="rect">
                  <a:avLst/>
                </a:prstGeom>
                <a:blipFill rotWithShape="1">
                  <a:blip r:embed="rId8"/>
                </a:blipFill>
              </p:spPr>
              <p:txBody>
                <a:bodyPr/>
                <a:lstStyle/>
                <a:p>
                  <a:r>
                    <a:rPr lang="zh-CN" altLang="en-US">
                      <a:noFill/>
                    </a:rPr>
                    <a:t> </a:t>
                  </a:r>
                </a:p>
              </p:txBody>
            </p:sp>
          </mc:Fallback>
        </mc:AlternateContent>
      </p:grpSp>
      <p:grpSp>
        <p:nvGrpSpPr>
          <p:cNvPr id="343" name="组合 342"/>
          <p:cNvGrpSpPr/>
          <p:nvPr/>
        </p:nvGrpSpPr>
        <p:grpSpPr>
          <a:xfrm>
            <a:off x="6097587" y="2218903"/>
            <a:ext cx="2157659" cy="338554"/>
            <a:chOff x="6097587" y="2218903"/>
            <a:chExt cx="2157659" cy="338554"/>
          </a:xfrm>
        </p:grpSpPr>
        <p:cxnSp>
          <p:nvCxnSpPr>
            <p:cNvPr id="340" name="直接箭头连接符 339"/>
            <p:cNvCxnSpPr/>
            <p:nvPr/>
          </p:nvCxnSpPr>
          <p:spPr bwMode="auto">
            <a:xfrm>
              <a:off x="7509658" y="2388947"/>
              <a:ext cx="745588"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341" name="直接箭头连接符 340"/>
            <p:cNvCxnSpPr/>
            <p:nvPr/>
          </p:nvCxnSpPr>
          <p:spPr bwMode="auto">
            <a:xfrm>
              <a:off x="6097587" y="2388486"/>
              <a:ext cx="745588"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342" name="文本框 341"/>
                <p:cNvSpPr txBox="1"/>
                <p:nvPr/>
              </p:nvSpPr>
              <p:spPr>
                <a:xfrm>
                  <a:off x="7000248" y="2218903"/>
                  <a:ext cx="419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𝐷</m:t>
                        </m:r>
                      </m:oMath>
                    </m:oMathPara>
                  </a14:m>
                  <a:endParaRPr lang="zh-CN" altLang="en-US" dirty="0"/>
                </a:p>
              </p:txBody>
            </p:sp>
          </mc:Choice>
          <mc:Fallback>
            <p:sp>
              <p:nvSpPr>
                <p:cNvPr id="342" name="文本框 341"/>
                <p:cNvSpPr txBox="1">
                  <a:spLocks noRot="1" noChangeAspect="1" noMove="1" noResize="1" noEditPoints="1" noAdjustHandles="1" noChangeArrowheads="1" noChangeShapeType="1" noTextEdit="1"/>
                </p:cNvSpPr>
                <p:nvPr/>
              </p:nvSpPr>
              <p:spPr>
                <a:xfrm>
                  <a:off x="7000248" y="2218903"/>
                  <a:ext cx="419454" cy="338554"/>
                </a:xfrm>
                <a:prstGeom prst="rect">
                  <a:avLst/>
                </a:prstGeom>
                <a:blipFill rotWithShape="1">
                  <a:blip r:embed="rId9"/>
                </a:blipFill>
              </p:spPr>
              <p:txBody>
                <a:bodyPr/>
                <a:lstStyle/>
                <a:p>
                  <a:r>
                    <a:rPr lang="zh-CN" altLang="en-US">
                      <a:noFill/>
                    </a:rPr>
                    <a:t> </a:t>
                  </a:r>
                </a:p>
              </p:txBody>
            </p:sp>
          </mc:Fallback>
        </mc:AlternateContent>
      </p:grpSp>
      <p:grpSp>
        <p:nvGrpSpPr>
          <p:cNvPr id="344" name="组合 343"/>
          <p:cNvGrpSpPr/>
          <p:nvPr/>
        </p:nvGrpSpPr>
        <p:grpSpPr>
          <a:xfrm>
            <a:off x="6105571" y="1376133"/>
            <a:ext cx="418486" cy="708821"/>
            <a:chOff x="8450056" y="992204"/>
            <a:chExt cx="610120" cy="749466"/>
          </a:xfrm>
        </p:grpSpPr>
        <p:cxnSp>
          <p:nvCxnSpPr>
            <p:cNvPr id="345" name="直接连接符 344"/>
            <p:cNvCxnSpPr/>
            <p:nvPr/>
          </p:nvCxnSpPr>
          <p:spPr bwMode="auto">
            <a:xfrm>
              <a:off x="8450056" y="1741670"/>
              <a:ext cx="537411"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346" name="直接连接符 345"/>
            <p:cNvCxnSpPr/>
            <p:nvPr/>
          </p:nvCxnSpPr>
          <p:spPr bwMode="auto">
            <a:xfrm>
              <a:off x="8522765" y="992204"/>
              <a:ext cx="537411"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347" name="组合 346"/>
          <p:cNvGrpSpPr/>
          <p:nvPr/>
        </p:nvGrpSpPr>
        <p:grpSpPr>
          <a:xfrm>
            <a:off x="6216258" y="1361608"/>
            <a:ext cx="323557" cy="718643"/>
            <a:chOff x="8420620" y="533793"/>
            <a:chExt cx="323557" cy="718643"/>
          </a:xfrm>
        </p:grpSpPr>
        <p:grpSp>
          <p:nvGrpSpPr>
            <p:cNvPr id="348" name="组合 347"/>
            <p:cNvGrpSpPr/>
            <p:nvPr/>
          </p:nvGrpSpPr>
          <p:grpSpPr>
            <a:xfrm>
              <a:off x="8574259" y="533793"/>
              <a:ext cx="0" cy="718643"/>
              <a:chOff x="8574259" y="533793"/>
              <a:chExt cx="0" cy="718643"/>
            </a:xfrm>
          </p:grpSpPr>
          <p:cxnSp>
            <p:nvCxnSpPr>
              <p:cNvPr id="350" name="直接箭头连接符 349"/>
              <p:cNvCxnSpPr/>
              <p:nvPr/>
            </p:nvCxnSpPr>
            <p:spPr bwMode="auto">
              <a:xfrm>
                <a:off x="8574259" y="533793"/>
                <a:ext cx="0" cy="267805"/>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cxnSp>
            <p:nvCxnSpPr>
              <p:cNvPr id="351" name="直接箭头连接符 350"/>
              <p:cNvCxnSpPr/>
              <p:nvPr/>
            </p:nvCxnSpPr>
            <p:spPr bwMode="auto">
              <a:xfrm>
                <a:off x="8574259" y="984631"/>
                <a:ext cx="0" cy="267805"/>
              </a:xfrm>
              <a:prstGeom prst="straightConnector1">
                <a:avLst/>
              </a:prstGeom>
              <a:solidFill>
                <a:schemeClr val="accent1"/>
              </a:solidFill>
              <a:ln w="19050" cap="flat" cmpd="sng" algn="ctr">
                <a:solidFill>
                  <a:schemeClr val="tx1"/>
                </a:solidFill>
                <a:prstDash val="solid"/>
                <a:round/>
                <a:headEnd type="none" w="med" len="lg"/>
                <a:tailEnd type="stealth" w="med" len="lg"/>
              </a:ln>
              <a:effectLst/>
            </p:spPr>
          </p:cxnSp>
        </p:grpSp>
        <mc:AlternateContent xmlns:mc="http://schemas.openxmlformats.org/markup-compatibility/2006">
          <mc:Choice xmlns:a14="http://schemas.microsoft.com/office/drawing/2010/main" Requires="a14">
            <p:sp>
              <p:nvSpPr>
                <p:cNvPr id="349" name="文本框 348"/>
                <p:cNvSpPr txBox="1"/>
                <p:nvPr/>
              </p:nvSpPr>
              <p:spPr>
                <a:xfrm>
                  <a:off x="8420620" y="722386"/>
                  <a:ext cx="3235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𝑑</m:t>
                        </m:r>
                      </m:oMath>
                    </m:oMathPara>
                  </a14:m>
                  <a:endParaRPr lang="zh-CN" altLang="en-US" dirty="0"/>
                </a:p>
              </p:txBody>
            </p:sp>
          </mc:Choice>
          <mc:Fallback>
            <p:sp>
              <p:nvSpPr>
                <p:cNvPr id="349" name="文本框 348"/>
                <p:cNvSpPr txBox="1">
                  <a:spLocks noRot="1" noChangeAspect="1" noMove="1" noResize="1" noEditPoints="1" noAdjustHandles="1" noChangeArrowheads="1" noChangeShapeType="1" noTextEdit="1"/>
                </p:cNvSpPr>
                <p:nvPr/>
              </p:nvSpPr>
              <p:spPr>
                <a:xfrm>
                  <a:off x="8420620" y="722386"/>
                  <a:ext cx="323557" cy="338554"/>
                </a:xfrm>
                <a:prstGeom prst="rect">
                  <a:avLst/>
                </a:prstGeom>
                <a:blipFill rotWithShape="1">
                  <a:blip r:embed="rId10"/>
                </a:blipFill>
              </p:spPr>
              <p:txBody>
                <a:bodyPr/>
                <a:lstStyle/>
                <a:p>
                  <a:r>
                    <a:rPr lang="zh-CN" altLang="en-US">
                      <a:noFill/>
                    </a:rPr>
                    <a:t> </a:t>
                  </a:r>
                </a:p>
              </p:txBody>
            </p:sp>
          </mc:Fallback>
        </mc:AlternateContent>
      </p:grpSp>
      <p:sp>
        <p:nvSpPr>
          <p:cNvPr id="352" name="文本框 351"/>
          <p:cNvSpPr txBox="1"/>
          <p:nvPr/>
        </p:nvSpPr>
        <p:spPr>
          <a:xfrm>
            <a:off x="904113" y="2948388"/>
            <a:ext cx="4863641"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根据杨氏双缝干涉相邻条纹间距表达式</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53" name="文本框 352"/>
              <p:cNvSpPr txBox="1"/>
              <p:nvPr/>
            </p:nvSpPr>
            <p:spPr>
              <a:xfrm>
                <a:off x="5177407" y="2929800"/>
                <a:ext cx="1494041" cy="6090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i="1" smtClean="0">
                          <a:solidFill>
                            <a:srgbClr val="000000"/>
                          </a:solidFill>
                          <a:latin typeface="Cambria Math" panose="02040503050406030204" pitchFamily="18" charset="0"/>
                          <a:ea typeface="Cambria Math" panose="02040503050406030204" pitchFamily="18" charset="0"/>
                        </a:rPr>
                        <m:t>∆</m:t>
                      </m:r>
                      <m:r>
                        <a:rPr lang="en-US" altLang="zh-CN" b="0" i="1" smtClean="0">
                          <a:solidFill>
                            <a:srgbClr val="000000"/>
                          </a:solidFill>
                          <a:latin typeface="Cambria Math" panose="02040503050406030204" pitchFamily="18" charset="0"/>
                          <a:ea typeface="Cambria Math" panose="02040503050406030204" pitchFamily="18" charset="0"/>
                        </a:rPr>
                        <m:t>𝑥</m:t>
                      </m:r>
                      <m:r>
                        <a:rPr lang="en-US" altLang="zh-CN" i="1" smtClean="0">
                          <a:solidFill>
                            <a:srgbClr val="000000"/>
                          </a:solidFill>
                          <a:latin typeface="Cambria Math" panose="02040503050406030204" pitchFamily="18" charset="0"/>
                          <a:ea typeface="Cambria Math" panose="02040503050406030204" pitchFamily="18" charset="0"/>
                        </a:rPr>
                        <m:t>=</m:t>
                      </m:r>
                      <m:f>
                        <m:fPr>
                          <m:ctrlPr>
                            <a:rPr lang="en-US" altLang="zh-CN" sz="180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b="0" i="1" smtClean="0">
                              <a:solidFill>
                                <a:schemeClr val="tx1"/>
                              </a:solidFill>
                              <a:latin typeface="Cambria Math" panose="02040503050406030204" pitchFamily="18" charset="0"/>
                            </a:rPr>
                            <m:t>𝐷</m:t>
                          </m:r>
                        </m:num>
                        <m:den>
                          <m:r>
                            <a:rPr lang="en-US" altLang="zh-CN" sz="1800" b="0" i="1" smtClean="0">
                              <a:solidFill>
                                <a:schemeClr val="tx1"/>
                              </a:solidFill>
                              <a:latin typeface="Cambria Math" panose="02040503050406030204" pitchFamily="18" charset="0"/>
                            </a:rPr>
                            <m:t>𝑑</m:t>
                          </m:r>
                        </m:den>
                      </m:f>
                      <m:r>
                        <a:rPr lang="zh-CN" altLang="en-US" sz="1800"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oMath>
                  </m:oMathPara>
                </a14:m>
                <a:endParaRPr lang="zh-CN" altLang="en-US" dirty="0"/>
              </a:p>
            </p:txBody>
          </p:sp>
        </mc:Choice>
        <mc:Fallback>
          <p:sp>
            <p:nvSpPr>
              <p:cNvPr id="353" name="文本框 352"/>
              <p:cNvSpPr txBox="1">
                <a:spLocks noRot="1" noChangeAspect="1" noMove="1" noResize="1" noEditPoints="1" noAdjustHandles="1" noChangeArrowheads="1" noChangeShapeType="1" noTextEdit="1"/>
              </p:cNvSpPr>
              <p:nvPr/>
            </p:nvSpPr>
            <p:spPr>
              <a:xfrm>
                <a:off x="5177407" y="2929800"/>
                <a:ext cx="1494041" cy="609077"/>
              </a:xfrm>
              <a:prstGeom prst="rect">
                <a:avLst/>
              </a:prstGeom>
              <a:blipFill rotWithShape="1">
                <a:blip r:embed="rId11"/>
                <a:stretch>
                  <a:fillRect l="-17" t="-89" r="9" b="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54" name="文本框 353"/>
              <p:cNvSpPr txBox="1"/>
              <p:nvPr/>
            </p:nvSpPr>
            <p:spPr>
              <a:xfrm>
                <a:off x="912713" y="3522481"/>
                <a:ext cx="6596946"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相邻条纹间距与光源位置无关，间距不变，排除</a:t>
                </a:r>
                <a14:m>
                  <m:oMath xmlns:m="http://schemas.openxmlformats.org/officeDocument/2006/math">
                    <m:r>
                      <a:rPr lang="en-US" altLang="zh-CN" sz="2000" i="1" smtClean="0">
                        <a:solidFill>
                          <a:schemeClr val="tx1"/>
                        </a:solidFill>
                        <a:latin typeface="Cambria Math" panose="02040503050406030204" pitchFamily="18" charset="0"/>
                      </a:rPr>
                      <m:t>𝐷</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，选</a:t>
                </a:r>
                <a14:m>
                  <m:oMath xmlns:m="http://schemas.openxmlformats.org/officeDocument/2006/math">
                    <m:r>
                      <a:rPr lang="en-US" altLang="zh-CN" sz="2000" i="1" smtClean="0">
                        <a:solidFill>
                          <a:schemeClr val="tx1"/>
                        </a:solidFill>
                        <a:latin typeface="Cambria Math" panose="02040503050406030204" pitchFamily="18" charset="0"/>
                      </a:rPr>
                      <m:t>𝐵</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54" name="文本框 353"/>
              <p:cNvSpPr txBox="1">
                <a:spLocks noRot="1" noChangeAspect="1" noMove="1" noResize="1" noEditPoints="1" noAdjustHandles="1" noChangeArrowheads="1" noChangeShapeType="1" noTextEdit="1"/>
              </p:cNvSpPr>
              <p:nvPr/>
            </p:nvSpPr>
            <p:spPr>
              <a:xfrm>
                <a:off x="912713" y="3522481"/>
                <a:ext cx="6596946" cy="495585"/>
              </a:xfrm>
              <a:prstGeom prst="rect">
                <a:avLst/>
              </a:prstGeom>
              <a:blipFill rotWithShape="1">
                <a:blip r:embed="rId12"/>
                <a:stretch>
                  <a:fillRect l="-3" t="-27" r="2" b="-1453"/>
                </a:stretch>
              </a:blipFill>
            </p:spPr>
            <p:txBody>
              <a:bodyPr/>
              <a:lstStyle/>
              <a:p>
                <a:r>
                  <a:rPr lang="zh-CN" altLang="en-US">
                    <a:noFill/>
                  </a:rPr>
                  <a:t> </a:t>
                </a:r>
              </a:p>
            </p:txBody>
          </p:sp>
        </mc:Fallback>
      </mc:AlternateContent>
      <p:sp>
        <p:nvSpPr>
          <p:cNvPr id="355" name="文本框 354"/>
          <p:cNvSpPr txBox="1"/>
          <p:nvPr/>
        </p:nvSpPr>
        <p:spPr>
          <a:xfrm>
            <a:off x="400938" y="4174372"/>
            <a:ext cx="8342124" cy="1880579"/>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此题中零光程点的判断，亦可用几何光学解释，考虑到光波粒二象性中的粒子属性，其满足几何光学光直进的特性，光源、缝隙连线是光强最大方向，故可帮助判断零光程点上移。条纹间距是波动属性，只能用波动光学理论判断。</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0"/>
                                        <p:tgtEl>
                                          <p:spTgt spid="1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1"/>
                                        </p:tgtEl>
                                        <p:attrNameLst>
                                          <p:attrName>style.visibility</p:attrName>
                                        </p:attrNameLst>
                                      </p:cBhvr>
                                      <p:to>
                                        <p:strVal val="visible"/>
                                      </p:to>
                                    </p:set>
                                    <p:animEffect transition="in" filter="wipe(left)">
                                      <p:cBhvr>
                                        <p:cTn id="12" dur="800"/>
                                        <p:tgtEl>
                                          <p:spTgt spid="181"/>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267"/>
                                        </p:tgtEl>
                                        <p:attrNameLst>
                                          <p:attrName>style.visibility</p:attrName>
                                        </p:attrNameLst>
                                      </p:cBhvr>
                                      <p:to>
                                        <p:strVal val="visible"/>
                                      </p:to>
                                    </p:set>
                                    <p:animEffect transition="in" filter="wipe(left)">
                                      <p:cBhvr>
                                        <p:cTn id="16" dur="800"/>
                                        <p:tgtEl>
                                          <p:spTgt spid="267"/>
                                        </p:tgtEl>
                                      </p:cBhvr>
                                    </p:animEffect>
                                  </p:childTnLst>
                                  <p:subTnLst>
                                    <p:set>
                                      <p:cBhvr override="childStyle">
                                        <p:cTn dur="1" fill="hold" display="0" masterRel="sameClick" afterEffect="1">
                                          <p:stCondLst>
                                            <p:cond evt="end" delay="0">
                                              <p:tn val="14"/>
                                            </p:cond>
                                          </p:stCondLst>
                                        </p:cTn>
                                        <p:tgtEl>
                                          <p:spTgt spid="267"/>
                                        </p:tgtEl>
                                        <p:attrNameLst>
                                          <p:attrName>style.visibility</p:attrName>
                                        </p:attrNameLst>
                                      </p:cBhvr>
                                      <p:to>
                                        <p:strVal val="hidden"/>
                                      </p:to>
                                    </p:set>
                                  </p:sub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283"/>
                                        </p:tgtEl>
                                        <p:attrNameLst>
                                          <p:attrName>style.visibility</p:attrName>
                                        </p:attrNameLst>
                                      </p:cBhvr>
                                      <p:to>
                                        <p:strVal val="visible"/>
                                      </p:to>
                                    </p:set>
                                    <p:animEffect transition="in" filter="wipe(left)">
                                      <p:cBhvr>
                                        <p:cTn id="20" dur="800"/>
                                        <p:tgtEl>
                                          <p:spTgt spid="283"/>
                                        </p:tgtEl>
                                      </p:cBhvr>
                                    </p:animEffect>
                                  </p:childTnLst>
                                  <p:subTnLst>
                                    <p:set>
                                      <p:cBhvr override="childStyle">
                                        <p:cTn dur="1" fill="hold" display="0" masterRel="sameClick" afterEffect="1">
                                          <p:stCondLst>
                                            <p:cond evt="end" delay="0">
                                              <p:tn val="18"/>
                                            </p:cond>
                                          </p:stCondLst>
                                        </p:cTn>
                                        <p:tgtEl>
                                          <p:spTgt spid="283"/>
                                        </p:tgtEl>
                                        <p:attrNameLst>
                                          <p:attrName>style.visibility</p:attrName>
                                        </p:attrNameLst>
                                      </p:cBhvr>
                                      <p:to>
                                        <p:strVal val="hidden"/>
                                      </p:to>
                                    </p:set>
                                  </p:sub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298"/>
                                        </p:tgtEl>
                                        <p:attrNameLst>
                                          <p:attrName>style.visibility</p:attrName>
                                        </p:attrNameLst>
                                      </p:cBhvr>
                                      <p:to>
                                        <p:strVal val="visible"/>
                                      </p:to>
                                    </p:set>
                                    <p:animEffect transition="in" filter="wipe(left)">
                                      <p:cBhvr>
                                        <p:cTn id="24" dur="800"/>
                                        <p:tgtEl>
                                          <p:spTgt spid="298"/>
                                        </p:tgtEl>
                                      </p:cBhvr>
                                    </p:animEffect>
                                  </p:childTnLst>
                                  <p:subTnLst>
                                    <p:set>
                                      <p:cBhvr override="childStyle">
                                        <p:cTn dur="1" fill="hold" display="0" masterRel="sameClick" afterEffect="1">
                                          <p:stCondLst>
                                            <p:cond evt="end" delay="0">
                                              <p:tn val="22"/>
                                            </p:cond>
                                          </p:stCondLst>
                                        </p:cTn>
                                        <p:tgtEl>
                                          <p:spTgt spid="298"/>
                                        </p:tgtEl>
                                        <p:attrNameLst>
                                          <p:attrName>style.visibility</p:attrName>
                                        </p:attrNameLst>
                                      </p:cBhvr>
                                      <p:to>
                                        <p:strVal val="hidden"/>
                                      </p:to>
                                    </p:set>
                                  </p:subTnLst>
                                </p:cTn>
                              </p:par>
                            </p:childTnLst>
                          </p:cTn>
                        </p:par>
                        <p:par>
                          <p:cTn id="25" fill="hold">
                            <p:stCondLst>
                              <p:cond delay="4000"/>
                            </p:stCondLst>
                            <p:childTnLst>
                              <p:par>
                                <p:cTn id="26" presetID="22" presetClass="entr" presetSubtype="8" fill="hold" nodeType="afterEffect">
                                  <p:stCondLst>
                                    <p:cond delay="0"/>
                                  </p:stCondLst>
                                  <p:childTnLst>
                                    <p:set>
                                      <p:cBhvr>
                                        <p:cTn id="27" dur="1" fill="hold">
                                          <p:stCondLst>
                                            <p:cond delay="0"/>
                                          </p:stCondLst>
                                        </p:cTn>
                                        <p:tgtEl>
                                          <p:spTgt spid="311"/>
                                        </p:tgtEl>
                                        <p:attrNameLst>
                                          <p:attrName>style.visibility</p:attrName>
                                        </p:attrNameLst>
                                      </p:cBhvr>
                                      <p:to>
                                        <p:strVal val="visible"/>
                                      </p:to>
                                    </p:set>
                                    <p:animEffect transition="in" filter="wipe(left)">
                                      <p:cBhvr>
                                        <p:cTn id="28" dur="800"/>
                                        <p:tgtEl>
                                          <p:spTgt spid="311"/>
                                        </p:tgtEl>
                                      </p:cBhvr>
                                    </p:animEffect>
                                  </p:childTnLst>
                                  <p:subTnLst>
                                    <p:set>
                                      <p:cBhvr override="childStyle">
                                        <p:cTn dur="1" fill="hold" display="0" masterRel="sameClick" afterEffect="1">
                                          <p:stCondLst>
                                            <p:cond evt="end" delay="0">
                                              <p:tn val="26"/>
                                            </p:cond>
                                          </p:stCondLst>
                                        </p:cTn>
                                        <p:tgtEl>
                                          <p:spTgt spid="311"/>
                                        </p:tgtEl>
                                        <p:attrNameLst>
                                          <p:attrName>style.visibility</p:attrName>
                                        </p:attrNameLst>
                                      </p:cBhvr>
                                      <p:to>
                                        <p:strVal val="hidden"/>
                                      </p:to>
                                    </p:set>
                                  </p:subTnLst>
                                </p:cTn>
                              </p:par>
                            </p:childTnLst>
                          </p:cTn>
                        </p:par>
                        <p:par>
                          <p:cTn id="29" fill="hold">
                            <p:stCondLst>
                              <p:cond delay="5000"/>
                            </p:stCondLst>
                            <p:childTnLst>
                              <p:par>
                                <p:cTn id="30" presetID="22" presetClass="entr" presetSubtype="8" fill="hold" nodeType="afterEffect">
                                  <p:stCondLst>
                                    <p:cond delay="0"/>
                                  </p:stCondLst>
                                  <p:childTnLst>
                                    <p:set>
                                      <p:cBhvr>
                                        <p:cTn id="31" dur="1" fill="hold">
                                          <p:stCondLst>
                                            <p:cond delay="0"/>
                                          </p:stCondLst>
                                        </p:cTn>
                                        <p:tgtEl>
                                          <p:spTgt spid="323"/>
                                        </p:tgtEl>
                                        <p:attrNameLst>
                                          <p:attrName>style.visibility</p:attrName>
                                        </p:attrNameLst>
                                      </p:cBhvr>
                                      <p:to>
                                        <p:strVal val="visible"/>
                                      </p:to>
                                    </p:set>
                                    <p:animEffect transition="in" filter="wipe(left)">
                                      <p:cBhvr>
                                        <p:cTn id="32" dur="800"/>
                                        <p:tgtEl>
                                          <p:spTgt spid="3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27"/>
                                        </p:tgtEl>
                                        <p:attrNameLst>
                                          <p:attrName>style.visibility</p:attrName>
                                        </p:attrNameLst>
                                      </p:cBhvr>
                                      <p:to>
                                        <p:strVal val="visible"/>
                                      </p:to>
                                    </p:set>
                                    <p:animEffect transition="in" filter="fade">
                                      <p:cBhvr>
                                        <p:cTn id="37" dur="500"/>
                                        <p:tgtEl>
                                          <p:spTgt spid="3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26"/>
                                        </p:tgtEl>
                                        <p:attrNameLst>
                                          <p:attrName>style.visibility</p:attrName>
                                        </p:attrNameLst>
                                      </p:cBhvr>
                                      <p:to>
                                        <p:strVal val="visible"/>
                                      </p:to>
                                    </p:set>
                                    <p:animEffect transition="in" filter="fade">
                                      <p:cBhvr>
                                        <p:cTn id="40" dur="500"/>
                                        <p:tgtEl>
                                          <p:spTgt spid="32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25"/>
                                        </p:tgtEl>
                                        <p:attrNameLst>
                                          <p:attrName>style.visibility</p:attrName>
                                        </p:attrNameLst>
                                      </p:cBhvr>
                                      <p:to>
                                        <p:strVal val="visible"/>
                                      </p:to>
                                    </p:set>
                                    <p:animEffect transition="in" filter="fade">
                                      <p:cBhvr>
                                        <p:cTn id="45" dur="500"/>
                                        <p:tgtEl>
                                          <p:spTgt spid="32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37" fill="hold" nodeType="clickEffect">
                                  <p:stCondLst>
                                    <p:cond delay="0"/>
                                  </p:stCondLst>
                                  <p:childTnLst>
                                    <p:set>
                                      <p:cBhvr>
                                        <p:cTn id="49" dur="1" fill="hold">
                                          <p:stCondLst>
                                            <p:cond delay="0"/>
                                          </p:stCondLst>
                                        </p:cTn>
                                        <p:tgtEl>
                                          <p:spTgt spid="343"/>
                                        </p:tgtEl>
                                        <p:attrNameLst>
                                          <p:attrName>style.visibility</p:attrName>
                                        </p:attrNameLst>
                                      </p:cBhvr>
                                      <p:to>
                                        <p:strVal val="visible"/>
                                      </p:to>
                                    </p:set>
                                    <p:animEffect transition="in" filter="barn(outVertical)">
                                      <p:cBhvr>
                                        <p:cTn id="50" dur="500"/>
                                        <p:tgtEl>
                                          <p:spTgt spid="343"/>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44"/>
                                        </p:tgtEl>
                                        <p:attrNameLst>
                                          <p:attrName>style.visibility</p:attrName>
                                        </p:attrNameLst>
                                      </p:cBhvr>
                                      <p:to>
                                        <p:strVal val="visible"/>
                                      </p:to>
                                    </p:set>
                                    <p:animEffect transition="in" filter="wipe(left)">
                                      <p:cBhvr>
                                        <p:cTn id="54" dur="500"/>
                                        <p:tgtEl>
                                          <p:spTgt spid="344"/>
                                        </p:tgtEl>
                                      </p:cBhvr>
                                    </p:animEffect>
                                  </p:childTnLst>
                                </p:cTn>
                              </p:par>
                            </p:childTnLst>
                          </p:cTn>
                        </p:par>
                        <p:par>
                          <p:cTn id="55" fill="hold">
                            <p:stCondLst>
                              <p:cond delay="1000"/>
                            </p:stCondLst>
                            <p:childTnLst>
                              <p:par>
                                <p:cTn id="56" presetID="16" presetClass="entr" presetSubtype="42" fill="hold" nodeType="afterEffect">
                                  <p:stCondLst>
                                    <p:cond delay="0"/>
                                  </p:stCondLst>
                                  <p:childTnLst>
                                    <p:set>
                                      <p:cBhvr>
                                        <p:cTn id="57" dur="1" fill="hold">
                                          <p:stCondLst>
                                            <p:cond delay="0"/>
                                          </p:stCondLst>
                                        </p:cTn>
                                        <p:tgtEl>
                                          <p:spTgt spid="347"/>
                                        </p:tgtEl>
                                        <p:attrNameLst>
                                          <p:attrName>style.visibility</p:attrName>
                                        </p:attrNameLst>
                                      </p:cBhvr>
                                      <p:to>
                                        <p:strVal val="visible"/>
                                      </p:to>
                                    </p:set>
                                    <p:animEffect transition="in" filter="barn(outHorizontal)">
                                      <p:cBhvr>
                                        <p:cTn id="58" dur="500"/>
                                        <p:tgtEl>
                                          <p:spTgt spid="347"/>
                                        </p:tgtEl>
                                      </p:cBhvr>
                                    </p:animEffect>
                                  </p:childTnLst>
                                </p:cTn>
                              </p:par>
                            </p:childTnLst>
                          </p:cTn>
                        </p:par>
                        <p:par>
                          <p:cTn id="59" fill="hold">
                            <p:stCondLst>
                              <p:cond delay="1500"/>
                            </p:stCondLst>
                            <p:childTnLst>
                              <p:par>
                                <p:cTn id="60" presetID="22" presetClass="entr" presetSubtype="8" fill="hold" nodeType="afterEffect">
                                  <p:stCondLst>
                                    <p:cond delay="0"/>
                                  </p:stCondLst>
                                  <p:childTnLst>
                                    <p:set>
                                      <p:cBhvr>
                                        <p:cTn id="61" dur="1" fill="hold">
                                          <p:stCondLst>
                                            <p:cond delay="0"/>
                                          </p:stCondLst>
                                        </p:cTn>
                                        <p:tgtEl>
                                          <p:spTgt spid="331"/>
                                        </p:tgtEl>
                                        <p:attrNameLst>
                                          <p:attrName>style.visibility</p:attrName>
                                        </p:attrNameLst>
                                      </p:cBhvr>
                                      <p:to>
                                        <p:strVal val="visible"/>
                                      </p:to>
                                    </p:set>
                                    <p:animEffect transition="in" filter="wipe(left)">
                                      <p:cBhvr>
                                        <p:cTn id="62" dur="500"/>
                                        <p:tgtEl>
                                          <p:spTgt spid="331"/>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338"/>
                                        </p:tgtEl>
                                        <p:attrNameLst>
                                          <p:attrName>style.visibility</p:attrName>
                                        </p:attrNameLst>
                                      </p:cBhvr>
                                      <p:to>
                                        <p:strVal val="visible"/>
                                      </p:to>
                                    </p:set>
                                    <p:animEffect transition="in" filter="fade">
                                      <p:cBhvr>
                                        <p:cTn id="66" dur="500"/>
                                        <p:tgtEl>
                                          <p:spTgt spid="33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52"/>
                                        </p:tgtEl>
                                        <p:attrNameLst>
                                          <p:attrName>style.visibility</p:attrName>
                                        </p:attrNameLst>
                                      </p:cBhvr>
                                      <p:to>
                                        <p:strVal val="visible"/>
                                      </p:to>
                                    </p:set>
                                    <p:animEffect transition="in" filter="fade">
                                      <p:cBhvr>
                                        <p:cTn id="71" dur="500"/>
                                        <p:tgtEl>
                                          <p:spTgt spid="352"/>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353"/>
                                        </p:tgtEl>
                                        <p:attrNameLst>
                                          <p:attrName>style.visibility</p:attrName>
                                        </p:attrNameLst>
                                      </p:cBhvr>
                                      <p:to>
                                        <p:strVal val="visible"/>
                                      </p:to>
                                    </p:set>
                                    <p:animEffect transition="in" filter="fade">
                                      <p:cBhvr>
                                        <p:cTn id="75" dur="500"/>
                                        <p:tgtEl>
                                          <p:spTgt spid="35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54"/>
                                        </p:tgtEl>
                                        <p:attrNameLst>
                                          <p:attrName>style.visibility</p:attrName>
                                        </p:attrNameLst>
                                      </p:cBhvr>
                                      <p:to>
                                        <p:strVal val="visible"/>
                                      </p:to>
                                    </p:set>
                                    <p:animEffect transition="in" filter="fade">
                                      <p:cBhvr>
                                        <p:cTn id="80" dur="500"/>
                                        <p:tgtEl>
                                          <p:spTgt spid="35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55"/>
                                        </p:tgtEl>
                                        <p:attrNameLst>
                                          <p:attrName>style.visibility</p:attrName>
                                        </p:attrNameLst>
                                      </p:cBhvr>
                                      <p:to>
                                        <p:strVal val="visible"/>
                                      </p:to>
                                    </p:set>
                                    <p:animEffect transition="in" filter="fade">
                                      <p:cBhvr>
                                        <p:cTn id="85" dur="500"/>
                                        <p:tgtEl>
                                          <p:spTgt spid="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0"/>
      <p:bldP spid="326" grpId="0"/>
      <p:bldP spid="327" grpId="0"/>
      <p:bldP spid="352" grpId="0"/>
      <p:bldP spid="353" grpId="0"/>
      <p:bldP spid="354" grpId="0"/>
      <p:bldP spid="35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6101988" y="3957713"/>
            <a:ext cx="2189731" cy="495157"/>
            <a:chOff x="6101988" y="3957713"/>
            <a:chExt cx="2189731" cy="495157"/>
          </a:xfrm>
        </p:grpSpPr>
        <p:grpSp>
          <p:nvGrpSpPr>
            <p:cNvPr id="78" name="组合 77"/>
            <p:cNvGrpSpPr/>
            <p:nvPr/>
          </p:nvGrpSpPr>
          <p:grpSpPr>
            <a:xfrm>
              <a:off x="6101988" y="3957713"/>
              <a:ext cx="2189731" cy="453235"/>
              <a:chOff x="6085505" y="3919494"/>
              <a:chExt cx="2189731" cy="453235"/>
            </a:xfrm>
          </p:grpSpPr>
          <p:sp>
            <p:nvSpPr>
              <p:cNvPr id="64" name="矩形 63"/>
              <p:cNvSpPr/>
              <p:nvPr/>
            </p:nvSpPr>
            <p:spPr bwMode="auto">
              <a:xfrm>
                <a:off x="6085505" y="3919494"/>
                <a:ext cx="2101892" cy="402414"/>
              </a:xfrm>
              <a:prstGeom prst="rect">
                <a:avLst/>
              </a:prstGeom>
              <a:solidFill>
                <a:schemeClr val="bg1">
                  <a:lumMod val="65000"/>
                  <a:alpha val="76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76" name="文本框 75"/>
                  <p:cNvSpPr txBox="1"/>
                  <p:nvPr/>
                </p:nvSpPr>
                <p:spPr>
                  <a:xfrm>
                    <a:off x="7743472" y="4034175"/>
                    <a:ext cx="53176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smtClean="0">
                              <a:latin typeface="Cambria Math" panose="02040503050406030204" pitchFamily="18" charset="0"/>
                              <a:ea typeface="Cambria Math" panose="02040503050406030204" pitchFamily="18" charset="0"/>
                            </a:rPr>
                            <m:t>𝑛</m:t>
                          </m:r>
                        </m:oMath>
                      </m:oMathPara>
                    </a14:m>
                    <a:endParaRPr lang="zh-CN" altLang="en-US" sz="1600" dirty="0"/>
                  </a:p>
                </p:txBody>
              </p:sp>
            </mc:Choice>
            <mc:Fallback>
              <p:sp>
                <p:nvSpPr>
                  <p:cNvPr id="76" name="文本框 75"/>
                  <p:cNvSpPr txBox="1">
                    <a:spLocks noRot="1" noChangeAspect="1" noMove="1" noResize="1" noEditPoints="1" noAdjustHandles="1" noChangeArrowheads="1" noChangeShapeType="1" noTextEdit="1"/>
                  </p:cNvSpPr>
                  <p:nvPr/>
                </p:nvSpPr>
                <p:spPr>
                  <a:xfrm>
                    <a:off x="7743472" y="4034175"/>
                    <a:ext cx="531764" cy="338554"/>
                  </a:xfrm>
                  <a:prstGeom prst="rect">
                    <a:avLst/>
                  </a:prstGeom>
                  <a:blipFill rotWithShape="1">
                    <a:blip r:embed="rId1"/>
                  </a:blipFill>
                </p:spPr>
                <p:txBody>
                  <a:bodyPr/>
                  <a:lstStyle/>
                  <a:p>
                    <a:r>
                      <a:rPr lang="zh-CN" altLang="en-US">
                        <a:noFill/>
                      </a:rPr>
                      <a:t> </a:t>
                    </a:r>
                  </a:p>
                </p:txBody>
              </p:sp>
            </mc:Fallback>
          </mc:AlternateContent>
        </p:grpSp>
        <p:sp>
          <p:nvSpPr>
            <p:cNvPr id="74" name="文本框 73"/>
            <p:cNvSpPr txBox="1"/>
            <p:nvPr/>
          </p:nvSpPr>
          <p:spPr>
            <a:xfrm>
              <a:off x="7815104" y="4083538"/>
              <a:ext cx="401619" cy="369332"/>
            </a:xfrm>
            <a:prstGeom prst="rect">
              <a:avLst/>
            </a:prstGeom>
            <a:noFill/>
          </p:spPr>
          <p:txBody>
            <a:bodyPr wrap="square">
              <a:spAutoFit/>
            </a:bodyPr>
            <a:lstStyle/>
            <a:p>
              <a:endParaRPr lang="zh-CN" altLang="en-US" dirty="0"/>
            </a:p>
          </p:txBody>
        </p:sp>
      </p:grpSp>
      <p:sp>
        <p:nvSpPr>
          <p:cNvPr id="3" name="文本框 2"/>
          <p:cNvSpPr txBox="1"/>
          <p:nvPr/>
        </p:nvSpPr>
        <p:spPr>
          <a:xfrm>
            <a:off x="2620707" y="1905558"/>
            <a:ext cx="1909086" cy="495585"/>
          </a:xfrm>
          <a:prstGeom prst="rect">
            <a:avLst/>
          </a:prstGeom>
          <a:noFill/>
        </p:spPr>
        <p:txBody>
          <a:bodyPr wrap="square">
            <a:spAutoFit/>
          </a:bodyPr>
          <a:lstStyle/>
          <a:p>
            <a:pPr algn="ct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无法确定</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文本框 4"/>
          <p:cNvSpPr txBox="1"/>
          <p:nvPr/>
        </p:nvSpPr>
        <p:spPr>
          <a:xfrm>
            <a:off x="426803" y="491454"/>
            <a:ext cx="640080" cy="497316"/>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7-2</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1010611" y="495622"/>
                <a:ext cx="6154615" cy="493148"/>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在杨氏双缝干涉实验装置中，入射光的波长为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550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𝑛𝑚</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1010611" y="495622"/>
                <a:ext cx="6154615" cy="493148"/>
              </a:xfrm>
              <a:prstGeom prst="rect">
                <a:avLst/>
              </a:prstGeom>
              <a:blipFill rotWithShape="1">
                <a:blip r:embed="rId2"/>
                <a:stretch>
                  <a:fillRect l="-5" t="-65" r="-807" b="-191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426803" y="512902"/>
                <a:ext cx="8398413"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用薄云母片</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58</m:t>
                    </m:r>
                  </m:oMath>
                </a14:m>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覆盖双缝中的上缝，如</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所示，</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426803" y="512902"/>
                <a:ext cx="8398413" cy="951735"/>
              </a:xfrm>
              <a:prstGeom prst="rect">
                <a:avLst/>
              </a:prstGeom>
              <a:blipFill rotWithShape="1">
                <a:blip r:embed="rId3"/>
                <a:stretch>
                  <a:fillRect l="-1" t="-48" r="7" b="-833"/>
                </a:stretch>
              </a:blipFill>
            </p:spPr>
            <p:txBody>
              <a:bodyPr/>
              <a:lstStyle/>
              <a:p>
                <a:r>
                  <a:rPr lang="zh-CN" altLang="en-US">
                    <a:noFill/>
                  </a:rPr>
                  <a:t> </a:t>
                </a:r>
              </a:p>
            </p:txBody>
          </p:sp>
        </mc:Fallback>
      </mc:AlternateContent>
      <p:sp>
        <p:nvSpPr>
          <p:cNvPr id="11" name="文本框 10"/>
          <p:cNvSpPr txBox="1"/>
          <p:nvPr/>
        </p:nvSpPr>
        <p:spPr>
          <a:xfrm>
            <a:off x="5371597" y="962705"/>
            <a:ext cx="3406651" cy="501932"/>
          </a:xfrm>
          <a:prstGeom prst="rect">
            <a:avLst/>
          </a:prstGeom>
          <a:noFill/>
        </p:spPr>
        <p:txBody>
          <a:bodyPr wrap="square">
            <a:spAutoFit/>
          </a:bodyPr>
          <a:lstStyle/>
          <a:p>
            <a:pPr indent="266700"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则接收屏上的</a:t>
            </a:r>
            <a:r>
              <a:rPr lang="zh-CN" altLang="zh-CN" sz="2000" kern="100">
                <a:effectLst/>
                <a:latin typeface="Times New Roman" panose="02020603050405020304" pitchFamily="18" charset="0"/>
                <a:ea typeface="宋体" panose="02010600030101010101" pitchFamily="2" charset="-122"/>
                <a:cs typeface="Times New Roman" panose="02020603050405020304" pitchFamily="18" charset="0"/>
              </a:rPr>
              <a:t>干涉条纹</a:t>
            </a:r>
            <a:r>
              <a:rPr lang="en-US" altLang="zh-CN" sz="2000" kern="10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4" name="文本框 43"/>
              <p:cNvSpPr txBox="1"/>
              <p:nvPr/>
            </p:nvSpPr>
            <p:spPr>
              <a:xfrm>
                <a:off x="494573" y="1455140"/>
                <a:ext cx="1661745" cy="501932"/>
              </a:xfrm>
              <a:prstGeom prst="rect">
                <a:avLst/>
              </a:prstGeom>
              <a:noFill/>
            </p:spPr>
            <p:txBody>
              <a:bodyPr wrap="square">
                <a:spAutoFit/>
              </a:bodyPr>
              <a:lstStyle/>
              <a:p>
                <a:pPr>
                  <a:lnSpc>
                    <a:spcPct val="150000"/>
                  </a:lnSpc>
                </a:pPr>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𝐴</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向上移动</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Choice>
        <mc:Fallback>
          <p:sp>
            <p:nvSpPr>
              <p:cNvPr id="44" name="文本框 43"/>
              <p:cNvSpPr txBox="1">
                <a:spLocks noRot="1" noChangeAspect="1" noMove="1" noResize="1" noEditPoints="1" noAdjustHandles="1" noChangeArrowheads="1" noChangeShapeType="1" noTextEdit="1"/>
              </p:cNvSpPr>
              <p:nvPr/>
            </p:nvSpPr>
            <p:spPr>
              <a:xfrm>
                <a:off x="494573" y="1455140"/>
                <a:ext cx="1661745" cy="501932"/>
              </a:xfrm>
              <a:prstGeom prst="rect">
                <a:avLst/>
              </a:prstGeom>
              <a:blipFill rotWithShape="1">
                <a:blip r:embed="rId4"/>
                <a:stretch>
                  <a:fillRect l="-33" t="-71" r="30" b="-12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6" name="文本框 45"/>
              <p:cNvSpPr txBox="1"/>
              <p:nvPr/>
            </p:nvSpPr>
            <p:spPr>
              <a:xfrm>
                <a:off x="2748096" y="1518068"/>
                <a:ext cx="1770771" cy="400110"/>
              </a:xfrm>
              <a:prstGeom prst="rect">
                <a:avLst/>
              </a:prstGeom>
              <a:noFill/>
            </p:spPr>
            <p:txBody>
              <a:bodyPr wrap="square">
                <a:spAutoFit/>
              </a:bodyPr>
              <a:lstStyle/>
              <a:p>
                <a14:m>
                  <m:oMath xmlns:m="http://schemas.openxmlformats.org/officeDocument/2006/math">
                    <m:d>
                      <m:d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𝐵</m:t>
                        </m:r>
                      </m:e>
                    </m:d>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向下移动</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Choice>
        <mc:Fallback>
          <p:sp>
            <p:nvSpPr>
              <p:cNvPr id="46" name="文本框 45"/>
              <p:cNvSpPr txBox="1">
                <a:spLocks noRot="1" noChangeAspect="1" noMove="1" noResize="1" noEditPoints="1" noAdjustHandles="1" noChangeArrowheads="1" noChangeShapeType="1" noTextEdit="1"/>
              </p:cNvSpPr>
              <p:nvPr/>
            </p:nvSpPr>
            <p:spPr>
              <a:xfrm>
                <a:off x="2748096" y="1518068"/>
                <a:ext cx="1770771" cy="400110"/>
              </a:xfrm>
              <a:prstGeom prst="rect">
                <a:avLst/>
              </a:prstGeom>
              <a:blipFill rotWithShape="1">
                <a:blip r:embed="rId5"/>
                <a:stretch>
                  <a:fillRect l="-25" t="-104" r="12" b="119"/>
                </a:stretch>
              </a:blipFill>
            </p:spPr>
            <p:txBody>
              <a:bodyPr/>
              <a:lstStyle/>
              <a:p>
                <a:r>
                  <a:rPr lang="zh-CN" altLang="en-US">
                    <a:noFill/>
                  </a:rPr>
                  <a:t> </a:t>
                </a:r>
              </a:p>
            </p:txBody>
          </p:sp>
        </mc:Fallback>
      </mc:AlternateContent>
      <p:sp>
        <p:nvSpPr>
          <p:cNvPr id="48" name="文本框 47"/>
          <p:cNvSpPr txBox="1"/>
          <p:nvPr/>
        </p:nvSpPr>
        <p:spPr>
          <a:xfrm>
            <a:off x="499349" y="1947254"/>
            <a:ext cx="1053318" cy="498085"/>
          </a:xfrm>
          <a:prstGeom prst="rect">
            <a:avLst/>
          </a:prstGeom>
          <a:noFill/>
        </p:spPr>
        <p:txBody>
          <a:bodyPr wrap="square">
            <a:spAutoFit/>
          </a:bodyPr>
          <a:lstStyle/>
          <a:p>
            <a:pPr>
              <a:lnSpc>
                <a:spcPct val="150000"/>
              </a:lnSpc>
            </a:pP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不变</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1" name="文本框 50"/>
          <p:cNvSpPr txBox="1"/>
          <p:nvPr/>
        </p:nvSpPr>
        <p:spPr>
          <a:xfrm>
            <a:off x="491366" y="2372989"/>
            <a:ext cx="914826" cy="495585"/>
          </a:xfrm>
          <a:prstGeom prst="rect">
            <a:avLst/>
          </a:prstGeom>
          <a:noFill/>
        </p:spPr>
        <p:txBody>
          <a:bodyPr wrap="square">
            <a:spAutoFit/>
          </a:bodyPr>
          <a:lstStyle/>
          <a:p>
            <a:pPr algn="l">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2" name="文本框 51"/>
              <p:cNvSpPr txBox="1"/>
              <p:nvPr/>
            </p:nvSpPr>
            <p:spPr>
              <a:xfrm>
                <a:off x="502957" y="2380307"/>
                <a:ext cx="5095519" cy="501932"/>
              </a:xfrm>
              <a:prstGeom prst="rect">
                <a:avLst/>
              </a:prstGeom>
              <a:noFill/>
            </p:spPr>
            <p:txBody>
              <a:bodyPr wrap="square">
                <a:spAutoFit/>
              </a:bodyPr>
              <a:lstStyle/>
              <a:p>
                <a:pPr>
                  <a:lnSpc>
                    <a:spcPct val="150000"/>
                  </a:lnSpc>
                </a:pPr>
                <a:r>
                  <a:rPr lang="zh-CN" altLang="en-US" sz="20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en-US" sz="20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中央明纹的唯一标准是光程差</a:t>
                </a:r>
                <a14:m>
                  <m:oMath xmlns:m="http://schemas.openxmlformats.org/officeDocument/2006/math">
                    <m:r>
                      <a:rPr lang="zh-CN" altLang="en-US" sz="2000" b="1" i="1" kern="100" smtClean="0">
                        <a:solidFill>
                          <a:srgbClr val="FF0000"/>
                        </a:solidFill>
                        <a:effectLst/>
                        <a:latin typeface="Cambria Math" panose="02040503050406030204" pitchFamily="18" charset="0"/>
                        <a:ea typeface="等线" panose="02010600030101010101" pitchFamily="2" charset="-122"/>
                        <a:cs typeface="Times New Roman" panose="02020603050405020304" pitchFamily="18" charset="0"/>
                      </a:rPr>
                      <m:t>𝜹</m:t>
                    </m:r>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1"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𝟎</m:t>
                    </m:r>
                  </m:oMath>
                </a14:m>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2" name="文本框 51"/>
              <p:cNvSpPr txBox="1">
                <a:spLocks noRot="1" noChangeAspect="1" noMove="1" noResize="1" noEditPoints="1" noAdjustHandles="1" noChangeArrowheads="1" noChangeShapeType="1" noTextEdit="1"/>
              </p:cNvSpPr>
              <p:nvPr/>
            </p:nvSpPr>
            <p:spPr>
              <a:xfrm>
                <a:off x="502957" y="2380307"/>
                <a:ext cx="5095519" cy="501932"/>
              </a:xfrm>
              <a:prstGeom prst="rect">
                <a:avLst/>
              </a:prstGeom>
              <a:blipFill rotWithShape="1">
                <a:blip r:embed="rId6"/>
                <a:stretch>
                  <a:fillRect l="-1" t="-65" r="6" b="-1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4" name="文本框 53"/>
              <p:cNvSpPr txBox="1"/>
              <p:nvPr/>
            </p:nvSpPr>
            <p:spPr>
              <a:xfrm>
                <a:off x="500895" y="2881364"/>
                <a:ext cx="7944751" cy="496290"/>
              </a:xfrm>
              <a:prstGeom prst="rect">
                <a:avLst/>
              </a:prstGeom>
              <a:noFill/>
            </p:spPr>
            <p:txBody>
              <a:bodyPr wrap="square">
                <a:spAutoFit/>
              </a:bodyPr>
              <a:lstStyle/>
              <a:p>
                <a:pPr>
                  <a:lnSpc>
                    <a:spcPct val="150000"/>
                  </a:lnSpc>
                </a:pP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若介质折射率为</a:t>
                </a:r>
                <a14:m>
                  <m:oMath xmlns:m="http://schemas.openxmlformats.org/officeDocument/2006/math">
                    <m:r>
                      <a:rPr lang="en-US" altLang="zh-CN" sz="2000" i="1">
                        <a:latin typeface="Cambria Math" panose="02040503050406030204" pitchFamily="18" charset="0"/>
                        <a:ea typeface="Cambria Math" panose="02040503050406030204" pitchFamily="18" charset="0"/>
                      </a:rPr>
                      <m:t>𝑛</m:t>
                    </m:r>
                  </m:oMath>
                </a14:m>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，光在其中传播的几何路程为</a:t>
                </a:r>
                <a14:m>
                  <m:oMath xmlns:m="http://schemas.openxmlformats.org/officeDocument/2006/math">
                    <m:r>
                      <a:rPr lang="en-US" altLang="zh-CN" sz="20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𝑟</m:t>
                    </m:r>
                  </m:oMath>
                </a14:m>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，则光程为</a:t>
                </a:r>
                <a14:m>
                  <m:oMath xmlns:m="http://schemas.openxmlformats.org/officeDocument/2006/math">
                    <m:r>
                      <a:rPr lang="en-US" altLang="zh-CN" sz="2000" b="0" i="1" smtClean="0">
                        <a:solidFill>
                          <a:schemeClr val="tx1"/>
                        </a:solidFill>
                        <a:latin typeface="Cambria Math" panose="02040503050406030204" pitchFamily="18" charset="0"/>
                        <a:ea typeface="Cambria Math" panose="02040503050406030204" pitchFamily="18" charset="0"/>
                      </a:rPr>
                      <m:t>𝑛𝑟</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solidFill>
                    <a:schemeClr val="tx1"/>
                  </a:solidFill>
                </a:endParaRPr>
              </a:p>
            </p:txBody>
          </p:sp>
        </mc:Choice>
        <mc:Fallback>
          <p:sp>
            <p:nvSpPr>
              <p:cNvPr id="54" name="文本框 53"/>
              <p:cNvSpPr txBox="1">
                <a:spLocks noRot="1" noChangeAspect="1" noMove="1" noResize="1" noEditPoints="1" noAdjustHandles="1" noChangeArrowheads="1" noChangeShapeType="1" noTextEdit="1"/>
              </p:cNvSpPr>
              <p:nvPr/>
            </p:nvSpPr>
            <p:spPr>
              <a:xfrm>
                <a:off x="500895" y="2881364"/>
                <a:ext cx="7944751" cy="496290"/>
              </a:xfrm>
              <a:prstGeom prst="rect">
                <a:avLst/>
              </a:prstGeom>
              <a:blipFill rotWithShape="1">
                <a:blip r:embed="rId7"/>
                <a:stretch>
                  <a:fillRect l="-6" t="-74" r="2" b="-1262"/>
                </a:stretch>
              </a:blipFill>
            </p:spPr>
            <p:txBody>
              <a:bodyPr/>
              <a:lstStyle/>
              <a:p>
                <a:r>
                  <a:rPr lang="zh-CN" altLang="en-US">
                    <a:noFill/>
                  </a:rPr>
                  <a:t> </a:t>
                </a:r>
              </a:p>
            </p:txBody>
          </p:sp>
        </mc:Fallback>
      </mc:AlternateContent>
      <p:sp>
        <p:nvSpPr>
          <p:cNvPr id="56" name="文本框 55"/>
          <p:cNvSpPr txBox="1"/>
          <p:nvPr/>
        </p:nvSpPr>
        <p:spPr>
          <a:xfrm>
            <a:off x="457025" y="2972756"/>
            <a:ext cx="891540" cy="400110"/>
          </a:xfrm>
          <a:prstGeom prst="rect">
            <a:avLst/>
          </a:prstGeom>
          <a:noFill/>
        </p:spPr>
        <p:txBody>
          <a:bodyPr wrap="square">
            <a:spAutoFit/>
          </a:bodyPr>
          <a:lstStyle/>
          <a:p>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光程：</a:t>
            </a:r>
            <a:endParaRPr lang="zh-CN" altLang="en-US" sz="2000" dirty="0"/>
          </a:p>
        </p:txBody>
      </p:sp>
      <p:sp>
        <p:nvSpPr>
          <p:cNvPr id="58" name="文本框 57"/>
          <p:cNvSpPr txBox="1"/>
          <p:nvPr/>
        </p:nvSpPr>
        <p:spPr>
          <a:xfrm>
            <a:off x="980206" y="3920317"/>
            <a:ext cx="1169418" cy="400110"/>
          </a:xfrm>
          <a:prstGeom prst="rect">
            <a:avLst/>
          </a:prstGeom>
          <a:noFill/>
        </p:spPr>
        <p:txBody>
          <a:bodyPr wrap="square">
            <a:spAutoFit/>
          </a:bodyPr>
          <a:lstStyle/>
          <a:p>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折射率：</a:t>
            </a:r>
            <a:endParaRPr lang="zh-CN" altLang="en-US" dirty="0"/>
          </a:p>
        </p:txBody>
      </p:sp>
      <mc:AlternateContent xmlns:mc="http://schemas.openxmlformats.org/markup-compatibility/2006">
        <mc:Choice xmlns:a14="http://schemas.microsoft.com/office/drawing/2010/main" Requires="a14">
          <p:sp>
            <p:nvSpPr>
              <p:cNvPr id="60" name="文本框 59"/>
              <p:cNvSpPr txBox="1"/>
              <p:nvPr/>
            </p:nvSpPr>
            <p:spPr>
              <a:xfrm>
                <a:off x="2176927" y="3792571"/>
                <a:ext cx="2799432" cy="69711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smtClean="0">
                          <a:latin typeface="Cambria Math" panose="02040503050406030204" pitchFamily="18" charset="0"/>
                          <a:ea typeface="Cambria Math" panose="02040503050406030204" pitchFamily="18" charset="0"/>
                        </a:rPr>
                        <m:t>𝑛</m:t>
                      </m:r>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i="1">
                                  <a:latin typeface="Cambria Math" panose="02040503050406030204" pitchFamily="18" charset="0"/>
                                  <a:ea typeface="Cambria Math" panose="02040503050406030204" pitchFamily="18" charset="0"/>
                                </a:rPr>
                                <m:t>0</m:t>
                              </m:r>
                            </m:sub>
                          </m:sSub>
                        </m:num>
                        <m:den>
                          <m:r>
                            <a:rPr lang="en-US" altLang="zh-CN" sz="2000" b="0" i="1" smtClean="0">
                              <a:latin typeface="Cambria Math" panose="02040503050406030204" pitchFamily="18" charset="0"/>
                              <a:ea typeface="Cambria Math" panose="02040503050406030204" pitchFamily="18" charset="0"/>
                            </a:rPr>
                            <m:t>𝑟</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𝑐</m:t>
                          </m:r>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𝑡</m:t>
                          </m:r>
                        </m:num>
                        <m:den>
                          <m:r>
                            <a:rPr lang="zh-CN" altLang="en-US" sz="2000" i="1" smtClean="0">
                              <a:latin typeface="Cambria Math" panose="02040503050406030204" pitchFamily="18" charset="0"/>
                              <a:ea typeface="Cambria Math" panose="02040503050406030204" pitchFamily="18" charset="0"/>
                            </a:rPr>
                            <m:t>𝜐</m:t>
                          </m:r>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𝑡</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𝑐</m:t>
                          </m:r>
                        </m:num>
                        <m:den>
                          <m:r>
                            <a:rPr lang="zh-CN" altLang="en-US" sz="2000" i="1" smtClean="0">
                              <a:latin typeface="Cambria Math" panose="02040503050406030204" pitchFamily="18" charset="0"/>
                              <a:ea typeface="Cambria Math" panose="02040503050406030204" pitchFamily="18" charset="0"/>
                            </a:rPr>
                            <m:t>𝜐</m:t>
                          </m:r>
                        </m:den>
                      </m:f>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sSub>
                            <m:sSubPr>
                              <m:ctrlPr>
                                <a:rPr lang="en-US" altLang="zh-CN" sz="2000" i="1">
                                  <a:latin typeface="Cambria Math" panose="02040503050406030204" pitchFamily="18" charset="0"/>
                                  <a:ea typeface="Cambria Math" panose="02040503050406030204" pitchFamily="18" charset="0"/>
                                </a:rPr>
                              </m:ctrlPr>
                            </m:sSubPr>
                            <m:e>
                              <m:r>
                                <a:rPr lang="zh-CN" altLang="en-US" sz="2000" i="1" smtClean="0">
                                  <a:latin typeface="Cambria Math" panose="02040503050406030204" pitchFamily="18" charset="0"/>
                                  <a:ea typeface="Cambria Math" panose="02040503050406030204" pitchFamily="18" charset="0"/>
                                </a:rPr>
                                <m:t>𝜆</m:t>
                              </m:r>
                            </m:e>
                            <m:sub>
                              <m:r>
                                <a:rPr lang="en-US" altLang="zh-CN" sz="2000" i="1">
                                  <a:latin typeface="Cambria Math" panose="02040503050406030204" pitchFamily="18" charset="0"/>
                                  <a:ea typeface="Cambria Math" panose="02040503050406030204" pitchFamily="18" charset="0"/>
                                </a:rPr>
                                <m:t>0</m:t>
                              </m:r>
                            </m:sub>
                          </m:sSub>
                        </m:num>
                        <m:den>
                          <m:r>
                            <a:rPr lang="zh-CN" altLang="en-US" sz="2000" i="1" smtClean="0">
                              <a:latin typeface="Cambria Math" panose="02040503050406030204" pitchFamily="18" charset="0"/>
                              <a:ea typeface="Cambria Math" panose="02040503050406030204" pitchFamily="18" charset="0"/>
                            </a:rPr>
                            <m:t>𝜆</m:t>
                          </m:r>
                        </m:den>
                      </m:f>
                    </m:oMath>
                  </m:oMathPara>
                </a14:m>
                <a:endParaRPr lang="zh-CN" altLang="en-US" dirty="0"/>
              </a:p>
            </p:txBody>
          </p:sp>
        </mc:Choice>
        <mc:Fallback>
          <p:sp>
            <p:nvSpPr>
              <p:cNvPr id="60" name="文本框 59"/>
              <p:cNvSpPr txBox="1">
                <a:spLocks noRot="1" noChangeAspect="1" noMove="1" noResize="1" noEditPoints="1" noAdjustHandles="1" noChangeArrowheads="1" noChangeShapeType="1" noTextEdit="1"/>
              </p:cNvSpPr>
              <p:nvPr/>
            </p:nvSpPr>
            <p:spPr>
              <a:xfrm>
                <a:off x="2176927" y="3792571"/>
                <a:ext cx="2799432" cy="697114"/>
              </a:xfrm>
              <a:prstGeom prst="rect">
                <a:avLst/>
              </a:prstGeom>
              <a:blipFill rotWithShape="1">
                <a:blip r:embed="rId8"/>
                <a:stretch>
                  <a:fillRect l="-5" t="-50" r="18" b="34"/>
                </a:stretch>
              </a:blipFill>
            </p:spPr>
            <p:txBody>
              <a:bodyPr/>
              <a:lstStyle/>
              <a:p>
                <a:r>
                  <a:rPr lang="zh-CN" altLang="en-US">
                    <a:noFill/>
                  </a:rPr>
                  <a:t> </a:t>
                </a:r>
              </a:p>
            </p:txBody>
          </p:sp>
        </mc:Fallback>
      </mc:AlternateContent>
      <p:grpSp>
        <p:nvGrpSpPr>
          <p:cNvPr id="92" name="组合 91"/>
          <p:cNvGrpSpPr/>
          <p:nvPr/>
        </p:nvGrpSpPr>
        <p:grpSpPr>
          <a:xfrm>
            <a:off x="5942930" y="1515045"/>
            <a:ext cx="385873" cy="1132328"/>
            <a:chOff x="5942930" y="1515045"/>
            <a:chExt cx="385873" cy="1132328"/>
          </a:xfrm>
        </p:grpSpPr>
        <mc:AlternateContent xmlns:mc="http://schemas.openxmlformats.org/markup-compatibility/2006">
          <mc:Choice xmlns:a14="http://schemas.microsoft.com/office/drawing/2010/main" Requires="a14">
            <p:sp>
              <p:nvSpPr>
                <p:cNvPr id="26" name="文本框 25"/>
                <p:cNvSpPr txBox="1"/>
                <p:nvPr/>
              </p:nvSpPr>
              <p:spPr>
                <a:xfrm>
                  <a:off x="5949031" y="1515045"/>
                  <a:ext cx="379772"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5949031" y="1515045"/>
                  <a:ext cx="379772" cy="306525"/>
                </a:xfrm>
                <a:prstGeom prst="rect">
                  <a:avLst/>
                </a:prstGeom>
                <a:blipFill rotWithShape="1">
                  <a:blip r:embed="rId9"/>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26"/>
                <p:cNvSpPr txBox="1"/>
                <p:nvPr/>
              </p:nvSpPr>
              <p:spPr>
                <a:xfrm>
                  <a:off x="5942930" y="2340848"/>
                  <a:ext cx="379774"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27" name="文本框 26"/>
                <p:cNvSpPr txBox="1">
                  <a:spLocks noRot="1" noChangeAspect="1" noMove="1" noResize="1" noEditPoints="1" noAdjustHandles="1" noChangeArrowheads="1" noChangeShapeType="1" noTextEdit="1"/>
                </p:cNvSpPr>
                <p:nvPr/>
              </p:nvSpPr>
              <p:spPr>
                <a:xfrm>
                  <a:off x="5942930" y="2340848"/>
                  <a:ext cx="379774" cy="306525"/>
                </a:xfrm>
                <a:prstGeom prst="rect">
                  <a:avLst/>
                </a:prstGeom>
                <a:blipFill rotWithShape="1">
                  <a:blip r:embed="rId10"/>
                </a:blipFill>
              </p:spPr>
              <p:txBody>
                <a:bodyPr/>
                <a:lstStyle/>
                <a:p>
                  <a:r>
                    <a:rPr lang="zh-CN" altLang="en-US">
                      <a:noFill/>
                    </a:rPr>
                    <a:t> </a:t>
                  </a:r>
                </a:p>
              </p:txBody>
            </p:sp>
          </mc:Fallback>
        </mc:AlternateContent>
      </p:grpSp>
      <p:grpSp>
        <p:nvGrpSpPr>
          <p:cNvPr id="91" name="组合 90"/>
          <p:cNvGrpSpPr/>
          <p:nvPr/>
        </p:nvGrpSpPr>
        <p:grpSpPr>
          <a:xfrm>
            <a:off x="5361424" y="1521068"/>
            <a:ext cx="3070900" cy="1423914"/>
            <a:chOff x="5361424" y="1521068"/>
            <a:chExt cx="3070900" cy="1423914"/>
          </a:xfrm>
        </p:grpSpPr>
        <p:cxnSp>
          <p:nvCxnSpPr>
            <p:cNvPr id="12" name="直接连接符 11"/>
            <p:cNvCxnSpPr/>
            <p:nvPr/>
          </p:nvCxnSpPr>
          <p:spPr bwMode="auto">
            <a:xfrm>
              <a:off x="5667448" y="2136791"/>
              <a:ext cx="2503237"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33" name="文本框 32"/>
                <p:cNvSpPr txBox="1"/>
                <p:nvPr/>
              </p:nvSpPr>
              <p:spPr>
                <a:xfrm>
                  <a:off x="8118147" y="1969315"/>
                  <a:ext cx="314177"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𝑂</m:t>
                        </m:r>
                      </m:oMath>
                    </m:oMathPara>
                  </a14:m>
                  <a:endParaRPr lang="zh-CN" altLang="en-US" sz="1600" dirty="0"/>
                </a:p>
              </p:txBody>
            </p:sp>
          </mc:Choice>
          <mc:Fallback>
            <p:sp>
              <p:nvSpPr>
                <p:cNvPr id="33" name="文本框 32"/>
                <p:cNvSpPr txBox="1">
                  <a:spLocks noRot="1" noChangeAspect="1" noMove="1" noResize="1" noEditPoints="1" noAdjustHandles="1" noChangeArrowheads="1" noChangeShapeType="1" noTextEdit="1"/>
                </p:cNvSpPr>
                <p:nvPr/>
              </p:nvSpPr>
              <p:spPr>
                <a:xfrm>
                  <a:off x="8118147" y="1969315"/>
                  <a:ext cx="314177" cy="306525"/>
                </a:xfrm>
                <a:prstGeom prst="rect">
                  <a:avLst/>
                </a:prstGeom>
                <a:blipFill rotWithShape="1">
                  <a:blip r:embed="rId11"/>
                </a:blipFill>
              </p:spPr>
              <p:txBody>
                <a:bodyPr/>
                <a:lstStyle/>
                <a:p>
                  <a:r>
                    <a:rPr lang="zh-CN" altLang="en-US">
                      <a:noFill/>
                    </a:rPr>
                    <a:t> </a:t>
                  </a:r>
                </a:p>
              </p:txBody>
            </p:sp>
          </mc:Fallback>
        </mc:AlternateContent>
        <p:grpSp>
          <p:nvGrpSpPr>
            <p:cNvPr id="90" name="组合 89"/>
            <p:cNvGrpSpPr/>
            <p:nvPr/>
          </p:nvGrpSpPr>
          <p:grpSpPr>
            <a:xfrm>
              <a:off x="5361424" y="1521068"/>
              <a:ext cx="2854908" cy="1423914"/>
              <a:chOff x="5361424" y="1521068"/>
              <a:chExt cx="2854908" cy="1423914"/>
            </a:xfrm>
          </p:grpSpPr>
          <p:grpSp>
            <p:nvGrpSpPr>
              <p:cNvPr id="13" name="组合 12"/>
              <p:cNvGrpSpPr/>
              <p:nvPr/>
            </p:nvGrpSpPr>
            <p:grpSpPr>
              <a:xfrm>
                <a:off x="5361424" y="1952299"/>
                <a:ext cx="316852" cy="306525"/>
                <a:chOff x="5561045" y="2780730"/>
                <a:chExt cx="349960" cy="338554"/>
              </a:xfrm>
            </p:grpSpPr>
            <mc:AlternateContent xmlns:mc="http://schemas.openxmlformats.org/markup-compatibility/2006">
              <mc:Choice xmlns:a14="http://schemas.microsoft.com/office/drawing/2010/main" Requires="a14">
                <p:sp>
                  <p:nvSpPr>
                    <p:cNvPr id="14" name="文本框 13"/>
                    <p:cNvSpPr txBox="1"/>
                    <p:nvPr/>
                  </p:nvSpPr>
                  <p:spPr>
                    <a:xfrm>
                      <a:off x="5561045" y="2780730"/>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14" name="文本框 13"/>
                    <p:cNvSpPr txBox="1">
                      <a:spLocks noRot="1" noChangeAspect="1" noMove="1" noResize="1" noEditPoints="1" noAdjustHandles="1" noChangeArrowheads="1" noChangeShapeType="1" noTextEdit="1"/>
                    </p:cNvSpPr>
                    <p:nvPr/>
                  </p:nvSpPr>
                  <p:spPr>
                    <a:xfrm>
                      <a:off x="5561045" y="2780730"/>
                      <a:ext cx="324392" cy="338554"/>
                    </a:xfrm>
                    <a:prstGeom prst="rect">
                      <a:avLst/>
                    </a:prstGeom>
                    <a:blipFill rotWithShape="1">
                      <a:blip r:embed="rId12"/>
                    </a:blipFill>
                  </p:spPr>
                  <p:txBody>
                    <a:bodyPr/>
                    <a:lstStyle/>
                    <a:p>
                      <a:r>
                        <a:rPr lang="zh-CN" altLang="en-US">
                          <a:noFill/>
                        </a:rPr>
                        <a:t> </a:t>
                      </a:r>
                    </a:p>
                  </p:txBody>
                </p:sp>
              </mc:Fallback>
            </mc:AlternateContent>
            <p:sp>
              <p:nvSpPr>
                <p:cNvPr id="15" name="椭圆 14"/>
                <p:cNvSpPr>
                  <a:spLocks noChangeAspect="1"/>
                </p:cNvSpPr>
                <p:nvPr/>
              </p:nvSpPr>
              <p:spPr bwMode="auto">
                <a:xfrm>
                  <a:off x="5839005" y="295365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6" name="组合 15"/>
              <p:cNvGrpSpPr/>
              <p:nvPr/>
            </p:nvGrpSpPr>
            <p:grpSpPr>
              <a:xfrm>
                <a:off x="5667448" y="1804719"/>
                <a:ext cx="571042" cy="651348"/>
                <a:chOff x="5697673" y="1938031"/>
                <a:chExt cx="630710" cy="719407"/>
              </a:xfrm>
            </p:grpSpPr>
            <p:cxnSp>
              <p:nvCxnSpPr>
                <p:cNvPr id="17" name="直接箭头连接符 16"/>
                <p:cNvCxnSpPr>
                  <a:cxnSpLocks noChangeAspect="1"/>
                </p:cNvCxnSpPr>
                <p:nvPr/>
              </p:nvCxnSpPr>
              <p:spPr bwMode="auto">
                <a:xfrm flipV="1">
                  <a:off x="5697673" y="1938031"/>
                  <a:ext cx="630710" cy="35646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8" name="直接箭头连接符 17"/>
                <p:cNvCxnSpPr>
                  <a:cxnSpLocks noChangeAspect="1"/>
                </p:cNvCxnSpPr>
                <p:nvPr/>
              </p:nvCxnSpPr>
              <p:spPr bwMode="auto">
                <a:xfrm>
                  <a:off x="5697673" y="2315103"/>
                  <a:ext cx="622013" cy="34233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19" name="组合 18"/>
              <p:cNvGrpSpPr/>
              <p:nvPr/>
            </p:nvGrpSpPr>
            <p:grpSpPr>
              <a:xfrm>
                <a:off x="6221505" y="1804719"/>
                <a:ext cx="1933875" cy="645489"/>
                <a:chOff x="6309624" y="1938031"/>
                <a:chExt cx="2135945" cy="712936"/>
              </a:xfrm>
            </p:grpSpPr>
            <p:cxnSp>
              <p:nvCxnSpPr>
                <p:cNvPr id="24" name="直接箭头连接符 23"/>
                <p:cNvCxnSpPr>
                  <a:cxnSpLocks noChangeAspect="1"/>
                </p:cNvCxnSpPr>
                <p:nvPr/>
              </p:nvCxnSpPr>
              <p:spPr bwMode="auto">
                <a:xfrm>
                  <a:off x="6309624" y="1938031"/>
                  <a:ext cx="2135945" cy="36677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22" name="直接箭头连接符 21"/>
                <p:cNvCxnSpPr>
                  <a:cxnSpLocks noChangeAspect="1"/>
                </p:cNvCxnSpPr>
                <p:nvPr/>
              </p:nvCxnSpPr>
              <p:spPr bwMode="auto">
                <a:xfrm flipV="1">
                  <a:off x="6309624" y="2304801"/>
                  <a:ext cx="2135945" cy="346166"/>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34" name="组合 33"/>
              <p:cNvGrpSpPr/>
              <p:nvPr/>
            </p:nvGrpSpPr>
            <p:grpSpPr>
              <a:xfrm>
                <a:off x="6221504" y="1521068"/>
                <a:ext cx="1994828" cy="1423914"/>
                <a:chOff x="6309624" y="1624741"/>
                <a:chExt cx="2203268" cy="1572698"/>
              </a:xfrm>
            </p:grpSpPr>
            <p:grpSp>
              <p:nvGrpSpPr>
                <p:cNvPr id="35" name="组合 34"/>
                <p:cNvGrpSpPr/>
                <p:nvPr/>
              </p:nvGrpSpPr>
              <p:grpSpPr>
                <a:xfrm>
                  <a:off x="6309624" y="1624741"/>
                  <a:ext cx="2345" cy="1350000"/>
                  <a:chOff x="6510996" y="2149688"/>
                  <a:chExt cx="2345" cy="1711037"/>
                </a:xfrm>
              </p:grpSpPr>
              <p:cxnSp>
                <p:nvCxnSpPr>
                  <p:cNvPr id="40" name="直接连接符 39"/>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1" name="直接连接符 40"/>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2" name="直接连接符 41"/>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36" name="组合 35"/>
                <p:cNvGrpSpPr/>
                <p:nvPr/>
              </p:nvGrpSpPr>
              <p:grpSpPr>
                <a:xfrm>
                  <a:off x="8461982" y="1716471"/>
                  <a:ext cx="50910" cy="1224657"/>
                  <a:chOff x="8663354" y="2396169"/>
                  <a:chExt cx="50910" cy="1224657"/>
                </a:xfrm>
              </p:grpSpPr>
              <p:cxnSp>
                <p:nvCxnSpPr>
                  <p:cNvPr id="38" name="直接连接符 37"/>
                  <p:cNvCxnSpPr/>
                  <p:nvPr/>
                </p:nvCxnSpPr>
                <p:spPr bwMode="auto">
                  <a:xfrm>
                    <a:off x="8663354" y="2396169"/>
                    <a:ext cx="0" cy="1224657"/>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9" name="矩形 38"/>
                  <p:cNvSpPr/>
                  <p:nvPr/>
                </p:nvSpPr>
                <p:spPr bwMode="auto">
                  <a:xfrm>
                    <a:off x="8663767" y="2499354"/>
                    <a:ext cx="50497" cy="110311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37" name="文本框 36"/>
                <p:cNvSpPr txBox="1"/>
                <p:nvPr/>
              </p:nvSpPr>
              <p:spPr>
                <a:xfrm>
                  <a:off x="6350197" y="2823510"/>
                  <a:ext cx="2054800" cy="373929"/>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 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p>
              </p:txBody>
            </p:sp>
          </p:grpSp>
        </p:grpSp>
      </p:grpSp>
      <p:sp>
        <p:nvSpPr>
          <p:cNvPr id="61" name="矩形 60"/>
          <p:cNvSpPr/>
          <p:nvPr/>
        </p:nvSpPr>
        <p:spPr bwMode="auto">
          <a:xfrm>
            <a:off x="6245990" y="1632113"/>
            <a:ext cx="213341" cy="364344"/>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79" name="组合 78"/>
          <p:cNvGrpSpPr/>
          <p:nvPr/>
        </p:nvGrpSpPr>
        <p:grpSpPr>
          <a:xfrm>
            <a:off x="6232341" y="3859592"/>
            <a:ext cx="657658" cy="338554"/>
            <a:chOff x="6215858" y="3821373"/>
            <a:chExt cx="657658" cy="338554"/>
          </a:xfrm>
        </p:grpSpPr>
        <p:cxnSp>
          <p:nvCxnSpPr>
            <p:cNvPr id="62" name="直接连接符 61"/>
            <p:cNvCxnSpPr/>
            <p:nvPr/>
          </p:nvCxnSpPr>
          <p:spPr bwMode="auto">
            <a:xfrm flipV="1">
              <a:off x="6215858" y="4120701"/>
              <a:ext cx="657658" cy="1381"/>
            </a:xfrm>
            <a:prstGeom prst="line">
              <a:avLst/>
            </a:prstGeom>
            <a:solidFill>
              <a:schemeClr val="accent1"/>
            </a:solidFill>
            <a:ln w="19050" cap="flat" cmpd="sng" algn="ctr">
              <a:solidFill>
                <a:schemeClr val="tx1"/>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69" name="文本框 68"/>
                <p:cNvSpPr txBox="1"/>
                <p:nvPr/>
              </p:nvSpPr>
              <p:spPr>
                <a:xfrm>
                  <a:off x="6386694" y="3821373"/>
                  <a:ext cx="34626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𝑟</m:t>
                        </m:r>
                      </m:oMath>
                    </m:oMathPara>
                  </a14:m>
                  <a:endParaRPr lang="zh-CN" altLang="en-US" dirty="0"/>
                </a:p>
              </p:txBody>
            </p:sp>
          </mc:Choice>
          <mc:Fallback>
            <p:sp>
              <p:nvSpPr>
                <p:cNvPr id="69" name="文本框 68"/>
                <p:cNvSpPr txBox="1">
                  <a:spLocks noRot="1" noChangeAspect="1" noMove="1" noResize="1" noEditPoints="1" noAdjustHandles="1" noChangeArrowheads="1" noChangeShapeType="1" noTextEdit="1"/>
                </p:cNvSpPr>
                <p:nvPr/>
              </p:nvSpPr>
              <p:spPr>
                <a:xfrm>
                  <a:off x="6386694" y="3821373"/>
                  <a:ext cx="346263" cy="338554"/>
                </a:xfrm>
                <a:prstGeom prst="rect">
                  <a:avLst/>
                </a:prstGeom>
                <a:blipFill rotWithShape="1">
                  <a:blip r:embed="rId13"/>
                </a:blipFill>
              </p:spPr>
              <p:txBody>
                <a:bodyPr/>
                <a:lstStyle/>
                <a:p>
                  <a:r>
                    <a:rPr lang="zh-CN" altLang="en-US">
                      <a:noFill/>
                    </a:rPr>
                    <a:t> </a:t>
                  </a:r>
                </a:p>
              </p:txBody>
            </p:sp>
          </mc:Fallback>
        </mc:AlternateContent>
      </p:grpSp>
      <p:grpSp>
        <p:nvGrpSpPr>
          <p:cNvPr id="80" name="组合 79"/>
          <p:cNvGrpSpPr/>
          <p:nvPr/>
        </p:nvGrpSpPr>
        <p:grpSpPr>
          <a:xfrm>
            <a:off x="6101988" y="4470610"/>
            <a:ext cx="2250703" cy="436523"/>
            <a:chOff x="6085505" y="4432391"/>
            <a:chExt cx="2250703" cy="436523"/>
          </a:xfrm>
        </p:grpSpPr>
        <mc:AlternateContent xmlns:mc="http://schemas.openxmlformats.org/markup-compatibility/2006">
          <mc:Choice xmlns:a14="http://schemas.microsoft.com/office/drawing/2010/main" Requires="a14">
            <p:sp>
              <p:nvSpPr>
                <p:cNvPr id="66" name="文本框 65"/>
                <p:cNvSpPr txBox="1"/>
                <p:nvPr/>
              </p:nvSpPr>
              <p:spPr>
                <a:xfrm>
                  <a:off x="7401752" y="4530360"/>
                  <a:ext cx="93445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𝑛</m:t>
                            </m:r>
                          </m:e>
                          <m:sub>
                            <m:r>
                              <a:rPr lang="en-US" altLang="zh-CN" sz="1600" b="0" i="1" smtClean="0">
                                <a:latin typeface="Cambria Math" panose="02040503050406030204" pitchFamily="18" charset="0"/>
                                <a:ea typeface="Cambria Math" panose="02040503050406030204" pitchFamily="18" charset="0"/>
                              </a:rPr>
                              <m:t>0</m:t>
                            </m:r>
                          </m:sub>
                        </m:sSub>
                        <m:r>
                          <a:rPr lang="en-US" altLang="zh-CN" sz="1600" i="1" smtClean="0">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1</m:t>
                        </m:r>
                      </m:oMath>
                    </m:oMathPara>
                  </a14:m>
                  <a:endParaRPr lang="zh-CN" altLang="en-US" sz="1600" dirty="0"/>
                </a:p>
              </p:txBody>
            </p:sp>
          </mc:Choice>
          <mc:Fallback>
            <p:sp>
              <p:nvSpPr>
                <p:cNvPr id="66" name="文本框 65"/>
                <p:cNvSpPr txBox="1">
                  <a:spLocks noRot="1" noChangeAspect="1" noMove="1" noResize="1" noEditPoints="1" noAdjustHandles="1" noChangeArrowheads="1" noChangeShapeType="1" noTextEdit="1"/>
                </p:cNvSpPr>
                <p:nvPr/>
              </p:nvSpPr>
              <p:spPr>
                <a:xfrm>
                  <a:off x="7401752" y="4530360"/>
                  <a:ext cx="934456" cy="338554"/>
                </a:xfrm>
                <a:prstGeom prst="rect">
                  <a:avLst/>
                </a:prstGeom>
                <a:blipFill rotWithShape="1">
                  <a:blip r:embed="rId14"/>
                </a:blipFill>
              </p:spPr>
              <p:txBody>
                <a:bodyPr/>
                <a:lstStyle/>
                <a:p>
                  <a:r>
                    <a:rPr lang="zh-CN" altLang="en-US">
                      <a:noFill/>
                    </a:rPr>
                    <a:t> </a:t>
                  </a:r>
                </a:p>
              </p:txBody>
            </p:sp>
          </mc:Fallback>
        </mc:AlternateContent>
        <p:sp>
          <p:nvSpPr>
            <p:cNvPr id="70" name="矩形 69"/>
            <p:cNvSpPr/>
            <p:nvPr/>
          </p:nvSpPr>
          <p:spPr bwMode="auto">
            <a:xfrm>
              <a:off x="6085505" y="4432391"/>
              <a:ext cx="2101892" cy="402414"/>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1" name="组合 80"/>
          <p:cNvGrpSpPr/>
          <p:nvPr/>
        </p:nvGrpSpPr>
        <p:grpSpPr>
          <a:xfrm>
            <a:off x="6232341" y="4372609"/>
            <a:ext cx="1015200" cy="338554"/>
            <a:chOff x="6215858" y="4334390"/>
            <a:chExt cx="1015200" cy="338554"/>
          </a:xfrm>
        </p:grpSpPr>
        <p:cxnSp>
          <p:nvCxnSpPr>
            <p:cNvPr id="71" name="直接连接符 70"/>
            <p:cNvCxnSpPr/>
            <p:nvPr/>
          </p:nvCxnSpPr>
          <p:spPr bwMode="auto">
            <a:xfrm>
              <a:off x="6215858" y="4640754"/>
              <a:ext cx="10152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72" name="文本框 71"/>
                <p:cNvSpPr txBox="1"/>
                <p:nvPr/>
              </p:nvSpPr>
              <p:spPr>
                <a:xfrm>
                  <a:off x="6237352" y="4334390"/>
                  <a:ext cx="93445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b="0" i="1" smtClean="0">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0</m:t>
                            </m:r>
                          </m:sub>
                        </m:sSub>
                        <m:r>
                          <a:rPr lang="en-US" altLang="zh-CN" sz="1600" i="1" smtClean="0">
                            <a:latin typeface="Cambria Math" panose="02040503050406030204" pitchFamily="18" charset="0"/>
                            <a:ea typeface="Cambria Math" panose="02040503050406030204" pitchFamily="18" charset="0"/>
                          </a:rPr>
                          <m:t>=</m:t>
                        </m:r>
                        <m:r>
                          <a:rPr lang="en-US" altLang="zh-CN" sz="1600" i="1" smtClean="0">
                            <a:latin typeface="Cambria Math" panose="02040503050406030204" pitchFamily="18" charset="0"/>
                            <a:ea typeface="Cambria Math" panose="02040503050406030204" pitchFamily="18" charset="0"/>
                          </a:rPr>
                          <m:t>𝑛𝑟</m:t>
                        </m:r>
                      </m:oMath>
                    </m:oMathPara>
                  </a14:m>
                  <a:endParaRPr lang="zh-CN" altLang="en-US" sz="1600" dirty="0"/>
                </a:p>
              </p:txBody>
            </p:sp>
          </mc:Choice>
          <mc:Fallback>
            <p:sp>
              <p:nvSpPr>
                <p:cNvPr id="72" name="文本框 71"/>
                <p:cNvSpPr txBox="1">
                  <a:spLocks noRot="1" noChangeAspect="1" noMove="1" noResize="1" noEditPoints="1" noAdjustHandles="1" noChangeArrowheads="1" noChangeShapeType="1" noTextEdit="1"/>
                </p:cNvSpPr>
                <p:nvPr/>
              </p:nvSpPr>
              <p:spPr>
                <a:xfrm>
                  <a:off x="6237352" y="4334390"/>
                  <a:ext cx="934456" cy="338554"/>
                </a:xfrm>
                <a:prstGeom prst="rect">
                  <a:avLst/>
                </a:prstGeom>
                <a:blipFill rotWithShape="1">
                  <a:blip r:embed="rId15"/>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77" name="文本框 76"/>
              <p:cNvSpPr txBox="1"/>
              <p:nvPr/>
            </p:nvSpPr>
            <p:spPr>
              <a:xfrm>
                <a:off x="491366" y="3295308"/>
                <a:ext cx="8237638" cy="493148"/>
              </a:xfrm>
              <a:prstGeom prst="rect">
                <a:avLst/>
              </a:prstGeom>
              <a:noFill/>
            </p:spPr>
            <p:txBody>
              <a:bodyPr wrap="square">
                <a:spAutoFit/>
              </a:bodyPr>
              <a:lstStyle/>
              <a:p>
                <a:pPr>
                  <a:lnSpc>
                    <a:spcPct val="150000"/>
                  </a:lnSpc>
                </a:pPr>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表示把</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𝑡</m:t>
                    </m:r>
                  </m:oMath>
                </a14:m>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内在介质中走过的几何距离，换算成真空中走过的几何距离。</a:t>
                </a:r>
                <a:endParaRPr lang="zh-CN" altLang="en-US" sz="2000" dirty="0">
                  <a:solidFill>
                    <a:schemeClr val="tx1"/>
                  </a:solidFill>
                </a:endParaRPr>
              </a:p>
            </p:txBody>
          </p:sp>
        </mc:Choice>
        <mc:Fallback>
          <p:sp>
            <p:nvSpPr>
              <p:cNvPr id="77" name="文本框 76"/>
              <p:cNvSpPr txBox="1">
                <a:spLocks noRot="1" noChangeAspect="1" noMove="1" noResize="1" noEditPoints="1" noAdjustHandles="1" noChangeArrowheads="1" noChangeShapeType="1" noTextEdit="1"/>
              </p:cNvSpPr>
              <p:nvPr/>
            </p:nvSpPr>
            <p:spPr>
              <a:xfrm>
                <a:off x="491366" y="3295308"/>
                <a:ext cx="8237638" cy="493148"/>
              </a:xfrm>
              <a:prstGeom prst="rect">
                <a:avLst/>
              </a:prstGeom>
              <a:blipFill rotWithShape="1">
                <a:blip r:embed="rId16"/>
                <a:stretch>
                  <a:fillRect l="-6" t="-59" r="4" b="-192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3" name="文本框 82"/>
              <p:cNvSpPr txBox="1"/>
              <p:nvPr/>
            </p:nvSpPr>
            <p:spPr>
              <a:xfrm>
                <a:off x="455479" y="4414287"/>
                <a:ext cx="5416565" cy="496546"/>
              </a:xfrm>
              <a:prstGeom prst="rect">
                <a:avLst/>
              </a:prstGeom>
              <a:noFill/>
            </p:spPr>
            <p:txBody>
              <a:bodyPr wrap="square">
                <a:spAutoFit/>
              </a:bodyPr>
              <a:lstStyle/>
              <a:p>
                <a:pPr>
                  <a:lnSpc>
                    <a:spcPct val="150000"/>
                  </a:lnSpc>
                </a:pP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以零光程</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点为研究点。题中几何距离</a:t>
                </a:r>
                <a14:m>
                  <m:oMath xmlns:m="http://schemas.openxmlformats.org/officeDocument/2006/math">
                    <m:acc>
                      <m:accPr>
                        <m:chr m:val="̅"/>
                        <m:ctrlPr>
                          <a:rPr lang="zh-CN" altLang="en-US" sz="2000" i="1" kern="100" smtClean="0">
                            <a:effectLst/>
                            <a:latin typeface="Cambria Math" panose="02040503050406030204" pitchFamily="18" charset="0"/>
                            <a:cs typeface="Times New Roman" panose="02020603050405020304" pitchFamily="18" charset="0"/>
                          </a:rPr>
                        </m:ctrlPr>
                      </m:accPr>
                      <m:e>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O</m:t>
                        </m:r>
                      </m:e>
                    </m:acc>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83" name="文本框 82"/>
              <p:cNvSpPr txBox="1">
                <a:spLocks noRot="1" noChangeAspect="1" noMove="1" noResize="1" noEditPoints="1" noAdjustHandles="1" noChangeArrowheads="1" noChangeShapeType="1" noTextEdit="1"/>
              </p:cNvSpPr>
              <p:nvPr/>
            </p:nvSpPr>
            <p:spPr>
              <a:xfrm>
                <a:off x="455479" y="4414287"/>
                <a:ext cx="5416565" cy="496546"/>
              </a:xfrm>
              <a:prstGeom prst="rect">
                <a:avLst/>
              </a:prstGeom>
              <a:blipFill rotWithShape="1">
                <a:blip r:embed="rId17"/>
                <a:stretch>
                  <a:fillRect l="-3" t="-81" r="4" b="-1331"/>
                </a:stretch>
              </a:blipFill>
            </p:spPr>
            <p:txBody>
              <a:bodyPr/>
              <a:lstStyle/>
              <a:p>
                <a:r>
                  <a:rPr lang="zh-CN" altLang="en-US">
                    <a:noFill/>
                  </a:rPr>
                  <a:t> </a:t>
                </a:r>
              </a:p>
            </p:txBody>
          </p:sp>
        </mc:Fallback>
      </mc:AlternateContent>
      <p:grpSp>
        <p:nvGrpSpPr>
          <p:cNvPr id="93" name="组合 92"/>
          <p:cNvGrpSpPr/>
          <p:nvPr/>
        </p:nvGrpSpPr>
        <p:grpSpPr>
          <a:xfrm>
            <a:off x="6708406" y="1550850"/>
            <a:ext cx="484591" cy="1087558"/>
            <a:chOff x="6708406" y="1550850"/>
            <a:chExt cx="484591" cy="1087558"/>
          </a:xfrm>
        </p:grpSpPr>
        <mc:AlternateContent xmlns:mc="http://schemas.openxmlformats.org/markup-compatibility/2006">
          <mc:Choice xmlns:a14="http://schemas.microsoft.com/office/drawing/2010/main" Requires="a14">
            <p:sp>
              <p:nvSpPr>
                <p:cNvPr id="85" name="文本框 84"/>
                <p:cNvSpPr txBox="1"/>
                <p:nvPr/>
              </p:nvSpPr>
              <p:spPr>
                <a:xfrm>
                  <a:off x="6708406" y="1550850"/>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1</m:t>
                            </m:r>
                          </m:sub>
                        </m:sSub>
                      </m:oMath>
                    </m:oMathPara>
                  </a14:m>
                  <a:endParaRPr lang="zh-CN" altLang="en-US" dirty="0"/>
                </a:p>
              </p:txBody>
            </p:sp>
          </mc:Choice>
          <mc:Fallback>
            <p:sp>
              <p:nvSpPr>
                <p:cNvPr id="85" name="文本框 84"/>
                <p:cNvSpPr txBox="1">
                  <a:spLocks noRot="1" noChangeAspect="1" noMove="1" noResize="1" noEditPoints="1" noAdjustHandles="1" noChangeArrowheads="1" noChangeShapeType="1" noTextEdit="1"/>
                </p:cNvSpPr>
                <p:nvPr/>
              </p:nvSpPr>
              <p:spPr>
                <a:xfrm>
                  <a:off x="6708406" y="1550850"/>
                  <a:ext cx="430097" cy="338554"/>
                </a:xfrm>
                <a:prstGeom prst="rect">
                  <a:avLst/>
                </a:prstGeom>
                <a:blipFill rotWithShape="1">
                  <a:blip r:embed="rId18"/>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6" name="文本框 85"/>
                <p:cNvSpPr txBox="1"/>
                <p:nvPr/>
              </p:nvSpPr>
              <p:spPr>
                <a:xfrm>
                  <a:off x="6762900" y="2299854"/>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2</m:t>
                            </m:r>
                          </m:sub>
                        </m:sSub>
                      </m:oMath>
                    </m:oMathPara>
                  </a14:m>
                  <a:endParaRPr lang="zh-CN" altLang="en-US" dirty="0"/>
                </a:p>
              </p:txBody>
            </p:sp>
          </mc:Choice>
          <mc:Fallback>
            <p:sp>
              <p:nvSpPr>
                <p:cNvPr id="86" name="文本框 85"/>
                <p:cNvSpPr txBox="1">
                  <a:spLocks noRot="1" noChangeAspect="1" noMove="1" noResize="1" noEditPoints="1" noAdjustHandles="1" noChangeArrowheads="1" noChangeShapeType="1" noTextEdit="1"/>
                </p:cNvSpPr>
                <p:nvPr/>
              </p:nvSpPr>
              <p:spPr>
                <a:xfrm>
                  <a:off x="6762900" y="2299854"/>
                  <a:ext cx="430097" cy="338554"/>
                </a:xfrm>
                <a:prstGeom prst="rect">
                  <a:avLst/>
                </a:prstGeom>
                <a:blipFill rotWithShape="1">
                  <a:blip r:embed="rId19"/>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87" name="文本框 86"/>
              <p:cNvSpPr txBox="1"/>
              <p:nvPr/>
            </p:nvSpPr>
            <p:spPr>
              <a:xfrm>
                <a:off x="491365" y="4895881"/>
                <a:ext cx="8286883" cy="1419619"/>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放入云母片后，</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2</m:t>
                        </m:r>
                      </m:sub>
                    </m:sSub>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不变，而上路光程</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i="1">
                            <a:latin typeface="Cambria Math" panose="02040503050406030204" pitchFamily="18" charset="0"/>
                            <a:ea typeface="Cambria Math" panose="02040503050406030204" pitchFamily="18" charset="0"/>
                          </a:rPr>
                          <m:t>1</m:t>
                        </m:r>
                      </m:sub>
                    </m:sSub>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𝑑</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𝑛𝑑</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变大，为满足光程差为零，</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𝑂</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点将上移，整个光谱相邻条纹间距不变，故干涉条纹整体上移，选</a:t>
                </a:r>
                <a14:m>
                  <m:oMath xmlns:m="http://schemas.openxmlformats.org/officeDocument/2006/math">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𝐴</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87" name="文本框 86"/>
              <p:cNvSpPr txBox="1">
                <a:spLocks noRot="1" noChangeAspect="1" noMove="1" noResize="1" noEditPoints="1" noAdjustHandles="1" noChangeArrowheads="1" noChangeShapeType="1" noTextEdit="1"/>
              </p:cNvSpPr>
              <p:nvPr/>
            </p:nvSpPr>
            <p:spPr>
              <a:xfrm>
                <a:off x="491365" y="4895881"/>
                <a:ext cx="8286883" cy="1419619"/>
              </a:xfrm>
              <a:prstGeom prst="rect">
                <a:avLst/>
              </a:prstGeom>
              <a:blipFill rotWithShape="1">
                <a:blip r:embed="rId20"/>
                <a:stretch>
                  <a:fillRect l="-6" t="-2" b="3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9" name="文本框 88"/>
              <p:cNvSpPr txBox="1"/>
              <p:nvPr/>
            </p:nvSpPr>
            <p:spPr>
              <a:xfrm>
                <a:off x="459055" y="4864872"/>
                <a:ext cx="8141122" cy="496546"/>
              </a:xfrm>
              <a:prstGeom prst="rect">
                <a:avLst/>
              </a:prstGeom>
              <a:noFill/>
            </p:spPr>
            <p:txBody>
              <a:bodyPr wrap="square">
                <a:spAutoFit/>
              </a:bodyPr>
              <a:lstStyle/>
              <a:p>
                <a:pPr>
                  <a:lnSpc>
                    <a:spcPct val="150000"/>
                  </a:lnSpc>
                </a:pP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和</a:t>
                </a:r>
                <a14:m>
                  <m:oMath xmlns:m="http://schemas.openxmlformats.org/officeDocument/2006/math">
                    <m:acc>
                      <m:accPr>
                        <m:chr m:val="̅"/>
                        <m:ctrlPr>
                          <a:rPr lang="zh-CN" altLang="en-US" sz="2000" i="1" kern="100" smtClean="0">
                            <a:latin typeface="Cambria Math" panose="02040503050406030204" pitchFamily="18" charset="0"/>
                            <a:cs typeface="Times New Roman" panose="02020603050405020304" pitchFamily="18" charset="0"/>
                          </a:rPr>
                        </m:ctrlPr>
                      </m:accPr>
                      <m:e>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O</m:t>
                        </m:r>
                      </m:e>
                    </m:acc>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分别用</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1</m:t>
                        </m:r>
                      </m:sub>
                    </m:sSub>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2</m:t>
                        </m:r>
                      </m:sub>
                    </m:sSub>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表示，且设装置放于空气中。云母片厚度设为</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𝑑</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89" name="文本框 88"/>
              <p:cNvSpPr txBox="1">
                <a:spLocks noRot="1" noChangeAspect="1" noMove="1" noResize="1" noEditPoints="1" noAdjustHandles="1" noChangeArrowheads="1" noChangeShapeType="1" noTextEdit="1"/>
              </p:cNvSpPr>
              <p:nvPr/>
            </p:nvSpPr>
            <p:spPr>
              <a:xfrm>
                <a:off x="459055" y="4864872"/>
                <a:ext cx="8141122" cy="496546"/>
              </a:xfrm>
              <a:prstGeom prst="rect">
                <a:avLst/>
              </a:prstGeom>
              <a:blipFill rotWithShape="1">
                <a:blip r:embed="rId21"/>
                <a:stretch>
                  <a:fillRect l="-7" t="-28" r="5" b="-138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8165038" y="1060375"/>
                <a:ext cx="53457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𝐴</m:t>
                      </m:r>
                    </m:oMath>
                  </m:oMathPara>
                </a14:m>
                <a:endParaRPr lang="zh-CN" altLang="en-US" sz="2000"/>
              </a:p>
            </p:txBody>
          </p:sp>
        </mc:Choice>
        <mc:Fallback>
          <p:sp>
            <p:nvSpPr>
              <p:cNvPr id="4" name="文本框 3"/>
              <p:cNvSpPr txBox="1">
                <a:spLocks noRot="1" noChangeAspect="1" noMove="1" noResize="1" noEditPoints="1" noAdjustHandles="1" noChangeArrowheads="1" noChangeShapeType="1" noTextEdit="1"/>
              </p:cNvSpPr>
              <p:nvPr/>
            </p:nvSpPr>
            <p:spPr>
              <a:xfrm>
                <a:off x="8165038" y="1060375"/>
                <a:ext cx="534572" cy="400110"/>
              </a:xfrm>
              <a:prstGeom prst="rect">
                <a:avLst/>
              </a:prstGeom>
              <a:blipFill rotWithShape="1">
                <a:blip r:embed="rId22"/>
                <a:stretch>
                  <a:fillRect l="-39" t="-140" r="21" b="15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1"/>
                                        </p:tgtEl>
                                        <p:attrNameLst>
                                          <p:attrName>style.visibility</p:attrName>
                                        </p:attrNameLst>
                                      </p:cBhvr>
                                      <p:to>
                                        <p:strVal val="visible"/>
                                      </p:to>
                                    </p:set>
                                    <p:animEffect transition="in" filter="fade">
                                      <p:cBhvr>
                                        <p:cTn id="11" dur="500"/>
                                        <p:tgtEl>
                                          <p:spTgt spid="9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fade">
                                      <p:cBhvr>
                                        <p:cTn id="15" dur="500"/>
                                        <p:tgtEl>
                                          <p:spTgt spid="92"/>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wipe(down)">
                                      <p:cBhvr>
                                        <p:cTn id="19" dur="500"/>
                                        <p:tgtEl>
                                          <p:spTgt spid="9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ipe(down)">
                                      <p:cBhvr>
                                        <p:cTn id="28" dur="500"/>
                                        <p:tgtEl>
                                          <p:spTgt spid="6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500"/>
                                        <p:tgtEl>
                                          <p:spTgt spid="44"/>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46">
                                            <p:txEl>
                                              <p:pRg st="0" end="0"/>
                                            </p:txEl>
                                          </p:spTgt>
                                        </p:tgtEl>
                                        <p:attrNameLst>
                                          <p:attrName>style.visibility</p:attrName>
                                        </p:attrNameLst>
                                      </p:cBhvr>
                                      <p:to>
                                        <p:strVal val="visible"/>
                                      </p:to>
                                    </p:set>
                                    <p:animEffect transition="in" filter="fade">
                                      <p:cBhvr>
                                        <p:cTn id="42" dur="500"/>
                                        <p:tgtEl>
                                          <p:spTgt spid="46">
                                            <p:txEl>
                                              <p:pRg st="0" end="0"/>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48">
                                            <p:txEl>
                                              <p:pRg st="0" end="0"/>
                                            </p:txEl>
                                          </p:spTgt>
                                        </p:tgtEl>
                                        <p:attrNameLst>
                                          <p:attrName>style.visibility</p:attrName>
                                        </p:attrNameLst>
                                      </p:cBhvr>
                                      <p:to>
                                        <p:strVal val="visible"/>
                                      </p:to>
                                    </p:set>
                                    <p:animEffect transition="in" filter="fade">
                                      <p:cBhvr>
                                        <p:cTn id="46" dur="500"/>
                                        <p:tgtEl>
                                          <p:spTgt spid="48">
                                            <p:txEl>
                                              <p:pRg st="0" end="0"/>
                                            </p:txEl>
                                          </p:spTgt>
                                        </p:tgtEl>
                                      </p:cBhvr>
                                    </p:animEffect>
                                  </p:childTnLst>
                                </p:cTn>
                              </p:par>
                            </p:childTnLst>
                          </p:cTn>
                        </p:par>
                        <p:par>
                          <p:cTn id="47" fill="hold">
                            <p:stCondLst>
                              <p:cond delay="1500"/>
                            </p:stCondLst>
                            <p:childTnLst>
                              <p:par>
                                <p:cTn id="48" presetID="10" presetClass="entr" presetSubtype="0" fill="hold" nodeType="afterEffect">
                                  <p:stCondLst>
                                    <p:cond delay="0"/>
                                  </p:stCondLst>
                                  <p:childTnLst>
                                    <p:set>
                                      <p:cBhvr>
                                        <p:cTn id="49" dur="1" fill="hold">
                                          <p:stCondLst>
                                            <p:cond delay="0"/>
                                          </p:stCondLst>
                                        </p:cTn>
                                        <p:tgtEl>
                                          <p:spTgt spid="3">
                                            <p:txEl>
                                              <p:pRg st="0" end="0"/>
                                            </p:txEl>
                                          </p:spTgt>
                                        </p:tgtEl>
                                        <p:attrNameLst>
                                          <p:attrName>style.visibility</p:attrName>
                                        </p:attrNameLst>
                                      </p:cBhvr>
                                      <p:to>
                                        <p:strVal val="visible"/>
                                      </p:to>
                                    </p:set>
                                    <p:animEffect transition="in" filter="fade">
                                      <p:cBhvr>
                                        <p:cTn id="50" dur="500"/>
                                        <p:tgtEl>
                                          <p:spTgt spid="3">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fade">
                                      <p:cBhvr>
                                        <p:cTn id="55" dur="500"/>
                                        <p:tgtEl>
                                          <p:spTgt spid="5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2">
                                            <p:txEl>
                                              <p:pRg st="0" end="0"/>
                                            </p:txEl>
                                          </p:spTgt>
                                        </p:tgtEl>
                                        <p:attrNameLst>
                                          <p:attrName>style.visibility</p:attrName>
                                        </p:attrNameLst>
                                      </p:cBhvr>
                                      <p:to>
                                        <p:strVal val="visible"/>
                                      </p:to>
                                    </p:set>
                                    <p:animEffect transition="in" filter="fade">
                                      <p:cBhvr>
                                        <p:cTn id="60" dur="500"/>
                                        <p:tgtEl>
                                          <p:spTgt spid="52">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6"/>
                                        </p:tgtEl>
                                        <p:attrNameLst>
                                          <p:attrName>style.visibility</p:attrName>
                                        </p:attrNameLst>
                                      </p:cBhvr>
                                      <p:to>
                                        <p:strVal val="visible"/>
                                      </p:to>
                                    </p:set>
                                    <p:animEffect transition="in" filter="fade">
                                      <p:cBhvr>
                                        <p:cTn id="65" dur="500"/>
                                        <p:tgtEl>
                                          <p:spTgt spid="56"/>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fade">
                                      <p:cBhvr>
                                        <p:cTn id="69" dur="500"/>
                                        <p:tgtEl>
                                          <p:spTgt spid="54"/>
                                        </p:tgtEl>
                                      </p:cBhvr>
                                    </p:animEffect>
                                  </p:childTnLst>
                                </p:cTn>
                              </p:par>
                            </p:childTnLst>
                          </p:cTn>
                        </p:par>
                        <p:par>
                          <p:cTn id="70" fill="hold">
                            <p:stCondLst>
                              <p:cond delay="1000"/>
                            </p:stCondLst>
                            <p:childTnLst>
                              <p:par>
                                <p:cTn id="71" presetID="10" presetClass="entr" presetSubtype="0" fill="hold" nodeType="afterEffect">
                                  <p:stCondLst>
                                    <p:cond delay="0"/>
                                  </p:stCondLst>
                                  <p:childTnLst>
                                    <p:set>
                                      <p:cBhvr>
                                        <p:cTn id="72" dur="1" fill="hold">
                                          <p:stCondLst>
                                            <p:cond delay="0"/>
                                          </p:stCondLst>
                                        </p:cTn>
                                        <p:tgtEl>
                                          <p:spTgt spid="94"/>
                                        </p:tgtEl>
                                        <p:attrNameLst>
                                          <p:attrName>style.visibility</p:attrName>
                                        </p:attrNameLst>
                                      </p:cBhvr>
                                      <p:to>
                                        <p:strVal val="visible"/>
                                      </p:to>
                                    </p:set>
                                    <p:animEffect transition="in" filter="fade">
                                      <p:cBhvr>
                                        <p:cTn id="73" dur="500"/>
                                        <p:tgtEl>
                                          <p:spTgt spid="94"/>
                                        </p:tgtEl>
                                      </p:cBhvr>
                                    </p:animEffect>
                                  </p:childTnLst>
                                </p:cTn>
                              </p:par>
                            </p:childTnLst>
                          </p:cTn>
                        </p:par>
                        <p:par>
                          <p:cTn id="74" fill="hold">
                            <p:stCondLst>
                              <p:cond delay="1500"/>
                            </p:stCondLst>
                            <p:childTnLst>
                              <p:par>
                                <p:cTn id="75" presetID="22" presetClass="entr" presetSubtype="8" fill="hold" nodeType="afterEffect">
                                  <p:stCondLst>
                                    <p:cond delay="0"/>
                                  </p:stCondLst>
                                  <p:childTnLst>
                                    <p:set>
                                      <p:cBhvr>
                                        <p:cTn id="76" dur="1" fill="hold">
                                          <p:stCondLst>
                                            <p:cond delay="0"/>
                                          </p:stCondLst>
                                        </p:cTn>
                                        <p:tgtEl>
                                          <p:spTgt spid="79"/>
                                        </p:tgtEl>
                                        <p:attrNameLst>
                                          <p:attrName>style.visibility</p:attrName>
                                        </p:attrNameLst>
                                      </p:cBhvr>
                                      <p:to>
                                        <p:strVal val="visible"/>
                                      </p:to>
                                    </p:set>
                                    <p:animEffect transition="in" filter="wipe(left)">
                                      <p:cBhvr>
                                        <p:cTn id="77" dur="500"/>
                                        <p:tgtEl>
                                          <p:spTgt spid="7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77"/>
                                        </p:tgtEl>
                                        <p:attrNameLst>
                                          <p:attrName>style.visibility</p:attrName>
                                        </p:attrNameLst>
                                      </p:cBhvr>
                                      <p:to>
                                        <p:strVal val="visible"/>
                                      </p:to>
                                    </p:set>
                                    <p:animEffect transition="in" filter="fade">
                                      <p:cBhvr>
                                        <p:cTn id="82" dur="500"/>
                                        <p:tgtEl>
                                          <p:spTgt spid="77"/>
                                        </p:tgtEl>
                                      </p:cBhvr>
                                    </p:animEffect>
                                  </p:childTnLst>
                                </p:cTn>
                              </p:par>
                            </p:childTnLst>
                          </p:cTn>
                        </p:par>
                        <p:par>
                          <p:cTn id="83" fill="hold">
                            <p:stCondLst>
                              <p:cond delay="500"/>
                            </p:stCondLst>
                            <p:childTnLst>
                              <p:par>
                                <p:cTn id="84" presetID="10" presetClass="entr" presetSubtype="0" fill="hold" nodeType="afterEffect">
                                  <p:stCondLst>
                                    <p:cond delay="0"/>
                                  </p:stCondLst>
                                  <p:childTnLst>
                                    <p:set>
                                      <p:cBhvr>
                                        <p:cTn id="85" dur="1" fill="hold">
                                          <p:stCondLst>
                                            <p:cond delay="0"/>
                                          </p:stCondLst>
                                        </p:cTn>
                                        <p:tgtEl>
                                          <p:spTgt spid="80"/>
                                        </p:tgtEl>
                                        <p:attrNameLst>
                                          <p:attrName>style.visibility</p:attrName>
                                        </p:attrNameLst>
                                      </p:cBhvr>
                                      <p:to>
                                        <p:strVal val="visible"/>
                                      </p:to>
                                    </p:set>
                                    <p:animEffect transition="in" filter="fade">
                                      <p:cBhvr>
                                        <p:cTn id="86" dur="500"/>
                                        <p:tgtEl>
                                          <p:spTgt spid="80"/>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81"/>
                                        </p:tgtEl>
                                        <p:attrNameLst>
                                          <p:attrName>style.visibility</p:attrName>
                                        </p:attrNameLst>
                                      </p:cBhvr>
                                      <p:to>
                                        <p:strVal val="visible"/>
                                      </p:to>
                                    </p:set>
                                    <p:animEffect transition="in" filter="wipe(left)">
                                      <p:cBhvr>
                                        <p:cTn id="90" dur="500"/>
                                        <p:tgtEl>
                                          <p:spTgt spid="8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58">
                                            <p:txEl>
                                              <p:pRg st="0" end="0"/>
                                            </p:txEl>
                                          </p:spTgt>
                                        </p:tgtEl>
                                        <p:attrNameLst>
                                          <p:attrName>style.visibility</p:attrName>
                                        </p:attrNameLst>
                                      </p:cBhvr>
                                      <p:to>
                                        <p:strVal val="visible"/>
                                      </p:to>
                                    </p:set>
                                    <p:animEffect transition="in" filter="fade">
                                      <p:cBhvr>
                                        <p:cTn id="95" dur="500"/>
                                        <p:tgtEl>
                                          <p:spTgt spid="58">
                                            <p:txEl>
                                              <p:pRg st="0" end="0"/>
                                            </p:txEl>
                                          </p:spTgt>
                                        </p:tgtEl>
                                      </p:cBhvr>
                                    </p:animEffect>
                                  </p:childTnLst>
                                </p:cTn>
                              </p:par>
                            </p:childTnLst>
                          </p:cTn>
                        </p:par>
                        <p:par>
                          <p:cTn id="96" fill="hold">
                            <p:stCondLst>
                              <p:cond delay="500"/>
                            </p:stCondLst>
                            <p:childTnLst>
                              <p:par>
                                <p:cTn id="97" presetID="10" presetClass="entr" presetSubtype="0" fill="hold" nodeType="afterEffect">
                                  <p:stCondLst>
                                    <p:cond delay="0"/>
                                  </p:stCondLst>
                                  <p:childTnLst>
                                    <p:set>
                                      <p:cBhvr>
                                        <p:cTn id="98" dur="1" fill="hold">
                                          <p:stCondLst>
                                            <p:cond delay="0"/>
                                          </p:stCondLst>
                                        </p:cTn>
                                        <p:tgtEl>
                                          <p:spTgt spid="60">
                                            <p:txEl>
                                              <p:pRg st="0" end="0"/>
                                            </p:txEl>
                                          </p:spTgt>
                                        </p:tgtEl>
                                        <p:attrNameLst>
                                          <p:attrName>style.visibility</p:attrName>
                                        </p:attrNameLst>
                                      </p:cBhvr>
                                      <p:to>
                                        <p:strVal val="visible"/>
                                      </p:to>
                                    </p:set>
                                    <p:animEffect transition="in" filter="fade">
                                      <p:cBhvr>
                                        <p:cTn id="99" dur="500"/>
                                        <p:tgtEl>
                                          <p:spTgt spid="60">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83"/>
                                        </p:tgtEl>
                                        <p:attrNameLst>
                                          <p:attrName>style.visibility</p:attrName>
                                        </p:attrNameLst>
                                      </p:cBhvr>
                                      <p:to>
                                        <p:strVal val="visible"/>
                                      </p:to>
                                    </p:set>
                                    <p:animEffect transition="in" filter="fade">
                                      <p:cBhvr>
                                        <p:cTn id="104" dur="500"/>
                                        <p:tgtEl>
                                          <p:spTgt spid="83"/>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89"/>
                                        </p:tgtEl>
                                        <p:attrNameLst>
                                          <p:attrName>style.visibility</p:attrName>
                                        </p:attrNameLst>
                                      </p:cBhvr>
                                      <p:to>
                                        <p:strVal val="visible"/>
                                      </p:to>
                                    </p:set>
                                    <p:animEffect transition="in" filter="fade">
                                      <p:cBhvr>
                                        <p:cTn id="109" dur="500"/>
                                        <p:tgtEl>
                                          <p:spTgt spid="8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87"/>
                                        </p:tgtEl>
                                        <p:attrNameLst>
                                          <p:attrName>style.visibility</p:attrName>
                                        </p:attrNameLst>
                                      </p:cBhvr>
                                      <p:to>
                                        <p:strVal val="visible"/>
                                      </p:to>
                                    </p:set>
                                    <p:animEffect transition="in" filter="fade">
                                      <p:cBhvr>
                                        <p:cTn id="114" dur="500"/>
                                        <p:tgtEl>
                                          <p:spTgt spid="87"/>
                                        </p:tgtEl>
                                      </p:cBhvr>
                                    </p:animEffect>
                                  </p:childTnLst>
                                </p:cTn>
                              </p:par>
                            </p:childTnLst>
                          </p:cTn>
                        </p:par>
                      </p:childTnLst>
                    </p:cTn>
                  </p:par>
                  <p:par>
                    <p:cTn id="115" fill="hold">
                      <p:stCondLst>
                        <p:cond delay="indefinite"/>
                      </p:stCondLst>
                      <p:childTnLst>
                        <p:par>
                          <p:cTn id="116" fill="hold">
                            <p:stCondLst>
                              <p:cond delay="0"/>
                            </p:stCondLst>
                            <p:childTnLst>
                              <p:par>
                                <p:cTn id="117" presetID="26" presetClass="entr" presetSubtype="0" fill="hold" grpId="0" nodeType="clickEffect">
                                  <p:stCondLst>
                                    <p:cond delay="0"/>
                                  </p:stCondLst>
                                  <p:childTnLst>
                                    <p:set>
                                      <p:cBhvr>
                                        <p:cTn id="118" dur="1" fill="hold">
                                          <p:stCondLst>
                                            <p:cond delay="0"/>
                                          </p:stCondLst>
                                        </p:cTn>
                                        <p:tgtEl>
                                          <p:spTgt spid="4"/>
                                        </p:tgtEl>
                                        <p:attrNameLst>
                                          <p:attrName>style.visibility</p:attrName>
                                        </p:attrNameLst>
                                      </p:cBhvr>
                                      <p:to>
                                        <p:strVal val="visible"/>
                                      </p:to>
                                    </p:set>
                                    <p:animEffect transition="in" filter="wipe(down)">
                                      <p:cBhvr>
                                        <p:cTn id="119" dur="580">
                                          <p:stCondLst>
                                            <p:cond delay="0"/>
                                          </p:stCondLst>
                                        </p:cTn>
                                        <p:tgtEl>
                                          <p:spTgt spid="4"/>
                                        </p:tgtEl>
                                      </p:cBhvr>
                                    </p:animEffect>
                                    <p:anim calcmode="lin" valueType="num">
                                      <p:cBhvr>
                                        <p:cTn id="1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25" dur="26">
                                          <p:stCondLst>
                                            <p:cond delay="650"/>
                                          </p:stCondLst>
                                        </p:cTn>
                                        <p:tgtEl>
                                          <p:spTgt spid="4"/>
                                        </p:tgtEl>
                                      </p:cBhvr>
                                      <p:to x="100000" y="60000"/>
                                    </p:animScale>
                                    <p:animScale>
                                      <p:cBhvr>
                                        <p:cTn id="126" dur="166" decel="50000">
                                          <p:stCondLst>
                                            <p:cond delay="676"/>
                                          </p:stCondLst>
                                        </p:cTn>
                                        <p:tgtEl>
                                          <p:spTgt spid="4"/>
                                        </p:tgtEl>
                                      </p:cBhvr>
                                      <p:to x="100000" y="100000"/>
                                    </p:animScale>
                                    <p:animScale>
                                      <p:cBhvr>
                                        <p:cTn id="127" dur="26">
                                          <p:stCondLst>
                                            <p:cond delay="1312"/>
                                          </p:stCondLst>
                                        </p:cTn>
                                        <p:tgtEl>
                                          <p:spTgt spid="4"/>
                                        </p:tgtEl>
                                      </p:cBhvr>
                                      <p:to x="100000" y="80000"/>
                                    </p:animScale>
                                    <p:animScale>
                                      <p:cBhvr>
                                        <p:cTn id="128" dur="166" decel="50000">
                                          <p:stCondLst>
                                            <p:cond delay="1338"/>
                                          </p:stCondLst>
                                        </p:cTn>
                                        <p:tgtEl>
                                          <p:spTgt spid="4"/>
                                        </p:tgtEl>
                                      </p:cBhvr>
                                      <p:to x="100000" y="100000"/>
                                    </p:animScale>
                                    <p:animScale>
                                      <p:cBhvr>
                                        <p:cTn id="129" dur="26">
                                          <p:stCondLst>
                                            <p:cond delay="1642"/>
                                          </p:stCondLst>
                                        </p:cTn>
                                        <p:tgtEl>
                                          <p:spTgt spid="4"/>
                                        </p:tgtEl>
                                      </p:cBhvr>
                                      <p:to x="100000" y="90000"/>
                                    </p:animScale>
                                    <p:animScale>
                                      <p:cBhvr>
                                        <p:cTn id="130" dur="166" decel="50000">
                                          <p:stCondLst>
                                            <p:cond delay="1668"/>
                                          </p:stCondLst>
                                        </p:cTn>
                                        <p:tgtEl>
                                          <p:spTgt spid="4"/>
                                        </p:tgtEl>
                                      </p:cBhvr>
                                      <p:to x="100000" y="100000"/>
                                    </p:animScale>
                                    <p:animScale>
                                      <p:cBhvr>
                                        <p:cTn id="131" dur="26">
                                          <p:stCondLst>
                                            <p:cond delay="1808"/>
                                          </p:stCondLst>
                                        </p:cTn>
                                        <p:tgtEl>
                                          <p:spTgt spid="4"/>
                                        </p:tgtEl>
                                      </p:cBhvr>
                                      <p:to x="100000" y="95000"/>
                                    </p:animScale>
                                    <p:animScale>
                                      <p:cBhvr>
                                        <p:cTn id="13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44" grpId="0"/>
      <p:bldP spid="51" grpId="0"/>
      <p:bldP spid="54" grpId="0"/>
      <p:bldP spid="56" grpId="0"/>
      <p:bldP spid="61" grpId="0" animBg="1"/>
      <p:bldP spid="77" grpId="0"/>
      <p:bldP spid="83" grpId="0"/>
      <p:bldP spid="87" grpId="0"/>
      <p:bldP spid="89"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文本框 1"/>
              <p:cNvSpPr txBox="1"/>
              <p:nvPr/>
            </p:nvSpPr>
            <p:spPr>
              <a:xfrm>
                <a:off x="516745" y="1108590"/>
                <a:ext cx="5423093" cy="495585"/>
              </a:xfrm>
              <a:prstGeom prst="rect">
                <a:avLst/>
              </a:prstGeom>
              <a:noFill/>
            </p:spPr>
            <p:txBody>
              <a:bodyPr wrap="square">
                <a:spAutoFit/>
              </a:bodyPr>
              <a:lstStyle/>
              <a:p>
                <a:pPr>
                  <a:lnSpc>
                    <a:spcPct val="150000"/>
                  </a:lnSpc>
                </a:pP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以任意干涉</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级</a:t>
                </a: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次</a:t>
                </a:r>
                <a14:m>
                  <m:oMath xmlns:m="http://schemas.openxmlformats.org/officeDocument/2006/math">
                    <m:r>
                      <a:rPr lang="en-US" altLang="zh-CN" sz="2000" b="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𝑘</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的明纹为研究点，如图</a:t>
                </a:r>
                <a14:m>
                  <m:oMath xmlns:m="http://schemas.openxmlformats.org/officeDocument/2006/math">
                    <m:r>
                      <a:rPr lang="en-US" altLang="zh-CN" sz="2000" b="0" i="1" smtClean="0">
                        <a:latin typeface="Cambria Math" panose="02040503050406030204" pitchFamily="18" charset="0"/>
                        <a:ea typeface="宋体" panose="02010600030101010101" pitchFamily="2" charset="-122"/>
                        <a:cs typeface="Times New Roman" panose="02020603050405020304" pitchFamily="18" charset="0"/>
                      </a:rPr>
                      <m:t>𝑝</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点。</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516745" y="1108590"/>
                <a:ext cx="5423093" cy="495585"/>
              </a:xfrm>
              <a:prstGeom prst="rect">
                <a:avLst/>
              </a:prstGeom>
              <a:blipFill rotWithShape="1">
                <a:blip r:embed="rId1"/>
                <a:stretch>
                  <a:fillRect l="-9" t="-104" r="1" b="-1376"/>
                </a:stretch>
              </a:blipFill>
            </p:spPr>
            <p:txBody>
              <a:bodyPr/>
              <a:lstStyle/>
              <a:p>
                <a:r>
                  <a:rPr lang="zh-CN" altLang="en-US">
                    <a:noFill/>
                  </a:rPr>
                  <a:t> </a:t>
                </a:r>
              </a:p>
            </p:txBody>
          </p:sp>
        </mc:Fallback>
      </mc:AlternateContent>
      <p:grpSp>
        <p:nvGrpSpPr>
          <p:cNvPr id="54" name="组合 53"/>
          <p:cNvGrpSpPr/>
          <p:nvPr/>
        </p:nvGrpSpPr>
        <p:grpSpPr>
          <a:xfrm>
            <a:off x="5304504" y="1549145"/>
            <a:ext cx="3070900" cy="1727384"/>
            <a:chOff x="5558372" y="1238334"/>
            <a:chExt cx="3070900" cy="1727384"/>
          </a:xfrm>
        </p:grpSpPr>
        <mc:AlternateContent xmlns:mc="http://schemas.openxmlformats.org/markup-compatibility/2006">
          <mc:Choice xmlns:a14="http://schemas.microsoft.com/office/drawing/2010/main" Requires="a14">
            <p:sp>
              <p:nvSpPr>
                <p:cNvPr id="15" name="文本框 14"/>
                <p:cNvSpPr txBox="1"/>
                <p:nvPr/>
              </p:nvSpPr>
              <p:spPr>
                <a:xfrm>
                  <a:off x="8315095" y="1692604"/>
                  <a:ext cx="314177"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𝑂</m:t>
                        </m:r>
                      </m:oMath>
                    </m:oMathPara>
                  </a14:m>
                  <a:endParaRPr lang="zh-CN" altLang="en-US" sz="1600" dirty="0"/>
                </a:p>
              </p:txBody>
            </p:sp>
          </mc:Choice>
          <mc:Fallback>
            <p:sp>
              <p:nvSpPr>
                <p:cNvPr id="15" name="文本框 14"/>
                <p:cNvSpPr txBox="1">
                  <a:spLocks noRot="1" noChangeAspect="1" noMove="1" noResize="1" noEditPoints="1" noAdjustHandles="1" noChangeArrowheads="1" noChangeShapeType="1" noTextEdit="1"/>
                </p:cNvSpPr>
                <p:nvPr/>
              </p:nvSpPr>
              <p:spPr>
                <a:xfrm>
                  <a:off x="8315095" y="1692604"/>
                  <a:ext cx="314177" cy="306525"/>
                </a:xfrm>
                <a:prstGeom prst="rect">
                  <a:avLst/>
                </a:prstGeom>
                <a:blipFill rotWithShape="1">
                  <a:blip r:embed="rId2"/>
                </a:blipFill>
              </p:spPr>
              <p:txBody>
                <a:bodyPr/>
                <a:lstStyle/>
                <a:p>
                  <a:r>
                    <a:rPr lang="zh-CN" altLang="en-US">
                      <a:noFill/>
                    </a:rPr>
                    <a:t> </a:t>
                  </a:r>
                </a:p>
              </p:txBody>
            </p:sp>
          </mc:Fallback>
        </mc:AlternateContent>
        <p:grpSp>
          <p:nvGrpSpPr>
            <p:cNvPr id="53" name="组合 52"/>
            <p:cNvGrpSpPr/>
            <p:nvPr/>
          </p:nvGrpSpPr>
          <p:grpSpPr>
            <a:xfrm>
              <a:off x="5558372" y="1238334"/>
              <a:ext cx="2854908" cy="1727384"/>
              <a:chOff x="5558372" y="1238334"/>
              <a:chExt cx="2854908" cy="1727384"/>
            </a:xfrm>
          </p:grpSpPr>
          <p:cxnSp>
            <p:nvCxnSpPr>
              <p:cNvPr id="3" name="直接连接符 2"/>
              <p:cNvCxnSpPr/>
              <p:nvPr/>
            </p:nvCxnSpPr>
            <p:spPr bwMode="auto">
              <a:xfrm>
                <a:off x="5864396" y="1860080"/>
                <a:ext cx="2503237" cy="0"/>
              </a:xfrm>
              <a:prstGeom prst="line">
                <a:avLst/>
              </a:prstGeom>
              <a:solidFill>
                <a:schemeClr val="accent1"/>
              </a:solidFill>
              <a:ln w="19050" cap="flat" cmpd="sng" algn="ctr">
                <a:solidFill>
                  <a:schemeClr val="bg1">
                    <a:lumMod val="75000"/>
                  </a:schemeClr>
                </a:solidFill>
                <a:prstDash val="solid"/>
                <a:round/>
                <a:headEnd type="none" w="med" len="med"/>
                <a:tailEnd type="none" w="med" len="med"/>
              </a:ln>
              <a:effectLst/>
            </p:spPr>
          </p:cxnSp>
          <p:grpSp>
            <p:nvGrpSpPr>
              <p:cNvPr id="52" name="组合 51"/>
              <p:cNvGrpSpPr/>
              <p:nvPr/>
            </p:nvGrpSpPr>
            <p:grpSpPr>
              <a:xfrm>
                <a:off x="5558372" y="1238334"/>
                <a:ext cx="2854908" cy="1727384"/>
                <a:chOff x="5558372" y="1238334"/>
                <a:chExt cx="2854908" cy="1727384"/>
              </a:xfrm>
            </p:grpSpPr>
            <mc:AlternateContent xmlns:mc="http://schemas.openxmlformats.org/markup-compatibility/2006">
              <mc:Choice xmlns:a14="http://schemas.microsoft.com/office/drawing/2010/main" Requires="a14">
                <p:sp>
                  <p:nvSpPr>
                    <p:cNvPr id="13" name="文本框 12"/>
                    <p:cNvSpPr txBox="1"/>
                    <p:nvPr/>
                  </p:nvSpPr>
                  <p:spPr>
                    <a:xfrm>
                      <a:off x="6145979" y="1238334"/>
                      <a:ext cx="379772"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13" name="文本框 12"/>
                    <p:cNvSpPr txBox="1">
                      <a:spLocks noRot="1" noChangeAspect="1" noMove="1" noResize="1" noEditPoints="1" noAdjustHandles="1" noChangeArrowheads="1" noChangeShapeType="1" noTextEdit="1"/>
                    </p:cNvSpPr>
                    <p:nvPr/>
                  </p:nvSpPr>
                  <p:spPr>
                    <a:xfrm>
                      <a:off x="6145979" y="1238334"/>
                      <a:ext cx="379772" cy="306525"/>
                    </a:xfrm>
                    <a:prstGeom prst="rect">
                      <a:avLst/>
                    </a:prstGeom>
                    <a:blipFill rotWithShape="1">
                      <a:blip r:embed="rId3"/>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p:cNvSpPr txBox="1"/>
                    <p:nvPr/>
                  </p:nvSpPr>
                  <p:spPr>
                    <a:xfrm>
                      <a:off x="6128622" y="2113058"/>
                      <a:ext cx="379774"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14" name="文本框 13"/>
                    <p:cNvSpPr txBox="1">
                      <a:spLocks noRot="1" noChangeAspect="1" noMove="1" noResize="1" noEditPoints="1" noAdjustHandles="1" noChangeArrowheads="1" noChangeShapeType="1" noTextEdit="1"/>
                    </p:cNvSpPr>
                    <p:nvPr/>
                  </p:nvSpPr>
                  <p:spPr>
                    <a:xfrm>
                      <a:off x="6128622" y="2113058"/>
                      <a:ext cx="379774" cy="306525"/>
                    </a:xfrm>
                    <a:prstGeom prst="rect">
                      <a:avLst/>
                    </a:prstGeom>
                    <a:blipFill rotWithShape="1">
                      <a:blip r:embed="rId4"/>
                    </a:blipFill>
                  </p:spPr>
                  <p:txBody>
                    <a:bodyPr/>
                    <a:lstStyle/>
                    <a:p>
                      <a:r>
                        <a:rPr lang="zh-CN" altLang="en-US">
                          <a:noFill/>
                        </a:rPr>
                        <a:t> </a:t>
                      </a:r>
                    </a:p>
                  </p:txBody>
                </p:sp>
              </mc:Fallback>
            </mc:AlternateContent>
            <p:grpSp>
              <p:nvGrpSpPr>
                <p:cNvPr id="51" name="组合 50"/>
                <p:cNvGrpSpPr/>
                <p:nvPr/>
              </p:nvGrpSpPr>
              <p:grpSpPr>
                <a:xfrm>
                  <a:off x="5558372" y="1244357"/>
                  <a:ext cx="2854908" cy="1721361"/>
                  <a:chOff x="5558372" y="1244357"/>
                  <a:chExt cx="2854908" cy="1721361"/>
                </a:xfrm>
              </p:grpSpPr>
              <p:grpSp>
                <p:nvGrpSpPr>
                  <p:cNvPr id="7" name="组合 6"/>
                  <p:cNvGrpSpPr/>
                  <p:nvPr/>
                </p:nvGrpSpPr>
                <p:grpSpPr>
                  <a:xfrm>
                    <a:off x="5864396" y="1528008"/>
                    <a:ext cx="571042" cy="651348"/>
                    <a:chOff x="5697673" y="1938031"/>
                    <a:chExt cx="630710" cy="719407"/>
                  </a:xfrm>
                </p:grpSpPr>
                <p:cxnSp>
                  <p:nvCxnSpPr>
                    <p:cNvPr id="8" name="直接箭头连接符 7"/>
                    <p:cNvCxnSpPr>
                      <a:cxnSpLocks noChangeAspect="1"/>
                    </p:cNvCxnSpPr>
                    <p:nvPr/>
                  </p:nvCxnSpPr>
                  <p:spPr bwMode="auto">
                    <a:xfrm flipV="1">
                      <a:off x="5697673" y="1938031"/>
                      <a:ext cx="630710" cy="35646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9" name="直接箭头连接符 8"/>
                    <p:cNvCxnSpPr>
                      <a:cxnSpLocks noChangeAspect="1"/>
                    </p:cNvCxnSpPr>
                    <p:nvPr/>
                  </p:nvCxnSpPr>
                  <p:spPr bwMode="auto">
                    <a:xfrm>
                      <a:off x="5697673" y="2315103"/>
                      <a:ext cx="622013" cy="34233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cxnSp>
                <p:nvCxnSpPr>
                  <p:cNvPr id="11" name="直接箭头连接符 10"/>
                  <p:cNvCxnSpPr>
                    <a:endCxn id="21" idx="0"/>
                  </p:cNvCxnSpPr>
                  <p:nvPr/>
                </p:nvCxnSpPr>
                <p:spPr bwMode="auto">
                  <a:xfrm flipV="1">
                    <a:off x="6418453" y="1420832"/>
                    <a:ext cx="1971967" cy="107176"/>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2" name="直接箭头连接符 11"/>
                  <p:cNvCxnSpPr>
                    <a:endCxn id="21" idx="0"/>
                  </p:cNvCxnSpPr>
                  <p:nvPr/>
                </p:nvCxnSpPr>
                <p:spPr bwMode="auto">
                  <a:xfrm flipV="1">
                    <a:off x="6418453" y="1420832"/>
                    <a:ext cx="1971967" cy="75266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nvGrpSpPr>
                  <p:cNvPr id="50" name="组合 49"/>
                  <p:cNvGrpSpPr/>
                  <p:nvPr/>
                </p:nvGrpSpPr>
                <p:grpSpPr>
                  <a:xfrm>
                    <a:off x="5558372" y="1244357"/>
                    <a:ext cx="2854908" cy="1721361"/>
                    <a:chOff x="5558372" y="1244357"/>
                    <a:chExt cx="2854908" cy="1721361"/>
                  </a:xfrm>
                </p:grpSpPr>
                <p:grpSp>
                  <p:nvGrpSpPr>
                    <p:cNvPr id="4" name="组合 3"/>
                    <p:cNvGrpSpPr/>
                    <p:nvPr/>
                  </p:nvGrpSpPr>
                  <p:grpSpPr>
                    <a:xfrm>
                      <a:off x="5558372" y="1675588"/>
                      <a:ext cx="316852" cy="306525"/>
                      <a:chOff x="5561045" y="2780730"/>
                      <a:chExt cx="349960" cy="338554"/>
                    </a:xfrm>
                  </p:grpSpPr>
                  <mc:AlternateContent xmlns:mc="http://schemas.openxmlformats.org/markup-compatibility/2006">
                    <mc:Choice xmlns:a14="http://schemas.microsoft.com/office/drawing/2010/main" Requires="a14">
                      <p:sp>
                        <p:nvSpPr>
                          <p:cNvPr id="5" name="文本框 4"/>
                          <p:cNvSpPr txBox="1"/>
                          <p:nvPr/>
                        </p:nvSpPr>
                        <p:spPr>
                          <a:xfrm>
                            <a:off x="5561045" y="2780730"/>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5" name="文本框 4"/>
                          <p:cNvSpPr txBox="1">
                            <a:spLocks noRot="1" noChangeAspect="1" noMove="1" noResize="1" noEditPoints="1" noAdjustHandles="1" noChangeArrowheads="1" noChangeShapeType="1" noTextEdit="1"/>
                          </p:cNvSpPr>
                          <p:nvPr/>
                        </p:nvSpPr>
                        <p:spPr>
                          <a:xfrm>
                            <a:off x="5561045" y="2780730"/>
                            <a:ext cx="324392" cy="338554"/>
                          </a:xfrm>
                          <a:prstGeom prst="rect">
                            <a:avLst/>
                          </a:prstGeom>
                          <a:blipFill rotWithShape="1">
                            <a:blip r:embed="rId5"/>
                          </a:blipFill>
                        </p:spPr>
                        <p:txBody>
                          <a:bodyPr/>
                          <a:lstStyle/>
                          <a:p>
                            <a:r>
                              <a:rPr lang="zh-CN" altLang="en-US">
                                <a:noFill/>
                              </a:rPr>
                              <a:t> </a:t>
                            </a:r>
                          </a:p>
                        </p:txBody>
                      </p:sp>
                    </mc:Fallback>
                  </mc:AlternateContent>
                  <p:sp>
                    <p:nvSpPr>
                      <p:cNvPr id="6" name="椭圆 5"/>
                      <p:cNvSpPr>
                        <a:spLocks noChangeAspect="1"/>
                      </p:cNvSpPr>
                      <p:nvPr/>
                    </p:nvSpPr>
                    <p:spPr bwMode="auto">
                      <a:xfrm>
                        <a:off x="5839005" y="295365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6" name="组合 15"/>
                    <p:cNvGrpSpPr/>
                    <p:nvPr/>
                  </p:nvGrpSpPr>
                  <p:grpSpPr>
                    <a:xfrm>
                      <a:off x="6418452" y="1244357"/>
                      <a:ext cx="1994828" cy="1721361"/>
                      <a:chOff x="6309624" y="1624741"/>
                      <a:chExt cx="2203268" cy="1901225"/>
                    </a:xfrm>
                  </p:grpSpPr>
                  <p:grpSp>
                    <p:nvGrpSpPr>
                      <p:cNvPr id="17" name="组合 16"/>
                      <p:cNvGrpSpPr/>
                      <p:nvPr/>
                    </p:nvGrpSpPr>
                    <p:grpSpPr>
                      <a:xfrm>
                        <a:off x="6309624" y="1624741"/>
                        <a:ext cx="2345" cy="1350000"/>
                        <a:chOff x="6510996" y="2149688"/>
                        <a:chExt cx="2345" cy="1711037"/>
                      </a:xfrm>
                    </p:grpSpPr>
                    <p:cxnSp>
                      <p:nvCxnSpPr>
                        <p:cNvPr id="22" name="直接连接符 21"/>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3" name="直接连接符 22"/>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4" name="直接连接符 23"/>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8" name="组合 17"/>
                      <p:cNvGrpSpPr/>
                      <p:nvPr/>
                    </p:nvGrpSpPr>
                    <p:grpSpPr>
                      <a:xfrm>
                        <a:off x="8461982" y="1716471"/>
                        <a:ext cx="50910" cy="1224657"/>
                        <a:chOff x="8663354" y="2396169"/>
                        <a:chExt cx="50910" cy="1224657"/>
                      </a:xfrm>
                    </p:grpSpPr>
                    <p:cxnSp>
                      <p:nvCxnSpPr>
                        <p:cNvPr id="20" name="直接连接符 19"/>
                        <p:cNvCxnSpPr/>
                        <p:nvPr/>
                      </p:nvCxnSpPr>
                      <p:spPr bwMode="auto">
                        <a:xfrm>
                          <a:off x="8663354" y="2396169"/>
                          <a:ext cx="0" cy="1224657"/>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21" name="矩形 20"/>
                        <p:cNvSpPr/>
                        <p:nvPr/>
                      </p:nvSpPr>
                      <p:spPr bwMode="auto">
                        <a:xfrm>
                          <a:off x="8663767" y="2499354"/>
                          <a:ext cx="50497" cy="110311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19" name="文本框 18"/>
                      <p:cNvSpPr txBox="1"/>
                      <p:nvPr/>
                    </p:nvSpPr>
                    <p:spPr>
                      <a:xfrm>
                        <a:off x="6349647" y="3152037"/>
                        <a:ext cx="2054800" cy="373929"/>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 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p>
                    </p:txBody>
                  </p:sp>
                </p:grpSp>
              </p:grpSp>
            </p:grpSp>
          </p:grpSp>
        </p:grpSp>
      </p:grpSp>
      <p:sp>
        <p:nvSpPr>
          <p:cNvPr id="27" name="矩形 26"/>
          <p:cNvSpPr/>
          <p:nvPr/>
        </p:nvSpPr>
        <p:spPr bwMode="auto">
          <a:xfrm>
            <a:off x="6189070" y="1666213"/>
            <a:ext cx="213341" cy="364344"/>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8" name="文本框 27"/>
              <p:cNvSpPr txBox="1"/>
              <p:nvPr/>
            </p:nvSpPr>
            <p:spPr>
              <a:xfrm>
                <a:off x="6709699" y="1452535"/>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1</m:t>
                          </m:r>
                        </m:sub>
                      </m:sSub>
                    </m:oMath>
                  </m:oMathPara>
                </a14:m>
                <a:endParaRPr lang="zh-CN" altLang="en-US" dirty="0"/>
              </a:p>
            </p:txBody>
          </p:sp>
        </mc:Choice>
        <mc:Fallback>
          <p:sp>
            <p:nvSpPr>
              <p:cNvPr id="28" name="文本框 27"/>
              <p:cNvSpPr txBox="1">
                <a:spLocks noRot="1" noChangeAspect="1" noMove="1" noResize="1" noEditPoints="1" noAdjustHandles="1" noChangeArrowheads="1" noChangeShapeType="1" noTextEdit="1"/>
              </p:cNvSpPr>
              <p:nvPr/>
            </p:nvSpPr>
            <p:spPr>
              <a:xfrm>
                <a:off x="6709699" y="1452535"/>
                <a:ext cx="430097" cy="338554"/>
              </a:xfrm>
              <a:prstGeom prst="rect">
                <a:avLst/>
              </a:prstGeom>
              <a:blipFill rotWithShape="1">
                <a:blip r:embed="rId6"/>
                <a:stretch>
                  <a:fillRect l="-67" t="-86" r="114" b="11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9" name="文本框 28"/>
              <p:cNvSpPr txBox="1"/>
              <p:nvPr/>
            </p:nvSpPr>
            <p:spPr>
              <a:xfrm>
                <a:off x="6744957" y="2148684"/>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2</m:t>
                          </m:r>
                        </m:sub>
                      </m:sSub>
                    </m:oMath>
                  </m:oMathPara>
                </a14:m>
                <a:endParaRPr lang="zh-CN" altLang="en-US" dirty="0"/>
              </a:p>
            </p:txBody>
          </p:sp>
        </mc:Choice>
        <mc:Fallback>
          <p:sp>
            <p:nvSpPr>
              <p:cNvPr id="29" name="文本框 28"/>
              <p:cNvSpPr txBox="1">
                <a:spLocks noRot="1" noChangeAspect="1" noMove="1" noResize="1" noEditPoints="1" noAdjustHandles="1" noChangeArrowheads="1" noChangeShapeType="1" noTextEdit="1"/>
              </p:cNvSpPr>
              <p:nvPr/>
            </p:nvSpPr>
            <p:spPr>
              <a:xfrm>
                <a:off x="6744957" y="2148684"/>
                <a:ext cx="430097" cy="338554"/>
              </a:xfrm>
              <a:prstGeom prst="rect">
                <a:avLst/>
              </a:prstGeom>
              <a:blipFill rotWithShape="1">
                <a:blip r:embed="rId7"/>
                <a:stretch>
                  <a:fillRect l="-145" t="-141" r="44" b="17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4" name="文本框 33"/>
              <p:cNvSpPr txBox="1"/>
              <p:nvPr/>
            </p:nvSpPr>
            <p:spPr>
              <a:xfrm>
                <a:off x="8254461" y="1565572"/>
                <a:ext cx="37279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𝑘</m:t>
                      </m:r>
                    </m:oMath>
                  </m:oMathPara>
                </a14:m>
                <a:endParaRPr lang="zh-CN" altLang="en-US" sz="1600" i="1" dirty="0"/>
              </a:p>
            </p:txBody>
          </p:sp>
        </mc:Choice>
        <mc:Fallback>
          <p:sp>
            <p:nvSpPr>
              <p:cNvPr id="34" name="文本框 33"/>
              <p:cNvSpPr txBox="1">
                <a:spLocks noRot="1" noChangeAspect="1" noMove="1" noResize="1" noEditPoints="1" noAdjustHandles="1" noChangeArrowheads="1" noChangeShapeType="1" noTextEdit="1"/>
              </p:cNvSpPr>
              <p:nvPr/>
            </p:nvSpPr>
            <p:spPr>
              <a:xfrm>
                <a:off x="8254461" y="1565572"/>
                <a:ext cx="372794" cy="338554"/>
              </a:xfrm>
              <a:prstGeom prst="rect">
                <a:avLst/>
              </a:prstGeom>
              <a:blipFill rotWithShape="1">
                <a:blip r:embed="rId8"/>
                <a:stretch>
                  <a:fillRect l="-26" t="-88" r="39" b="117"/>
                </a:stretch>
              </a:blipFill>
            </p:spPr>
            <p:txBody>
              <a:bodyPr/>
              <a:lstStyle/>
              <a:p>
                <a:r>
                  <a:rPr lang="zh-CN" altLang="en-US">
                    <a:noFill/>
                  </a:rPr>
                  <a:t> </a:t>
                </a:r>
              </a:p>
            </p:txBody>
          </p:sp>
        </mc:Fallback>
      </mc:AlternateContent>
      <p:sp>
        <p:nvSpPr>
          <p:cNvPr id="35" name="文本框 34"/>
          <p:cNvSpPr txBox="1"/>
          <p:nvPr/>
        </p:nvSpPr>
        <p:spPr>
          <a:xfrm>
            <a:off x="710917" y="1763402"/>
            <a:ext cx="1959699" cy="496546"/>
          </a:xfrm>
          <a:prstGeom prst="rect">
            <a:avLst/>
          </a:prstGeom>
          <a:noFill/>
        </p:spPr>
        <p:txBody>
          <a:bodyPr wrap="square">
            <a:spAutoFit/>
          </a:bodyPr>
          <a:lstStyle/>
          <a:p>
            <a:pPr>
              <a:lnSpc>
                <a:spcPct val="150000"/>
              </a:lnSpc>
            </a:pP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光程差表示为：</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7" name="文本框 36"/>
              <p:cNvSpPr txBox="1"/>
              <p:nvPr/>
            </p:nvSpPr>
            <p:spPr>
              <a:xfrm>
                <a:off x="2485082" y="1853810"/>
                <a:ext cx="279947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Cambria Math" panose="02040503050406030204" pitchFamily="18" charset="0"/>
                        </a:rPr>
                        <m:t>𝛿</m:t>
                      </m:r>
                      <m:r>
                        <a:rPr lang="en-US" altLang="zh-CN" sz="2000" b="0" i="1"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2</m:t>
                          </m:r>
                        </m:sub>
                      </m:sSub>
                      <m:r>
                        <a:rPr lang="en-US" altLang="zh-CN" sz="2000" b="0" i="1"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1</m:t>
                          </m:r>
                        </m:sub>
                      </m:sSub>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𝑘</m:t>
                      </m:r>
                      <m:r>
                        <a:rPr lang="zh-CN" altLang="en-US" sz="2000" b="0" i="1" smtClean="0">
                          <a:latin typeface="Cambria Math" panose="02040503050406030204" pitchFamily="18" charset="0"/>
                          <a:ea typeface="Cambria Math" panose="02040503050406030204" pitchFamily="18" charset="0"/>
                        </a:rPr>
                        <m:t>𝜆</m:t>
                      </m:r>
                    </m:oMath>
                  </m:oMathPara>
                </a14:m>
                <a:endParaRPr lang="zh-CN" altLang="en-US" dirty="0"/>
              </a:p>
            </p:txBody>
          </p:sp>
        </mc:Choice>
        <mc:Fallback>
          <p:sp>
            <p:nvSpPr>
              <p:cNvPr id="37" name="文本框 36"/>
              <p:cNvSpPr txBox="1">
                <a:spLocks noRot="1" noChangeAspect="1" noMove="1" noResize="1" noEditPoints="1" noAdjustHandles="1" noChangeArrowheads="1" noChangeShapeType="1" noTextEdit="1"/>
              </p:cNvSpPr>
              <p:nvPr/>
            </p:nvSpPr>
            <p:spPr>
              <a:xfrm>
                <a:off x="2485082" y="1853810"/>
                <a:ext cx="2799471" cy="400110"/>
              </a:xfrm>
              <a:prstGeom prst="rect">
                <a:avLst/>
              </a:prstGeom>
              <a:blipFill rotWithShape="1">
                <a:blip r:embed="rId9"/>
                <a:stretch>
                  <a:fillRect l="-12" t="-61" r="3" b="7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p:cNvSpPr txBox="1"/>
              <p:nvPr/>
            </p:nvSpPr>
            <p:spPr>
              <a:xfrm>
                <a:off x="343847" y="2469967"/>
                <a:ext cx="5070619" cy="989438"/>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按照题意，</a:t>
                </a:r>
                <a:r>
                  <a:rPr lang="en-US" altLang="zh-CN" sz="2000" dirty="0">
                    <a:ea typeface="Cambria Math" panose="02040503050406030204" pitchFamily="18" charset="0"/>
                  </a:rPr>
                  <a:t> </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2</m:t>
                        </m:r>
                      </m:sub>
                    </m:sSub>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不变而</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1</m:t>
                        </m:r>
                      </m:sub>
                    </m:sSub>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由于插入了云母片而变为</a:t>
                </a:r>
                <a14:m>
                  <m:oMath xmlns:m="http://schemas.openxmlformats.org/officeDocument/2006/math">
                    <m:sSup>
                      <m:sSupPr>
                        <m:ctrlPr>
                          <a:rPr lang="en-US" altLang="zh-CN" sz="2000" i="1" smtClean="0">
                            <a:latin typeface="Cambria Math" panose="02040503050406030204" pitchFamily="18" charset="0"/>
                            <a:ea typeface="Cambria Math" panose="02040503050406030204" pitchFamily="18" charset="0"/>
                          </a:rPr>
                        </m:ctrlPr>
                      </m:sSupPr>
                      <m:e>
                        <m:sSub>
                          <m:sSubPr>
                            <m:ctrlPr>
                              <a:rPr lang="en-US" altLang="zh-CN" sz="2000" i="1" smtClean="0">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1</m:t>
                            </m:r>
                          </m:sub>
                        </m:sSub>
                      </m:e>
                      <m:sup>
                        <m:r>
                          <a:rPr lang="en-US" altLang="zh-CN" sz="2000" b="0" i="1" smtClean="0">
                            <a:latin typeface="Cambria Math" panose="02040503050406030204" pitchFamily="18" charset="0"/>
                            <a:ea typeface="Cambria Math" panose="02040503050406030204" pitchFamily="18" charset="0"/>
                          </a:rPr>
                          <m:t>′</m:t>
                        </m:r>
                      </m:sup>
                    </m:sSup>
                    <m:r>
                      <a:rPr lang="en-US" altLang="zh-CN" sz="2000" i="1">
                        <a:latin typeface="Cambria Math" panose="02040503050406030204" pitchFamily="18" charset="0"/>
                        <a:ea typeface="Cambria Math" panose="02040503050406030204" pitchFamily="18" charset="0"/>
                      </a:rPr>
                      <m:t> </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，故：</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5" name="文本框 54"/>
              <p:cNvSpPr txBox="1">
                <a:spLocks noRot="1" noChangeAspect="1" noMove="1" noResize="1" noEditPoints="1" noAdjustHandles="1" noChangeArrowheads="1" noChangeShapeType="1" noTextEdit="1"/>
              </p:cNvSpPr>
              <p:nvPr/>
            </p:nvSpPr>
            <p:spPr>
              <a:xfrm>
                <a:off x="343847" y="2469967"/>
                <a:ext cx="5070619" cy="989438"/>
              </a:xfrm>
              <a:prstGeom prst="rect">
                <a:avLst/>
              </a:prstGeom>
              <a:blipFill rotWithShape="1">
                <a:blip r:embed="rId10"/>
                <a:stretch>
                  <a:fillRect l="-6" t="-46" r="9" b="5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6" name="文本框 55"/>
              <p:cNvSpPr txBox="1"/>
              <p:nvPr/>
            </p:nvSpPr>
            <p:spPr>
              <a:xfrm>
                <a:off x="1965961" y="3387284"/>
                <a:ext cx="279947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r>
                        <a:rPr lang="en-US" altLang="zh-CN" sz="2000" i="1"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2</m:t>
                          </m:r>
                        </m:sub>
                      </m:sSub>
                      <m:r>
                        <a:rPr lang="en-US" altLang="zh-CN" sz="2000" i="1">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b="0" i="1" smtClean="0">
                              <a:latin typeface="Cambria Math" panose="02040503050406030204" pitchFamily="18" charset="0"/>
                              <a:ea typeface="Cambria Math" panose="02040503050406030204" pitchFamily="18" charset="0"/>
                            </a:rPr>
                            <m:t>1</m:t>
                          </m:r>
                        </m:sub>
                      </m:sSub>
                      <m:r>
                        <a:rPr lang="en-US" altLang="zh-CN" sz="2000" i="1" smtClean="0">
                          <a:latin typeface="Cambria Math" panose="02040503050406030204" pitchFamily="18" charset="0"/>
                          <a:ea typeface="Cambria Math" panose="02040503050406030204" pitchFamily="18" charset="0"/>
                        </a:rPr>
                        <m:t>) </m:t>
                      </m:r>
                      <m:r>
                        <a:rPr lang="en-US" altLang="zh-CN" sz="2000" i="1">
                          <a:latin typeface="Cambria Math" panose="02040503050406030204" pitchFamily="18" charset="0"/>
                          <a:ea typeface="Cambria Math" panose="02040503050406030204" pitchFamily="18" charset="0"/>
                        </a:rPr>
                        <m:t>=</m:t>
                      </m:r>
                      <m:r>
                        <m:rPr>
                          <m:sty m:val="p"/>
                        </m:rPr>
                        <a:rPr lang="el-GR" altLang="zh-CN" sz="2000" i="1" smtClean="0">
                          <a:latin typeface="Cambria Math" panose="02040503050406030204" pitchFamily="18" charset="0"/>
                          <a:ea typeface="Cambria Math" panose="02040503050406030204" pitchFamily="18" charset="0"/>
                        </a:rPr>
                        <m:t>Δ</m:t>
                      </m:r>
                      <m:r>
                        <a:rPr lang="en-US" altLang="zh-CN" sz="2000" i="1">
                          <a:latin typeface="Cambria Math" panose="02040503050406030204" pitchFamily="18" charset="0"/>
                          <a:ea typeface="Cambria Math" panose="02040503050406030204" pitchFamily="18" charset="0"/>
                        </a:rPr>
                        <m:t>𝑘</m:t>
                      </m:r>
                      <m:r>
                        <a:rPr lang="zh-CN" altLang="en-US" sz="2000" i="1">
                          <a:latin typeface="Cambria Math" panose="02040503050406030204" pitchFamily="18" charset="0"/>
                          <a:ea typeface="Cambria Math" panose="02040503050406030204" pitchFamily="18" charset="0"/>
                        </a:rPr>
                        <m:t>𝜆</m:t>
                      </m:r>
                    </m:oMath>
                  </m:oMathPara>
                </a14:m>
                <a:endParaRPr lang="zh-CN" altLang="en-US" dirty="0"/>
              </a:p>
            </p:txBody>
          </p:sp>
        </mc:Choice>
        <mc:Fallback>
          <p:sp>
            <p:nvSpPr>
              <p:cNvPr id="56" name="文本框 55"/>
              <p:cNvSpPr txBox="1">
                <a:spLocks noRot="1" noChangeAspect="1" noMove="1" noResize="1" noEditPoints="1" noAdjustHandles="1" noChangeArrowheads="1" noChangeShapeType="1" noTextEdit="1"/>
              </p:cNvSpPr>
              <p:nvPr/>
            </p:nvSpPr>
            <p:spPr>
              <a:xfrm>
                <a:off x="1965961" y="3387284"/>
                <a:ext cx="2799471" cy="400110"/>
              </a:xfrm>
              <a:prstGeom prst="rect">
                <a:avLst/>
              </a:prstGeom>
              <a:blipFill rotWithShape="1">
                <a:blip r:embed="rId11"/>
                <a:stretch>
                  <a:fillRect t="-48" r="14" b="63"/>
                </a:stretch>
              </a:blipFill>
            </p:spPr>
            <p:txBody>
              <a:bodyPr/>
              <a:lstStyle/>
              <a:p>
                <a:r>
                  <a:rPr lang="zh-CN" altLang="en-US">
                    <a:noFill/>
                  </a:rPr>
                  <a:t> </a:t>
                </a:r>
              </a:p>
            </p:txBody>
          </p:sp>
        </mc:Fallback>
      </mc:AlternateContent>
      <p:sp>
        <p:nvSpPr>
          <p:cNvPr id="57" name="箭头: 右 56"/>
          <p:cNvSpPr/>
          <p:nvPr/>
        </p:nvSpPr>
        <p:spPr bwMode="auto">
          <a:xfrm>
            <a:off x="1582615" y="4003441"/>
            <a:ext cx="541606" cy="2813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8" name="文本框 57"/>
              <p:cNvSpPr txBox="1"/>
              <p:nvPr/>
            </p:nvSpPr>
            <p:spPr>
              <a:xfrm>
                <a:off x="2124221" y="3910142"/>
                <a:ext cx="3123028"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r>
                        <m:rPr>
                          <m:sty m:val="p"/>
                        </m:rPr>
                        <a:rPr lang="el-GR" altLang="zh-CN" sz="2000" i="1" smtClean="0">
                          <a:latin typeface="Cambria Math" panose="02040503050406030204" pitchFamily="18" charset="0"/>
                          <a:ea typeface="Cambria Math" panose="02040503050406030204" pitchFamily="18" charset="0"/>
                        </a:rPr>
                        <m:t>Δ</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i="1">
                              <a:latin typeface="Cambria Math" panose="02040503050406030204" pitchFamily="18" charset="0"/>
                              <a:ea typeface="Cambria Math" panose="02040503050406030204" pitchFamily="18" charset="0"/>
                            </a:rPr>
                            <m:t>1</m:t>
                          </m:r>
                        </m:sub>
                      </m:sSub>
                      <m:r>
                        <a:rPr lang="en-US" altLang="zh-CN" sz="2000" i="1">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i="1">
                              <a:latin typeface="Cambria Math" panose="02040503050406030204" pitchFamily="18" charset="0"/>
                              <a:ea typeface="Cambria Math" panose="02040503050406030204" pitchFamily="18" charset="0"/>
                            </a:rPr>
                            <m:t>1</m:t>
                          </m:r>
                        </m:sub>
                      </m:sSub>
                      <m:r>
                        <a:rPr lang="en-US" altLang="zh-CN" sz="2000" b="0" i="1" smtClean="0">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𝑟</m:t>
                              </m:r>
                            </m:e>
                            <m:sub>
                              <m:r>
                                <a:rPr lang="en-US" altLang="zh-CN" sz="2000" i="1">
                                  <a:latin typeface="Cambria Math" panose="02040503050406030204" pitchFamily="18" charset="0"/>
                                  <a:ea typeface="Cambria Math" panose="02040503050406030204" pitchFamily="18" charset="0"/>
                                </a:rPr>
                                <m:t>1</m:t>
                              </m:r>
                            </m:sub>
                          </m:sSub>
                        </m:e>
                        <m:sup>
                          <m:r>
                            <a:rPr lang="en-US" altLang="zh-CN" sz="2000" i="1">
                              <a:latin typeface="Cambria Math" panose="02040503050406030204" pitchFamily="18" charset="0"/>
                              <a:ea typeface="Cambria Math" panose="02040503050406030204" pitchFamily="18" charset="0"/>
                            </a:rPr>
                            <m:t>′</m:t>
                          </m:r>
                        </m:sup>
                      </m:sSup>
                      <m:r>
                        <a:rPr lang="en-US" altLang="zh-CN" sz="2000" b="0" i="1" smtClean="0">
                          <a:latin typeface="Cambria Math" panose="02040503050406030204" pitchFamily="18" charset="0"/>
                          <a:ea typeface="Cambria Math" panose="02040503050406030204" pitchFamily="18" charset="0"/>
                        </a:rPr>
                        <m:t>=</m:t>
                      </m:r>
                      <m:r>
                        <m:rPr>
                          <m:sty m:val="p"/>
                        </m:rPr>
                        <a:rPr lang="el-GR" altLang="zh-CN" sz="2000" i="1" smtClean="0">
                          <a:latin typeface="Cambria Math" panose="02040503050406030204" pitchFamily="18" charset="0"/>
                          <a:ea typeface="Cambria Math" panose="02040503050406030204" pitchFamily="18" charset="0"/>
                        </a:rPr>
                        <m:t>Δ</m:t>
                      </m:r>
                      <m:r>
                        <a:rPr lang="en-US" altLang="zh-CN" sz="2000" i="1">
                          <a:latin typeface="Cambria Math" panose="02040503050406030204" pitchFamily="18" charset="0"/>
                          <a:ea typeface="Cambria Math" panose="02040503050406030204" pitchFamily="18" charset="0"/>
                        </a:rPr>
                        <m:t>𝑘</m:t>
                      </m:r>
                      <m:r>
                        <a:rPr lang="zh-CN" altLang="en-US" sz="2000" i="1">
                          <a:latin typeface="Cambria Math" panose="02040503050406030204" pitchFamily="18" charset="0"/>
                          <a:ea typeface="Cambria Math" panose="02040503050406030204" pitchFamily="18" charset="0"/>
                        </a:rPr>
                        <m:t>𝜆</m:t>
                      </m:r>
                      <m:r>
                        <a:rPr lang="en-US" altLang="zh-CN" sz="2000" i="1" smtClean="0">
                          <a:latin typeface="Cambria Math" panose="02040503050406030204" pitchFamily="18" charset="0"/>
                          <a:ea typeface="Cambria Math" panose="02040503050406030204" pitchFamily="18" charset="0"/>
                        </a:rPr>
                        <m:t>&lt;</m:t>
                      </m:r>
                      <m:r>
                        <a:rPr lang="en-US" altLang="zh-CN" sz="2000" b="0" i="1" smtClean="0">
                          <a:latin typeface="Cambria Math" panose="02040503050406030204" pitchFamily="18" charset="0"/>
                          <a:ea typeface="Cambria Math" panose="02040503050406030204" pitchFamily="18" charset="0"/>
                        </a:rPr>
                        <m:t>0</m:t>
                      </m:r>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2124221" y="3910142"/>
                <a:ext cx="3123028" cy="400110"/>
              </a:xfrm>
              <a:prstGeom prst="rect">
                <a:avLst/>
              </a:prstGeom>
              <a:blipFill rotWithShape="1">
                <a:blip r:embed="rId12"/>
                <a:stretch>
                  <a:fillRect l="-5" t="-112" r="8" b="-6367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9" name="文本框 58"/>
              <p:cNvSpPr txBox="1"/>
              <p:nvPr/>
            </p:nvSpPr>
            <p:spPr>
              <a:xfrm>
                <a:off x="8253021" y="2000191"/>
                <a:ext cx="7484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i="1" dirty="0"/>
              </a:p>
            </p:txBody>
          </p:sp>
        </mc:Choice>
        <mc:Fallback>
          <p:sp>
            <p:nvSpPr>
              <p:cNvPr id="59" name="文本框 58"/>
              <p:cNvSpPr txBox="1">
                <a:spLocks noRot="1" noChangeAspect="1" noMove="1" noResize="1" noEditPoints="1" noAdjustHandles="1" noChangeArrowheads="1" noChangeShapeType="1" noTextEdit="1"/>
              </p:cNvSpPr>
              <p:nvPr/>
            </p:nvSpPr>
            <p:spPr>
              <a:xfrm>
                <a:off x="8253021" y="2000191"/>
                <a:ext cx="748468" cy="338554"/>
              </a:xfrm>
              <a:prstGeom prst="rect">
                <a:avLst/>
              </a:prstGeom>
              <a:blipFill rotWithShape="1">
                <a:blip r:embed="rId13"/>
                <a:stretch>
                  <a:fillRect l="-75" t="-170" r="49" b="12"/>
                </a:stretch>
              </a:blipFill>
            </p:spPr>
            <p:txBody>
              <a:bodyPr/>
              <a:lstStyle/>
              <a:p>
                <a:r>
                  <a:rPr lang="zh-CN" altLang="en-US">
                    <a:noFill/>
                  </a:rPr>
                  <a:t> </a:t>
                </a:r>
              </a:p>
            </p:txBody>
          </p:sp>
        </mc:Fallback>
      </mc:AlternateContent>
      <p:sp>
        <p:nvSpPr>
          <p:cNvPr id="60" name="箭头: 右 59"/>
          <p:cNvSpPr/>
          <p:nvPr/>
        </p:nvSpPr>
        <p:spPr bwMode="auto">
          <a:xfrm>
            <a:off x="5347215" y="3969520"/>
            <a:ext cx="541606" cy="28135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62" name="文本框 61"/>
              <p:cNvSpPr txBox="1"/>
              <p:nvPr/>
            </p:nvSpPr>
            <p:spPr>
              <a:xfrm>
                <a:off x="5690380" y="3889114"/>
                <a:ext cx="2685024"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r>
                        <a:rPr lang="en-US" altLang="zh-CN" sz="2000" i="1">
                          <a:latin typeface="Cambria Math" panose="02040503050406030204" pitchFamily="18" charset="0"/>
                          <a:ea typeface="Cambria Math" panose="02040503050406030204" pitchFamily="18" charset="0"/>
                        </a:rPr>
                        <m:t>𝑘</m:t>
                      </m:r>
                      <m:r>
                        <a:rPr lang="en-US" altLang="zh-CN" sz="2000" b="0" i="1"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b="0" i="1" smtClean="0">
                              <a:latin typeface="Cambria Math" panose="02040503050406030204" pitchFamily="18" charset="0"/>
                              <a:ea typeface="Cambria Math" panose="02040503050406030204" pitchFamily="18" charset="0"/>
                            </a:rPr>
                            <m:t>𝑘</m:t>
                          </m:r>
                        </m:e>
                        <m:sub>
                          <m:r>
                            <a:rPr lang="en-US" altLang="zh-CN" sz="2000" b="0" i="1" smtClean="0">
                              <a:latin typeface="Cambria Math" panose="02040503050406030204" pitchFamily="18" charset="0"/>
                              <a:ea typeface="Cambria Math" panose="02040503050406030204" pitchFamily="18" charset="0"/>
                            </a:rPr>
                            <m:t>2</m:t>
                          </m:r>
                        </m:sub>
                      </m:sSub>
                      <m:r>
                        <a:rPr lang="en-US" altLang="zh-CN" sz="2000" b="0" i="1" smtClean="0">
                          <a:latin typeface="Cambria Math" panose="02040503050406030204" pitchFamily="18" charset="0"/>
                          <a:ea typeface="Cambria Math" panose="02040503050406030204" pitchFamily="18" charset="0"/>
                        </a:rPr>
                        <m:t>−</m:t>
                      </m:r>
                      <m:sSub>
                        <m:sSubPr>
                          <m:ctrlPr>
                            <a:rPr lang="en-US" altLang="zh-CN" sz="2000" i="1">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𝑘</m:t>
                          </m:r>
                        </m:e>
                        <m:sub>
                          <m:r>
                            <a:rPr lang="en-US" altLang="zh-CN" sz="2000" b="0" i="1" smtClean="0">
                              <a:latin typeface="Cambria Math" panose="02040503050406030204" pitchFamily="18" charset="0"/>
                              <a:ea typeface="Cambria Math" panose="02040503050406030204" pitchFamily="18" charset="0"/>
                            </a:rPr>
                            <m:t>1</m:t>
                          </m:r>
                        </m:sub>
                      </m:sSub>
                      <m:r>
                        <a:rPr lang="en-US" altLang="zh-CN" sz="2000" i="1" smtClean="0">
                          <a:latin typeface="Cambria Math" panose="02040503050406030204" pitchFamily="18" charset="0"/>
                          <a:ea typeface="Cambria Math" panose="02040503050406030204" pitchFamily="18" charset="0"/>
                        </a:rPr>
                        <m:t>&lt;</m:t>
                      </m:r>
                      <m:r>
                        <a:rPr lang="en-US" altLang="zh-CN" sz="2000" b="0" i="1" smtClean="0">
                          <a:latin typeface="Cambria Math" panose="02040503050406030204" pitchFamily="18" charset="0"/>
                          <a:ea typeface="Cambria Math" panose="02040503050406030204" pitchFamily="18" charset="0"/>
                        </a:rPr>
                        <m:t>0</m:t>
                      </m:r>
                    </m:oMath>
                  </m:oMathPara>
                </a14:m>
                <a:endParaRPr lang="zh-CN" altLang="en-US" dirty="0"/>
              </a:p>
            </p:txBody>
          </p:sp>
        </mc:Choice>
        <mc:Fallback>
          <p:sp>
            <p:nvSpPr>
              <p:cNvPr id="62" name="文本框 61"/>
              <p:cNvSpPr txBox="1">
                <a:spLocks noRot="1" noChangeAspect="1" noMove="1" noResize="1" noEditPoints="1" noAdjustHandles="1" noChangeArrowheads="1" noChangeShapeType="1" noTextEdit="1"/>
              </p:cNvSpPr>
              <p:nvPr/>
            </p:nvSpPr>
            <p:spPr>
              <a:xfrm>
                <a:off x="5690380" y="3889114"/>
                <a:ext cx="2685024" cy="400110"/>
              </a:xfrm>
              <a:prstGeom prst="rect">
                <a:avLst/>
              </a:prstGeom>
              <a:blipFill rotWithShape="1">
                <a:blip r:embed="rId14"/>
                <a:stretch>
                  <a:fillRect l="-5" t="-93" r="14" b="10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3" name="文本框 62"/>
              <p:cNvSpPr txBox="1"/>
              <p:nvPr/>
            </p:nvSpPr>
            <p:spPr>
              <a:xfrm>
                <a:off x="523098" y="4443636"/>
                <a:ext cx="8097803" cy="957250"/>
              </a:xfrm>
              <a:prstGeom prst="rect">
                <a:avLst/>
              </a:prstGeom>
              <a:noFill/>
            </p:spPr>
            <p:txBody>
              <a:bodyPr wrap="square">
                <a:spAutoFit/>
              </a:bodyPr>
              <a:lstStyle/>
              <a:p>
                <a:pPr>
                  <a:lnSpc>
                    <a:spcPct val="150000"/>
                  </a:lnSpc>
                </a:pP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说明末状态的干涉级次小于初状态，即干涉级次小的移动到了</a:t>
                </a:r>
                <a14:m>
                  <m:oMath xmlns:m="http://schemas.openxmlformats.org/officeDocument/2006/math">
                    <m:r>
                      <a:rPr lang="en-US" altLang="zh-CN" sz="2000" b="0" i="1" smtClean="0">
                        <a:latin typeface="Cambria Math" panose="02040503050406030204" pitchFamily="18" charset="0"/>
                        <a:ea typeface="宋体" panose="02010600030101010101" pitchFamily="2" charset="-122"/>
                        <a:cs typeface="Times New Roman" panose="02020603050405020304" pitchFamily="18" charset="0"/>
                      </a:rPr>
                      <m:t>𝑝</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点</a:t>
                </a:r>
                <a:r>
                  <a:rPr lang="zh-CN" altLang="en-US"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，光谱整体上移。</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63" name="文本框 62"/>
              <p:cNvSpPr txBox="1">
                <a:spLocks noRot="1" noChangeAspect="1" noMove="1" noResize="1" noEditPoints="1" noAdjustHandles="1" noChangeArrowheads="1" noChangeShapeType="1" noTextEdit="1"/>
              </p:cNvSpPr>
              <p:nvPr/>
            </p:nvSpPr>
            <p:spPr>
              <a:xfrm>
                <a:off x="523098" y="4443636"/>
                <a:ext cx="8097803" cy="957250"/>
              </a:xfrm>
              <a:prstGeom prst="rect">
                <a:avLst/>
              </a:prstGeom>
              <a:blipFill rotWithShape="1">
                <a:blip r:embed="rId15"/>
                <a:stretch>
                  <a:fillRect l="-6" t="-57" r="-108" b="-24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5" name="文本框 64"/>
              <p:cNvSpPr txBox="1"/>
              <p:nvPr/>
            </p:nvSpPr>
            <p:spPr>
              <a:xfrm>
                <a:off x="7998635" y="1524622"/>
                <a:ext cx="50643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宋体" panose="02010600030101010101" pitchFamily="2" charset="-122"/>
                          <a:cs typeface="Times New Roman" panose="02020603050405020304" pitchFamily="18" charset="0"/>
                        </a:rPr>
                        <m:t>𝑝</m:t>
                      </m:r>
                    </m:oMath>
                  </m:oMathPara>
                </a14:m>
                <a:endParaRPr lang="zh-CN" altLang="en-US" sz="1600" dirty="0"/>
              </a:p>
            </p:txBody>
          </p:sp>
        </mc:Choice>
        <mc:Fallback>
          <p:sp>
            <p:nvSpPr>
              <p:cNvPr id="65" name="文本框 64"/>
              <p:cNvSpPr txBox="1">
                <a:spLocks noRot="1" noChangeAspect="1" noMove="1" noResize="1" noEditPoints="1" noAdjustHandles="1" noChangeArrowheads="1" noChangeShapeType="1" noTextEdit="1"/>
              </p:cNvSpPr>
              <p:nvPr/>
            </p:nvSpPr>
            <p:spPr>
              <a:xfrm>
                <a:off x="7998635" y="1524622"/>
                <a:ext cx="506437" cy="338554"/>
              </a:xfrm>
              <a:prstGeom prst="rect">
                <a:avLst/>
              </a:prstGeom>
              <a:blipFill rotWithShape="1">
                <a:blip r:embed="rId16"/>
                <a:stretch>
                  <a:fillRect l="-35" t="-184" r="102" b="25"/>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par>
                                <p:cTn id="12" presetID="26" presetClass="entr" presetSubtype="0"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down)">
                                      <p:cBhvr>
                                        <p:cTn id="14" dur="580">
                                          <p:stCondLst>
                                            <p:cond delay="0"/>
                                          </p:stCondLst>
                                        </p:cTn>
                                        <p:tgtEl>
                                          <p:spTgt spid="34"/>
                                        </p:tgtEl>
                                      </p:cBhvr>
                                    </p:animEffect>
                                    <p:anim calcmode="lin" valueType="num">
                                      <p:cBhvr>
                                        <p:cTn id="1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0" dur="26">
                                          <p:stCondLst>
                                            <p:cond delay="650"/>
                                          </p:stCondLst>
                                        </p:cTn>
                                        <p:tgtEl>
                                          <p:spTgt spid="34"/>
                                        </p:tgtEl>
                                      </p:cBhvr>
                                      <p:to x="100000" y="60000"/>
                                    </p:animScale>
                                    <p:animScale>
                                      <p:cBhvr>
                                        <p:cTn id="21" dur="166" decel="50000">
                                          <p:stCondLst>
                                            <p:cond delay="676"/>
                                          </p:stCondLst>
                                        </p:cTn>
                                        <p:tgtEl>
                                          <p:spTgt spid="34"/>
                                        </p:tgtEl>
                                      </p:cBhvr>
                                      <p:to x="100000" y="100000"/>
                                    </p:animScale>
                                    <p:animScale>
                                      <p:cBhvr>
                                        <p:cTn id="22" dur="26">
                                          <p:stCondLst>
                                            <p:cond delay="1312"/>
                                          </p:stCondLst>
                                        </p:cTn>
                                        <p:tgtEl>
                                          <p:spTgt spid="34"/>
                                        </p:tgtEl>
                                      </p:cBhvr>
                                      <p:to x="100000" y="80000"/>
                                    </p:animScale>
                                    <p:animScale>
                                      <p:cBhvr>
                                        <p:cTn id="23" dur="166" decel="50000">
                                          <p:stCondLst>
                                            <p:cond delay="1338"/>
                                          </p:stCondLst>
                                        </p:cTn>
                                        <p:tgtEl>
                                          <p:spTgt spid="34"/>
                                        </p:tgtEl>
                                      </p:cBhvr>
                                      <p:to x="100000" y="100000"/>
                                    </p:animScale>
                                    <p:animScale>
                                      <p:cBhvr>
                                        <p:cTn id="24" dur="26">
                                          <p:stCondLst>
                                            <p:cond delay="1642"/>
                                          </p:stCondLst>
                                        </p:cTn>
                                        <p:tgtEl>
                                          <p:spTgt spid="34"/>
                                        </p:tgtEl>
                                      </p:cBhvr>
                                      <p:to x="100000" y="90000"/>
                                    </p:animScale>
                                    <p:animScale>
                                      <p:cBhvr>
                                        <p:cTn id="25" dur="166" decel="50000">
                                          <p:stCondLst>
                                            <p:cond delay="1668"/>
                                          </p:stCondLst>
                                        </p:cTn>
                                        <p:tgtEl>
                                          <p:spTgt spid="34"/>
                                        </p:tgtEl>
                                      </p:cBhvr>
                                      <p:to x="100000" y="100000"/>
                                    </p:animScale>
                                    <p:animScale>
                                      <p:cBhvr>
                                        <p:cTn id="26" dur="26">
                                          <p:stCondLst>
                                            <p:cond delay="1808"/>
                                          </p:stCondLst>
                                        </p:cTn>
                                        <p:tgtEl>
                                          <p:spTgt spid="34"/>
                                        </p:tgtEl>
                                      </p:cBhvr>
                                      <p:to x="100000" y="95000"/>
                                    </p:animScale>
                                    <p:animScale>
                                      <p:cBhvr>
                                        <p:cTn id="27" dur="166" decel="50000">
                                          <p:stCondLst>
                                            <p:cond delay="1834"/>
                                          </p:stCondLst>
                                        </p:cTn>
                                        <p:tgtEl>
                                          <p:spTgt spid="34"/>
                                        </p:tgtEl>
                                      </p:cBhvr>
                                      <p:to x="100000" y="100000"/>
                                    </p:animScale>
                                  </p:childTnLst>
                                </p:cTn>
                              </p:par>
                            </p:childTnLst>
                          </p:cTn>
                        </p:par>
                        <p:par>
                          <p:cTn id="28" fill="hold">
                            <p:stCondLst>
                              <p:cond delay="1000"/>
                            </p:stCondLst>
                            <p:childTnLst>
                              <p:par>
                                <p:cTn id="29" presetID="26" presetClass="entr" presetSubtype="0" fill="hold" grpId="0" nodeType="afterEffect">
                                  <p:stCondLst>
                                    <p:cond delay="0"/>
                                  </p:stCondLst>
                                  <p:childTnLst>
                                    <p:set>
                                      <p:cBhvr>
                                        <p:cTn id="30" dur="1" fill="hold">
                                          <p:stCondLst>
                                            <p:cond delay="0"/>
                                          </p:stCondLst>
                                        </p:cTn>
                                        <p:tgtEl>
                                          <p:spTgt spid="59"/>
                                        </p:tgtEl>
                                        <p:attrNameLst>
                                          <p:attrName>style.visibility</p:attrName>
                                        </p:attrNameLst>
                                      </p:cBhvr>
                                      <p:to>
                                        <p:strVal val="visible"/>
                                      </p:to>
                                    </p:set>
                                    <p:animEffect transition="in" filter="wipe(down)">
                                      <p:cBhvr>
                                        <p:cTn id="31" dur="580">
                                          <p:stCondLst>
                                            <p:cond delay="0"/>
                                          </p:stCondLst>
                                        </p:cTn>
                                        <p:tgtEl>
                                          <p:spTgt spid="59"/>
                                        </p:tgtEl>
                                      </p:cBhvr>
                                    </p:animEffect>
                                    <p:anim calcmode="lin" valueType="num">
                                      <p:cBhvr>
                                        <p:cTn id="32"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37" dur="26">
                                          <p:stCondLst>
                                            <p:cond delay="650"/>
                                          </p:stCondLst>
                                        </p:cTn>
                                        <p:tgtEl>
                                          <p:spTgt spid="59"/>
                                        </p:tgtEl>
                                      </p:cBhvr>
                                      <p:to x="100000" y="60000"/>
                                    </p:animScale>
                                    <p:animScale>
                                      <p:cBhvr>
                                        <p:cTn id="38" dur="166" decel="50000">
                                          <p:stCondLst>
                                            <p:cond delay="676"/>
                                          </p:stCondLst>
                                        </p:cTn>
                                        <p:tgtEl>
                                          <p:spTgt spid="59"/>
                                        </p:tgtEl>
                                      </p:cBhvr>
                                      <p:to x="100000" y="100000"/>
                                    </p:animScale>
                                    <p:animScale>
                                      <p:cBhvr>
                                        <p:cTn id="39" dur="26">
                                          <p:stCondLst>
                                            <p:cond delay="1312"/>
                                          </p:stCondLst>
                                        </p:cTn>
                                        <p:tgtEl>
                                          <p:spTgt spid="59"/>
                                        </p:tgtEl>
                                      </p:cBhvr>
                                      <p:to x="100000" y="80000"/>
                                    </p:animScale>
                                    <p:animScale>
                                      <p:cBhvr>
                                        <p:cTn id="40" dur="166" decel="50000">
                                          <p:stCondLst>
                                            <p:cond delay="1338"/>
                                          </p:stCondLst>
                                        </p:cTn>
                                        <p:tgtEl>
                                          <p:spTgt spid="59"/>
                                        </p:tgtEl>
                                      </p:cBhvr>
                                      <p:to x="100000" y="100000"/>
                                    </p:animScale>
                                    <p:animScale>
                                      <p:cBhvr>
                                        <p:cTn id="41" dur="26">
                                          <p:stCondLst>
                                            <p:cond delay="1642"/>
                                          </p:stCondLst>
                                        </p:cTn>
                                        <p:tgtEl>
                                          <p:spTgt spid="59"/>
                                        </p:tgtEl>
                                      </p:cBhvr>
                                      <p:to x="100000" y="90000"/>
                                    </p:animScale>
                                    <p:animScale>
                                      <p:cBhvr>
                                        <p:cTn id="42" dur="166" decel="50000">
                                          <p:stCondLst>
                                            <p:cond delay="1668"/>
                                          </p:stCondLst>
                                        </p:cTn>
                                        <p:tgtEl>
                                          <p:spTgt spid="59"/>
                                        </p:tgtEl>
                                      </p:cBhvr>
                                      <p:to x="100000" y="100000"/>
                                    </p:animScale>
                                    <p:animScale>
                                      <p:cBhvr>
                                        <p:cTn id="43" dur="26">
                                          <p:stCondLst>
                                            <p:cond delay="1808"/>
                                          </p:stCondLst>
                                        </p:cTn>
                                        <p:tgtEl>
                                          <p:spTgt spid="59"/>
                                        </p:tgtEl>
                                      </p:cBhvr>
                                      <p:to x="100000" y="95000"/>
                                    </p:animScale>
                                    <p:animScale>
                                      <p:cBhvr>
                                        <p:cTn id="44" dur="166" decel="50000">
                                          <p:stCondLst>
                                            <p:cond delay="1834"/>
                                          </p:stCondLst>
                                        </p:cTn>
                                        <p:tgtEl>
                                          <p:spTgt spid="59"/>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down)">
                                      <p:cBhvr>
                                        <p:cTn id="49" dur="500"/>
                                        <p:tgtEl>
                                          <p:spTgt spid="29"/>
                                        </p:tgtEl>
                                      </p:cBhvr>
                                    </p:animEffect>
                                  </p:childTnLst>
                                </p:cTn>
                              </p:par>
                            </p:childTnLst>
                          </p:cTn>
                        </p:par>
                        <p:par>
                          <p:cTn id="50" fill="hold">
                            <p:stCondLst>
                              <p:cond delay="500"/>
                            </p:stCondLst>
                            <p:childTnLst>
                              <p:par>
                                <p:cTn id="51" presetID="22" presetClass="entr" presetSubtype="4"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down)">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500"/>
                                        <p:tgtEl>
                                          <p:spTgt spid="35"/>
                                        </p:tgtEl>
                                      </p:cBhvr>
                                    </p:animEffec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37">
                                            <p:txEl>
                                              <p:pRg st="0" end="0"/>
                                            </p:txEl>
                                          </p:spTgt>
                                        </p:tgtEl>
                                        <p:attrNameLst>
                                          <p:attrName>style.visibility</p:attrName>
                                        </p:attrNameLst>
                                      </p:cBhvr>
                                      <p:to>
                                        <p:strVal val="visible"/>
                                      </p:to>
                                    </p:set>
                                    <p:animEffect transition="in" filter="fade">
                                      <p:cBhvr>
                                        <p:cTn id="62" dur="500"/>
                                        <p:tgtEl>
                                          <p:spTgt spid="37">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fade">
                                      <p:cBhvr>
                                        <p:cTn id="67" dur="500"/>
                                        <p:tgtEl>
                                          <p:spTgt spid="55"/>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wipe(down)">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56"/>
                                        </p:tgtEl>
                                        <p:attrNameLst>
                                          <p:attrName>style.visibility</p:attrName>
                                        </p:attrNameLst>
                                      </p:cBhvr>
                                      <p:to>
                                        <p:strVal val="visible"/>
                                      </p:to>
                                    </p:set>
                                    <p:animEffect transition="in" filter="fade">
                                      <p:cBhvr>
                                        <p:cTn id="76" dur="500"/>
                                        <p:tgtEl>
                                          <p:spTgt spid="5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57"/>
                                        </p:tgtEl>
                                        <p:attrNameLst>
                                          <p:attrName>style.visibility</p:attrName>
                                        </p:attrNameLst>
                                      </p:cBhvr>
                                      <p:to>
                                        <p:strVal val="visible"/>
                                      </p:to>
                                    </p:set>
                                    <p:animEffect transition="in" filter="wipe(left)">
                                      <p:cBhvr>
                                        <p:cTn id="81" dur="500"/>
                                        <p:tgtEl>
                                          <p:spTgt spid="5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fade">
                                      <p:cBhvr>
                                        <p:cTn id="86" dur="5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60"/>
                                        </p:tgtEl>
                                        <p:attrNameLst>
                                          <p:attrName>style.visibility</p:attrName>
                                        </p:attrNameLst>
                                      </p:cBhvr>
                                      <p:to>
                                        <p:strVal val="visible"/>
                                      </p:to>
                                    </p:set>
                                    <p:animEffect transition="in" filter="wipe(left)">
                                      <p:cBhvr>
                                        <p:cTn id="91" dur="500"/>
                                        <p:tgtEl>
                                          <p:spTgt spid="6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62">
                                            <p:txEl>
                                              <p:pRg st="0" end="0"/>
                                            </p:txEl>
                                          </p:spTgt>
                                        </p:tgtEl>
                                        <p:attrNameLst>
                                          <p:attrName>style.visibility</p:attrName>
                                        </p:attrNameLst>
                                      </p:cBhvr>
                                      <p:to>
                                        <p:strVal val="visible"/>
                                      </p:to>
                                    </p:set>
                                    <p:animEffect transition="in" filter="fade">
                                      <p:cBhvr>
                                        <p:cTn id="96" dur="500"/>
                                        <p:tgtEl>
                                          <p:spTgt spid="62">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63"/>
                                        </p:tgtEl>
                                        <p:attrNameLst>
                                          <p:attrName>style.visibility</p:attrName>
                                        </p:attrNameLst>
                                      </p:cBhvr>
                                      <p:to>
                                        <p:strVal val="visible"/>
                                      </p:to>
                                    </p:set>
                                    <p:animEffect transition="in" filter="fade">
                                      <p:cBhvr>
                                        <p:cTn id="10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9" grpId="0"/>
      <p:bldP spid="34" grpId="0"/>
      <p:bldP spid="35" grpId="0"/>
      <p:bldP spid="55" grpId="0"/>
      <p:bldP spid="56" grpId="0"/>
      <p:bldP spid="57" grpId="0" animBg="1"/>
      <p:bldP spid="58" grpId="0"/>
      <p:bldP spid="59" grpId="0"/>
      <p:bldP spid="60" grpId="0" animBg="1"/>
      <p:bldP spid="63" grpId="0"/>
      <p:bldP spid="6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29065" y="496270"/>
            <a:ext cx="640080" cy="497316"/>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7-3 </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970671" y="496270"/>
                <a:ext cx="6717323" cy="493148"/>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在照相机镜头上镀有一层折射率为</a:t>
                </a:r>
                <a14:m>
                  <m:oMath xmlns:m="http://schemas.openxmlformats.org/officeDocument/2006/math">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 </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&lt;</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𝑛</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&lt;</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5</m:t>
                    </m:r>
                    <m:r>
                      <a:rPr lang="en-US" altLang="zh-CN" sz="2000" i="1" kern="100">
                        <a:effectLst/>
                        <a:latin typeface="Cambria Math" panose="02040503050406030204" pitchFamily="18" charset="0"/>
                        <a:ea typeface="等线" panose="02010600030101010101" pitchFamily="2" charset="-122"/>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的氟化镁，</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970671" y="496270"/>
                <a:ext cx="6717323" cy="493148"/>
              </a:xfrm>
              <a:prstGeom prst="rect">
                <a:avLst/>
              </a:prstGeom>
              <a:blipFill rotWithShape="1">
                <a:blip r:embed="rId1"/>
                <a:stretch>
                  <a:fillRect l="-6" t="-68" r="1" b="-191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429065" y="496270"/>
                <a:ext cx="8468750" cy="963597"/>
              </a:xfrm>
              <a:prstGeom prst="rect">
                <a:avLst/>
              </a:prstGeom>
              <a:noFill/>
            </p:spPr>
            <p:txBody>
              <a:bodyPr wrap="square">
                <a:spAutoFit/>
              </a:bodyPr>
              <a:lstStyle/>
              <a:p>
                <a:pPr indent="266700">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要使波长</a:t>
                </a:r>
                <a14:m>
                  <m:oMath xmlns:m="http://schemas.openxmlformats.org/officeDocument/2006/math">
                    <m:r>
                      <m:rPr>
                        <m:nor/>
                      </m:rP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m:t>为</m:t>
                    </m:r>
                    <m:r>
                      <a:rPr lang="en-US"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𝜆</m:t>
                    </m:r>
                    <m:r>
                      <a:rPr lang="en-US"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垂直入射</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黄绿光</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(550nm)</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反射干涉相消，膜的最小厚度为</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8" name="文本框 7"/>
              <p:cNvSpPr txBox="1">
                <a:spLocks noRot="1" noChangeAspect="1" noMove="1" noResize="1" noEditPoints="1" noAdjustHandles="1" noChangeArrowheads="1" noChangeShapeType="1" noTextEdit="1"/>
              </p:cNvSpPr>
              <p:nvPr/>
            </p:nvSpPr>
            <p:spPr>
              <a:xfrm>
                <a:off x="429065" y="496270"/>
                <a:ext cx="8468750" cy="963597"/>
              </a:xfrm>
              <a:prstGeom prst="rect">
                <a:avLst/>
              </a:prstGeom>
              <a:blipFill rotWithShape="1">
                <a:blip r:embed="rId2"/>
                <a:stretch>
                  <a:fillRect l="-5" t="-35" r="2" b="-125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561436" y="1460229"/>
                <a:ext cx="1139483" cy="544573"/>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    </a:t>
                </a:r>
                <a14:m>
                  <m:oMath xmlns:m="http://schemas.openxmlformats.org/officeDocument/2006/math">
                    <m:f>
                      <m:fPr>
                        <m:ctrlPr>
                          <a:rPr lang="en-US" altLang="zh-CN"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4</m:t>
                        </m:r>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𝑛</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0" name="文本框 9"/>
              <p:cNvSpPr txBox="1">
                <a:spLocks noRot="1" noChangeAspect="1" noMove="1" noResize="1" noEditPoints="1" noAdjustHandles="1" noChangeArrowheads="1" noChangeShapeType="1" noTextEdit="1"/>
              </p:cNvSpPr>
              <p:nvPr/>
            </p:nvSpPr>
            <p:spPr>
              <a:xfrm>
                <a:off x="561436" y="1460229"/>
                <a:ext cx="1139483" cy="544573"/>
              </a:xfrm>
              <a:prstGeom prst="rect">
                <a:avLst/>
              </a:prstGeom>
              <a:blipFill rotWithShape="1">
                <a:blip r:embed="rId3"/>
                <a:stretch>
                  <a:fillRect l="-8" t="-67" r="34" b="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2268316" y="1460229"/>
                <a:ext cx="1139483" cy="544573"/>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    </a:t>
                </a:r>
                <a14:m>
                  <m:oMath xmlns:m="http://schemas.openxmlformats.org/officeDocument/2006/math">
                    <m:f>
                      <m:fPr>
                        <m:ctrlPr>
                          <a:rPr lang="en-US" altLang="zh-CN"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2</m:t>
                        </m:r>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𝑛</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1" name="文本框 10"/>
              <p:cNvSpPr txBox="1">
                <a:spLocks noRot="1" noChangeAspect="1" noMove="1" noResize="1" noEditPoints="1" noAdjustHandles="1" noChangeArrowheads="1" noChangeShapeType="1" noTextEdit="1"/>
              </p:cNvSpPr>
              <p:nvPr/>
            </p:nvSpPr>
            <p:spPr>
              <a:xfrm>
                <a:off x="2268316" y="1460229"/>
                <a:ext cx="1139483" cy="544573"/>
              </a:xfrm>
              <a:prstGeom prst="rect">
                <a:avLst/>
              </a:prstGeom>
              <a:blipFill rotWithShape="1">
                <a:blip r:embed="rId4"/>
                <a:stretch>
                  <a:fillRect l="-8" t="-67" r="34" b="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3869690" y="1532460"/>
                <a:ext cx="1139483"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    </a:t>
                </a:r>
                <a14:m>
                  <m:oMath xmlns:m="http://schemas.openxmlformats.org/officeDocument/2006/math">
                    <m:r>
                      <a:rPr lang="en-US" altLang="zh-CN" sz="2000" b="0" i="1" kern="100" dirty="0" smtClean="0">
                        <a:latin typeface="Cambria Math" panose="02040503050406030204" pitchFamily="18" charset="0"/>
                        <a:ea typeface="Cambria Math" panose="02040503050406030204" pitchFamily="18" charset="0"/>
                        <a:cs typeface="Times New Roman" panose="02020603050405020304" pitchFamily="18" charset="0"/>
                      </a:rPr>
                      <m:t>𝑛</m:t>
                    </m:r>
                    <m:r>
                      <a:rPr lang="zh-CN" altLang="en-US" sz="2000" i="1" kern="100" dirty="0">
                        <a:latin typeface="Cambria Math" panose="02040503050406030204" pitchFamily="18" charset="0"/>
                        <a:ea typeface="Cambria Math" panose="02040503050406030204" pitchFamily="18" charset="0"/>
                        <a:cs typeface="Times New Roman" panose="02020603050405020304" pitchFamily="18" charset="0"/>
                      </a:rPr>
                      <m:t>𝜆</m:t>
                    </m:r>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3869690" y="1532460"/>
                <a:ext cx="1139483" cy="400110"/>
              </a:xfrm>
              <a:prstGeom prst="rect">
                <a:avLst/>
              </a:prstGeom>
              <a:blipFill rotWithShape="1">
                <a:blip r:embed="rId5"/>
                <a:stretch>
                  <a:fillRect t="-51" r="26" b="6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5407756" y="1460229"/>
                <a:ext cx="1139483" cy="544573"/>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    </a:t>
                </a:r>
                <a14:m>
                  <m:oMath xmlns:m="http://schemas.openxmlformats.org/officeDocument/2006/math">
                    <m:f>
                      <m:fPr>
                        <m:ctrlPr>
                          <a:rPr lang="en-US" altLang="zh-CN"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𝑛</m:t>
                        </m:r>
                        <m:r>
                          <a:rPr lang="zh-CN" altLang="en-US" sz="200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2</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5407756" y="1460229"/>
                <a:ext cx="1139483" cy="544573"/>
              </a:xfrm>
              <a:prstGeom prst="rect">
                <a:avLst/>
              </a:prstGeom>
              <a:blipFill rotWithShape="1">
                <a:blip r:embed="rId6"/>
                <a:stretch>
                  <a:fillRect l="-8" t="-67" r="34" b="20"/>
                </a:stretch>
              </a:blipFill>
            </p:spPr>
            <p:txBody>
              <a:bodyPr/>
              <a:lstStyle/>
              <a:p>
                <a:r>
                  <a:rPr lang="zh-CN" altLang="en-US">
                    <a:noFill/>
                  </a:rPr>
                  <a:t> </a:t>
                </a:r>
              </a:p>
            </p:txBody>
          </p:sp>
        </mc:Fallback>
      </mc:AlternateContent>
      <p:sp>
        <p:nvSpPr>
          <p:cNvPr id="30" name="矩形 29"/>
          <p:cNvSpPr/>
          <p:nvPr/>
        </p:nvSpPr>
        <p:spPr bwMode="auto">
          <a:xfrm>
            <a:off x="6658638" y="2050417"/>
            <a:ext cx="2022089" cy="621913"/>
          </a:xfrm>
          <a:prstGeom prst="rect">
            <a:avLst/>
          </a:prstGeom>
          <a:solidFill>
            <a:schemeClr val="bg1">
              <a:lumMod val="85000"/>
            </a:schemeClr>
          </a:solidFill>
          <a:ln w="19050">
            <a:noFill/>
            <a:round/>
            <a:headEnd type="none" w="med" len="lg"/>
            <a:tailEnd type="stealth" w="med" len="lg"/>
          </a:ln>
        </p:spPr>
        <p:txBody>
          <a:bodyPr rtlCol="0" anchor="ctr"/>
          <a:lstStyle/>
          <a:p>
            <a:pPr algn="l"/>
            <a:endParaRPr lang="zh-CN" altLang="en-US" dirty="0"/>
          </a:p>
        </p:txBody>
      </p:sp>
      <p:sp>
        <p:nvSpPr>
          <p:cNvPr id="29" name="文本框 14"/>
          <p:cNvSpPr txBox="1"/>
          <p:nvPr/>
        </p:nvSpPr>
        <p:spPr>
          <a:xfrm>
            <a:off x="8150971" y="2182122"/>
            <a:ext cx="582528" cy="41641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effectLst/>
                <a:latin typeface="Times New Roman" panose="02020603050405020304" pitchFamily="18" charset="0"/>
                <a:ea typeface="等线" panose="02010600030101010101" pitchFamily="2" charset="-122"/>
                <a:cs typeface="Times New Roman" panose="02020603050405020304" pitchFamily="18" charset="0"/>
              </a:rPr>
              <a:t>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27" name="文本框 14"/>
          <p:cNvSpPr txBox="1"/>
          <p:nvPr/>
        </p:nvSpPr>
        <p:spPr>
          <a:xfrm>
            <a:off x="8150971" y="1702575"/>
            <a:ext cx="582528" cy="45558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altLang="zh-CN" sz="1600" i="1" kern="100" dirty="0">
                <a:latin typeface="Times New Roman" panose="02020603050405020304" pitchFamily="18" charset="0"/>
                <a:ea typeface="等线" panose="02010600030101010101" pitchFamily="2" charset="-122"/>
                <a:cs typeface="Times New Roman" panose="02020603050405020304" pitchFamily="18" charset="0"/>
              </a:rPr>
              <a:t>1.00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16" name="直接箭头连接符 15"/>
          <p:cNvCxnSpPr/>
          <p:nvPr/>
        </p:nvCxnSpPr>
        <p:spPr bwMode="auto">
          <a:xfrm>
            <a:off x="7456302" y="1525511"/>
            <a:ext cx="0" cy="54000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cxnSp>
        <p:nvCxnSpPr>
          <p:cNvPr id="17" name="直接箭头连接符 16"/>
          <p:cNvCxnSpPr/>
          <p:nvPr/>
        </p:nvCxnSpPr>
        <p:spPr bwMode="auto">
          <a:xfrm flipH="1">
            <a:off x="7456302" y="1497803"/>
            <a:ext cx="152400" cy="558715"/>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cxnSp>
        <p:nvCxnSpPr>
          <p:cNvPr id="18" name="直接箭头连接符 17"/>
          <p:cNvCxnSpPr/>
          <p:nvPr/>
        </p:nvCxnSpPr>
        <p:spPr bwMode="auto">
          <a:xfrm flipH="1">
            <a:off x="7456302" y="1532545"/>
            <a:ext cx="337128" cy="1139423"/>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grpSp>
        <p:nvGrpSpPr>
          <p:cNvPr id="35" name="组合 34"/>
          <p:cNvGrpSpPr/>
          <p:nvPr/>
        </p:nvGrpSpPr>
        <p:grpSpPr>
          <a:xfrm>
            <a:off x="6633342" y="2042871"/>
            <a:ext cx="548640" cy="623131"/>
            <a:chOff x="4626802" y="3117434"/>
            <a:chExt cx="548640" cy="623131"/>
          </a:xfrm>
        </p:grpSpPr>
        <p:grpSp>
          <p:nvGrpSpPr>
            <p:cNvPr id="20" name="组合 19"/>
            <p:cNvGrpSpPr/>
            <p:nvPr/>
          </p:nvGrpSpPr>
          <p:grpSpPr>
            <a:xfrm>
              <a:off x="4719344" y="3117434"/>
              <a:ext cx="258644" cy="623131"/>
              <a:chOff x="1453481" y="992325"/>
              <a:chExt cx="167349" cy="363342"/>
            </a:xfrm>
          </p:grpSpPr>
          <p:cxnSp>
            <p:nvCxnSpPr>
              <p:cNvPr id="21" name="直接箭头连接符 20"/>
              <p:cNvCxnSpPr/>
              <p:nvPr/>
            </p:nvCxnSpPr>
            <p:spPr>
              <a:xfrm flipV="1">
                <a:off x="1544026" y="992325"/>
                <a:ext cx="0" cy="10800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flipV="1">
                <a:off x="1544026" y="1247667"/>
                <a:ext cx="0" cy="10800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sp>
            <p:nvSpPr>
              <p:cNvPr id="23" name="文本框 14"/>
              <p:cNvSpPr txBox="1"/>
              <p:nvPr/>
            </p:nvSpPr>
            <p:spPr>
              <a:xfrm>
                <a:off x="1453481" y="1070980"/>
                <a:ext cx="167349" cy="17679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34" name="文本框 33"/>
                <p:cNvSpPr txBox="1"/>
                <p:nvPr/>
              </p:nvSpPr>
              <p:spPr>
                <a:xfrm>
                  <a:off x="4626802" y="3227863"/>
                  <a:ext cx="54864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b="0" i="1" kern="100" dirty="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𝑑</m:t>
                            </m:r>
                          </m:e>
                          <m:sub>
                            <m:r>
                              <m:rPr>
                                <m:sty m:val="p"/>
                              </m:rPr>
                              <a:rPr lang="en-US" altLang="zh-CN" sz="1600" b="0" i="0" kern="100" dirty="0" smtClean="0">
                                <a:latin typeface="Cambria Math" panose="02040503050406030204" pitchFamily="18" charset="0"/>
                                <a:ea typeface="Cambria Math" panose="02040503050406030204" pitchFamily="18" charset="0"/>
                                <a:cs typeface="Times New Roman" panose="02020603050405020304" pitchFamily="18" charset="0"/>
                              </a:rPr>
                              <m:t>min</m:t>
                            </m:r>
                          </m:sub>
                        </m:sSub>
                      </m:oMath>
                    </m:oMathPara>
                  </a14:m>
                  <a:endParaRPr lang="zh-CN" altLang="en-US" dirty="0"/>
                </a:p>
              </p:txBody>
            </p:sp>
          </mc:Choice>
          <mc:Fallback>
            <p:sp>
              <p:nvSpPr>
                <p:cNvPr id="34" name="文本框 33"/>
                <p:cNvSpPr txBox="1">
                  <a:spLocks noRot="1" noChangeAspect="1" noMove="1" noResize="1" noEditPoints="1" noAdjustHandles="1" noChangeArrowheads="1" noChangeShapeType="1" noTextEdit="1"/>
                </p:cNvSpPr>
                <p:nvPr/>
              </p:nvSpPr>
              <p:spPr>
                <a:xfrm>
                  <a:off x="4626802" y="3227863"/>
                  <a:ext cx="548640" cy="338554"/>
                </a:xfrm>
                <a:prstGeom prst="rect">
                  <a:avLst/>
                </a:prstGeom>
                <a:blipFill rotWithShape="1">
                  <a:blip r:embed="rId7"/>
                </a:blipFill>
              </p:spPr>
              <p:txBody>
                <a:bodyPr/>
                <a:lstStyle/>
                <a:p>
                  <a:r>
                    <a:rPr lang="zh-CN" altLang="en-US">
                      <a:noFill/>
                    </a:rPr>
                    <a:t> </a:t>
                  </a:r>
                </a:p>
              </p:txBody>
            </p:sp>
          </mc:Fallback>
        </mc:AlternateContent>
      </p:grpSp>
      <p:sp>
        <p:nvSpPr>
          <p:cNvPr id="38" name="文本框 37"/>
          <p:cNvSpPr txBox="1"/>
          <p:nvPr/>
        </p:nvSpPr>
        <p:spPr>
          <a:xfrm>
            <a:off x="838896" y="2075588"/>
            <a:ext cx="844062"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grpSp>
        <p:nvGrpSpPr>
          <p:cNvPr id="41" name="组合 40"/>
          <p:cNvGrpSpPr/>
          <p:nvPr/>
        </p:nvGrpSpPr>
        <p:grpSpPr>
          <a:xfrm>
            <a:off x="6658637" y="2666002"/>
            <a:ext cx="2104429" cy="690176"/>
            <a:chOff x="5890535" y="3844381"/>
            <a:chExt cx="2104429" cy="690176"/>
          </a:xfrm>
        </p:grpSpPr>
        <p:grpSp>
          <p:nvGrpSpPr>
            <p:cNvPr id="40" name="组合 39"/>
            <p:cNvGrpSpPr/>
            <p:nvPr/>
          </p:nvGrpSpPr>
          <p:grpSpPr>
            <a:xfrm>
              <a:off x="5890535" y="3844381"/>
              <a:ext cx="2104429" cy="414334"/>
              <a:chOff x="5890535" y="3844381"/>
              <a:chExt cx="2104429" cy="414334"/>
            </a:xfrm>
          </p:grpSpPr>
          <p:sp>
            <p:nvSpPr>
              <p:cNvPr id="36" name="矩形 35"/>
              <p:cNvSpPr/>
              <p:nvPr/>
            </p:nvSpPr>
            <p:spPr bwMode="auto">
              <a:xfrm>
                <a:off x="5890535" y="3844381"/>
                <a:ext cx="2022089" cy="306166"/>
              </a:xfrm>
              <a:prstGeom prst="rect">
                <a:avLst/>
              </a:prstGeom>
              <a:solidFill>
                <a:schemeClr val="bg1">
                  <a:lumMod val="50000"/>
                </a:schemeClr>
              </a:solidFill>
              <a:ln w="19050">
                <a:noFill/>
                <a:round/>
                <a:headEnd type="none" w="med" len="lg"/>
                <a:tailEnd type="stealth" w="med" len="lg"/>
              </a:ln>
            </p:spPr>
            <p:txBody>
              <a:bodyPr rtlCol="0" anchor="ctr"/>
              <a:lstStyle/>
              <a:p>
                <a:pPr algn="l"/>
                <a:endParaRPr lang="zh-CN" altLang="en-US" dirty="0"/>
              </a:p>
            </p:txBody>
          </p:sp>
          <p:sp>
            <p:nvSpPr>
              <p:cNvPr id="26" name="文本框 14"/>
              <p:cNvSpPr txBox="1"/>
              <p:nvPr/>
            </p:nvSpPr>
            <p:spPr>
              <a:xfrm>
                <a:off x="7382869" y="3855368"/>
                <a:ext cx="612095" cy="403347"/>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chemeClr val="bg1"/>
                    </a:solidFill>
                    <a:effectLst/>
                    <a:latin typeface="Times New Roman" panose="02020603050405020304" pitchFamily="18" charset="0"/>
                    <a:ea typeface="等线" panose="02010600030101010101" pitchFamily="2" charset="-122"/>
                    <a:cs typeface="Times New Roman" panose="02020603050405020304" pitchFamily="18" charset="0"/>
                  </a:rPr>
                  <a:t>1.50</a:t>
                </a:r>
                <a:endParaRPr lang="zh-CN" sz="16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endParaRPr>
              </a:p>
            </p:txBody>
          </p:sp>
        </p:grpSp>
        <p:sp>
          <p:nvSpPr>
            <p:cNvPr id="39" name="文本框 38"/>
            <p:cNvSpPr txBox="1"/>
            <p:nvPr/>
          </p:nvSpPr>
          <p:spPr>
            <a:xfrm>
              <a:off x="6161290" y="4196003"/>
              <a:ext cx="1526704"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7-3</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cxnSp>
        <p:nvCxnSpPr>
          <p:cNvPr id="42" name="直接箭头连接符 41"/>
          <p:cNvCxnSpPr/>
          <p:nvPr/>
        </p:nvCxnSpPr>
        <p:spPr bwMode="auto">
          <a:xfrm>
            <a:off x="7456302" y="2052954"/>
            <a:ext cx="0" cy="63000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sp>
        <p:nvSpPr>
          <p:cNvPr id="43" name="文本框 42"/>
          <p:cNvSpPr txBox="1"/>
          <p:nvPr/>
        </p:nvSpPr>
        <p:spPr>
          <a:xfrm>
            <a:off x="1682958" y="2066716"/>
            <a:ext cx="3072307"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此题属于等厚干涉问题。</a:t>
            </a:r>
            <a:endParaRPr lang="zh-CN" altLang="en-US" sz="2000" dirty="0"/>
          </a:p>
        </p:txBody>
      </p:sp>
      <p:sp>
        <p:nvSpPr>
          <p:cNvPr id="45" name="文本框 44"/>
          <p:cNvSpPr txBox="1"/>
          <p:nvPr/>
        </p:nvSpPr>
        <p:spPr>
          <a:xfrm>
            <a:off x="826655" y="2457714"/>
            <a:ext cx="1418488"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等厚干涉：</a:t>
            </a:r>
            <a:endParaRPr lang="zh-CN" altLang="en-US" sz="2000" dirty="0"/>
          </a:p>
        </p:txBody>
      </p:sp>
      <mc:AlternateContent xmlns:mc="http://schemas.openxmlformats.org/markup-compatibility/2006">
        <mc:Choice xmlns:a14="http://schemas.microsoft.com/office/drawing/2010/main" Requires="a14">
          <p:sp>
            <p:nvSpPr>
              <p:cNvPr id="46" name="文本框 45"/>
              <p:cNvSpPr txBox="1"/>
              <p:nvPr/>
            </p:nvSpPr>
            <p:spPr>
              <a:xfrm>
                <a:off x="448773" y="2382059"/>
                <a:ext cx="6010537" cy="95173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对于同一入射波长，光学薄膜厚度相等对应同一干涉级次</a:t>
                </a:r>
                <a14:m>
                  <m:oMath xmlns:m="http://schemas.openxmlformats.org/officeDocument/2006/math">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𝑘</m:t>
                    </m:r>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46" name="文本框 45"/>
              <p:cNvSpPr txBox="1">
                <a:spLocks noRot="1" noChangeAspect="1" noMove="1" noResize="1" noEditPoints="1" noAdjustHandles="1" noChangeArrowheads="1" noChangeShapeType="1" noTextEdit="1"/>
              </p:cNvSpPr>
              <p:nvPr/>
            </p:nvSpPr>
            <p:spPr>
              <a:xfrm>
                <a:off x="448773" y="2382059"/>
                <a:ext cx="6010537" cy="951735"/>
              </a:xfrm>
              <a:prstGeom prst="rect">
                <a:avLst/>
              </a:prstGeom>
              <a:blipFill rotWithShape="1">
                <a:blip r:embed="rId8"/>
                <a:stretch>
                  <a:fillRect l="-8" t="-18" r="1" b="-863"/>
                </a:stretch>
              </a:blipFill>
            </p:spPr>
            <p:txBody>
              <a:bodyPr/>
              <a:lstStyle/>
              <a:p>
                <a:r>
                  <a:rPr lang="zh-CN" altLang="en-US">
                    <a:noFill/>
                  </a:rPr>
                  <a:t> </a:t>
                </a:r>
              </a:p>
            </p:txBody>
          </p:sp>
        </mc:Fallback>
      </mc:AlternateContent>
      <p:sp>
        <p:nvSpPr>
          <p:cNvPr id="47" name="文本框 46"/>
          <p:cNvSpPr txBox="1"/>
          <p:nvPr/>
        </p:nvSpPr>
        <p:spPr>
          <a:xfrm>
            <a:off x="429065" y="4193694"/>
            <a:ext cx="6784110"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氟化镁薄膜上下光学面对入射黄绿光反射，如图所示。</a:t>
            </a:r>
            <a:endParaRPr lang="zh-CN" altLang="en-US" sz="2000" dirty="0"/>
          </a:p>
        </p:txBody>
      </p:sp>
      <mc:AlternateContent xmlns:mc="http://schemas.openxmlformats.org/markup-compatibility/2006">
        <mc:Choice xmlns:a14="http://schemas.microsoft.com/office/drawing/2010/main" Requires="a14">
          <p:sp>
            <p:nvSpPr>
              <p:cNvPr id="48" name="文本框 47"/>
              <p:cNvSpPr txBox="1"/>
              <p:nvPr/>
            </p:nvSpPr>
            <p:spPr>
              <a:xfrm>
                <a:off x="7586596" y="4805477"/>
                <a:ext cx="1176470"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Cambria Math" panose="02040503050406030204" pitchFamily="18" charset="0"/>
                        </a:rPr>
                        <m:t>𝛿</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𝑛𝑑</m:t>
                      </m:r>
                    </m:oMath>
                  </m:oMathPara>
                </a14:m>
                <a:endParaRPr lang="zh-CN" altLang="en-US" dirty="0"/>
              </a:p>
            </p:txBody>
          </p:sp>
        </mc:Choice>
        <mc:Fallback>
          <p:sp>
            <p:nvSpPr>
              <p:cNvPr id="48" name="文本框 47"/>
              <p:cNvSpPr txBox="1">
                <a:spLocks noRot="1" noChangeAspect="1" noMove="1" noResize="1" noEditPoints="1" noAdjustHandles="1" noChangeArrowheads="1" noChangeShapeType="1" noTextEdit="1"/>
              </p:cNvSpPr>
              <p:nvPr/>
            </p:nvSpPr>
            <p:spPr>
              <a:xfrm>
                <a:off x="7586596" y="4805477"/>
                <a:ext cx="1176470" cy="400110"/>
              </a:xfrm>
              <a:prstGeom prst="rect">
                <a:avLst/>
              </a:prstGeom>
              <a:blipFill rotWithShape="1">
                <a:blip r:embed="rId9"/>
                <a:stretch>
                  <a:fillRect l="-21" t="-108" r="6" b="123"/>
                </a:stretch>
              </a:blipFill>
            </p:spPr>
            <p:txBody>
              <a:bodyPr/>
              <a:lstStyle/>
              <a:p>
                <a:r>
                  <a:rPr lang="zh-CN" altLang="en-US">
                    <a:noFill/>
                  </a:rPr>
                  <a:t> </a:t>
                </a:r>
              </a:p>
            </p:txBody>
          </p:sp>
        </mc:Fallback>
      </mc:AlternateContent>
      <p:sp>
        <p:nvSpPr>
          <p:cNvPr id="49" name="文本框 48"/>
          <p:cNvSpPr txBox="1"/>
          <p:nvPr/>
        </p:nvSpPr>
        <p:spPr>
          <a:xfrm>
            <a:off x="887387" y="5208273"/>
            <a:ext cx="1916790"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干涉相消，则：</a:t>
            </a:r>
            <a:endParaRPr lang="zh-CN" altLang="en-US" sz="2000" dirty="0"/>
          </a:p>
        </p:txBody>
      </p:sp>
      <mc:AlternateContent xmlns:mc="http://schemas.openxmlformats.org/markup-compatibility/2006">
        <mc:Choice xmlns:a14="http://schemas.microsoft.com/office/drawing/2010/main" Requires="a14">
          <p:sp>
            <p:nvSpPr>
              <p:cNvPr id="50" name="文本框 49"/>
              <p:cNvSpPr txBox="1"/>
              <p:nvPr/>
            </p:nvSpPr>
            <p:spPr>
              <a:xfrm>
                <a:off x="2804177" y="5181531"/>
                <a:ext cx="2934023" cy="67685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Cambria Math" panose="02040503050406030204" pitchFamily="18" charset="0"/>
                        </a:rPr>
                        <m:t>𝛿</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𝑛𝑑</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𝑘</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1</m:t>
                      </m:r>
                      <m:r>
                        <a:rPr lang="en-US" altLang="zh-CN" sz="2000" b="0" i="1" smtClean="0">
                          <a:latin typeface="Cambria Math" panose="02040503050406030204" pitchFamily="18" charset="0"/>
                          <a:ea typeface="Cambria Math" panose="02040503050406030204" pitchFamily="18" charset="0"/>
                        </a:rPr>
                        <m:t>)</m:t>
                      </m:r>
                      <m:f>
                        <m:fPr>
                          <m:ctrlPr>
                            <a:rPr lang="en-US" altLang="zh-CN" i="1" kern="100" dirty="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i="1" kern="100" dirty="0">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i="1" kern="100" dirty="0">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zh-CN" altLang="en-US" dirty="0"/>
              </a:p>
            </p:txBody>
          </p:sp>
        </mc:Choice>
        <mc:Fallback>
          <p:sp>
            <p:nvSpPr>
              <p:cNvPr id="50" name="文本框 49"/>
              <p:cNvSpPr txBox="1">
                <a:spLocks noRot="1" noChangeAspect="1" noMove="1" noResize="1" noEditPoints="1" noAdjustHandles="1" noChangeArrowheads="1" noChangeShapeType="1" noTextEdit="1"/>
              </p:cNvSpPr>
              <p:nvPr/>
            </p:nvSpPr>
            <p:spPr>
              <a:xfrm>
                <a:off x="2804177" y="5181531"/>
                <a:ext cx="2934023" cy="676852"/>
              </a:xfrm>
              <a:prstGeom prst="rect">
                <a:avLst/>
              </a:prstGeom>
              <a:blipFill rotWithShape="1">
                <a:blip r:embed="rId10"/>
                <a:stretch>
                  <a:fillRect l="-1" t="-84" r="12" b="7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6043578" y="5366068"/>
                <a:ext cx="1631729" cy="30777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𝑘</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0</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1</m:t>
                      </m:r>
                      <m:r>
                        <a:rPr lang="en-US" altLang="zh-CN" sz="2000" b="0" i="1" smtClean="0">
                          <a:latin typeface="Cambria Math" panose="02040503050406030204" pitchFamily="18" charset="0"/>
                        </a:rPr>
                        <m:t>,</m:t>
                      </m:r>
                      <m:r>
                        <a:rPr lang="en-US" altLang="zh-CN" sz="2000" b="0" i="0" smtClean="0">
                          <a:latin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m:t>
                      </m:r>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6043578" y="5366068"/>
                <a:ext cx="1631729" cy="307777"/>
              </a:xfrm>
              <a:prstGeom prst="rect">
                <a:avLst/>
              </a:prstGeom>
              <a:blipFill rotWithShape="1">
                <a:blip r:embed="rId11"/>
                <a:stretch>
                  <a:fillRect l="-17" t="-103" r="4" b="39"/>
                </a:stretch>
              </a:blipFill>
            </p:spPr>
            <p:txBody>
              <a:bodyPr/>
              <a:lstStyle/>
              <a:p>
                <a:r>
                  <a:rPr lang="zh-CN" altLang="en-US">
                    <a:noFill/>
                  </a:rPr>
                  <a:t> </a:t>
                </a:r>
              </a:p>
            </p:txBody>
          </p:sp>
        </mc:Fallback>
      </mc:AlternateContent>
      <p:sp>
        <p:nvSpPr>
          <p:cNvPr id="52" name="箭头: 右 51"/>
          <p:cNvSpPr/>
          <p:nvPr/>
        </p:nvSpPr>
        <p:spPr bwMode="auto">
          <a:xfrm>
            <a:off x="1109184" y="6023460"/>
            <a:ext cx="464233" cy="26728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4" name="文本框 53"/>
              <p:cNvSpPr txBox="1"/>
              <p:nvPr/>
            </p:nvSpPr>
            <p:spPr>
              <a:xfrm>
                <a:off x="1586769" y="5762388"/>
                <a:ext cx="2403231"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ea typeface="Cambria Math" panose="02040503050406030204" pitchFamily="18" charset="0"/>
                        </a:rPr>
                        <m:t>𝑑</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r>
                        <a:rPr lang="en-US" altLang="zh-CN" sz="2000" b="0" i="1" smtClean="0">
                          <a:latin typeface="Cambria Math" panose="02040503050406030204" pitchFamily="18" charset="0"/>
                          <a:ea typeface="Cambria Math" panose="02040503050406030204" pitchFamily="18" charset="0"/>
                        </a:rPr>
                        <m:t>𝑘</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1</m:t>
                      </m:r>
                      <m:r>
                        <a:rPr lang="en-US" altLang="zh-CN" sz="2000" b="0" i="1" smtClean="0">
                          <a:latin typeface="Cambria Math" panose="02040503050406030204" pitchFamily="18" charset="0"/>
                          <a:ea typeface="Cambria Math" panose="02040503050406030204" pitchFamily="18" charset="0"/>
                        </a:rPr>
                        <m:t>)</m:t>
                      </m:r>
                      <m:f>
                        <m:fPr>
                          <m:ctrlPr>
                            <a:rPr lang="en-US" altLang="zh-CN" sz="2000" i="1" kern="100" dirty="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dirty="0">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b="0" i="1" kern="100" dirty="0" smtClean="0">
                              <a:latin typeface="Cambria Math" panose="02040503050406030204" pitchFamily="18" charset="0"/>
                              <a:ea typeface="Cambria Math" panose="02040503050406030204" pitchFamily="18" charset="0"/>
                              <a:cs typeface="Times New Roman" panose="02020603050405020304" pitchFamily="18" charset="0"/>
                            </a:rPr>
                            <m:t>4</m:t>
                          </m:r>
                          <m:r>
                            <a:rPr lang="en-US" altLang="zh-CN" sz="2000" b="0" i="1" kern="100" dirty="0" smtClean="0">
                              <a:latin typeface="Cambria Math" panose="02040503050406030204" pitchFamily="18" charset="0"/>
                              <a:ea typeface="Cambria Math" panose="02040503050406030204" pitchFamily="18" charset="0"/>
                              <a:cs typeface="Times New Roman" panose="02020603050405020304" pitchFamily="18" charset="0"/>
                            </a:rPr>
                            <m:t>𝑛</m:t>
                          </m:r>
                        </m:den>
                      </m:f>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1586769" y="5762388"/>
                <a:ext cx="2403231" cy="674800"/>
              </a:xfrm>
              <a:prstGeom prst="rect">
                <a:avLst/>
              </a:prstGeom>
              <a:blipFill rotWithShape="1">
                <a:blip r:embed="rId12"/>
                <a:stretch>
                  <a:fillRect l="-22" t="-59" r="12"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p:cNvSpPr txBox="1"/>
              <p:nvPr/>
            </p:nvSpPr>
            <p:spPr>
              <a:xfrm>
                <a:off x="4271189" y="5822426"/>
                <a:ext cx="1185333" cy="494879"/>
              </a:xfrm>
              <a:prstGeom prst="rect">
                <a:avLst/>
              </a:prstGeom>
              <a:noFill/>
            </p:spPr>
            <p:txBody>
              <a:bodyPr wrap="square">
                <a:spAutoFit/>
              </a:bodyPr>
              <a:lstStyle/>
              <a:p>
                <a:pPr>
                  <a:lnSpc>
                    <a:spcPct val="150000"/>
                  </a:lnSpc>
                </a:pPr>
                <a14:m>
                  <m:oMath xmlns:m="http://schemas.openxmlformats.org/officeDocument/2006/math">
                    <m:r>
                      <a:rPr lang="en-US" altLang="zh-CN" sz="2000" b="0" i="1" smtClean="0">
                        <a:latin typeface="Cambria Math" panose="02040503050406030204" pitchFamily="18" charset="0"/>
                      </a:rPr>
                      <m:t>𝑘</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0</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时</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5" name="文本框 54"/>
              <p:cNvSpPr txBox="1">
                <a:spLocks noRot="1" noChangeAspect="1" noMove="1" noResize="1" noEditPoints="1" noAdjustHandles="1" noChangeArrowheads="1" noChangeShapeType="1" noTextEdit="1"/>
              </p:cNvSpPr>
              <p:nvPr/>
            </p:nvSpPr>
            <p:spPr>
              <a:xfrm>
                <a:off x="4271189" y="5822426"/>
                <a:ext cx="1185333" cy="494879"/>
              </a:xfrm>
              <a:prstGeom prst="rect">
                <a:avLst/>
              </a:prstGeom>
              <a:blipFill rotWithShape="1">
                <a:blip r:embed="rId13"/>
                <a:stretch>
                  <a:fillRect l="-15" t="-22" r="51" b="-160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6" name="文本框 55"/>
              <p:cNvSpPr txBox="1"/>
              <p:nvPr/>
            </p:nvSpPr>
            <p:spPr>
              <a:xfrm>
                <a:off x="5367299" y="5732465"/>
                <a:ext cx="1732053"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𝑑</m:t>
                          </m:r>
                        </m:e>
                        <m:sub>
                          <m:r>
                            <m:rPr>
                              <m:sty m:val="p"/>
                            </m:rPr>
                            <a:rPr lang="en-US" altLang="zh-CN" sz="2000" b="0" i="0" smtClean="0">
                              <a:latin typeface="Cambria Math" panose="02040503050406030204" pitchFamily="18" charset="0"/>
                              <a:ea typeface="Cambria Math" panose="02040503050406030204" pitchFamily="18" charset="0"/>
                            </a:rPr>
                            <m:t>min</m:t>
                          </m:r>
                        </m:sub>
                      </m:sSub>
                      <m:r>
                        <a:rPr lang="en-US" altLang="zh-CN" sz="2000" b="0" i="1" smtClean="0">
                          <a:latin typeface="Cambria Math" panose="02040503050406030204" pitchFamily="18" charset="0"/>
                          <a:ea typeface="Cambria Math" panose="02040503050406030204" pitchFamily="18" charset="0"/>
                        </a:rPr>
                        <m:t>=</m:t>
                      </m:r>
                      <m:f>
                        <m:fPr>
                          <m:ctrlPr>
                            <a:rPr lang="en-US" altLang="zh-CN" sz="2000" i="1" kern="100" dirty="0">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dirty="0">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b="0" i="1" kern="100" dirty="0" smtClean="0">
                              <a:latin typeface="Cambria Math" panose="02040503050406030204" pitchFamily="18" charset="0"/>
                              <a:ea typeface="Cambria Math" panose="02040503050406030204" pitchFamily="18" charset="0"/>
                              <a:cs typeface="Times New Roman" panose="02020603050405020304" pitchFamily="18" charset="0"/>
                            </a:rPr>
                            <m:t>4</m:t>
                          </m:r>
                          <m:r>
                            <a:rPr lang="en-US" altLang="zh-CN" sz="2000" b="0" i="1" kern="100" dirty="0" smtClean="0">
                              <a:latin typeface="Cambria Math" panose="02040503050406030204" pitchFamily="18" charset="0"/>
                              <a:ea typeface="Cambria Math" panose="02040503050406030204" pitchFamily="18" charset="0"/>
                              <a:cs typeface="Times New Roman" panose="02020603050405020304" pitchFamily="18" charset="0"/>
                            </a:rPr>
                            <m:t>𝑛</m:t>
                          </m:r>
                        </m:den>
                      </m:f>
                    </m:oMath>
                  </m:oMathPara>
                </a14:m>
                <a:endParaRPr lang="zh-CN" altLang="en-US" dirty="0"/>
              </a:p>
            </p:txBody>
          </p:sp>
        </mc:Choice>
        <mc:Fallback>
          <p:sp>
            <p:nvSpPr>
              <p:cNvPr id="56" name="文本框 55"/>
              <p:cNvSpPr txBox="1">
                <a:spLocks noRot="1" noChangeAspect="1" noMove="1" noResize="1" noEditPoints="1" noAdjustHandles="1" noChangeArrowheads="1" noChangeShapeType="1" noTextEdit="1"/>
              </p:cNvSpPr>
              <p:nvPr/>
            </p:nvSpPr>
            <p:spPr>
              <a:xfrm>
                <a:off x="5367299" y="5732465"/>
                <a:ext cx="1732053" cy="674800"/>
              </a:xfrm>
              <a:prstGeom prst="rect">
                <a:avLst/>
              </a:prstGeom>
              <a:blipFill rotWithShape="1">
                <a:blip r:embed="rId14"/>
                <a:stretch>
                  <a:fillRect l="-16" t="-47" r="3" b="17"/>
                </a:stretch>
              </a:blipFill>
            </p:spPr>
            <p:txBody>
              <a:bodyPr/>
              <a:lstStyle/>
              <a:p>
                <a:r>
                  <a:rPr lang="zh-CN" altLang="en-US">
                    <a:noFill/>
                  </a:rPr>
                  <a:t> </a:t>
                </a:r>
              </a:p>
            </p:txBody>
          </p:sp>
        </mc:Fallback>
      </mc:AlternateContent>
      <p:sp>
        <p:nvSpPr>
          <p:cNvPr id="58" name="文本框 57"/>
          <p:cNvSpPr txBox="1"/>
          <p:nvPr/>
        </p:nvSpPr>
        <p:spPr>
          <a:xfrm>
            <a:off x="7198398" y="5899733"/>
            <a:ext cx="942535"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选</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dirty="0"/>
          </a:p>
        </p:txBody>
      </p:sp>
      <p:sp>
        <p:nvSpPr>
          <p:cNvPr id="60" name="文本框 59"/>
          <p:cNvSpPr txBox="1"/>
          <p:nvPr/>
        </p:nvSpPr>
        <p:spPr>
          <a:xfrm>
            <a:off x="902164" y="4769520"/>
            <a:ext cx="6622300"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上下表面都有半波损失，则光程差可不考虑半波损失，即：</a:t>
            </a:r>
            <a:endParaRPr lang="zh-CN" altLang="en-US" sz="2000" dirty="0"/>
          </a:p>
        </p:txBody>
      </p:sp>
      <p:sp>
        <p:nvSpPr>
          <p:cNvPr id="61" name="文本框 60"/>
          <p:cNvSpPr txBox="1"/>
          <p:nvPr/>
        </p:nvSpPr>
        <p:spPr>
          <a:xfrm>
            <a:off x="826654" y="3418018"/>
            <a:ext cx="1526705"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半波损失：</a:t>
            </a:r>
            <a:endParaRPr lang="zh-CN" altLang="en-US" sz="2000" dirty="0"/>
          </a:p>
        </p:txBody>
      </p:sp>
      <mc:AlternateContent xmlns:mc="http://schemas.openxmlformats.org/markup-compatibility/2006">
        <mc:Choice xmlns:a14="http://schemas.microsoft.com/office/drawing/2010/main" Requires="a14">
          <p:sp>
            <p:nvSpPr>
              <p:cNvPr id="62" name="文本框 61"/>
              <p:cNvSpPr txBox="1"/>
              <p:nvPr/>
            </p:nvSpPr>
            <p:spPr>
              <a:xfrm>
                <a:off x="550806" y="3313266"/>
                <a:ext cx="8212260" cy="95795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光波从折射率小的介质垂直或掠入射到折射率大的介质，反射光发生相位</a:t>
                </a:r>
                <a14:m>
                  <m:oMath xmlns:m="http://schemas.openxmlformats.org/officeDocument/2006/math">
                    <m:r>
                      <a:rPr lang="zh-CN" altLang="en-US" sz="2000" i="1" kern="100" dirty="0"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的突变，对应半个波长的损失。</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62" name="文本框 61"/>
              <p:cNvSpPr txBox="1">
                <a:spLocks noRot="1" noChangeAspect="1" noMove="1" noResize="1" noEditPoints="1" noAdjustHandles="1" noChangeArrowheads="1" noChangeShapeType="1" noTextEdit="1"/>
              </p:cNvSpPr>
              <p:nvPr/>
            </p:nvSpPr>
            <p:spPr>
              <a:xfrm>
                <a:off x="550806" y="3313266"/>
                <a:ext cx="8212260" cy="957955"/>
              </a:xfrm>
              <a:prstGeom prst="rect">
                <a:avLst/>
              </a:prstGeom>
              <a:blipFill rotWithShape="1">
                <a:blip r:embed="rId15"/>
                <a:stretch>
                  <a:fillRect l="-3" t="-49" r="1" b="-177"/>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down)">
                                      <p:cBhvr>
                                        <p:cTn id="19" dur="500"/>
                                        <p:tgtEl>
                                          <p:spTgt spid="3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up)">
                                      <p:cBhvr>
                                        <p:cTn id="41" dur="500"/>
                                        <p:tgtEl>
                                          <p:spTgt spid="42"/>
                                        </p:tgtEl>
                                      </p:cBhvr>
                                    </p:animEffect>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42" fill="hold"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arn(outHorizontal)">
                                      <p:cBhvr>
                                        <p:cTn id="50" dur="500"/>
                                        <p:tgtEl>
                                          <p:spTgt spid="35"/>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11">
                                            <p:txEl>
                                              <p:pRg st="0" end="0"/>
                                            </p:txEl>
                                          </p:spTgt>
                                        </p:tgtEl>
                                        <p:attrNameLst>
                                          <p:attrName>style.visibility</p:attrName>
                                        </p:attrNameLst>
                                      </p:cBhvr>
                                      <p:to>
                                        <p:strVal val="visible"/>
                                      </p:to>
                                    </p:set>
                                    <p:animEffect transition="in" filter="fade">
                                      <p:cBhvr>
                                        <p:cTn id="58" dur="500"/>
                                        <p:tgtEl>
                                          <p:spTgt spid="11">
                                            <p:txEl>
                                              <p:pRg st="0" end="0"/>
                                            </p:txEl>
                                          </p:spTgt>
                                        </p:tgtEl>
                                      </p:cBhvr>
                                    </p:animEffect>
                                  </p:child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12">
                                            <p:txEl>
                                              <p:pRg st="0" end="0"/>
                                            </p:txEl>
                                          </p:spTgt>
                                        </p:tgtEl>
                                        <p:attrNameLst>
                                          <p:attrName>style.visibility</p:attrName>
                                        </p:attrNameLst>
                                      </p:cBhvr>
                                      <p:to>
                                        <p:strVal val="visible"/>
                                      </p:to>
                                    </p:set>
                                    <p:animEffect transition="in" filter="fade">
                                      <p:cBhvr>
                                        <p:cTn id="62" dur="500"/>
                                        <p:tgtEl>
                                          <p:spTgt spid="12">
                                            <p:txEl>
                                              <p:pRg st="0" end="0"/>
                                            </p:txEl>
                                          </p:spTgt>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13">
                                            <p:txEl>
                                              <p:pRg st="0" end="0"/>
                                            </p:txEl>
                                          </p:spTgt>
                                        </p:tgtEl>
                                        <p:attrNameLst>
                                          <p:attrName>style.visibility</p:attrName>
                                        </p:attrNameLst>
                                      </p:cBhvr>
                                      <p:to>
                                        <p:strVal val="visible"/>
                                      </p:to>
                                    </p:set>
                                    <p:animEffect transition="in" filter="fade">
                                      <p:cBhvr>
                                        <p:cTn id="66" dur="500"/>
                                        <p:tgtEl>
                                          <p:spTgt spid="13">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fade">
                                      <p:cBhvr>
                                        <p:cTn id="71" dur="500"/>
                                        <p:tgtEl>
                                          <p:spTgt spid="3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fade">
                                      <p:cBhvr>
                                        <p:cTn id="81" dur="500"/>
                                        <p:tgtEl>
                                          <p:spTgt spid="45"/>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6">
                                            <p:txEl>
                                              <p:pRg st="0" end="0"/>
                                            </p:txEl>
                                          </p:spTgt>
                                        </p:tgtEl>
                                        <p:attrNameLst>
                                          <p:attrName>style.visibility</p:attrName>
                                        </p:attrNameLst>
                                      </p:cBhvr>
                                      <p:to>
                                        <p:strVal val="visible"/>
                                      </p:to>
                                    </p:set>
                                    <p:animEffect transition="in" filter="fade">
                                      <p:cBhvr>
                                        <p:cTn id="86" dur="500"/>
                                        <p:tgtEl>
                                          <p:spTgt spid="46">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61"/>
                                        </p:tgtEl>
                                        <p:attrNameLst>
                                          <p:attrName>style.visibility</p:attrName>
                                        </p:attrNameLst>
                                      </p:cBhvr>
                                      <p:to>
                                        <p:strVal val="visible"/>
                                      </p:to>
                                    </p:set>
                                    <p:animEffect transition="in" filter="fade">
                                      <p:cBhvr>
                                        <p:cTn id="91" dur="500"/>
                                        <p:tgtEl>
                                          <p:spTgt spid="6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62">
                                            <p:txEl>
                                              <p:pRg st="0" end="0"/>
                                            </p:txEl>
                                          </p:spTgt>
                                        </p:tgtEl>
                                        <p:attrNameLst>
                                          <p:attrName>style.visibility</p:attrName>
                                        </p:attrNameLst>
                                      </p:cBhvr>
                                      <p:to>
                                        <p:strVal val="visible"/>
                                      </p:to>
                                    </p:set>
                                    <p:animEffect transition="in" filter="fade">
                                      <p:cBhvr>
                                        <p:cTn id="96" dur="500"/>
                                        <p:tgtEl>
                                          <p:spTgt spid="62">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47">
                                            <p:txEl>
                                              <p:pRg st="0" end="0"/>
                                            </p:txEl>
                                          </p:spTgt>
                                        </p:tgtEl>
                                        <p:attrNameLst>
                                          <p:attrName>style.visibility</p:attrName>
                                        </p:attrNameLst>
                                      </p:cBhvr>
                                      <p:to>
                                        <p:strVal val="visible"/>
                                      </p:to>
                                    </p:set>
                                    <p:animEffect transition="in" filter="fade">
                                      <p:cBhvr>
                                        <p:cTn id="101" dur="500"/>
                                        <p:tgtEl>
                                          <p:spTgt spid="47">
                                            <p:txEl>
                                              <p:pRg st="0" end="0"/>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60"/>
                                        </p:tgtEl>
                                        <p:attrNameLst>
                                          <p:attrName>style.visibility</p:attrName>
                                        </p:attrNameLst>
                                      </p:cBhvr>
                                      <p:to>
                                        <p:strVal val="visible"/>
                                      </p:to>
                                    </p:set>
                                    <p:animEffect transition="in" filter="fade">
                                      <p:cBhvr>
                                        <p:cTn id="106" dur="500"/>
                                        <p:tgtEl>
                                          <p:spTgt spid="60"/>
                                        </p:tgtEl>
                                      </p:cBhvr>
                                    </p:animEffect>
                                  </p:childTnLst>
                                </p:cTn>
                              </p:par>
                            </p:childTnLst>
                          </p:cTn>
                        </p:par>
                        <p:par>
                          <p:cTn id="107" fill="hold">
                            <p:stCondLst>
                              <p:cond delay="500"/>
                            </p:stCondLst>
                            <p:childTnLst>
                              <p:par>
                                <p:cTn id="108" presetID="10" presetClass="entr" presetSubtype="0" fill="hold" grpId="0" nodeType="afterEffect">
                                  <p:stCondLst>
                                    <p:cond delay="0"/>
                                  </p:stCondLst>
                                  <p:childTnLst>
                                    <p:set>
                                      <p:cBhvr>
                                        <p:cTn id="109" dur="1" fill="hold">
                                          <p:stCondLst>
                                            <p:cond delay="0"/>
                                          </p:stCondLst>
                                        </p:cTn>
                                        <p:tgtEl>
                                          <p:spTgt spid="48"/>
                                        </p:tgtEl>
                                        <p:attrNameLst>
                                          <p:attrName>style.visibility</p:attrName>
                                        </p:attrNameLst>
                                      </p:cBhvr>
                                      <p:to>
                                        <p:strVal val="visible"/>
                                      </p:to>
                                    </p:set>
                                    <p:animEffect transition="in" filter="fade">
                                      <p:cBhvr>
                                        <p:cTn id="110" dur="500"/>
                                        <p:tgtEl>
                                          <p:spTgt spid="48"/>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9"/>
                                        </p:tgtEl>
                                        <p:attrNameLst>
                                          <p:attrName>style.visibility</p:attrName>
                                        </p:attrNameLst>
                                      </p:cBhvr>
                                      <p:to>
                                        <p:strVal val="visible"/>
                                      </p:to>
                                    </p:set>
                                    <p:animEffect transition="in" filter="fade">
                                      <p:cBhvr>
                                        <p:cTn id="115" dur="500"/>
                                        <p:tgtEl>
                                          <p:spTgt spid="49"/>
                                        </p:tgtEl>
                                      </p:cBhvr>
                                    </p:animEffect>
                                  </p:childTnLst>
                                </p:cTn>
                              </p:par>
                            </p:childTnLst>
                          </p:cTn>
                        </p:par>
                        <p:par>
                          <p:cTn id="116" fill="hold">
                            <p:stCondLst>
                              <p:cond delay="500"/>
                            </p:stCondLst>
                            <p:childTnLst>
                              <p:par>
                                <p:cTn id="117" presetID="10" presetClass="entr" presetSubtype="0" fill="hold" nodeType="afterEffect">
                                  <p:stCondLst>
                                    <p:cond delay="0"/>
                                  </p:stCondLst>
                                  <p:childTnLst>
                                    <p:set>
                                      <p:cBhvr>
                                        <p:cTn id="118" dur="1" fill="hold">
                                          <p:stCondLst>
                                            <p:cond delay="0"/>
                                          </p:stCondLst>
                                        </p:cTn>
                                        <p:tgtEl>
                                          <p:spTgt spid="50">
                                            <p:txEl>
                                              <p:pRg st="0" end="0"/>
                                            </p:txEl>
                                          </p:spTgt>
                                        </p:tgtEl>
                                        <p:attrNameLst>
                                          <p:attrName>style.visibility</p:attrName>
                                        </p:attrNameLst>
                                      </p:cBhvr>
                                      <p:to>
                                        <p:strVal val="visible"/>
                                      </p:to>
                                    </p:set>
                                    <p:animEffect transition="in" filter="fade">
                                      <p:cBhvr>
                                        <p:cTn id="119" dur="500"/>
                                        <p:tgtEl>
                                          <p:spTgt spid="50">
                                            <p:txEl>
                                              <p:pRg st="0" end="0"/>
                                            </p:txEl>
                                          </p:spTgt>
                                        </p:tgtEl>
                                      </p:cBhvr>
                                    </p:animEffect>
                                  </p:childTnLst>
                                </p:cTn>
                              </p:par>
                            </p:childTnLst>
                          </p:cTn>
                        </p:par>
                        <p:par>
                          <p:cTn id="120" fill="hold">
                            <p:stCondLst>
                              <p:cond delay="1000"/>
                            </p:stCondLst>
                            <p:childTnLst>
                              <p:par>
                                <p:cTn id="121" presetID="10" presetClass="entr" presetSubtype="0"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fade">
                                      <p:cBhvr>
                                        <p:cTn id="123" dur="500"/>
                                        <p:tgtEl>
                                          <p:spTgt spid="51"/>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52"/>
                                        </p:tgtEl>
                                        <p:attrNameLst>
                                          <p:attrName>style.visibility</p:attrName>
                                        </p:attrNameLst>
                                      </p:cBhvr>
                                      <p:to>
                                        <p:strVal val="visible"/>
                                      </p:to>
                                    </p:set>
                                    <p:animEffect transition="in" filter="wipe(left)">
                                      <p:cBhvr>
                                        <p:cTn id="128" dur="500"/>
                                        <p:tgtEl>
                                          <p:spTgt spid="52"/>
                                        </p:tgtEl>
                                      </p:cBhvr>
                                    </p:animEffect>
                                  </p:childTnLst>
                                </p:cTn>
                              </p:par>
                            </p:childTnLst>
                          </p:cTn>
                        </p:par>
                        <p:par>
                          <p:cTn id="129" fill="hold">
                            <p:stCondLst>
                              <p:cond delay="500"/>
                            </p:stCondLst>
                            <p:childTnLst>
                              <p:par>
                                <p:cTn id="130" presetID="10" presetClass="entr" presetSubtype="0" fill="hold" nodeType="afterEffect">
                                  <p:stCondLst>
                                    <p:cond delay="0"/>
                                  </p:stCondLst>
                                  <p:childTnLst>
                                    <p:set>
                                      <p:cBhvr>
                                        <p:cTn id="131" dur="1" fill="hold">
                                          <p:stCondLst>
                                            <p:cond delay="0"/>
                                          </p:stCondLst>
                                        </p:cTn>
                                        <p:tgtEl>
                                          <p:spTgt spid="54">
                                            <p:txEl>
                                              <p:pRg st="0" end="0"/>
                                            </p:txEl>
                                          </p:spTgt>
                                        </p:tgtEl>
                                        <p:attrNameLst>
                                          <p:attrName>style.visibility</p:attrName>
                                        </p:attrNameLst>
                                      </p:cBhvr>
                                      <p:to>
                                        <p:strVal val="visible"/>
                                      </p:to>
                                    </p:set>
                                    <p:animEffect transition="in" filter="fade">
                                      <p:cBhvr>
                                        <p:cTn id="132" dur="500"/>
                                        <p:tgtEl>
                                          <p:spTgt spid="54">
                                            <p:txEl>
                                              <p:pRg st="0" end="0"/>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55"/>
                                        </p:tgtEl>
                                        <p:attrNameLst>
                                          <p:attrName>style.visibility</p:attrName>
                                        </p:attrNameLst>
                                      </p:cBhvr>
                                      <p:to>
                                        <p:strVal val="visible"/>
                                      </p:to>
                                    </p:set>
                                    <p:animEffect transition="in" filter="fade">
                                      <p:cBhvr>
                                        <p:cTn id="137" dur="500"/>
                                        <p:tgtEl>
                                          <p:spTgt spid="55"/>
                                        </p:tgtEl>
                                      </p:cBhvr>
                                    </p:animEffect>
                                  </p:childTnLst>
                                </p:cTn>
                              </p:par>
                            </p:childTnLst>
                          </p:cTn>
                        </p:par>
                        <p:par>
                          <p:cTn id="138" fill="hold">
                            <p:stCondLst>
                              <p:cond delay="500"/>
                            </p:stCondLst>
                            <p:childTnLst>
                              <p:par>
                                <p:cTn id="139" presetID="10" presetClass="entr" presetSubtype="0" fill="hold" nodeType="afterEffect">
                                  <p:stCondLst>
                                    <p:cond delay="0"/>
                                  </p:stCondLst>
                                  <p:childTnLst>
                                    <p:set>
                                      <p:cBhvr>
                                        <p:cTn id="140" dur="1" fill="hold">
                                          <p:stCondLst>
                                            <p:cond delay="0"/>
                                          </p:stCondLst>
                                        </p:cTn>
                                        <p:tgtEl>
                                          <p:spTgt spid="56">
                                            <p:txEl>
                                              <p:pRg st="0" end="0"/>
                                            </p:txEl>
                                          </p:spTgt>
                                        </p:tgtEl>
                                        <p:attrNameLst>
                                          <p:attrName>style.visibility</p:attrName>
                                        </p:attrNameLst>
                                      </p:cBhvr>
                                      <p:to>
                                        <p:strVal val="visible"/>
                                      </p:to>
                                    </p:set>
                                    <p:animEffect transition="in" filter="fade">
                                      <p:cBhvr>
                                        <p:cTn id="141" dur="500"/>
                                        <p:tgtEl>
                                          <p:spTgt spid="56">
                                            <p:txEl>
                                              <p:pRg st="0" end="0"/>
                                            </p:txEl>
                                          </p:spTgt>
                                        </p:tgtEl>
                                      </p:cBhvr>
                                    </p:animEffect>
                                  </p:childTnLst>
                                </p:cTn>
                              </p:par>
                            </p:childTnLst>
                          </p:cTn>
                        </p:par>
                        <p:par>
                          <p:cTn id="142" fill="hold">
                            <p:stCondLst>
                              <p:cond delay="1000"/>
                            </p:stCondLst>
                            <p:childTnLst>
                              <p:par>
                                <p:cTn id="143" presetID="10" presetClass="entr" presetSubtype="0" fill="hold" grpId="0" nodeType="afterEffect">
                                  <p:stCondLst>
                                    <p:cond delay="0"/>
                                  </p:stCondLst>
                                  <p:childTnLst>
                                    <p:set>
                                      <p:cBhvr>
                                        <p:cTn id="144" dur="1" fill="hold">
                                          <p:stCondLst>
                                            <p:cond delay="0"/>
                                          </p:stCondLst>
                                        </p:cTn>
                                        <p:tgtEl>
                                          <p:spTgt spid="58"/>
                                        </p:tgtEl>
                                        <p:attrNameLst>
                                          <p:attrName>style.visibility</p:attrName>
                                        </p:attrNameLst>
                                      </p:cBhvr>
                                      <p:to>
                                        <p:strVal val="visible"/>
                                      </p:to>
                                    </p:set>
                                    <p:animEffect transition="in" filter="fade">
                                      <p:cBhvr>
                                        <p:cTn id="145"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30" grpId="0" animBg="1"/>
      <p:bldP spid="29" grpId="0"/>
      <p:bldP spid="27" grpId="0"/>
      <p:bldP spid="38" grpId="0"/>
      <p:bldP spid="43" grpId="0"/>
      <p:bldP spid="45" grpId="0"/>
      <p:bldP spid="48" grpId="0"/>
      <p:bldP spid="49" grpId="0"/>
      <p:bldP spid="51" grpId="0"/>
      <p:bldP spid="52" grpId="0" animBg="1"/>
      <p:bldP spid="55" grpId="0"/>
      <p:bldP spid="58" grpId="0"/>
      <p:bldP spid="60" grpId="0"/>
      <p:bldP spid="6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44"/>
          <p:cNvSpPr/>
          <p:nvPr/>
        </p:nvSpPr>
        <p:spPr bwMode="auto">
          <a:xfrm>
            <a:off x="6398328" y="1575485"/>
            <a:ext cx="2022089" cy="621913"/>
          </a:xfrm>
          <a:prstGeom prst="rect">
            <a:avLst/>
          </a:prstGeom>
          <a:solidFill>
            <a:schemeClr val="bg1">
              <a:lumMod val="65000"/>
            </a:schemeClr>
          </a:solidFill>
          <a:ln w="19050">
            <a:noFill/>
            <a:round/>
            <a:headEnd type="none" w="med" len="lg"/>
            <a:tailEnd type="stealth" w="med" len="lg"/>
          </a:ln>
        </p:spPr>
        <p:txBody>
          <a:bodyPr rtlCol="0" anchor="ctr"/>
          <a:lstStyle/>
          <a:p>
            <a:pPr algn="l"/>
            <a:endParaRPr lang="zh-CN" altLang="en-US" dirty="0"/>
          </a:p>
        </p:txBody>
      </p:sp>
      <p:sp>
        <p:nvSpPr>
          <p:cNvPr id="5" name="文本框 4"/>
          <p:cNvSpPr txBox="1"/>
          <p:nvPr/>
        </p:nvSpPr>
        <p:spPr>
          <a:xfrm>
            <a:off x="562708" y="512236"/>
            <a:ext cx="61897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7-4</a:t>
            </a:r>
            <a:endParaRPr lang="zh-CN" altLang="en-US" sz="2000" dirty="0"/>
          </a:p>
        </p:txBody>
      </p:sp>
      <p:sp>
        <p:nvSpPr>
          <p:cNvPr id="7" name="文本框 6"/>
          <p:cNvSpPr txBox="1"/>
          <p:nvPr/>
        </p:nvSpPr>
        <p:spPr>
          <a:xfrm>
            <a:off x="562708" y="433721"/>
            <a:ext cx="8306972" cy="957250"/>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单色平行光垂直照射在薄膜上，经上下两表面反射的两束光发生干涉，如图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7-4</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所示，</a:t>
            </a:r>
            <a:endParaRPr lang="zh-CN" altLang="en-US" sz="2000" dirty="0"/>
          </a:p>
        </p:txBody>
      </p:sp>
      <mc:AlternateContent xmlns:mc="http://schemas.openxmlformats.org/markup-compatibility/2006">
        <mc:Choice xmlns:a14="http://schemas.microsoft.com/office/drawing/2010/main" Requires="a14">
          <p:sp>
            <p:nvSpPr>
              <p:cNvPr id="9" name="文本框 8"/>
              <p:cNvSpPr txBox="1"/>
              <p:nvPr/>
            </p:nvSpPr>
            <p:spPr>
              <a:xfrm>
                <a:off x="562708" y="860391"/>
                <a:ext cx="8306972"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若薄膜厚度为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，且</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&gt;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&lt;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sSub>
                      <m:sSubPr>
                        <m:ctrlPr>
                          <a:rPr lang="zh-CN" altLang="zh-CN" sz="2000" i="1" kern="100" smtClean="0">
                            <a:solidFill>
                              <a:srgbClr val="00B05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为入射光在</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中的波长，</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562708" y="860391"/>
                <a:ext cx="8306972" cy="951735"/>
              </a:xfrm>
              <a:prstGeom prst="rect">
                <a:avLst/>
              </a:prstGeom>
              <a:blipFill rotWithShape="1">
                <a:blip r:embed="rId1"/>
                <a:stretch>
                  <a:fillRect l="-1" t="-63" b="-818"/>
                </a:stretch>
              </a:blipFill>
            </p:spPr>
            <p:txBody>
              <a:bodyPr/>
              <a:lstStyle/>
              <a:p>
                <a:r>
                  <a:rPr lang="zh-CN" altLang="en-US">
                    <a:noFill/>
                  </a:rPr>
                  <a:t> </a:t>
                </a:r>
              </a:p>
            </p:txBody>
          </p:sp>
        </mc:Fallback>
      </mc:AlternateContent>
      <p:sp>
        <p:nvSpPr>
          <p:cNvPr id="11" name="文本框 10"/>
          <p:cNvSpPr txBox="1"/>
          <p:nvPr/>
        </p:nvSpPr>
        <p:spPr>
          <a:xfrm>
            <a:off x="1275837" y="1312802"/>
            <a:ext cx="3528280" cy="501932"/>
          </a:xfrm>
          <a:prstGeom prst="rect">
            <a:avLst/>
          </a:prstGeom>
          <a:noFill/>
        </p:spPr>
        <p:txBody>
          <a:bodyPr wrap="square">
            <a:spAutoFit/>
          </a:bodyPr>
          <a:lstStyle/>
          <a:p>
            <a:pPr indent="262255" algn="just">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则两束反射光的光程为</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2" name="文本框 11"/>
              <p:cNvSpPr txBox="1"/>
              <p:nvPr/>
            </p:nvSpPr>
            <p:spPr>
              <a:xfrm>
                <a:off x="1108198" y="1874579"/>
                <a:ext cx="1498210"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 </m:t>
                    </m:r>
                  </m:oMath>
                </a14:m>
                <a:endParaRPr lang="zh-CN" altLang="en-US" sz="2000" dirty="0"/>
              </a:p>
            </p:txBody>
          </p:sp>
        </mc:Choice>
        <mc:Fallback>
          <p:sp>
            <p:nvSpPr>
              <p:cNvPr id="12" name="文本框 11"/>
              <p:cNvSpPr txBox="1">
                <a:spLocks noRot="1" noChangeAspect="1" noMove="1" noResize="1" noEditPoints="1" noAdjustHandles="1" noChangeArrowheads="1" noChangeShapeType="1" noTextEdit="1"/>
              </p:cNvSpPr>
              <p:nvPr/>
            </p:nvSpPr>
            <p:spPr>
              <a:xfrm>
                <a:off x="1108198" y="1874579"/>
                <a:ext cx="1498210" cy="400110"/>
              </a:xfrm>
              <a:prstGeom prst="rect">
                <a:avLst/>
              </a:prstGeom>
              <a:blipFill rotWithShape="1">
                <a:blip r:embed="rId2"/>
                <a:stretch>
                  <a:fillRect l="-8" t="-15" r="25" b="3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3755269" y="1829335"/>
                <a:ext cx="2117187" cy="581185"/>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1</m:t>
                            </m:r>
                          </m:sub>
                        </m:sSub>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3755269" y="1829335"/>
                <a:ext cx="2117187" cy="581185"/>
              </a:xfrm>
              <a:prstGeom prst="rect">
                <a:avLst/>
              </a:prstGeom>
              <a:blipFill rotWithShape="1">
                <a:blip r:embed="rId3"/>
                <a:stretch>
                  <a:fillRect l="-24" t="-92" r="29" b="1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p:cNvSpPr txBox="1"/>
              <p:nvPr/>
            </p:nvSpPr>
            <p:spPr>
              <a:xfrm>
                <a:off x="1108198" y="2492096"/>
                <a:ext cx="2269587" cy="542969"/>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1</m:t>
                            </m:r>
                          </m:sub>
                        </m:sSub>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4" name="文本框 13"/>
              <p:cNvSpPr txBox="1">
                <a:spLocks noRot="1" noChangeAspect="1" noMove="1" noResize="1" noEditPoints="1" noAdjustHandles="1" noChangeArrowheads="1" noChangeShapeType="1" noTextEdit="1"/>
              </p:cNvSpPr>
              <p:nvPr/>
            </p:nvSpPr>
            <p:spPr>
              <a:xfrm>
                <a:off x="1108198" y="2492096"/>
                <a:ext cx="2269587" cy="542969"/>
              </a:xfrm>
              <a:prstGeom prst="rect">
                <a:avLst/>
              </a:prstGeom>
              <a:blipFill rotWithShape="1">
                <a:blip r:embed="rId4"/>
                <a:stretch>
                  <a:fillRect l="-5" t="-66" r="10" b="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3779886" y="2462738"/>
                <a:ext cx="2067951" cy="542969"/>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sSub>
                          <m:sSubPr>
                            <m:ctrlPr>
                              <a:rPr lang="zh-CN" altLang="zh-CN" sz="2000" i="1" kern="10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1</m:t>
                            </m:r>
                          </m:sub>
                        </m:sSub>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oMath>
                </a14:m>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3779886" y="2462738"/>
                <a:ext cx="2067951" cy="542969"/>
              </a:xfrm>
              <a:prstGeom prst="rect">
                <a:avLst/>
              </a:prstGeom>
              <a:blipFill rotWithShape="1">
                <a:blip r:embed="rId5"/>
                <a:stretch>
                  <a:fillRect l="-18" t="-38" r="6" b="46"/>
                </a:stretch>
              </a:blipFill>
            </p:spPr>
            <p:txBody>
              <a:bodyPr/>
              <a:lstStyle/>
              <a:p>
                <a:r>
                  <a:rPr lang="zh-CN" altLang="en-US">
                    <a:noFill/>
                  </a:rPr>
                  <a:t> </a:t>
                </a:r>
              </a:p>
            </p:txBody>
          </p:sp>
        </mc:Fallback>
      </mc:AlternateContent>
      <p:sp>
        <p:nvSpPr>
          <p:cNvPr id="24" name="矩形 23"/>
          <p:cNvSpPr/>
          <p:nvPr/>
        </p:nvSpPr>
        <p:spPr bwMode="auto">
          <a:xfrm>
            <a:off x="6398329" y="2202828"/>
            <a:ext cx="2022089" cy="621913"/>
          </a:xfrm>
          <a:prstGeom prst="rect">
            <a:avLst/>
          </a:prstGeom>
          <a:solidFill>
            <a:schemeClr val="bg1">
              <a:lumMod val="85000"/>
            </a:schemeClr>
          </a:solidFill>
          <a:ln w="19050">
            <a:noFill/>
            <a:round/>
            <a:headEnd type="none" w="med" len="lg"/>
            <a:tailEnd type="stealth" w="med" len="lg"/>
          </a:ln>
        </p:spPr>
        <p:txBody>
          <a:bodyPr rtlCol="0" anchor="ctr"/>
          <a:lstStyle/>
          <a:p>
            <a:pPr algn="l"/>
            <a:endParaRPr lang="zh-CN" altLang="en-US" dirty="0"/>
          </a:p>
        </p:txBody>
      </p:sp>
      <p:cxnSp>
        <p:nvCxnSpPr>
          <p:cNvPr id="27" name="直接箭头连接符 26"/>
          <p:cNvCxnSpPr/>
          <p:nvPr/>
        </p:nvCxnSpPr>
        <p:spPr bwMode="auto">
          <a:xfrm>
            <a:off x="7195993" y="1677922"/>
            <a:ext cx="0" cy="54000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cxnSp>
        <p:nvCxnSpPr>
          <p:cNvPr id="28" name="直接箭头连接符 27"/>
          <p:cNvCxnSpPr/>
          <p:nvPr/>
        </p:nvCxnSpPr>
        <p:spPr bwMode="auto">
          <a:xfrm flipH="1">
            <a:off x="7195993" y="1650214"/>
            <a:ext cx="152400" cy="558715"/>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cxnSp>
        <p:nvCxnSpPr>
          <p:cNvPr id="29" name="直接箭头连接符 28"/>
          <p:cNvCxnSpPr/>
          <p:nvPr/>
        </p:nvCxnSpPr>
        <p:spPr bwMode="auto">
          <a:xfrm flipH="1">
            <a:off x="7195993" y="1684956"/>
            <a:ext cx="337128" cy="1139423"/>
          </a:xfrm>
          <a:prstGeom prst="straightConnector1">
            <a:avLst/>
          </a:prstGeom>
          <a:solidFill>
            <a:schemeClr val="accent1"/>
          </a:solidFill>
          <a:ln w="19050" cap="flat" cmpd="sng" algn="ctr">
            <a:solidFill>
              <a:srgbClr val="00B050"/>
            </a:solidFill>
            <a:prstDash val="solid"/>
            <a:round/>
            <a:headEnd type="stealth" w="med" len="lg"/>
            <a:tailEnd type="none" w="med" len="lg"/>
          </a:ln>
          <a:effectLst/>
        </p:spPr>
      </p:cxnSp>
      <p:grpSp>
        <p:nvGrpSpPr>
          <p:cNvPr id="30" name="组合 29"/>
          <p:cNvGrpSpPr/>
          <p:nvPr/>
        </p:nvGrpSpPr>
        <p:grpSpPr>
          <a:xfrm>
            <a:off x="6373033" y="2195282"/>
            <a:ext cx="548640" cy="623131"/>
            <a:chOff x="4626802" y="3117434"/>
            <a:chExt cx="548640" cy="623131"/>
          </a:xfrm>
        </p:grpSpPr>
        <p:grpSp>
          <p:nvGrpSpPr>
            <p:cNvPr id="31" name="组合 30"/>
            <p:cNvGrpSpPr/>
            <p:nvPr/>
          </p:nvGrpSpPr>
          <p:grpSpPr>
            <a:xfrm>
              <a:off x="4719344" y="3117434"/>
              <a:ext cx="258644" cy="623131"/>
              <a:chOff x="1453481" y="992325"/>
              <a:chExt cx="167349" cy="363342"/>
            </a:xfrm>
          </p:grpSpPr>
          <p:cxnSp>
            <p:nvCxnSpPr>
              <p:cNvPr id="33" name="直接箭头连接符 32"/>
              <p:cNvCxnSpPr/>
              <p:nvPr/>
            </p:nvCxnSpPr>
            <p:spPr>
              <a:xfrm flipV="1">
                <a:off x="1544026" y="992325"/>
                <a:ext cx="0" cy="108000"/>
              </a:xfrm>
              <a:prstGeom prst="straightConnector1">
                <a:avLst/>
              </a:prstGeom>
              <a:ln w="19050">
                <a:solidFill>
                  <a:schemeClr val="tx1"/>
                </a:solidFill>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flipV="1">
                <a:off x="1544026" y="1247667"/>
                <a:ext cx="0" cy="108000"/>
              </a:xfrm>
              <a:prstGeom prst="straightConnector1">
                <a:avLst/>
              </a:prstGeom>
              <a:ln w="19050">
                <a:solidFill>
                  <a:schemeClr val="tx1"/>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sp>
            <p:nvSpPr>
              <p:cNvPr id="35" name="文本框 14"/>
              <p:cNvSpPr txBox="1"/>
              <p:nvPr/>
            </p:nvSpPr>
            <p:spPr>
              <a:xfrm>
                <a:off x="1453481" y="1070980"/>
                <a:ext cx="167349" cy="176799"/>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32" name="文本框 31"/>
                <p:cNvSpPr txBox="1"/>
                <p:nvPr/>
              </p:nvSpPr>
              <p:spPr>
                <a:xfrm>
                  <a:off x="4626802" y="3227863"/>
                  <a:ext cx="54864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dirty="0" smtClean="0">
                            <a:latin typeface="Cambria Math" panose="02040503050406030204" pitchFamily="18" charset="0"/>
                            <a:ea typeface="Cambria Math" panose="02040503050406030204" pitchFamily="18" charset="0"/>
                            <a:cs typeface="Times New Roman" panose="02020603050405020304" pitchFamily="18" charset="0"/>
                          </a:rPr>
                          <m:t>𝑑</m:t>
                        </m:r>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4626802" y="3227863"/>
                  <a:ext cx="548640" cy="338554"/>
                </a:xfrm>
                <a:prstGeom prst="rect">
                  <a:avLst/>
                </a:prstGeom>
                <a:blipFill rotWithShape="1">
                  <a:blip r:embed="rId6"/>
                </a:blipFill>
              </p:spPr>
              <p:txBody>
                <a:bodyPr/>
                <a:lstStyle/>
                <a:p>
                  <a:r>
                    <a:rPr lang="zh-CN" altLang="en-US">
                      <a:noFill/>
                    </a:rPr>
                    <a:t> </a:t>
                  </a:r>
                </a:p>
              </p:txBody>
            </p:sp>
          </mc:Fallback>
        </mc:AlternateContent>
      </p:grpSp>
      <p:grpSp>
        <p:nvGrpSpPr>
          <p:cNvPr id="36" name="组合 35"/>
          <p:cNvGrpSpPr/>
          <p:nvPr/>
        </p:nvGrpSpPr>
        <p:grpSpPr>
          <a:xfrm>
            <a:off x="6366368" y="2818413"/>
            <a:ext cx="2254571" cy="698369"/>
            <a:chOff x="5858575" y="3844381"/>
            <a:chExt cx="2254571" cy="698369"/>
          </a:xfrm>
        </p:grpSpPr>
        <p:sp>
          <p:nvSpPr>
            <p:cNvPr id="39" name="矩形 38"/>
            <p:cNvSpPr/>
            <p:nvPr/>
          </p:nvSpPr>
          <p:spPr bwMode="auto">
            <a:xfrm>
              <a:off x="5890535" y="3844381"/>
              <a:ext cx="2022089" cy="269644"/>
            </a:xfrm>
            <a:prstGeom prst="rect">
              <a:avLst/>
            </a:prstGeom>
            <a:solidFill>
              <a:schemeClr val="bg1">
                <a:lumMod val="50000"/>
              </a:schemeClr>
            </a:solidFill>
            <a:ln w="19050">
              <a:noFill/>
              <a:round/>
              <a:headEnd type="none" w="med" len="lg"/>
              <a:tailEnd type="stealth" w="med" len="lg"/>
            </a:ln>
          </p:spPr>
          <p:txBody>
            <a:bodyPr rtlCol="0" anchor="ctr"/>
            <a:lstStyle/>
            <a:p>
              <a:pPr algn="l"/>
              <a:endParaRPr lang="zh-CN" altLang="en-US" dirty="0"/>
            </a:p>
          </p:txBody>
        </p:sp>
        <p:sp>
          <p:nvSpPr>
            <p:cNvPr id="38" name="文本框 37"/>
            <p:cNvSpPr txBox="1"/>
            <p:nvPr/>
          </p:nvSpPr>
          <p:spPr>
            <a:xfrm>
              <a:off x="5858575" y="4204196"/>
              <a:ext cx="2254571"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7-3 </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7-4</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cxnSp>
        <p:nvCxnSpPr>
          <p:cNvPr id="41" name="直接箭头连接符 40"/>
          <p:cNvCxnSpPr/>
          <p:nvPr/>
        </p:nvCxnSpPr>
        <p:spPr bwMode="auto">
          <a:xfrm>
            <a:off x="7195993" y="2205365"/>
            <a:ext cx="0" cy="630000"/>
          </a:xfrm>
          <a:prstGeom prst="straightConnector1">
            <a:avLst/>
          </a:prstGeom>
          <a:solidFill>
            <a:schemeClr val="accent1"/>
          </a:solidFill>
          <a:ln w="19050" cap="flat" cmpd="sng" algn="ctr">
            <a:solidFill>
              <a:srgbClr val="00B050"/>
            </a:solidFill>
            <a:prstDash val="solid"/>
            <a:round/>
            <a:headEnd type="none" w="med" len="med"/>
            <a:tailEnd type="stealth" w="med" len="lg"/>
          </a:ln>
          <a:effectLst/>
        </p:spPr>
      </p:cxnSp>
      <p:grpSp>
        <p:nvGrpSpPr>
          <p:cNvPr id="68" name="组合 67"/>
          <p:cNvGrpSpPr/>
          <p:nvPr/>
        </p:nvGrpSpPr>
        <p:grpSpPr>
          <a:xfrm>
            <a:off x="7883964" y="1739717"/>
            <a:ext cx="446821" cy="1430625"/>
            <a:chOff x="7883964" y="1739717"/>
            <a:chExt cx="446821" cy="1430625"/>
          </a:xfrm>
        </p:grpSpPr>
        <mc:AlternateContent xmlns:mc="http://schemas.openxmlformats.org/markup-compatibility/2006">
          <mc:Choice xmlns:a14="http://schemas.microsoft.com/office/drawing/2010/main" Requires="a14">
            <p:sp>
              <p:nvSpPr>
                <p:cNvPr id="25" name="文本框 14"/>
                <p:cNvSpPr txBox="1"/>
                <p:nvPr/>
              </p:nvSpPr>
              <p:spPr>
                <a:xfrm>
                  <a:off x="7890662" y="2334533"/>
                  <a:ext cx="440123" cy="41641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5" name="文本框 14"/>
                <p:cNvSpPr txBox="1">
                  <a:spLocks noRot="1" noChangeAspect="1" noMove="1" noResize="1" noEditPoints="1" noAdjustHandles="1" noChangeArrowheads="1" noChangeShapeType="1" noTextEdit="1"/>
                </p:cNvSpPr>
                <p:nvPr/>
              </p:nvSpPr>
              <p:spPr>
                <a:xfrm>
                  <a:off x="7890662" y="2334533"/>
                  <a:ext cx="440123" cy="416410"/>
                </a:xfrm>
                <a:prstGeom prst="rect">
                  <a:avLst/>
                </a:prstGeom>
                <a:blipFill rotWithShape="1">
                  <a:blip r:embed="rId7"/>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3" name="文本框 14"/>
                <p:cNvSpPr txBox="1"/>
                <p:nvPr/>
              </p:nvSpPr>
              <p:spPr>
                <a:xfrm>
                  <a:off x="7883964" y="1739717"/>
                  <a:ext cx="440123" cy="41641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b>
                          <m:sSubPr>
                            <m:ctrlPr>
                              <a:rPr lang="zh-CN" altLang="zh-CN" sz="16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3" name="文本框 14"/>
                <p:cNvSpPr txBox="1">
                  <a:spLocks noRot="1" noChangeAspect="1" noMove="1" noResize="1" noEditPoints="1" noAdjustHandles="1" noChangeArrowheads="1" noChangeShapeType="1" noTextEdit="1"/>
                </p:cNvSpPr>
                <p:nvPr/>
              </p:nvSpPr>
              <p:spPr>
                <a:xfrm>
                  <a:off x="7883964" y="1739717"/>
                  <a:ext cx="440123" cy="416410"/>
                </a:xfrm>
                <a:prstGeom prst="rect">
                  <a:avLst/>
                </a:prstGeom>
                <a:blipFill rotWithShape="1">
                  <a:blip r:embed="rId8"/>
                </a:blipFill>
                <a:ln w="6350">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4" name="文本框 14"/>
                <p:cNvSpPr txBox="1"/>
                <p:nvPr/>
              </p:nvSpPr>
              <p:spPr>
                <a:xfrm>
                  <a:off x="7890662" y="2753932"/>
                  <a:ext cx="440123" cy="416410"/>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14:m>
                    <m:oMathPara xmlns:m="http://schemas.openxmlformats.org/officeDocument/2006/math">
                      <m:oMathParaPr>
                        <m:jc m:val="centerGroup"/>
                      </m:oMathParaPr>
                      <m:oMath xmlns:m="http://schemas.openxmlformats.org/officeDocument/2006/math">
                        <m:sSub>
                          <m:sSubPr>
                            <m:ctrlPr>
                              <a:rPr lang="zh-CN" altLang="zh-CN" sz="1600" i="1" kern="1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chemeClr val="bg1"/>
                                </a:solidFill>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1600" b="0" i="1" kern="100" smtClean="0">
                                <a:solidFill>
                                  <a:schemeClr val="bg1"/>
                                </a:solidFill>
                                <a:latin typeface="Cambria Math" panose="02040503050406030204" pitchFamily="18" charset="0"/>
                                <a:ea typeface="宋体" panose="02010600030101010101" pitchFamily="2" charset="-122"/>
                                <a:cs typeface="Times New Roman" panose="02020603050405020304" pitchFamily="18" charset="0"/>
                              </a:rPr>
                              <m:t>3</m:t>
                            </m:r>
                          </m:sub>
                        </m:sSub>
                      </m:oMath>
                    </m:oMathPara>
                  </a14:m>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4" name="文本框 14"/>
                <p:cNvSpPr txBox="1">
                  <a:spLocks noRot="1" noChangeAspect="1" noMove="1" noResize="1" noEditPoints="1" noAdjustHandles="1" noChangeArrowheads="1" noChangeShapeType="1" noTextEdit="1"/>
                </p:cNvSpPr>
                <p:nvPr/>
              </p:nvSpPr>
              <p:spPr>
                <a:xfrm>
                  <a:off x="7890662" y="2753932"/>
                  <a:ext cx="440123" cy="416410"/>
                </a:xfrm>
                <a:prstGeom prst="rect">
                  <a:avLst/>
                </a:prstGeom>
                <a:blipFill rotWithShape="1">
                  <a:blip r:embed="rId9"/>
                </a:blipFill>
                <a:ln w="6350">
                  <a:noFill/>
                </a:ln>
              </p:spPr>
              <p:txBody>
                <a:bodyPr/>
                <a:lstStyle/>
                <a:p>
                  <a:r>
                    <a:rPr lang="zh-CN" altLang="en-US">
                      <a:noFill/>
                    </a:rPr>
                    <a:t> </a:t>
                  </a:r>
                </a:p>
              </p:txBody>
            </p:sp>
          </mc:Fallback>
        </mc:AlternateContent>
      </p:grpSp>
      <p:sp>
        <p:nvSpPr>
          <p:cNvPr id="46" name="文本框 45"/>
          <p:cNvSpPr txBox="1"/>
          <p:nvPr/>
        </p:nvSpPr>
        <p:spPr>
          <a:xfrm>
            <a:off x="636928" y="3021655"/>
            <a:ext cx="1233268" cy="501932"/>
          </a:xfrm>
          <a:prstGeom prst="rect">
            <a:avLst/>
          </a:prstGeom>
          <a:noFill/>
        </p:spPr>
        <p:txBody>
          <a:bodyPr wrap="square">
            <a:spAutoFit/>
          </a:bodyPr>
          <a:lstStyle/>
          <a:p>
            <a:pPr indent="262255" algn="just">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7" name="文本框 46"/>
              <p:cNvSpPr txBox="1"/>
              <p:nvPr/>
            </p:nvSpPr>
            <p:spPr>
              <a:xfrm>
                <a:off x="353230" y="3515342"/>
                <a:ext cx="7870240" cy="542969"/>
              </a:xfrm>
              <a:prstGeom prst="rect">
                <a:avLst/>
              </a:prstGeom>
              <a:noFill/>
            </p:spPr>
            <p:txBody>
              <a:bodyPr wrap="square">
                <a:spAutoFit/>
              </a:bodyPr>
              <a:lstStyle/>
              <a:p>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波长皆为真空波长，等厚干涉光程差公式</a:t>
                </a:r>
                <a14:m>
                  <m:oMath xmlns:m="http://schemas.openxmlformats.org/officeDocument/2006/math">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r>
                      <a:rPr lang="en-US" altLang="zh-CN" sz="2000" b="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𝑛</m:t>
                    </m:r>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中，</a:t>
                </a:r>
                <a14:m>
                  <m:oMath xmlns:m="http://schemas.openxmlformats.org/officeDocument/2006/math">
                    <m:r>
                      <a:rPr lang="zh-CN" altLang="en-US" sz="2000" i="1" kern="1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oMath>
                </a14:m>
                <a:r>
                  <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为真空波长。</a:t>
                </a:r>
                <a:endPar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47" name="文本框 46"/>
              <p:cNvSpPr txBox="1">
                <a:spLocks noRot="1" noChangeAspect="1" noMove="1" noResize="1" noEditPoints="1" noAdjustHandles="1" noChangeArrowheads="1" noChangeShapeType="1" noTextEdit="1"/>
              </p:cNvSpPr>
              <p:nvPr/>
            </p:nvSpPr>
            <p:spPr>
              <a:xfrm>
                <a:off x="353230" y="3515342"/>
                <a:ext cx="7870240" cy="542969"/>
              </a:xfrm>
              <a:prstGeom prst="rect">
                <a:avLst/>
              </a:prstGeom>
              <a:blipFill rotWithShape="1">
                <a:blip r:embed="rId10"/>
                <a:stretch>
                  <a:fillRect l="-2" t="-114" r="3" b="5"/>
                </a:stretch>
              </a:blipFill>
            </p:spPr>
            <p:txBody>
              <a:bodyPr/>
              <a:lstStyle/>
              <a:p>
                <a:r>
                  <a:rPr lang="zh-CN" altLang="en-US">
                    <a:noFill/>
                  </a:rPr>
                  <a:t> </a:t>
                </a:r>
              </a:p>
            </p:txBody>
          </p:sp>
        </mc:Fallback>
      </mc:AlternateContent>
      <p:sp>
        <p:nvSpPr>
          <p:cNvPr id="48" name="文本框 47"/>
          <p:cNvSpPr txBox="1"/>
          <p:nvPr/>
        </p:nvSpPr>
        <p:spPr>
          <a:xfrm>
            <a:off x="562709" y="4017274"/>
            <a:ext cx="3101926"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根据题中折射率大小关系，</a:t>
            </a:r>
            <a:endParaRPr lang="zh-CN" altLang="en-US"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0" name="文本框 49"/>
          <p:cNvSpPr txBox="1"/>
          <p:nvPr/>
        </p:nvSpPr>
        <p:spPr>
          <a:xfrm>
            <a:off x="899995" y="4685665"/>
            <a:ext cx="3647049"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故两束反射光之间的光程差为：</a:t>
            </a:r>
            <a:endParaRPr lang="zh-CN" altLang="en-US" dirty="0"/>
          </a:p>
        </p:txBody>
      </p:sp>
      <mc:AlternateContent xmlns:mc="http://schemas.openxmlformats.org/markup-compatibility/2006">
        <mc:Choice xmlns:a14="http://schemas.microsoft.com/office/drawing/2010/main" Requires="a14">
          <p:sp>
            <p:nvSpPr>
              <p:cNvPr id="52" name="文本框 51"/>
              <p:cNvSpPr txBox="1"/>
              <p:nvPr/>
            </p:nvSpPr>
            <p:spPr>
              <a:xfrm>
                <a:off x="4288350" y="4531724"/>
                <a:ext cx="1589618"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zh-CN" altLang="en-US" sz="200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num>
                        <m:den>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52" name="文本框 51"/>
              <p:cNvSpPr txBox="1">
                <a:spLocks noRot="1" noChangeAspect="1" noMove="1" noResize="1" noEditPoints="1" noAdjustHandles="1" noChangeArrowheads="1" noChangeShapeType="1" noTextEdit="1"/>
              </p:cNvSpPr>
              <p:nvPr/>
            </p:nvSpPr>
            <p:spPr>
              <a:xfrm>
                <a:off x="4288350" y="4531724"/>
                <a:ext cx="1589618" cy="674800"/>
              </a:xfrm>
              <a:prstGeom prst="rect">
                <a:avLst/>
              </a:prstGeom>
              <a:blipFill rotWithShape="1">
                <a:blip r:embed="rId11"/>
                <a:stretch>
                  <a:fillRect l="-12" t="-54" r="26" b="24"/>
                </a:stretch>
              </a:blipFill>
            </p:spPr>
            <p:txBody>
              <a:bodyPr/>
              <a:lstStyle/>
              <a:p>
                <a:r>
                  <a:rPr lang="zh-CN" altLang="en-US">
                    <a:noFill/>
                  </a:rPr>
                  <a:t> </a:t>
                </a:r>
              </a:p>
            </p:txBody>
          </p:sp>
        </mc:Fallback>
      </mc:AlternateContent>
      <p:sp>
        <p:nvSpPr>
          <p:cNvPr id="53" name="文本框 52"/>
          <p:cNvSpPr txBox="1"/>
          <p:nvPr/>
        </p:nvSpPr>
        <p:spPr>
          <a:xfrm>
            <a:off x="899995" y="5301880"/>
            <a:ext cx="384081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考虑到真空波长与介质波长关系</a:t>
            </a:r>
            <a:endParaRPr lang="zh-CN" altLang="en-US" dirty="0"/>
          </a:p>
        </p:txBody>
      </p:sp>
      <p:sp>
        <p:nvSpPr>
          <p:cNvPr id="56" name="箭头: 右 55"/>
          <p:cNvSpPr/>
          <p:nvPr/>
        </p:nvSpPr>
        <p:spPr bwMode="auto">
          <a:xfrm>
            <a:off x="2588286" y="5984550"/>
            <a:ext cx="464233" cy="26728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8" name="文本框 57"/>
              <p:cNvSpPr txBox="1"/>
              <p:nvPr/>
            </p:nvSpPr>
            <p:spPr>
              <a:xfrm>
                <a:off x="3424824" y="5696493"/>
                <a:ext cx="2425723"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2</m:t>
                      </m:r>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zh-CN" altLang="zh-CN" sz="2000" i="1" kern="100" smtClean="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1</m:t>
                              </m:r>
                            </m:sub>
                          </m:sSub>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3424824" y="5696493"/>
                <a:ext cx="2425723" cy="674800"/>
              </a:xfrm>
              <a:prstGeom prst="rect">
                <a:avLst/>
              </a:prstGeom>
              <a:blipFill rotWithShape="1">
                <a:blip r:embed="rId12"/>
                <a:stretch>
                  <a:fillRect l="-11" t="-80" r="12" b="50"/>
                </a:stretch>
              </a:blipFill>
            </p:spPr>
            <p:txBody>
              <a:bodyPr/>
              <a:lstStyle/>
              <a:p>
                <a:r>
                  <a:rPr lang="zh-CN" altLang="en-US">
                    <a:noFill/>
                  </a:rPr>
                  <a:t> </a:t>
                </a:r>
              </a:p>
            </p:txBody>
          </p:sp>
        </mc:Fallback>
      </mc:AlternateContent>
      <p:sp>
        <p:nvSpPr>
          <p:cNvPr id="60" name="文本框 59"/>
          <p:cNvSpPr txBox="1"/>
          <p:nvPr/>
        </p:nvSpPr>
        <p:spPr>
          <a:xfrm>
            <a:off x="1585795" y="3115333"/>
            <a:ext cx="4621236" cy="400110"/>
          </a:xfrm>
          <a:prstGeom prst="rect">
            <a:avLst/>
          </a:prstGeom>
          <a:noFill/>
        </p:spPr>
        <p:txBody>
          <a:bodyPr wrap="square">
            <a:spAutoFit/>
          </a:bodyPr>
          <a:lstStyle/>
          <a:p>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教材中如无特殊说明，则理论公式中的</a:t>
            </a:r>
            <a:endParaRPr lang="zh-CN" altLang="en-US" sz="2000" dirty="0"/>
          </a:p>
        </p:txBody>
      </p:sp>
      <mc:AlternateContent xmlns:mc="http://schemas.openxmlformats.org/markup-compatibility/2006">
        <mc:Choice xmlns:a14="http://schemas.microsoft.com/office/drawing/2010/main" Requires="a14">
          <p:sp>
            <p:nvSpPr>
              <p:cNvPr id="62" name="文本框 61"/>
              <p:cNvSpPr txBox="1"/>
              <p:nvPr/>
            </p:nvSpPr>
            <p:spPr>
              <a:xfrm>
                <a:off x="5181134" y="5103682"/>
                <a:ext cx="1466219" cy="72712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zh-CN" altLang="en-US" sz="2000" i="1" smtClean="0">
                              <a:latin typeface="Cambria Math" panose="02040503050406030204" pitchFamily="18" charset="0"/>
                              <a:ea typeface="Cambria Math" panose="02040503050406030204" pitchFamily="18" charset="0"/>
                            </a:rPr>
                            <m:t>𝜆</m:t>
                          </m:r>
                        </m:num>
                        <m:den>
                          <m:sSub>
                            <m:sSubPr>
                              <m:ctrlPr>
                                <a:rPr lang="zh-CN" altLang="zh-CN" sz="2000" i="1" kern="100">
                                  <a:solidFill>
                                    <a:srgbClr val="00B05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20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1</m:t>
                              </m:r>
                            </m:sub>
                          </m:sSub>
                        </m:den>
                      </m:f>
                    </m:oMath>
                  </m:oMathPara>
                </a14:m>
                <a:endParaRPr lang="zh-CN" altLang="en-US" dirty="0"/>
              </a:p>
            </p:txBody>
          </p:sp>
        </mc:Choice>
        <mc:Fallback>
          <p:sp>
            <p:nvSpPr>
              <p:cNvPr id="62" name="文本框 61"/>
              <p:cNvSpPr txBox="1">
                <a:spLocks noRot="1" noChangeAspect="1" noMove="1" noResize="1" noEditPoints="1" noAdjustHandles="1" noChangeArrowheads="1" noChangeShapeType="1" noTextEdit="1"/>
              </p:cNvSpPr>
              <p:nvPr/>
            </p:nvSpPr>
            <p:spPr>
              <a:xfrm>
                <a:off x="5181134" y="5103682"/>
                <a:ext cx="1466219" cy="727122"/>
              </a:xfrm>
              <a:prstGeom prst="rect">
                <a:avLst/>
              </a:prstGeom>
              <a:blipFill rotWithShape="1">
                <a:blip r:embed="rId13"/>
                <a:stretch>
                  <a:fillRect l="-12" t="-26" r="12" b="32"/>
                </a:stretch>
              </a:blipFill>
            </p:spPr>
            <p:txBody>
              <a:bodyPr/>
              <a:lstStyle/>
              <a:p>
                <a:r>
                  <a:rPr lang="zh-CN" altLang="en-US">
                    <a:noFill/>
                  </a:rPr>
                  <a:t> </a:t>
                </a:r>
              </a:p>
            </p:txBody>
          </p:sp>
        </mc:Fallback>
      </mc:AlternateContent>
      <p:sp>
        <p:nvSpPr>
          <p:cNvPr id="63" name="文本框 62"/>
          <p:cNvSpPr txBox="1"/>
          <p:nvPr/>
        </p:nvSpPr>
        <p:spPr>
          <a:xfrm>
            <a:off x="6429043" y="5875826"/>
            <a:ext cx="129343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选择</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(C)</a:t>
            </a:r>
            <a:endParaRPr lang="zh-CN" altLang="en-US" dirty="0"/>
          </a:p>
        </p:txBody>
      </p:sp>
      <mc:AlternateContent xmlns:mc="http://schemas.openxmlformats.org/markup-compatibility/2006">
        <mc:Choice xmlns:a14="http://schemas.microsoft.com/office/drawing/2010/main" Requires="a14">
          <p:sp>
            <p:nvSpPr>
              <p:cNvPr id="65" name="文本框 64"/>
              <p:cNvSpPr txBox="1"/>
              <p:nvPr/>
            </p:nvSpPr>
            <p:spPr>
              <a:xfrm>
                <a:off x="3513454" y="4074361"/>
                <a:ext cx="2600814" cy="400110"/>
              </a:xfrm>
              <a:prstGeom prst="rect">
                <a:avLst/>
              </a:prstGeom>
              <a:noFill/>
            </p:spPr>
            <p:txBody>
              <a:bodyPr wrap="square">
                <a:spAutoFit/>
              </a:bodyPr>
              <a:lstStyle/>
              <a:p>
                <a14:m>
                  <m:oMath xmlns:m="http://schemas.openxmlformats.org/officeDocument/2006/math">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a typeface="Cambria Math" panose="02040503050406030204" pitchFamily="18" charset="0"/>
                    <a:cs typeface="Times New Roman" panose="02020603050405020304" pitchFamily="18" charset="0"/>
                  </a:rPr>
                  <a:t> </a:t>
                </a:r>
                <a14:m>
                  <m:oMath xmlns:m="http://schemas.openxmlformats.org/officeDocument/2006/math">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en-US" sz="2000"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无半波损失；</a:t>
                </a:r>
                <a:r>
                  <a:rPr lang="zh-CN" altLang="zh-CN" sz="2000" kern="100" dirty="0">
                    <a:ea typeface="Cambria Math" panose="02040503050406030204" pitchFamily="18" charset="0"/>
                    <a:cs typeface="Times New Roman" panose="02020603050405020304" pitchFamily="18" charset="0"/>
                  </a:rPr>
                  <a:t> </a:t>
                </a:r>
                <a:endParaRPr lang="zh-CN" altLang="en-US" dirty="0"/>
              </a:p>
            </p:txBody>
          </p:sp>
        </mc:Choice>
        <mc:Fallback>
          <p:sp>
            <p:nvSpPr>
              <p:cNvPr id="65" name="文本框 64"/>
              <p:cNvSpPr txBox="1">
                <a:spLocks noRot="1" noChangeAspect="1" noMove="1" noResize="1" noEditPoints="1" noAdjustHandles="1" noChangeArrowheads="1" noChangeShapeType="1" noTextEdit="1"/>
              </p:cNvSpPr>
              <p:nvPr/>
            </p:nvSpPr>
            <p:spPr>
              <a:xfrm>
                <a:off x="3513454" y="4074361"/>
                <a:ext cx="2600814" cy="400110"/>
              </a:xfrm>
              <a:prstGeom prst="rect">
                <a:avLst/>
              </a:prstGeom>
              <a:blipFill rotWithShape="1">
                <a:blip r:embed="rId14"/>
                <a:stretch>
                  <a:fillRect l="-24" t="-50" r="19" b="6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7" name="文本框 66"/>
              <p:cNvSpPr txBox="1"/>
              <p:nvPr/>
            </p:nvSpPr>
            <p:spPr>
              <a:xfrm>
                <a:off x="5847837" y="4042159"/>
                <a:ext cx="2891568" cy="400110"/>
              </a:xfrm>
              <a:prstGeom prst="rect">
                <a:avLst/>
              </a:prstGeom>
              <a:noFill/>
            </p:spPr>
            <p:txBody>
              <a:bodyPr wrap="square">
                <a:spAutoFit/>
              </a:bodyPr>
              <a:lstStyle/>
              <a:p>
                <a14:m>
                  <m:oMath xmlns:m="http://schemas.openxmlformats.org/officeDocument/2006/math">
                    <m:sSub>
                      <m:sSubPr>
                        <m:ctrlPr>
                          <a:rPr lang="zh-CN" altLang="zh-CN" sz="2000" i="1" kern="10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a typeface="Cambria Math" panose="02040503050406030204" pitchFamily="18" charset="0"/>
                    <a:cs typeface="Times New Roman" panose="02020603050405020304" pitchFamily="18" charset="0"/>
                  </a:rPr>
                  <a:t> </a:t>
                </a:r>
                <a14:m>
                  <m:oMath xmlns:m="http://schemas.openxmlformats.org/officeDocument/2006/math">
                    <m:sSub>
                      <m:sSub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𝑛</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3</m:t>
                        </m:r>
                      </m:sub>
                    </m:sSub>
                  </m:oMath>
                </a14:m>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存在半波损失。</a:t>
                </a:r>
                <a:endParaRPr lang="zh-CN" altLang="en-US" sz="2000" dirty="0"/>
              </a:p>
            </p:txBody>
          </p:sp>
        </mc:Choice>
        <mc:Fallback>
          <p:sp>
            <p:nvSpPr>
              <p:cNvPr id="67" name="文本框 66"/>
              <p:cNvSpPr txBox="1">
                <a:spLocks noRot="1" noChangeAspect="1" noMove="1" noResize="1" noEditPoints="1" noAdjustHandles="1" noChangeArrowheads="1" noChangeShapeType="1" noTextEdit="1"/>
              </p:cNvSpPr>
              <p:nvPr/>
            </p:nvSpPr>
            <p:spPr>
              <a:xfrm>
                <a:off x="5847837" y="4042159"/>
                <a:ext cx="2891568" cy="400110"/>
              </a:xfrm>
              <a:prstGeom prst="rect">
                <a:avLst/>
              </a:prstGeom>
              <a:blipFill rotWithShape="1">
                <a:blip r:embed="rId15"/>
                <a:stretch>
                  <a:fillRect l="-4" t="-96" r="19" b="11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0" name="文本框 69"/>
              <p:cNvSpPr txBox="1"/>
              <p:nvPr/>
            </p:nvSpPr>
            <p:spPr>
              <a:xfrm>
                <a:off x="6818052" y="1731346"/>
                <a:ext cx="47556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B05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𝜆</m:t>
                          </m:r>
                        </m:e>
                        <m:sub>
                          <m:r>
                            <a:rPr lang="en-US" altLang="zh-CN" sz="1600" i="1" kern="10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70" name="文本框 69"/>
              <p:cNvSpPr txBox="1">
                <a:spLocks noRot="1" noChangeAspect="1" noMove="1" noResize="1" noEditPoints="1" noAdjustHandles="1" noChangeArrowheads="1" noChangeShapeType="1" noTextEdit="1"/>
              </p:cNvSpPr>
              <p:nvPr/>
            </p:nvSpPr>
            <p:spPr>
              <a:xfrm>
                <a:off x="6818052" y="1731346"/>
                <a:ext cx="475569" cy="338554"/>
              </a:xfrm>
              <a:prstGeom prst="rect">
                <a:avLst/>
              </a:prstGeom>
              <a:blipFill rotWithShape="1">
                <a:blip r:embed="rId16"/>
                <a:stretch>
                  <a:fillRect l="-12" t="-99" r="2" b="128"/>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wipe(down)">
                                      <p:cBhvr>
                                        <p:cTn id="23" dur="500"/>
                                        <p:tgtEl>
                                          <p:spTgt spid="68"/>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up)">
                                      <p:cBhvr>
                                        <p:cTn id="27" dur="500"/>
                                        <p:tgtEl>
                                          <p:spTgt spid="27"/>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up)">
                                      <p:cBhvr>
                                        <p:cTn id="35" dur="500"/>
                                        <p:tgtEl>
                                          <p:spTgt spid="41"/>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down)">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par>
                          <p:cTn id="45" fill="hold">
                            <p:stCondLst>
                              <p:cond delay="500"/>
                            </p:stCondLst>
                            <p:childTnLst>
                              <p:par>
                                <p:cTn id="46" presetID="16" presetClass="entr" presetSubtype="42" fill="hold"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barn(outHorizontal)">
                                      <p:cBhvr>
                                        <p:cTn id="48" dur="500"/>
                                        <p:tgtEl>
                                          <p:spTgt spid="30"/>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500"/>
                                        <p:tgtEl>
                                          <p:spTgt spid="7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13">
                                            <p:txEl>
                                              <p:pRg st="0" end="0"/>
                                            </p:txEl>
                                          </p:spTgt>
                                        </p:tgtEl>
                                        <p:attrNameLst>
                                          <p:attrName>style.visibility</p:attrName>
                                        </p:attrNameLst>
                                      </p:cBhvr>
                                      <p:to>
                                        <p:strVal val="visible"/>
                                      </p:to>
                                    </p:set>
                                    <p:animEffect transition="in" filter="fade">
                                      <p:cBhvr>
                                        <p:cTn id="65" dur="500"/>
                                        <p:tgtEl>
                                          <p:spTgt spid="13">
                                            <p:txEl>
                                              <p:pRg st="0" end="0"/>
                                            </p:txEl>
                                          </p:spTgt>
                                        </p:tgtEl>
                                      </p:cBhvr>
                                    </p:animEffect>
                                  </p:childTnLst>
                                </p:cTn>
                              </p:par>
                            </p:childTnLst>
                          </p:cTn>
                        </p:par>
                        <p:par>
                          <p:cTn id="66" fill="hold">
                            <p:stCondLst>
                              <p:cond delay="1500"/>
                            </p:stCondLst>
                            <p:childTnLst>
                              <p:par>
                                <p:cTn id="67" presetID="10" presetClass="entr" presetSubtype="0" fill="hold" nodeType="afterEffect">
                                  <p:stCondLst>
                                    <p:cond delay="0"/>
                                  </p:stCondLst>
                                  <p:childTnLst>
                                    <p:set>
                                      <p:cBhvr>
                                        <p:cTn id="68" dur="1" fill="hold">
                                          <p:stCondLst>
                                            <p:cond delay="0"/>
                                          </p:stCondLst>
                                        </p:cTn>
                                        <p:tgtEl>
                                          <p:spTgt spid="14">
                                            <p:txEl>
                                              <p:pRg st="0" end="0"/>
                                            </p:txEl>
                                          </p:spTgt>
                                        </p:tgtEl>
                                        <p:attrNameLst>
                                          <p:attrName>style.visibility</p:attrName>
                                        </p:attrNameLst>
                                      </p:cBhvr>
                                      <p:to>
                                        <p:strVal val="visible"/>
                                      </p:to>
                                    </p:set>
                                    <p:animEffect transition="in" filter="fade">
                                      <p:cBhvr>
                                        <p:cTn id="69" dur="500"/>
                                        <p:tgtEl>
                                          <p:spTgt spid="14">
                                            <p:txEl>
                                              <p:pRg st="0" end="0"/>
                                            </p:txEl>
                                          </p:spTgt>
                                        </p:tgtEl>
                                      </p:cBhvr>
                                    </p:animEffect>
                                  </p:childTnLst>
                                </p:cTn>
                              </p:par>
                            </p:childTnLst>
                          </p:cTn>
                        </p:par>
                        <p:par>
                          <p:cTn id="70" fill="hold">
                            <p:stCondLst>
                              <p:cond delay="2000"/>
                            </p:stCondLst>
                            <p:childTnLst>
                              <p:par>
                                <p:cTn id="71" presetID="10" presetClass="entr" presetSubtype="0" fill="hold" nodeType="afterEffect">
                                  <p:stCondLst>
                                    <p:cond delay="0"/>
                                  </p:stCondLst>
                                  <p:childTnLst>
                                    <p:set>
                                      <p:cBhvr>
                                        <p:cTn id="72" dur="1" fill="hold">
                                          <p:stCondLst>
                                            <p:cond delay="0"/>
                                          </p:stCondLst>
                                        </p:cTn>
                                        <p:tgtEl>
                                          <p:spTgt spid="15">
                                            <p:txEl>
                                              <p:pRg st="0" end="0"/>
                                            </p:txEl>
                                          </p:spTgt>
                                        </p:tgtEl>
                                        <p:attrNameLst>
                                          <p:attrName>style.visibility</p:attrName>
                                        </p:attrNameLst>
                                      </p:cBhvr>
                                      <p:to>
                                        <p:strVal val="visible"/>
                                      </p:to>
                                    </p:set>
                                    <p:animEffect transition="in" filter="fade">
                                      <p:cBhvr>
                                        <p:cTn id="73" dur="500"/>
                                        <p:tgtEl>
                                          <p:spTgt spid="15">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0"/>
                                        </p:tgtEl>
                                        <p:attrNameLst>
                                          <p:attrName>style.visibility</p:attrName>
                                        </p:attrNameLst>
                                      </p:cBhvr>
                                      <p:to>
                                        <p:strVal val="visible"/>
                                      </p:to>
                                    </p:set>
                                    <p:animEffect transition="in" filter="fade">
                                      <p:cBhvr>
                                        <p:cTn id="83" dur="500"/>
                                        <p:tgtEl>
                                          <p:spTgt spid="60"/>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47"/>
                                        </p:tgtEl>
                                        <p:attrNameLst>
                                          <p:attrName>style.visibility</p:attrName>
                                        </p:attrNameLst>
                                      </p:cBhvr>
                                      <p:to>
                                        <p:strVal val="visible"/>
                                      </p:to>
                                    </p:set>
                                    <p:animEffect transition="in" filter="fade">
                                      <p:cBhvr>
                                        <p:cTn id="87" dur="500"/>
                                        <p:tgtEl>
                                          <p:spTgt spid="4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fade">
                                      <p:cBhvr>
                                        <p:cTn id="92" dur="500"/>
                                        <p:tgtEl>
                                          <p:spTgt spid="4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7"/>
                                        </p:tgtEl>
                                        <p:attrNameLst>
                                          <p:attrName>style.visibility</p:attrName>
                                        </p:attrNameLst>
                                      </p:cBhvr>
                                      <p:to>
                                        <p:strVal val="visible"/>
                                      </p:to>
                                    </p:set>
                                    <p:animEffect transition="in" filter="fade">
                                      <p:cBhvr>
                                        <p:cTn id="102" dur="500"/>
                                        <p:tgtEl>
                                          <p:spTgt spid="67"/>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50"/>
                                        </p:tgtEl>
                                        <p:attrNameLst>
                                          <p:attrName>style.visibility</p:attrName>
                                        </p:attrNameLst>
                                      </p:cBhvr>
                                      <p:to>
                                        <p:strVal val="visible"/>
                                      </p:to>
                                    </p:set>
                                    <p:animEffect transition="in" filter="fade">
                                      <p:cBhvr>
                                        <p:cTn id="107" dur="500"/>
                                        <p:tgtEl>
                                          <p:spTgt spid="50"/>
                                        </p:tgtEl>
                                      </p:cBhvr>
                                    </p:animEffect>
                                  </p:childTnLst>
                                </p:cTn>
                              </p:par>
                            </p:childTnLst>
                          </p:cTn>
                        </p:par>
                        <p:par>
                          <p:cTn id="108" fill="hold">
                            <p:stCondLst>
                              <p:cond delay="500"/>
                            </p:stCondLst>
                            <p:childTnLst>
                              <p:par>
                                <p:cTn id="109" presetID="10" presetClass="entr" presetSubtype="0" fill="hold" grpId="0" nodeType="afterEffect">
                                  <p:stCondLst>
                                    <p:cond delay="0"/>
                                  </p:stCondLst>
                                  <p:childTnLst>
                                    <p:set>
                                      <p:cBhvr>
                                        <p:cTn id="110" dur="1" fill="hold">
                                          <p:stCondLst>
                                            <p:cond delay="0"/>
                                          </p:stCondLst>
                                        </p:cTn>
                                        <p:tgtEl>
                                          <p:spTgt spid="52"/>
                                        </p:tgtEl>
                                        <p:attrNameLst>
                                          <p:attrName>style.visibility</p:attrName>
                                        </p:attrNameLst>
                                      </p:cBhvr>
                                      <p:to>
                                        <p:strVal val="visible"/>
                                      </p:to>
                                    </p:set>
                                    <p:animEffect transition="in" filter="fade">
                                      <p:cBhvr>
                                        <p:cTn id="111" dur="500"/>
                                        <p:tgtEl>
                                          <p:spTgt spid="52"/>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53"/>
                                        </p:tgtEl>
                                        <p:attrNameLst>
                                          <p:attrName>style.visibility</p:attrName>
                                        </p:attrNameLst>
                                      </p:cBhvr>
                                      <p:to>
                                        <p:strVal val="visible"/>
                                      </p:to>
                                    </p:set>
                                    <p:animEffect transition="in" filter="fade">
                                      <p:cBhvr>
                                        <p:cTn id="116" dur="500"/>
                                        <p:tgtEl>
                                          <p:spTgt spid="53"/>
                                        </p:tgtEl>
                                      </p:cBhvr>
                                    </p:animEffect>
                                  </p:childTnLst>
                                </p:cTn>
                              </p:par>
                            </p:childTnLst>
                          </p:cTn>
                        </p:par>
                        <p:par>
                          <p:cTn id="117" fill="hold">
                            <p:stCondLst>
                              <p:cond delay="500"/>
                            </p:stCondLst>
                            <p:childTnLst>
                              <p:par>
                                <p:cTn id="118" presetID="10" presetClass="entr" presetSubtype="0" fill="hold" grpId="0" nodeType="afterEffect">
                                  <p:stCondLst>
                                    <p:cond delay="0"/>
                                  </p:stCondLst>
                                  <p:childTnLst>
                                    <p:set>
                                      <p:cBhvr>
                                        <p:cTn id="119" dur="1" fill="hold">
                                          <p:stCondLst>
                                            <p:cond delay="0"/>
                                          </p:stCondLst>
                                        </p:cTn>
                                        <p:tgtEl>
                                          <p:spTgt spid="62"/>
                                        </p:tgtEl>
                                        <p:attrNameLst>
                                          <p:attrName>style.visibility</p:attrName>
                                        </p:attrNameLst>
                                      </p:cBhvr>
                                      <p:to>
                                        <p:strVal val="visible"/>
                                      </p:to>
                                    </p:set>
                                    <p:animEffect transition="in" filter="fade">
                                      <p:cBhvr>
                                        <p:cTn id="120" dur="500"/>
                                        <p:tgtEl>
                                          <p:spTgt spid="62"/>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56"/>
                                        </p:tgtEl>
                                        <p:attrNameLst>
                                          <p:attrName>style.visibility</p:attrName>
                                        </p:attrNameLst>
                                      </p:cBhvr>
                                      <p:to>
                                        <p:strVal val="visible"/>
                                      </p:to>
                                    </p:set>
                                    <p:animEffect transition="in" filter="wipe(left)">
                                      <p:cBhvr>
                                        <p:cTn id="125" dur="500"/>
                                        <p:tgtEl>
                                          <p:spTgt spid="56"/>
                                        </p:tgtEl>
                                      </p:cBhvr>
                                    </p:animEffect>
                                  </p:childTnLst>
                                </p:cTn>
                              </p:par>
                            </p:childTnLst>
                          </p:cTn>
                        </p:par>
                        <p:par>
                          <p:cTn id="126" fill="hold">
                            <p:stCondLst>
                              <p:cond delay="500"/>
                            </p:stCondLst>
                            <p:childTnLst>
                              <p:par>
                                <p:cTn id="127" presetID="10" presetClass="entr" presetSubtype="0" fill="hold" grpId="0" nodeType="afterEffect">
                                  <p:stCondLst>
                                    <p:cond delay="0"/>
                                  </p:stCondLst>
                                  <p:childTnLst>
                                    <p:set>
                                      <p:cBhvr>
                                        <p:cTn id="128" dur="1" fill="hold">
                                          <p:stCondLst>
                                            <p:cond delay="0"/>
                                          </p:stCondLst>
                                        </p:cTn>
                                        <p:tgtEl>
                                          <p:spTgt spid="58"/>
                                        </p:tgtEl>
                                        <p:attrNameLst>
                                          <p:attrName>style.visibility</p:attrName>
                                        </p:attrNameLst>
                                      </p:cBhvr>
                                      <p:to>
                                        <p:strVal val="visible"/>
                                      </p:to>
                                    </p:set>
                                    <p:animEffect transition="in" filter="fade">
                                      <p:cBhvr>
                                        <p:cTn id="129" dur="500"/>
                                        <p:tgtEl>
                                          <p:spTgt spid="58"/>
                                        </p:tgtEl>
                                      </p:cBhvr>
                                    </p:animEffect>
                                  </p:childTnLst>
                                </p:cTn>
                              </p:par>
                            </p:childTnLst>
                          </p:cTn>
                        </p:par>
                        <p:par>
                          <p:cTn id="130" fill="hold">
                            <p:stCondLst>
                              <p:cond delay="1000"/>
                            </p:stCondLst>
                            <p:childTnLst>
                              <p:par>
                                <p:cTn id="131" presetID="10" presetClass="entr" presetSubtype="0" fill="hold" grpId="0" nodeType="afterEffect">
                                  <p:stCondLst>
                                    <p:cond delay="0"/>
                                  </p:stCondLst>
                                  <p:childTnLst>
                                    <p:set>
                                      <p:cBhvr>
                                        <p:cTn id="132" dur="1" fill="hold">
                                          <p:stCondLst>
                                            <p:cond delay="0"/>
                                          </p:stCondLst>
                                        </p:cTn>
                                        <p:tgtEl>
                                          <p:spTgt spid="63"/>
                                        </p:tgtEl>
                                        <p:attrNameLst>
                                          <p:attrName>style.visibility</p:attrName>
                                        </p:attrNameLst>
                                      </p:cBhvr>
                                      <p:to>
                                        <p:strVal val="visible"/>
                                      </p:to>
                                    </p:set>
                                    <p:animEffect transition="in" filter="fade">
                                      <p:cBhvr>
                                        <p:cTn id="13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7" grpId="0"/>
      <p:bldP spid="9" grpId="0"/>
      <p:bldP spid="11" grpId="0"/>
      <p:bldP spid="12" grpId="0"/>
      <p:bldP spid="24" grpId="0" animBg="1"/>
      <p:bldP spid="46" grpId="0"/>
      <p:bldP spid="47" grpId="0"/>
      <p:bldP spid="48" grpId="0"/>
      <p:bldP spid="50" grpId="0"/>
      <p:bldP spid="52" grpId="0"/>
      <p:bldP spid="53" grpId="0"/>
      <p:bldP spid="56" grpId="0" animBg="1"/>
      <p:bldP spid="58" grpId="0"/>
      <p:bldP spid="60" grpId="0"/>
      <p:bldP spid="62" grpId="0"/>
      <p:bldP spid="63" grpId="0"/>
      <p:bldP spid="65" grpId="0"/>
      <p:bldP spid="67" grpId="0"/>
      <p:bldP spid="7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75107" y="2545672"/>
            <a:ext cx="6267156"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干涉条纹间距增大，并向劈尖厚度增加的方向移动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6" name="文本框 5"/>
          <p:cNvSpPr txBox="1"/>
          <p:nvPr/>
        </p:nvSpPr>
        <p:spPr>
          <a:xfrm>
            <a:off x="411479" y="534731"/>
            <a:ext cx="63304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7-5</a:t>
            </a:r>
            <a:endParaRPr lang="zh-CN" altLang="en-US" sz="2000" dirty="0"/>
          </a:p>
        </p:txBody>
      </p:sp>
      <p:sp>
        <p:nvSpPr>
          <p:cNvPr id="8" name="文本框 7"/>
          <p:cNvSpPr txBox="1"/>
          <p:nvPr/>
        </p:nvSpPr>
        <p:spPr>
          <a:xfrm>
            <a:off x="963637" y="552409"/>
            <a:ext cx="6605830"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一平面单色光垂直入射到由两平板玻璃构成的</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空气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劈尖上，</a:t>
            </a:r>
            <a:endParaRPr lang="zh-CN" altLang="en-US" sz="2000" dirty="0"/>
          </a:p>
        </p:txBody>
      </p:sp>
      <p:sp>
        <p:nvSpPr>
          <p:cNvPr id="10" name="文本框 9"/>
          <p:cNvSpPr txBox="1"/>
          <p:nvPr/>
        </p:nvSpPr>
        <p:spPr>
          <a:xfrm>
            <a:off x="379827" y="443415"/>
            <a:ext cx="8384345" cy="963597"/>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当劈尖角增大时，如</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题</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7-4</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所示。干涉条纹的变化情况是</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2" name="文本框 11"/>
          <p:cNvSpPr txBox="1"/>
          <p:nvPr/>
        </p:nvSpPr>
        <p:spPr>
          <a:xfrm>
            <a:off x="958278" y="1298870"/>
            <a:ext cx="5669279"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干涉条纹间距增大，并向劈尖棱边方向移动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4" name="文本框 13"/>
          <p:cNvSpPr txBox="1"/>
          <p:nvPr/>
        </p:nvSpPr>
        <p:spPr>
          <a:xfrm>
            <a:off x="958278" y="1723904"/>
            <a:ext cx="6126480"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干涉条纹间距减小，并向劈尖厚度增加的方向移动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6" name="文本框 15"/>
          <p:cNvSpPr txBox="1"/>
          <p:nvPr/>
        </p:nvSpPr>
        <p:spPr>
          <a:xfrm>
            <a:off x="964864" y="2136748"/>
            <a:ext cx="5549705"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干涉条纹间距减小，并向劈尖棱边方向移动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27" name="直接连接符 26"/>
          <p:cNvCxnSpPr/>
          <p:nvPr/>
        </p:nvCxnSpPr>
        <p:spPr bwMode="auto">
          <a:xfrm flipV="1">
            <a:off x="6032911" y="3425257"/>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8" name="直接连接符 27"/>
          <p:cNvCxnSpPr/>
          <p:nvPr/>
        </p:nvCxnSpPr>
        <p:spPr bwMode="auto">
          <a:xfrm rot="-120000" flipV="1">
            <a:off x="6027465" y="3385791"/>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9" name="直接连接符 28"/>
          <p:cNvCxnSpPr/>
          <p:nvPr/>
        </p:nvCxnSpPr>
        <p:spPr bwMode="auto">
          <a:xfrm rot="-240000" flipV="1">
            <a:off x="6023574" y="3344201"/>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0" name="直接连接符 29"/>
          <p:cNvCxnSpPr/>
          <p:nvPr/>
        </p:nvCxnSpPr>
        <p:spPr bwMode="auto">
          <a:xfrm rot="-360000" flipV="1">
            <a:off x="6011839" y="3299859"/>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1" name="直接连接符 30"/>
          <p:cNvCxnSpPr/>
          <p:nvPr/>
        </p:nvCxnSpPr>
        <p:spPr bwMode="auto">
          <a:xfrm rot="-480000" flipV="1">
            <a:off x="6003210" y="3258346"/>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2" name="直接连接符 31"/>
          <p:cNvCxnSpPr/>
          <p:nvPr/>
        </p:nvCxnSpPr>
        <p:spPr bwMode="auto">
          <a:xfrm rot="-600000" flipV="1">
            <a:off x="5983881" y="3214533"/>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3" name="直接连接符 32"/>
          <p:cNvCxnSpPr/>
          <p:nvPr/>
        </p:nvCxnSpPr>
        <p:spPr bwMode="auto">
          <a:xfrm rot="-720000" flipV="1">
            <a:off x="5969812" y="3172130"/>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7" name="直接连接符 36"/>
          <p:cNvCxnSpPr/>
          <p:nvPr/>
        </p:nvCxnSpPr>
        <p:spPr bwMode="auto">
          <a:xfrm rot="-840000" flipV="1">
            <a:off x="5956502" y="3126140"/>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38" name="组合 37"/>
          <p:cNvGrpSpPr/>
          <p:nvPr/>
        </p:nvGrpSpPr>
        <p:grpSpPr>
          <a:xfrm>
            <a:off x="6050740" y="3895263"/>
            <a:ext cx="2304000" cy="368051"/>
            <a:chOff x="4458701" y="4148036"/>
            <a:chExt cx="2315400" cy="368051"/>
          </a:xfrm>
        </p:grpSpPr>
        <p:sp>
          <p:nvSpPr>
            <p:cNvPr id="39" name="矩形 38"/>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0" name="矩形 39"/>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1" name="矩形 40"/>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2" name="矩形 41"/>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3" name="矩形 42"/>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4" name="矩形 43"/>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5" name="矩形 44"/>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6" name="矩形 45"/>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7" name="矩形 46"/>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8" name="矩形 47"/>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9" name="矩形 48"/>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0" name="矩形 49"/>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1" name="矩形 50"/>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2" name="矩形 51"/>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3" name="矩形 52"/>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4" name="矩形 53"/>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5" name="矩形 54"/>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56" name="组合 55"/>
          <p:cNvGrpSpPr/>
          <p:nvPr/>
        </p:nvGrpSpPr>
        <p:grpSpPr>
          <a:xfrm>
            <a:off x="6045523" y="3904411"/>
            <a:ext cx="2016000" cy="368051"/>
            <a:chOff x="4458701" y="4148036"/>
            <a:chExt cx="2315400" cy="368051"/>
          </a:xfrm>
        </p:grpSpPr>
        <p:sp>
          <p:nvSpPr>
            <p:cNvPr id="57" name="矩形 56"/>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8" name="矩形 57"/>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9" name="矩形 58"/>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0" name="矩形 59"/>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1" name="矩形 60"/>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2" name="矩形 61"/>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3" name="矩形 62"/>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4" name="矩形 63"/>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5" name="矩形 64"/>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6" name="矩形 65"/>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7" name="矩形 66"/>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8" name="矩形 67"/>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9" name="矩形 68"/>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0" name="矩形 69"/>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1" name="矩形 70"/>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2" name="矩形 71"/>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3" name="矩形 72"/>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4" name="组合 73"/>
          <p:cNvGrpSpPr/>
          <p:nvPr/>
        </p:nvGrpSpPr>
        <p:grpSpPr>
          <a:xfrm>
            <a:off x="6037487" y="3894166"/>
            <a:ext cx="1728000" cy="368051"/>
            <a:chOff x="4458701" y="4148036"/>
            <a:chExt cx="2315400" cy="368051"/>
          </a:xfrm>
        </p:grpSpPr>
        <p:sp>
          <p:nvSpPr>
            <p:cNvPr id="75" name="矩形 74"/>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6" name="矩形 75"/>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7" name="矩形 76"/>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8" name="矩形 77"/>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9" name="矩形 78"/>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0" name="矩形 79"/>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1" name="矩形 80"/>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2" name="矩形 81"/>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3" name="矩形 82"/>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4" name="矩形 83"/>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5" name="矩形 84"/>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6" name="矩形 85"/>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7" name="矩形 86"/>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8" name="矩形 87"/>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9" name="矩形 88"/>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0" name="矩形 89"/>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1" name="矩形 90"/>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92" name="组合 91"/>
          <p:cNvGrpSpPr/>
          <p:nvPr/>
        </p:nvGrpSpPr>
        <p:grpSpPr>
          <a:xfrm>
            <a:off x="6036941" y="3877710"/>
            <a:ext cx="1440000" cy="368051"/>
            <a:chOff x="4458701" y="4148036"/>
            <a:chExt cx="2315400" cy="368051"/>
          </a:xfrm>
        </p:grpSpPr>
        <p:sp>
          <p:nvSpPr>
            <p:cNvPr id="93" name="矩形 92"/>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4" name="矩形 93"/>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5" name="矩形 94"/>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6" name="矩形 95"/>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7" name="矩形 96"/>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8" name="矩形 97"/>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9" name="矩形 98"/>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0" name="矩形 99"/>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1" name="矩形 100"/>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2" name="矩形 101"/>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3" name="矩形 102"/>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4" name="矩形 103"/>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5" name="矩形 104"/>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6" name="矩形 105"/>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7" name="矩形 106"/>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8" name="矩形 107"/>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09" name="矩形 108"/>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10" name="组合 109"/>
          <p:cNvGrpSpPr/>
          <p:nvPr/>
        </p:nvGrpSpPr>
        <p:grpSpPr>
          <a:xfrm>
            <a:off x="6048672" y="3915826"/>
            <a:ext cx="1152000" cy="368051"/>
            <a:chOff x="4458701" y="4148036"/>
            <a:chExt cx="2315400" cy="368051"/>
          </a:xfrm>
        </p:grpSpPr>
        <p:sp>
          <p:nvSpPr>
            <p:cNvPr id="111" name="矩形 110"/>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2" name="矩形 111"/>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3" name="矩形 112"/>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4" name="矩形 113"/>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5" name="矩形 114"/>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6" name="矩形 115"/>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7" name="矩形 116"/>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8" name="矩形 117"/>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9" name="矩形 118"/>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0" name="矩形 119"/>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1" name="矩形 120"/>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2" name="矩形 121"/>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3" name="矩形 122"/>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4" name="矩形 123"/>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5" name="矩形 124"/>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6" name="矩形 125"/>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27" name="矩形 126"/>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8" name="组合 127"/>
          <p:cNvGrpSpPr/>
          <p:nvPr/>
        </p:nvGrpSpPr>
        <p:grpSpPr>
          <a:xfrm>
            <a:off x="6029861" y="3899020"/>
            <a:ext cx="864000" cy="368051"/>
            <a:chOff x="4458701" y="4148036"/>
            <a:chExt cx="2315400" cy="368051"/>
          </a:xfrm>
        </p:grpSpPr>
        <p:sp>
          <p:nvSpPr>
            <p:cNvPr id="129" name="矩形 128"/>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0" name="矩形 129"/>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1" name="矩形 130"/>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2" name="矩形 131"/>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3" name="矩形 132"/>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4" name="矩形 133"/>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5" name="矩形 134"/>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6" name="矩形 135"/>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7" name="矩形 136"/>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8" name="矩形 137"/>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39" name="矩形 138"/>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0" name="矩形 139"/>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1" name="矩形 140"/>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2" name="矩形 141"/>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3" name="矩形 142"/>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4" name="矩形 143"/>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5" name="矩形 144"/>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46" name="组合 145"/>
          <p:cNvGrpSpPr/>
          <p:nvPr/>
        </p:nvGrpSpPr>
        <p:grpSpPr>
          <a:xfrm>
            <a:off x="6032377" y="3908436"/>
            <a:ext cx="576000" cy="368051"/>
            <a:chOff x="4458701" y="4148036"/>
            <a:chExt cx="2315400" cy="368051"/>
          </a:xfrm>
        </p:grpSpPr>
        <p:sp>
          <p:nvSpPr>
            <p:cNvPr id="147" name="矩形 146"/>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8" name="矩形 147"/>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49" name="矩形 148"/>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0" name="矩形 149"/>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1" name="矩形 150"/>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2" name="矩形 151"/>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3" name="矩形 152"/>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4" name="矩形 153"/>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5" name="矩形 154"/>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6" name="矩形 155"/>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7" name="矩形 156"/>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8" name="矩形 157"/>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59" name="矩形 158"/>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0" name="矩形 159"/>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1" name="矩形 160"/>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2" name="矩形 161"/>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3" name="矩形 162"/>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64" name="组合 163"/>
          <p:cNvGrpSpPr/>
          <p:nvPr/>
        </p:nvGrpSpPr>
        <p:grpSpPr>
          <a:xfrm>
            <a:off x="6045700" y="3913290"/>
            <a:ext cx="288000" cy="368051"/>
            <a:chOff x="4458701" y="4148036"/>
            <a:chExt cx="2315400" cy="368051"/>
          </a:xfrm>
        </p:grpSpPr>
        <p:sp>
          <p:nvSpPr>
            <p:cNvPr id="165" name="矩形 164"/>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6" name="矩形 165"/>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7" name="矩形 166"/>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8" name="矩形 167"/>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69" name="矩形 168"/>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0" name="矩形 169"/>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1" name="矩形 170"/>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2" name="矩形 171"/>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3" name="矩形 172"/>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4" name="矩形 173"/>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5" name="矩形 174"/>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6" name="矩形 175"/>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7" name="矩形 176"/>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8" name="矩形 177"/>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79" name="矩形 178"/>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0" name="矩形 179"/>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1" name="矩形 180"/>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82" name="组合 181"/>
          <p:cNvGrpSpPr/>
          <p:nvPr/>
        </p:nvGrpSpPr>
        <p:grpSpPr>
          <a:xfrm>
            <a:off x="6031730" y="3876693"/>
            <a:ext cx="36000" cy="368051"/>
            <a:chOff x="4458701" y="4148036"/>
            <a:chExt cx="2315400" cy="368051"/>
          </a:xfrm>
        </p:grpSpPr>
        <p:sp>
          <p:nvSpPr>
            <p:cNvPr id="183" name="矩形 182"/>
            <p:cNvSpPr/>
            <p:nvPr/>
          </p:nvSpPr>
          <p:spPr bwMode="auto">
            <a:xfrm>
              <a:off x="4458701"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4" name="矩形 183"/>
            <p:cNvSpPr/>
            <p:nvPr/>
          </p:nvSpPr>
          <p:spPr bwMode="auto">
            <a:xfrm>
              <a:off x="616125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5" name="矩形 184"/>
            <p:cNvSpPr/>
            <p:nvPr/>
          </p:nvSpPr>
          <p:spPr bwMode="auto">
            <a:xfrm>
              <a:off x="602526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6" name="矩形 185"/>
            <p:cNvSpPr/>
            <p:nvPr/>
          </p:nvSpPr>
          <p:spPr bwMode="auto">
            <a:xfrm>
              <a:off x="588157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7" name="矩形 186"/>
            <p:cNvSpPr/>
            <p:nvPr/>
          </p:nvSpPr>
          <p:spPr bwMode="auto">
            <a:xfrm>
              <a:off x="57354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8" name="矩形 187"/>
            <p:cNvSpPr/>
            <p:nvPr/>
          </p:nvSpPr>
          <p:spPr bwMode="auto">
            <a:xfrm>
              <a:off x="559711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89" name="矩形 188"/>
            <p:cNvSpPr/>
            <p:nvPr/>
          </p:nvSpPr>
          <p:spPr bwMode="auto">
            <a:xfrm>
              <a:off x="546113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0" name="矩形 189"/>
            <p:cNvSpPr/>
            <p:nvPr/>
          </p:nvSpPr>
          <p:spPr bwMode="auto">
            <a:xfrm>
              <a:off x="5317432"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1" name="矩形 190"/>
            <p:cNvSpPr/>
            <p:nvPr/>
          </p:nvSpPr>
          <p:spPr bwMode="auto">
            <a:xfrm>
              <a:off x="517130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2" name="矩形 191"/>
            <p:cNvSpPr/>
            <p:nvPr/>
          </p:nvSpPr>
          <p:spPr bwMode="auto">
            <a:xfrm>
              <a:off x="502594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3" name="矩形 192"/>
            <p:cNvSpPr/>
            <p:nvPr/>
          </p:nvSpPr>
          <p:spPr bwMode="auto">
            <a:xfrm>
              <a:off x="4889958"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4" name="矩形 193"/>
            <p:cNvSpPr/>
            <p:nvPr/>
          </p:nvSpPr>
          <p:spPr bwMode="auto">
            <a:xfrm>
              <a:off x="4746260"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5" name="矩形 194"/>
            <p:cNvSpPr/>
            <p:nvPr/>
          </p:nvSpPr>
          <p:spPr bwMode="auto">
            <a:xfrm>
              <a:off x="4600136" y="4156087"/>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6" name="矩形 195"/>
            <p:cNvSpPr/>
            <p:nvPr/>
          </p:nvSpPr>
          <p:spPr bwMode="auto">
            <a:xfrm>
              <a:off x="673810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7" name="矩形 196"/>
            <p:cNvSpPr/>
            <p:nvPr/>
          </p:nvSpPr>
          <p:spPr bwMode="auto">
            <a:xfrm>
              <a:off x="6602113"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8" name="矩形 197"/>
            <p:cNvSpPr/>
            <p:nvPr/>
          </p:nvSpPr>
          <p:spPr bwMode="auto">
            <a:xfrm>
              <a:off x="6458415"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99" name="矩形 198"/>
            <p:cNvSpPr/>
            <p:nvPr/>
          </p:nvSpPr>
          <p:spPr bwMode="auto">
            <a:xfrm>
              <a:off x="6312291" y="4148036"/>
              <a:ext cx="36000" cy="360000"/>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cxnSp>
        <p:nvCxnSpPr>
          <p:cNvPr id="200" name="直接连接符 199"/>
          <p:cNvCxnSpPr/>
          <p:nvPr/>
        </p:nvCxnSpPr>
        <p:spPr bwMode="auto">
          <a:xfrm rot="-960000" flipV="1">
            <a:off x="5932474" y="3090336"/>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202" name="组合 201"/>
          <p:cNvGrpSpPr/>
          <p:nvPr/>
        </p:nvGrpSpPr>
        <p:grpSpPr>
          <a:xfrm>
            <a:off x="6032911" y="3429659"/>
            <a:ext cx="2543794" cy="1193187"/>
            <a:chOff x="6039215" y="4257881"/>
            <a:chExt cx="2543794" cy="1193187"/>
          </a:xfrm>
        </p:grpSpPr>
        <p:grpSp>
          <p:nvGrpSpPr>
            <p:cNvPr id="34" name="组合 33"/>
            <p:cNvGrpSpPr/>
            <p:nvPr/>
          </p:nvGrpSpPr>
          <p:grpSpPr>
            <a:xfrm>
              <a:off x="6039215" y="4613540"/>
              <a:ext cx="2539218" cy="837528"/>
              <a:chOff x="5957667" y="5008098"/>
              <a:chExt cx="2539218" cy="837528"/>
            </a:xfrm>
          </p:grpSpPr>
          <p:cxnSp>
            <p:nvCxnSpPr>
              <p:cNvPr id="35" name="直接连接符 34"/>
              <p:cNvCxnSpPr/>
              <p:nvPr/>
            </p:nvCxnSpPr>
            <p:spPr bwMode="auto">
              <a:xfrm>
                <a:off x="5957667" y="5008098"/>
                <a:ext cx="2539218"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6" name="文本框 35"/>
              <p:cNvSpPr txBox="1"/>
              <p:nvPr/>
            </p:nvSpPr>
            <p:spPr>
              <a:xfrm>
                <a:off x="6141811" y="5507072"/>
                <a:ext cx="2254571"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7-4 </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7-5</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cxnSp>
          <p:nvCxnSpPr>
            <p:cNvPr id="201" name="直接连接符 200"/>
            <p:cNvCxnSpPr/>
            <p:nvPr/>
          </p:nvCxnSpPr>
          <p:spPr bwMode="auto">
            <a:xfrm flipV="1">
              <a:off x="6043791" y="4257881"/>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sp>
        <p:nvSpPr>
          <p:cNvPr id="203" name="文本框 202"/>
          <p:cNvSpPr txBox="1"/>
          <p:nvPr/>
        </p:nvSpPr>
        <p:spPr>
          <a:xfrm>
            <a:off x="719586" y="2986123"/>
            <a:ext cx="1233268" cy="501932"/>
          </a:xfrm>
          <a:prstGeom prst="rect">
            <a:avLst/>
          </a:prstGeom>
          <a:noFill/>
        </p:spPr>
        <p:txBody>
          <a:bodyPr wrap="square">
            <a:spAutoFit/>
          </a:bodyPr>
          <a:lstStyle/>
          <a:p>
            <a:pPr indent="262255" algn="just">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204" name="文本框 203"/>
          <p:cNvSpPr txBox="1"/>
          <p:nvPr/>
        </p:nvSpPr>
        <p:spPr>
          <a:xfrm>
            <a:off x="1710656" y="3059472"/>
            <a:ext cx="3269104"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劈尖干涉干涉的主要公式有</a:t>
            </a:r>
            <a:endParaRPr lang="zh-CN" altLang="en-US" sz="2000" dirty="0"/>
          </a:p>
        </p:txBody>
      </p:sp>
      <mc:AlternateContent xmlns:mc="http://schemas.openxmlformats.org/markup-compatibility/2006">
        <mc:Choice xmlns:a14="http://schemas.microsoft.com/office/drawing/2010/main" Requires="a14">
          <p:sp>
            <p:nvSpPr>
              <p:cNvPr id="206" name="文本框 205"/>
              <p:cNvSpPr txBox="1"/>
              <p:nvPr/>
            </p:nvSpPr>
            <p:spPr>
              <a:xfrm>
                <a:off x="1066177" y="3488324"/>
                <a:ext cx="1233268" cy="72904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r>
                        <a:rPr lang="en-US" altLang="zh-CN" sz="2000" b="0" i="1" smtClean="0">
                          <a:latin typeface="Cambria Math" panose="02040503050406030204" pitchFamily="18" charset="0"/>
                          <a:ea typeface="Cambria Math" panose="02040503050406030204" pitchFamily="18" charset="0"/>
                        </a:rPr>
                        <m:t>𝑑</m:t>
                      </m:r>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zh-CN" altLang="en-US" sz="2000" i="1">
                              <a:latin typeface="Cambria Math" panose="02040503050406030204" pitchFamily="18" charset="0"/>
                              <a:ea typeface="Cambria Math" panose="02040503050406030204" pitchFamily="18" charset="0"/>
                            </a:rPr>
                            <m:t>𝜆</m:t>
                          </m:r>
                        </m:num>
                        <m:den>
                          <m:r>
                            <a:rPr lang="en-US" altLang="zh-CN" sz="2000" i="1">
                              <a:latin typeface="Cambria Math" panose="02040503050406030204" pitchFamily="18" charset="0"/>
                              <a:ea typeface="Cambria Math" panose="02040503050406030204" pitchFamily="18" charset="0"/>
                            </a:rPr>
                            <m:t>2</m:t>
                          </m:r>
                          <m:sSub>
                            <m:sSubPr>
                              <m:ctrlPr>
                                <a:rPr lang="zh-CN" altLang="en-US" sz="2000" i="1">
                                  <a:solidFill>
                                    <a:srgbClr val="836967"/>
                                  </a:solidFill>
                                  <a:latin typeface="Cambria Math" panose="02040503050406030204" pitchFamily="18" charset="0"/>
                                </a:rPr>
                              </m:ctrlPr>
                            </m:sSubPr>
                            <m:e>
                              <m:r>
                                <a:rPr lang="zh-CN" altLang="en-US" sz="2000" i="1">
                                  <a:latin typeface="Cambria Math" panose="02040503050406030204" pitchFamily="18" charset="0"/>
                                </a:rPr>
                                <m:t>𝑛</m:t>
                              </m:r>
                            </m:e>
                            <m:sub>
                              <m:r>
                                <a:rPr lang="en-US" altLang="zh-CN" sz="2000" i="1">
                                  <a:latin typeface="Cambria Math" panose="02040503050406030204" pitchFamily="18" charset="0"/>
                                </a:rPr>
                                <m:t>0</m:t>
                              </m:r>
                            </m:sub>
                          </m:sSub>
                        </m:den>
                      </m:f>
                    </m:oMath>
                  </m:oMathPara>
                </a14:m>
                <a:endParaRPr lang="zh-CN" altLang="en-US" sz="2000" dirty="0"/>
              </a:p>
            </p:txBody>
          </p:sp>
        </mc:Choice>
        <mc:Fallback>
          <p:sp>
            <p:nvSpPr>
              <p:cNvPr id="206" name="文本框 205"/>
              <p:cNvSpPr txBox="1">
                <a:spLocks noRot="1" noChangeAspect="1" noMove="1" noResize="1" noEditPoints="1" noAdjustHandles="1" noChangeArrowheads="1" noChangeShapeType="1" noTextEdit="1"/>
              </p:cNvSpPr>
              <p:nvPr/>
            </p:nvSpPr>
            <p:spPr>
              <a:xfrm>
                <a:off x="1066177" y="3488324"/>
                <a:ext cx="1233268" cy="729046"/>
              </a:xfrm>
              <a:prstGeom prst="rect">
                <a:avLst/>
              </a:prstGeom>
              <a:blipFill rotWithShape="1">
                <a:blip r:embed="rId1"/>
                <a:stretch>
                  <a:fillRect l="-1" t="-37" r="9" b="4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7" name="文本框 206"/>
              <p:cNvSpPr txBox="1"/>
              <p:nvPr/>
            </p:nvSpPr>
            <p:spPr>
              <a:xfrm>
                <a:off x="2574988" y="3432085"/>
                <a:ext cx="2764908" cy="729046"/>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r>
                        <a:rPr lang="en-US" altLang="zh-CN" sz="2000" b="0" i="1" smtClean="0">
                          <a:latin typeface="Cambria Math" panose="02040503050406030204" pitchFamily="18" charset="0"/>
                          <a:ea typeface="Cambria Math" panose="02040503050406030204" pitchFamily="18" charset="0"/>
                        </a:rPr>
                        <m:t>𝑙</m:t>
                      </m:r>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zh-CN" altLang="en-US" sz="2000" i="1">
                              <a:latin typeface="Cambria Math" panose="02040503050406030204" pitchFamily="18" charset="0"/>
                              <a:ea typeface="Cambria Math" panose="02040503050406030204" pitchFamily="18" charset="0"/>
                            </a:rPr>
                            <m:t>𝜆</m:t>
                          </m:r>
                        </m:num>
                        <m:den>
                          <m:r>
                            <a:rPr lang="en-US" altLang="zh-CN" sz="2000" i="1">
                              <a:latin typeface="Cambria Math" panose="02040503050406030204" pitchFamily="18" charset="0"/>
                              <a:ea typeface="Cambria Math" panose="02040503050406030204" pitchFamily="18" charset="0"/>
                            </a:rPr>
                            <m:t>2</m:t>
                          </m:r>
                          <m:sSub>
                            <m:sSubPr>
                              <m:ctrlPr>
                                <a:rPr lang="zh-CN" altLang="en-US" sz="2000" i="1">
                                  <a:solidFill>
                                    <a:srgbClr val="836967"/>
                                  </a:solidFill>
                                  <a:latin typeface="Cambria Math" panose="02040503050406030204" pitchFamily="18" charset="0"/>
                                </a:rPr>
                              </m:ctrlPr>
                            </m:sSubPr>
                            <m:e>
                              <m:r>
                                <a:rPr lang="zh-CN" altLang="en-US" sz="2000" i="1">
                                  <a:latin typeface="Cambria Math" panose="02040503050406030204" pitchFamily="18" charset="0"/>
                                </a:rPr>
                                <m:t>𝑛</m:t>
                              </m:r>
                            </m:e>
                            <m:sub>
                              <m:r>
                                <a:rPr lang="en-US" altLang="zh-CN" sz="2000" i="1">
                                  <a:latin typeface="Cambria Math" panose="02040503050406030204" pitchFamily="18" charset="0"/>
                                </a:rPr>
                                <m:t>0</m:t>
                              </m:r>
                            </m:sub>
                          </m:sSub>
                          <m:func>
                            <m:funcPr>
                              <m:ctrlPr>
                                <a:rPr lang="en-US" altLang="zh-CN" sz="2000" i="1">
                                  <a:latin typeface="Cambria Math" panose="02040503050406030204" pitchFamily="18" charset="0"/>
                                  <a:ea typeface="Cambria Math" panose="02040503050406030204" pitchFamily="18" charset="0"/>
                                </a:rPr>
                              </m:ctrlPr>
                            </m:funcPr>
                            <m:fName>
                              <m:r>
                                <m:rPr>
                                  <m:sty m:val="p"/>
                                </m:rPr>
                                <a:rPr lang="en-US" altLang="zh-CN" sz="2000">
                                  <a:latin typeface="Cambria Math" panose="02040503050406030204" pitchFamily="18" charset="0"/>
                                  <a:ea typeface="Cambria Math" panose="02040503050406030204" pitchFamily="18" charset="0"/>
                                </a:rPr>
                                <m:t>sin</m:t>
                              </m:r>
                            </m:fName>
                            <m:e>
                              <m:r>
                                <a:rPr lang="zh-CN" altLang="en-US" sz="2000" i="1">
                                  <a:latin typeface="Cambria Math" panose="02040503050406030204" pitchFamily="18" charset="0"/>
                                  <a:ea typeface="Cambria Math" panose="02040503050406030204" pitchFamily="18" charset="0"/>
                                </a:rPr>
                                <m:t>𝜃</m:t>
                              </m:r>
                            </m:e>
                          </m:func>
                        </m:den>
                      </m:f>
                      <m:r>
                        <a:rPr lang="en-US" altLang="zh-CN" sz="200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zh-CN" altLang="en-US" sz="2000" i="1">
                              <a:latin typeface="Cambria Math" panose="02040503050406030204" pitchFamily="18" charset="0"/>
                              <a:ea typeface="Cambria Math" panose="02040503050406030204" pitchFamily="18" charset="0"/>
                            </a:rPr>
                            <m:t>𝜆</m:t>
                          </m:r>
                        </m:num>
                        <m:den>
                          <m:r>
                            <a:rPr lang="en-US" altLang="zh-CN" sz="2000" i="1">
                              <a:latin typeface="Cambria Math" panose="02040503050406030204" pitchFamily="18" charset="0"/>
                              <a:ea typeface="Cambria Math" panose="02040503050406030204" pitchFamily="18" charset="0"/>
                            </a:rPr>
                            <m:t>2</m:t>
                          </m:r>
                          <m:sSub>
                            <m:sSubPr>
                              <m:ctrlPr>
                                <a:rPr lang="zh-CN" altLang="en-US" sz="2000" i="1">
                                  <a:solidFill>
                                    <a:srgbClr val="836967"/>
                                  </a:solidFill>
                                  <a:latin typeface="Cambria Math" panose="02040503050406030204" pitchFamily="18" charset="0"/>
                                </a:rPr>
                              </m:ctrlPr>
                            </m:sSubPr>
                            <m:e>
                              <m:r>
                                <a:rPr lang="zh-CN" altLang="en-US" sz="2000" i="1">
                                  <a:latin typeface="Cambria Math" panose="02040503050406030204" pitchFamily="18" charset="0"/>
                                </a:rPr>
                                <m:t>𝑛</m:t>
                              </m:r>
                            </m:e>
                            <m:sub>
                              <m:r>
                                <a:rPr lang="en-US" altLang="zh-CN" sz="2000" i="1">
                                  <a:latin typeface="Cambria Math" panose="02040503050406030204" pitchFamily="18" charset="0"/>
                                </a:rPr>
                                <m:t>0</m:t>
                              </m:r>
                            </m:sub>
                          </m:sSub>
                          <m:r>
                            <a:rPr lang="el-GR" altLang="zh-CN" sz="2000" i="1" smtClean="0">
                              <a:latin typeface="Cambria Math" panose="02040503050406030204" pitchFamily="18" charset="0"/>
                              <a:ea typeface="Cambria Math" panose="02040503050406030204" pitchFamily="18" charset="0"/>
                            </a:rPr>
                            <m:t>𝜃</m:t>
                          </m:r>
                        </m:den>
                      </m:f>
                    </m:oMath>
                  </m:oMathPara>
                </a14:m>
                <a:endParaRPr lang="zh-CN" altLang="en-US" dirty="0"/>
              </a:p>
            </p:txBody>
          </p:sp>
        </mc:Choice>
        <mc:Fallback>
          <p:sp>
            <p:nvSpPr>
              <p:cNvPr id="207" name="文本框 206"/>
              <p:cNvSpPr txBox="1">
                <a:spLocks noRot="1" noChangeAspect="1" noMove="1" noResize="1" noEditPoints="1" noAdjustHandles="1" noChangeArrowheads="1" noChangeShapeType="1" noTextEdit="1"/>
              </p:cNvSpPr>
              <p:nvPr/>
            </p:nvSpPr>
            <p:spPr>
              <a:xfrm>
                <a:off x="2574988" y="3432085"/>
                <a:ext cx="2764908" cy="729046"/>
              </a:xfrm>
              <a:prstGeom prst="rect">
                <a:avLst/>
              </a:prstGeom>
              <a:blipFill rotWithShape="1">
                <a:blip r:embed="rId2"/>
                <a:stretch>
                  <a:fillRect l="-2" t="-75" r="7" b="84"/>
                </a:stretch>
              </a:blipFill>
            </p:spPr>
            <p:txBody>
              <a:bodyPr/>
              <a:lstStyle/>
              <a:p>
                <a:r>
                  <a:rPr lang="zh-CN" altLang="en-US">
                    <a:noFill/>
                  </a:rPr>
                  <a:t> </a:t>
                </a:r>
              </a:p>
            </p:txBody>
          </p:sp>
        </mc:Fallback>
      </mc:AlternateContent>
      <p:grpSp>
        <p:nvGrpSpPr>
          <p:cNvPr id="211" name="组合 210"/>
          <p:cNvGrpSpPr/>
          <p:nvPr/>
        </p:nvGrpSpPr>
        <p:grpSpPr>
          <a:xfrm>
            <a:off x="7534031" y="3514339"/>
            <a:ext cx="620758" cy="338554"/>
            <a:chOff x="7540335" y="4342561"/>
            <a:chExt cx="620758" cy="338554"/>
          </a:xfrm>
        </p:grpSpPr>
        <p:sp>
          <p:nvSpPr>
            <p:cNvPr id="208" name="弧形 207"/>
            <p:cNvSpPr/>
            <p:nvPr/>
          </p:nvSpPr>
          <p:spPr bwMode="auto">
            <a:xfrm rot="2573758">
              <a:off x="7540335" y="4369222"/>
              <a:ext cx="288000" cy="288000"/>
            </a:xfrm>
            <a:prstGeom prst="arc">
              <a:avLst/>
            </a:prstGeom>
            <a:noFill/>
            <a:ln w="19050"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10" name="文本框 209"/>
                <p:cNvSpPr txBox="1"/>
                <p:nvPr/>
              </p:nvSpPr>
              <p:spPr>
                <a:xfrm>
                  <a:off x="7869842" y="4342561"/>
                  <a:ext cx="29125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smtClean="0">
                            <a:latin typeface="Cambria Math" panose="02040503050406030204" pitchFamily="18" charset="0"/>
                            <a:ea typeface="Cambria Math" panose="02040503050406030204" pitchFamily="18" charset="0"/>
                          </a:rPr>
                          <m:t>𝜃</m:t>
                        </m:r>
                      </m:oMath>
                    </m:oMathPara>
                  </a14:m>
                  <a:endParaRPr lang="zh-CN" altLang="en-US" dirty="0"/>
                </a:p>
              </p:txBody>
            </p:sp>
          </mc:Choice>
          <mc:Fallback>
            <p:sp>
              <p:nvSpPr>
                <p:cNvPr id="210" name="文本框 209"/>
                <p:cNvSpPr txBox="1">
                  <a:spLocks noRot="1" noChangeAspect="1" noMove="1" noResize="1" noEditPoints="1" noAdjustHandles="1" noChangeArrowheads="1" noChangeShapeType="1" noTextEdit="1"/>
                </p:cNvSpPr>
                <p:nvPr/>
              </p:nvSpPr>
              <p:spPr>
                <a:xfrm>
                  <a:off x="7869842" y="4342561"/>
                  <a:ext cx="291251" cy="338554"/>
                </a:xfrm>
                <a:prstGeom prst="rect">
                  <a:avLst/>
                </a:prstGeom>
                <a:blipFill rotWithShape="1">
                  <a:blip r:embed="rId3"/>
                </a:blipFill>
              </p:spPr>
              <p:txBody>
                <a:bodyPr/>
                <a:lstStyle/>
                <a:p>
                  <a:r>
                    <a:rPr lang="zh-CN" altLang="en-US">
                      <a:noFill/>
                    </a:rPr>
                    <a:t> </a:t>
                  </a:r>
                </a:p>
              </p:txBody>
            </p:sp>
          </mc:Fallback>
        </mc:AlternateContent>
      </p:grpSp>
      <p:sp>
        <p:nvSpPr>
          <p:cNvPr id="213" name="文本框 212"/>
          <p:cNvSpPr txBox="1"/>
          <p:nvPr/>
        </p:nvSpPr>
        <p:spPr>
          <a:xfrm>
            <a:off x="5614295" y="3429958"/>
            <a:ext cx="633385" cy="338554"/>
          </a:xfrm>
          <a:prstGeom prst="rect">
            <a:avLst/>
          </a:prstGeom>
          <a:noFill/>
        </p:spPr>
        <p:txBody>
          <a:bodyPr wrap="square">
            <a:spAutoFit/>
          </a:bodyPr>
          <a:lstStyle/>
          <a:p>
            <a:r>
              <a:rPr lang="zh-CN"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劈尖</a:t>
            </a:r>
            <a:endParaRPr lang="zh-CN" altLang="en-US" sz="1600" dirty="0"/>
          </a:p>
        </p:txBody>
      </p:sp>
      <p:sp>
        <p:nvSpPr>
          <p:cNvPr id="214" name="文本框 213"/>
          <p:cNvSpPr txBox="1"/>
          <p:nvPr/>
        </p:nvSpPr>
        <p:spPr>
          <a:xfrm>
            <a:off x="460718" y="4541255"/>
            <a:ext cx="8355472" cy="95173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因两玻璃板间是空气，符合一种光学介质处于相同的光学介质中，光程差一定有半波损失。</a:t>
            </a:r>
            <a:endParaRPr lang="zh-CN" altLang="en-US" sz="2000" dirty="0"/>
          </a:p>
        </p:txBody>
      </p:sp>
      <p:sp>
        <p:nvSpPr>
          <p:cNvPr id="216" name="文本框 215"/>
          <p:cNvSpPr txBox="1"/>
          <p:nvPr/>
        </p:nvSpPr>
        <p:spPr>
          <a:xfrm>
            <a:off x="981490" y="5479812"/>
            <a:ext cx="1077334"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劈尖处</a:t>
            </a:r>
            <a:endParaRPr lang="zh-CN" altLang="en-US" sz="2000" dirty="0"/>
          </a:p>
        </p:txBody>
      </p:sp>
      <mc:AlternateContent xmlns:mc="http://schemas.openxmlformats.org/markup-compatibility/2006">
        <mc:Choice xmlns:a14="http://schemas.microsoft.com/office/drawing/2010/main" Requires="a14">
          <p:sp>
            <p:nvSpPr>
              <p:cNvPr id="220" name="文本框 219"/>
              <p:cNvSpPr txBox="1"/>
              <p:nvPr/>
            </p:nvSpPr>
            <p:spPr>
              <a:xfrm>
                <a:off x="2107757" y="5334541"/>
                <a:ext cx="3603258"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d>
                        <m:dPr>
                          <m:ctrlP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𝑘</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1</m:t>
                          </m:r>
                        </m:e>
                      </m:d>
                      <m:f>
                        <m:fPr>
                          <m:ctrlPr>
                            <a:rPr lang="en-US" altLang="zh-CN" i="1" kern="10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220" name="文本框 219"/>
              <p:cNvSpPr txBox="1">
                <a:spLocks noRot="1" noChangeAspect="1" noMove="1" noResize="1" noEditPoints="1" noAdjustHandles="1" noChangeArrowheads="1" noChangeShapeType="1" noTextEdit="1"/>
              </p:cNvSpPr>
              <p:nvPr/>
            </p:nvSpPr>
            <p:spPr>
              <a:xfrm>
                <a:off x="2107757" y="5334541"/>
                <a:ext cx="3603258" cy="674800"/>
              </a:xfrm>
              <a:prstGeom prst="rect">
                <a:avLst/>
              </a:prstGeom>
              <a:blipFill rotWithShape="1">
                <a:blip r:embed="rId4"/>
                <a:stretch>
                  <a:fillRect l="-5" t="-80" r="13" b="50"/>
                </a:stretch>
              </a:blipFill>
            </p:spPr>
            <p:txBody>
              <a:bodyPr/>
              <a:lstStyle/>
              <a:p>
                <a:r>
                  <a:rPr lang="zh-CN" altLang="en-US">
                    <a:noFill/>
                  </a:rPr>
                  <a:t> </a:t>
                </a:r>
              </a:p>
            </p:txBody>
          </p:sp>
        </mc:Fallback>
      </mc:AlternateContent>
      <p:sp>
        <p:nvSpPr>
          <p:cNvPr id="221" name="箭头: 右 220"/>
          <p:cNvSpPr/>
          <p:nvPr/>
        </p:nvSpPr>
        <p:spPr bwMode="auto">
          <a:xfrm>
            <a:off x="5711015" y="5599970"/>
            <a:ext cx="398979" cy="19490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dirty="0">
              <a:ln>
                <a:noFill/>
              </a:ln>
              <a:solidFill>
                <a:srgbClr val="CC0000"/>
              </a:solidFill>
              <a:effectLst/>
              <a:latin typeface="宋体" panose="02010600030101010101" pitchFamily="2" charset="-122"/>
              <a:ea typeface="宋体" panose="02010600030101010101" pitchFamily="2" charset="-122"/>
            </a:endParaRPr>
          </a:p>
        </p:txBody>
      </p:sp>
      <p:sp>
        <p:nvSpPr>
          <p:cNvPr id="222" name="文本框 221"/>
          <p:cNvSpPr txBox="1"/>
          <p:nvPr/>
        </p:nvSpPr>
        <p:spPr>
          <a:xfrm>
            <a:off x="6207860" y="5504617"/>
            <a:ext cx="2364269"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劈尖处是固定</a:t>
            </a:r>
            <a:r>
              <a:rPr lang="zh-CN" altLang="en-US" sz="2000" kern="100">
                <a:latin typeface="Times New Roman" panose="02020603050405020304" pitchFamily="18" charset="0"/>
                <a:ea typeface="宋体" panose="02010600030101010101" pitchFamily="2" charset="-122"/>
                <a:cs typeface="Times New Roman" panose="02020603050405020304" pitchFamily="18" charset="0"/>
              </a:rPr>
              <a:t>暗纹。</a:t>
            </a:r>
            <a:endParaRPr lang="zh-CN" altLang="en-US" sz="2000" dirty="0"/>
          </a:p>
        </p:txBody>
      </p:sp>
      <mc:AlternateContent xmlns:mc="http://schemas.openxmlformats.org/markup-compatibility/2006">
        <mc:Choice xmlns:a14="http://schemas.microsoft.com/office/drawing/2010/main" Requires="a14">
          <p:sp>
            <p:nvSpPr>
              <p:cNvPr id="223" name="文本框 222"/>
              <p:cNvSpPr txBox="1"/>
              <p:nvPr/>
            </p:nvSpPr>
            <p:spPr>
              <a:xfrm>
                <a:off x="947383" y="4237710"/>
                <a:ext cx="4994879"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由上式，当</a:t>
                </a:r>
                <a14:m>
                  <m:oMath xmlns:m="http://schemas.openxmlformats.org/officeDocument/2006/math">
                    <m:r>
                      <a:rPr lang="zh-CN" altLang="en-US" sz="2000" i="1" smtClean="0">
                        <a:latin typeface="Cambria Math" panose="02040503050406030204" pitchFamily="18" charset="0"/>
                        <a:ea typeface="Cambria Math" panose="02040503050406030204" pitchFamily="18" charset="0"/>
                      </a:rPr>
                      <m:t>𝜃</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增大，</a:t>
                </a:r>
                <a:r>
                  <a:rPr lang="el-GR"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m:rPr>
                        <m:sty m:val="p"/>
                      </m:rPr>
                      <a:rPr lang="el-GR" altLang="zh-CN" sz="2000" i="1">
                        <a:latin typeface="Cambria Math" panose="02040503050406030204" pitchFamily="18" charset="0"/>
                        <a:ea typeface="Cambria Math" panose="02040503050406030204" pitchFamily="18" charset="0"/>
                      </a:rPr>
                      <m:t>Δ</m:t>
                    </m:r>
                    <m:r>
                      <a:rPr lang="en-US" altLang="zh-CN" sz="2000" i="1">
                        <a:latin typeface="Cambria Math" panose="02040503050406030204" pitchFamily="18" charset="0"/>
                        <a:ea typeface="Cambria Math" panose="02040503050406030204" pitchFamily="18" charset="0"/>
                      </a:rPr>
                      <m:t>𝑙</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减小，</a:t>
                </a:r>
                <a:r>
                  <a:rPr lang="el-GR"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𝐵</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r>
                  <a:rPr lang="el-GR" altLang="zh-CN"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𝐶</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符合。</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223" name="文本框 222"/>
              <p:cNvSpPr txBox="1">
                <a:spLocks noRot="1" noChangeAspect="1" noMove="1" noResize="1" noEditPoints="1" noAdjustHandles="1" noChangeArrowheads="1" noChangeShapeType="1" noTextEdit="1"/>
              </p:cNvSpPr>
              <p:nvPr/>
            </p:nvSpPr>
            <p:spPr>
              <a:xfrm>
                <a:off x="947383" y="4237710"/>
                <a:ext cx="4994879" cy="400110"/>
              </a:xfrm>
              <a:prstGeom prst="rect">
                <a:avLst/>
              </a:prstGeom>
              <a:blipFill rotWithShape="1">
                <a:blip r:embed="rId5"/>
                <a:stretch>
                  <a:fillRect l="-12" t="-89" r="11" b="10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4" name="文本框 223"/>
              <p:cNvSpPr txBox="1"/>
              <p:nvPr/>
            </p:nvSpPr>
            <p:spPr>
              <a:xfrm>
                <a:off x="897083" y="6010884"/>
                <a:ext cx="7574543" cy="400110"/>
              </a:xfrm>
              <a:prstGeom prst="rect">
                <a:avLst/>
              </a:prstGeom>
              <a:noFill/>
            </p:spPr>
            <p:txBody>
              <a:bodyPr wrap="square">
                <a:spAutoFit/>
              </a:bodyPr>
              <a:lstStyle/>
              <a:p>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因劈尖处暗纹固定，而间距减小，条纹向劈尖棱移动，</a:t>
                </a:r>
                <a:r>
                  <a:rPr lang="en-US" altLang="zh-CN" sz="2000" b="0" dirty="0">
                    <a:ea typeface="Cambria Math" panose="02040503050406030204" pitchFamily="18" charset="0"/>
                  </a:rPr>
                  <a:t> </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𝐶</m:t>
                    </m:r>
                  </m:oMath>
                </a14:m>
                <a:r>
                  <a:rPr lang="zh-CN" altLang="en-US" sz="2000" dirty="0">
                    <a:latin typeface="宋体" panose="02010600030101010101" pitchFamily="2" charset="-122"/>
                    <a:ea typeface="宋体" panose="02010600030101010101" pitchFamily="2" charset="-122"/>
                  </a:rPr>
                  <a:t>正确</a:t>
                </a:r>
                <a:endParaRPr lang="zh-CN" altLang="en-US" sz="2000" dirty="0">
                  <a:latin typeface="宋体" panose="02010600030101010101" pitchFamily="2" charset="-122"/>
                  <a:ea typeface="宋体" panose="02010600030101010101" pitchFamily="2" charset="-122"/>
                </a:endParaRPr>
              </a:p>
            </p:txBody>
          </p:sp>
        </mc:Choice>
        <mc:Fallback>
          <p:sp>
            <p:nvSpPr>
              <p:cNvPr id="224" name="文本框 223"/>
              <p:cNvSpPr txBox="1">
                <a:spLocks noRot="1" noChangeAspect="1" noMove="1" noResize="1" noEditPoints="1" noAdjustHandles="1" noChangeArrowheads="1" noChangeShapeType="1" noTextEdit="1"/>
              </p:cNvSpPr>
              <p:nvPr/>
            </p:nvSpPr>
            <p:spPr>
              <a:xfrm>
                <a:off x="897083" y="6010884"/>
                <a:ext cx="7574543" cy="400110"/>
              </a:xfrm>
              <a:prstGeom prst="rect">
                <a:avLst/>
              </a:prstGeom>
              <a:blipFill rotWithShape="1">
                <a:blip r:embed="rId6"/>
                <a:stretch>
                  <a:fillRect l="-6" t="-152" r="1" b="8"/>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2"/>
                                        </p:tgtEl>
                                        <p:attrNameLst>
                                          <p:attrName>style.visibility</p:attrName>
                                        </p:attrNameLst>
                                      </p:cBhvr>
                                      <p:to>
                                        <p:strVal val="visible"/>
                                      </p:to>
                                    </p:set>
                                    <p:animEffect transition="in" filter="fade">
                                      <p:cBhvr>
                                        <p:cTn id="11" dur="500"/>
                                        <p:tgtEl>
                                          <p:spTgt spid="20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400"/>
                                        <p:tgtEl>
                                          <p:spTgt spid="27"/>
                                        </p:tgtEl>
                                      </p:cBhvr>
                                    </p:animEffect>
                                  </p:childTnLst>
                                  <p:subTnLst>
                                    <p:set>
                                      <p:cBhvr override="childStyle">
                                        <p:cTn dur="1" fill="hold" display="0" masterRel="sameClick" afterEffect="1">
                                          <p:stCondLst>
                                            <p:cond evt="end" delay="0">
                                              <p:tn val="19"/>
                                            </p:cond>
                                          </p:stCondLst>
                                        </p:cTn>
                                        <p:tgtEl>
                                          <p:spTgt spid="27"/>
                                        </p:tgtEl>
                                        <p:attrNameLst>
                                          <p:attrName>style.visibility</p:attrName>
                                        </p:attrNameLst>
                                      </p:cBhvr>
                                      <p:to>
                                        <p:strVal val="hidden"/>
                                      </p:to>
                                    </p:set>
                                  </p:sub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400"/>
                                        <p:tgtEl>
                                          <p:spTgt spid="38"/>
                                        </p:tgtEl>
                                      </p:cBhvr>
                                    </p:animEffect>
                                  </p:childTnLst>
                                  <p:subTnLst>
                                    <p:set>
                                      <p:cBhvr override="childStyle">
                                        <p:cTn dur="1" fill="hold" display="0" masterRel="sameClick" afterEffect="1">
                                          <p:stCondLst>
                                            <p:cond evt="end" delay="0">
                                              <p:tn val="23"/>
                                            </p:cond>
                                          </p:stCondLst>
                                        </p:cTn>
                                        <p:tgtEl>
                                          <p:spTgt spid="38"/>
                                        </p:tgtEl>
                                        <p:attrNameLst>
                                          <p:attrName>style.visibility</p:attrName>
                                        </p:attrNameLst>
                                      </p:cBhvr>
                                      <p:to>
                                        <p:strVal val="hidden"/>
                                      </p:to>
                                    </p:set>
                                  </p:subTnLst>
                                </p:cTn>
                              </p:par>
                            </p:childTnLst>
                          </p:cTn>
                        </p:par>
                        <p:par>
                          <p:cTn id="26" fill="hold">
                            <p:stCondLst>
                              <p:cond delay="1000"/>
                            </p:stCondLst>
                            <p:childTnLst>
                              <p:par>
                                <p:cTn id="27" presetID="22" presetClass="entr" presetSubtype="4" fill="hold"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down)">
                                      <p:cBhvr>
                                        <p:cTn id="29" dur="400"/>
                                        <p:tgtEl>
                                          <p:spTgt spid="28"/>
                                        </p:tgtEl>
                                      </p:cBhvr>
                                    </p:animEffect>
                                  </p:childTnLst>
                                  <p:subTnLst>
                                    <p:set>
                                      <p:cBhvr override="childStyle">
                                        <p:cTn dur="1" fill="hold" display="0" masterRel="sameClick" afterEffect="1">
                                          <p:stCondLst>
                                            <p:cond evt="end" delay="0">
                                              <p:tn val="27"/>
                                            </p:cond>
                                          </p:stCondLst>
                                        </p:cTn>
                                        <p:tgtEl>
                                          <p:spTgt spid="28"/>
                                        </p:tgtEl>
                                        <p:attrNameLst>
                                          <p:attrName>style.visibility</p:attrName>
                                        </p:attrNameLst>
                                      </p:cBhvr>
                                      <p:to>
                                        <p:strVal val="hidden"/>
                                      </p:to>
                                    </p:set>
                                  </p:sub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400"/>
                                        <p:tgtEl>
                                          <p:spTgt spid="56"/>
                                        </p:tgtEl>
                                      </p:cBhvr>
                                    </p:animEffect>
                                  </p:childTnLst>
                                  <p:subTnLst>
                                    <p:set>
                                      <p:cBhvr override="childStyle">
                                        <p:cTn dur="1" fill="hold" display="0" masterRel="sameClick" afterEffect="1">
                                          <p:stCondLst>
                                            <p:cond evt="end" delay="0">
                                              <p:tn val="31"/>
                                            </p:cond>
                                          </p:stCondLst>
                                        </p:cTn>
                                        <p:tgtEl>
                                          <p:spTgt spid="56"/>
                                        </p:tgtEl>
                                        <p:attrNameLst>
                                          <p:attrName>style.visibility</p:attrName>
                                        </p:attrNameLst>
                                      </p:cBhvr>
                                      <p:to>
                                        <p:strVal val="hidden"/>
                                      </p:to>
                                    </p:set>
                                  </p:subTnLst>
                                </p:cTn>
                              </p:par>
                            </p:childTnLst>
                          </p:cTn>
                        </p:par>
                        <p:par>
                          <p:cTn id="34" fill="hold">
                            <p:stCondLst>
                              <p:cond delay="2000"/>
                            </p:stCondLst>
                            <p:childTnLst>
                              <p:par>
                                <p:cTn id="35" presetID="22" presetClass="entr" presetSubtype="4"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400"/>
                                        <p:tgtEl>
                                          <p:spTgt spid="29"/>
                                        </p:tgtEl>
                                      </p:cBhvr>
                                    </p:animEffect>
                                  </p:childTnLst>
                                  <p:subTnLst>
                                    <p:set>
                                      <p:cBhvr override="childStyle">
                                        <p:cTn dur="1" fill="hold" display="0" masterRel="sameClick" afterEffect="1">
                                          <p:stCondLst>
                                            <p:cond evt="end" delay="0">
                                              <p:tn val="35"/>
                                            </p:cond>
                                          </p:stCondLst>
                                        </p:cTn>
                                        <p:tgtEl>
                                          <p:spTgt spid="29"/>
                                        </p:tgtEl>
                                        <p:attrNameLst>
                                          <p:attrName>style.visibility</p:attrName>
                                        </p:attrNameLst>
                                      </p:cBhvr>
                                      <p:to>
                                        <p:strVal val="hidden"/>
                                      </p:to>
                                    </p:set>
                                  </p:subTnLst>
                                </p:cTn>
                              </p:par>
                            </p:childTnLst>
                          </p:cTn>
                        </p:par>
                        <p:par>
                          <p:cTn id="38" fill="hold">
                            <p:stCondLst>
                              <p:cond delay="2500"/>
                            </p:stCondLst>
                            <p:childTnLst>
                              <p:par>
                                <p:cTn id="39" presetID="10" presetClass="entr" presetSubtype="0" fill="hold" nodeType="afterEffect">
                                  <p:stCondLst>
                                    <p:cond delay="0"/>
                                  </p:stCondLst>
                                  <p:childTnLst>
                                    <p:set>
                                      <p:cBhvr>
                                        <p:cTn id="40" dur="1" fill="hold">
                                          <p:stCondLst>
                                            <p:cond delay="0"/>
                                          </p:stCondLst>
                                        </p:cTn>
                                        <p:tgtEl>
                                          <p:spTgt spid="74"/>
                                        </p:tgtEl>
                                        <p:attrNameLst>
                                          <p:attrName>style.visibility</p:attrName>
                                        </p:attrNameLst>
                                      </p:cBhvr>
                                      <p:to>
                                        <p:strVal val="visible"/>
                                      </p:to>
                                    </p:set>
                                    <p:animEffect transition="in" filter="fade">
                                      <p:cBhvr>
                                        <p:cTn id="41" dur="400"/>
                                        <p:tgtEl>
                                          <p:spTgt spid="74"/>
                                        </p:tgtEl>
                                      </p:cBhvr>
                                    </p:animEffect>
                                  </p:childTnLst>
                                  <p:subTnLst>
                                    <p:set>
                                      <p:cBhvr override="childStyle">
                                        <p:cTn dur="1" fill="hold" display="0" masterRel="sameClick" afterEffect="1">
                                          <p:stCondLst>
                                            <p:cond evt="end" delay="0">
                                              <p:tn val="39"/>
                                            </p:cond>
                                          </p:stCondLst>
                                        </p:cTn>
                                        <p:tgtEl>
                                          <p:spTgt spid="74"/>
                                        </p:tgtEl>
                                        <p:attrNameLst>
                                          <p:attrName>style.visibility</p:attrName>
                                        </p:attrNameLst>
                                      </p:cBhvr>
                                      <p:to>
                                        <p:strVal val="hidden"/>
                                      </p:to>
                                    </p:set>
                                  </p:subTnLst>
                                </p:cTn>
                              </p:par>
                            </p:childTnLst>
                          </p:cTn>
                        </p:par>
                        <p:par>
                          <p:cTn id="42" fill="hold">
                            <p:stCondLst>
                              <p:cond delay="3000"/>
                            </p:stCondLst>
                            <p:childTnLst>
                              <p:par>
                                <p:cTn id="43" presetID="22" presetClass="entr" presetSubtype="4" fill="hold" nodeType="after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down)">
                                      <p:cBhvr>
                                        <p:cTn id="45" dur="400"/>
                                        <p:tgtEl>
                                          <p:spTgt spid="30"/>
                                        </p:tgtEl>
                                      </p:cBhvr>
                                    </p:animEffect>
                                  </p:childTnLst>
                                  <p:subTnLst>
                                    <p:set>
                                      <p:cBhvr override="childStyle">
                                        <p:cTn dur="1" fill="hold" display="0" masterRel="sameClick" afterEffect="1">
                                          <p:stCondLst>
                                            <p:cond evt="end" delay="0">
                                              <p:tn val="43"/>
                                            </p:cond>
                                          </p:stCondLst>
                                        </p:cTn>
                                        <p:tgtEl>
                                          <p:spTgt spid="30"/>
                                        </p:tgtEl>
                                        <p:attrNameLst>
                                          <p:attrName>style.visibility</p:attrName>
                                        </p:attrNameLst>
                                      </p:cBhvr>
                                      <p:to>
                                        <p:strVal val="hidden"/>
                                      </p:to>
                                    </p:set>
                                  </p:subTnLst>
                                </p:cTn>
                              </p:par>
                            </p:childTnLst>
                          </p:cTn>
                        </p:par>
                        <p:par>
                          <p:cTn id="46" fill="hold">
                            <p:stCondLst>
                              <p:cond delay="3500"/>
                            </p:stCondLst>
                            <p:childTnLst>
                              <p:par>
                                <p:cTn id="47" presetID="10" presetClass="entr" presetSubtype="0" fill="hold" nodeType="afterEffect">
                                  <p:stCondLst>
                                    <p:cond delay="0"/>
                                  </p:stCondLst>
                                  <p:childTnLst>
                                    <p:set>
                                      <p:cBhvr>
                                        <p:cTn id="48" dur="1" fill="hold">
                                          <p:stCondLst>
                                            <p:cond delay="0"/>
                                          </p:stCondLst>
                                        </p:cTn>
                                        <p:tgtEl>
                                          <p:spTgt spid="92"/>
                                        </p:tgtEl>
                                        <p:attrNameLst>
                                          <p:attrName>style.visibility</p:attrName>
                                        </p:attrNameLst>
                                      </p:cBhvr>
                                      <p:to>
                                        <p:strVal val="visible"/>
                                      </p:to>
                                    </p:set>
                                    <p:animEffect transition="in" filter="fade">
                                      <p:cBhvr>
                                        <p:cTn id="49" dur="400"/>
                                        <p:tgtEl>
                                          <p:spTgt spid="92"/>
                                        </p:tgtEl>
                                      </p:cBhvr>
                                    </p:animEffect>
                                  </p:childTnLst>
                                  <p:subTnLst>
                                    <p:set>
                                      <p:cBhvr override="childStyle">
                                        <p:cTn dur="1" fill="hold" display="0" masterRel="sameClick" afterEffect="1">
                                          <p:stCondLst>
                                            <p:cond evt="end" delay="0">
                                              <p:tn val="47"/>
                                            </p:cond>
                                          </p:stCondLst>
                                        </p:cTn>
                                        <p:tgtEl>
                                          <p:spTgt spid="92"/>
                                        </p:tgtEl>
                                        <p:attrNameLst>
                                          <p:attrName>style.visibility</p:attrName>
                                        </p:attrNameLst>
                                      </p:cBhvr>
                                      <p:to>
                                        <p:strVal val="hidden"/>
                                      </p:to>
                                    </p:set>
                                  </p:subTnLst>
                                </p:cTn>
                              </p:par>
                            </p:childTnLst>
                          </p:cTn>
                        </p:par>
                        <p:par>
                          <p:cTn id="50" fill="hold">
                            <p:stCondLst>
                              <p:cond delay="4000"/>
                            </p:stCondLst>
                            <p:childTnLst>
                              <p:par>
                                <p:cTn id="51" presetID="22" presetClass="entr" presetSubtype="4"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down)">
                                      <p:cBhvr>
                                        <p:cTn id="53" dur="400"/>
                                        <p:tgtEl>
                                          <p:spTgt spid="31"/>
                                        </p:tgtEl>
                                      </p:cBhvr>
                                    </p:animEffect>
                                  </p:childTnLst>
                                  <p:subTnLst>
                                    <p:set>
                                      <p:cBhvr override="childStyle">
                                        <p:cTn dur="1" fill="hold" display="0" masterRel="sameClick" afterEffect="1">
                                          <p:stCondLst>
                                            <p:cond evt="end" delay="0">
                                              <p:tn val="51"/>
                                            </p:cond>
                                          </p:stCondLst>
                                        </p:cTn>
                                        <p:tgtEl>
                                          <p:spTgt spid="31"/>
                                        </p:tgtEl>
                                        <p:attrNameLst>
                                          <p:attrName>style.visibility</p:attrName>
                                        </p:attrNameLst>
                                      </p:cBhvr>
                                      <p:to>
                                        <p:strVal val="hidden"/>
                                      </p:to>
                                    </p:set>
                                  </p:subTnLst>
                                </p:cTn>
                              </p:par>
                            </p:childTnLst>
                          </p:cTn>
                        </p:par>
                        <p:par>
                          <p:cTn id="54" fill="hold">
                            <p:stCondLst>
                              <p:cond delay="4500"/>
                            </p:stCondLst>
                            <p:childTnLst>
                              <p:par>
                                <p:cTn id="55" presetID="10" presetClass="entr" presetSubtype="0" fill="hold" nodeType="afterEffect">
                                  <p:stCondLst>
                                    <p:cond delay="0"/>
                                  </p:stCondLst>
                                  <p:childTnLst>
                                    <p:set>
                                      <p:cBhvr>
                                        <p:cTn id="56" dur="1" fill="hold">
                                          <p:stCondLst>
                                            <p:cond delay="0"/>
                                          </p:stCondLst>
                                        </p:cTn>
                                        <p:tgtEl>
                                          <p:spTgt spid="110"/>
                                        </p:tgtEl>
                                        <p:attrNameLst>
                                          <p:attrName>style.visibility</p:attrName>
                                        </p:attrNameLst>
                                      </p:cBhvr>
                                      <p:to>
                                        <p:strVal val="visible"/>
                                      </p:to>
                                    </p:set>
                                    <p:animEffect transition="in" filter="fade">
                                      <p:cBhvr>
                                        <p:cTn id="57" dur="400"/>
                                        <p:tgtEl>
                                          <p:spTgt spid="110"/>
                                        </p:tgtEl>
                                      </p:cBhvr>
                                    </p:animEffect>
                                  </p:childTnLst>
                                  <p:subTnLst>
                                    <p:set>
                                      <p:cBhvr override="childStyle">
                                        <p:cTn dur="1" fill="hold" display="0" masterRel="sameClick" afterEffect="1">
                                          <p:stCondLst>
                                            <p:cond evt="end" delay="0">
                                              <p:tn val="55"/>
                                            </p:cond>
                                          </p:stCondLst>
                                        </p:cTn>
                                        <p:tgtEl>
                                          <p:spTgt spid="110"/>
                                        </p:tgtEl>
                                        <p:attrNameLst>
                                          <p:attrName>style.visibility</p:attrName>
                                        </p:attrNameLst>
                                      </p:cBhvr>
                                      <p:to>
                                        <p:strVal val="hidden"/>
                                      </p:to>
                                    </p:set>
                                  </p:subTnLst>
                                </p:cTn>
                              </p:par>
                            </p:childTnLst>
                          </p:cTn>
                        </p:par>
                        <p:par>
                          <p:cTn id="58" fill="hold">
                            <p:stCondLst>
                              <p:cond delay="5000"/>
                            </p:stCondLst>
                            <p:childTnLst>
                              <p:par>
                                <p:cTn id="59" presetID="22" presetClass="entr" presetSubtype="4" fill="hold" nodeType="after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wipe(down)">
                                      <p:cBhvr>
                                        <p:cTn id="61" dur="400"/>
                                        <p:tgtEl>
                                          <p:spTgt spid="32"/>
                                        </p:tgtEl>
                                      </p:cBhvr>
                                    </p:animEffect>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par>
                          <p:cTn id="62" fill="hold">
                            <p:stCondLst>
                              <p:cond delay="5500"/>
                            </p:stCondLst>
                            <p:childTnLst>
                              <p:par>
                                <p:cTn id="63" presetID="10" presetClass="entr" presetSubtype="0" fill="hold" nodeType="afterEffect">
                                  <p:stCondLst>
                                    <p:cond delay="0"/>
                                  </p:stCondLst>
                                  <p:childTnLst>
                                    <p:set>
                                      <p:cBhvr>
                                        <p:cTn id="64" dur="1" fill="hold">
                                          <p:stCondLst>
                                            <p:cond delay="0"/>
                                          </p:stCondLst>
                                        </p:cTn>
                                        <p:tgtEl>
                                          <p:spTgt spid="128"/>
                                        </p:tgtEl>
                                        <p:attrNameLst>
                                          <p:attrName>style.visibility</p:attrName>
                                        </p:attrNameLst>
                                      </p:cBhvr>
                                      <p:to>
                                        <p:strVal val="visible"/>
                                      </p:to>
                                    </p:set>
                                    <p:animEffect transition="in" filter="fade">
                                      <p:cBhvr>
                                        <p:cTn id="65" dur="400"/>
                                        <p:tgtEl>
                                          <p:spTgt spid="128"/>
                                        </p:tgtEl>
                                      </p:cBhvr>
                                    </p:animEffect>
                                  </p:childTnLst>
                                  <p:subTnLst>
                                    <p:set>
                                      <p:cBhvr override="childStyle">
                                        <p:cTn dur="1" fill="hold" display="0" masterRel="sameClick" afterEffect="1">
                                          <p:stCondLst>
                                            <p:cond evt="end" delay="0">
                                              <p:tn val="63"/>
                                            </p:cond>
                                          </p:stCondLst>
                                        </p:cTn>
                                        <p:tgtEl>
                                          <p:spTgt spid="128"/>
                                        </p:tgtEl>
                                        <p:attrNameLst>
                                          <p:attrName>style.visibility</p:attrName>
                                        </p:attrNameLst>
                                      </p:cBhvr>
                                      <p:to>
                                        <p:strVal val="hidden"/>
                                      </p:to>
                                    </p:set>
                                  </p:subTnLst>
                                </p:cTn>
                              </p:par>
                            </p:childTnLst>
                          </p:cTn>
                        </p:par>
                        <p:par>
                          <p:cTn id="66" fill="hold">
                            <p:stCondLst>
                              <p:cond delay="6000"/>
                            </p:stCondLst>
                            <p:childTnLst>
                              <p:par>
                                <p:cTn id="67" presetID="22" presetClass="entr" presetSubtype="4" fill="hold" nodeType="after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wipe(down)">
                                      <p:cBhvr>
                                        <p:cTn id="69" dur="400"/>
                                        <p:tgtEl>
                                          <p:spTgt spid="33"/>
                                        </p:tgtEl>
                                      </p:cBhvr>
                                    </p:animEffect>
                                  </p:childTnLst>
                                  <p:subTnLst>
                                    <p:set>
                                      <p:cBhvr override="childStyle">
                                        <p:cTn dur="1" fill="hold" display="0" masterRel="sameClick" afterEffect="1">
                                          <p:stCondLst>
                                            <p:cond evt="end" delay="0">
                                              <p:tn val="67"/>
                                            </p:cond>
                                          </p:stCondLst>
                                        </p:cTn>
                                        <p:tgtEl>
                                          <p:spTgt spid="33"/>
                                        </p:tgtEl>
                                        <p:attrNameLst>
                                          <p:attrName>style.visibility</p:attrName>
                                        </p:attrNameLst>
                                      </p:cBhvr>
                                      <p:to>
                                        <p:strVal val="hidden"/>
                                      </p:to>
                                    </p:set>
                                  </p:subTnLst>
                                </p:cTn>
                              </p:par>
                            </p:childTnLst>
                          </p:cTn>
                        </p:par>
                        <p:par>
                          <p:cTn id="70" fill="hold">
                            <p:stCondLst>
                              <p:cond delay="6500"/>
                            </p:stCondLst>
                            <p:childTnLst>
                              <p:par>
                                <p:cTn id="71" presetID="10" presetClass="entr" presetSubtype="0" fill="hold" nodeType="afterEffect">
                                  <p:stCondLst>
                                    <p:cond delay="0"/>
                                  </p:stCondLst>
                                  <p:childTnLst>
                                    <p:set>
                                      <p:cBhvr>
                                        <p:cTn id="72" dur="1" fill="hold">
                                          <p:stCondLst>
                                            <p:cond delay="0"/>
                                          </p:stCondLst>
                                        </p:cTn>
                                        <p:tgtEl>
                                          <p:spTgt spid="146"/>
                                        </p:tgtEl>
                                        <p:attrNameLst>
                                          <p:attrName>style.visibility</p:attrName>
                                        </p:attrNameLst>
                                      </p:cBhvr>
                                      <p:to>
                                        <p:strVal val="visible"/>
                                      </p:to>
                                    </p:set>
                                    <p:animEffect transition="in" filter="fade">
                                      <p:cBhvr>
                                        <p:cTn id="73" dur="400"/>
                                        <p:tgtEl>
                                          <p:spTgt spid="146"/>
                                        </p:tgtEl>
                                      </p:cBhvr>
                                    </p:animEffect>
                                  </p:childTnLst>
                                  <p:subTnLst>
                                    <p:set>
                                      <p:cBhvr override="childStyle">
                                        <p:cTn dur="1" fill="hold" display="0" masterRel="sameClick" afterEffect="1">
                                          <p:stCondLst>
                                            <p:cond evt="end" delay="0">
                                              <p:tn val="71"/>
                                            </p:cond>
                                          </p:stCondLst>
                                        </p:cTn>
                                        <p:tgtEl>
                                          <p:spTgt spid="146"/>
                                        </p:tgtEl>
                                        <p:attrNameLst>
                                          <p:attrName>style.visibility</p:attrName>
                                        </p:attrNameLst>
                                      </p:cBhvr>
                                      <p:to>
                                        <p:strVal val="hidden"/>
                                      </p:to>
                                    </p:set>
                                  </p:subTnLst>
                                </p:cTn>
                              </p:par>
                            </p:childTnLst>
                          </p:cTn>
                        </p:par>
                        <p:par>
                          <p:cTn id="74" fill="hold">
                            <p:stCondLst>
                              <p:cond delay="7000"/>
                            </p:stCondLst>
                            <p:childTnLst>
                              <p:par>
                                <p:cTn id="75" presetID="22" presetClass="entr" presetSubtype="4"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400"/>
                                        <p:tgtEl>
                                          <p:spTgt spid="37"/>
                                        </p:tgtEl>
                                      </p:cBhvr>
                                    </p:animEffect>
                                  </p:childTnLst>
                                  <p:subTnLst>
                                    <p:set>
                                      <p:cBhvr override="childStyle">
                                        <p:cTn dur="1" fill="hold" display="0" masterRel="sameClick" afterEffect="1">
                                          <p:stCondLst>
                                            <p:cond evt="end" delay="0">
                                              <p:tn val="75"/>
                                            </p:cond>
                                          </p:stCondLst>
                                        </p:cTn>
                                        <p:tgtEl>
                                          <p:spTgt spid="37"/>
                                        </p:tgtEl>
                                        <p:attrNameLst>
                                          <p:attrName>style.visibility</p:attrName>
                                        </p:attrNameLst>
                                      </p:cBhvr>
                                      <p:to>
                                        <p:strVal val="hidden"/>
                                      </p:to>
                                    </p:set>
                                  </p:subTnLst>
                                </p:cTn>
                              </p:par>
                            </p:childTnLst>
                          </p:cTn>
                        </p:par>
                        <p:par>
                          <p:cTn id="78" fill="hold">
                            <p:stCondLst>
                              <p:cond delay="7500"/>
                            </p:stCondLst>
                            <p:childTnLst>
                              <p:par>
                                <p:cTn id="79" presetID="10" presetClass="entr" presetSubtype="0" fill="hold" nodeType="afterEffect">
                                  <p:stCondLst>
                                    <p:cond delay="0"/>
                                  </p:stCondLst>
                                  <p:childTnLst>
                                    <p:set>
                                      <p:cBhvr>
                                        <p:cTn id="80" dur="1" fill="hold">
                                          <p:stCondLst>
                                            <p:cond delay="0"/>
                                          </p:stCondLst>
                                        </p:cTn>
                                        <p:tgtEl>
                                          <p:spTgt spid="164"/>
                                        </p:tgtEl>
                                        <p:attrNameLst>
                                          <p:attrName>style.visibility</p:attrName>
                                        </p:attrNameLst>
                                      </p:cBhvr>
                                      <p:to>
                                        <p:strVal val="visible"/>
                                      </p:to>
                                    </p:set>
                                    <p:animEffect transition="in" filter="fade">
                                      <p:cBhvr>
                                        <p:cTn id="81" dur="400"/>
                                        <p:tgtEl>
                                          <p:spTgt spid="164"/>
                                        </p:tgtEl>
                                      </p:cBhvr>
                                    </p:animEffect>
                                  </p:childTnLst>
                                  <p:subTnLst>
                                    <p:set>
                                      <p:cBhvr override="childStyle">
                                        <p:cTn dur="1" fill="hold" display="0" masterRel="sameClick" afterEffect="1">
                                          <p:stCondLst>
                                            <p:cond evt="end" delay="0">
                                              <p:tn val="79"/>
                                            </p:cond>
                                          </p:stCondLst>
                                        </p:cTn>
                                        <p:tgtEl>
                                          <p:spTgt spid="164"/>
                                        </p:tgtEl>
                                        <p:attrNameLst>
                                          <p:attrName>style.visibility</p:attrName>
                                        </p:attrNameLst>
                                      </p:cBhvr>
                                      <p:to>
                                        <p:strVal val="hidden"/>
                                      </p:to>
                                    </p:set>
                                  </p:subTnLst>
                                </p:cTn>
                              </p:par>
                            </p:childTnLst>
                          </p:cTn>
                        </p:par>
                        <p:par>
                          <p:cTn id="82" fill="hold">
                            <p:stCondLst>
                              <p:cond delay="8000"/>
                            </p:stCondLst>
                            <p:childTnLst>
                              <p:par>
                                <p:cTn id="83" presetID="22" presetClass="entr" presetSubtype="4" fill="hold" nodeType="afterEffect">
                                  <p:stCondLst>
                                    <p:cond delay="0"/>
                                  </p:stCondLst>
                                  <p:childTnLst>
                                    <p:set>
                                      <p:cBhvr>
                                        <p:cTn id="84" dur="1" fill="hold">
                                          <p:stCondLst>
                                            <p:cond delay="0"/>
                                          </p:stCondLst>
                                        </p:cTn>
                                        <p:tgtEl>
                                          <p:spTgt spid="200"/>
                                        </p:tgtEl>
                                        <p:attrNameLst>
                                          <p:attrName>style.visibility</p:attrName>
                                        </p:attrNameLst>
                                      </p:cBhvr>
                                      <p:to>
                                        <p:strVal val="visible"/>
                                      </p:to>
                                    </p:set>
                                    <p:animEffect transition="in" filter="wipe(down)">
                                      <p:cBhvr>
                                        <p:cTn id="85" dur="400"/>
                                        <p:tgtEl>
                                          <p:spTgt spid="200"/>
                                        </p:tgtEl>
                                      </p:cBhvr>
                                    </p:animEffect>
                                  </p:childTnLst>
                                </p:cTn>
                              </p:par>
                            </p:childTnLst>
                          </p:cTn>
                        </p:par>
                        <p:par>
                          <p:cTn id="86" fill="hold">
                            <p:stCondLst>
                              <p:cond delay="8500"/>
                            </p:stCondLst>
                            <p:childTnLst>
                              <p:par>
                                <p:cTn id="87" presetID="10" presetClass="entr" presetSubtype="0" fill="hold" nodeType="afterEffect">
                                  <p:stCondLst>
                                    <p:cond delay="0"/>
                                  </p:stCondLst>
                                  <p:childTnLst>
                                    <p:set>
                                      <p:cBhvr>
                                        <p:cTn id="88" dur="1" fill="hold">
                                          <p:stCondLst>
                                            <p:cond delay="0"/>
                                          </p:stCondLst>
                                        </p:cTn>
                                        <p:tgtEl>
                                          <p:spTgt spid="182"/>
                                        </p:tgtEl>
                                        <p:attrNameLst>
                                          <p:attrName>style.visibility</p:attrName>
                                        </p:attrNameLst>
                                      </p:cBhvr>
                                      <p:to>
                                        <p:strVal val="visible"/>
                                      </p:to>
                                    </p:set>
                                    <p:animEffect transition="in" filter="fade">
                                      <p:cBhvr>
                                        <p:cTn id="89" dur="400"/>
                                        <p:tgtEl>
                                          <p:spTgt spid="182"/>
                                        </p:tgtEl>
                                      </p:cBhvr>
                                    </p:animEffect>
                                  </p:childTnLst>
                                </p:cTn>
                              </p:par>
                            </p:childTnLst>
                          </p:cTn>
                        </p:par>
                        <p:par>
                          <p:cTn id="90" fill="hold">
                            <p:stCondLst>
                              <p:cond delay="9000"/>
                            </p:stCondLst>
                            <p:childTnLst>
                              <p:par>
                                <p:cTn id="91" presetID="10" presetClass="entr" presetSubtype="0" fill="hold" grpId="0" nodeType="after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500"/>
                                        <p:tgtEl>
                                          <p:spTgt spid="12"/>
                                        </p:tgtEl>
                                      </p:cBhvr>
                                    </p:animEffect>
                                  </p:childTnLst>
                                </p:cTn>
                              </p:par>
                            </p:childTnLst>
                          </p:cTn>
                        </p:par>
                        <p:par>
                          <p:cTn id="94" fill="hold">
                            <p:stCondLst>
                              <p:cond delay="9500"/>
                            </p:stCondLst>
                            <p:childTnLst>
                              <p:par>
                                <p:cTn id="95" presetID="10" presetClass="entr" presetSubtype="0" fill="hold" nodeType="afterEffect">
                                  <p:stCondLst>
                                    <p:cond delay="0"/>
                                  </p:stCondLst>
                                  <p:childTnLst>
                                    <p:set>
                                      <p:cBhvr>
                                        <p:cTn id="96" dur="1" fill="hold">
                                          <p:stCondLst>
                                            <p:cond delay="0"/>
                                          </p:stCondLst>
                                        </p:cTn>
                                        <p:tgtEl>
                                          <p:spTgt spid="14">
                                            <p:txEl>
                                              <p:pRg st="0" end="0"/>
                                            </p:txEl>
                                          </p:spTgt>
                                        </p:tgtEl>
                                        <p:attrNameLst>
                                          <p:attrName>style.visibility</p:attrName>
                                        </p:attrNameLst>
                                      </p:cBhvr>
                                      <p:to>
                                        <p:strVal val="visible"/>
                                      </p:to>
                                    </p:set>
                                    <p:animEffect transition="in" filter="fade">
                                      <p:cBhvr>
                                        <p:cTn id="97" dur="500"/>
                                        <p:tgtEl>
                                          <p:spTgt spid="14">
                                            <p:txEl>
                                              <p:pRg st="0" end="0"/>
                                            </p:txEl>
                                          </p:spTgt>
                                        </p:tgtEl>
                                      </p:cBhvr>
                                    </p:animEffect>
                                  </p:childTnLst>
                                </p:cTn>
                              </p:par>
                            </p:childTnLst>
                          </p:cTn>
                        </p:par>
                        <p:par>
                          <p:cTn id="98" fill="hold">
                            <p:stCondLst>
                              <p:cond delay="10000"/>
                            </p:stCondLst>
                            <p:childTnLst>
                              <p:par>
                                <p:cTn id="99" presetID="10" presetClass="entr" presetSubtype="0" fill="hold" nodeType="afterEffect">
                                  <p:stCondLst>
                                    <p:cond delay="0"/>
                                  </p:stCondLst>
                                  <p:childTnLst>
                                    <p:set>
                                      <p:cBhvr>
                                        <p:cTn id="100" dur="1" fill="hold">
                                          <p:stCondLst>
                                            <p:cond delay="0"/>
                                          </p:stCondLst>
                                        </p:cTn>
                                        <p:tgtEl>
                                          <p:spTgt spid="16">
                                            <p:txEl>
                                              <p:pRg st="0" end="0"/>
                                            </p:txEl>
                                          </p:spTgt>
                                        </p:tgtEl>
                                        <p:attrNameLst>
                                          <p:attrName>style.visibility</p:attrName>
                                        </p:attrNameLst>
                                      </p:cBhvr>
                                      <p:to>
                                        <p:strVal val="visible"/>
                                      </p:to>
                                    </p:set>
                                    <p:animEffect transition="in" filter="fade">
                                      <p:cBhvr>
                                        <p:cTn id="101" dur="500"/>
                                        <p:tgtEl>
                                          <p:spTgt spid="16">
                                            <p:txEl>
                                              <p:pRg st="0" end="0"/>
                                            </p:txEl>
                                          </p:spTgt>
                                        </p:tgtEl>
                                      </p:cBhvr>
                                    </p:animEffect>
                                  </p:childTnLst>
                                </p:cTn>
                              </p:par>
                            </p:childTnLst>
                          </p:cTn>
                        </p:par>
                        <p:par>
                          <p:cTn id="102" fill="hold">
                            <p:stCondLst>
                              <p:cond delay="10500"/>
                            </p:stCondLst>
                            <p:childTnLst>
                              <p:par>
                                <p:cTn id="103" presetID="10" presetClass="entr" presetSubtype="0" fill="hold" nodeType="afterEffect">
                                  <p:stCondLst>
                                    <p:cond delay="0"/>
                                  </p:stCondLst>
                                  <p:childTnLst>
                                    <p:set>
                                      <p:cBhvr>
                                        <p:cTn id="104" dur="1" fill="hold">
                                          <p:stCondLst>
                                            <p:cond delay="0"/>
                                          </p:stCondLst>
                                        </p:cTn>
                                        <p:tgtEl>
                                          <p:spTgt spid="3">
                                            <p:txEl>
                                              <p:pRg st="0" end="0"/>
                                            </p:txEl>
                                          </p:spTgt>
                                        </p:tgtEl>
                                        <p:attrNameLst>
                                          <p:attrName>style.visibility</p:attrName>
                                        </p:attrNameLst>
                                      </p:cBhvr>
                                      <p:to>
                                        <p:strVal val="visible"/>
                                      </p:to>
                                    </p:set>
                                    <p:animEffect transition="in" filter="fade">
                                      <p:cBhvr>
                                        <p:cTn id="105" dur="500"/>
                                        <p:tgtEl>
                                          <p:spTgt spid="3">
                                            <p:txEl>
                                              <p:pRg st="0" end="0"/>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203"/>
                                        </p:tgtEl>
                                        <p:attrNameLst>
                                          <p:attrName>style.visibility</p:attrName>
                                        </p:attrNameLst>
                                      </p:cBhvr>
                                      <p:to>
                                        <p:strVal val="visible"/>
                                      </p:to>
                                    </p:set>
                                    <p:animEffect transition="in" filter="fade">
                                      <p:cBhvr>
                                        <p:cTn id="110" dur="500"/>
                                        <p:tgtEl>
                                          <p:spTgt spid="203"/>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04"/>
                                        </p:tgtEl>
                                        <p:attrNameLst>
                                          <p:attrName>style.visibility</p:attrName>
                                        </p:attrNameLst>
                                      </p:cBhvr>
                                      <p:to>
                                        <p:strVal val="visible"/>
                                      </p:to>
                                    </p:set>
                                    <p:animEffect transition="in" filter="fade">
                                      <p:cBhvr>
                                        <p:cTn id="115" dur="500"/>
                                        <p:tgtEl>
                                          <p:spTgt spid="204"/>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206"/>
                                        </p:tgtEl>
                                        <p:attrNameLst>
                                          <p:attrName>style.visibility</p:attrName>
                                        </p:attrNameLst>
                                      </p:cBhvr>
                                      <p:to>
                                        <p:strVal val="visible"/>
                                      </p:to>
                                    </p:set>
                                    <p:animEffect transition="in" filter="fade">
                                      <p:cBhvr>
                                        <p:cTn id="120" dur="500"/>
                                        <p:tgtEl>
                                          <p:spTgt spid="20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211"/>
                                        </p:tgtEl>
                                        <p:attrNameLst>
                                          <p:attrName>style.visibility</p:attrName>
                                        </p:attrNameLst>
                                      </p:cBhvr>
                                      <p:to>
                                        <p:strVal val="visible"/>
                                      </p:to>
                                    </p:set>
                                    <p:animEffect transition="in" filter="wipe(down)">
                                      <p:cBhvr>
                                        <p:cTn id="125" dur="500"/>
                                        <p:tgtEl>
                                          <p:spTgt spid="211"/>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207">
                                            <p:txEl>
                                              <p:pRg st="0" end="0"/>
                                            </p:txEl>
                                          </p:spTgt>
                                        </p:tgtEl>
                                        <p:attrNameLst>
                                          <p:attrName>style.visibility</p:attrName>
                                        </p:attrNameLst>
                                      </p:cBhvr>
                                      <p:to>
                                        <p:strVal val="visible"/>
                                      </p:to>
                                    </p:set>
                                    <p:animEffect transition="in" filter="fade">
                                      <p:cBhvr>
                                        <p:cTn id="130" dur="500"/>
                                        <p:tgtEl>
                                          <p:spTgt spid="207">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223"/>
                                        </p:tgtEl>
                                        <p:attrNameLst>
                                          <p:attrName>style.visibility</p:attrName>
                                        </p:attrNameLst>
                                      </p:cBhvr>
                                      <p:to>
                                        <p:strVal val="visible"/>
                                      </p:to>
                                    </p:set>
                                    <p:animEffect transition="in" filter="fade">
                                      <p:cBhvr>
                                        <p:cTn id="135" dur="500"/>
                                        <p:tgtEl>
                                          <p:spTgt spid="223"/>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214"/>
                                        </p:tgtEl>
                                        <p:attrNameLst>
                                          <p:attrName>style.visibility</p:attrName>
                                        </p:attrNameLst>
                                      </p:cBhvr>
                                      <p:to>
                                        <p:strVal val="visible"/>
                                      </p:to>
                                    </p:set>
                                    <p:animEffect transition="in" filter="fade">
                                      <p:cBhvr>
                                        <p:cTn id="140" dur="500"/>
                                        <p:tgtEl>
                                          <p:spTgt spid="214"/>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216"/>
                                        </p:tgtEl>
                                        <p:attrNameLst>
                                          <p:attrName>style.visibility</p:attrName>
                                        </p:attrNameLst>
                                      </p:cBhvr>
                                      <p:to>
                                        <p:strVal val="visible"/>
                                      </p:to>
                                    </p:set>
                                    <p:animEffect transition="in" filter="fade">
                                      <p:cBhvr>
                                        <p:cTn id="145" dur="500"/>
                                        <p:tgtEl>
                                          <p:spTgt spid="216"/>
                                        </p:tgtEl>
                                      </p:cBhvr>
                                    </p:animEffect>
                                  </p:childTnLst>
                                </p:cTn>
                              </p:par>
                            </p:childTnLst>
                          </p:cTn>
                        </p:par>
                        <p:par>
                          <p:cTn id="146" fill="hold">
                            <p:stCondLst>
                              <p:cond delay="500"/>
                            </p:stCondLst>
                            <p:childTnLst>
                              <p:par>
                                <p:cTn id="147" presetID="10" presetClass="entr" presetSubtype="0" fill="hold" grpId="0" nodeType="afterEffect">
                                  <p:stCondLst>
                                    <p:cond delay="0"/>
                                  </p:stCondLst>
                                  <p:childTnLst>
                                    <p:set>
                                      <p:cBhvr>
                                        <p:cTn id="148" dur="1" fill="hold">
                                          <p:stCondLst>
                                            <p:cond delay="0"/>
                                          </p:stCondLst>
                                        </p:cTn>
                                        <p:tgtEl>
                                          <p:spTgt spid="213"/>
                                        </p:tgtEl>
                                        <p:attrNameLst>
                                          <p:attrName>style.visibility</p:attrName>
                                        </p:attrNameLst>
                                      </p:cBhvr>
                                      <p:to>
                                        <p:strVal val="visible"/>
                                      </p:to>
                                    </p:set>
                                    <p:animEffect transition="in" filter="fade">
                                      <p:cBhvr>
                                        <p:cTn id="149" dur="500"/>
                                        <p:tgtEl>
                                          <p:spTgt spid="213"/>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220"/>
                                        </p:tgtEl>
                                        <p:attrNameLst>
                                          <p:attrName>style.visibility</p:attrName>
                                        </p:attrNameLst>
                                      </p:cBhvr>
                                      <p:to>
                                        <p:strVal val="visible"/>
                                      </p:to>
                                    </p:set>
                                    <p:animEffect transition="in" filter="fade">
                                      <p:cBhvr>
                                        <p:cTn id="154" dur="500"/>
                                        <p:tgtEl>
                                          <p:spTgt spid="220"/>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grpId="0" nodeType="clickEffect">
                                  <p:stCondLst>
                                    <p:cond delay="0"/>
                                  </p:stCondLst>
                                  <p:childTnLst>
                                    <p:set>
                                      <p:cBhvr>
                                        <p:cTn id="158" dur="1" fill="hold">
                                          <p:stCondLst>
                                            <p:cond delay="0"/>
                                          </p:stCondLst>
                                        </p:cTn>
                                        <p:tgtEl>
                                          <p:spTgt spid="221"/>
                                        </p:tgtEl>
                                        <p:attrNameLst>
                                          <p:attrName>style.visibility</p:attrName>
                                        </p:attrNameLst>
                                      </p:cBhvr>
                                      <p:to>
                                        <p:strVal val="visible"/>
                                      </p:to>
                                    </p:set>
                                    <p:animEffect transition="in" filter="wipe(left)">
                                      <p:cBhvr>
                                        <p:cTn id="159" dur="500"/>
                                        <p:tgtEl>
                                          <p:spTgt spid="221"/>
                                        </p:tgtEl>
                                      </p:cBhvr>
                                    </p:animEffect>
                                  </p:childTnLst>
                                </p:cTn>
                              </p:par>
                            </p:childTnLst>
                          </p:cTn>
                        </p:par>
                        <p:par>
                          <p:cTn id="160" fill="hold">
                            <p:stCondLst>
                              <p:cond delay="500"/>
                            </p:stCondLst>
                            <p:childTnLst>
                              <p:par>
                                <p:cTn id="161" presetID="10" presetClass="entr" presetSubtype="0" fill="hold" grpId="0" nodeType="afterEffect">
                                  <p:stCondLst>
                                    <p:cond delay="0"/>
                                  </p:stCondLst>
                                  <p:childTnLst>
                                    <p:set>
                                      <p:cBhvr>
                                        <p:cTn id="162" dur="1" fill="hold">
                                          <p:stCondLst>
                                            <p:cond delay="0"/>
                                          </p:stCondLst>
                                        </p:cTn>
                                        <p:tgtEl>
                                          <p:spTgt spid="222"/>
                                        </p:tgtEl>
                                        <p:attrNameLst>
                                          <p:attrName>style.visibility</p:attrName>
                                        </p:attrNameLst>
                                      </p:cBhvr>
                                      <p:to>
                                        <p:strVal val="visible"/>
                                      </p:to>
                                    </p:set>
                                    <p:animEffect transition="in" filter="fade">
                                      <p:cBhvr>
                                        <p:cTn id="163" dur="500"/>
                                        <p:tgtEl>
                                          <p:spTgt spid="222"/>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224"/>
                                        </p:tgtEl>
                                        <p:attrNameLst>
                                          <p:attrName>style.visibility</p:attrName>
                                        </p:attrNameLst>
                                      </p:cBhvr>
                                      <p:to>
                                        <p:strVal val="visible"/>
                                      </p:to>
                                    </p:set>
                                    <p:animEffect transition="in" filter="fade">
                                      <p:cBhvr>
                                        <p:cTn id="168"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203" grpId="0"/>
      <p:bldP spid="204" grpId="0"/>
      <p:bldP spid="206" grpId="0"/>
      <p:bldP spid="213" grpId="0"/>
      <p:bldP spid="214" grpId="0"/>
      <p:bldP spid="216" grpId="0"/>
      <p:bldP spid="220" grpId="0"/>
      <p:bldP spid="221" grpId="0" animBg="1"/>
      <p:bldP spid="222" grpId="0"/>
      <p:bldP spid="223" grpId="0"/>
      <p:bldP spid="2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64592" y="2172245"/>
            <a:ext cx="4895199"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条纹间距不变，</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并向劈尖</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棱反向</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p:cNvSpPr txBox="1"/>
          <p:nvPr/>
        </p:nvSpPr>
        <p:spPr>
          <a:xfrm>
            <a:off x="450168" y="567723"/>
            <a:ext cx="63304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7-6</a:t>
            </a:r>
            <a:endParaRPr lang="zh-CN" altLang="en-US" sz="2000" dirty="0"/>
          </a:p>
        </p:txBody>
      </p:sp>
      <p:sp>
        <p:nvSpPr>
          <p:cNvPr id="7" name="文本框 6"/>
          <p:cNvSpPr txBox="1"/>
          <p:nvPr/>
        </p:nvSpPr>
        <p:spPr>
          <a:xfrm>
            <a:off x="4874456" y="904588"/>
            <a:ext cx="3334043" cy="501932"/>
          </a:xfrm>
          <a:prstGeom prst="rect">
            <a:avLst/>
          </a:prstGeom>
          <a:noFill/>
        </p:spPr>
        <p:txBody>
          <a:bodyPr wrap="square">
            <a:spAutoFit/>
          </a:bodyPr>
          <a:lstStyle/>
          <a:p>
            <a:pPr algn="just">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干涉条纹的变化情况是</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9" name="文本框 8"/>
          <p:cNvSpPr txBox="1"/>
          <p:nvPr/>
        </p:nvSpPr>
        <p:spPr>
          <a:xfrm>
            <a:off x="1005842" y="477762"/>
            <a:ext cx="6534442" cy="495585"/>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单色光垂直入射到由两平板玻璃构成的</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空气</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劈尖上，</a:t>
            </a:r>
            <a:endParaRPr lang="zh-CN" altLang="en-US" sz="2000" dirty="0"/>
          </a:p>
        </p:txBody>
      </p:sp>
      <p:sp>
        <p:nvSpPr>
          <p:cNvPr id="11" name="文本框 10"/>
          <p:cNvSpPr txBox="1"/>
          <p:nvPr/>
        </p:nvSpPr>
        <p:spPr>
          <a:xfrm>
            <a:off x="450168" y="477762"/>
            <a:ext cx="8426547"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当下平板玻璃不变，上平板玻璃上移，如</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题</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7-5</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所示。</a:t>
            </a:r>
            <a:endParaRPr lang="zh-CN" altLang="en-US" sz="2000" dirty="0"/>
          </a:p>
        </p:txBody>
      </p:sp>
      <p:sp>
        <p:nvSpPr>
          <p:cNvPr id="13" name="文本框 12"/>
          <p:cNvSpPr txBox="1"/>
          <p:nvPr/>
        </p:nvSpPr>
        <p:spPr>
          <a:xfrm>
            <a:off x="513458" y="1328240"/>
            <a:ext cx="5425391"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条纹间距不变，并向劈尖棱移动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5" name="文本框 14"/>
          <p:cNvSpPr txBox="1"/>
          <p:nvPr/>
        </p:nvSpPr>
        <p:spPr>
          <a:xfrm>
            <a:off x="479809" y="1748547"/>
            <a:ext cx="4768590"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(B)</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条纹间距减小，并向劈尖</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棱反向</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7" name="文本框 16"/>
          <p:cNvSpPr txBox="1"/>
          <p:nvPr/>
        </p:nvSpPr>
        <p:spPr>
          <a:xfrm>
            <a:off x="479809" y="2627501"/>
            <a:ext cx="5959964" cy="50193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(D)</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条纹间距减小，并向劈尖棱边方向移动</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8" name="文本框 17"/>
          <p:cNvSpPr txBox="1"/>
          <p:nvPr/>
        </p:nvSpPr>
        <p:spPr>
          <a:xfrm>
            <a:off x="276675" y="3165946"/>
            <a:ext cx="1233268" cy="501932"/>
          </a:xfrm>
          <a:prstGeom prst="rect">
            <a:avLst/>
          </a:prstGeom>
          <a:noFill/>
        </p:spPr>
        <p:txBody>
          <a:bodyPr wrap="square">
            <a:spAutoFit/>
          </a:bodyPr>
          <a:lstStyle/>
          <a:p>
            <a:pPr indent="262255" algn="just">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0" name="文本框 19"/>
              <p:cNvSpPr txBox="1"/>
              <p:nvPr/>
            </p:nvSpPr>
            <p:spPr>
              <a:xfrm>
                <a:off x="1361792" y="3085343"/>
                <a:ext cx="1862645" cy="72904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sSub>
                        <m:sSubPr>
                          <m:ctrlPr>
                            <a:rPr lang="el-GR" altLang="zh-CN" sz="2000" i="1" smtClean="0">
                              <a:latin typeface="Cambria Math" panose="02040503050406030204" pitchFamily="18" charset="0"/>
                              <a:ea typeface="Cambria Math" panose="02040503050406030204" pitchFamily="18" charset="0"/>
                            </a:rPr>
                          </m:ctrlPr>
                        </m:sSubPr>
                        <m:e>
                          <m:r>
                            <a:rPr lang="en-US" altLang="zh-CN" sz="2000" i="1">
                              <a:latin typeface="Cambria Math" panose="02040503050406030204" pitchFamily="18" charset="0"/>
                              <a:ea typeface="Cambria Math" panose="02040503050406030204" pitchFamily="18" charset="0"/>
                            </a:rPr>
                            <m:t>𝑑</m:t>
                          </m:r>
                        </m:e>
                        <m:sub>
                          <m:r>
                            <m:rPr>
                              <m:sty m:val="p"/>
                            </m:rPr>
                            <a:rPr lang="el-GR" altLang="zh-CN" sz="2000" i="1" kern="100">
                              <a:latin typeface="Cambria Math" panose="02040503050406030204" pitchFamily="18" charset="0"/>
                              <a:ea typeface="Cambria Math" panose="02040503050406030204" pitchFamily="18" charset="0"/>
                              <a:cs typeface="Times New Roman" panose="02020603050405020304" pitchFamily="18" charset="0"/>
                            </a:rPr>
                            <m:t>Δ</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b="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zh-CN" altLang="en-US" sz="2000" i="1">
                              <a:latin typeface="Cambria Math" panose="02040503050406030204" pitchFamily="18" charset="0"/>
                              <a:ea typeface="Cambria Math" panose="02040503050406030204" pitchFamily="18" charset="0"/>
                            </a:rPr>
                            <m:t>𝜆</m:t>
                          </m:r>
                        </m:num>
                        <m:den>
                          <m:r>
                            <a:rPr lang="en-US" altLang="zh-CN" sz="2000" i="1">
                              <a:latin typeface="Cambria Math" panose="02040503050406030204" pitchFamily="18" charset="0"/>
                              <a:ea typeface="Cambria Math" panose="02040503050406030204" pitchFamily="18" charset="0"/>
                            </a:rPr>
                            <m:t>2</m:t>
                          </m:r>
                          <m:sSub>
                            <m:sSubPr>
                              <m:ctrlPr>
                                <a:rPr lang="zh-CN" altLang="en-US" sz="2000" i="1">
                                  <a:solidFill>
                                    <a:srgbClr val="836967"/>
                                  </a:solidFill>
                                  <a:latin typeface="Cambria Math" panose="02040503050406030204" pitchFamily="18" charset="0"/>
                                </a:rPr>
                              </m:ctrlPr>
                            </m:sSubPr>
                            <m:e>
                              <m:r>
                                <a:rPr lang="zh-CN" altLang="en-US" sz="2000" i="1">
                                  <a:latin typeface="Cambria Math" panose="02040503050406030204" pitchFamily="18" charset="0"/>
                                </a:rPr>
                                <m:t>𝑛</m:t>
                              </m:r>
                            </m:e>
                            <m:sub>
                              <m:r>
                                <a:rPr lang="en-US" altLang="zh-CN" sz="2000" i="1">
                                  <a:latin typeface="Cambria Math" panose="02040503050406030204" pitchFamily="18" charset="0"/>
                                </a:rPr>
                                <m:t>0</m:t>
                              </m:r>
                            </m:sub>
                          </m:sSub>
                        </m:den>
                      </m:f>
                    </m:oMath>
                  </m:oMathPara>
                </a14:m>
                <a:endParaRPr lang="zh-CN" altLang="en-US" sz="2000" dirty="0"/>
              </a:p>
            </p:txBody>
          </p:sp>
        </mc:Choice>
        <mc:Fallback>
          <p:sp>
            <p:nvSpPr>
              <p:cNvPr id="20" name="文本框 19"/>
              <p:cNvSpPr txBox="1">
                <a:spLocks noRot="1" noChangeAspect="1" noMove="1" noResize="1" noEditPoints="1" noAdjustHandles="1" noChangeArrowheads="1" noChangeShapeType="1" noTextEdit="1"/>
              </p:cNvSpPr>
              <p:nvPr/>
            </p:nvSpPr>
            <p:spPr>
              <a:xfrm>
                <a:off x="1361792" y="3085343"/>
                <a:ext cx="1862645" cy="729046"/>
              </a:xfrm>
              <a:prstGeom prst="rect">
                <a:avLst/>
              </a:prstGeom>
              <a:blipFill rotWithShape="1">
                <a:blip r:embed="rId1"/>
                <a:stretch>
                  <a:fillRect l="-19" t="-70" r="29" b="7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1" name="文本框 20"/>
              <p:cNvSpPr txBox="1"/>
              <p:nvPr/>
            </p:nvSpPr>
            <p:spPr>
              <a:xfrm>
                <a:off x="3299507" y="3064477"/>
                <a:ext cx="1392101" cy="729046"/>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r>
                        <m:rPr>
                          <m:sty m:val="p"/>
                        </m:rPr>
                        <a:rPr lang="el-GR" altLang="zh-CN" sz="2000" i="1" smtClean="0">
                          <a:latin typeface="Cambria Math" panose="02040503050406030204" pitchFamily="18" charset="0"/>
                          <a:ea typeface="Cambria Math" panose="02040503050406030204" pitchFamily="18" charset="0"/>
                        </a:rPr>
                        <m:t>Δ</m:t>
                      </m:r>
                      <m:r>
                        <a:rPr lang="en-US" altLang="zh-CN" sz="2000" b="0" i="1" smtClean="0">
                          <a:latin typeface="Cambria Math" panose="02040503050406030204" pitchFamily="18" charset="0"/>
                          <a:ea typeface="Cambria Math" panose="02040503050406030204" pitchFamily="18" charset="0"/>
                        </a:rPr>
                        <m:t>𝑙</m:t>
                      </m:r>
                      <m:r>
                        <a:rPr lang="en-US" altLang="zh-CN" sz="2000" i="1" smtClean="0">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zh-CN" altLang="en-US" sz="2000" i="1">
                              <a:latin typeface="Cambria Math" panose="02040503050406030204" pitchFamily="18" charset="0"/>
                              <a:ea typeface="Cambria Math" panose="02040503050406030204" pitchFamily="18" charset="0"/>
                            </a:rPr>
                            <m:t>𝜆</m:t>
                          </m:r>
                        </m:num>
                        <m:den>
                          <m:r>
                            <a:rPr lang="en-US" altLang="zh-CN" sz="2000" i="1">
                              <a:latin typeface="Cambria Math" panose="02040503050406030204" pitchFamily="18" charset="0"/>
                              <a:ea typeface="Cambria Math" panose="02040503050406030204" pitchFamily="18" charset="0"/>
                            </a:rPr>
                            <m:t>2</m:t>
                          </m:r>
                          <m:sSub>
                            <m:sSubPr>
                              <m:ctrlPr>
                                <a:rPr lang="zh-CN" altLang="en-US" sz="2000" i="1">
                                  <a:solidFill>
                                    <a:srgbClr val="836967"/>
                                  </a:solidFill>
                                  <a:latin typeface="Cambria Math" panose="02040503050406030204" pitchFamily="18" charset="0"/>
                                </a:rPr>
                              </m:ctrlPr>
                            </m:sSubPr>
                            <m:e>
                              <m:r>
                                <a:rPr lang="zh-CN" altLang="en-US" sz="2000" i="1">
                                  <a:latin typeface="Cambria Math" panose="02040503050406030204" pitchFamily="18" charset="0"/>
                                </a:rPr>
                                <m:t>𝑛</m:t>
                              </m:r>
                            </m:e>
                            <m:sub>
                              <m:r>
                                <a:rPr lang="en-US" altLang="zh-CN" sz="2000" i="1">
                                  <a:latin typeface="Cambria Math" panose="02040503050406030204" pitchFamily="18" charset="0"/>
                                </a:rPr>
                                <m:t>0</m:t>
                              </m:r>
                            </m:sub>
                          </m:sSub>
                          <m:r>
                            <a:rPr lang="el-GR" altLang="zh-CN" sz="2000" i="1" smtClean="0">
                              <a:latin typeface="Cambria Math" panose="02040503050406030204" pitchFamily="18" charset="0"/>
                              <a:ea typeface="Cambria Math" panose="02040503050406030204" pitchFamily="18" charset="0"/>
                            </a:rPr>
                            <m:t>𝜃</m:t>
                          </m:r>
                        </m:den>
                      </m:f>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3299507" y="3064477"/>
                <a:ext cx="1392101" cy="729046"/>
              </a:xfrm>
              <a:prstGeom prst="rect">
                <a:avLst/>
              </a:prstGeom>
              <a:blipFill rotWithShape="1">
                <a:blip r:embed="rId2"/>
                <a:stretch>
                  <a:fillRect l="-3" t="-83" r="16" b="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4678211" y="3105641"/>
                <a:ext cx="1530564"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4678211" y="3105641"/>
                <a:ext cx="1530564" cy="674800"/>
              </a:xfrm>
              <a:prstGeom prst="rect">
                <a:avLst/>
              </a:prstGeom>
              <a:blipFill rotWithShape="1">
                <a:blip r:embed="rId3"/>
                <a:stretch>
                  <a:fillRect l="-11" t="-73" r="25" b="42"/>
                </a:stretch>
              </a:blipFill>
            </p:spPr>
            <p:txBody>
              <a:bodyPr/>
              <a:lstStyle/>
              <a:p>
                <a:r>
                  <a:rPr lang="zh-CN" altLang="en-US">
                    <a:noFill/>
                  </a:rPr>
                  <a:t> </a:t>
                </a:r>
              </a:p>
            </p:txBody>
          </p:sp>
        </mc:Fallback>
      </mc:AlternateContent>
      <p:sp>
        <p:nvSpPr>
          <p:cNvPr id="23" name="文本框 22"/>
          <p:cNvSpPr txBox="1"/>
          <p:nvPr/>
        </p:nvSpPr>
        <p:spPr>
          <a:xfrm>
            <a:off x="276675" y="3780780"/>
            <a:ext cx="8561949" cy="95173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前两个公式表明，在干涉依然明显发生的情况下，条纹间距及相邻条纹高度差皆不变。</a:t>
            </a:r>
            <a:endParaRPr lang="zh-CN" altLang="en-US" sz="2000" dirty="0"/>
          </a:p>
        </p:txBody>
      </p:sp>
      <mc:AlternateContent xmlns:mc="http://schemas.openxmlformats.org/markup-compatibility/2006">
        <mc:Choice xmlns:a14="http://schemas.microsoft.com/office/drawing/2010/main" Requires="a14">
          <p:sp>
            <p:nvSpPr>
              <p:cNvPr id="24" name="文本框 23"/>
              <p:cNvSpPr txBox="1"/>
              <p:nvPr/>
            </p:nvSpPr>
            <p:spPr>
              <a:xfrm>
                <a:off x="429107" y="4728073"/>
                <a:ext cx="3622432"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b="0" i="1" kern="100" smtClean="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d>
                        <m:dPr>
                          <m:ctrlPr>
                            <a:rPr lang="en-US" altLang="zh-CN"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latin typeface="Cambria Math" panose="02040503050406030204" pitchFamily="18" charset="0"/>
                              <a:ea typeface="宋体" panose="02010600030101010101" pitchFamily="2" charset="-122"/>
                              <a:cs typeface="Times New Roman" panose="02020603050405020304" pitchFamily="18" charset="0"/>
                            </a:rPr>
                            <m:t>2</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𝑘</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1</m:t>
                          </m:r>
                        </m:e>
                      </m:d>
                      <m:f>
                        <m:fPr>
                          <m:ctrlPr>
                            <a:rPr lang="en-US" altLang="zh-CN" i="1" kern="10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24" name="文本框 23"/>
              <p:cNvSpPr txBox="1">
                <a:spLocks noRot="1" noChangeAspect="1" noMove="1" noResize="1" noEditPoints="1" noAdjustHandles="1" noChangeArrowheads="1" noChangeShapeType="1" noTextEdit="1"/>
              </p:cNvSpPr>
              <p:nvPr/>
            </p:nvSpPr>
            <p:spPr>
              <a:xfrm>
                <a:off x="429107" y="4728073"/>
                <a:ext cx="3622432" cy="674800"/>
              </a:xfrm>
              <a:prstGeom prst="rect">
                <a:avLst/>
              </a:prstGeom>
              <a:blipFill rotWithShape="1">
                <a:blip r:embed="rId4"/>
                <a:stretch>
                  <a:fillRect l="-13" t="-74" r="7" b="43"/>
                </a:stretch>
              </a:blipFill>
            </p:spPr>
            <p:txBody>
              <a:bodyPr/>
              <a:lstStyle/>
              <a:p>
                <a:r>
                  <a:rPr lang="zh-CN" altLang="en-US">
                    <a:noFill/>
                  </a:rPr>
                  <a:t> </a:t>
                </a:r>
              </a:p>
            </p:txBody>
          </p:sp>
        </mc:Fallback>
      </mc:AlternateContent>
      <p:sp>
        <p:nvSpPr>
          <p:cNvPr id="25" name="文本框 24"/>
          <p:cNvSpPr txBox="1"/>
          <p:nvPr/>
        </p:nvSpPr>
        <p:spPr>
          <a:xfrm>
            <a:off x="2234890" y="4217069"/>
            <a:ext cx="5693899"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而光程差公式与某一干涉级次有关，以暗纹为例， </a:t>
            </a:r>
            <a:endParaRPr lang="zh-CN" altLang="en-US" sz="2000" dirty="0"/>
          </a:p>
        </p:txBody>
      </p:sp>
      <p:sp>
        <p:nvSpPr>
          <p:cNvPr id="42" name="箭头: 右 41"/>
          <p:cNvSpPr/>
          <p:nvPr/>
        </p:nvSpPr>
        <p:spPr bwMode="auto">
          <a:xfrm>
            <a:off x="3808996" y="5013436"/>
            <a:ext cx="333427" cy="19694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4" name="文本框 43"/>
              <p:cNvSpPr txBox="1"/>
              <p:nvPr/>
            </p:nvSpPr>
            <p:spPr>
              <a:xfrm>
                <a:off x="4142423" y="4728073"/>
                <a:ext cx="1248510"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𝑘</m:t>
                          </m:r>
                        </m:sub>
                      </m:sSub>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𝑘</m:t>
                      </m:r>
                      <m:f>
                        <m:f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44" name="文本框 43"/>
              <p:cNvSpPr txBox="1">
                <a:spLocks noRot="1" noChangeAspect="1" noMove="1" noResize="1" noEditPoints="1" noAdjustHandles="1" noChangeArrowheads="1" noChangeShapeType="1" noTextEdit="1"/>
              </p:cNvSpPr>
              <p:nvPr/>
            </p:nvSpPr>
            <p:spPr>
              <a:xfrm>
                <a:off x="4142423" y="4728073"/>
                <a:ext cx="1248510" cy="674800"/>
              </a:xfrm>
              <a:prstGeom prst="rect">
                <a:avLst/>
              </a:prstGeom>
              <a:blipFill rotWithShape="1">
                <a:blip r:embed="rId5"/>
                <a:stretch>
                  <a:fillRect l="-25" t="-74" r="33" b="43"/>
                </a:stretch>
              </a:blipFill>
            </p:spPr>
            <p:txBody>
              <a:bodyPr/>
              <a:lstStyle/>
              <a:p>
                <a:r>
                  <a:rPr lang="zh-CN" altLang="en-US">
                    <a:noFill/>
                  </a:rPr>
                  <a:t> </a:t>
                </a:r>
              </a:p>
            </p:txBody>
          </p:sp>
        </mc:Fallback>
      </mc:AlternateContent>
      <p:sp>
        <p:nvSpPr>
          <p:cNvPr id="45" name="箭头: 右 44"/>
          <p:cNvSpPr/>
          <p:nvPr/>
        </p:nvSpPr>
        <p:spPr bwMode="auto">
          <a:xfrm>
            <a:off x="5426455" y="5019424"/>
            <a:ext cx="333427" cy="19694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46" name="文本框 45"/>
              <p:cNvSpPr txBox="1"/>
              <p:nvPr/>
            </p:nvSpPr>
            <p:spPr>
              <a:xfrm>
                <a:off x="5815303" y="4720053"/>
                <a:ext cx="1570281"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2000" i="1" kern="100" smtClean="0">
                          <a:latin typeface="Cambria Math" panose="02040503050406030204" pitchFamily="18" charset="0"/>
                          <a:ea typeface="Cambria Math" panose="02040503050406030204" pitchFamily="18" charset="0"/>
                          <a:cs typeface="Times New Roman" panose="02020603050405020304" pitchFamily="18" charset="0"/>
                        </a:rPr>
                        <m:t>Δ</m:t>
                      </m:r>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m:t>
                      </m:r>
                      <m:r>
                        <m:rPr>
                          <m:sty m:val="p"/>
                        </m:rPr>
                        <a:rPr lang="el-GR"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Δ</m:t>
                      </m:r>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𝑘</m:t>
                      </m:r>
                      <m:f>
                        <m:f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Pr>
                        <m:num>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46" name="文本框 45"/>
              <p:cNvSpPr txBox="1">
                <a:spLocks noRot="1" noChangeAspect="1" noMove="1" noResize="1" noEditPoints="1" noAdjustHandles="1" noChangeArrowheads="1" noChangeShapeType="1" noTextEdit="1"/>
              </p:cNvSpPr>
              <p:nvPr/>
            </p:nvSpPr>
            <p:spPr>
              <a:xfrm>
                <a:off x="5815303" y="4720053"/>
                <a:ext cx="1570281" cy="674800"/>
              </a:xfrm>
              <a:prstGeom prst="rect">
                <a:avLst/>
              </a:prstGeom>
              <a:blipFill rotWithShape="1">
                <a:blip r:embed="rId6"/>
                <a:stretch>
                  <a:fillRect l="-39" t="-15" r="34" b="78"/>
                </a:stretch>
              </a:blipFill>
            </p:spPr>
            <p:txBody>
              <a:bodyPr/>
              <a:lstStyle/>
              <a:p>
                <a:r>
                  <a:rPr lang="zh-CN" altLang="en-US">
                    <a:noFill/>
                  </a:rPr>
                  <a:t> </a:t>
                </a:r>
              </a:p>
            </p:txBody>
          </p:sp>
        </mc:Fallback>
      </mc:AlternateContent>
      <p:sp>
        <p:nvSpPr>
          <p:cNvPr id="47" name="文本框 46"/>
          <p:cNvSpPr txBox="1"/>
          <p:nvPr/>
        </p:nvSpPr>
        <p:spPr>
          <a:xfrm>
            <a:off x="1415193" y="5884700"/>
            <a:ext cx="3943391" cy="49558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故条纹向劈尖棱移动。选</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48" name="直接连接符 47"/>
          <p:cNvCxnSpPr/>
          <p:nvPr/>
        </p:nvCxnSpPr>
        <p:spPr bwMode="auto">
          <a:xfrm rot="-480000" flipV="1">
            <a:off x="5944298" y="1831222"/>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71" name="组合 70"/>
          <p:cNvGrpSpPr/>
          <p:nvPr/>
        </p:nvGrpSpPr>
        <p:grpSpPr>
          <a:xfrm>
            <a:off x="5944298" y="2023714"/>
            <a:ext cx="2551662" cy="1228618"/>
            <a:chOff x="5944298" y="2023714"/>
            <a:chExt cx="2551662" cy="1228618"/>
          </a:xfrm>
        </p:grpSpPr>
        <p:grpSp>
          <p:nvGrpSpPr>
            <p:cNvPr id="49" name="组合 48"/>
            <p:cNvGrpSpPr/>
            <p:nvPr/>
          </p:nvGrpSpPr>
          <p:grpSpPr>
            <a:xfrm>
              <a:off x="5956742" y="2562091"/>
              <a:ext cx="2539218" cy="690241"/>
              <a:chOff x="5957667" y="5008098"/>
              <a:chExt cx="2539218" cy="690241"/>
            </a:xfrm>
          </p:grpSpPr>
          <p:cxnSp>
            <p:nvCxnSpPr>
              <p:cNvPr id="50" name="直接连接符 49"/>
              <p:cNvCxnSpPr/>
              <p:nvPr/>
            </p:nvCxnSpPr>
            <p:spPr bwMode="auto">
              <a:xfrm>
                <a:off x="5957667" y="5008098"/>
                <a:ext cx="2539218"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51" name="文本框 50"/>
              <p:cNvSpPr txBox="1"/>
              <p:nvPr/>
            </p:nvSpPr>
            <p:spPr>
              <a:xfrm>
                <a:off x="6099990" y="5359785"/>
                <a:ext cx="2254571"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7-4 </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7-5</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cxnSp>
          <p:nvCxnSpPr>
            <p:cNvPr id="52" name="直接连接符 51"/>
            <p:cNvCxnSpPr/>
            <p:nvPr/>
          </p:nvCxnSpPr>
          <p:spPr bwMode="auto">
            <a:xfrm rot="-480000" flipV="1">
              <a:off x="5944298" y="2023714"/>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72" name="组合 71"/>
          <p:cNvGrpSpPr/>
          <p:nvPr/>
        </p:nvGrpSpPr>
        <p:grpSpPr>
          <a:xfrm>
            <a:off x="6601241" y="2265385"/>
            <a:ext cx="560596" cy="347510"/>
            <a:chOff x="6601241" y="2265385"/>
            <a:chExt cx="560596" cy="347510"/>
          </a:xfrm>
        </p:grpSpPr>
        <p:sp>
          <p:nvSpPr>
            <p:cNvPr id="53" name="弧形 52"/>
            <p:cNvSpPr>
              <a:spLocks noChangeAspect="1"/>
            </p:cNvSpPr>
            <p:nvPr/>
          </p:nvSpPr>
          <p:spPr bwMode="auto">
            <a:xfrm rot="2573758">
              <a:off x="6601241" y="2324895"/>
              <a:ext cx="288000" cy="288000"/>
            </a:xfrm>
            <a:prstGeom prst="arc">
              <a:avLst>
                <a:gd name="adj1" fmla="val 15779198"/>
                <a:gd name="adj2" fmla="val 0"/>
              </a:avLst>
            </a:prstGeom>
            <a:noFill/>
            <a:ln w="19050"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4" name="文本框 53"/>
                <p:cNvSpPr txBox="1"/>
                <p:nvPr/>
              </p:nvSpPr>
              <p:spPr>
                <a:xfrm>
                  <a:off x="6870586" y="2265385"/>
                  <a:ext cx="29125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smtClean="0">
                            <a:latin typeface="Cambria Math" panose="02040503050406030204" pitchFamily="18" charset="0"/>
                            <a:ea typeface="Cambria Math" panose="02040503050406030204" pitchFamily="18" charset="0"/>
                          </a:rPr>
                          <m:t>𝜃</m:t>
                        </m:r>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6870586" y="2265385"/>
                  <a:ext cx="291251" cy="338554"/>
                </a:xfrm>
                <a:prstGeom prst="rect">
                  <a:avLst/>
                </a:prstGeom>
                <a:blipFill rotWithShape="1">
                  <a:blip r:embed="rId7"/>
                </a:blipFill>
              </p:spPr>
              <p:txBody>
                <a:bodyPr/>
                <a:lstStyle/>
                <a:p>
                  <a:r>
                    <a:rPr lang="zh-CN" altLang="en-US">
                      <a:noFill/>
                    </a:rPr>
                    <a:t> </a:t>
                  </a:r>
                </a:p>
              </p:txBody>
            </p:sp>
          </mc:Fallback>
        </mc:AlternateContent>
      </p:grpSp>
      <p:sp>
        <p:nvSpPr>
          <p:cNvPr id="55" name="文本框 54"/>
          <p:cNvSpPr txBox="1"/>
          <p:nvPr/>
        </p:nvSpPr>
        <p:spPr>
          <a:xfrm>
            <a:off x="5354046" y="2277254"/>
            <a:ext cx="633385" cy="338554"/>
          </a:xfrm>
          <a:prstGeom prst="rect">
            <a:avLst/>
          </a:prstGeom>
          <a:noFill/>
        </p:spPr>
        <p:txBody>
          <a:bodyPr wrap="square">
            <a:spAutoFit/>
          </a:bodyPr>
          <a:lstStyle/>
          <a:p>
            <a:r>
              <a:rPr lang="zh-CN"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劈尖</a:t>
            </a:r>
            <a:endParaRPr lang="zh-CN" altLang="en-US" sz="1600" dirty="0"/>
          </a:p>
        </p:txBody>
      </p:sp>
      <p:grpSp>
        <p:nvGrpSpPr>
          <p:cNvPr id="87" name="组合 86"/>
          <p:cNvGrpSpPr/>
          <p:nvPr/>
        </p:nvGrpSpPr>
        <p:grpSpPr>
          <a:xfrm>
            <a:off x="8069609" y="1933648"/>
            <a:ext cx="593324" cy="621410"/>
            <a:chOff x="8069609" y="1933648"/>
            <a:chExt cx="593324" cy="621410"/>
          </a:xfrm>
        </p:grpSpPr>
        <p:cxnSp>
          <p:nvCxnSpPr>
            <p:cNvPr id="57" name="直接连接符 56"/>
            <p:cNvCxnSpPr/>
            <p:nvPr/>
          </p:nvCxnSpPr>
          <p:spPr bwMode="auto">
            <a:xfrm>
              <a:off x="8105479" y="1933648"/>
              <a:ext cx="0" cy="621410"/>
            </a:xfrm>
            <a:prstGeom prst="line">
              <a:avLst/>
            </a:prstGeom>
            <a:solidFill>
              <a:schemeClr val="accent1"/>
            </a:solidFill>
            <a:ln w="19050" cap="flat" cmpd="sng" algn="ctr">
              <a:solidFill>
                <a:srgbClr val="00B0F0"/>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58" name="文本框 57"/>
                <p:cNvSpPr txBox="1"/>
                <p:nvPr/>
              </p:nvSpPr>
              <p:spPr>
                <a:xfrm>
                  <a:off x="8069609" y="2164573"/>
                  <a:ext cx="59332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sz="1600" b="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𝑛</m:t>
                            </m:r>
                          </m:sub>
                        </m:sSub>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8069609" y="2164573"/>
                  <a:ext cx="593324" cy="338554"/>
                </a:xfrm>
                <a:prstGeom prst="rect">
                  <a:avLst/>
                </a:prstGeom>
                <a:blipFill rotWithShape="1">
                  <a:blip r:embed="rId8"/>
                </a:blipFill>
              </p:spPr>
              <p:txBody>
                <a:bodyPr/>
                <a:lstStyle/>
                <a:p>
                  <a:r>
                    <a:rPr lang="zh-CN" altLang="en-US">
                      <a:noFill/>
                    </a:rPr>
                    <a:t> </a:t>
                  </a:r>
                </a:p>
              </p:txBody>
            </p:sp>
          </mc:Fallback>
        </mc:AlternateContent>
      </p:grpSp>
      <p:grpSp>
        <p:nvGrpSpPr>
          <p:cNvPr id="79" name="组合 78"/>
          <p:cNvGrpSpPr/>
          <p:nvPr/>
        </p:nvGrpSpPr>
        <p:grpSpPr>
          <a:xfrm>
            <a:off x="7322099" y="2165699"/>
            <a:ext cx="411801" cy="410460"/>
            <a:chOff x="7322099" y="2165699"/>
            <a:chExt cx="411801" cy="410460"/>
          </a:xfrm>
        </p:grpSpPr>
        <p:cxnSp>
          <p:nvCxnSpPr>
            <p:cNvPr id="59" name="直接连接符 58"/>
            <p:cNvCxnSpPr/>
            <p:nvPr/>
          </p:nvCxnSpPr>
          <p:spPr bwMode="auto">
            <a:xfrm>
              <a:off x="7364580" y="2165699"/>
              <a:ext cx="0" cy="410460"/>
            </a:xfrm>
            <a:prstGeom prst="line">
              <a:avLst/>
            </a:prstGeom>
            <a:solidFill>
              <a:schemeClr val="accent1"/>
            </a:solidFill>
            <a:ln w="19050" cap="flat" cmpd="sng" algn="ctr">
              <a:solidFill>
                <a:srgbClr val="00B050"/>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60" name="文本框 59"/>
                <p:cNvSpPr txBox="1"/>
                <p:nvPr/>
              </p:nvSpPr>
              <p:spPr>
                <a:xfrm>
                  <a:off x="7322099" y="2207649"/>
                  <a:ext cx="41180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solidFill>
                                  <a:srgbClr val="00B050"/>
                                </a:solidFill>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i="1" kern="100">
                                <a:solidFill>
                                  <a:srgbClr val="00B050"/>
                                </a:solidFill>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sz="1600" b="0" i="1" kern="100" smtClean="0">
                                <a:solidFill>
                                  <a:srgbClr val="00B050"/>
                                </a:solidFill>
                                <a:latin typeface="Cambria Math" panose="02040503050406030204" pitchFamily="18" charset="0"/>
                                <a:ea typeface="宋体" panose="02010600030101010101" pitchFamily="2" charset="-122"/>
                                <a:cs typeface="Times New Roman" panose="02020603050405020304" pitchFamily="18" charset="0"/>
                              </a:rPr>
                              <m:t>𝑘</m:t>
                            </m:r>
                          </m:sub>
                        </m:sSub>
                      </m:oMath>
                    </m:oMathPara>
                  </a14:m>
                  <a:endParaRPr lang="zh-CN" altLang="en-US" dirty="0"/>
                </a:p>
              </p:txBody>
            </p:sp>
          </mc:Choice>
          <mc:Fallback>
            <p:sp>
              <p:nvSpPr>
                <p:cNvPr id="60" name="文本框 59"/>
                <p:cNvSpPr txBox="1">
                  <a:spLocks noRot="1" noChangeAspect="1" noMove="1" noResize="1" noEditPoints="1" noAdjustHandles="1" noChangeArrowheads="1" noChangeShapeType="1" noTextEdit="1"/>
                </p:cNvSpPr>
                <p:nvPr/>
              </p:nvSpPr>
              <p:spPr>
                <a:xfrm>
                  <a:off x="7322099" y="2207649"/>
                  <a:ext cx="411801" cy="338554"/>
                </a:xfrm>
                <a:prstGeom prst="rect">
                  <a:avLst/>
                </a:prstGeom>
                <a:blipFill rotWithShape="1">
                  <a:blip r:embed="rId9"/>
                </a:blipFill>
              </p:spPr>
              <p:txBody>
                <a:bodyPr/>
                <a:lstStyle/>
                <a:p>
                  <a:r>
                    <a:rPr lang="zh-CN" altLang="en-US">
                      <a:noFill/>
                    </a:rPr>
                    <a:t> </a:t>
                  </a:r>
                </a:p>
              </p:txBody>
            </p:sp>
          </mc:Fallback>
        </mc:AlternateContent>
      </p:grpSp>
      <p:cxnSp>
        <p:nvCxnSpPr>
          <p:cNvPr id="61" name="直接连接符 60"/>
          <p:cNvCxnSpPr/>
          <p:nvPr/>
        </p:nvCxnSpPr>
        <p:spPr bwMode="auto">
          <a:xfrm>
            <a:off x="7364580" y="1954680"/>
            <a:ext cx="0" cy="621410"/>
          </a:xfrm>
          <a:prstGeom prst="line">
            <a:avLst/>
          </a:prstGeom>
          <a:solidFill>
            <a:schemeClr val="accent1"/>
          </a:solidFill>
          <a:ln w="19050" cap="flat" cmpd="sng" algn="ctr">
            <a:solidFill>
              <a:srgbClr val="00B0F0"/>
            </a:solidFill>
            <a:prstDash val="dash"/>
            <a:round/>
            <a:headEnd type="none" w="med" len="med"/>
            <a:tailEnd type="none" w="med" len="med"/>
          </a:ln>
          <a:effectLst/>
        </p:spPr>
      </p:cxnSp>
      <p:cxnSp>
        <p:nvCxnSpPr>
          <p:cNvPr id="73" name="直接连接符 72"/>
          <p:cNvCxnSpPr/>
          <p:nvPr/>
        </p:nvCxnSpPr>
        <p:spPr bwMode="auto">
          <a:xfrm rot="-480000" flipV="1">
            <a:off x="5937587" y="1976011"/>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4" name="直接连接符 73"/>
          <p:cNvCxnSpPr/>
          <p:nvPr/>
        </p:nvCxnSpPr>
        <p:spPr bwMode="auto">
          <a:xfrm rot="-480000" flipV="1">
            <a:off x="5951009" y="1917550"/>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5" name="直接连接符 74"/>
          <p:cNvCxnSpPr/>
          <p:nvPr/>
        </p:nvCxnSpPr>
        <p:spPr bwMode="auto">
          <a:xfrm rot="-480000" flipV="1">
            <a:off x="5967631" y="1875523"/>
            <a:ext cx="2539218" cy="356382"/>
          </a:xfrm>
          <a:prstGeom prst="line">
            <a:avLst/>
          </a:prstGeom>
          <a:solidFill>
            <a:schemeClr val="accent1"/>
          </a:solidFill>
          <a:ln w="19050" cap="flat" cmpd="sng" algn="ctr">
            <a:solidFill>
              <a:schemeClr val="tx1"/>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78" name="文本框 77"/>
              <p:cNvSpPr txBox="1"/>
              <p:nvPr/>
            </p:nvSpPr>
            <p:spPr>
              <a:xfrm>
                <a:off x="358270" y="5408833"/>
                <a:ext cx="8245091" cy="951735"/>
              </a:xfrm>
              <a:prstGeom prst="rect">
                <a:avLst/>
              </a:prstGeom>
              <a:noFill/>
            </p:spPr>
            <p:txBody>
              <a:bodyPr wrap="square">
                <a:spAutoFit/>
              </a:bodyPr>
              <a:lstStyle/>
              <a:p>
                <a:pPr>
                  <a:lnSpc>
                    <a:spcPct val="150000"/>
                  </a:lnSpc>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        上玻璃板上升中，某一位置高度</a:t>
                </a:r>
                <a14:m>
                  <m:oMath xmlns:m="http://schemas.openxmlformats.org/officeDocument/2006/math">
                    <m:r>
                      <m:rPr>
                        <m:sty m:val="p"/>
                      </m:rPr>
                      <a:rPr lang="el-GR" altLang="zh-CN" sz="2000" i="1" kern="100">
                        <a:latin typeface="Cambria Math" panose="02040503050406030204" pitchFamily="18" charset="0"/>
                        <a:ea typeface="Cambria Math" panose="02040503050406030204" pitchFamily="18" charset="0"/>
                        <a:cs typeface="Times New Roman" panose="02020603050405020304" pitchFamily="18" charset="0"/>
                      </a:rPr>
                      <m:t>Δ</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𝑑</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增大，对应</a:t>
                </a:r>
                <a14:m>
                  <m:oMath xmlns:m="http://schemas.openxmlformats.org/officeDocument/2006/math">
                    <m:r>
                      <m:rPr>
                        <m:sty m:val="p"/>
                      </m:rPr>
                      <a:rPr lang="el-GR" altLang="zh-CN" sz="2000" i="1" kern="100">
                        <a:latin typeface="Cambria Math" panose="02040503050406030204" pitchFamily="18" charset="0"/>
                        <a:ea typeface="Cambria Math" panose="02040503050406030204" pitchFamily="18" charset="0"/>
                        <a:cs typeface="Times New Roman" panose="02020603050405020304" pitchFamily="18" charset="0"/>
                      </a:rPr>
                      <m:t>Δ</m:t>
                    </m:r>
                    <m:r>
                      <a:rPr lang="en-US" altLang="zh-CN" sz="2000" b="0" i="1" kern="100" smtClean="0">
                        <a:latin typeface="Cambria Math" panose="02040503050406030204" pitchFamily="18" charset="0"/>
                        <a:ea typeface="Cambria Math" panose="02040503050406030204" pitchFamily="18" charset="0"/>
                        <a:cs typeface="Times New Roman" panose="02020603050405020304" pitchFamily="18" charset="0"/>
                      </a:rPr>
                      <m:t>𝑘</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增加，原来高级次移到此位置，</a:t>
                </a:r>
                <a:endParaRPr lang="zh-CN" altLang="en-US" sz="2000" dirty="0"/>
              </a:p>
            </p:txBody>
          </p:sp>
        </mc:Choice>
        <mc:Fallback>
          <p:sp>
            <p:nvSpPr>
              <p:cNvPr id="78" name="文本框 77"/>
              <p:cNvSpPr txBox="1">
                <a:spLocks noRot="1" noChangeAspect="1" noMove="1" noResize="1" noEditPoints="1" noAdjustHandles="1" noChangeArrowheads="1" noChangeShapeType="1" noTextEdit="1"/>
              </p:cNvSpPr>
              <p:nvPr/>
            </p:nvSpPr>
            <p:spPr>
              <a:xfrm>
                <a:off x="358270" y="5408833"/>
                <a:ext cx="8245091" cy="951735"/>
              </a:xfrm>
              <a:prstGeom prst="rect">
                <a:avLst/>
              </a:prstGeom>
              <a:blipFill rotWithShape="1">
                <a:blip r:embed="rId10"/>
                <a:stretch>
                  <a:fillRect l="-2" t="-57" r="5" b="-824"/>
                </a:stretch>
              </a:blipFill>
            </p:spPr>
            <p:txBody>
              <a:bodyPr/>
              <a:lstStyle/>
              <a:p>
                <a:r>
                  <a:rPr lang="zh-CN" altLang="en-US">
                    <a:noFill/>
                  </a:rPr>
                  <a:t> </a:t>
                </a:r>
              </a:p>
            </p:txBody>
          </p:sp>
        </mc:Fallback>
      </mc:AlternateContent>
      <p:grpSp>
        <p:nvGrpSpPr>
          <p:cNvPr id="76" name="组合 75"/>
          <p:cNvGrpSpPr/>
          <p:nvPr/>
        </p:nvGrpSpPr>
        <p:grpSpPr>
          <a:xfrm>
            <a:off x="7121660" y="1951511"/>
            <a:ext cx="1051395" cy="202691"/>
            <a:chOff x="7160245" y="1954680"/>
            <a:chExt cx="1051395" cy="202691"/>
          </a:xfrm>
        </p:grpSpPr>
        <p:cxnSp>
          <p:nvCxnSpPr>
            <p:cNvPr id="56" name="直接连接符 55"/>
            <p:cNvCxnSpPr/>
            <p:nvPr/>
          </p:nvCxnSpPr>
          <p:spPr bwMode="auto">
            <a:xfrm flipV="1">
              <a:off x="7167640" y="1954680"/>
              <a:ext cx="1044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62" name="直接连接符 61"/>
            <p:cNvCxnSpPr/>
            <p:nvPr/>
          </p:nvCxnSpPr>
          <p:spPr bwMode="auto">
            <a:xfrm flipV="1">
              <a:off x="7160245" y="2157371"/>
              <a:ext cx="605223"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86" name="组合 85"/>
          <p:cNvGrpSpPr/>
          <p:nvPr/>
        </p:nvGrpSpPr>
        <p:grpSpPr>
          <a:xfrm>
            <a:off x="6999768" y="1714653"/>
            <a:ext cx="471268" cy="667337"/>
            <a:chOff x="6910365" y="1707595"/>
            <a:chExt cx="471268" cy="667337"/>
          </a:xfrm>
        </p:grpSpPr>
        <mc:AlternateContent xmlns:mc="http://schemas.openxmlformats.org/markup-compatibility/2006">
          <mc:Choice xmlns:a14="http://schemas.microsoft.com/office/drawing/2010/main" Requires="a14">
            <p:sp>
              <p:nvSpPr>
                <p:cNvPr id="82" name="文本框 81"/>
                <p:cNvSpPr txBox="1"/>
                <p:nvPr/>
              </p:nvSpPr>
              <p:spPr>
                <a:xfrm>
                  <a:off x="6910365" y="1868969"/>
                  <a:ext cx="4712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l-GR" altLang="zh-CN" sz="1600" i="1" kern="100" smtClean="0">
                            <a:latin typeface="Cambria Math" panose="02040503050406030204" pitchFamily="18" charset="0"/>
                            <a:ea typeface="Cambria Math" panose="02040503050406030204" pitchFamily="18" charset="0"/>
                            <a:cs typeface="Times New Roman" panose="02020603050405020304" pitchFamily="18" charset="0"/>
                          </a:rPr>
                          <m:t>Δ</m:t>
                        </m:r>
                        <m: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t>𝑑</m:t>
                        </m:r>
                      </m:oMath>
                    </m:oMathPara>
                  </a14:m>
                  <a:endParaRPr lang="zh-CN" altLang="en-US" sz="1600" dirty="0"/>
                </a:p>
              </p:txBody>
            </p:sp>
          </mc:Choice>
          <mc:Fallback>
            <p:sp>
              <p:nvSpPr>
                <p:cNvPr id="82" name="文本框 81"/>
                <p:cNvSpPr txBox="1">
                  <a:spLocks noRot="1" noChangeAspect="1" noMove="1" noResize="1" noEditPoints="1" noAdjustHandles="1" noChangeArrowheads="1" noChangeShapeType="1" noTextEdit="1"/>
                </p:cNvSpPr>
                <p:nvPr/>
              </p:nvSpPr>
              <p:spPr>
                <a:xfrm>
                  <a:off x="6910365" y="1868969"/>
                  <a:ext cx="471268" cy="338554"/>
                </a:xfrm>
                <a:prstGeom prst="rect">
                  <a:avLst/>
                </a:prstGeom>
                <a:blipFill rotWithShape="1">
                  <a:blip r:embed="rId11"/>
                </a:blipFill>
              </p:spPr>
              <p:txBody>
                <a:bodyPr/>
                <a:lstStyle/>
                <a:p>
                  <a:r>
                    <a:rPr lang="zh-CN" altLang="en-US">
                      <a:noFill/>
                    </a:rPr>
                    <a:t> </a:t>
                  </a:r>
                </a:p>
              </p:txBody>
            </p:sp>
          </mc:Fallback>
        </mc:AlternateContent>
        <p:grpSp>
          <p:nvGrpSpPr>
            <p:cNvPr id="83" name="组合 82"/>
            <p:cNvGrpSpPr/>
            <p:nvPr/>
          </p:nvGrpSpPr>
          <p:grpSpPr>
            <a:xfrm>
              <a:off x="7161837" y="1707595"/>
              <a:ext cx="0" cy="667337"/>
              <a:chOff x="6769919" y="2714359"/>
              <a:chExt cx="0" cy="667337"/>
            </a:xfrm>
          </p:grpSpPr>
          <p:cxnSp>
            <p:nvCxnSpPr>
              <p:cNvPr id="84" name="直接连接符 83"/>
              <p:cNvCxnSpPr/>
              <p:nvPr/>
            </p:nvCxnSpPr>
            <p:spPr bwMode="auto">
              <a:xfrm>
                <a:off x="6769919" y="2714359"/>
                <a:ext cx="0" cy="216000"/>
              </a:xfrm>
              <a:prstGeom prst="line">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85" name="直接连接符 84"/>
              <p:cNvCxnSpPr/>
              <p:nvPr/>
            </p:nvCxnSpPr>
            <p:spPr bwMode="auto">
              <a:xfrm>
                <a:off x="6769919" y="3165696"/>
                <a:ext cx="0" cy="216000"/>
              </a:xfrm>
              <a:prstGeom prst="line">
                <a:avLst/>
              </a:prstGeom>
              <a:solidFill>
                <a:schemeClr val="accent1"/>
              </a:solidFill>
              <a:ln w="19050" cap="flat" cmpd="sng" algn="ctr">
                <a:solidFill>
                  <a:schemeClr val="tx1"/>
                </a:solidFill>
                <a:prstDash val="solid"/>
                <a:round/>
                <a:headEnd type="stealth" w="med" len="lg"/>
                <a:tailEnd type="none" w="med" len="lg"/>
              </a:ln>
              <a:effectLst/>
            </p:spPr>
          </p:cxnSp>
        </p:grpSp>
      </p:grpSp>
      <p:sp>
        <p:nvSpPr>
          <p:cNvPr id="88" name="箭头: 上弧形 87"/>
          <p:cNvSpPr/>
          <p:nvPr/>
        </p:nvSpPr>
        <p:spPr bwMode="auto">
          <a:xfrm flipH="1">
            <a:off x="7352311" y="1754766"/>
            <a:ext cx="758831" cy="214392"/>
          </a:xfrm>
          <a:prstGeom prst="curvedDownArrow">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 name="文本框 3"/>
          <p:cNvSpPr txBox="1"/>
          <p:nvPr/>
        </p:nvSpPr>
        <p:spPr>
          <a:xfrm>
            <a:off x="7527999" y="1001282"/>
            <a:ext cx="349337" cy="400110"/>
          </a:xfrm>
          <a:prstGeom prst="rect">
            <a:avLst/>
          </a:prstGeom>
          <a:noFill/>
        </p:spPr>
        <p:txBody>
          <a:bodyPr wrap="square">
            <a:spAutoFit/>
          </a:bodyPr>
          <a:lstStyle/>
          <a:p>
            <a:r>
              <a:rPr lang="en-US" altLang="zh-CN" sz="2000" kern="100">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1"/>
                                        </p:tgtEl>
                                        <p:attrNameLst>
                                          <p:attrName>style.visibility</p:attrName>
                                        </p:attrNameLst>
                                      </p:cBhvr>
                                      <p:to>
                                        <p:strVal val="visible"/>
                                      </p:to>
                                    </p:set>
                                    <p:animEffect transition="in" filter="fade">
                                      <p:cBhvr>
                                        <p:cTn id="11" dur="500"/>
                                        <p:tgtEl>
                                          <p:spTgt spid="7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2"/>
                                        </p:tgtEl>
                                        <p:attrNameLst>
                                          <p:attrName>style.visibility</p:attrName>
                                        </p:attrNameLst>
                                      </p:cBhvr>
                                      <p:to>
                                        <p:strVal val="visible"/>
                                      </p:to>
                                    </p:set>
                                    <p:animEffect transition="in" filter="wipe(down)">
                                      <p:cBhvr>
                                        <p:cTn id="15" dur="500"/>
                                        <p:tgtEl>
                                          <p:spTgt spid="7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500"/>
                                        <p:tgtEl>
                                          <p:spTgt spid="73"/>
                                        </p:tgtEl>
                                      </p:cBhvr>
                                    </p:animEffect>
                                  </p:childTnLst>
                                  <p:subTnLst>
                                    <p:set>
                                      <p:cBhvr override="childStyle">
                                        <p:cTn dur="1" fill="hold" display="0" masterRel="sameClick" afterEffect="1">
                                          <p:stCondLst>
                                            <p:cond evt="end" delay="0">
                                              <p:tn val="26"/>
                                            </p:cond>
                                          </p:stCondLst>
                                        </p:cTn>
                                        <p:tgtEl>
                                          <p:spTgt spid="73"/>
                                        </p:tgtEl>
                                        <p:attrNameLst>
                                          <p:attrName>style.visibility</p:attrName>
                                        </p:attrNameLst>
                                      </p:cBhvr>
                                      <p:to>
                                        <p:strVal val="hidden"/>
                                      </p:to>
                                    </p:set>
                                  </p:sub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fade">
                                      <p:cBhvr>
                                        <p:cTn id="32" dur="500"/>
                                        <p:tgtEl>
                                          <p:spTgt spid="74"/>
                                        </p:tgtEl>
                                      </p:cBhvr>
                                    </p:animEffect>
                                  </p:childTnLst>
                                  <p:subTnLst>
                                    <p:set>
                                      <p:cBhvr override="childStyle">
                                        <p:cTn dur="1" fill="hold" display="0" masterRel="sameClick" afterEffect="1">
                                          <p:stCondLst>
                                            <p:cond evt="end" delay="0">
                                              <p:tn val="30"/>
                                            </p:cond>
                                          </p:stCondLst>
                                        </p:cTn>
                                        <p:tgtEl>
                                          <p:spTgt spid="74"/>
                                        </p:tgtEl>
                                        <p:attrNameLst>
                                          <p:attrName>style.visibility</p:attrName>
                                        </p:attrNameLst>
                                      </p:cBhvr>
                                      <p:to>
                                        <p:strVal val="hidden"/>
                                      </p:to>
                                    </p:set>
                                  </p:sub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fade">
                                      <p:cBhvr>
                                        <p:cTn id="36" dur="500"/>
                                        <p:tgtEl>
                                          <p:spTgt spid="75"/>
                                        </p:tgtEl>
                                      </p:cBhvr>
                                    </p:animEffect>
                                  </p:childTnLst>
                                  <p:subTnLst>
                                    <p:set>
                                      <p:cBhvr override="childStyle">
                                        <p:cTn dur="1" fill="hold" display="0" masterRel="sameClick" afterEffect="1">
                                          <p:stCondLst>
                                            <p:cond evt="end" delay="0">
                                              <p:tn val="34"/>
                                            </p:cond>
                                          </p:stCondLst>
                                        </p:cTn>
                                        <p:tgtEl>
                                          <p:spTgt spid="75"/>
                                        </p:tgtEl>
                                        <p:attrNameLst>
                                          <p:attrName>style.visibility</p:attrName>
                                        </p:attrNameLst>
                                      </p:cBhvr>
                                      <p:to>
                                        <p:strVal val="hidden"/>
                                      </p:to>
                                    </p:set>
                                  </p:sub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par>
                          <p:cTn id="50" fill="hold">
                            <p:stCondLst>
                              <p:cond delay="1000"/>
                            </p:stCondLst>
                            <p:childTnLst>
                              <p:par>
                                <p:cTn id="51" presetID="10" presetClass="entr" presetSubtype="0" fill="hold" nodeType="afterEffect">
                                  <p:stCondLst>
                                    <p:cond delay="0"/>
                                  </p:stCondLst>
                                  <p:childTnLst>
                                    <p:set>
                                      <p:cBhvr>
                                        <p:cTn id="52" dur="1" fill="hold">
                                          <p:stCondLst>
                                            <p:cond delay="0"/>
                                          </p:stCondLst>
                                        </p:cTn>
                                        <p:tgtEl>
                                          <p:spTgt spid="15">
                                            <p:txEl>
                                              <p:pRg st="0" end="0"/>
                                            </p:txEl>
                                          </p:spTgt>
                                        </p:tgtEl>
                                        <p:attrNameLst>
                                          <p:attrName>style.visibility</p:attrName>
                                        </p:attrNameLst>
                                      </p:cBhvr>
                                      <p:to>
                                        <p:strVal val="visible"/>
                                      </p:to>
                                    </p:set>
                                    <p:animEffect transition="in" filter="fade">
                                      <p:cBhvr>
                                        <p:cTn id="53" dur="500"/>
                                        <p:tgtEl>
                                          <p:spTgt spid="15">
                                            <p:txEl>
                                              <p:pRg st="0" end="0"/>
                                            </p:txEl>
                                          </p:spTgt>
                                        </p:tgtEl>
                                      </p:cBhvr>
                                    </p:animEffect>
                                  </p:childTnLst>
                                </p:cTn>
                              </p:par>
                            </p:childTnLst>
                          </p:cTn>
                        </p:par>
                        <p:par>
                          <p:cTn id="54" fill="hold">
                            <p:stCondLst>
                              <p:cond delay="1500"/>
                            </p:stCondLst>
                            <p:childTnLst>
                              <p:par>
                                <p:cTn id="55" presetID="10" presetClass="entr" presetSubtype="0" fill="hold" grpId="0" nodeType="after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par>
                          <p:cTn id="58" fill="hold">
                            <p:stCondLst>
                              <p:cond delay="2000"/>
                            </p:stCondLst>
                            <p:childTnLst>
                              <p:par>
                                <p:cTn id="59" presetID="10" presetClass="entr" presetSubtype="0" fill="hold" nodeType="afterEffect">
                                  <p:stCondLst>
                                    <p:cond delay="0"/>
                                  </p:stCondLst>
                                  <p:childTnLst>
                                    <p:set>
                                      <p:cBhvr>
                                        <p:cTn id="60" dur="1" fill="hold">
                                          <p:stCondLst>
                                            <p:cond delay="0"/>
                                          </p:stCondLst>
                                        </p:cTn>
                                        <p:tgtEl>
                                          <p:spTgt spid="17">
                                            <p:txEl>
                                              <p:pRg st="0" end="0"/>
                                            </p:txEl>
                                          </p:spTgt>
                                        </p:tgtEl>
                                        <p:attrNameLst>
                                          <p:attrName>style.visibility</p:attrName>
                                        </p:attrNameLst>
                                      </p:cBhvr>
                                      <p:to>
                                        <p:strVal val="visible"/>
                                      </p:to>
                                    </p:set>
                                    <p:animEffect transition="in" filter="fade">
                                      <p:cBhvr>
                                        <p:cTn id="61" dur="500"/>
                                        <p:tgtEl>
                                          <p:spTgt spid="17">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childTnLst>
                          </p:cTn>
                        </p:par>
                        <p:par>
                          <p:cTn id="71" fill="hold">
                            <p:stCondLst>
                              <p:cond delay="1000"/>
                            </p:stCondLst>
                            <p:childTnLst>
                              <p:par>
                                <p:cTn id="72" presetID="10" presetClass="entr" presetSubtype="0" fill="hold" nodeType="afterEffect">
                                  <p:stCondLst>
                                    <p:cond delay="0"/>
                                  </p:stCondLst>
                                  <p:childTnLst>
                                    <p:set>
                                      <p:cBhvr>
                                        <p:cTn id="73" dur="1" fill="hold">
                                          <p:stCondLst>
                                            <p:cond delay="0"/>
                                          </p:stCondLst>
                                        </p:cTn>
                                        <p:tgtEl>
                                          <p:spTgt spid="21">
                                            <p:txEl>
                                              <p:pRg st="0" end="0"/>
                                            </p:txEl>
                                          </p:spTgt>
                                        </p:tgtEl>
                                        <p:attrNameLst>
                                          <p:attrName>style.visibility</p:attrName>
                                        </p:attrNameLst>
                                      </p:cBhvr>
                                      <p:to>
                                        <p:strVal val="visible"/>
                                      </p:to>
                                    </p:set>
                                    <p:animEffect transition="in" filter="fade">
                                      <p:cBhvr>
                                        <p:cTn id="74" dur="500"/>
                                        <p:tgtEl>
                                          <p:spTgt spid="21">
                                            <p:txEl>
                                              <p:pRg st="0" end="0"/>
                                            </p:txEl>
                                          </p:spTgt>
                                        </p:tgtEl>
                                      </p:cBhvr>
                                    </p:animEffect>
                                  </p:childTnLst>
                                </p:cTn>
                              </p:par>
                            </p:childTnLst>
                          </p:cTn>
                        </p:par>
                        <p:par>
                          <p:cTn id="75" fill="hold">
                            <p:stCondLst>
                              <p:cond delay="1500"/>
                            </p:stCondLst>
                            <p:childTnLst>
                              <p:par>
                                <p:cTn id="76" presetID="10" presetClass="entr" presetSubtype="0"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fade">
                                      <p:cBhvr>
                                        <p:cTn id="93" dur="500"/>
                                        <p:tgtEl>
                                          <p:spTgt spid="2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wipe(left)">
                                      <p:cBhvr>
                                        <p:cTn id="98" dur="500"/>
                                        <p:tgtEl>
                                          <p:spTgt spid="42"/>
                                        </p:tgtEl>
                                      </p:cBhvr>
                                    </p:animEffect>
                                  </p:childTnLst>
                                </p:cTn>
                              </p:par>
                            </p:childTnLst>
                          </p:cTn>
                        </p:par>
                        <p:par>
                          <p:cTn id="99" fill="hold">
                            <p:stCondLst>
                              <p:cond delay="500"/>
                            </p:stCondLst>
                            <p:childTnLst>
                              <p:par>
                                <p:cTn id="100" presetID="10" presetClass="entr" presetSubtype="0" fill="hold" grpId="0" nodeType="after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fade">
                                      <p:cBhvr>
                                        <p:cTn id="102" dur="500"/>
                                        <p:tgtEl>
                                          <p:spTgt spid="44"/>
                                        </p:tgtEl>
                                      </p:cBhvr>
                                    </p:animEffect>
                                  </p:childTnLst>
                                </p:cTn>
                              </p:par>
                            </p:childTnLst>
                          </p:cTn>
                        </p:par>
                        <p:par>
                          <p:cTn id="103" fill="hold">
                            <p:stCondLst>
                              <p:cond delay="1000"/>
                            </p:stCondLst>
                            <p:childTnLst>
                              <p:par>
                                <p:cTn id="104" presetID="22" presetClass="entr" presetSubtype="4" fill="hold" nodeType="after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wipe(down)">
                                      <p:cBhvr>
                                        <p:cTn id="106" dur="500"/>
                                        <p:tgtEl>
                                          <p:spTgt spid="79"/>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45"/>
                                        </p:tgtEl>
                                        <p:attrNameLst>
                                          <p:attrName>style.visibility</p:attrName>
                                        </p:attrNameLst>
                                      </p:cBhvr>
                                      <p:to>
                                        <p:strVal val="visible"/>
                                      </p:to>
                                    </p:set>
                                    <p:animEffect transition="in" filter="wipe(left)">
                                      <p:cBhvr>
                                        <p:cTn id="111" dur="500"/>
                                        <p:tgtEl>
                                          <p:spTgt spid="45"/>
                                        </p:tgtEl>
                                      </p:cBhvr>
                                    </p:animEffect>
                                  </p:childTnLst>
                                </p:cTn>
                              </p:par>
                            </p:childTnLst>
                          </p:cTn>
                        </p:par>
                        <p:par>
                          <p:cTn id="112" fill="hold">
                            <p:stCondLst>
                              <p:cond delay="500"/>
                            </p:stCondLst>
                            <p:childTnLst>
                              <p:par>
                                <p:cTn id="113" presetID="10" presetClass="entr" presetSubtype="0" fill="hold" grpId="0" nodeType="afterEffect">
                                  <p:stCondLst>
                                    <p:cond delay="0"/>
                                  </p:stCondLst>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78"/>
                                        </p:tgtEl>
                                        <p:attrNameLst>
                                          <p:attrName>style.visibility</p:attrName>
                                        </p:attrNameLst>
                                      </p:cBhvr>
                                      <p:to>
                                        <p:strVal val="visible"/>
                                      </p:to>
                                    </p:set>
                                    <p:animEffect transition="in" filter="fade">
                                      <p:cBhvr>
                                        <p:cTn id="120" dur="500"/>
                                        <p:tgtEl>
                                          <p:spTgt spid="78"/>
                                        </p:tgtEl>
                                      </p:cBhvr>
                                    </p:animEffect>
                                  </p:childTnLst>
                                </p:cTn>
                              </p:par>
                            </p:childTnLst>
                          </p:cTn>
                        </p:par>
                        <p:par>
                          <p:cTn id="121" fill="hold">
                            <p:stCondLst>
                              <p:cond delay="500"/>
                            </p:stCondLst>
                            <p:childTnLst>
                              <p:par>
                                <p:cTn id="122" presetID="22" presetClass="entr" presetSubtype="4" fill="hold" nodeType="afterEffect">
                                  <p:stCondLst>
                                    <p:cond delay="0"/>
                                  </p:stCondLst>
                                  <p:childTnLst>
                                    <p:set>
                                      <p:cBhvr>
                                        <p:cTn id="123" dur="1" fill="hold">
                                          <p:stCondLst>
                                            <p:cond delay="0"/>
                                          </p:stCondLst>
                                        </p:cTn>
                                        <p:tgtEl>
                                          <p:spTgt spid="61"/>
                                        </p:tgtEl>
                                        <p:attrNameLst>
                                          <p:attrName>style.visibility</p:attrName>
                                        </p:attrNameLst>
                                      </p:cBhvr>
                                      <p:to>
                                        <p:strVal val="visible"/>
                                      </p:to>
                                    </p:set>
                                    <p:animEffect transition="in" filter="wipe(down)">
                                      <p:cBhvr>
                                        <p:cTn id="124" dur="500"/>
                                        <p:tgtEl>
                                          <p:spTgt spid="61"/>
                                        </p:tgtEl>
                                      </p:cBhvr>
                                    </p:animEffect>
                                  </p:childTnLst>
                                </p:cTn>
                              </p:par>
                            </p:childTnLst>
                          </p:cTn>
                        </p:par>
                        <p:par>
                          <p:cTn id="125" fill="hold">
                            <p:stCondLst>
                              <p:cond delay="1000"/>
                            </p:stCondLst>
                            <p:childTnLst>
                              <p:par>
                                <p:cTn id="126" presetID="22" presetClass="entr" presetSubtype="8" fill="hold" nodeType="afterEffect">
                                  <p:stCondLst>
                                    <p:cond delay="0"/>
                                  </p:stCondLst>
                                  <p:childTnLst>
                                    <p:set>
                                      <p:cBhvr>
                                        <p:cTn id="127" dur="1" fill="hold">
                                          <p:stCondLst>
                                            <p:cond delay="0"/>
                                          </p:stCondLst>
                                        </p:cTn>
                                        <p:tgtEl>
                                          <p:spTgt spid="76"/>
                                        </p:tgtEl>
                                        <p:attrNameLst>
                                          <p:attrName>style.visibility</p:attrName>
                                        </p:attrNameLst>
                                      </p:cBhvr>
                                      <p:to>
                                        <p:strVal val="visible"/>
                                      </p:to>
                                    </p:set>
                                    <p:animEffect transition="in" filter="wipe(left)">
                                      <p:cBhvr>
                                        <p:cTn id="128" dur="500"/>
                                        <p:tgtEl>
                                          <p:spTgt spid="76"/>
                                        </p:tgtEl>
                                      </p:cBhvr>
                                    </p:animEffect>
                                  </p:childTnLst>
                                </p:cTn>
                              </p:par>
                            </p:childTnLst>
                          </p:cTn>
                        </p:par>
                        <p:par>
                          <p:cTn id="129" fill="hold">
                            <p:stCondLst>
                              <p:cond delay="1500"/>
                            </p:stCondLst>
                            <p:childTnLst>
                              <p:par>
                                <p:cTn id="130" presetID="16" presetClass="entr" presetSubtype="26" fill="hold" nodeType="afterEffect">
                                  <p:stCondLst>
                                    <p:cond delay="0"/>
                                  </p:stCondLst>
                                  <p:childTnLst>
                                    <p:set>
                                      <p:cBhvr>
                                        <p:cTn id="131" dur="1" fill="hold">
                                          <p:stCondLst>
                                            <p:cond delay="0"/>
                                          </p:stCondLst>
                                        </p:cTn>
                                        <p:tgtEl>
                                          <p:spTgt spid="86"/>
                                        </p:tgtEl>
                                        <p:attrNameLst>
                                          <p:attrName>style.visibility</p:attrName>
                                        </p:attrNameLst>
                                      </p:cBhvr>
                                      <p:to>
                                        <p:strVal val="visible"/>
                                      </p:to>
                                    </p:set>
                                    <p:animEffect transition="in" filter="barn(inHorizontal)">
                                      <p:cBhvr>
                                        <p:cTn id="132" dur="500"/>
                                        <p:tgtEl>
                                          <p:spTgt spid="86"/>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87"/>
                                        </p:tgtEl>
                                        <p:attrNameLst>
                                          <p:attrName>style.visibility</p:attrName>
                                        </p:attrNameLst>
                                      </p:cBhvr>
                                      <p:to>
                                        <p:strVal val="visible"/>
                                      </p:to>
                                    </p:set>
                                    <p:animEffect transition="in" filter="wipe(down)">
                                      <p:cBhvr>
                                        <p:cTn id="137" dur="500"/>
                                        <p:tgtEl>
                                          <p:spTgt spid="87"/>
                                        </p:tgtEl>
                                      </p:cBhvr>
                                    </p:animEffect>
                                  </p:childTnLst>
                                </p:cTn>
                              </p:par>
                            </p:childTnLst>
                          </p:cTn>
                        </p:par>
                        <p:par>
                          <p:cTn id="138" fill="hold">
                            <p:stCondLst>
                              <p:cond delay="500"/>
                            </p:stCondLst>
                            <p:childTnLst>
                              <p:par>
                                <p:cTn id="139" presetID="22" presetClass="entr" presetSubtype="2" fill="hold" grpId="0" nodeType="afterEffect">
                                  <p:stCondLst>
                                    <p:cond delay="0"/>
                                  </p:stCondLst>
                                  <p:childTnLst>
                                    <p:set>
                                      <p:cBhvr>
                                        <p:cTn id="140" dur="1" fill="hold">
                                          <p:stCondLst>
                                            <p:cond delay="0"/>
                                          </p:stCondLst>
                                        </p:cTn>
                                        <p:tgtEl>
                                          <p:spTgt spid="88"/>
                                        </p:tgtEl>
                                        <p:attrNameLst>
                                          <p:attrName>style.visibility</p:attrName>
                                        </p:attrNameLst>
                                      </p:cBhvr>
                                      <p:to>
                                        <p:strVal val="visible"/>
                                      </p:to>
                                    </p:set>
                                    <p:animEffect transition="in" filter="wipe(right)">
                                      <p:cBhvr>
                                        <p:cTn id="141" dur="500"/>
                                        <p:tgtEl>
                                          <p:spTgt spid="88"/>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7"/>
                                        </p:tgtEl>
                                        <p:attrNameLst>
                                          <p:attrName>style.visibility</p:attrName>
                                        </p:attrNameLst>
                                      </p:cBhvr>
                                      <p:to>
                                        <p:strVal val="visible"/>
                                      </p:to>
                                    </p:set>
                                    <p:animEffect transition="in" filter="fade">
                                      <p:cBhvr>
                                        <p:cTn id="146" dur="500"/>
                                        <p:tgtEl>
                                          <p:spTgt spid="47"/>
                                        </p:tgtEl>
                                      </p:cBhvr>
                                    </p:animEffect>
                                  </p:childTnLst>
                                </p:cTn>
                              </p:par>
                            </p:childTnLst>
                          </p:cTn>
                        </p:par>
                        <p:par>
                          <p:cTn id="147" fill="hold">
                            <p:stCondLst>
                              <p:cond delay="500"/>
                            </p:stCondLst>
                            <p:childTnLst>
                              <p:par>
                                <p:cTn id="148" presetID="26" presetClass="entr" presetSubtype="0" fill="hold" grpId="0" nodeType="afterEffect">
                                  <p:stCondLst>
                                    <p:cond delay="0"/>
                                  </p:stCondLst>
                                  <p:childTnLst>
                                    <p:set>
                                      <p:cBhvr>
                                        <p:cTn id="149" dur="1" fill="hold">
                                          <p:stCondLst>
                                            <p:cond delay="0"/>
                                          </p:stCondLst>
                                        </p:cTn>
                                        <p:tgtEl>
                                          <p:spTgt spid="4"/>
                                        </p:tgtEl>
                                        <p:attrNameLst>
                                          <p:attrName>style.visibility</p:attrName>
                                        </p:attrNameLst>
                                      </p:cBhvr>
                                      <p:to>
                                        <p:strVal val="visible"/>
                                      </p:to>
                                    </p:set>
                                    <p:animEffect transition="in" filter="wipe(down)">
                                      <p:cBhvr>
                                        <p:cTn id="150" dur="580">
                                          <p:stCondLst>
                                            <p:cond delay="0"/>
                                          </p:stCondLst>
                                        </p:cTn>
                                        <p:tgtEl>
                                          <p:spTgt spid="4"/>
                                        </p:tgtEl>
                                      </p:cBhvr>
                                    </p:animEffect>
                                    <p:anim calcmode="lin" valueType="num">
                                      <p:cBhvr>
                                        <p:cTn id="15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5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56" dur="26">
                                          <p:stCondLst>
                                            <p:cond delay="650"/>
                                          </p:stCondLst>
                                        </p:cTn>
                                        <p:tgtEl>
                                          <p:spTgt spid="4"/>
                                        </p:tgtEl>
                                      </p:cBhvr>
                                      <p:to x="100000" y="60000"/>
                                    </p:animScale>
                                    <p:animScale>
                                      <p:cBhvr>
                                        <p:cTn id="157" dur="166" decel="50000">
                                          <p:stCondLst>
                                            <p:cond delay="676"/>
                                          </p:stCondLst>
                                        </p:cTn>
                                        <p:tgtEl>
                                          <p:spTgt spid="4"/>
                                        </p:tgtEl>
                                      </p:cBhvr>
                                      <p:to x="100000" y="100000"/>
                                    </p:animScale>
                                    <p:animScale>
                                      <p:cBhvr>
                                        <p:cTn id="158" dur="26">
                                          <p:stCondLst>
                                            <p:cond delay="1312"/>
                                          </p:stCondLst>
                                        </p:cTn>
                                        <p:tgtEl>
                                          <p:spTgt spid="4"/>
                                        </p:tgtEl>
                                      </p:cBhvr>
                                      <p:to x="100000" y="80000"/>
                                    </p:animScale>
                                    <p:animScale>
                                      <p:cBhvr>
                                        <p:cTn id="159" dur="166" decel="50000">
                                          <p:stCondLst>
                                            <p:cond delay="1338"/>
                                          </p:stCondLst>
                                        </p:cTn>
                                        <p:tgtEl>
                                          <p:spTgt spid="4"/>
                                        </p:tgtEl>
                                      </p:cBhvr>
                                      <p:to x="100000" y="100000"/>
                                    </p:animScale>
                                    <p:animScale>
                                      <p:cBhvr>
                                        <p:cTn id="160" dur="26">
                                          <p:stCondLst>
                                            <p:cond delay="1642"/>
                                          </p:stCondLst>
                                        </p:cTn>
                                        <p:tgtEl>
                                          <p:spTgt spid="4"/>
                                        </p:tgtEl>
                                      </p:cBhvr>
                                      <p:to x="100000" y="90000"/>
                                    </p:animScale>
                                    <p:animScale>
                                      <p:cBhvr>
                                        <p:cTn id="161" dur="166" decel="50000">
                                          <p:stCondLst>
                                            <p:cond delay="1668"/>
                                          </p:stCondLst>
                                        </p:cTn>
                                        <p:tgtEl>
                                          <p:spTgt spid="4"/>
                                        </p:tgtEl>
                                      </p:cBhvr>
                                      <p:to x="100000" y="100000"/>
                                    </p:animScale>
                                    <p:animScale>
                                      <p:cBhvr>
                                        <p:cTn id="162" dur="26">
                                          <p:stCondLst>
                                            <p:cond delay="1808"/>
                                          </p:stCondLst>
                                        </p:cTn>
                                        <p:tgtEl>
                                          <p:spTgt spid="4"/>
                                        </p:tgtEl>
                                      </p:cBhvr>
                                      <p:to x="100000" y="95000"/>
                                    </p:animScale>
                                    <p:animScale>
                                      <p:cBhvr>
                                        <p:cTn id="163"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1" grpId="0"/>
      <p:bldP spid="13" grpId="0"/>
      <p:bldP spid="18" grpId="0"/>
      <p:bldP spid="20" grpId="0"/>
      <p:bldP spid="22" grpId="0"/>
      <p:bldP spid="23" grpId="0"/>
      <p:bldP spid="24" grpId="0"/>
      <p:bldP spid="25" grpId="0"/>
      <p:bldP spid="42" grpId="0" animBg="1"/>
      <p:bldP spid="44" grpId="0"/>
      <p:bldP spid="45" grpId="0" animBg="1"/>
      <p:bldP spid="46" grpId="0"/>
      <p:bldP spid="47" grpId="0"/>
      <p:bldP spid="55" grpId="0"/>
      <p:bldP spid="78" grpId="0"/>
      <p:bldP spid="88" grpId="0" animBg="1"/>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5268351" y="1379726"/>
            <a:ext cx="1955409" cy="400110"/>
          </a:xfrm>
          <a:prstGeom prst="rect">
            <a:avLst/>
          </a:prstGeom>
          <a:noFill/>
        </p:spPr>
        <p:txBody>
          <a:bodyPr wrap="square">
            <a:spAutoFit/>
          </a:bodyPr>
          <a:lstStyle/>
          <a:p>
            <a:pPr marL="0" marR="0" lvl="0" indent="266700" algn="l" defTabSz="914400" rtl="0" eaLnBrk="0" fontAlgn="base" latinLnBrk="0" hangingPunct="0">
              <a:lnSpc>
                <a:spcPct val="100000"/>
              </a:lnSpc>
              <a:spcBef>
                <a:spcPct val="0"/>
              </a:spcBef>
              <a:spcAft>
                <a:spcPct val="0"/>
              </a:spcAft>
              <a:buClrTx/>
              <a:buSzTx/>
              <a:buFontTx/>
              <a:buNone/>
              <a:tabLst>
                <a:tab pos="6119495" algn="r"/>
              </a:tabLst>
            </a:pPr>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(D)</a:t>
            </a:r>
            <a:r>
              <a:rPr kumimoji="0" lang="zh-CN" altLang="en-US" sz="2000" b="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无法确定</a:t>
            </a:r>
            <a:endParaRPr lang="zh-CN" altLang="en-US" sz="2000" dirty="0"/>
          </a:p>
        </p:txBody>
      </p:sp>
      <p:sp>
        <p:nvSpPr>
          <p:cNvPr id="3" name="文本框 2"/>
          <p:cNvSpPr txBox="1"/>
          <p:nvPr/>
        </p:nvSpPr>
        <p:spPr>
          <a:xfrm>
            <a:off x="384375" y="551512"/>
            <a:ext cx="618978" cy="400110"/>
          </a:xfrm>
          <a:prstGeom prst="rect">
            <a:avLst/>
          </a:prstGeom>
          <a:noFill/>
        </p:spPr>
        <p:txBody>
          <a:bodyPr wrap="square">
            <a:spAutoFit/>
          </a:bodyPr>
          <a:lstStyle/>
          <a:p>
            <a:r>
              <a:rPr kumimoji="0" lang="en-US" altLang="zh-CN" sz="200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7-7</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文本框 4"/>
              <p:cNvSpPr txBox="1"/>
              <p:nvPr/>
            </p:nvSpPr>
            <p:spPr>
              <a:xfrm>
                <a:off x="384375" y="469823"/>
                <a:ext cx="8510954" cy="963597"/>
              </a:xfrm>
              <a:prstGeom prst="rect">
                <a:avLst/>
              </a:prstGeom>
              <a:noFill/>
            </p:spPr>
            <p:txBody>
              <a:bodyPr wrap="square">
                <a:spAutoFit/>
              </a:bodyPr>
              <a:lstStyle/>
              <a:p>
                <a:pPr lvl="0" indent="266700" eaLnBrk="0" fontAlgn="base" hangingPunct="0">
                  <a:lnSpc>
                    <a:spcPct val="150000"/>
                  </a:lnSpc>
                  <a:spcBef>
                    <a:spcPct val="0"/>
                  </a:spcBef>
                  <a:spcAft>
                    <a:spcPct val="0"/>
                  </a:spcAft>
                  <a:tabLst>
                    <a:tab pos="6119495" algn="r"/>
                  </a:tabLst>
                </a:pPr>
                <a:r>
                  <a:rPr kumimoji="0" lang="zh-CN" altLang="en-US"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在单缝夫琅和费衍射实验中，透镜焦距</a:t>
                </a:r>
                <a14:m>
                  <m:oMath xmlns:m="http://schemas.openxmlformats.org/officeDocument/2006/math">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𝑓</m:t>
                    </m:r>
                  </m:oMath>
                </a14:m>
                <a:r>
                  <a:rPr kumimoji="0" lang="zh-CN" altLang="en-US"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不变，用波长为</a:t>
                </a:r>
                <a14:m>
                  <m:oMath xmlns:m="http://schemas.openxmlformats.org/officeDocument/2006/math">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𝜆</m:t>
                    </m:r>
                  </m:oMath>
                </a14:m>
                <a:r>
                  <a:rPr kumimoji="0" lang="zh-CN" altLang="en-US"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的平行光照射，则当缝宽增大时，中央明纹的线宽度将</a:t>
                </a:r>
                <a:r>
                  <a:rPr kumimoji="0" lang="en-US" altLang="zh-CN"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sz="9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384375" y="469823"/>
                <a:ext cx="8510954" cy="963597"/>
              </a:xfrm>
              <a:prstGeom prst="rect">
                <a:avLst/>
              </a:prstGeom>
              <a:blipFill rotWithShape="1">
                <a:blip r:embed="rId1"/>
                <a:stretch>
                  <a:fillRect l="-2" t="-58" r="3" b="23"/>
                </a:stretch>
              </a:blipFill>
            </p:spPr>
            <p:txBody>
              <a:bodyPr/>
              <a:lstStyle/>
              <a:p>
                <a:r>
                  <a:rPr lang="zh-CN" altLang="en-US">
                    <a:noFill/>
                  </a:rPr>
                  <a:t> </a:t>
                </a:r>
              </a:p>
            </p:txBody>
          </p:sp>
        </mc:Fallback>
      </mc:AlternateContent>
      <p:sp>
        <p:nvSpPr>
          <p:cNvPr id="7" name="文本框 6"/>
          <p:cNvSpPr txBox="1"/>
          <p:nvPr/>
        </p:nvSpPr>
        <p:spPr>
          <a:xfrm>
            <a:off x="780756" y="1441173"/>
            <a:ext cx="1146517"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a:t>
            </a:r>
            <a:r>
              <a:rPr kumimoji="0" lang="zh-CN" altLang="en-US" sz="2000" b="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变大</a:t>
            </a:r>
            <a:r>
              <a:rPr kumimoji="0" lang="zh-CN" altLang="en-US"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 </a:t>
            </a:r>
            <a:endParaRPr lang="zh-CN" altLang="en-US" sz="2000" dirty="0"/>
          </a:p>
        </p:txBody>
      </p:sp>
      <p:sp>
        <p:nvSpPr>
          <p:cNvPr id="10" name="文本框 9"/>
          <p:cNvSpPr txBox="1"/>
          <p:nvPr/>
        </p:nvSpPr>
        <p:spPr>
          <a:xfrm>
            <a:off x="2377440" y="1414823"/>
            <a:ext cx="1146516"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(B)</a:t>
            </a:r>
            <a:r>
              <a:rPr kumimoji="0" lang="zh-CN" altLang="en-US" sz="2000" b="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变小</a:t>
            </a:r>
            <a:r>
              <a:rPr kumimoji="0" lang="zh-CN" altLang="en-US"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 </a:t>
            </a:r>
            <a:endParaRPr lang="zh-CN" altLang="en-US" sz="2000" dirty="0"/>
          </a:p>
        </p:txBody>
      </p:sp>
      <p:sp>
        <p:nvSpPr>
          <p:cNvPr id="12" name="文本框 11"/>
          <p:cNvSpPr txBox="1"/>
          <p:nvPr/>
        </p:nvSpPr>
        <p:spPr>
          <a:xfrm>
            <a:off x="3974123" y="1421501"/>
            <a:ext cx="1202787"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(C)</a:t>
            </a:r>
            <a:r>
              <a:rPr kumimoji="0" lang="zh-CN" altLang="en-US" sz="2000" b="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不变</a:t>
            </a:r>
            <a:r>
              <a:rPr kumimoji="0" lang="zh-CN" altLang="en-US"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1" name="文本框 30"/>
              <p:cNvSpPr txBox="1"/>
              <p:nvPr/>
            </p:nvSpPr>
            <p:spPr>
              <a:xfrm>
                <a:off x="1571789" y="1875302"/>
                <a:ext cx="4073221" cy="400110"/>
              </a:xfrm>
              <a:prstGeom prst="rect">
                <a:avLst/>
              </a:prstGeom>
              <a:noFill/>
            </p:spPr>
            <p:txBody>
              <a:bodyPr wrap="square">
                <a:spAutoFit/>
              </a:bodyPr>
              <a:lstStyle/>
              <a:p>
                <a14:m>
                  <m:oMath xmlns:m="http://schemas.openxmlformats.org/officeDocument/2006/math">
                    <m:r>
                      <a:rPr lang="en-US" altLang="zh-CN" sz="2000" b="0" i="1" smtClean="0">
                        <a:solidFill>
                          <a:srgbClr val="000000"/>
                        </a:solidFill>
                        <a:latin typeface="Cambria Math" panose="02040503050406030204" pitchFamily="18" charset="0"/>
                      </a:rPr>
                      <m:t>𝑘</m:t>
                    </m:r>
                    <m:r>
                      <a:rPr lang="en-US" altLang="zh-CN" sz="2000" b="0" i="1" smtClean="0">
                        <a:solidFill>
                          <a:srgbClr val="000000"/>
                        </a:solidFill>
                        <a:latin typeface="Cambria Math" panose="02040503050406030204" pitchFamily="18" charset="0"/>
                        <a:ea typeface="Cambria Math" panose="02040503050406030204" pitchFamily="18" charset="0"/>
                      </a:rPr>
                      <m:t>=±</m:t>
                    </m:r>
                    <m:r>
                      <a:rPr lang="en-US" altLang="zh-CN" sz="2000" b="0" i="1" smtClean="0">
                        <a:solidFill>
                          <a:srgbClr val="000000"/>
                        </a:solidFill>
                        <a:latin typeface="Cambria Math" panose="02040503050406030204" pitchFamily="18" charset="0"/>
                      </a:rPr>
                      <m:t>1</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的暗纹中心之间是</a:t>
                </a:r>
                <a:r>
                  <a:rPr lang="zh-CN" altLang="en-US"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中央明纹</a:t>
                </a:r>
                <a:endParaRPr lang="zh-CN" altLang="en-US"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31" name="文本框 30"/>
              <p:cNvSpPr txBox="1">
                <a:spLocks noRot="1" noChangeAspect="1" noMove="1" noResize="1" noEditPoints="1" noAdjustHandles="1" noChangeArrowheads="1" noChangeShapeType="1" noTextEdit="1"/>
              </p:cNvSpPr>
              <p:nvPr/>
            </p:nvSpPr>
            <p:spPr>
              <a:xfrm>
                <a:off x="1571789" y="1875302"/>
                <a:ext cx="4073221" cy="400110"/>
              </a:xfrm>
              <a:prstGeom prst="rect">
                <a:avLst/>
              </a:prstGeom>
              <a:blipFill rotWithShape="1">
                <a:blip r:embed="rId2"/>
                <a:stretch>
                  <a:fillRect l="-4" t="-37" r="12" b="52"/>
                </a:stretch>
              </a:blipFill>
            </p:spPr>
            <p:txBody>
              <a:bodyPr/>
              <a:lstStyle/>
              <a:p>
                <a:r>
                  <a:rPr lang="zh-CN" altLang="en-US">
                    <a:noFill/>
                  </a:rPr>
                  <a:t> </a:t>
                </a:r>
              </a:p>
            </p:txBody>
          </p:sp>
        </mc:Fallback>
      </mc:AlternateContent>
      <p:sp>
        <p:nvSpPr>
          <p:cNvPr id="33" name="文本框 32"/>
          <p:cNvSpPr txBox="1"/>
          <p:nvPr/>
        </p:nvSpPr>
        <p:spPr>
          <a:xfrm>
            <a:off x="866204" y="1861986"/>
            <a:ext cx="900337" cy="400110"/>
          </a:xfrm>
          <a:prstGeom prst="rect">
            <a:avLst/>
          </a:prstGeom>
          <a:noFill/>
        </p:spPr>
        <p:txBody>
          <a:bodyPr wrap="square">
            <a:spAutoFit/>
          </a:bodyPr>
          <a:lstStyle/>
          <a:p>
            <a:r>
              <a:rPr kumimoji="0" lang="zh-CN" altLang="en-US"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37" name="文本框 36"/>
              <p:cNvSpPr txBox="1"/>
              <p:nvPr/>
            </p:nvSpPr>
            <p:spPr>
              <a:xfrm>
                <a:off x="5361847" y="1717863"/>
                <a:ext cx="3436311" cy="67749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Cambria Math" panose="02040503050406030204" pitchFamily="18" charset="0"/>
                        </a:rPr>
                        <m:t>中央明纹</m:t>
                      </m:r>
                      <m:r>
                        <a:rPr lang="zh-CN" altLang="en-US" sz="2000" i="1">
                          <a:latin typeface="Cambria Math" panose="02040503050406030204" pitchFamily="18" charset="0"/>
                          <a:ea typeface="Cambria Math" panose="02040503050406030204" pitchFamily="18" charset="0"/>
                        </a:rPr>
                        <m:t>宽度</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𝑥</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𝑓</m:t>
                          </m:r>
                          <m:r>
                            <a:rPr lang="zh-CN" altLang="en-US" sz="2000" i="1" smtClean="0">
                              <a:latin typeface="Cambria Math" panose="02040503050406030204" pitchFamily="18" charset="0"/>
                              <a:ea typeface="Cambria Math" panose="02040503050406030204" pitchFamily="18" charset="0"/>
                            </a:rPr>
                            <m:t>𝜆</m:t>
                          </m:r>
                        </m:num>
                        <m:den>
                          <m:r>
                            <a:rPr lang="en-US" altLang="zh-CN" sz="2000" b="0" i="1" smtClean="0">
                              <a:latin typeface="Cambria Math" panose="02040503050406030204" pitchFamily="18" charset="0"/>
                              <a:ea typeface="Cambria Math" panose="02040503050406030204" pitchFamily="18" charset="0"/>
                            </a:rPr>
                            <m:t>𝑎</m:t>
                          </m:r>
                        </m:den>
                      </m:f>
                    </m:oMath>
                  </m:oMathPara>
                </a14:m>
                <a:endParaRPr lang="zh-CN" altLang="en-US" dirty="0"/>
              </a:p>
            </p:txBody>
          </p:sp>
        </mc:Choice>
        <mc:Fallback>
          <p:sp>
            <p:nvSpPr>
              <p:cNvPr id="37" name="文本框 36"/>
              <p:cNvSpPr txBox="1">
                <a:spLocks noRot="1" noChangeAspect="1" noMove="1" noResize="1" noEditPoints="1" noAdjustHandles="1" noChangeArrowheads="1" noChangeShapeType="1" noTextEdit="1"/>
              </p:cNvSpPr>
              <p:nvPr/>
            </p:nvSpPr>
            <p:spPr>
              <a:xfrm>
                <a:off x="5361847" y="1717863"/>
                <a:ext cx="3436311" cy="677493"/>
              </a:xfrm>
              <a:prstGeom prst="rect">
                <a:avLst/>
              </a:prstGeom>
              <a:blipFill rotWithShape="1">
                <a:blip r:embed="rId3"/>
                <a:stretch>
                  <a:fillRect l="-16" t="-28" r="7" b="2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9" name="文本框 68"/>
              <p:cNvSpPr txBox="1"/>
              <p:nvPr/>
            </p:nvSpPr>
            <p:spPr>
              <a:xfrm>
                <a:off x="319260" y="2221118"/>
                <a:ext cx="4410740" cy="959750"/>
              </a:xfrm>
              <a:prstGeom prst="rect">
                <a:avLst/>
              </a:prstGeom>
              <a:noFill/>
            </p:spPr>
            <p:txBody>
              <a:bodyPr wrap="square">
                <a:spAutoFit/>
              </a:bodyPr>
              <a:lstStyle/>
              <a:p>
                <a:pPr>
                  <a:lnSpc>
                    <a:spcPct val="150000"/>
                  </a:lnSpc>
                </a:pP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由上述公式可知，缝宽</a:t>
                </a:r>
                <a14:m>
                  <m:oMath xmlns:m="http://schemas.openxmlformats.org/officeDocument/2006/math">
                    <m:r>
                      <a:rPr lang="en-US" altLang="zh-CN" sz="2000" b="0" i="1" smtClean="0">
                        <a:latin typeface="Cambria Math" panose="02040503050406030204" pitchFamily="18" charset="0"/>
                      </a:rPr>
                      <m:t>𝑎</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增加，中央明纹宽度</a:t>
                </a:r>
                <a14:m>
                  <m:oMath xmlns:m="http://schemas.openxmlformats.org/officeDocument/2006/math">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𝑥</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减小，选</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69" name="文本框 68"/>
              <p:cNvSpPr txBox="1">
                <a:spLocks noRot="1" noChangeAspect="1" noMove="1" noResize="1" noEditPoints="1" noAdjustHandles="1" noChangeArrowheads="1" noChangeShapeType="1" noTextEdit="1"/>
              </p:cNvSpPr>
              <p:nvPr/>
            </p:nvSpPr>
            <p:spPr>
              <a:xfrm>
                <a:off x="319260" y="2221118"/>
                <a:ext cx="4410740" cy="959750"/>
              </a:xfrm>
              <a:prstGeom prst="rect">
                <a:avLst/>
              </a:prstGeom>
              <a:blipFill rotWithShape="1">
                <a:blip r:embed="rId4"/>
                <a:stretch>
                  <a:fillRect l="-11" t="-54" r="12" b="16"/>
                </a:stretch>
              </a:blipFill>
            </p:spPr>
            <p:txBody>
              <a:bodyPr/>
              <a:lstStyle/>
              <a:p>
                <a:r>
                  <a:rPr lang="zh-CN" altLang="en-US">
                    <a:noFill/>
                  </a:rPr>
                  <a:t> </a:t>
                </a:r>
              </a:p>
            </p:txBody>
          </p:sp>
        </mc:Fallback>
      </mc:AlternateContent>
      <p:sp>
        <p:nvSpPr>
          <p:cNvPr id="72" name="文本框 71"/>
          <p:cNvSpPr txBox="1"/>
          <p:nvPr/>
        </p:nvSpPr>
        <p:spPr>
          <a:xfrm>
            <a:off x="388388" y="3228945"/>
            <a:ext cx="614965"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7-8</a:t>
            </a:r>
            <a:endParaRPr lang="zh-CN" altLang="en-US" sz="2000" dirty="0"/>
          </a:p>
        </p:txBody>
      </p:sp>
      <mc:AlternateContent xmlns:mc="http://schemas.openxmlformats.org/markup-compatibility/2006">
        <mc:Choice xmlns:a14="http://schemas.microsoft.com/office/drawing/2010/main" Requires="a14">
          <p:sp>
            <p:nvSpPr>
              <p:cNvPr id="74" name="文本框 73"/>
              <p:cNvSpPr txBox="1"/>
              <p:nvPr/>
            </p:nvSpPr>
            <p:spPr>
              <a:xfrm>
                <a:off x="350820" y="3137236"/>
                <a:ext cx="4734898" cy="1425262"/>
              </a:xfrm>
              <a:prstGeom prst="rect">
                <a:avLst/>
              </a:prstGeom>
              <a:noFill/>
            </p:spPr>
            <p:txBody>
              <a:bodyPr wrap="square">
                <a:spAutoFit/>
              </a:bodyPr>
              <a:lstStyle/>
              <a:p>
                <a:pPr indent="266700"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用波长是</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500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𝑛𝑚</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的平行光垂直入射宽度为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𝑚𝑚</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的单缝上，透镜的焦距为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，则中央明纹的宽度为</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74" name="文本框 73"/>
              <p:cNvSpPr txBox="1">
                <a:spLocks noRot="1" noChangeAspect="1" noMove="1" noResize="1" noEditPoints="1" noAdjustHandles="1" noChangeArrowheads="1" noChangeShapeType="1" noTextEdit="1"/>
              </p:cNvSpPr>
              <p:nvPr/>
            </p:nvSpPr>
            <p:spPr>
              <a:xfrm>
                <a:off x="350820" y="3137236"/>
                <a:ext cx="4734898" cy="1425262"/>
              </a:xfrm>
              <a:prstGeom prst="rect">
                <a:avLst/>
              </a:prstGeom>
              <a:blipFill rotWithShape="1">
                <a:blip r:embed="rId5"/>
                <a:stretch>
                  <a:fillRect l="-6" t="-24"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5" name="文本框 74"/>
              <p:cNvSpPr txBox="1"/>
              <p:nvPr/>
            </p:nvSpPr>
            <p:spPr>
              <a:xfrm>
                <a:off x="6425673" y="4620327"/>
                <a:ext cx="2428172" cy="400110"/>
              </a:xfrm>
              <a:prstGeom prst="rect">
                <a:avLst/>
              </a:prstGeom>
              <a:noFill/>
            </p:spPr>
            <p:txBody>
              <a:bodyPr wrap="square">
                <a:spAutoFit/>
              </a:bodyPr>
              <a:lstStyle/>
              <a:p>
                <a:pPr marL="0" marR="0" lvl="0" indent="266700" algn="l" defTabSz="914400" rtl="0" eaLnBrk="0" fontAlgn="base" latinLnBrk="0" hangingPunct="0">
                  <a:lnSpc>
                    <a:spcPct val="100000"/>
                  </a:lnSpc>
                  <a:spcBef>
                    <a:spcPct val="0"/>
                  </a:spcBef>
                  <a:spcAft>
                    <a:spcPct val="0"/>
                  </a:spcAft>
                  <a:buClrTx/>
                  <a:buSzTx/>
                  <a:buFontTx/>
                  <a:buNone/>
                  <a:tabLst>
                    <a:tab pos="6119495" algn="r"/>
                  </a:tabLst>
                </a:pPr>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(D)</a:t>
                </a:r>
                <a:r>
                  <a:rPr lang="en-US" altLang="zh-CN" sz="2000" kern="100" dirty="0">
                    <a:ea typeface="宋体" panose="02010600030101010101" pitchFamily="2" charset="-122"/>
                    <a:cs typeface="Times New Roman" panose="02020603050405020304" pitchFamily="18" charset="0"/>
                  </a:rPr>
                  <a:t> </a:t>
                </a:r>
                <a14:m>
                  <m:oMath xmlns:m="http://schemas.openxmlformats.org/officeDocument/2006/math">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5</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𝑚</m:t>
                    </m:r>
                  </m:oMath>
                </a14:m>
                <a:endParaRPr lang="zh-CN" altLang="en-US" sz="2000" dirty="0"/>
              </a:p>
            </p:txBody>
          </p:sp>
        </mc:Choice>
        <mc:Fallback>
          <p:sp>
            <p:nvSpPr>
              <p:cNvPr id="75" name="文本框 74"/>
              <p:cNvSpPr txBox="1">
                <a:spLocks noRot="1" noChangeAspect="1" noMove="1" noResize="1" noEditPoints="1" noAdjustHandles="1" noChangeArrowheads="1" noChangeShapeType="1" noTextEdit="1"/>
              </p:cNvSpPr>
              <p:nvPr/>
            </p:nvSpPr>
            <p:spPr>
              <a:xfrm>
                <a:off x="6425673" y="4620327"/>
                <a:ext cx="2428172" cy="400110"/>
              </a:xfrm>
              <a:prstGeom prst="rect">
                <a:avLst/>
              </a:prstGeom>
              <a:blipFill rotWithShape="1">
                <a:blip r:embed="rId6"/>
                <a:stretch>
                  <a:fillRect l="-4" t="-17" r="2" b="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6" name="文本框 75"/>
              <p:cNvSpPr txBox="1"/>
              <p:nvPr/>
            </p:nvSpPr>
            <p:spPr>
              <a:xfrm>
                <a:off x="573556" y="4620327"/>
                <a:ext cx="2252326"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a:t>
                </a:r>
                <a:r>
                  <a:rPr lang="en-US" altLang="zh-CN" sz="2000" kern="100" dirty="0">
                    <a:effectLst/>
                    <a:ea typeface="宋体" panose="02010600030101010101" pitchFamily="2" charset="-122"/>
                    <a:cs typeface="Times New Roman" panose="02020603050405020304" pitchFamily="18" charset="0"/>
                  </a:rPr>
                  <a:t> </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endParaRPr lang="zh-CN" altLang="en-US" sz="2000" dirty="0"/>
              </a:p>
            </p:txBody>
          </p:sp>
        </mc:Choice>
        <mc:Fallback>
          <p:sp>
            <p:nvSpPr>
              <p:cNvPr id="76" name="文本框 75"/>
              <p:cNvSpPr txBox="1">
                <a:spLocks noRot="1" noChangeAspect="1" noMove="1" noResize="1" noEditPoints="1" noAdjustHandles="1" noChangeArrowheads="1" noChangeShapeType="1" noTextEdit="1"/>
              </p:cNvSpPr>
              <p:nvPr/>
            </p:nvSpPr>
            <p:spPr>
              <a:xfrm>
                <a:off x="573556" y="4620327"/>
                <a:ext cx="2252326" cy="400110"/>
              </a:xfrm>
              <a:prstGeom prst="rect">
                <a:avLst/>
              </a:prstGeom>
              <a:blipFill rotWithShape="1">
                <a:blip r:embed="rId7"/>
                <a:stretch>
                  <a:fillRect l="-7" t="-17" r="6" b="3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7" name="文本框 76"/>
              <p:cNvSpPr txBox="1"/>
              <p:nvPr/>
            </p:nvSpPr>
            <p:spPr>
              <a:xfrm>
                <a:off x="2718269" y="4627623"/>
                <a:ext cx="2252325"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(B)</a:t>
                </a:r>
                <a:r>
                  <a:rPr lang="en-US" altLang="zh-CN" sz="2000" kern="100" dirty="0">
                    <a:effectLst/>
                    <a:ea typeface="宋体" panose="02010600030101010101" pitchFamily="2" charset="-122"/>
                    <a:cs typeface="Times New Roman" panose="02020603050405020304" pitchFamily="18" charset="0"/>
                  </a:rPr>
                  <a:t> </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endParaRPr lang="zh-CN" altLang="en-US" sz="2000" dirty="0"/>
              </a:p>
            </p:txBody>
          </p:sp>
        </mc:Choice>
        <mc:Fallback>
          <p:sp>
            <p:nvSpPr>
              <p:cNvPr id="77" name="文本框 76"/>
              <p:cNvSpPr txBox="1">
                <a:spLocks noRot="1" noChangeAspect="1" noMove="1" noResize="1" noEditPoints="1" noAdjustHandles="1" noChangeArrowheads="1" noChangeShapeType="1" noTextEdit="1"/>
              </p:cNvSpPr>
              <p:nvPr/>
            </p:nvSpPr>
            <p:spPr>
              <a:xfrm>
                <a:off x="2718269" y="4627623"/>
                <a:ext cx="2252325" cy="400110"/>
              </a:xfrm>
              <a:prstGeom prst="rect">
                <a:avLst/>
              </a:prstGeom>
              <a:blipFill rotWithShape="1">
                <a:blip r:embed="rId8"/>
                <a:stretch>
                  <a:fillRect l="-21" t="-94" r="20" b="10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8" name="文本框 77"/>
              <p:cNvSpPr txBox="1"/>
              <p:nvPr/>
            </p:nvSpPr>
            <p:spPr>
              <a:xfrm>
                <a:off x="4723002" y="4627623"/>
                <a:ext cx="2413508" cy="400110"/>
              </a:xfrm>
              <a:prstGeom prst="rect">
                <a:avLst/>
              </a:prstGeom>
              <a:noFill/>
            </p:spPr>
            <p:txBody>
              <a:bodyPr wrap="square">
                <a:spAutoFit/>
              </a:bodyPr>
              <a:lstStyle/>
              <a:p>
                <a:r>
                  <a:rPr kumimoji="0" lang="en-US" altLang="zh-CN"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(C)</a:t>
                </a:r>
                <a:r>
                  <a:rPr lang="en-US" altLang="zh-CN" sz="2000" kern="100" dirty="0">
                    <a:effectLst/>
                    <a:ea typeface="宋体" panose="02010600030101010101" pitchFamily="2" charset="-122"/>
                    <a:cs typeface="Times New Roman" panose="02020603050405020304" pitchFamily="18" charset="0"/>
                  </a:rPr>
                  <a:t> </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r>
                  <a:rPr kumimoji="0" lang="zh-CN" altLang="en-US" sz="20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 </a:t>
                </a:r>
                <a:endParaRPr lang="zh-CN" altLang="en-US" sz="2000" dirty="0"/>
              </a:p>
            </p:txBody>
          </p:sp>
        </mc:Choice>
        <mc:Fallback>
          <p:sp>
            <p:nvSpPr>
              <p:cNvPr id="78" name="文本框 77"/>
              <p:cNvSpPr txBox="1">
                <a:spLocks noRot="1" noChangeAspect="1" noMove="1" noResize="1" noEditPoints="1" noAdjustHandles="1" noChangeArrowheads="1" noChangeShapeType="1" noTextEdit="1"/>
              </p:cNvSpPr>
              <p:nvPr/>
            </p:nvSpPr>
            <p:spPr>
              <a:xfrm>
                <a:off x="4723002" y="4627623"/>
                <a:ext cx="2413508" cy="400110"/>
              </a:xfrm>
              <a:prstGeom prst="rect">
                <a:avLst/>
              </a:prstGeom>
              <a:blipFill rotWithShape="1">
                <a:blip r:embed="rId9"/>
                <a:stretch>
                  <a:fillRect l="-21" t="-94" r="16" b="109"/>
                </a:stretch>
              </a:blipFill>
            </p:spPr>
            <p:txBody>
              <a:bodyPr/>
              <a:lstStyle/>
              <a:p>
                <a:r>
                  <a:rPr lang="zh-CN" altLang="en-US">
                    <a:noFill/>
                  </a:rPr>
                  <a:t> </a:t>
                </a:r>
              </a:p>
            </p:txBody>
          </p:sp>
        </mc:Fallback>
      </mc:AlternateContent>
      <p:grpSp>
        <p:nvGrpSpPr>
          <p:cNvPr id="86" name="组合 85"/>
          <p:cNvGrpSpPr/>
          <p:nvPr/>
        </p:nvGrpSpPr>
        <p:grpSpPr>
          <a:xfrm>
            <a:off x="5283018" y="2432268"/>
            <a:ext cx="2622307" cy="2213779"/>
            <a:chOff x="3936939" y="2526106"/>
            <a:chExt cx="2622307" cy="2213779"/>
          </a:xfrm>
        </p:grpSpPr>
        <p:cxnSp>
          <p:nvCxnSpPr>
            <p:cNvPr id="87" name="直接连接符 86"/>
            <p:cNvCxnSpPr/>
            <p:nvPr/>
          </p:nvCxnSpPr>
          <p:spPr bwMode="auto">
            <a:xfrm>
              <a:off x="6296813" y="2526106"/>
              <a:ext cx="0" cy="187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88" name="组合 87"/>
            <p:cNvGrpSpPr/>
            <p:nvPr/>
          </p:nvGrpSpPr>
          <p:grpSpPr>
            <a:xfrm>
              <a:off x="3936939" y="3020369"/>
              <a:ext cx="2622307" cy="1719516"/>
              <a:chOff x="3936939" y="3027403"/>
              <a:chExt cx="2622307" cy="1719516"/>
            </a:xfrm>
          </p:grpSpPr>
          <mc:AlternateContent xmlns:mc="http://schemas.openxmlformats.org/markup-compatibility/2006">
            <mc:Choice xmlns:a14="http://schemas.microsoft.com/office/drawing/2010/main" Requires="a14">
              <p:sp>
                <p:nvSpPr>
                  <p:cNvPr id="89" name="文本框 88"/>
                  <p:cNvSpPr txBox="1"/>
                  <p:nvPr/>
                </p:nvSpPr>
                <p:spPr>
                  <a:xfrm>
                    <a:off x="6219859" y="3276832"/>
                    <a:ext cx="33938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latin typeface="Cambria Math" panose="02040503050406030204" pitchFamily="18" charset="0"/>
                            </a:rPr>
                            <m:t>𝑜</m:t>
                          </m:r>
                        </m:oMath>
                      </m:oMathPara>
                    </a14:m>
                    <a:endParaRPr lang="zh-CN" altLang="en-US" sz="1600" dirty="0"/>
                  </a:p>
                </p:txBody>
              </p:sp>
            </mc:Choice>
            <mc:Fallback>
              <p:sp>
                <p:nvSpPr>
                  <p:cNvPr id="89" name="文本框 88"/>
                  <p:cNvSpPr txBox="1">
                    <a:spLocks noRot="1" noChangeAspect="1" noMove="1" noResize="1" noEditPoints="1" noAdjustHandles="1" noChangeArrowheads="1" noChangeShapeType="1" noTextEdit="1"/>
                  </p:cNvSpPr>
                  <p:nvPr/>
                </p:nvSpPr>
                <p:spPr>
                  <a:xfrm>
                    <a:off x="6219859" y="3276832"/>
                    <a:ext cx="339387" cy="338554"/>
                  </a:xfrm>
                  <a:prstGeom prst="rect">
                    <a:avLst/>
                  </a:prstGeom>
                  <a:blipFill rotWithShape="1">
                    <a:blip r:embed="rId10"/>
                  </a:blipFill>
                </p:spPr>
                <p:txBody>
                  <a:bodyPr/>
                  <a:lstStyle/>
                  <a:p>
                    <a:r>
                      <a:rPr lang="zh-CN" altLang="en-US">
                        <a:noFill/>
                      </a:rPr>
                      <a:t> </a:t>
                    </a:r>
                  </a:p>
                </p:txBody>
              </p:sp>
            </mc:Fallback>
          </mc:AlternateContent>
          <p:grpSp>
            <p:nvGrpSpPr>
              <p:cNvPr id="90" name="组合 89"/>
              <p:cNvGrpSpPr/>
              <p:nvPr/>
            </p:nvGrpSpPr>
            <p:grpSpPr>
              <a:xfrm>
                <a:off x="3936939" y="3027403"/>
                <a:ext cx="2356339" cy="1719516"/>
                <a:chOff x="969908" y="2884380"/>
                <a:chExt cx="2356339" cy="1719516"/>
              </a:xfrm>
            </p:grpSpPr>
            <p:cxnSp>
              <p:nvCxnSpPr>
                <p:cNvPr id="91" name="直接连接符 90"/>
                <p:cNvCxnSpPr/>
                <p:nvPr/>
              </p:nvCxnSpPr>
              <p:spPr bwMode="auto">
                <a:xfrm>
                  <a:off x="969908" y="3316961"/>
                  <a:ext cx="2356339"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92" name="椭圆 91"/>
                <p:cNvSpPr/>
                <p:nvPr/>
              </p:nvSpPr>
              <p:spPr bwMode="auto">
                <a:xfrm>
                  <a:off x="1050797" y="2884380"/>
                  <a:ext cx="45719" cy="879229"/>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93" name="文本框 92"/>
                <p:cNvSpPr txBox="1"/>
                <p:nvPr/>
              </p:nvSpPr>
              <p:spPr>
                <a:xfrm>
                  <a:off x="1168173" y="4265342"/>
                  <a:ext cx="2119165" cy="338554"/>
                </a:xfrm>
                <a:prstGeom prst="rect">
                  <a:avLst/>
                </a:prstGeom>
                <a:noFill/>
              </p:spPr>
              <p:txBody>
                <a:bodyPr wrap="square">
                  <a:spAutoFit/>
                </a:bodyPr>
                <a:lstStyle/>
                <a:p>
                  <a:r>
                    <a:rPr kumimoji="0" lang="zh-CN" altLang="en-US" sz="16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习题</a:t>
                  </a:r>
                  <a:r>
                    <a:rPr kumimoji="0" lang="en-US" altLang="zh-CN" sz="1600" b="0" u="none" strike="noStrike" cap="none" normalizeH="0" baseline="0" dirty="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7-7</a:t>
                  </a:r>
                  <a:r>
                    <a:rPr lang="zh-CN" altLang="en-US" sz="1600" dirty="0">
                      <a:latin typeface="Cambria Math" panose="02040503050406030204" pitchFamily="18" charset="0"/>
                      <a:ea typeface="宋体" panose="02010600030101010101" pitchFamily="2" charset="-122"/>
                      <a:cs typeface="Times New Roman" panose="02020603050405020304" pitchFamily="18" charset="0"/>
                    </a:rPr>
                    <a:t>、</a:t>
                  </a:r>
                  <a:r>
                    <a:rPr lang="en-US" altLang="zh-CN" sz="1600" dirty="0">
                      <a:latin typeface="Cambria Math" panose="02040503050406030204" pitchFamily="18" charset="0"/>
                      <a:ea typeface="宋体" panose="02010600030101010101" pitchFamily="2" charset="-122"/>
                      <a:cs typeface="Times New Roman" panose="02020603050405020304" pitchFamily="18" charset="0"/>
                    </a:rPr>
                    <a:t>7-8</a:t>
                  </a:r>
                  <a:r>
                    <a:rPr lang="zh-CN" altLang="en-US" sz="1600" dirty="0">
                      <a:latin typeface="Cambria Math" panose="02040503050406030204" pitchFamily="18" charset="0"/>
                      <a:ea typeface="宋体" panose="02010600030101010101" pitchFamily="2" charset="-122"/>
                      <a:cs typeface="Times New Roman" panose="02020603050405020304" pitchFamily="18" charset="0"/>
                    </a:rPr>
                    <a:t>解答图</a:t>
                  </a:r>
                  <a:endParaRPr lang="zh-CN" altLang="en-US" sz="1600" dirty="0"/>
                </a:p>
              </p:txBody>
            </p:sp>
          </p:grpSp>
        </p:grpSp>
      </p:grpSp>
      <p:grpSp>
        <p:nvGrpSpPr>
          <p:cNvPr id="97" name="组合 96"/>
          <p:cNvGrpSpPr/>
          <p:nvPr/>
        </p:nvGrpSpPr>
        <p:grpSpPr>
          <a:xfrm>
            <a:off x="5340806" y="2668398"/>
            <a:ext cx="0" cy="1379811"/>
            <a:chOff x="3671163" y="2762236"/>
            <a:chExt cx="0" cy="1379811"/>
          </a:xfrm>
        </p:grpSpPr>
        <p:cxnSp>
          <p:nvCxnSpPr>
            <p:cNvPr id="98" name="直接连接符 97"/>
            <p:cNvCxnSpPr/>
            <p:nvPr/>
          </p:nvCxnSpPr>
          <p:spPr bwMode="auto">
            <a:xfrm>
              <a:off x="3671163" y="3710047"/>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99" name="直接连接符 98"/>
            <p:cNvCxnSpPr/>
            <p:nvPr/>
          </p:nvCxnSpPr>
          <p:spPr bwMode="auto">
            <a:xfrm>
              <a:off x="3671163" y="2762236"/>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00" name="组合 99"/>
          <p:cNvGrpSpPr/>
          <p:nvPr/>
        </p:nvGrpSpPr>
        <p:grpSpPr>
          <a:xfrm>
            <a:off x="5393234" y="2710603"/>
            <a:ext cx="2249658" cy="1301261"/>
            <a:chOff x="5398477" y="2771335"/>
            <a:chExt cx="2249658" cy="1301261"/>
          </a:xfrm>
        </p:grpSpPr>
        <p:cxnSp>
          <p:nvCxnSpPr>
            <p:cNvPr id="101" name="直接连接符 100"/>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02" name="直接连接符 101"/>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cxnSp>
        <p:nvCxnSpPr>
          <p:cNvPr id="103" name="直接连接符 102"/>
          <p:cNvCxnSpPr/>
          <p:nvPr/>
        </p:nvCxnSpPr>
        <p:spPr bwMode="auto">
          <a:xfrm>
            <a:off x="5382425" y="3792965"/>
            <a:ext cx="0" cy="607787"/>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04" name="组合 103"/>
          <p:cNvGrpSpPr/>
          <p:nvPr/>
        </p:nvGrpSpPr>
        <p:grpSpPr>
          <a:xfrm>
            <a:off x="4918197" y="3055909"/>
            <a:ext cx="367034" cy="597600"/>
            <a:chOff x="4915384" y="3268294"/>
            <a:chExt cx="367034" cy="294509"/>
          </a:xfrm>
        </p:grpSpPr>
        <p:cxnSp>
          <p:nvCxnSpPr>
            <p:cNvPr id="105" name="直接连接符 104"/>
            <p:cNvCxnSpPr/>
            <p:nvPr/>
          </p:nvCxnSpPr>
          <p:spPr bwMode="auto">
            <a:xfrm>
              <a:off x="4922418" y="3268294"/>
              <a:ext cx="360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106" name="直接连接符 105"/>
            <p:cNvCxnSpPr/>
            <p:nvPr/>
          </p:nvCxnSpPr>
          <p:spPr bwMode="auto">
            <a:xfrm>
              <a:off x="4915384" y="3562803"/>
              <a:ext cx="360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107" name="组合 106"/>
          <p:cNvGrpSpPr/>
          <p:nvPr/>
        </p:nvGrpSpPr>
        <p:grpSpPr>
          <a:xfrm>
            <a:off x="4860026" y="2781853"/>
            <a:ext cx="249600" cy="1142496"/>
            <a:chOff x="4877593" y="2801450"/>
            <a:chExt cx="249600" cy="1142496"/>
          </a:xfrm>
        </p:grpSpPr>
        <p:cxnSp>
          <p:nvCxnSpPr>
            <p:cNvPr id="108" name="直接箭头连接符 107"/>
            <p:cNvCxnSpPr/>
            <p:nvPr/>
          </p:nvCxnSpPr>
          <p:spPr bwMode="auto">
            <a:xfrm>
              <a:off x="5045130" y="2801450"/>
              <a:ext cx="0" cy="264359"/>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09" name="直接箭头连接符 108"/>
            <p:cNvCxnSpPr/>
            <p:nvPr/>
          </p:nvCxnSpPr>
          <p:spPr bwMode="auto">
            <a:xfrm>
              <a:off x="5036234" y="3679587"/>
              <a:ext cx="0" cy="264359"/>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10" name="文本框 109"/>
                <p:cNvSpPr txBox="1"/>
                <p:nvPr/>
              </p:nvSpPr>
              <p:spPr>
                <a:xfrm>
                  <a:off x="4877593" y="3205029"/>
                  <a:ext cx="24960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𝑎</m:t>
                        </m:r>
                      </m:oMath>
                    </m:oMathPara>
                  </a14:m>
                  <a:endParaRPr lang="zh-CN" altLang="en-US" dirty="0"/>
                </a:p>
              </p:txBody>
            </p:sp>
          </mc:Choice>
          <mc:Fallback>
            <p:sp>
              <p:nvSpPr>
                <p:cNvPr id="110" name="文本框 109"/>
                <p:cNvSpPr txBox="1">
                  <a:spLocks noRot="1" noChangeAspect="1" noMove="1" noResize="1" noEditPoints="1" noAdjustHandles="1" noChangeArrowheads="1" noChangeShapeType="1" noTextEdit="1"/>
                </p:cNvSpPr>
                <p:nvPr/>
              </p:nvSpPr>
              <p:spPr>
                <a:xfrm>
                  <a:off x="4877593" y="3205029"/>
                  <a:ext cx="249600" cy="338554"/>
                </a:xfrm>
                <a:prstGeom prst="rect">
                  <a:avLst/>
                </a:prstGeom>
                <a:blipFill rotWithShape="1">
                  <a:blip r:embed="rId11"/>
                </a:blipFill>
              </p:spPr>
              <p:txBody>
                <a:bodyPr/>
                <a:lstStyle/>
                <a:p>
                  <a:r>
                    <a:rPr lang="zh-CN" altLang="en-US">
                      <a:noFill/>
                    </a:rPr>
                    <a:t> </a:t>
                  </a:r>
                </a:p>
              </p:txBody>
            </p:sp>
          </mc:Fallback>
        </mc:AlternateContent>
      </p:grpSp>
      <p:grpSp>
        <p:nvGrpSpPr>
          <p:cNvPr id="111" name="组合 110"/>
          <p:cNvGrpSpPr/>
          <p:nvPr/>
        </p:nvGrpSpPr>
        <p:grpSpPr>
          <a:xfrm>
            <a:off x="5396144" y="3988536"/>
            <a:ext cx="2217421" cy="338554"/>
            <a:chOff x="5421335" y="4014351"/>
            <a:chExt cx="2217421" cy="338554"/>
          </a:xfrm>
        </p:grpSpPr>
        <p:grpSp>
          <p:nvGrpSpPr>
            <p:cNvPr id="112" name="组合 111"/>
            <p:cNvGrpSpPr/>
            <p:nvPr/>
          </p:nvGrpSpPr>
          <p:grpSpPr>
            <a:xfrm rot="5400000" flipH="1">
              <a:off x="6493017" y="3071334"/>
              <a:ext cx="74057" cy="2217421"/>
              <a:chOff x="5036234" y="3595179"/>
              <a:chExt cx="0" cy="856164"/>
            </a:xfrm>
          </p:grpSpPr>
          <p:cxnSp>
            <p:nvCxnSpPr>
              <p:cNvPr id="114" name="直接箭头连接符 113"/>
              <p:cNvCxnSpPr/>
              <p:nvPr/>
            </p:nvCxnSpPr>
            <p:spPr bwMode="auto">
              <a:xfrm>
                <a:off x="5036234" y="4186984"/>
                <a:ext cx="0" cy="264359"/>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15" name="直接箭头连接符 114"/>
              <p:cNvCxnSpPr/>
              <p:nvPr/>
            </p:nvCxnSpPr>
            <p:spPr bwMode="auto">
              <a:xfrm>
                <a:off x="5036234" y="3595179"/>
                <a:ext cx="0" cy="264359"/>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mc:AlternateContent xmlns:mc="http://schemas.openxmlformats.org/markup-compatibility/2006">
          <mc:Choice xmlns:a14="http://schemas.microsoft.com/office/drawing/2010/main" Requires="a14">
            <p:sp>
              <p:nvSpPr>
                <p:cNvPr id="113" name="文本框 112"/>
                <p:cNvSpPr txBox="1"/>
                <p:nvPr/>
              </p:nvSpPr>
              <p:spPr>
                <a:xfrm>
                  <a:off x="6366514" y="4014351"/>
                  <a:ext cx="40833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𝑓</m:t>
                        </m:r>
                      </m:oMath>
                    </m:oMathPara>
                  </a14:m>
                  <a:endParaRPr lang="zh-CN" altLang="en-US" sz="1600" dirty="0"/>
                </a:p>
              </p:txBody>
            </p:sp>
          </mc:Choice>
          <mc:Fallback>
            <p:sp>
              <p:nvSpPr>
                <p:cNvPr id="113" name="文本框 112"/>
                <p:cNvSpPr txBox="1">
                  <a:spLocks noRot="1" noChangeAspect="1" noMove="1" noResize="1" noEditPoints="1" noAdjustHandles="1" noChangeArrowheads="1" noChangeShapeType="1" noTextEdit="1"/>
                </p:cNvSpPr>
                <p:nvPr/>
              </p:nvSpPr>
              <p:spPr>
                <a:xfrm>
                  <a:off x="6366514" y="4014351"/>
                  <a:ext cx="408337" cy="338554"/>
                </a:xfrm>
                <a:prstGeom prst="rect">
                  <a:avLst/>
                </a:prstGeom>
                <a:blipFill rotWithShape="1">
                  <a:blip r:embed="rId12"/>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116" name="文本框 115"/>
              <p:cNvSpPr txBox="1"/>
              <p:nvPr/>
            </p:nvSpPr>
            <p:spPr>
              <a:xfrm>
                <a:off x="8042818" y="2452456"/>
                <a:ext cx="991141" cy="35877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latin typeface="Cambria Math" panose="02040503050406030204" pitchFamily="18" charset="0"/>
                        </a:rPr>
                        <m:t>𝑘</m:t>
                      </m:r>
                      <m:r>
                        <a:rPr lang="en-US" altLang="zh-CN" sz="1600" b="0" i="1" smtClean="0">
                          <a:solidFill>
                            <a:srgbClr val="000000"/>
                          </a:solidFill>
                          <a:latin typeface="Cambria Math" panose="02040503050406030204" pitchFamily="18" charset="0"/>
                          <a:ea typeface="Cambria Math" panose="02040503050406030204" pitchFamily="18" charset="0"/>
                        </a:rPr>
                        <m:t>=+</m:t>
                      </m:r>
                      <m:r>
                        <a:rPr lang="en-US" altLang="zh-CN" sz="1600" b="0" i="1" smtClean="0">
                          <a:solidFill>
                            <a:srgbClr val="000000"/>
                          </a:solidFill>
                          <a:latin typeface="Cambria Math" panose="02040503050406030204" pitchFamily="18" charset="0"/>
                        </a:rPr>
                        <m:t>1</m:t>
                      </m:r>
                    </m:oMath>
                  </m:oMathPara>
                </a14:m>
                <a:endParaRPr lang="zh-CN" altLang="en-US" sz="1600" dirty="0"/>
              </a:p>
            </p:txBody>
          </p:sp>
        </mc:Choice>
        <mc:Fallback>
          <p:sp>
            <p:nvSpPr>
              <p:cNvPr id="116" name="文本框 115"/>
              <p:cNvSpPr txBox="1">
                <a:spLocks noRot="1" noChangeAspect="1" noMove="1" noResize="1" noEditPoints="1" noAdjustHandles="1" noChangeArrowheads="1" noChangeShapeType="1" noTextEdit="1"/>
              </p:cNvSpPr>
              <p:nvPr/>
            </p:nvSpPr>
            <p:spPr>
              <a:xfrm>
                <a:off x="8042818" y="2452456"/>
                <a:ext cx="991141" cy="358778"/>
              </a:xfrm>
              <a:prstGeom prst="rect">
                <a:avLst/>
              </a:prstGeom>
              <a:blipFill rotWithShape="1">
                <a:blip r:embed="rId13"/>
                <a:stretch>
                  <a:fillRect l="-55" t="-24" r="45" b="2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7" name="文本框 116"/>
              <p:cNvSpPr txBox="1"/>
              <p:nvPr/>
            </p:nvSpPr>
            <p:spPr>
              <a:xfrm>
                <a:off x="8047839" y="3908956"/>
                <a:ext cx="991141" cy="35877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latin typeface="Cambria Math" panose="02040503050406030204" pitchFamily="18" charset="0"/>
                        </a:rPr>
                        <m:t>𝑘</m:t>
                      </m:r>
                      <m:r>
                        <a:rPr lang="en-US" altLang="zh-CN" sz="1600" b="0" i="1" smtClean="0">
                          <a:solidFill>
                            <a:srgbClr val="000000"/>
                          </a:solidFill>
                          <a:latin typeface="Cambria Math" panose="02040503050406030204" pitchFamily="18" charset="0"/>
                          <a:ea typeface="Cambria Math" panose="02040503050406030204" pitchFamily="18" charset="0"/>
                        </a:rPr>
                        <m:t>=−</m:t>
                      </m:r>
                      <m:r>
                        <a:rPr lang="en-US" altLang="zh-CN" sz="1600" b="0" i="1" smtClean="0">
                          <a:solidFill>
                            <a:srgbClr val="000000"/>
                          </a:solidFill>
                          <a:latin typeface="Cambria Math" panose="02040503050406030204" pitchFamily="18" charset="0"/>
                        </a:rPr>
                        <m:t>1</m:t>
                      </m:r>
                    </m:oMath>
                  </m:oMathPara>
                </a14:m>
                <a:endParaRPr lang="zh-CN" altLang="en-US" sz="1600" dirty="0"/>
              </a:p>
            </p:txBody>
          </p:sp>
        </mc:Choice>
        <mc:Fallback>
          <p:sp>
            <p:nvSpPr>
              <p:cNvPr id="117" name="文本框 116"/>
              <p:cNvSpPr txBox="1">
                <a:spLocks noRot="1" noChangeAspect="1" noMove="1" noResize="1" noEditPoints="1" noAdjustHandles="1" noChangeArrowheads="1" noChangeShapeType="1" noTextEdit="1"/>
              </p:cNvSpPr>
              <p:nvPr/>
            </p:nvSpPr>
            <p:spPr>
              <a:xfrm>
                <a:off x="8047839" y="3908956"/>
                <a:ext cx="991141" cy="358778"/>
              </a:xfrm>
              <a:prstGeom prst="rect">
                <a:avLst/>
              </a:prstGeom>
              <a:blipFill rotWithShape="1">
                <a:blip r:embed="rId14"/>
                <a:stretch>
                  <a:fillRect l="-49" t="-148" r="39" b="149"/>
                </a:stretch>
              </a:blipFill>
            </p:spPr>
            <p:txBody>
              <a:bodyPr/>
              <a:lstStyle/>
              <a:p>
                <a:r>
                  <a:rPr lang="zh-CN" altLang="en-US">
                    <a:noFill/>
                  </a:rPr>
                  <a:t> </a:t>
                </a:r>
              </a:p>
            </p:txBody>
          </p:sp>
        </mc:Fallback>
      </mc:AlternateContent>
      <p:grpSp>
        <p:nvGrpSpPr>
          <p:cNvPr id="118" name="组合 117"/>
          <p:cNvGrpSpPr/>
          <p:nvPr/>
        </p:nvGrpSpPr>
        <p:grpSpPr>
          <a:xfrm>
            <a:off x="7623000" y="2614792"/>
            <a:ext cx="510595" cy="1482066"/>
            <a:chOff x="6276921" y="2708630"/>
            <a:chExt cx="510595" cy="1482066"/>
          </a:xfrm>
        </p:grpSpPr>
        <p:cxnSp>
          <p:nvCxnSpPr>
            <p:cNvPr id="119" name="直接箭头连接符 118"/>
            <p:cNvCxnSpPr/>
            <p:nvPr/>
          </p:nvCxnSpPr>
          <p:spPr bwMode="auto">
            <a:xfrm rot="5400000" flipH="1">
              <a:off x="6525843" y="3941774"/>
              <a:ext cx="0" cy="497843"/>
            </a:xfrm>
            <a:prstGeom prst="straightConnector1">
              <a:avLst/>
            </a:prstGeom>
            <a:solidFill>
              <a:schemeClr val="accent1"/>
            </a:solidFill>
            <a:ln w="19050" cap="flat" cmpd="sng" algn="ctr">
              <a:solidFill>
                <a:schemeClr val="tx1"/>
              </a:solidFill>
              <a:prstDash val="dash"/>
              <a:round/>
              <a:headEnd type="none" w="med" len="lg"/>
              <a:tailEnd type="none" w="med" len="lg"/>
            </a:ln>
            <a:effectLst/>
          </p:spPr>
        </p:cxnSp>
        <p:cxnSp>
          <p:nvCxnSpPr>
            <p:cNvPr id="120" name="直接箭头连接符 119"/>
            <p:cNvCxnSpPr/>
            <p:nvPr/>
          </p:nvCxnSpPr>
          <p:spPr bwMode="auto">
            <a:xfrm rot="5400000" flipH="1">
              <a:off x="6538595" y="2459708"/>
              <a:ext cx="0" cy="497843"/>
            </a:xfrm>
            <a:prstGeom prst="straightConnector1">
              <a:avLst/>
            </a:prstGeom>
            <a:solidFill>
              <a:schemeClr val="accent1"/>
            </a:solidFill>
            <a:ln w="19050" cap="flat" cmpd="sng" algn="ctr">
              <a:solidFill>
                <a:schemeClr val="tx1"/>
              </a:solidFill>
              <a:prstDash val="dash"/>
              <a:round/>
              <a:headEnd type="none" w="med" len="lg"/>
              <a:tailEnd type="none" w="med" len="lg"/>
            </a:ln>
            <a:effectLst/>
          </p:spPr>
        </p:cxnSp>
      </p:grpSp>
      <p:grpSp>
        <p:nvGrpSpPr>
          <p:cNvPr id="121" name="组合 120"/>
          <p:cNvGrpSpPr/>
          <p:nvPr/>
        </p:nvGrpSpPr>
        <p:grpSpPr>
          <a:xfrm>
            <a:off x="5411729" y="2801257"/>
            <a:ext cx="2249658" cy="1123200"/>
            <a:chOff x="5398477" y="2771335"/>
            <a:chExt cx="2249658" cy="1301261"/>
          </a:xfrm>
        </p:grpSpPr>
        <p:cxnSp>
          <p:nvCxnSpPr>
            <p:cNvPr id="122" name="直接连接符 121"/>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3" name="直接连接符 122"/>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24" name="组合 123"/>
          <p:cNvGrpSpPr/>
          <p:nvPr/>
        </p:nvGrpSpPr>
        <p:grpSpPr>
          <a:xfrm>
            <a:off x="5402351" y="2889009"/>
            <a:ext cx="2249658" cy="943200"/>
            <a:chOff x="5398477" y="2771335"/>
            <a:chExt cx="2249658" cy="1301261"/>
          </a:xfrm>
        </p:grpSpPr>
        <p:cxnSp>
          <p:nvCxnSpPr>
            <p:cNvPr id="125" name="直接连接符 124"/>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6" name="直接连接符 125"/>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27" name="组合 126"/>
          <p:cNvGrpSpPr/>
          <p:nvPr/>
        </p:nvGrpSpPr>
        <p:grpSpPr>
          <a:xfrm>
            <a:off x="5400006" y="2978535"/>
            <a:ext cx="2249658" cy="763200"/>
            <a:chOff x="5398477" y="2771335"/>
            <a:chExt cx="2249658" cy="1301261"/>
          </a:xfrm>
        </p:grpSpPr>
        <p:cxnSp>
          <p:nvCxnSpPr>
            <p:cNvPr id="128" name="直接连接符 127"/>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9" name="直接连接符 128"/>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30" name="组合 129"/>
          <p:cNvGrpSpPr/>
          <p:nvPr/>
        </p:nvGrpSpPr>
        <p:grpSpPr>
          <a:xfrm>
            <a:off x="5406778" y="3061501"/>
            <a:ext cx="2249658" cy="583200"/>
            <a:chOff x="5398477" y="2771335"/>
            <a:chExt cx="2249658" cy="1301261"/>
          </a:xfrm>
        </p:grpSpPr>
        <p:cxnSp>
          <p:nvCxnSpPr>
            <p:cNvPr id="131" name="直接连接符 130"/>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2" name="直接连接符 131"/>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33" name="组合 132"/>
          <p:cNvGrpSpPr/>
          <p:nvPr/>
        </p:nvGrpSpPr>
        <p:grpSpPr>
          <a:xfrm>
            <a:off x="5373343" y="3154382"/>
            <a:ext cx="2249658" cy="403200"/>
            <a:chOff x="5398477" y="2771335"/>
            <a:chExt cx="2249658" cy="1301261"/>
          </a:xfrm>
        </p:grpSpPr>
        <p:cxnSp>
          <p:nvCxnSpPr>
            <p:cNvPr id="134" name="直接连接符 133"/>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5" name="直接连接符 134"/>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36" name="组合 135"/>
          <p:cNvGrpSpPr/>
          <p:nvPr/>
        </p:nvGrpSpPr>
        <p:grpSpPr>
          <a:xfrm>
            <a:off x="5402350" y="3254935"/>
            <a:ext cx="2249658" cy="223200"/>
            <a:chOff x="5398477" y="2771335"/>
            <a:chExt cx="2249658" cy="1301261"/>
          </a:xfrm>
        </p:grpSpPr>
        <p:cxnSp>
          <p:nvCxnSpPr>
            <p:cNvPr id="137" name="直接连接符 136"/>
            <p:cNvCxnSpPr/>
            <p:nvPr/>
          </p:nvCxnSpPr>
          <p:spPr bwMode="auto">
            <a:xfrm flipV="1">
              <a:off x="5398477" y="2771335"/>
              <a:ext cx="2249658" cy="65063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8" name="直接连接符 137"/>
            <p:cNvCxnSpPr/>
            <p:nvPr/>
          </p:nvCxnSpPr>
          <p:spPr bwMode="auto">
            <a:xfrm>
              <a:off x="5407855" y="3430171"/>
              <a:ext cx="2240280" cy="642425"/>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39" name="组合 138"/>
          <p:cNvGrpSpPr/>
          <p:nvPr/>
        </p:nvGrpSpPr>
        <p:grpSpPr>
          <a:xfrm>
            <a:off x="5340802" y="2720945"/>
            <a:ext cx="0" cy="1288020"/>
            <a:chOff x="3720401" y="2814783"/>
            <a:chExt cx="0" cy="1288020"/>
          </a:xfrm>
        </p:grpSpPr>
        <p:cxnSp>
          <p:nvCxnSpPr>
            <p:cNvPr id="140" name="直接连接符 139"/>
            <p:cNvCxnSpPr/>
            <p:nvPr/>
          </p:nvCxnSpPr>
          <p:spPr bwMode="auto">
            <a:xfrm>
              <a:off x="3720401" y="3670803"/>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41" name="直接连接符 140"/>
            <p:cNvCxnSpPr/>
            <p:nvPr/>
          </p:nvCxnSpPr>
          <p:spPr bwMode="auto">
            <a:xfrm>
              <a:off x="3720401" y="2814783"/>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42" name="组合 141"/>
          <p:cNvGrpSpPr/>
          <p:nvPr/>
        </p:nvGrpSpPr>
        <p:grpSpPr>
          <a:xfrm>
            <a:off x="5340804" y="2759840"/>
            <a:ext cx="0" cy="1203612"/>
            <a:chOff x="3720401" y="2856987"/>
            <a:chExt cx="0" cy="1203612"/>
          </a:xfrm>
        </p:grpSpPr>
        <p:cxnSp>
          <p:nvCxnSpPr>
            <p:cNvPr id="143" name="直接连接符 142"/>
            <p:cNvCxnSpPr/>
            <p:nvPr/>
          </p:nvCxnSpPr>
          <p:spPr bwMode="auto">
            <a:xfrm>
              <a:off x="3720401" y="3628599"/>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44" name="直接连接符 143"/>
            <p:cNvCxnSpPr/>
            <p:nvPr/>
          </p:nvCxnSpPr>
          <p:spPr bwMode="auto">
            <a:xfrm>
              <a:off x="3720401" y="2856987"/>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45" name="组合 144"/>
          <p:cNvGrpSpPr/>
          <p:nvPr/>
        </p:nvGrpSpPr>
        <p:grpSpPr>
          <a:xfrm>
            <a:off x="5340806" y="2803820"/>
            <a:ext cx="0" cy="1105136"/>
            <a:chOff x="3720401" y="2906225"/>
            <a:chExt cx="0" cy="1105136"/>
          </a:xfrm>
        </p:grpSpPr>
        <p:cxnSp>
          <p:nvCxnSpPr>
            <p:cNvPr id="146" name="直接连接符 145"/>
            <p:cNvCxnSpPr/>
            <p:nvPr/>
          </p:nvCxnSpPr>
          <p:spPr bwMode="auto">
            <a:xfrm>
              <a:off x="3720401" y="3579361"/>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47" name="直接连接符 146"/>
            <p:cNvCxnSpPr/>
            <p:nvPr/>
          </p:nvCxnSpPr>
          <p:spPr bwMode="auto">
            <a:xfrm>
              <a:off x="3720401" y="2906225"/>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48" name="组合 147"/>
          <p:cNvGrpSpPr/>
          <p:nvPr/>
        </p:nvGrpSpPr>
        <p:grpSpPr>
          <a:xfrm>
            <a:off x="5340806" y="2858907"/>
            <a:ext cx="0" cy="1013694"/>
            <a:chOff x="3720401" y="2927327"/>
            <a:chExt cx="0" cy="1013694"/>
          </a:xfrm>
        </p:grpSpPr>
        <p:cxnSp>
          <p:nvCxnSpPr>
            <p:cNvPr id="149" name="直接连接符 148"/>
            <p:cNvCxnSpPr/>
            <p:nvPr/>
          </p:nvCxnSpPr>
          <p:spPr bwMode="auto">
            <a:xfrm>
              <a:off x="3720401" y="3509021"/>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50" name="直接连接符 149"/>
            <p:cNvCxnSpPr/>
            <p:nvPr/>
          </p:nvCxnSpPr>
          <p:spPr bwMode="auto">
            <a:xfrm>
              <a:off x="3720401" y="2927327"/>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51" name="组合 150"/>
          <p:cNvGrpSpPr/>
          <p:nvPr/>
        </p:nvGrpSpPr>
        <p:grpSpPr>
          <a:xfrm>
            <a:off x="5344708" y="2905409"/>
            <a:ext cx="0" cy="922252"/>
            <a:chOff x="3720401" y="2927327"/>
            <a:chExt cx="0" cy="922252"/>
          </a:xfrm>
        </p:grpSpPr>
        <p:cxnSp>
          <p:nvCxnSpPr>
            <p:cNvPr id="152" name="直接连接符 151"/>
            <p:cNvCxnSpPr/>
            <p:nvPr/>
          </p:nvCxnSpPr>
          <p:spPr bwMode="auto">
            <a:xfrm>
              <a:off x="3720401" y="3417579"/>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53" name="直接连接符 152"/>
            <p:cNvCxnSpPr/>
            <p:nvPr/>
          </p:nvCxnSpPr>
          <p:spPr bwMode="auto">
            <a:xfrm>
              <a:off x="3720401" y="2927327"/>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54" name="组合 153"/>
          <p:cNvGrpSpPr/>
          <p:nvPr/>
        </p:nvGrpSpPr>
        <p:grpSpPr>
          <a:xfrm>
            <a:off x="5340802" y="2615576"/>
            <a:ext cx="0" cy="1499389"/>
            <a:chOff x="3671163" y="2698930"/>
            <a:chExt cx="0" cy="1499389"/>
          </a:xfrm>
        </p:grpSpPr>
        <p:cxnSp>
          <p:nvCxnSpPr>
            <p:cNvPr id="155" name="直接连接符 154"/>
            <p:cNvCxnSpPr/>
            <p:nvPr/>
          </p:nvCxnSpPr>
          <p:spPr bwMode="auto">
            <a:xfrm>
              <a:off x="3671163" y="3766319"/>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56" name="直接连接符 155"/>
            <p:cNvCxnSpPr/>
            <p:nvPr/>
          </p:nvCxnSpPr>
          <p:spPr bwMode="auto">
            <a:xfrm>
              <a:off x="3671163" y="2698930"/>
              <a:ext cx="0" cy="432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57" name="组合 156"/>
          <p:cNvGrpSpPr/>
          <p:nvPr/>
        </p:nvGrpSpPr>
        <p:grpSpPr>
          <a:xfrm>
            <a:off x="7808156" y="2712426"/>
            <a:ext cx="452867" cy="1281349"/>
            <a:chOff x="6486807" y="2804440"/>
            <a:chExt cx="452867" cy="1281349"/>
          </a:xfrm>
        </p:grpSpPr>
        <p:grpSp>
          <p:nvGrpSpPr>
            <p:cNvPr id="158" name="组合 157"/>
            <p:cNvGrpSpPr/>
            <p:nvPr/>
          </p:nvGrpSpPr>
          <p:grpSpPr>
            <a:xfrm>
              <a:off x="6702975" y="2804440"/>
              <a:ext cx="0" cy="1281349"/>
              <a:chOff x="6702975" y="2804440"/>
              <a:chExt cx="0" cy="1281349"/>
            </a:xfrm>
          </p:grpSpPr>
          <p:cxnSp>
            <p:nvCxnSpPr>
              <p:cNvPr id="160" name="直接箭头连接符 159"/>
              <p:cNvCxnSpPr/>
              <p:nvPr/>
            </p:nvCxnSpPr>
            <p:spPr bwMode="auto">
              <a:xfrm flipV="1">
                <a:off x="6702975" y="2804440"/>
                <a:ext cx="0" cy="421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61" name="直接箭头连接符 160"/>
              <p:cNvCxnSpPr/>
              <p:nvPr/>
            </p:nvCxnSpPr>
            <p:spPr bwMode="auto">
              <a:xfrm flipV="1">
                <a:off x="6702975" y="3664589"/>
                <a:ext cx="0" cy="421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mc:AlternateContent xmlns:mc="http://schemas.openxmlformats.org/markup-compatibility/2006">
          <mc:Choice xmlns:a14="http://schemas.microsoft.com/office/drawing/2010/main" Requires="a14">
            <p:sp>
              <p:nvSpPr>
                <p:cNvPr id="159" name="文本框 158"/>
                <p:cNvSpPr txBox="1"/>
                <p:nvPr/>
              </p:nvSpPr>
              <p:spPr>
                <a:xfrm>
                  <a:off x="6486807" y="3240666"/>
                  <a:ext cx="45286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𝑥</m:t>
                        </m:r>
                      </m:oMath>
                    </m:oMathPara>
                  </a14:m>
                  <a:endParaRPr lang="zh-CN" altLang="en-US" sz="1600" dirty="0"/>
                </a:p>
              </p:txBody>
            </p:sp>
          </mc:Choice>
          <mc:Fallback>
            <p:sp>
              <p:nvSpPr>
                <p:cNvPr id="159" name="文本框 158"/>
                <p:cNvSpPr txBox="1">
                  <a:spLocks noRot="1" noChangeAspect="1" noMove="1" noResize="1" noEditPoints="1" noAdjustHandles="1" noChangeArrowheads="1" noChangeShapeType="1" noTextEdit="1"/>
                </p:cNvSpPr>
                <p:nvPr/>
              </p:nvSpPr>
              <p:spPr>
                <a:xfrm>
                  <a:off x="6486807" y="3240666"/>
                  <a:ext cx="452867" cy="338554"/>
                </a:xfrm>
                <a:prstGeom prst="rect">
                  <a:avLst/>
                </a:prstGeom>
                <a:blipFill rotWithShape="1">
                  <a:blip r:embed="rId15"/>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162" name="文本框 161"/>
              <p:cNvSpPr txBox="1"/>
              <p:nvPr/>
            </p:nvSpPr>
            <p:spPr>
              <a:xfrm>
                <a:off x="1534283" y="5027733"/>
                <a:ext cx="3436311" cy="67749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2000" i="1" smtClean="0">
                          <a:latin typeface="Cambria Math" panose="02040503050406030204" pitchFamily="18" charset="0"/>
                          <a:ea typeface="Cambria Math" panose="02040503050406030204" pitchFamily="18" charset="0"/>
                        </a:rPr>
                        <m:t>中央明纹</m:t>
                      </m:r>
                      <m:r>
                        <a:rPr lang="zh-CN" altLang="en-US" sz="2000" i="1">
                          <a:latin typeface="Cambria Math" panose="02040503050406030204" pitchFamily="18" charset="0"/>
                          <a:ea typeface="Cambria Math" panose="02040503050406030204" pitchFamily="18" charset="0"/>
                        </a:rPr>
                        <m:t>宽度</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𝑥</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2</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𝑓</m:t>
                          </m:r>
                          <m:r>
                            <a:rPr lang="zh-CN" altLang="en-US" sz="2000" i="1" smtClean="0">
                              <a:latin typeface="Cambria Math" panose="02040503050406030204" pitchFamily="18" charset="0"/>
                              <a:ea typeface="Cambria Math" panose="02040503050406030204" pitchFamily="18" charset="0"/>
                            </a:rPr>
                            <m:t>𝜆</m:t>
                          </m:r>
                        </m:num>
                        <m:den>
                          <m:r>
                            <a:rPr lang="en-US" altLang="zh-CN" sz="2000" b="0" i="1" smtClean="0">
                              <a:latin typeface="Cambria Math" panose="02040503050406030204" pitchFamily="18" charset="0"/>
                              <a:ea typeface="Cambria Math" panose="02040503050406030204" pitchFamily="18" charset="0"/>
                            </a:rPr>
                            <m:t>𝑎</m:t>
                          </m:r>
                        </m:den>
                      </m:f>
                    </m:oMath>
                  </m:oMathPara>
                </a14:m>
                <a:endParaRPr lang="zh-CN" altLang="en-US" dirty="0"/>
              </a:p>
            </p:txBody>
          </p:sp>
        </mc:Choice>
        <mc:Fallback>
          <p:sp>
            <p:nvSpPr>
              <p:cNvPr id="162" name="文本框 161"/>
              <p:cNvSpPr txBox="1">
                <a:spLocks noRot="1" noChangeAspect="1" noMove="1" noResize="1" noEditPoints="1" noAdjustHandles="1" noChangeArrowheads="1" noChangeShapeType="1" noTextEdit="1"/>
              </p:cNvSpPr>
              <p:nvPr/>
            </p:nvSpPr>
            <p:spPr>
              <a:xfrm>
                <a:off x="1534283" y="5027733"/>
                <a:ext cx="3436311" cy="677493"/>
              </a:xfrm>
              <a:prstGeom prst="rect">
                <a:avLst/>
              </a:prstGeom>
              <a:blipFill rotWithShape="1">
                <a:blip r:embed="rId3"/>
                <a:stretch>
                  <a:fillRect l="-4" t="-65" r="13" b="57"/>
                </a:stretch>
              </a:blipFill>
            </p:spPr>
            <p:txBody>
              <a:bodyPr/>
              <a:lstStyle/>
              <a:p>
                <a:r>
                  <a:rPr lang="zh-CN" altLang="en-US">
                    <a:noFill/>
                  </a:rPr>
                  <a:t> </a:t>
                </a:r>
              </a:p>
            </p:txBody>
          </p:sp>
        </mc:Fallback>
      </mc:AlternateContent>
      <p:sp>
        <p:nvSpPr>
          <p:cNvPr id="163" name="文本框 162"/>
          <p:cNvSpPr txBox="1"/>
          <p:nvPr/>
        </p:nvSpPr>
        <p:spPr>
          <a:xfrm>
            <a:off x="903844" y="5181642"/>
            <a:ext cx="900337" cy="400110"/>
          </a:xfrm>
          <a:prstGeom prst="rect">
            <a:avLst/>
          </a:prstGeom>
          <a:noFill/>
        </p:spPr>
        <p:txBody>
          <a:bodyPr wrap="square">
            <a:spAutoFit/>
          </a:bodyPr>
          <a:lstStyle/>
          <a:p>
            <a:r>
              <a:rPr kumimoji="0" lang="zh-CN" altLang="en-US" sz="20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164" name="箭头: 右 163"/>
          <p:cNvSpPr/>
          <p:nvPr/>
        </p:nvSpPr>
        <p:spPr bwMode="auto">
          <a:xfrm>
            <a:off x="1086726" y="5971693"/>
            <a:ext cx="534572" cy="26728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66" name="文本框 165"/>
              <p:cNvSpPr txBox="1"/>
              <p:nvPr/>
            </p:nvSpPr>
            <p:spPr>
              <a:xfrm>
                <a:off x="1616953" y="5712910"/>
                <a:ext cx="5192843" cy="70993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𝑥</m:t>
                      </m:r>
                      <m:r>
                        <a:rPr lang="en-US" altLang="zh-CN" sz="2000" b="0" i="1" smtClean="0">
                          <a:latin typeface="Cambria Math" panose="02040503050406030204" pitchFamily="18" charset="0"/>
                          <a:ea typeface="Cambria Math" panose="02040503050406030204" pitchFamily="18" charset="0"/>
                        </a:rPr>
                        <m:t>=</m:t>
                      </m:r>
                      <m:f>
                        <m:fPr>
                          <m:ctrlPr>
                            <a:rPr lang="en-US" altLang="zh-CN" sz="2000" i="1" smtClean="0">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2</m:t>
                          </m:r>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0</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8</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500</m:t>
                          </m:r>
                          <m:r>
                            <a:rPr lang="en-US" altLang="zh-CN" sz="2000" b="0" i="1" smtClean="0">
                              <a:latin typeface="Cambria Math" panose="02040503050406030204" pitchFamily="18" charset="0"/>
                              <a:ea typeface="Cambria Math" panose="02040503050406030204" pitchFamily="18" charset="0"/>
                            </a:rPr>
                            <m:t>×</m:t>
                          </m:r>
                          <m:sSup>
                            <m:sSupPr>
                              <m:ctrlPr>
                                <a:rPr lang="en-US" altLang="zh-CN" sz="2000" b="0" i="1" smtClean="0">
                                  <a:latin typeface="Cambria Math" panose="02040503050406030204" pitchFamily="18" charset="0"/>
                                  <a:ea typeface="Cambria Math" panose="02040503050406030204" pitchFamily="18" charset="0"/>
                                </a:rPr>
                              </m:ctrlPr>
                            </m:sSupPr>
                            <m:e>
                              <m:r>
                                <a:rPr lang="en-US" altLang="zh-CN" sz="2000" b="0" i="1" smtClean="0">
                                  <a:latin typeface="Cambria Math" panose="02040503050406030204" pitchFamily="18" charset="0"/>
                                  <a:ea typeface="Cambria Math" panose="02040503050406030204" pitchFamily="18" charset="0"/>
                                </a:rPr>
                                <m:t>10</m:t>
                              </m:r>
                            </m:e>
                            <m:sup>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9</m:t>
                              </m:r>
                            </m:sup>
                          </m:sSup>
                        </m:num>
                        <m:den>
                          <m:r>
                            <a:rPr lang="en-US" altLang="zh-CN" sz="2000" i="1">
                              <a:latin typeface="Cambria Math" panose="02040503050406030204" pitchFamily="18" charset="0"/>
                              <a:ea typeface="Cambria Math" panose="02040503050406030204" pitchFamily="18" charset="0"/>
                            </a:rPr>
                            <m:t>0</m:t>
                          </m:r>
                          <m:r>
                            <a:rPr lang="en-US" altLang="zh-CN" sz="2000" i="1">
                              <a:latin typeface="Cambria Math" panose="02040503050406030204" pitchFamily="18" charset="0"/>
                              <a:ea typeface="Cambria Math" panose="02040503050406030204" pitchFamily="18" charset="0"/>
                            </a:rPr>
                            <m:t>.</m:t>
                          </m:r>
                          <m:r>
                            <a:rPr lang="en-US" altLang="zh-CN" sz="2000" i="1">
                              <a:latin typeface="Cambria Math" panose="02040503050406030204" pitchFamily="18" charset="0"/>
                              <a:ea typeface="Cambria Math" panose="02040503050406030204" pitchFamily="18" charset="0"/>
                            </a:rPr>
                            <m:t>5</m:t>
                          </m:r>
                          <m:r>
                            <a:rPr lang="en-US" altLang="zh-CN" sz="2000" i="1">
                              <a:latin typeface="Cambria Math" panose="02040503050406030204" pitchFamily="18" charset="0"/>
                              <a:ea typeface="Cambria Math" panose="02040503050406030204" pitchFamily="18" charset="0"/>
                            </a:rPr>
                            <m:t>×</m:t>
                          </m:r>
                          <m:sSup>
                            <m:sSupPr>
                              <m:ctrlPr>
                                <a:rPr lang="en-US" altLang="zh-CN" sz="2000" i="1">
                                  <a:latin typeface="Cambria Math" panose="02040503050406030204" pitchFamily="18" charset="0"/>
                                  <a:ea typeface="Cambria Math" panose="02040503050406030204" pitchFamily="18" charset="0"/>
                                </a:rPr>
                              </m:ctrlPr>
                            </m:sSupPr>
                            <m:e>
                              <m:r>
                                <a:rPr lang="en-US" altLang="zh-CN" sz="2000" i="1">
                                  <a:latin typeface="Cambria Math" panose="02040503050406030204" pitchFamily="18" charset="0"/>
                                  <a:ea typeface="Cambria Math" panose="02040503050406030204" pitchFamily="18" charset="0"/>
                                </a:rPr>
                                <m:t>10</m:t>
                              </m:r>
                            </m:e>
                            <m:sup>
                              <m:r>
                                <a:rPr lang="en-US" altLang="zh-CN" sz="2000" i="1">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3</m:t>
                              </m:r>
                            </m:sup>
                          </m:sSup>
                        </m:den>
                      </m:f>
                      <m:r>
                        <a:rPr lang="en-US" altLang="zh-CN" sz="2000" b="0" i="1" smtClean="0">
                          <a:latin typeface="Cambria Math" panose="02040503050406030204" pitchFamily="18" charset="0"/>
                          <a:ea typeface="Cambria Math" panose="02040503050406030204" pitchFamily="18" charset="0"/>
                        </a:rPr>
                        <m:t>=</m:t>
                      </m:r>
                      <m:r>
                        <a:rPr lang="en-US" altLang="zh-CN" i="1" kern="100">
                          <a:latin typeface="Cambria Math" panose="02040503050406030204" pitchFamily="18" charset="0"/>
                          <a:ea typeface="宋体" panose="02010600030101010101" pitchFamily="2" charset="-122"/>
                          <a:cs typeface="Times New Roman" panose="02020603050405020304" pitchFamily="18" charset="0"/>
                        </a:rPr>
                        <m:t>1</m:t>
                      </m:r>
                      <m:r>
                        <a:rPr lang="en-US" altLang="zh-CN"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latin typeface="Cambria Math" panose="02040503050406030204" pitchFamily="18" charset="0"/>
                          <a:ea typeface="宋体" panose="02010600030101010101" pitchFamily="2" charset="-122"/>
                          <a:cs typeface="Times New Roman" panose="02020603050405020304" pitchFamily="18" charset="0"/>
                        </a:rPr>
                        <m:t>6</m:t>
                      </m:r>
                      <m:r>
                        <a:rPr lang="en-US" altLang="zh-CN" i="1" kern="100">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宋体" panose="02010600030101010101" pitchFamily="2" charset="-122"/>
                              <a:cs typeface="Times New Roman" panose="02020603050405020304" pitchFamily="18" charset="0"/>
                            </a:rPr>
                            <m:t>10</m:t>
                          </m:r>
                        </m:e>
                        <m:sup>
                          <m:r>
                            <a:rPr lang="en-US" altLang="zh-CN"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i="1" kern="100">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altLang="en-US" dirty="0"/>
              </a:p>
            </p:txBody>
          </p:sp>
        </mc:Choice>
        <mc:Fallback>
          <p:sp>
            <p:nvSpPr>
              <p:cNvPr id="166" name="文本框 165"/>
              <p:cNvSpPr txBox="1">
                <a:spLocks noRot="1" noChangeAspect="1" noMove="1" noResize="1" noEditPoints="1" noAdjustHandles="1" noChangeArrowheads="1" noChangeShapeType="1" noTextEdit="1"/>
              </p:cNvSpPr>
              <p:nvPr/>
            </p:nvSpPr>
            <p:spPr>
              <a:xfrm>
                <a:off x="1616953" y="5712910"/>
                <a:ext cx="5192843" cy="709938"/>
              </a:xfrm>
              <a:prstGeom prst="rect">
                <a:avLst/>
              </a:prstGeom>
              <a:blipFill rotWithShape="1">
                <a:blip r:embed="rId16"/>
                <a:stretch>
                  <a:fillRect l="-5" t="-63" r="1" b="65"/>
                </a:stretch>
              </a:blipFill>
            </p:spPr>
            <p:txBody>
              <a:bodyPr/>
              <a:lstStyle/>
              <a:p>
                <a:r>
                  <a:rPr lang="zh-CN" altLang="en-US">
                    <a:noFill/>
                  </a:rPr>
                  <a:t> </a:t>
                </a:r>
              </a:p>
            </p:txBody>
          </p:sp>
        </mc:Fallback>
      </mc:AlternateContent>
      <p:sp>
        <p:nvSpPr>
          <p:cNvPr id="168" name="文本框 167"/>
          <p:cNvSpPr txBox="1"/>
          <p:nvPr/>
        </p:nvSpPr>
        <p:spPr>
          <a:xfrm>
            <a:off x="6812370" y="5914557"/>
            <a:ext cx="917714"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选择</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C</a:t>
            </a:r>
            <a:endParaRPr lang="zh-CN" altLang="en-US" sz="2000" dirty="0"/>
          </a:p>
        </p:txBody>
      </p:sp>
      <p:grpSp>
        <p:nvGrpSpPr>
          <p:cNvPr id="6" name="组合 5"/>
          <p:cNvGrpSpPr/>
          <p:nvPr/>
        </p:nvGrpSpPr>
        <p:grpSpPr>
          <a:xfrm>
            <a:off x="5386095" y="2618897"/>
            <a:ext cx="2249658" cy="1483200"/>
            <a:chOff x="5386095" y="2618897"/>
            <a:chExt cx="2249658" cy="1483200"/>
          </a:xfrm>
        </p:grpSpPr>
        <p:cxnSp>
          <p:nvCxnSpPr>
            <p:cNvPr id="2" name="直接连接符 1"/>
            <p:cNvCxnSpPr/>
            <p:nvPr/>
          </p:nvCxnSpPr>
          <p:spPr bwMode="auto">
            <a:xfrm flipV="1">
              <a:off x="5386095" y="2618897"/>
              <a:ext cx="2249658" cy="74160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 name="直接连接符 3"/>
            <p:cNvCxnSpPr/>
            <p:nvPr/>
          </p:nvCxnSpPr>
          <p:spPr bwMode="auto">
            <a:xfrm>
              <a:off x="5395473" y="3369850"/>
              <a:ext cx="2240280" cy="732247"/>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6"/>
                                        </p:tgtEl>
                                        <p:attrNameLst>
                                          <p:attrName>style.visibility</p:attrName>
                                        </p:attrNameLst>
                                      </p:cBhvr>
                                      <p:to>
                                        <p:strVal val="visible"/>
                                      </p:to>
                                    </p:set>
                                    <p:animEffect transition="in" filter="fade">
                                      <p:cBhvr>
                                        <p:cTn id="11" dur="500"/>
                                        <p:tgtEl>
                                          <p:spTgt spid="8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1"/>
                                        </p:tgtEl>
                                        <p:attrNameLst>
                                          <p:attrName>style.visibility</p:attrName>
                                        </p:attrNameLst>
                                      </p:cBhvr>
                                      <p:to>
                                        <p:strVal val="visible"/>
                                      </p:to>
                                    </p:set>
                                    <p:animEffect transition="in" filter="fade">
                                      <p:cBhvr>
                                        <p:cTn id="15" dur="500"/>
                                        <p:tgtEl>
                                          <p:spTgt spid="151"/>
                                        </p:tgtEl>
                                      </p:cBhvr>
                                    </p:animEffect>
                                  </p:childTnLst>
                                </p:cTn>
                              </p:par>
                              <p:par>
                                <p:cTn id="16" presetID="22" presetClass="entr" presetSubtype="8"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wipe(down)">
                                      <p:cBhvr>
                                        <p:cTn id="22" dur="500"/>
                                        <p:tgtEl>
                                          <p:spTgt spid="103"/>
                                        </p:tgtEl>
                                      </p:cBhvr>
                                    </p:animEffect>
                                  </p:childTnLst>
                                </p:cTn>
                              </p:par>
                            </p:childTnLst>
                          </p:cTn>
                        </p:par>
                        <p:par>
                          <p:cTn id="23" fill="hold">
                            <p:stCondLst>
                              <p:cond delay="2000"/>
                            </p:stCondLst>
                            <p:childTnLst>
                              <p:par>
                                <p:cTn id="24" presetID="16" presetClass="entr" presetSubtype="37" fill="hold" nodeType="afterEffect">
                                  <p:stCondLst>
                                    <p:cond delay="0"/>
                                  </p:stCondLst>
                                  <p:childTnLst>
                                    <p:set>
                                      <p:cBhvr>
                                        <p:cTn id="25" dur="1" fill="hold">
                                          <p:stCondLst>
                                            <p:cond delay="0"/>
                                          </p:stCondLst>
                                        </p:cTn>
                                        <p:tgtEl>
                                          <p:spTgt spid="111"/>
                                        </p:tgtEl>
                                        <p:attrNameLst>
                                          <p:attrName>style.visibility</p:attrName>
                                        </p:attrNameLst>
                                      </p:cBhvr>
                                      <p:to>
                                        <p:strVal val="visible"/>
                                      </p:to>
                                    </p:set>
                                    <p:animEffect transition="in" filter="barn(outVertical)">
                                      <p:cBhvr>
                                        <p:cTn id="26" dur="500"/>
                                        <p:tgtEl>
                                          <p:spTgt spid="1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500"/>
                                        <p:tgtEl>
                                          <p:spTgt spid="10">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Effect transition="in" filter="fade">
                                      <p:cBhvr>
                                        <p:cTn id="39" dur="500"/>
                                        <p:tgtEl>
                                          <p:spTgt spid="12">
                                            <p:txEl>
                                              <p:pRg st="0" end="0"/>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fade">
                                      <p:cBhvr>
                                        <p:cTn id="43" dur="500"/>
                                        <p:tgtEl>
                                          <p:spTgt spid="9">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18"/>
                                        </p:tgtEl>
                                        <p:attrNameLst>
                                          <p:attrName>style.visibility</p:attrName>
                                        </p:attrNameLst>
                                      </p:cBhvr>
                                      <p:to>
                                        <p:strVal val="visible"/>
                                      </p:to>
                                    </p:set>
                                    <p:animEffect transition="in" filter="wipe(left)">
                                      <p:cBhvr>
                                        <p:cTn id="57" dur="500"/>
                                        <p:tgtEl>
                                          <p:spTgt spid="118"/>
                                        </p:tgtEl>
                                      </p:cBhvr>
                                    </p:animEffect>
                                  </p:childTnLst>
                                </p:cTn>
                              </p:par>
                            </p:childTnLst>
                          </p:cTn>
                        </p:par>
                        <p:par>
                          <p:cTn id="58" fill="hold">
                            <p:stCondLst>
                              <p:cond delay="1000"/>
                            </p:stCondLst>
                            <p:childTnLst>
                              <p:par>
                                <p:cTn id="59" presetID="22" presetClass="entr" presetSubtype="4" fill="hold" grpId="0" nodeType="afterEffect">
                                  <p:stCondLst>
                                    <p:cond delay="0"/>
                                  </p:stCondLst>
                                  <p:childTnLst>
                                    <p:set>
                                      <p:cBhvr>
                                        <p:cTn id="60" dur="1" fill="hold">
                                          <p:stCondLst>
                                            <p:cond delay="0"/>
                                          </p:stCondLst>
                                        </p:cTn>
                                        <p:tgtEl>
                                          <p:spTgt spid="116"/>
                                        </p:tgtEl>
                                        <p:attrNameLst>
                                          <p:attrName>style.visibility</p:attrName>
                                        </p:attrNameLst>
                                      </p:cBhvr>
                                      <p:to>
                                        <p:strVal val="visible"/>
                                      </p:to>
                                    </p:set>
                                    <p:animEffect transition="in" filter="wipe(down)">
                                      <p:cBhvr>
                                        <p:cTn id="61" dur="500"/>
                                        <p:tgtEl>
                                          <p:spTgt spid="116"/>
                                        </p:tgtEl>
                                      </p:cBhvr>
                                    </p:animEffect>
                                  </p:childTnLst>
                                </p:cTn>
                              </p:par>
                            </p:childTnLst>
                          </p:cTn>
                        </p:par>
                        <p:par>
                          <p:cTn id="62" fill="hold">
                            <p:stCondLst>
                              <p:cond delay="1500"/>
                            </p:stCondLst>
                            <p:childTnLst>
                              <p:par>
                                <p:cTn id="63" presetID="22" presetClass="entr" presetSubtype="4" fill="hold" grpId="0" nodeType="afterEffect">
                                  <p:stCondLst>
                                    <p:cond delay="0"/>
                                  </p:stCondLst>
                                  <p:childTnLst>
                                    <p:set>
                                      <p:cBhvr>
                                        <p:cTn id="64" dur="1" fill="hold">
                                          <p:stCondLst>
                                            <p:cond delay="0"/>
                                          </p:stCondLst>
                                        </p:cTn>
                                        <p:tgtEl>
                                          <p:spTgt spid="117"/>
                                        </p:tgtEl>
                                        <p:attrNameLst>
                                          <p:attrName>style.visibility</p:attrName>
                                        </p:attrNameLst>
                                      </p:cBhvr>
                                      <p:to>
                                        <p:strVal val="visible"/>
                                      </p:to>
                                    </p:set>
                                    <p:animEffect transition="in" filter="wipe(down)">
                                      <p:cBhvr>
                                        <p:cTn id="65" dur="500"/>
                                        <p:tgtEl>
                                          <p:spTgt spid="117"/>
                                        </p:tgtEl>
                                      </p:cBhvr>
                                    </p:animEffect>
                                  </p:childTnLst>
                                </p:cTn>
                              </p:par>
                            </p:childTnLst>
                          </p:cTn>
                        </p:par>
                        <p:par>
                          <p:cTn id="66" fill="hold">
                            <p:stCondLst>
                              <p:cond delay="2000"/>
                            </p:stCondLst>
                            <p:childTnLst>
                              <p:par>
                                <p:cTn id="67" presetID="16" presetClass="entr" presetSubtype="42" fill="hold" nodeType="afterEffect">
                                  <p:stCondLst>
                                    <p:cond delay="0"/>
                                  </p:stCondLst>
                                  <p:childTnLst>
                                    <p:set>
                                      <p:cBhvr>
                                        <p:cTn id="68" dur="1" fill="hold">
                                          <p:stCondLst>
                                            <p:cond delay="0"/>
                                          </p:stCondLst>
                                        </p:cTn>
                                        <p:tgtEl>
                                          <p:spTgt spid="157"/>
                                        </p:tgtEl>
                                        <p:attrNameLst>
                                          <p:attrName>style.visibility</p:attrName>
                                        </p:attrNameLst>
                                      </p:cBhvr>
                                      <p:to>
                                        <p:strVal val="visible"/>
                                      </p:to>
                                    </p:set>
                                    <p:animEffect transition="in" filter="barn(outHorizontal)">
                                      <p:cBhvr>
                                        <p:cTn id="69" dur="500"/>
                                        <p:tgtEl>
                                          <p:spTgt spid="157"/>
                                        </p:tgtEl>
                                      </p:cBhvr>
                                    </p:animEffect>
                                  </p:childTnLst>
                                </p:cTn>
                              </p:par>
                            </p:childTnLst>
                          </p:cTn>
                        </p:par>
                        <p:par>
                          <p:cTn id="70" fill="hold">
                            <p:stCondLst>
                              <p:cond delay="2500"/>
                            </p:stCondLst>
                            <p:childTnLst>
                              <p:par>
                                <p:cTn id="71" presetID="10" presetClass="entr" presetSubtype="0"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69"/>
                                        </p:tgtEl>
                                        <p:attrNameLst>
                                          <p:attrName>style.visibility</p:attrName>
                                        </p:attrNameLst>
                                      </p:cBhvr>
                                      <p:to>
                                        <p:strVal val="visible"/>
                                      </p:to>
                                    </p:set>
                                    <p:animEffect transition="in" filter="fade">
                                      <p:cBhvr>
                                        <p:cTn id="78" dur="500"/>
                                        <p:tgtEl>
                                          <p:spTgt spid="69"/>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51"/>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6"/>
                                        </p:tgtEl>
                                        <p:attrNameLst>
                                          <p:attrName>style.visibility</p:attrName>
                                        </p:attrNameLst>
                                      </p:cBhvr>
                                      <p:to>
                                        <p:strVal val="hidden"/>
                                      </p:to>
                                    </p:set>
                                  </p:childTnLst>
                                </p:cTn>
                              </p:par>
                            </p:childTnLst>
                          </p:cTn>
                        </p:par>
                        <p:par>
                          <p:cTn id="85" fill="hold">
                            <p:stCondLst>
                              <p:cond delay="0"/>
                            </p:stCondLst>
                            <p:childTnLst>
                              <p:par>
                                <p:cTn id="86" presetID="22" presetClass="entr" presetSubtype="8" fill="hold" nodeType="afterEffect">
                                  <p:stCondLst>
                                    <p:cond delay="0"/>
                                  </p:stCondLst>
                                  <p:childTnLst>
                                    <p:set>
                                      <p:cBhvr>
                                        <p:cTn id="87" dur="1" fill="hold">
                                          <p:stCondLst>
                                            <p:cond delay="0"/>
                                          </p:stCondLst>
                                        </p:cTn>
                                        <p:tgtEl>
                                          <p:spTgt spid="100"/>
                                        </p:tgtEl>
                                        <p:attrNameLst>
                                          <p:attrName>style.visibility</p:attrName>
                                        </p:attrNameLst>
                                      </p:cBhvr>
                                      <p:to>
                                        <p:strVal val="visible"/>
                                      </p:to>
                                    </p:set>
                                    <p:animEffect transition="in" filter="wipe(left)">
                                      <p:cBhvr>
                                        <p:cTn id="88" dur="500"/>
                                        <p:tgtEl>
                                          <p:spTgt spid="100"/>
                                        </p:tgtEl>
                                      </p:cBhvr>
                                    </p:animEffect>
                                  </p:childTnLst>
                                  <p:subTnLst>
                                    <p:set>
                                      <p:cBhvr override="childStyle">
                                        <p:cTn dur="1" fill="hold" display="0" masterRel="sameClick" afterEffect="1">
                                          <p:stCondLst>
                                            <p:cond evt="end" delay="0">
                                              <p:tn val="86"/>
                                            </p:cond>
                                          </p:stCondLst>
                                        </p:cTn>
                                        <p:tgtEl>
                                          <p:spTgt spid="100"/>
                                        </p:tgtEl>
                                        <p:attrNameLst>
                                          <p:attrName>style.visibility</p:attrName>
                                        </p:attrNameLst>
                                      </p:cBhvr>
                                      <p:to>
                                        <p:strVal val="hidden"/>
                                      </p:to>
                                    </p:set>
                                  </p:subTnLst>
                                </p:cTn>
                              </p:par>
                              <p:par>
                                <p:cTn id="89" presetID="10" presetClass="entr" presetSubtype="0" fill="hold" nodeType="withEffect">
                                  <p:stCondLst>
                                    <p:cond delay="0"/>
                                  </p:stCondLst>
                                  <p:childTnLst>
                                    <p:set>
                                      <p:cBhvr>
                                        <p:cTn id="90" dur="1" fill="hold">
                                          <p:stCondLst>
                                            <p:cond delay="0"/>
                                          </p:stCondLst>
                                        </p:cTn>
                                        <p:tgtEl>
                                          <p:spTgt spid="148"/>
                                        </p:tgtEl>
                                        <p:attrNameLst>
                                          <p:attrName>style.visibility</p:attrName>
                                        </p:attrNameLst>
                                      </p:cBhvr>
                                      <p:to>
                                        <p:strVal val="visible"/>
                                      </p:to>
                                    </p:set>
                                    <p:animEffect transition="in" filter="fade">
                                      <p:cBhvr>
                                        <p:cTn id="91" dur="500"/>
                                        <p:tgtEl>
                                          <p:spTgt spid="148"/>
                                        </p:tgtEl>
                                      </p:cBhvr>
                                    </p:animEffect>
                                  </p:childTnLst>
                                  <p:subTnLst>
                                    <p:set>
                                      <p:cBhvr override="childStyle">
                                        <p:cTn dur="1" fill="hold" display="0" masterRel="sameClick" afterEffect="1">
                                          <p:stCondLst>
                                            <p:cond evt="end" delay="0">
                                              <p:tn val="89"/>
                                            </p:cond>
                                          </p:stCondLst>
                                        </p:cTn>
                                        <p:tgtEl>
                                          <p:spTgt spid="148"/>
                                        </p:tgtEl>
                                        <p:attrNameLst>
                                          <p:attrName>style.visibility</p:attrName>
                                        </p:attrNameLst>
                                      </p:cBhvr>
                                      <p:to>
                                        <p:strVal val="hidden"/>
                                      </p:to>
                                    </p:set>
                                  </p:subTnLst>
                                </p:cTn>
                              </p:par>
                            </p:childTnLst>
                          </p:cTn>
                        </p:par>
                        <p:par>
                          <p:cTn id="92" fill="hold">
                            <p:stCondLst>
                              <p:cond delay="500"/>
                            </p:stCondLst>
                            <p:childTnLst>
                              <p:par>
                                <p:cTn id="93" presetID="22" presetClass="entr" presetSubtype="8" fill="hold" nodeType="afterEffect">
                                  <p:stCondLst>
                                    <p:cond delay="0"/>
                                  </p:stCondLst>
                                  <p:childTnLst>
                                    <p:set>
                                      <p:cBhvr>
                                        <p:cTn id="94" dur="1" fill="hold">
                                          <p:stCondLst>
                                            <p:cond delay="0"/>
                                          </p:stCondLst>
                                        </p:cTn>
                                        <p:tgtEl>
                                          <p:spTgt spid="121"/>
                                        </p:tgtEl>
                                        <p:attrNameLst>
                                          <p:attrName>style.visibility</p:attrName>
                                        </p:attrNameLst>
                                      </p:cBhvr>
                                      <p:to>
                                        <p:strVal val="visible"/>
                                      </p:to>
                                    </p:set>
                                    <p:animEffect transition="in" filter="wipe(left)">
                                      <p:cBhvr>
                                        <p:cTn id="95" dur="500"/>
                                        <p:tgtEl>
                                          <p:spTgt spid="121"/>
                                        </p:tgtEl>
                                      </p:cBhvr>
                                    </p:animEffect>
                                  </p:childTnLst>
                                  <p:subTnLst>
                                    <p:set>
                                      <p:cBhvr override="childStyle">
                                        <p:cTn dur="1" fill="hold" display="0" masterRel="sameClick" afterEffect="1">
                                          <p:stCondLst>
                                            <p:cond evt="end" delay="0">
                                              <p:tn val="93"/>
                                            </p:cond>
                                          </p:stCondLst>
                                        </p:cTn>
                                        <p:tgtEl>
                                          <p:spTgt spid="121"/>
                                        </p:tgtEl>
                                        <p:attrNameLst>
                                          <p:attrName>style.visibility</p:attrName>
                                        </p:attrNameLst>
                                      </p:cBhvr>
                                      <p:to>
                                        <p:strVal val="hidden"/>
                                      </p:to>
                                    </p:set>
                                  </p:subTnLst>
                                </p:cTn>
                              </p:par>
                              <p:par>
                                <p:cTn id="96" presetID="10" presetClass="entr" presetSubtype="0" fill="hold" nodeType="withEffect">
                                  <p:stCondLst>
                                    <p:cond delay="0"/>
                                  </p:stCondLst>
                                  <p:childTnLst>
                                    <p:set>
                                      <p:cBhvr>
                                        <p:cTn id="97" dur="1" fill="hold">
                                          <p:stCondLst>
                                            <p:cond delay="0"/>
                                          </p:stCondLst>
                                        </p:cTn>
                                        <p:tgtEl>
                                          <p:spTgt spid="145"/>
                                        </p:tgtEl>
                                        <p:attrNameLst>
                                          <p:attrName>style.visibility</p:attrName>
                                        </p:attrNameLst>
                                      </p:cBhvr>
                                      <p:to>
                                        <p:strVal val="visible"/>
                                      </p:to>
                                    </p:set>
                                    <p:animEffect transition="in" filter="fade">
                                      <p:cBhvr>
                                        <p:cTn id="98" dur="500"/>
                                        <p:tgtEl>
                                          <p:spTgt spid="145"/>
                                        </p:tgtEl>
                                      </p:cBhvr>
                                    </p:animEffect>
                                  </p:childTnLst>
                                  <p:subTnLst>
                                    <p:set>
                                      <p:cBhvr override="childStyle">
                                        <p:cTn dur="1" fill="hold" display="0" masterRel="sameClick" afterEffect="1">
                                          <p:stCondLst>
                                            <p:cond evt="end" delay="0">
                                              <p:tn val="96"/>
                                            </p:cond>
                                          </p:stCondLst>
                                        </p:cTn>
                                        <p:tgtEl>
                                          <p:spTgt spid="145"/>
                                        </p:tgtEl>
                                        <p:attrNameLst>
                                          <p:attrName>style.visibility</p:attrName>
                                        </p:attrNameLst>
                                      </p:cBhvr>
                                      <p:to>
                                        <p:strVal val="hidden"/>
                                      </p:to>
                                    </p:set>
                                  </p:subTnLst>
                                </p:cTn>
                              </p:par>
                            </p:childTnLst>
                          </p:cTn>
                        </p:par>
                        <p:par>
                          <p:cTn id="99" fill="hold">
                            <p:stCondLst>
                              <p:cond delay="1000"/>
                            </p:stCondLst>
                            <p:childTnLst>
                              <p:par>
                                <p:cTn id="100" presetID="22" presetClass="entr" presetSubtype="8" fill="hold" nodeType="afterEffect">
                                  <p:stCondLst>
                                    <p:cond delay="0"/>
                                  </p:stCondLst>
                                  <p:childTnLst>
                                    <p:set>
                                      <p:cBhvr>
                                        <p:cTn id="101" dur="1" fill="hold">
                                          <p:stCondLst>
                                            <p:cond delay="0"/>
                                          </p:stCondLst>
                                        </p:cTn>
                                        <p:tgtEl>
                                          <p:spTgt spid="124"/>
                                        </p:tgtEl>
                                        <p:attrNameLst>
                                          <p:attrName>style.visibility</p:attrName>
                                        </p:attrNameLst>
                                      </p:cBhvr>
                                      <p:to>
                                        <p:strVal val="visible"/>
                                      </p:to>
                                    </p:set>
                                    <p:animEffect transition="in" filter="wipe(left)">
                                      <p:cBhvr>
                                        <p:cTn id="102" dur="500"/>
                                        <p:tgtEl>
                                          <p:spTgt spid="124"/>
                                        </p:tgtEl>
                                      </p:cBhvr>
                                    </p:animEffect>
                                  </p:childTnLst>
                                  <p:subTnLst>
                                    <p:set>
                                      <p:cBhvr override="childStyle">
                                        <p:cTn dur="1" fill="hold" display="0" masterRel="sameClick" afterEffect="1">
                                          <p:stCondLst>
                                            <p:cond evt="end" delay="0">
                                              <p:tn val="100"/>
                                            </p:cond>
                                          </p:stCondLst>
                                        </p:cTn>
                                        <p:tgtEl>
                                          <p:spTgt spid="124"/>
                                        </p:tgtEl>
                                        <p:attrNameLst>
                                          <p:attrName>style.visibility</p:attrName>
                                        </p:attrNameLst>
                                      </p:cBhvr>
                                      <p:to>
                                        <p:strVal val="hidden"/>
                                      </p:to>
                                    </p:set>
                                  </p:subTnLst>
                                </p:cTn>
                              </p:par>
                              <p:par>
                                <p:cTn id="103" presetID="10" presetClass="entr" presetSubtype="0" fill="hold" nodeType="withEffect">
                                  <p:stCondLst>
                                    <p:cond delay="0"/>
                                  </p:stCondLst>
                                  <p:childTnLst>
                                    <p:set>
                                      <p:cBhvr>
                                        <p:cTn id="104" dur="1" fill="hold">
                                          <p:stCondLst>
                                            <p:cond delay="0"/>
                                          </p:stCondLst>
                                        </p:cTn>
                                        <p:tgtEl>
                                          <p:spTgt spid="142"/>
                                        </p:tgtEl>
                                        <p:attrNameLst>
                                          <p:attrName>style.visibility</p:attrName>
                                        </p:attrNameLst>
                                      </p:cBhvr>
                                      <p:to>
                                        <p:strVal val="visible"/>
                                      </p:to>
                                    </p:set>
                                    <p:animEffect transition="in" filter="fade">
                                      <p:cBhvr>
                                        <p:cTn id="105" dur="500"/>
                                        <p:tgtEl>
                                          <p:spTgt spid="142"/>
                                        </p:tgtEl>
                                      </p:cBhvr>
                                    </p:animEffect>
                                  </p:childTnLst>
                                  <p:subTnLst>
                                    <p:set>
                                      <p:cBhvr override="childStyle">
                                        <p:cTn dur="1" fill="hold" display="0" masterRel="sameClick" afterEffect="1">
                                          <p:stCondLst>
                                            <p:cond evt="end" delay="0">
                                              <p:tn val="103"/>
                                            </p:cond>
                                          </p:stCondLst>
                                        </p:cTn>
                                        <p:tgtEl>
                                          <p:spTgt spid="142"/>
                                        </p:tgtEl>
                                        <p:attrNameLst>
                                          <p:attrName>style.visibility</p:attrName>
                                        </p:attrNameLst>
                                      </p:cBhvr>
                                      <p:to>
                                        <p:strVal val="hidden"/>
                                      </p:to>
                                    </p:set>
                                  </p:subTnLst>
                                </p:cTn>
                              </p:par>
                            </p:childTnLst>
                          </p:cTn>
                        </p:par>
                        <p:par>
                          <p:cTn id="106" fill="hold">
                            <p:stCondLst>
                              <p:cond delay="1500"/>
                            </p:stCondLst>
                            <p:childTnLst>
                              <p:par>
                                <p:cTn id="107" presetID="22" presetClass="entr" presetSubtype="8" fill="hold" nodeType="afterEffect">
                                  <p:stCondLst>
                                    <p:cond delay="0"/>
                                  </p:stCondLst>
                                  <p:childTnLst>
                                    <p:set>
                                      <p:cBhvr>
                                        <p:cTn id="108" dur="1" fill="hold">
                                          <p:stCondLst>
                                            <p:cond delay="0"/>
                                          </p:stCondLst>
                                        </p:cTn>
                                        <p:tgtEl>
                                          <p:spTgt spid="127"/>
                                        </p:tgtEl>
                                        <p:attrNameLst>
                                          <p:attrName>style.visibility</p:attrName>
                                        </p:attrNameLst>
                                      </p:cBhvr>
                                      <p:to>
                                        <p:strVal val="visible"/>
                                      </p:to>
                                    </p:set>
                                    <p:animEffect transition="in" filter="wipe(left)">
                                      <p:cBhvr>
                                        <p:cTn id="109" dur="500"/>
                                        <p:tgtEl>
                                          <p:spTgt spid="127"/>
                                        </p:tgtEl>
                                      </p:cBhvr>
                                    </p:animEffect>
                                  </p:childTnLst>
                                  <p:subTnLst>
                                    <p:set>
                                      <p:cBhvr override="childStyle">
                                        <p:cTn dur="1" fill="hold" display="0" masterRel="sameClick" afterEffect="1">
                                          <p:stCondLst>
                                            <p:cond evt="end" delay="0">
                                              <p:tn val="107"/>
                                            </p:cond>
                                          </p:stCondLst>
                                        </p:cTn>
                                        <p:tgtEl>
                                          <p:spTgt spid="127"/>
                                        </p:tgtEl>
                                        <p:attrNameLst>
                                          <p:attrName>style.visibility</p:attrName>
                                        </p:attrNameLst>
                                      </p:cBhvr>
                                      <p:to>
                                        <p:strVal val="hidden"/>
                                      </p:to>
                                    </p:set>
                                  </p:subTnLst>
                                </p:cTn>
                              </p:par>
                              <p:par>
                                <p:cTn id="110" presetID="10" presetClass="entr" presetSubtype="0" fill="hold" nodeType="withEffect">
                                  <p:stCondLst>
                                    <p:cond delay="0"/>
                                  </p:stCondLst>
                                  <p:childTnLst>
                                    <p:set>
                                      <p:cBhvr>
                                        <p:cTn id="111" dur="1" fill="hold">
                                          <p:stCondLst>
                                            <p:cond delay="0"/>
                                          </p:stCondLst>
                                        </p:cTn>
                                        <p:tgtEl>
                                          <p:spTgt spid="139"/>
                                        </p:tgtEl>
                                        <p:attrNameLst>
                                          <p:attrName>style.visibility</p:attrName>
                                        </p:attrNameLst>
                                      </p:cBhvr>
                                      <p:to>
                                        <p:strVal val="visible"/>
                                      </p:to>
                                    </p:set>
                                    <p:animEffect transition="in" filter="fade">
                                      <p:cBhvr>
                                        <p:cTn id="112" dur="500"/>
                                        <p:tgtEl>
                                          <p:spTgt spid="139"/>
                                        </p:tgtEl>
                                      </p:cBhvr>
                                    </p:animEffect>
                                  </p:childTnLst>
                                  <p:subTnLst>
                                    <p:set>
                                      <p:cBhvr override="childStyle">
                                        <p:cTn dur="1" fill="hold" display="0" masterRel="sameClick" afterEffect="1">
                                          <p:stCondLst>
                                            <p:cond evt="end" delay="0">
                                              <p:tn val="110"/>
                                            </p:cond>
                                          </p:stCondLst>
                                        </p:cTn>
                                        <p:tgtEl>
                                          <p:spTgt spid="139"/>
                                        </p:tgtEl>
                                        <p:attrNameLst>
                                          <p:attrName>style.visibility</p:attrName>
                                        </p:attrNameLst>
                                      </p:cBhvr>
                                      <p:to>
                                        <p:strVal val="hidden"/>
                                      </p:to>
                                    </p:set>
                                  </p:subTnLst>
                                </p:cTn>
                              </p:par>
                            </p:childTnLst>
                          </p:cTn>
                        </p:par>
                        <p:par>
                          <p:cTn id="113" fill="hold">
                            <p:stCondLst>
                              <p:cond delay="2000"/>
                            </p:stCondLst>
                            <p:childTnLst>
                              <p:par>
                                <p:cTn id="114" presetID="22" presetClass="entr" presetSubtype="8" fill="hold" nodeType="afterEffect">
                                  <p:stCondLst>
                                    <p:cond delay="0"/>
                                  </p:stCondLst>
                                  <p:childTnLst>
                                    <p:set>
                                      <p:cBhvr>
                                        <p:cTn id="115" dur="1" fill="hold">
                                          <p:stCondLst>
                                            <p:cond delay="0"/>
                                          </p:stCondLst>
                                        </p:cTn>
                                        <p:tgtEl>
                                          <p:spTgt spid="130"/>
                                        </p:tgtEl>
                                        <p:attrNameLst>
                                          <p:attrName>style.visibility</p:attrName>
                                        </p:attrNameLst>
                                      </p:cBhvr>
                                      <p:to>
                                        <p:strVal val="visible"/>
                                      </p:to>
                                    </p:set>
                                    <p:animEffect transition="in" filter="wipe(left)">
                                      <p:cBhvr>
                                        <p:cTn id="116" dur="500"/>
                                        <p:tgtEl>
                                          <p:spTgt spid="130"/>
                                        </p:tgtEl>
                                      </p:cBhvr>
                                    </p:animEffect>
                                  </p:childTnLst>
                                  <p:subTnLst>
                                    <p:set>
                                      <p:cBhvr override="childStyle">
                                        <p:cTn dur="1" fill="hold" display="0" masterRel="sameClick" afterEffect="1">
                                          <p:stCondLst>
                                            <p:cond evt="end" delay="0">
                                              <p:tn val="114"/>
                                            </p:cond>
                                          </p:stCondLst>
                                        </p:cTn>
                                        <p:tgtEl>
                                          <p:spTgt spid="130"/>
                                        </p:tgtEl>
                                        <p:attrNameLst>
                                          <p:attrName>style.visibility</p:attrName>
                                        </p:attrNameLst>
                                      </p:cBhvr>
                                      <p:to>
                                        <p:strVal val="hidden"/>
                                      </p:to>
                                    </p:set>
                                  </p:subTnLst>
                                </p:cTn>
                              </p:par>
                              <p:par>
                                <p:cTn id="117" presetID="10" presetClass="entr" presetSubtype="0" fill="hold" nodeType="withEffect">
                                  <p:stCondLst>
                                    <p:cond delay="0"/>
                                  </p:stCondLst>
                                  <p:childTnLst>
                                    <p:set>
                                      <p:cBhvr>
                                        <p:cTn id="118" dur="1" fill="hold">
                                          <p:stCondLst>
                                            <p:cond delay="0"/>
                                          </p:stCondLst>
                                        </p:cTn>
                                        <p:tgtEl>
                                          <p:spTgt spid="97"/>
                                        </p:tgtEl>
                                        <p:attrNameLst>
                                          <p:attrName>style.visibility</p:attrName>
                                        </p:attrNameLst>
                                      </p:cBhvr>
                                      <p:to>
                                        <p:strVal val="visible"/>
                                      </p:to>
                                    </p:set>
                                    <p:animEffect transition="in" filter="fade">
                                      <p:cBhvr>
                                        <p:cTn id="119" dur="500"/>
                                        <p:tgtEl>
                                          <p:spTgt spid="97"/>
                                        </p:tgtEl>
                                      </p:cBhvr>
                                    </p:animEffect>
                                  </p:childTnLst>
                                  <p:subTnLst>
                                    <p:set>
                                      <p:cBhvr override="childStyle">
                                        <p:cTn dur="1" fill="hold" display="0" masterRel="sameClick" afterEffect="1">
                                          <p:stCondLst>
                                            <p:cond evt="end" delay="0">
                                              <p:tn val="117"/>
                                            </p:cond>
                                          </p:stCondLst>
                                        </p:cTn>
                                        <p:tgtEl>
                                          <p:spTgt spid="97"/>
                                        </p:tgtEl>
                                        <p:attrNameLst>
                                          <p:attrName>style.visibility</p:attrName>
                                        </p:attrNameLst>
                                      </p:cBhvr>
                                      <p:to>
                                        <p:strVal val="hidden"/>
                                      </p:to>
                                    </p:set>
                                  </p:subTnLst>
                                </p:cTn>
                              </p:par>
                            </p:childTnLst>
                          </p:cTn>
                        </p:par>
                        <p:par>
                          <p:cTn id="120" fill="hold">
                            <p:stCondLst>
                              <p:cond delay="2500"/>
                            </p:stCondLst>
                            <p:childTnLst>
                              <p:par>
                                <p:cTn id="121" presetID="22" presetClass="entr" presetSubtype="8" fill="hold" nodeType="afterEffect">
                                  <p:stCondLst>
                                    <p:cond delay="0"/>
                                  </p:stCondLst>
                                  <p:childTnLst>
                                    <p:set>
                                      <p:cBhvr>
                                        <p:cTn id="122" dur="1" fill="hold">
                                          <p:stCondLst>
                                            <p:cond delay="0"/>
                                          </p:stCondLst>
                                        </p:cTn>
                                        <p:tgtEl>
                                          <p:spTgt spid="133"/>
                                        </p:tgtEl>
                                        <p:attrNameLst>
                                          <p:attrName>style.visibility</p:attrName>
                                        </p:attrNameLst>
                                      </p:cBhvr>
                                      <p:to>
                                        <p:strVal val="visible"/>
                                      </p:to>
                                    </p:set>
                                    <p:animEffect transition="in" filter="wipe(left)">
                                      <p:cBhvr>
                                        <p:cTn id="123" dur="500"/>
                                        <p:tgtEl>
                                          <p:spTgt spid="133"/>
                                        </p:tgtEl>
                                      </p:cBhvr>
                                    </p:animEffect>
                                  </p:childTnLst>
                                  <p:subTnLst>
                                    <p:set>
                                      <p:cBhvr override="childStyle">
                                        <p:cTn dur="1" fill="hold" display="0" masterRel="sameClick" afterEffect="1">
                                          <p:stCondLst>
                                            <p:cond evt="end" delay="0">
                                              <p:tn val="121"/>
                                            </p:cond>
                                          </p:stCondLst>
                                        </p:cTn>
                                        <p:tgtEl>
                                          <p:spTgt spid="133"/>
                                        </p:tgtEl>
                                        <p:attrNameLst>
                                          <p:attrName>style.visibility</p:attrName>
                                        </p:attrNameLst>
                                      </p:cBhvr>
                                      <p:to>
                                        <p:strVal val="hidden"/>
                                      </p:to>
                                    </p:set>
                                  </p:subTnLst>
                                </p:cTn>
                              </p:par>
                            </p:childTnLst>
                          </p:cTn>
                        </p:par>
                        <p:par>
                          <p:cTn id="124" fill="hold">
                            <p:stCondLst>
                              <p:cond delay="3000"/>
                            </p:stCondLst>
                            <p:childTnLst>
                              <p:par>
                                <p:cTn id="125" presetID="10" presetClass="entr" presetSubtype="0" fill="hold" nodeType="afterEffect">
                                  <p:stCondLst>
                                    <p:cond delay="0"/>
                                  </p:stCondLst>
                                  <p:childTnLst>
                                    <p:set>
                                      <p:cBhvr>
                                        <p:cTn id="126" dur="1" fill="hold">
                                          <p:stCondLst>
                                            <p:cond delay="0"/>
                                          </p:stCondLst>
                                        </p:cTn>
                                        <p:tgtEl>
                                          <p:spTgt spid="154"/>
                                        </p:tgtEl>
                                        <p:attrNameLst>
                                          <p:attrName>style.visibility</p:attrName>
                                        </p:attrNameLst>
                                      </p:cBhvr>
                                      <p:to>
                                        <p:strVal val="visible"/>
                                      </p:to>
                                    </p:set>
                                    <p:animEffect transition="in" filter="fade">
                                      <p:cBhvr>
                                        <p:cTn id="127" dur="500"/>
                                        <p:tgtEl>
                                          <p:spTgt spid="154"/>
                                        </p:tgtEl>
                                      </p:cBhvr>
                                    </p:animEffect>
                                  </p:childTnLst>
                                </p:cTn>
                              </p:par>
                            </p:childTnLst>
                          </p:cTn>
                        </p:par>
                        <p:par>
                          <p:cTn id="128" fill="hold">
                            <p:stCondLst>
                              <p:cond delay="3500"/>
                            </p:stCondLst>
                            <p:childTnLst>
                              <p:par>
                                <p:cTn id="129" presetID="22" presetClass="entr" presetSubtype="8" fill="hold" nodeType="afterEffect">
                                  <p:stCondLst>
                                    <p:cond delay="0"/>
                                  </p:stCondLst>
                                  <p:childTnLst>
                                    <p:set>
                                      <p:cBhvr>
                                        <p:cTn id="130" dur="1" fill="hold">
                                          <p:stCondLst>
                                            <p:cond delay="0"/>
                                          </p:stCondLst>
                                        </p:cTn>
                                        <p:tgtEl>
                                          <p:spTgt spid="136"/>
                                        </p:tgtEl>
                                        <p:attrNameLst>
                                          <p:attrName>style.visibility</p:attrName>
                                        </p:attrNameLst>
                                      </p:cBhvr>
                                      <p:to>
                                        <p:strVal val="visible"/>
                                      </p:to>
                                    </p:set>
                                    <p:animEffect transition="in" filter="wipe(left)">
                                      <p:cBhvr>
                                        <p:cTn id="131" dur="500"/>
                                        <p:tgtEl>
                                          <p:spTgt spid="136"/>
                                        </p:tgtEl>
                                      </p:cBhvr>
                                    </p:animEffect>
                                  </p:childTnLst>
                                </p:cTn>
                              </p:par>
                            </p:childTnLst>
                          </p:cTn>
                        </p:par>
                        <p:par>
                          <p:cTn id="132" fill="hold">
                            <p:stCondLst>
                              <p:cond delay="4000"/>
                            </p:stCondLst>
                            <p:childTnLst>
                              <p:par>
                                <p:cTn id="133" presetID="22" presetClass="entr" presetSubtype="8" fill="hold" nodeType="afterEffect">
                                  <p:stCondLst>
                                    <p:cond delay="0"/>
                                  </p:stCondLst>
                                  <p:childTnLst>
                                    <p:set>
                                      <p:cBhvr>
                                        <p:cTn id="134" dur="1" fill="hold">
                                          <p:stCondLst>
                                            <p:cond delay="0"/>
                                          </p:stCondLst>
                                        </p:cTn>
                                        <p:tgtEl>
                                          <p:spTgt spid="104"/>
                                        </p:tgtEl>
                                        <p:attrNameLst>
                                          <p:attrName>style.visibility</p:attrName>
                                        </p:attrNameLst>
                                      </p:cBhvr>
                                      <p:to>
                                        <p:strVal val="visible"/>
                                      </p:to>
                                    </p:set>
                                    <p:animEffect transition="in" filter="wipe(left)">
                                      <p:cBhvr>
                                        <p:cTn id="135" dur="500"/>
                                        <p:tgtEl>
                                          <p:spTgt spid="104"/>
                                        </p:tgtEl>
                                      </p:cBhvr>
                                    </p:animEffect>
                                  </p:childTnLst>
                                </p:cTn>
                              </p:par>
                            </p:childTnLst>
                          </p:cTn>
                        </p:par>
                        <p:par>
                          <p:cTn id="136" fill="hold">
                            <p:stCondLst>
                              <p:cond delay="4500"/>
                            </p:stCondLst>
                            <p:childTnLst>
                              <p:par>
                                <p:cTn id="137" presetID="16" presetClass="entr" presetSubtype="21" fill="hold" nodeType="afterEffect">
                                  <p:stCondLst>
                                    <p:cond delay="0"/>
                                  </p:stCondLst>
                                  <p:childTnLst>
                                    <p:set>
                                      <p:cBhvr>
                                        <p:cTn id="138" dur="1" fill="hold">
                                          <p:stCondLst>
                                            <p:cond delay="0"/>
                                          </p:stCondLst>
                                        </p:cTn>
                                        <p:tgtEl>
                                          <p:spTgt spid="107"/>
                                        </p:tgtEl>
                                        <p:attrNameLst>
                                          <p:attrName>style.visibility</p:attrName>
                                        </p:attrNameLst>
                                      </p:cBhvr>
                                      <p:to>
                                        <p:strVal val="visible"/>
                                      </p:to>
                                    </p:set>
                                    <p:animEffect transition="in" filter="barn(inVertical)">
                                      <p:cBhvr>
                                        <p:cTn id="139" dur="500"/>
                                        <p:tgtEl>
                                          <p:spTgt spid="107"/>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72"/>
                                        </p:tgtEl>
                                        <p:attrNameLst>
                                          <p:attrName>style.visibility</p:attrName>
                                        </p:attrNameLst>
                                      </p:cBhvr>
                                      <p:to>
                                        <p:strVal val="visible"/>
                                      </p:to>
                                    </p:set>
                                    <p:animEffect transition="in" filter="fade">
                                      <p:cBhvr>
                                        <p:cTn id="144" dur="500"/>
                                        <p:tgtEl>
                                          <p:spTgt spid="72"/>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74"/>
                                        </p:tgtEl>
                                        <p:attrNameLst>
                                          <p:attrName>style.visibility</p:attrName>
                                        </p:attrNameLst>
                                      </p:cBhvr>
                                      <p:to>
                                        <p:strVal val="visible"/>
                                      </p:to>
                                    </p:set>
                                    <p:animEffect transition="in" filter="fade">
                                      <p:cBhvr>
                                        <p:cTn id="149" dur="500"/>
                                        <p:tgtEl>
                                          <p:spTgt spid="74"/>
                                        </p:tgtEl>
                                      </p:cBhvr>
                                    </p:animEffect>
                                  </p:childTnLst>
                                </p:cTn>
                              </p:par>
                            </p:childTnLst>
                          </p:cTn>
                        </p:par>
                        <p:par>
                          <p:cTn id="150" fill="hold">
                            <p:stCondLst>
                              <p:cond delay="500"/>
                            </p:stCondLst>
                            <p:childTnLst>
                              <p:par>
                                <p:cTn id="151" presetID="10" presetClass="entr" presetSubtype="0" fill="hold" grpId="0" nodeType="afterEffect">
                                  <p:stCondLst>
                                    <p:cond delay="0"/>
                                  </p:stCondLst>
                                  <p:childTnLst>
                                    <p:set>
                                      <p:cBhvr>
                                        <p:cTn id="152" dur="1" fill="hold">
                                          <p:stCondLst>
                                            <p:cond delay="0"/>
                                          </p:stCondLst>
                                        </p:cTn>
                                        <p:tgtEl>
                                          <p:spTgt spid="76"/>
                                        </p:tgtEl>
                                        <p:attrNameLst>
                                          <p:attrName>style.visibility</p:attrName>
                                        </p:attrNameLst>
                                      </p:cBhvr>
                                      <p:to>
                                        <p:strVal val="visible"/>
                                      </p:to>
                                    </p:set>
                                    <p:animEffect transition="in" filter="fade">
                                      <p:cBhvr>
                                        <p:cTn id="153" dur="500"/>
                                        <p:tgtEl>
                                          <p:spTgt spid="76"/>
                                        </p:tgtEl>
                                      </p:cBhvr>
                                    </p:animEffect>
                                  </p:childTnLst>
                                </p:cTn>
                              </p:par>
                            </p:childTnLst>
                          </p:cTn>
                        </p:par>
                        <p:par>
                          <p:cTn id="154" fill="hold">
                            <p:stCondLst>
                              <p:cond delay="1000"/>
                            </p:stCondLst>
                            <p:childTnLst>
                              <p:par>
                                <p:cTn id="155" presetID="10" presetClass="entr" presetSubtype="0" fill="hold" grpId="0" nodeType="afterEffect">
                                  <p:stCondLst>
                                    <p:cond delay="0"/>
                                  </p:stCondLst>
                                  <p:childTnLst>
                                    <p:set>
                                      <p:cBhvr>
                                        <p:cTn id="156" dur="1" fill="hold">
                                          <p:stCondLst>
                                            <p:cond delay="0"/>
                                          </p:stCondLst>
                                        </p:cTn>
                                        <p:tgtEl>
                                          <p:spTgt spid="77"/>
                                        </p:tgtEl>
                                        <p:attrNameLst>
                                          <p:attrName>style.visibility</p:attrName>
                                        </p:attrNameLst>
                                      </p:cBhvr>
                                      <p:to>
                                        <p:strVal val="visible"/>
                                      </p:to>
                                    </p:set>
                                    <p:animEffect transition="in" filter="fade">
                                      <p:cBhvr>
                                        <p:cTn id="157" dur="500"/>
                                        <p:tgtEl>
                                          <p:spTgt spid="77"/>
                                        </p:tgtEl>
                                      </p:cBhvr>
                                    </p:animEffect>
                                  </p:childTnLst>
                                </p:cTn>
                              </p:par>
                            </p:childTnLst>
                          </p:cTn>
                        </p:par>
                        <p:par>
                          <p:cTn id="158" fill="hold">
                            <p:stCondLst>
                              <p:cond delay="1500"/>
                            </p:stCondLst>
                            <p:childTnLst>
                              <p:par>
                                <p:cTn id="159" presetID="10" presetClass="entr" presetSubtype="0" fill="hold" grpId="0" nodeType="afterEffect">
                                  <p:stCondLst>
                                    <p:cond delay="0"/>
                                  </p:stCondLst>
                                  <p:childTnLst>
                                    <p:set>
                                      <p:cBhvr>
                                        <p:cTn id="160" dur="1" fill="hold">
                                          <p:stCondLst>
                                            <p:cond delay="0"/>
                                          </p:stCondLst>
                                        </p:cTn>
                                        <p:tgtEl>
                                          <p:spTgt spid="78"/>
                                        </p:tgtEl>
                                        <p:attrNameLst>
                                          <p:attrName>style.visibility</p:attrName>
                                        </p:attrNameLst>
                                      </p:cBhvr>
                                      <p:to>
                                        <p:strVal val="visible"/>
                                      </p:to>
                                    </p:set>
                                    <p:animEffect transition="in" filter="fade">
                                      <p:cBhvr>
                                        <p:cTn id="161" dur="500"/>
                                        <p:tgtEl>
                                          <p:spTgt spid="78"/>
                                        </p:tgtEl>
                                      </p:cBhvr>
                                    </p:animEffect>
                                  </p:childTnLst>
                                </p:cTn>
                              </p:par>
                            </p:childTnLst>
                          </p:cTn>
                        </p:par>
                        <p:par>
                          <p:cTn id="162" fill="hold">
                            <p:stCondLst>
                              <p:cond delay="2000"/>
                            </p:stCondLst>
                            <p:childTnLst>
                              <p:par>
                                <p:cTn id="163" presetID="10" presetClass="entr" presetSubtype="0" fill="hold" grpId="0" nodeType="afterEffect">
                                  <p:stCondLst>
                                    <p:cond delay="0"/>
                                  </p:stCondLst>
                                  <p:childTnLst>
                                    <p:set>
                                      <p:cBhvr>
                                        <p:cTn id="164" dur="1" fill="hold">
                                          <p:stCondLst>
                                            <p:cond delay="0"/>
                                          </p:stCondLst>
                                        </p:cTn>
                                        <p:tgtEl>
                                          <p:spTgt spid="75"/>
                                        </p:tgtEl>
                                        <p:attrNameLst>
                                          <p:attrName>style.visibility</p:attrName>
                                        </p:attrNameLst>
                                      </p:cBhvr>
                                      <p:to>
                                        <p:strVal val="visible"/>
                                      </p:to>
                                    </p:set>
                                    <p:animEffect transition="in" filter="fade">
                                      <p:cBhvr>
                                        <p:cTn id="165" dur="500"/>
                                        <p:tgtEl>
                                          <p:spTgt spid="75"/>
                                        </p:tgtEl>
                                      </p:cBhvr>
                                    </p:animEffect>
                                  </p:childTnLst>
                                </p:cTn>
                              </p:par>
                            </p:childTnLst>
                          </p:cTn>
                        </p:par>
                      </p:childTnLst>
                    </p:cTn>
                  </p:par>
                  <p:par>
                    <p:cTn id="166" fill="hold">
                      <p:stCondLst>
                        <p:cond delay="indefinite"/>
                      </p:stCondLst>
                      <p:childTnLst>
                        <p:par>
                          <p:cTn id="167" fill="hold">
                            <p:stCondLst>
                              <p:cond delay="0"/>
                            </p:stCondLst>
                            <p:childTnLst>
                              <p:par>
                                <p:cTn id="168" presetID="10" presetClass="entr" presetSubtype="0" fill="hold" grpId="0" nodeType="clickEffect">
                                  <p:stCondLst>
                                    <p:cond delay="0"/>
                                  </p:stCondLst>
                                  <p:childTnLst>
                                    <p:set>
                                      <p:cBhvr>
                                        <p:cTn id="169" dur="1" fill="hold">
                                          <p:stCondLst>
                                            <p:cond delay="0"/>
                                          </p:stCondLst>
                                        </p:cTn>
                                        <p:tgtEl>
                                          <p:spTgt spid="163"/>
                                        </p:tgtEl>
                                        <p:attrNameLst>
                                          <p:attrName>style.visibility</p:attrName>
                                        </p:attrNameLst>
                                      </p:cBhvr>
                                      <p:to>
                                        <p:strVal val="visible"/>
                                      </p:to>
                                    </p:set>
                                    <p:animEffect transition="in" filter="fade">
                                      <p:cBhvr>
                                        <p:cTn id="170" dur="500"/>
                                        <p:tgtEl>
                                          <p:spTgt spid="163"/>
                                        </p:tgtEl>
                                      </p:cBhvr>
                                    </p:animEffect>
                                  </p:childTnLst>
                                </p:cTn>
                              </p:par>
                            </p:childTnLst>
                          </p:cTn>
                        </p:par>
                        <p:par>
                          <p:cTn id="171" fill="hold">
                            <p:stCondLst>
                              <p:cond delay="500"/>
                            </p:stCondLst>
                            <p:childTnLst>
                              <p:par>
                                <p:cTn id="172" presetID="10" presetClass="entr" presetSubtype="0" fill="hold" grpId="0" nodeType="afterEffect">
                                  <p:stCondLst>
                                    <p:cond delay="0"/>
                                  </p:stCondLst>
                                  <p:childTnLst>
                                    <p:set>
                                      <p:cBhvr>
                                        <p:cTn id="173" dur="1" fill="hold">
                                          <p:stCondLst>
                                            <p:cond delay="0"/>
                                          </p:stCondLst>
                                        </p:cTn>
                                        <p:tgtEl>
                                          <p:spTgt spid="162"/>
                                        </p:tgtEl>
                                        <p:attrNameLst>
                                          <p:attrName>style.visibility</p:attrName>
                                        </p:attrNameLst>
                                      </p:cBhvr>
                                      <p:to>
                                        <p:strVal val="visible"/>
                                      </p:to>
                                    </p:set>
                                    <p:animEffect transition="in" filter="fade">
                                      <p:cBhvr>
                                        <p:cTn id="174" dur="500"/>
                                        <p:tgtEl>
                                          <p:spTgt spid="162"/>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grpId="0" nodeType="clickEffect">
                                  <p:stCondLst>
                                    <p:cond delay="0"/>
                                  </p:stCondLst>
                                  <p:childTnLst>
                                    <p:set>
                                      <p:cBhvr>
                                        <p:cTn id="178" dur="1" fill="hold">
                                          <p:stCondLst>
                                            <p:cond delay="0"/>
                                          </p:stCondLst>
                                        </p:cTn>
                                        <p:tgtEl>
                                          <p:spTgt spid="164"/>
                                        </p:tgtEl>
                                        <p:attrNameLst>
                                          <p:attrName>style.visibility</p:attrName>
                                        </p:attrNameLst>
                                      </p:cBhvr>
                                      <p:to>
                                        <p:strVal val="visible"/>
                                      </p:to>
                                    </p:set>
                                    <p:animEffect transition="in" filter="wipe(left)">
                                      <p:cBhvr>
                                        <p:cTn id="179" dur="500"/>
                                        <p:tgtEl>
                                          <p:spTgt spid="164"/>
                                        </p:tgtEl>
                                      </p:cBhvr>
                                    </p:animEffect>
                                  </p:childTnLst>
                                </p:cTn>
                              </p:par>
                            </p:childTnLst>
                          </p:cTn>
                        </p:par>
                      </p:childTnLst>
                    </p:cTn>
                  </p:par>
                  <p:par>
                    <p:cTn id="180" fill="hold">
                      <p:stCondLst>
                        <p:cond delay="indefinite"/>
                      </p:stCondLst>
                      <p:childTnLst>
                        <p:par>
                          <p:cTn id="181" fill="hold">
                            <p:stCondLst>
                              <p:cond delay="0"/>
                            </p:stCondLst>
                            <p:childTnLst>
                              <p:par>
                                <p:cTn id="182" presetID="10" presetClass="entr" presetSubtype="0" fill="hold" grpId="0" nodeType="clickEffect">
                                  <p:stCondLst>
                                    <p:cond delay="0"/>
                                  </p:stCondLst>
                                  <p:childTnLst>
                                    <p:set>
                                      <p:cBhvr>
                                        <p:cTn id="183" dur="1" fill="hold">
                                          <p:stCondLst>
                                            <p:cond delay="0"/>
                                          </p:stCondLst>
                                        </p:cTn>
                                        <p:tgtEl>
                                          <p:spTgt spid="166"/>
                                        </p:tgtEl>
                                        <p:attrNameLst>
                                          <p:attrName>style.visibility</p:attrName>
                                        </p:attrNameLst>
                                      </p:cBhvr>
                                      <p:to>
                                        <p:strVal val="visible"/>
                                      </p:to>
                                    </p:set>
                                    <p:animEffect transition="in" filter="fade">
                                      <p:cBhvr>
                                        <p:cTn id="184" dur="500"/>
                                        <p:tgtEl>
                                          <p:spTgt spid="166"/>
                                        </p:tgtEl>
                                      </p:cBhvr>
                                    </p:animEffect>
                                  </p:childTnLst>
                                </p:cTn>
                              </p:par>
                            </p:childTnLst>
                          </p:cTn>
                        </p:par>
                      </p:childTnLst>
                    </p:cTn>
                  </p:par>
                  <p:par>
                    <p:cTn id="185" fill="hold">
                      <p:stCondLst>
                        <p:cond delay="indefinite"/>
                      </p:stCondLst>
                      <p:childTnLst>
                        <p:par>
                          <p:cTn id="186" fill="hold">
                            <p:stCondLst>
                              <p:cond delay="0"/>
                            </p:stCondLst>
                            <p:childTnLst>
                              <p:par>
                                <p:cTn id="187" presetID="10" presetClass="entr" presetSubtype="0" fill="hold" grpId="0" nodeType="clickEffect">
                                  <p:stCondLst>
                                    <p:cond delay="0"/>
                                  </p:stCondLst>
                                  <p:childTnLst>
                                    <p:set>
                                      <p:cBhvr>
                                        <p:cTn id="188" dur="1" fill="hold">
                                          <p:stCondLst>
                                            <p:cond delay="0"/>
                                          </p:stCondLst>
                                        </p:cTn>
                                        <p:tgtEl>
                                          <p:spTgt spid="168"/>
                                        </p:tgtEl>
                                        <p:attrNameLst>
                                          <p:attrName>style.visibility</p:attrName>
                                        </p:attrNameLst>
                                      </p:cBhvr>
                                      <p:to>
                                        <p:strVal val="visible"/>
                                      </p:to>
                                    </p:set>
                                    <p:animEffect transition="in" filter="fade">
                                      <p:cBhvr>
                                        <p:cTn id="189"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31" grpId="0"/>
      <p:bldP spid="33" grpId="0"/>
      <p:bldP spid="37" grpId="0"/>
      <p:bldP spid="69" grpId="0"/>
      <p:bldP spid="72" grpId="0"/>
      <p:bldP spid="74" grpId="0"/>
      <p:bldP spid="75" grpId="0"/>
      <p:bldP spid="76" grpId="0"/>
      <p:bldP spid="77" grpId="0"/>
      <p:bldP spid="78" grpId="0"/>
      <p:bldP spid="116" grpId="0"/>
      <p:bldP spid="117" grpId="0"/>
      <p:bldP spid="162" grpId="0"/>
      <p:bldP spid="163" grpId="0"/>
      <p:bldP spid="164" grpId="0" animBg="1"/>
      <p:bldP spid="166" grpId="0"/>
      <p:bldP spid="16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37012" y="1100246"/>
            <a:ext cx="4711475" cy="1425262"/>
          </a:xfrm>
          <a:prstGeom prst="rect">
            <a:avLst/>
          </a:prstGeom>
          <a:noFill/>
        </p:spPr>
        <p:txBody>
          <a:bodyPr wrap="square">
            <a:spAutoFit/>
          </a:bodyPr>
          <a:lstStyle/>
          <a:p>
            <a:pPr indent="265430"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若其它物理量不变，使单色光波长减小，则干涉条纹间距</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选：变大，变小或不变</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文本框 3"/>
          <p:cNvSpPr txBox="1"/>
          <p:nvPr/>
        </p:nvSpPr>
        <p:spPr>
          <a:xfrm>
            <a:off x="485335" y="701599"/>
            <a:ext cx="661182"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7-9</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485334" y="619910"/>
                <a:ext cx="8482819" cy="963597"/>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在杨氏双缝干涉实验中，若</a:t>
                </a:r>
                <a:r>
                  <a:rPr lang="zh-CN" altLang="zh-CN" sz="20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rPr>
                  <a:t>其它物理量不变</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，使两缝之间的距离</a:t>
                </a:r>
                <a14:m>
                  <m:oMath xmlns:m="http://schemas.openxmlformats.org/officeDocument/2006/math">
                    <m:r>
                      <a:rPr lang="en-US" altLang="zh-CN" sz="2000" b="0" i="1" smtClean="0">
                        <a:solidFill>
                          <a:schemeClr val="tx1"/>
                        </a:solidFill>
                        <a:latin typeface="Cambria Math" panose="02040503050406030204" pitchFamily="18" charset="0"/>
                      </a:rPr>
                      <m:t>𝑑</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增大，则屏幕上干涉条纹间距</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485334" y="619910"/>
                <a:ext cx="8482819" cy="963597"/>
              </a:xfrm>
              <a:prstGeom prst="rect">
                <a:avLst/>
              </a:prstGeom>
              <a:blipFill rotWithShape="1">
                <a:blip r:embed="rId1"/>
                <a:stretch>
                  <a:fillRect l="-2" t="-16" r="-1624" b="47"/>
                </a:stretch>
              </a:blipFill>
            </p:spPr>
            <p:txBody>
              <a:bodyPr/>
              <a:lstStyle/>
              <a:p>
                <a:r>
                  <a:rPr lang="zh-CN" altLang="en-US">
                    <a:noFill/>
                  </a:rPr>
                  <a:t> </a:t>
                </a:r>
              </a:p>
            </p:txBody>
          </p:sp>
        </mc:Fallback>
      </mc:AlternateContent>
      <p:grpSp>
        <p:nvGrpSpPr>
          <p:cNvPr id="69" name="组合 68"/>
          <p:cNvGrpSpPr/>
          <p:nvPr/>
        </p:nvGrpSpPr>
        <p:grpSpPr>
          <a:xfrm>
            <a:off x="5497372" y="1654921"/>
            <a:ext cx="630710" cy="719407"/>
            <a:chOff x="5261362" y="2437433"/>
            <a:chExt cx="630710" cy="719407"/>
          </a:xfrm>
        </p:grpSpPr>
        <p:cxnSp>
          <p:nvCxnSpPr>
            <p:cNvPr id="12" name="直接箭头连接符 11"/>
            <p:cNvCxnSpPr>
              <a:cxnSpLocks noChangeAspect="1"/>
            </p:cNvCxnSpPr>
            <p:nvPr/>
          </p:nvCxnSpPr>
          <p:spPr bwMode="auto">
            <a:xfrm flipV="1">
              <a:off x="5261362" y="2437433"/>
              <a:ext cx="630710" cy="356468"/>
            </a:xfrm>
            <a:prstGeom prst="straightConnector1">
              <a:avLst/>
            </a:prstGeom>
            <a:solidFill>
              <a:schemeClr val="accent1"/>
            </a:solidFill>
            <a:ln w="19050" cap="flat" cmpd="sng" algn="ctr">
              <a:solidFill>
                <a:schemeClr val="bg1">
                  <a:lumMod val="75000"/>
                </a:schemeClr>
              </a:solidFill>
              <a:prstDash val="solid"/>
              <a:round/>
              <a:headEnd type="none" w="med" len="med"/>
              <a:tailEnd type="none" w="med" len="lg"/>
            </a:ln>
            <a:effectLst/>
          </p:spPr>
        </p:cxnSp>
        <p:cxnSp>
          <p:nvCxnSpPr>
            <p:cNvPr id="13" name="直接箭头连接符 12"/>
            <p:cNvCxnSpPr>
              <a:cxnSpLocks noChangeAspect="1"/>
            </p:cNvCxnSpPr>
            <p:nvPr/>
          </p:nvCxnSpPr>
          <p:spPr bwMode="auto">
            <a:xfrm>
              <a:off x="5261362" y="2814505"/>
              <a:ext cx="622013" cy="342335"/>
            </a:xfrm>
            <a:prstGeom prst="straightConnector1">
              <a:avLst/>
            </a:prstGeom>
            <a:solidFill>
              <a:schemeClr val="accent1"/>
            </a:solidFill>
            <a:ln w="19050" cap="flat" cmpd="sng" algn="ctr">
              <a:solidFill>
                <a:schemeClr val="bg1">
                  <a:lumMod val="75000"/>
                </a:schemeClr>
              </a:solidFill>
              <a:prstDash val="solid"/>
              <a:round/>
              <a:headEnd type="none" w="med" len="med"/>
              <a:tailEnd type="none" w="med" len="lg"/>
            </a:ln>
            <a:effectLst/>
          </p:spPr>
        </p:cxnSp>
      </p:grpSp>
      <p:grpSp>
        <p:nvGrpSpPr>
          <p:cNvPr id="68" name="组合 67"/>
          <p:cNvGrpSpPr/>
          <p:nvPr/>
        </p:nvGrpSpPr>
        <p:grpSpPr>
          <a:xfrm>
            <a:off x="6109323" y="1654921"/>
            <a:ext cx="2135945" cy="712936"/>
            <a:chOff x="5873313" y="2437433"/>
            <a:chExt cx="2135945" cy="712936"/>
          </a:xfrm>
        </p:grpSpPr>
        <p:grpSp>
          <p:nvGrpSpPr>
            <p:cNvPr id="15" name="组合 14"/>
            <p:cNvGrpSpPr/>
            <p:nvPr/>
          </p:nvGrpSpPr>
          <p:grpSpPr>
            <a:xfrm>
              <a:off x="5873313" y="2437433"/>
              <a:ext cx="2135945" cy="366770"/>
              <a:chOff x="6510996" y="2617729"/>
              <a:chExt cx="2135945" cy="366770"/>
            </a:xfrm>
          </p:grpSpPr>
          <p:cxnSp>
            <p:nvCxnSpPr>
              <p:cNvPr id="19" name="直接箭头连接符 18"/>
              <p:cNvCxnSpPr>
                <a:cxnSpLocks noChangeAspect="1"/>
              </p:cNvCxnSpPr>
              <p:nvPr/>
            </p:nvCxnSpPr>
            <p:spPr bwMode="auto">
              <a:xfrm>
                <a:off x="6510996" y="2617729"/>
                <a:ext cx="2135945" cy="36677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20" name="直接箭头连接符 19"/>
              <p:cNvCxnSpPr>
                <a:cxnSpLocks noChangeAspect="1"/>
              </p:cNvCxnSpPr>
              <p:nvPr/>
            </p:nvCxnSpPr>
            <p:spPr bwMode="auto">
              <a:xfrm>
                <a:off x="7113333" y="2720552"/>
                <a:ext cx="209652" cy="360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p:nvGrpSpPr>
            <p:cNvPr id="16" name="组合 15"/>
            <p:cNvGrpSpPr/>
            <p:nvPr/>
          </p:nvGrpSpPr>
          <p:grpSpPr>
            <a:xfrm>
              <a:off x="5873313" y="2804203"/>
              <a:ext cx="2135945" cy="346166"/>
              <a:chOff x="6510996" y="2984499"/>
              <a:chExt cx="2135945" cy="346166"/>
            </a:xfrm>
          </p:grpSpPr>
          <p:cxnSp>
            <p:nvCxnSpPr>
              <p:cNvPr id="17" name="直接箭头连接符 16"/>
              <p:cNvCxnSpPr>
                <a:cxnSpLocks noChangeAspect="1"/>
              </p:cNvCxnSpPr>
              <p:nvPr/>
            </p:nvCxnSpPr>
            <p:spPr bwMode="auto">
              <a:xfrm flipV="1">
                <a:off x="6510996" y="2984499"/>
                <a:ext cx="2135945" cy="346166"/>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8" name="直接箭头连接符 17"/>
              <p:cNvCxnSpPr>
                <a:cxnSpLocks noChangeAspect="1"/>
              </p:cNvCxnSpPr>
              <p:nvPr/>
            </p:nvCxnSpPr>
            <p:spPr bwMode="auto">
              <a:xfrm flipV="1">
                <a:off x="7107074" y="3197548"/>
                <a:ext cx="222130" cy="360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mc:AlternateContent xmlns:mc="http://schemas.openxmlformats.org/markup-compatibility/2006">
        <mc:Choice xmlns:a14="http://schemas.microsoft.com/office/drawing/2010/main" Requires="a14">
          <p:sp>
            <p:nvSpPr>
              <p:cNvPr id="28" name="文本框 27"/>
              <p:cNvSpPr txBox="1"/>
              <p:nvPr/>
            </p:nvSpPr>
            <p:spPr>
              <a:xfrm>
                <a:off x="8228502" y="1979897"/>
                <a:ext cx="34700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𝑂</m:t>
                      </m:r>
                    </m:oMath>
                  </m:oMathPara>
                </a14:m>
                <a:endParaRPr lang="zh-CN" altLang="en-US" sz="1600" dirty="0"/>
              </a:p>
            </p:txBody>
          </p:sp>
        </mc:Choice>
        <mc:Fallback>
          <p:sp>
            <p:nvSpPr>
              <p:cNvPr id="28" name="文本框 27"/>
              <p:cNvSpPr txBox="1">
                <a:spLocks noRot="1" noChangeAspect="1" noMove="1" noResize="1" noEditPoints="1" noAdjustHandles="1" noChangeArrowheads="1" noChangeShapeType="1" noTextEdit="1"/>
              </p:cNvSpPr>
              <p:nvPr/>
            </p:nvSpPr>
            <p:spPr>
              <a:xfrm>
                <a:off x="8228502" y="1979897"/>
                <a:ext cx="347005" cy="338554"/>
              </a:xfrm>
              <a:prstGeom prst="rect">
                <a:avLst/>
              </a:prstGeom>
              <a:blipFill rotWithShape="1">
                <a:blip r:embed="rId2"/>
                <a:stretch>
                  <a:fillRect l="-50" t="-178" r="135" b="19"/>
                </a:stretch>
              </a:blipFill>
            </p:spPr>
            <p:txBody>
              <a:bodyPr/>
              <a:lstStyle/>
              <a:p>
                <a:r>
                  <a:rPr lang="zh-CN" altLang="en-US">
                    <a:noFill/>
                  </a:rPr>
                  <a:t> </a:t>
                </a:r>
              </a:p>
            </p:txBody>
          </p:sp>
        </mc:Fallback>
      </mc:AlternateContent>
      <p:grpSp>
        <p:nvGrpSpPr>
          <p:cNvPr id="67" name="组合 66"/>
          <p:cNvGrpSpPr/>
          <p:nvPr/>
        </p:nvGrpSpPr>
        <p:grpSpPr>
          <a:xfrm>
            <a:off x="5300164" y="1231368"/>
            <a:ext cx="3015443" cy="1873324"/>
            <a:chOff x="5064154" y="2013880"/>
            <a:chExt cx="3015443" cy="1873324"/>
          </a:xfrm>
        </p:grpSpPr>
        <p:grpSp>
          <p:nvGrpSpPr>
            <p:cNvPr id="66" name="组合 65"/>
            <p:cNvGrpSpPr/>
            <p:nvPr/>
          </p:nvGrpSpPr>
          <p:grpSpPr>
            <a:xfrm>
              <a:off x="5550273" y="2088331"/>
              <a:ext cx="441549" cy="1337842"/>
              <a:chOff x="5550273" y="2088331"/>
              <a:chExt cx="441549" cy="1337842"/>
            </a:xfrm>
          </p:grpSpPr>
          <mc:AlternateContent xmlns:mc="http://schemas.openxmlformats.org/markup-compatibility/2006">
            <mc:Choice xmlns:a14="http://schemas.microsoft.com/office/drawing/2010/main" Requires="a14">
              <p:sp>
                <p:nvSpPr>
                  <p:cNvPr id="21" name="文本框 20"/>
                  <p:cNvSpPr txBox="1"/>
                  <p:nvPr/>
                </p:nvSpPr>
                <p:spPr>
                  <a:xfrm>
                    <a:off x="5572368" y="2088331"/>
                    <a:ext cx="419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21" name="文本框 20"/>
                  <p:cNvSpPr txBox="1">
                    <a:spLocks noRot="1" noChangeAspect="1" noMove="1" noResize="1" noEditPoints="1" noAdjustHandles="1" noChangeArrowheads="1" noChangeShapeType="1" noTextEdit="1"/>
                  </p:cNvSpPr>
                  <p:nvPr/>
                </p:nvSpPr>
                <p:spPr>
                  <a:xfrm>
                    <a:off x="5572368" y="2088331"/>
                    <a:ext cx="419454" cy="338554"/>
                  </a:xfrm>
                  <a:prstGeom prst="rect">
                    <a:avLst/>
                  </a:prstGeom>
                  <a:blipFill rotWithShape="1">
                    <a:blip r:embed="rId3"/>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5550273" y="3087619"/>
                    <a:ext cx="4194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5550273" y="3087619"/>
                    <a:ext cx="419457" cy="338554"/>
                  </a:xfrm>
                  <a:prstGeom prst="rect">
                    <a:avLst/>
                  </a:prstGeom>
                  <a:blipFill rotWithShape="1">
                    <a:blip r:embed="rId4"/>
                  </a:blipFill>
                </p:spPr>
                <p:txBody>
                  <a:bodyPr/>
                  <a:lstStyle/>
                  <a:p>
                    <a:r>
                      <a:rPr lang="zh-CN" altLang="en-US">
                        <a:noFill/>
                      </a:rPr>
                      <a:t> </a:t>
                    </a:r>
                  </a:p>
                </p:txBody>
              </p:sp>
            </mc:Fallback>
          </mc:AlternateContent>
        </p:grpSp>
        <p:grpSp>
          <p:nvGrpSpPr>
            <p:cNvPr id="65" name="组合 64"/>
            <p:cNvGrpSpPr/>
            <p:nvPr/>
          </p:nvGrpSpPr>
          <p:grpSpPr>
            <a:xfrm>
              <a:off x="5064154" y="2013880"/>
              <a:ext cx="3015443" cy="1873324"/>
              <a:chOff x="5064154" y="2013880"/>
              <a:chExt cx="3015443" cy="1873324"/>
            </a:xfrm>
          </p:grpSpPr>
          <p:cxnSp>
            <p:nvCxnSpPr>
              <p:cNvPr id="7" name="直接连接符 6"/>
              <p:cNvCxnSpPr/>
              <p:nvPr/>
            </p:nvCxnSpPr>
            <p:spPr bwMode="auto">
              <a:xfrm>
                <a:off x="5261362" y="2804203"/>
                <a:ext cx="2764800" cy="0"/>
              </a:xfrm>
              <a:prstGeom prst="line">
                <a:avLst/>
              </a:prstGeom>
              <a:solidFill>
                <a:schemeClr val="accent1"/>
              </a:solidFill>
              <a:ln w="19050" cap="flat" cmpd="sng" algn="ctr">
                <a:solidFill>
                  <a:schemeClr val="bg1">
                    <a:lumMod val="75000"/>
                  </a:schemeClr>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9" name="文本框 8"/>
                  <p:cNvSpPr txBox="1"/>
                  <p:nvPr/>
                </p:nvSpPr>
                <p:spPr>
                  <a:xfrm>
                    <a:off x="5064154" y="2776635"/>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9" name="文本框 8"/>
                  <p:cNvSpPr txBox="1">
                    <a:spLocks noRot="1" noChangeAspect="1" noMove="1" noResize="1" noEditPoints="1" noAdjustHandles="1" noChangeArrowheads="1" noChangeShapeType="1" noTextEdit="1"/>
                  </p:cNvSpPr>
                  <p:nvPr/>
                </p:nvSpPr>
                <p:spPr>
                  <a:xfrm>
                    <a:off x="5064154" y="2776635"/>
                    <a:ext cx="324392" cy="338554"/>
                  </a:xfrm>
                  <a:prstGeom prst="rect">
                    <a:avLst/>
                  </a:prstGeom>
                  <a:blipFill rotWithShape="1">
                    <a:blip r:embed="rId5"/>
                  </a:blipFill>
                </p:spPr>
                <p:txBody>
                  <a:bodyPr/>
                  <a:lstStyle/>
                  <a:p>
                    <a:r>
                      <a:rPr lang="zh-CN" altLang="en-US">
                        <a:noFill/>
                      </a:rPr>
                      <a:t> </a:t>
                    </a:r>
                  </a:p>
                </p:txBody>
              </p:sp>
            </mc:Fallback>
          </mc:AlternateContent>
          <p:sp>
            <p:nvSpPr>
              <p:cNvPr id="10" name="椭圆 9"/>
              <p:cNvSpPr>
                <a:spLocks noChangeAspect="1"/>
              </p:cNvSpPr>
              <p:nvPr/>
            </p:nvSpPr>
            <p:spPr bwMode="auto">
              <a:xfrm>
                <a:off x="5201322" y="2773355"/>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30" name="组合 29"/>
              <p:cNvGrpSpPr/>
              <p:nvPr/>
            </p:nvGrpSpPr>
            <p:grpSpPr>
              <a:xfrm>
                <a:off x="5873313" y="2124143"/>
                <a:ext cx="2345" cy="1350000"/>
                <a:chOff x="6510996" y="2149688"/>
                <a:chExt cx="2345" cy="1711037"/>
              </a:xfrm>
            </p:grpSpPr>
            <p:cxnSp>
              <p:nvCxnSpPr>
                <p:cNvPr id="35" name="直接连接符 34"/>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6" name="直接连接符 35"/>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7" name="直接连接符 36"/>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31" name="组合 30"/>
              <p:cNvGrpSpPr/>
              <p:nvPr/>
            </p:nvGrpSpPr>
            <p:grpSpPr>
              <a:xfrm>
                <a:off x="8025671" y="2013880"/>
                <a:ext cx="53926" cy="1622858"/>
                <a:chOff x="8663354" y="2194176"/>
                <a:chExt cx="53926" cy="1622858"/>
              </a:xfrm>
            </p:grpSpPr>
            <p:cxnSp>
              <p:nvCxnSpPr>
                <p:cNvPr id="33" name="直接连接符 32"/>
                <p:cNvCxnSpPr/>
                <p:nvPr/>
              </p:nvCxnSpPr>
              <p:spPr bwMode="auto">
                <a:xfrm>
                  <a:off x="8663354" y="2194176"/>
                  <a:ext cx="0" cy="1622858"/>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4" name="矩形 33"/>
                <p:cNvSpPr/>
                <p:nvPr/>
              </p:nvSpPr>
              <p:spPr bwMode="auto">
                <a:xfrm>
                  <a:off x="8671561" y="2242677"/>
                  <a:ext cx="45719" cy="146304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32" name="文本框 31"/>
              <p:cNvSpPr txBox="1"/>
              <p:nvPr/>
            </p:nvSpPr>
            <p:spPr>
              <a:xfrm>
                <a:off x="6139464" y="3548650"/>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7-9</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grpSp>
      <p:grpSp>
        <p:nvGrpSpPr>
          <p:cNvPr id="43" name="组合 42"/>
          <p:cNvGrpSpPr/>
          <p:nvPr/>
        </p:nvGrpSpPr>
        <p:grpSpPr>
          <a:xfrm>
            <a:off x="8306815" y="1517647"/>
            <a:ext cx="479763" cy="514346"/>
            <a:chOff x="8070805" y="2300159"/>
            <a:chExt cx="479763" cy="514346"/>
          </a:xfrm>
        </p:grpSpPr>
        <p:cxnSp>
          <p:nvCxnSpPr>
            <p:cNvPr id="26" name="直接连接符 25"/>
            <p:cNvCxnSpPr/>
            <p:nvPr/>
          </p:nvCxnSpPr>
          <p:spPr bwMode="auto">
            <a:xfrm>
              <a:off x="8070805" y="2814505"/>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29" name="直接连接符 28"/>
            <p:cNvCxnSpPr/>
            <p:nvPr/>
          </p:nvCxnSpPr>
          <p:spPr bwMode="auto">
            <a:xfrm>
              <a:off x="8079711" y="2300159"/>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42" name="组合 41"/>
          <p:cNvGrpSpPr/>
          <p:nvPr/>
        </p:nvGrpSpPr>
        <p:grpSpPr>
          <a:xfrm>
            <a:off x="8415403" y="1231368"/>
            <a:ext cx="330590" cy="1084663"/>
            <a:chOff x="8179393" y="2013880"/>
            <a:chExt cx="330590" cy="1084663"/>
          </a:xfrm>
        </p:grpSpPr>
        <p:cxnSp>
          <p:nvCxnSpPr>
            <p:cNvPr id="38" name="直接连接符 37"/>
            <p:cNvCxnSpPr/>
            <p:nvPr/>
          </p:nvCxnSpPr>
          <p:spPr bwMode="auto">
            <a:xfrm>
              <a:off x="8407490" y="2013880"/>
              <a:ext cx="0" cy="284038"/>
            </a:xfrm>
            <a:prstGeom prst="line">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39" name="直接连接符 38"/>
            <p:cNvCxnSpPr/>
            <p:nvPr/>
          </p:nvCxnSpPr>
          <p:spPr bwMode="auto">
            <a:xfrm>
              <a:off x="8407490" y="2814505"/>
              <a:ext cx="0" cy="284038"/>
            </a:xfrm>
            <a:prstGeom prst="line">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41" name="文本框 40"/>
                <p:cNvSpPr txBox="1"/>
                <p:nvPr/>
              </p:nvSpPr>
              <p:spPr>
                <a:xfrm>
                  <a:off x="8179393" y="2360645"/>
                  <a:ext cx="33059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𝑥</m:t>
                        </m:r>
                      </m:oMath>
                    </m:oMathPara>
                  </a14:m>
                  <a:endParaRPr lang="zh-CN" altLang="en-US" dirty="0"/>
                </a:p>
              </p:txBody>
            </p:sp>
          </mc:Choice>
          <mc:Fallback>
            <p:sp>
              <p:nvSpPr>
                <p:cNvPr id="41" name="文本框 40"/>
                <p:cNvSpPr txBox="1">
                  <a:spLocks noRot="1" noChangeAspect="1" noMove="1" noResize="1" noEditPoints="1" noAdjustHandles="1" noChangeArrowheads="1" noChangeShapeType="1" noTextEdit="1"/>
                </p:cNvSpPr>
                <p:nvPr/>
              </p:nvSpPr>
              <p:spPr>
                <a:xfrm>
                  <a:off x="8179393" y="2360645"/>
                  <a:ext cx="330590" cy="338554"/>
                </a:xfrm>
                <a:prstGeom prst="rect">
                  <a:avLst/>
                </a:prstGeom>
                <a:blipFill rotWithShape="1">
                  <a:blip r:embed="rId6"/>
                </a:blipFill>
              </p:spPr>
              <p:txBody>
                <a:bodyPr/>
                <a:lstStyle/>
                <a:p>
                  <a:r>
                    <a:rPr lang="zh-CN" altLang="en-US">
                      <a:noFill/>
                    </a:rPr>
                    <a:t> </a:t>
                  </a:r>
                </a:p>
              </p:txBody>
            </p:sp>
          </mc:Fallback>
        </mc:AlternateContent>
      </p:grpSp>
      <p:grpSp>
        <p:nvGrpSpPr>
          <p:cNvPr id="48" name="组合 47"/>
          <p:cNvGrpSpPr/>
          <p:nvPr/>
        </p:nvGrpSpPr>
        <p:grpSpPr>
          <a:xfrm>
            <a:off x="6084893" y="2381661"/>
            <a:ext cx="2176788" cy="338554"/>
            <a:chOff x="5848883" y="3164173"/>
            <a:chExt cx="2176788" cy="338554"/>
          </a:xfrm>
        </p:grpSpPr>
        <p:cxnSp>
          <p:nvCxnSpPr>
            <p:cNvPr id="45" name="直接箭头连接符 44"/>
            <p:cNvCxnSpPr/>
            <p:nvPr/>
          </p:nvCxnSpPr>
          <p:spPr bwMode="auto">
            <a:xfrm>
              <a:off x="7294098" y="3332124"/>
              <a:ext cx="731573"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46" name="直接箭头连接符 45"/>
            <p:cNvCxnSpPr/>
            <p:nvPr/>
          </p:nvCxnSpPr>
          <p:spPr bwMode="auto">
            <a:xfrm>
              <a:off x="5848883" y="3320826"/>
              <a:ext cx="731573"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47" name="文本框 46"/>
                <p:cNvSpPr txBox="1"/>
                <p:nvPr/>
              </p:nvSpPr>
              <p:spPr>
                <a:xfrm>
                  <a:off x="6815816" y="3164173"/>
                  <a:ext cx="33059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𝐷</m:t>
                        </m:r>
                      </m:oMath>
                    </m:oMathPara>
                  </a14:m>
                  <a:endParaRPr lang="zh-CN" altLang="en-US" dirty="0"/>
                </a:p>
              </p:txBody>
            </p:sp>
          </mc:Choice>
          <mc:Fallback>
            <p:sp>
              <p:nvSpPr>
                <p:cNvPr id="47" name="文本框 46"/>
                <p:cNvSpPr txBox="1">
                  <a:spLocks noRot="1" noChangeAspect="1" noMove="1" noResize="1" noEditPoints="1" noAdjustHandles="1" noChangeArrowheads="1" noChangeShapeType="1" noTextEdit="1"/>
                </p:cNvSpPr>
                <p:nvPr/>
              </p:nvSpPr>
              <p:spPr>
                <a:xfrm>
                  <a:off x="6815816" y="3164173"/>
                  <a:ext cx="330590" cy="338554"/>
                </a:xfrm>
                <a:prstGeom prst="rect">
                  <a:avLst/>
                </a:prstGeom>
                <a:blipFill rotWithShape="1">
                  <a:blip r:embed="rId7"/>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50" name="文本框 49"/>
              <p:cNvSpPr txBox="1"/>
              <p:nvPr/>
            </p:nvSpPr>
            <p:spPr>
              <a:xfrm>
                <a:off x="5387704" y="1614249"/>
                <a:ext cx="33058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smtClean="0">
                          <a:solidFill>
                            <a:schemeClr val="tx1"/>
                          </a:solidFill>
                          <a:latin typeface="Cambria Math" panose="02040503050406030204" pitchFamily="18" charset="0"/>
                          <a:ea typeface="Cambria Math" panose="02040503050406030204" pitchFamily="18" charset="0"/>
                        </a:rPr>
                        <m:t>𝜆</m:t>
                      </m:r>
                    </m:oMath>
                  </m:oMathPara>
                </a14:m>
                <a:endParaRPr lang="zh-CN" altLang="en-US" dirty="0">
                  <a:solidFill>
                    <a:schemeClr val="tx1"/>
                  </a:solidFill>
                </a:endParaRPr>
              </a:p>
            </p:txBody>
          </p:sp>
        </mc:Choice>
        <mc:Fallback>
          <p:sp>
            <p:nvSpPr>
              <p:cNvPr id="50" name="文本框 49"/>
              <p:cNvSpPr txBox="1">
                <a:spLocks noRot="1" noChangeAspect="1" noMove="1" noResize="1" noEditPoints="1" noAdjustHandles="1" noChangeArrowheads="1" noChangeShapeType="1" noTextEdit="1"/>
              </p:cNvSpPr>
              <p:nvPr/>
            </p:nvSpPr>
            <p:spPr>
              <a:xfrm>
                <a:off x="5387704" y="1614249"/>
                <a:ext cx="330589" cy="338554"/>
              </a:xfrm>
              <a:prstGeom prst="rect">
                <a:avLst/>
              </a:prstGeom>
              <a:blipFill rotWithShape="1">
                <a:blip r:embed="rId8"/>
                <a:stretch>
                  <a:fillRect l="-110" t="-23" r="36" b="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7529407" y="1157461"/>
                <a:ext cx="8231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t>𝑘</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1</m:t>
                      </m:r>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7529407" y="1157461"/>
                <a:ext cx="823125" cy="338554"/>
              </a:xfrm>
              <a:prstGeom prst="rect">
                <a:avLst/>
              </a:prstGeom>
              <a:blipFill rotWithShape="1">
                <a:blip r:embed="rId9"/>
                <a:stretch>
                  <a:fillRect l="-26" t="-145" r="46" b="17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2" name="文本框 51"/>
              <p:cNvSpPr txBox="1"/>
              <p:nvPr/>
            </p:nvSpPr>
            <p:spPr>
              <a:xfrm>
                <a:off x="7506526" y="2076889"/>
                <a:ext cx="8231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t>𝑘</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zh-CN" altLang="en-US" dirty="0"/>
              </a:p>
            </p:txBody>
          </p:sp>
        </mc:Choice>
        <mc:Fallback>
          <p:sp>
            <p:nvSpPr>
              <p:cNvPr id="52" name="文本框 51"/>
              <p:cNvSpPr txBox="1">
                <a:spLocks noRot="1" noChangeAspect="1" noMove="1" noResize="1" noEditPoints="1" noAdjustHandles="1" noChangeArrowheads="1" noChangeShapeType="1" noTextEdit="1"/>
              </p:cNvSpPr>
              <p:nvPr/>
            </p:nvSpPr>
            <p:spPr>
              <a:xfrm>
                <a:off x="7506526" y="2076889"/>
                <a:ext cx="823125" cy="338554"/>
              </a:xfrm>
              <a:prstGeom prst="rect">
                <a:avLst/>
              </a:prstGeom>
              <a:blipFill rotWithShape="1">
                <a:blip r:embed="rId10"/>
                <a:stretch>
                  <a:fillRect l="-23" t="-130" r="43" b="15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4" name="文本框 53"/>
              <p:cNvSpPr txBox="1"/>
              <p:nvPr/>
            </p:nvSpPr>
            <p:spPr>
              <a:xfrm>
                <a:off x="2041749" y="2540545"/>
                <a:ext cx="1608486" cy="668516"/>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r>
                        <a:rPr lang="en-US" altLang="zh-CN" sz="2000" i="1" smtClean="0">
                          <a:solidFill>
                            <a:srgbClr val="000000"/>
                          </a:solidFill>
                          <a:latin typeface="Cambria Math" panose="02040503050406030204" pitchFamily="18" charset="0"/>
                          <a:ea typeface="Cambria Math" panose="02040503050406030204" pitchFamily="18" charset="0"/>
                        </a:rPr>
                        <m:t>∆</m:t>
                      </m:r>
                      <m:r>
                        <a:rPr lang="en-US" altLang="zh-CN" sz="2000" b="0" i="1" smtClean="0">
                          <a:solidFill>
                            <a:srgbClr val="000000"/>
                          </a:solidFill>
                          <a:latin typeface="Cambria Math" panose="02040503050406030204" pitchFamily="18" charset="0"/>
                          <a:ea typeface="Cambria Math" panose="02040503050406030204" pitchFamily="18" charset="0"/>
                        </a:rPr>
                        <m:t>𝑥</m:t>
                      </m:r>
                      <m:r>
                        <a:rPr lang="en-US" altLang="zh-CN" sz="2000" i="1" smtClean="0">
                          <a:solidFill>
                            <a:srgbClr val="000000"/>
                          </a:solidFill>
                          <a:latin typeface="Cambria Math" panose="02040503050406030204" pitchFamily="18" charset="0"/>
                          <a:ea typeface="Cambria Math" panose="02040503050406030204" pitchFamily="18" charset="0"/>
                        </a:rPr>
                        <m:t>=</m:t>
                      </m:r>
                      <m:f>
                        <m:fPr>
                          <m:ctrlPr>
                            <a:rPr lang="en-US" altLang="zh-CN" sz="200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smtClean="0">
                              <a:solidFill>
                                <a:schemeClr val="tx1"/>
                              </a:solidFill>
                              <a:latin typeface="Cambria Math" panose="02040503050406030204" pitchFamily="18" charset="0"/>
                            </a:rPr>
                            <m:t>𝐷</m:t>
                          </m:r>
                        </m:num>
                        <m:den>
                          <m:r>
                            <a:rPr lang="en-US" altLang="zh-CN" sz="2000" i="1">
                              <a:solidFill>
                                <a:schemeClr val="tx1"/>
                              </a:solidFill>
                              <a:latin typeface="Cambria Math" panose="02040503050406030204" pitchFamily="18" charset="0"/>
                              <a:ea typeface="Cambria Math" panose="02040503050406030204" pitchFamily="18" charset="0"/>
                            </a:rPr>
                            <m:t>𝑑</m:t>
                          </m:r>
                        </m:den>
                      </m:f>
                      <m:r>
                        <a:rPr lang="zh-CN" altLang="en-US" sz="2000" b="0"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𝜆</m:t>
                      </m:r>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2041749" y="2540545"/>
                <a:ext cx="1608486" cy="668516"/>
              </a:xfrm>
              <a:prstGeom prst="rect">
                <a:avLst/>
              </a:prstGeom>
              <a:blipFill rotWithShape="1">
                <a:blip r:embed="rId11"/>
                <a:stretch>
                  <a:fillRect l="-14" t="-82" r="16" b="61"/>
                </a:stretch>
              </a:blipFill>
            </p:spPr>
            <p:txBody>
              <a:bodyPr/>
              <a:lstStyle/>
              <a:p>
                <a:r>
                  <a:rPr lang="zh-CN" altLang="en-US">
                    <a:noFill/>
                  </a:rPr>
                  <a:t> </a:t>
                </a:r>
              </a:p>
            </p:txBody>
          </p:sp>
        </mc:Fallback>
      </mc:AlternateContent>
      <p:sp>
        <p:nvSpPr>
          <p:cNvPr id="56" name="文本框 55"/>
          <p:cNvSpPr txBox="1"/>
          <p:nvPr/>
        </p:nvSpPr>
        <p:spPr>
          <a:xfrm>
            <a:off x="1075769" y="2714581"/>
            <a:ext cx="928468"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grpSp>
        <p:nvGrpSpPr>
          <p:cNvPr id="57" name="组合 56"/>
          <p:cNvGrpSpPr/>
          <p:nvPr/>
        </p:nvGrpSpPr>
        <p:grpSpPr>
          <a:xfrm>
            <a:off x="5631401" y="1649011"/>
            <a:ext cx="479489" cy="732650"/>
            <a:chOff x="8014807" y="2300159"/>
            <a:chExt cx="479489" cy="732650"/>
          </a:xfrm>
        </p:grpSpPr>
        <p:cxnSp>
          <p:nvCxnSpPr>
            <p:cNvPr id="58" name="直接连接符 57"/>
            <p:cNvCxnSpPr/>
            <p:nvPr/>
          </p:nvCxnSpPr>
          <p:spPr bwMode="auto">
            <a:xfrm>
              <a:off x="8014807" y="3032809"/>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59" name="直接连接符 58"/>
            <p:cNvCxnSpPr/>
            <p:nvPr/>
          </p:nvCxnSpPr>
          <p:spPr bwMode="auto">
            <a:xfrm>
              <a:off x="8023439" y="2300159"/>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64" name="组合 63"/>
          <p:cNvGrpSpPr/>
          <p:nvPr/>
        </p:nvGrpSpPr>
        <p:grpSpPr>
          <a:xfrm>
            <a:off x="5592193" y="1640058"/>
            <a:ext cx="330586" cy="738464"/>
            <a:chOff x="5308622" y="2418575"/>
            <a:chExt cx="330586" cy="738464"/>
          </a:xfrm>
        </p:grpSpPr>
        <p:cxnSp>
          <p:nvCxnSpPr>
            <p:cNvPr id="60" name="直接连接符 59"/>
            <p:cNvCxnSpPr/>
            <p:nvPr/>
          </p:nvCxnSpPr>
          <p:spPr bwMode="auto">
            <a:xfrm>
              <a:off x="5500739" y="2418575"/>
              <a:ext cx="0" cy="248400"/>
            </a:xfrm>
            <a:prstGeom prst="line">
              <a:avLst/>
            </a:prstGeom>
            <a:solidFill>
              <a:schemeClr val="accent1"/>
            </a:solidFill>
            <a:ln w="19050" cap="flat" cmpd="sng" algn="ctr">
              <a:solidFill>
                <a:schemeClr val="tx1"/>
              </a:solidFill>
              <a:prstDash val="solid"/>
              <a:round/>
              <a:headEnd type="stealth" w="med" len="lg"/>
              <a:tailEnd type="none" w="med" len="lg"/>
            </a:ln>
            <a:effectLst/>
          </p:spPr>
        </p:cxnSp>
        <p:cxnSp>
          <p:nvCxnSpPr>
            <p:cNvPr id="61" name="直接连接符 60"/>
            <p:cNvCxnSpPr/>
            <p:nvPr/>
          </p:nvCxnSpPr>
          <p:spPr bwMode="auto">
            <a:xfrm>
              <a:off x="5500739" y="2908639"/>
              <a:ext cx="0" cy="248400"/>
            </a:xfrm>
            <a:prstGeom prst="line">
              <a:avLst/>
            </a:prstGeom>
            <a:solidFill>
              <a:schemeClr val="accent1"/>
            </a:solidFill>
            <a:ln w="19050" cap="flat" cmpd="sng" algn="ctr">
              <a:solidFill>
                <a:schemeClr val="tx1"/>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63" name="文本框 62"/>
                <p:cNvSpPr txBox="1"/>
                <p:nvPr/>
              </p:nvSpPr>
              <p:spPr>
                <a:xfrm>
                  <a:off x="5308622" y="2607358"/>
                  <a:ext cx="33058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latin typeface="Cambria Math" panose="02040503050406030204" pitchFamily="18" charset="0"/>
                          </a:rPr>
                          <m:t>𝑑</m:t>
                        </m:r>
                      </m:oMath>
                    </m:oMathPara>
                  </a14:m>
                  <a:endParaRPr lang="zh-CN" altLang="en-US" dirty="0"/>
                </a:p>
              </p:txBody>
            </p:sp>
          </mc:Choice>
          <mc:Fallback>
            <p:sp>
              <p:nvSpPr>
                <p:cNvPr id="63" name="文本框 62"/>
                <p:cNvSpPr txBox="1">
                  <a:spLocks noRot="1" noChangeAspect="1" noMove="1" noResize="1" noEditPoints="1" noAdjustHandles="1" noChangeArrowheads="1" noChangeShapeType="1" noTextEdit="1"/>
                </p:cNvSpPr>
                <p:nvPr/>
              </p:nvSpPr>
              <p:spPr>
                <a:xfrm>
                  <a:off x="5308622" y="2607358"/>
                  <a:ext cx="330586" cy="338554"/>
                </a:xfrm>
                <a:prstGeom prst="rect">
                  <a:avLst/>
                </a:prstGeom>
                <a:blipFill rotWithShape="1">
                  <a:blip r:embed="rId12"/>
                </a:blipFill>
              </p:spPr>
              <p:txBody>
                <a:bodyPr/>
                <a:lstStyle/>
                <a:p>
                  <a:r>
                    <a:rPr lang="zh-CN" altLang="en-US">
                      <a:noFill/>
                    </a:rPr>
                    <a:t> </a:t>
                  </a:r>
                </a:p>
              </p:txBody>
            </p:sp>
          </mc:Fallback>
        </mc:AlternateContent>
      </p:grpSp>
      <p:grpSp>
        <p:nvGrpSpPr>
          <p:cNvPr id="81" name="组合 80"/>
          <p:cNvGrpSpPr/>
          <p:nvPr/>
        </p:nvGrpSpPr>
        <p:grpSpPr>
          <a:xfrm>
            <a:off x="6121713" y="1517647"/>
            <a:ext cx="2156382" cy="864014"/>
            <a:chOff x="5885703" y="2300159"/>
            <a:chExt cx="2156382" cy="864014"/>
          </a:xfrm>
        </p:grpSpPr>
        <p:grpSp>
          <p:nvGrpSpPr>
            <p:cNvPr id="74" name="组合 73"/>
            <p:cNvGrpSpPr/>
            <p:nvPr/>
          </p:nvGrpSpPr>
          <p:grpSpPr>
            <a:xfrm>
              <a:off x="5885703" y="2300159"/>
              <a:ext cx="2156382" cy="864014"/>
              <a:chOff x="5885703" y="2300159"/>
              <a:chExt cx="2156382" cy="864014"/>
            </a:xfrm>
          </p:grpSpPr>
          <p:cxnSp>
            <p:nvCxnSpPr>
              <p:cNvPr id="5" name="直接箭头连接符 4"/>
              <p:cNvCxnSpPr/>
              <p:nvPr/>
            </p:nvCxnSpPr>
            <p:spPr bwMode="auto">
              <a:xfrm flipV="1">
                <a:off x="5885703" y="2312309"/>
                <a:ext cx="2156382" cy="851864"/>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4" name="直接箭头连接符 13"/>
              <p:cNvCxnSpPr/>
              <p:nvPr/>
            </p:nvCxnSpPr>
            <p:spPr bwMode="auto">
              <a:xfrm flipV="1">
                <a:off x="5889699" y="2300159"/>
                <a:ext cx="2144179" cy="135392"/>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73" name="组合 72"/>
            <p:cNvGrpSpPr/>
            <p:nvPr/>
          </p:nvGrpSpPr>
          <p:grpSpPr>
            <a:xfrm>
              <a:off x="6308673" y="2394898"/>
              <a:ext cx="184253" cy="592855"/>
              <a:chOff x="6527413" y="4400931"/>
              <a:chExt cx="184253" cy="592855"/>
            </a:xfrm>
          </p:grpSpPr>
          <p:cxnSp>
            <p:nvCxnSpPr>
              <p:cNvPr id="71" name="直接箭头连接符 70"/>
              <p:cNvCxnSpPr>
                <a:cxnSpLocks noChangeAspect="1"/>
              </p:cNvCxnSpPr>
              <p:nvPr/>
            </p:nvCxnSpPr>
            <p:spPr bwMode="auto">
              <a:xfrm flipV="1">
                <a:off x="6536211" y="4927878"/>
                <a:ext cx="166837" cy="65908"/>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cxnSp>
            <p:nvCxnSpPr>
              <p:cNvPr id="72" name="直接箭头连接符 71"/>
              <p:cNvCxnSpPr>
                <a:cxnSpLocks noChangeAspect="1"/>
              </p:cNvCxnSpPr>
              <p:nvPr/>
            </p:nvCxnSpPr>
            <p:spPr bwMode="auto">
              <a:xfrm flipV="1">
                <a:off x="6527413" y="4400931"/>
                <a:ext cx="184253" cy="11634"/>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grpSp>
      </p:grpSp>
      <p:sp>
        <p:nvSpPr>
          <p:cNvPr id="83" name="文本框 82"/>
          <p:cNvSpPr txBox="1"/>
          <p:nvPr/>
        </p:nvSpPr>
        <p:spPr>
          <a:xfrm>
            <a:off x="3052691" y="1179376"/>
            <a:ext cx="703383" cy="369332"/>
          </a:xfrm>
          <a:prstGeom prst="rect">
            <a:avLst/>
          </a:prstGeom>
          <a:noFill/>
        </p:spPr>
        <p:txBody>
          <a:bodyPr wrap="square">
            <a:spAutoFit/>
          </a:bodyPr>
          <a:lstStyle/>
          <a:p>
            <a:r>
              <a:rPr lang="zh-CN" altLang="zh-CN"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变小</a:t>
            </a:r>
            <a:endParaRPr lang="zh-CN" altLang="en-US" dirty="0">
              <a:solidFill>
                <a:srgbClr val="FF0000"/>
              </a:solidFill>
            </a:endParaRPr>
          </a:p>
        </p:txBody>
      </p:sp>
      <p:sp>
        <p:nvSpPr>
          <p:cNvPr id="84" name="文本框 83"/>
          <p:cNvSpPr txBox="1"/>
          <p:nvPr/>
        </p:nvSpPr>
        <p:spPr>
          <a:xfrm>
            <a:off x="1352434" y="2111096"/>
            <a:ext cx="703383" cy="369332"/>
          </a:xfrm>
          <a:prstGeom prst="rect">
            <a:avLst/>
          </a:prstGeom>
          <a:noFill/>
        </p:spPr>
        <p:txBody>
          <a:bodyPr wrap="square">
            <a:spAutoFit/>
          </a:bodyPr>
          <a:lstStyle/>
          <a:p>
            <a:r>
              <a:rPr lang="zh-CN" altLang="zh-CN"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变小</a:t>
            </a:r>
            <a:endParaRPr lang="zh-CN" altLang="en-US" dirty="0">
              <a:solidFill>
                <a:srgbClr val="FF0000"/>
              </a:solidFill>
            </a:endParaRPr>
          </a:p>
        </p:txBody>
      </p:sp>
      <p:sp>
        <p:nvSpPr>
          <p:cNvPr id="86" name="文本框 85"/>
          <p:cNvSpPr txBox="1"/>
          <p:nvPr/>
        </p:nvSpPr>
        <p:spPr>
          <a:xfrm>
            <a:off x="800032" y="3219814"/>
            <a:ext cx="6867751" cy="501932"/>
          </a:xfrm>
          <a:prstGeom prst="rect">
            <a:avLst/>
          </a:prstGeom>
          <a:noFill/>
        </p:spPr>
        <p:txBody>
          <a:bodyPr wrap="square">
            <a:spAutoFit/>
          </a:bodyPr>
          <a:lstStyle/>
          <a:p>
            <a:pPr indent="266700"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利用普通光源获得相干光的两种方法</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88" name="文本框 87"/>
          <p:cNvSpPr txBox="1"/>
          <p:nvPr/>
        </p:nvSpPr>
        <p:spPr>
          <a:xfrm>
            <a:off x="444021" y="3343971"/>
            <a:ext cx="731522"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7-10 </a:t>
            </a:r>
            <a:endParaRPr lang="zh-CN" altLang="en-US" sz="2000" dirty="0"/>
          </a:p>
        </p:txBody>
      </p:sp>
      <p:sp>
        <p:nvSpPr>
          <p:cNvPr id="89" name="文本框 88"/>
          <p:cNvSpPr txBox="1"/>
          <p:nvPr/>
        </p:nvSpPr>
        <p:spPr>
          <a:xfrm>
            <a:off x="6341794" y="3311513"/>
            <a:ext cx="914810" cy="369332"/>
          </a:xfrm>
          <a:prstGeom prst="rect">
            <a:avLst/>
          </a:prstGeom>
          <a:noFill/>
        </p:spPr>
        <p:txBody>
          <a:bodyPr wrap="square">
            <a:spAutoFit/>
          </a:bodyPr>
          <a:lstStyle/>
          <a:p>
            <a:r>
              <a:rPr lang="zh-CN" altLang="en-US" kern="100" dirty="0">
                <a:solidFill>
                  <a:srgbClr val="00B0F0"/>
                </a:solidFill>
                <a:latin typeface="Times New Roman" panose="02020603050405020304" pitchFamily="18" charset="0"/>
                <a:ea typeface="宋体" panose="02010600030101010101" pitchFamily="2" charset="-122"/>
                <a:cs typeface="Times New Roman" panose="02020603050405020304" pitchFamily="18" charset="0"/>
              </a:rPr>
              <a:t>分振幅</a:t>
            </a:r>
            <a:endParaRPr lang="zh-CN" altLang="en-US" dirty="0">
              <a:solidFill>
                <a:srgbClr val="00B0F0"/>
              </a:solidFill>
            </a:endParaRPr>
          </a:p>
        </p:txBody>
      </p:sp>
      <p:sp>
        <p:nvSpPr>
          <p:cNvPr id="90" name="文本框 89"/>
          <p:cNvSpPr txBox="1"/>
          <p:nvPr/>
        </p:nvSpPr>
        <p:spPr>
          <a:xfrm>
            <a:off x="5241434" y="3304481"/>
            <a:ext cx="914810" cy="369332"/>
          </a:xfrm>
          <a:prstGeom prst="rect">
            <a:avLst/>
          </a:prstGeom>
          <a:noFill/>
        </p:spPr>
        <p:txBody>
          <a:bodyPr wrap="square">
            <a:spAutoFit/>
          </a:bodyPr>
          <a:lstStyle/>
          <a:p>
            <a:r>
              <a:rPr lang="zh-CN" altLang="en-US" kern="100" dirty="0">
                <a:solidFill>
                  <a:srgbClr val="00B0F0"/>
                </a:solidFill>
                <a:latin typeface="Times New Roman" panose="02020603050405020304" pitchFamily="18" charset="0"/>
                <a:ea typeface="宋体" panose="02010600030101010101" pitchFamily="2" charset="-122"/>
                <a:cs typeface="Times New Roman" panose="02020603050405020304" pitchFamily="18" charset="0"/>
              </a:rPr>
              <a:t>分波面</a:t>
            </a:r>
            <a:endParaRPr lang="zh-CN" altLang="en-US" dirty="0">
              <a:solidFill>
                <a:srgbClr val="00B0F0"/>
              </a:solidFill>
            </a:endParaRPr>
          </a:p>
        </p:txBody>
      </p:sp>
      <mc:AlternateContent xmlns:mc="http://schemas.openxmlformats.org/markup-compatibility/2006">
        <mc:Choice xmlns:a14="http://schemas.microsoft.com/office/drawing/2010/main" Requires="a14">
          <p:sp>
            <p:nvSpPr>
              <p:cNvPr id="92" name="文本框 91"/>
              <p:cNvSpPr txBox="1"/>
              <p:nvPr/>
            </p:nvSpPr>
            <p:spPr>
              <a:xfrm>
                <a:off x="606034" y="3805743"/>
                <a:ext cx="4925507" cy="1886927"/>
              </a:xfrm>
              <a:prstGeom prst="rect">
                <a:avLst/>
              </a:prstGeom>
              <a:noFill/>
            </p:spPr>
            <p:txBody>
              <a:bodyPr wrap="square">
                <a:spAutoFit/>
              </a:bodyPr>
              <a:lstStyle/>
              <a:p>
                <a:pPr indent="266700" algn="just">
                  <a:lnSpc>
                    <a:spcPct val="150000"/>
                  </a:lnSpc>
                </a:pP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在单缝夫琅禾费衍射实验中，波长为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的单色光垂直入射在宽度为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的单缝上，衍射角为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的衍射光线在接收屏相遇后形成</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rPr>
                  <a:t>（</a:t>
                </a:r>
                <a:r>
                  <a:rPr lang="zh-CN" altLang="zh-CN" sz="2000" kern="100" dirty="0">
                    <a:effectLst/>
                    <a:latin typeface="等线" panose="02010600030101010101" pitchFamily="2" charset="-122"/>
                    <a:ea typeface="宋体" panose="02010600030101010101" pitchFamily="2" charset="-122"/>
                    <a:cs typeface="Times New Roman" panose="02020603050405020304" pitchFamily="18" charset="0"/>
                  </a:rPr>
                  <a:t>选填：明纹或暗纹</a:t>
                </a:r>
                <a:r>
                  <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rPr>
                  <a: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2" name="文本框 91"/>
              <p:cNvSpPr txBox="1">
                <a:spLocks noRot="1" noChangeAspect="1" noMove="1" noResize="1" noEditPoints="1" noAdjustHandles="1" noChangeArrowheads="1" noChangeShapeType="1" noTextEdit="1"/>
              </p:cNvSpPr>
              <p:nvPr/>
            </p:nvSpPr>
            <p:spPr>
              <a:xfrm>
                <a:off x="606034" y="3805743"/>
                <a:ext cx="4925507" cy="1886927"/>
              </a:xfrm>
              <a:prstGeom prst="rect">
                <a:avLst/>
              </a:prstGeom>
              <a:blipFill rotWithShape="1">
                <a:blip r:embed="rId13"/>
                <a:stretch>
                  <a:fillRect l="-5" t="-10" r="1" b="28"/>
                </a:stretch>
              </a:blipFill>
            </p:spPr>
            <p:txBody>
              <a:bodyPr/>
              <a:lstStyle/>
              <a:p>
                <a:r>
                  <a:rPr lang="zh-CN" altLang="en-US">
                    <a:noFill/>
                  </a:rPr>
                  <a:t> </a:t>
                </a:r>
              </a:p>
            </p:txBody>
          </p:sp>
        </mc:Fallback>
      </mc:AlternateContent>
      <p:sp>
        <p:nvSpPr>
          <p:cNvPr id="94" name="文本框 93"/>
          <p:cNvSpPr txBox="1"/>
          <p:nvPr/>
        </p:nvSpPr>
        <p:spPr>
          <a:xfrm>
            <a:off x="466792" y="3883940"/>
            <a:ext cx="731522"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7-11</a:t>
            </a:r>
            <a:endParaRPr lang="zh-CN" altLang="en-US" sz="2000" dirty="0"/>
          </a:p>
        </p:txBody>
      </p:sp>
      <p:grpSp>
        <p:nvGrpSpPr>
          <p:cNvPr id="161" name="组合 160"/>
          <p:cNvGrpSpPr/>
          <p:nvPr/>
        </p:nvGrpSpPr>
        <p:grpSpPr>
          <a:xfrm>
            <a:off x="6771809" y="4332311"/>
            <a:ext cx="1917190" cy="1091470"/>
            <a:chOff x="4599390" y="1651455"/>
            <a:chExt cx="2267747" cy="1291045"/>
          </a:xfrm>
        </p:grpSpPr>
        <p:sp>
          <p:nvSpPr>
            <p:cNvPr id="171" name="直接连接符 75816"/>
            <p:cNvSpPr>
              <a:spLocks noChangeShapeType="1"/>
            </p:cNvSpPr>
            <p:nvPr/>
          </p:nvSpPr>
          <p:spPr bwMode="auto">
            <a:xfrm>
              <a:off x="4682650" y="2308951"/>
              <a:ext cx="2184487" cy="0"/>
            </a:xfrm>
            <a:prstGeom prst="line">
              <a:avLst/>
            </a:prstGeom>
            <a:noFill/>
            <a:ln w="19050">
              <a:solidFill>
                <a:schemeClr val="bg1">
                  <a:lumMod val="75000"/>
                </a:schemeClr>
              </a:solidFill>
              <a:prstDash val="dash"/>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nvGrpSpPr>
            <p:cNvPr id="166" name="组合 165"/>
            <p:cNvGrpSpPr/>
            <p:nvPr/>
          </p:nvGrpSpPr>
          <p:grpSpPr>
            <a:xfrm>
              <a:off x="4599390" y="1651455"/>
              <a:ext cx="39493" cy="1291045"/>
              <a:chOff x="4599390" y="1651455"/>
              <a:chExt cx="39493" cy="1291045"/>
            </a:xfrm>
          </p:grpSpPr>
          <p:sp>
            <p:nvSpPr>
              <p:cNvPr id="167" name="矩形 75821" descr="栎木"/>
              <p:cNvSpPr>
                <a:spLocks noChangeArrowheads="1"/>
              </p:cNvSpPr>
              <p:nvPr/>
            </p:nvSpPr>
            <p:spPr bwMode="auto">
              <a:xfrm>
                <a:off x="4599390" y="1651455"/>
                <a:ext cx="35343" cy="229946"/>
              </a:xfrm>
              <a:prstGeom prst="rect">
                <a:avLst/>
              </a:prstGeom>
              <a:blipFill dpi="0" rotWithShape="0">
                <a:blip r:embed="rId14"/>
                <a:srcRect/>
                <a:tile tx="0" ty="0" sx="100000" sy="100000" flip="none" algn="tl"/>
              </a:blipFill>
              <a:ln w="19050">
                <a:solidFill>
                  <a:schemeClr val="tx1"/>
                </a:solid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168" name="矩形 75822" descr="栎木"/>
              <p:cNvSpPr>
                <a:spLocks noChangeArrowheads="1"/>
              </p:cNvSpPr>
              <p:nvPr/>
            </p:nvSpPr>
            <p:spPr bwMode="auto">
              <a:xfrm>
                <a:off x="4603540" y="2712554"/>
                <a:ext cx="35343" cy="229946"/>
              </a:xfrm>
              <a:prstGeom prst="rect">
                <a:avLst/>
              </a:prstGeom>
              <a:blipFill dpi="0" rotWithShape="0">
                <a:blip r:embed="rId14"/>
                <a:srcRect/>
                <a:tile tx="0" ty="0" sx="100000" sy="100000" flip="none" algn="tl"/>
              </a:blipFill>
              <a:ln w="19050">
                <a:solidFill>
                  <a:schemeClr val="tx1"/>
                </a:solid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grpSp>
        <p:nvGrpSpPr>
          <p:cNvPr id="174" name="组合 173"/>
          <p:cNvGrpSpPr/>
          <p:nvPr/>
        </p:nvGrpSpPr>
        <p:grpSpPr>
          <a:xfrm>
            <a:off x="6804933" y="4098829"/>
            <a:ext cx="1071551" cy="512065"/>
            <a:chOff x="4591070" y="1360494"/>
            <a:chExt cx="1267483" cy="605696"/>
          </a:xfrm>
        </p:grpSpPr>
        <p:grpSp>
          <p:nvGrpSpPr>
            <p:cNvPr id="175" name="组合 174"/>
            <p:cNvGrpSpPr/>
            <p:nvPr/>
          </p:nvGrpSpPr>
          <p:grpSpPr>
            <a:xfrm>
              <a:off x="4628498" y="1360494"/>
              <a:ext cx="1230055" cy="605696"/>
              <a:chOff x="4628498" y="1360494"/>
              <a:chExt cx="1230055" cy="605696"/>
            </a:xfrm>
          </p:grpSpPr>
          <p:grpSp>
            <p:nvGrpSpPr>
              <p:cNvPr id="177" name="组合 176"/>
              <p:cNvGrpSpPr/>
              <p:nvPr/>
            </p:nvGrpSpPr>
            <p:grpSpPr>
              <a:xfrm>
                <a:off x="5231993" y="1497877"/>
                <a:ext cx="626560" cy="468313"/>
                <a:chOff x="5231993" y="1497877"/>
                <a:chExt cx="626560" cy="468313"/>
              </a:xfrm>
            </p:grpSpPr>
            <p:sp>
              <p:nvSpPr>
                <p:cNvPr id="179" name="弧形 178"/>
                <p:cNvSpPr>
                  <a:spLocks noChangeAspect="1"/>
                </p:cNvSpPr>
                <p:nvPr/>
              </p:nvSpPr>
              <p:spPr bwMode="auto">
                <a:xfrm rot="2962313">
                  <a:off x="5242637" y="1631620"/>
                  <a:ext cx="275837" cy="297126"/>
                </a:xfrm>
                <a:prstGeom prst="arc">
                  <a:avLst>
                    <a:gd name="adj1" fmla="val 14561898"/>
                    <a:gd name="adj2" fmla="val 0"/>
                  </a:avLst>
                </a:prstGeom>
                <a:noFill/>
                <a:ln w="19050"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80" name="对象 75809"/>
                    <p:cNvSpPr txBox="1"/>
                    <p:nvPr/>
                  </p:nvSpPr>
                  <p:spPr bwMode="auto">
                    <a:xfrm>
                      <a:off x="5460090" y="1497877"/>
                      <a:ext cx="398463" cy="468313"/>
                    </a:xfrm>
                    <a:prstGeom prst="rect">
                      <a:avLst/>
                    </a:prstGeom>
                    <a:noFill/>
                    <a:ln>
                      <a:noFill/>
                    </a:ln>
                  </p:spPr>
                  <p:txBody>
                    <a:bodyPr>
                      <a:normAutofit/>
                    </a:bodyPr>
                    <a:lstStyle/>
                    <a:p>
                      <a14:m>
                        <m:oMathPara xmlns:m="http://schemas.openxmlformats.org/officeDocument/2006/math">
                          <m:oMathParaPr>
                            <m:jc m:val="left"/>
                          </m:oMathParaPr>
                          <m:oMath xmlns:m="http://schemas.openxmlformats.org/officeDocument/2006/math">
                            <m:sSub>
                              <m:sSubPr>
                                <m:ctrlPr>
                                  <a:rPr lang="en-US" altLang="zh-CN" sz="1600" i="1">
                                    <a:latin typeface="Cambria Math" panose="02040503050406030204" pitchFamily="18" charset="0"/>
                                  </a:rPr>
                                </m:ctrlPr>
                              </m:sSubPr>
                              <m:e>
                                <m:r>
                                  <a:rPr lang="zh-CN" altLang="en-US" sz="1600" i="1">
                                    <a:latin typeface="Cambria Math" panose="02040503050406030204" pitchFamily="18" charset="0"/>
                                  </a:rPr>
                                  <m:t>𝜃</m:t>
                                </m:r>
                              </m:e>
                              <m:sub>
                                <m:r>
                                  <a:rPr lang="en-US" altLang="zh-CN" sz="1600" i="1">
                                    <a:latin typeface="Cambria Math" panose="02040503050406030204" pitchFamily="18" charset="0"/>
                                  </a:rPr>
                                  <m:t>2</m:t>
                                </m:r>
                              </m:sub>
                            </m:sSub>
                          </m:oMath>
                        </m:oMathPara>
                      </a14:m>
                      <a:endParaRPr lang="zh-CN" altLang="en-US" sz="1600" dirty="0"/>
                    </a:p>
                  </p:txBody>
                </p:sp>
              </mc:Choice>
              <mc:Fallback>
                <p:sp>
                  <p:nvSpPr>
                    <p:cNvPr id="180" name="对象 75809"/>
                    <p:cNvSpPr txBox="1">
                      <a:spLocks noRot="1" noChangeAspect="1" noMove="1" noResize="1" noEditPoints="1" noAdjustHandles="1" noChangeArrowheads="1" noChangeShapeType="1" noTextEdit="1"/>
                    </p:cNvSpPr>
                    <p:nvPr/>
                  </p:nvSpPr>
                  <p:spPr bwMode="auto">
                    <a:xfrm>
                      <a:off x="5460090" y="1497877"/>
                      <a:ext cx="398463" cy="468313"/>
                    </a:xfrm>
                    <a:prstGeom prst="rect">
                      <a:avLst/>
                    </a:prstGeom>
                    <a:blipFill rotWithShape="1">
                      <a:blip r:embed="rId15"/>
                    </a:blipFill>
                    <a:ln>
                      <a:noFill/>
                    </a:ln>
                  </p:spPr>
                  <p:txBody>
                    <a:bodyPr/>
                    <a:lstStyle/>
                    <a:p>
                      <a:r>
                        <a:rPr lang="zh-CN" altLang="en-US">
                          <a:noFill/>
                        </a:rPr>
                        <a:t> </a:t>
                      </a:r>
                    </a:p>
                  </p:txBody>
                </p:sp>
              </mc:Fallback>
            </mc:AlternateContent>
          </p:grpSp>
          <p:sp>
            <p:nvSpPr>
              <p:cNvPr id="178" name="文本框 177"/>
              <p:cNvSpPr txBox="1"/>
              <p:nvPr/>
            </p:nvSpPr>
            <p:spPr>
              <a:xfrm>
                <a:off x="4628498" y="1360494"/>
                <a:ext cx="983193" cy="400458"/>
              </a:xfrm>
              <a:prstGeom prst="rect">
                <a:avLst/>
              </a:prstGeom>
              <a:noFill/>
            </p:spPr>
            <p:txBody>
              <a:bodyPr wrap="square">
                <a:spAutoFit/>
              </a:bodyPr>
              <a:lstStyle/>
              <a:p>
                <a:pPr eaLnBrk="1" hangingPunct="1">
                  <a:spcBef>
                    <a:spcPct val="50000"/>
                  </a:spcBef>
                  <a:buFont typeface="Arial" panose="020B0604020202020204" pitchFamily="34" charset="0"/>
                  <a:buNone/>
                </a:pPr>
                <a:r>
                  <a:rPr lang="zh-CN" altLang="en-US" sz="1600" dirty="0">
                    <a:latin typeface="Times New Roman" panose="02020603050405020304" pitchFamily="18" charset="0"/>
                  </a:rPr>
                  <a:t>衍射角</a:t>
                </a:r>
                <a:endParaRPr lang="zh-CN" altLang="en-US" sz="1600" dirty="0">
                  <a:latin typeface="Times New Roman" panose="02020603050405020304" pitchFamily="18" charset="0"/>
                </a:endParaRPr>
              </a:p>
            </p:txBody>
          </p:sp>
        </p:grpSp>
        <p:sp>
          <p:nvSpPr>
            <p:cNvPr id="176" name="直接连接符 75781"/>
            <p:cNvSpPr>
              <a:spLocks noChangeShapeType="1"/>
            </p:cNvSpPr>
            <p:nvPr/>
          </p:nvSpPr>
          <p:spPr bwMode="auto">
            <a:xfrm>
              <a:off x="4591070" y="1895677"/>
              <a:ext cx="1024046" cy="0"/>
            </a:xfrm>
            <a:prstGeom prst="line">
              <a:avLst/>
            </a:prstGeom>
            <a:noFill/>
            <a:ln w="19050">
              <a:solidFill>
                <a:schemeClr val="tx1"/>
              </a:solidFill>
              <a:prstDash val="dash"/>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grpSp>
      <p:grpSp>
        <p:nvGrpSpPr>
          <p:cNvPr id="181" name="组合 180"/>
          <p:cNvGrpSpPr/>
          <p:nvPr/>
        </p:nvGrpSpPr>
        <p:grpSpPr>
          <a:xfrm>
            <a:off x="6379499" y="4541957"/>
            <a:ext cx="421257" cy="692969"/>
            <a:chOff x="4526160" y="2259274"/>
            <a:chExt cx="421257" cy="692969"/>
          </a:xfrm>
        </p:grpSpPr>
        <p:grpSp>
          <p:nvGrpSpPr>
            <p:cNvPr id="182" name="组合 181"/>
            <p:cNvGrpSpPr/>
            <p:nvPr/>
          </p:nvGrpSpPr>
          <p:grpSpPr>
            <a:xfrm>
              <a:off x="4551417" y="2259274"/>
              <a:ext cx="396000" cy="692969"/>
              <a:chOff x="4313581" y="2322968"/>
              <a:chExt cx="396000" cy="692969"/>
            </a:xfrm>
          </p:grpSpPr>
          <p:sp>
            <p:nvSpPr>
              <p:cNvPr id="184" name="直接连接符 75781"/>
              <p:cNvSpPr>
                <a:spLocks noChangeShapeType="1"/>
              </p:cNvSpPr>
              <p:nvPr/>
            </p:nvSpPr>
            <p:spPr bwMode="auto">
              <a:xfrm>
                <a:off x="4313581" y="2322968"/>
                <a:ext cx="396000" cy="0"/>
              </a:xfrm>
              <a:prstGeom prst="line">
                <a:avLst/>
              </a:prstGeom>
              <a:noFill/>
              <a:ln w="19050">
                <a:solidFill>
                  <a:schemeClr val="tx1"/>
                </a:solidFill>
                <a:prstDash val="dash"/>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185" name="直接连接符 75781"/>
              <p:cNvSpPr>
                <a:spLocks noChangeShapeType="1"/>
              </p:cNvSpPr>
              <p:nvPr/>
            </p:nvSpPr>
            <p:spPr bwMode="auto">
              <a:xfrm>
                <a:off x="4313581" y="3015937"/>
                <a:ext cx="396000" cy="0"/>
              </a:xfrm>
              <a:prstGeom prst="line">
                <a:avLst/>
              </a:prstGeom>
              <a:noFill/>
              <a:ln w="19050">
                <a:solidFill>
                  <a:schemeClr val="tx1"/>
                </a:solidFill>
                <a:prstDash val="dash"/>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cxnSp>
            <p:nvCxnSpPr>
              <p:cNvPr id="186" name="直接箭头连接符 185"/>
              <p:cNvCxnSpPr/>
              <p:nvPr/>
            </p:nvCxnSpPr>
            <p:spPr bwMode="auto">
              <a:xfrm flipV="1">
                <a:off x="4495925" y="2341440"/>
                <a:ext cx="0" cy="223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87" name="直接箭头连接符 186"/>
              <p:cNvCxnSpPr/>
              <p:nvPr/>
            </p:nvCxnSpPr>
            <p:spPr bwMode="auto">
              <a:xfrm flipV="1">
                <a:off x="4502729" y="2776493"/>
                <a:ext cx="0" cy="223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p:grpSp>
        <mc:AlternateContent xmlns:mc="http://schemas.openxmlformats.org/markup-compatibility/2006">
          <mc:Choice xmlns:a14="http://schemas.microsoft.com/office/drawing/2010/main" Requires="a14">
            <p:sp>
              <p:nvSpPr>
                <p:cNvPr id="183" name="文本框 182"/>
                <p:cNvSpPr txBox="1"/>
                <p:nvPr/>
              </p:nvSpPr>
              <p:spPr>
                <a:xfrm>
                  <a:off x="4526160" y="2426113"/>
                  <a:ext cx="33566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4</m:t>
                        </m:r>
                        <m:r>
                          <a:rPr lang="zh-CN" altLang="en-US" sz="1600" b="0" i="1" kern="100" smtClean="0">
                            <a:effectLst/>
                            <a:latin typeface="Cambria Math" panose="02040503050406030204" pitchFamily="18" charset="0"/>
                            <a:ea typeface="宋体" panose="02010600030101010101" pitchFamily="2" charset="-122"/>
                            <a:cs typeface="Times New Roman" panose="02020603050405020304" pitchFamily="18" charset="0"/>
                          </a:rPr>
                          <m:t>𝜆</m:t>
                        </m:r>
                      </m:oMath>
                    </m:oMathPara>
                  </a14:m>
                  <a:endParaRPr lang="zh-CN" altLang="en-US" sz="1600" dirty="0"/>
                </a:p>
              </p:txBody>
            </p:sp>
          </mc:Choice>
          <mc:Fallback>
            <p:sp>
              <p:nvSpPr>
                <p:cNvPr id="183" name="文本框 182"/>
                <p:cNvSpPr txBox="1">
                  <a:spLocks noRot="1" noChangeAspect="1" noMove="1" noResize="1" noEditPoints="1" noAdjustHandles="1" noChangeArrowheads="1" noChangeShapeType="1" noTextEdit="1"/>
                </p:cNvSpPr>
                <p:nvPr/>
              </p:nvSpPr>
              <p:spPr>
                <a:xfrm>
                  <a:off x="4526160" y="2426113"/>
                  <a:ext cx="335660" cy="338554"/>
                </a:xfrm>
                <a:prstGeom prst="rect">
                  <a:avLst/>
                </a:prstGeom>
                <a:blipFill rotWithShape="1">
                  <a:blip r:embed="rId16"/>
                </a:blipFill>
              </p:spPr>
              <p:txBody>
                <a:bodyPr/>
                <a:lstStyle/>
                <a:p>
                  <a:r>
                    <a:rPr lang="zh-CN" altLang="en-US">
                      <a:noFill/>
                    </a:rPr>
                    <a:t> </a:t>
                  </a:r>
                </a:p>
              </p:txBody>
            </p:sp>
          </mc:Fallback>
        </mc:AlternateContent>
      </p:grpSp>
      <p:grpSp>
        <p:nvGrpSpPr>
          <p:cNvPr id="195" name="组合 75797"/>
          <p:cNvGrpSpPr/>
          <p:nvPr/>
        </p:nvGrpSpPr>
        <p:grpSpPr bwMode="auto">
          <a:xfrm>
            <a:off x="6796480" y="4205842"/>
            <a:ext cx="1259678" cy="1026894"/>
            <a:chOff x="1668" y="1744"/>
            <a:chExt cx="1434" cy="1169"/>
          </a:xfrm>
        </p:grpSpPr>
        <p:sp>
          <p:nvSpPr>
            <p:cNvPr id="197" name="直接连接符 75798"/>
            <p:cNvSpPr>
              <a:spLocks noChangeShapeType="1"/>
            </p:cNvSpPr>
            <p:nvPr/>
          </p:nvSpPr>
          <p:spPr bwMode="auto">
            <a:xfrm flipV="1">
              <a:off x="1668" y="1744"/>
              <a:ext cx="1420" cy="390"/>
            </a:xfrm>
            <a:prstGeom prst="line">
              <a:avLst/>
            </a:prstGeom>
            <a:noFill/>
            <a:ln w="19050">
              <a:solidFill>
                <a:srgbClr val="00B0F0"/>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198" name="直接连接符 75799"/>
            <p:cNvSpPr>
              <a:spLocks noChangeShapeType="1"/>
            </p:cNvSpPr>
            <p:nvPr/>
          </p:nvSpPr>
          <p:spPr bwMode="auto">
            <a:xfrm flipV="1">
              <a:off x="1668" y="2016"/>
              <a:ext cx="1420" cy="390"/>
            </a:xfrm>
            <a:prstGeom prst="line">
              <a:avLst/>
            </a:prstGeom>
            <a:noFill/>
            <a:ln w="19050">
              <a:solidFill>
                <a:srgbClr val="00B0F0"/>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199" name="直接连接符 75800"/>
            <p:cNvSpPr>
              <a:spLocks noChangeShapeType="1"/>
            </p:cNvSpPr>
            <p:nvPr/>
          </p:nvSpPr>
          <p:spPr bwMode="auto">
            <a:xfrm flipV="1">
              <a:off x="1668" y="2277"/>
              <a:ext cx="1420" cy="389"/>
            </a:xfrm>
            <a:prstGeom prst="line">
              <a:avLst/>
            </a:prstGeom>
            <a:noFill/>
            <a:ln w="19050">
              <a:solidFill>
                <a:srgbClr val="00B0F0"/>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00" name="直接连接符 75802"/>
            <p:cNvSpPr>
              <a:spLocks noChangeAspect="1" noChangeShapeType="1"/>
            </p:cNvSpPr>
            <p:nvPr/>
          </p:nvSpPr>
          <p:spPr bwMode="auto">
            <a:xfrm flipV="1">
              <a:off x="1668" y="2535"/>
              <a:ext cx="1434" cy="378"/>
            </a:xfrm>
            <a:prstGeom prst="line">
              <a:avLst/>
            </a:prstGeom>
            <a:noFill/>
            <a:ln w="19050">
              <a:solidFill>
                <a:srgbClr val="00B0F0"/>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nvGrpSpPr>
          <p:cNvPr id="227" name="组合 226"/>
          <p:cNvGrpSpPr/>
          <p:nvPr/>
        </p:nvGrpSpPr>
        <p:grpSpPr>
          <a:xfrm>
            <a:off x="6814375" y="4555827"/>
            <a:ext cx="305497" cy="1021563"/>
            <a:chOff x="6814375" y="4555827"/>
            <a:chExt cx="305497" cy="1021563"/>
          </a:xfrm>
        </p:grpSpPr>
        <p:cxnSp>
          <p:nvCxnSpPr>
            <p:cNvPr id="213" name="直接连接符 212"/>
            <p:cNvCxnSpPr/>
            <p:nvPr/>
          </p:nvCxnSpPr>
          <p:spPr bwMode="auto">
            <a:xfrm>
              <a:off x="6819135" y="4555827"/>
              <a:ext cx="300737" cy="958408"/>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215" name="直接连接符 214"/>
            <p:cNvCxnSpPr>
              <a:cxnSpLocks noChangeAspect="1"/>
            </p:cNvCxnSpPr>
            <p:nvPr/>
          </p:nvCxnSpPr>
          <p:spPr bwMode="auto">
            <a:xfrm>
              <a:off x="6814375" y="5245253"/>
              <a:ext cx="104221" cy="332137"/>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mc:AlternateContent xmlns:mc="http://schemas.openxmlformats.org/markup-compatibility/2006">
        <mc:Choice xmlns:a14="http://schemas.microsoft.com/office/drawing/2010/main" Requires="a14">
          <p:sp>
            <p:nvSpPr>
              <p:cNvPr id="219" name="文本框 218"/>
              <p:cNvSpPr txBox="1"/>
              <p:nvPr/>
            </p:nvSpPr>
            <p:spPr>
              <a:xfrm>
                <a:off x="1101874" y="5842613"/>
                <a:ext cx="1526572" cy="30777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𝑎</m:t>
                      </m:r>
                      <m:func>
                        <m:funcPr>
                          <m:ctrlPr>
                            <a:rPr lang="en-US" altLang="zh-CN" sz="2000" b="0" i="1" smtClean="0">
                              <a:latin typeface="Cambria Math" panose="02040503050406030204" pitchFamily="18" charset="0"/>
                            </a:rPr>
                          </m:ctrlPr>
                        </m:funcPr>
                        <m:fName>
                          <m:r>
                            <m:rPr>
                              <m:sty m:val="p"/>
                            </m:rPr>
                            <a:rPr lang="en-US" altLang="zh-CN" sz="2000" b="0" i="0" smtClean="0">
                              <a:latin typeface="Cambria Math" panose="02040503050406030204" pitchFamily="18" charset="0"/>
                            </a:rPr>
                            <m:t>sin</m:t>
                          </m:r>
                        </m:fName>
                        <m:e>
                          <m:sSub>
                            <m:sSubPr>
                              <m:ctrlPr>
                                <a:rPr lang="en-US" altLang="zh-CN" sz="2000" b="0" i="1" smtClean="0">
                                  <a:latin typeface="Cambria Math" panose="02040503050406030204" pitchFamily="18" charset="0"/>
                                </a:rPr>
                              </m:ctrlPr>
                            </m:sSubPr>
                            <m:e>
                              <m:r>
                                <a:rPr lang="zh-CN" altLang="en-US" sz="2000" i="1">
                                  <a:latin typeface="Cambria Math" panose="02040503050406030204" pitchFamily="18" charset="0"/>
                                </a:rPr>
                                <m:t>𝜃</m:t>
                              </m:r>
                            </m:e>
                            <m:sub>
                              <m:r>
                                <a:rPr lang="en-US" altLang="zh-CN" sz="2000" b="0" i="1" smtClean="0">
                                  <a:latin typeface="Cambria Math" panose="02040503050406030204" pitchFamily="18" charset="0"/>
                                </a:rPr>
                                <m:t>𝑘</m:t>
                              </m:r>
                            </m:sub>
                          </m:sSub>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𝑘</m:t>
                          </m:r>
                          <m:r>
                            <a:rPr lang="zh-CN" altLang="en-US" sz="2000" i="1">
                              <a:latin typeface="Cambria Math" panose="02040503050406030204" pitchFamily="18" charset="0"/>
                              <a:ea typeface="Cambria Math" panose="02040503050406030204" pitchFamily="18" charset="0"/>
                            </a:rPr>
                            <m:t>𝜆</m:t>
                          </m:r>
                        </m:e>
                      </m:func>
                    </m:oMath>
                  </m:oMathPara>
                </a14:m>
                <a:endParaRPr lang="zh-CN" altLang="en-US" dirty="0"/>
              </a:p>
            </p:txBody>
          </p:sp>
        </mc:Choice>
        <mc:Fallback>
          <p:sp>
            <p:nvSpPr>
              <p:cNvPr id="219" name="文本框 218"/>
              <p:cNvSpPr txBox="1">
                <a:spLocks noRot="1" noChangeAspect="1" noMove="1" noResize="1" noEditPoints="1" noAdjustHandles="1" noChangeArrowheads="1" noChangeShapeType="1" noTextEdit="1"/>
              </p:cNvSpPr>
              <p:nvPr/>
            </p:nvSpPr>
            <p:spPr>
              <a:xfrm>
                <a:off x="1101874" y="5842613"/>
                <a:ext cx="1526572" cy="307777"/>
              </a:xfrm>
              <a:prstGeom prst="rect">
                <a:avLst/>
              </a:prstGeom>
              <a:blipFill rotWithShape="1">
                <a:blip r:embed="rId17"/>
                <a:stretch>
                  <a:fillRect l="-10" t="-199" r="12" b="135"/>
                </a:stretch>
              </a:blipFill>
            </p:spPr>
            <p:txBody>
              <a:bodyPr/>
              <a:lstStyle/>
              <a:p>
                <a:r>
                  <a:rPr lang="zh-CN" altLang="en-US">
                    <a:noFill/>
                  </a:rPr>
                  <a:t> </a:t>
                </a:r>
              </a:p>
            </p:txBody>
          </p:sp>
        </mc:Fallback>
      </mc:AlternateContent>
      <p:grpSp>
        <p:nvGrpSpPr>
          <p:cNvPr id="229" name="组合 228"/>
          <p:cNvGrpSpPr/>
          <p:nvPr/>
        </p:nvGrpSpPr>
        <p:grpSpPr>
          <a:xfrm>
            <a:off x="6581632" y="5326581"/>
            <a:ext cx="823092" cy="338554"/>
            <a:chOff x="6581632" y="5326581"/>
            <a:chExt cx="823092" cy="338554"/>
          </a:xfrm>
        </p:grpSpPr>
        <p:grpSp>
          <p:nvGrpSpPr>
            <p:cNvPr id="228" name="组合 227"/>
            <p:cNvGrpSpPr/>
            <p:nvPr/>
          </p:nvGrpSpPr>
          <p:grpSpPr>
            <a:xfrm>
              <a:off x="6581632" y="5385617"/>
              <a:ext cx="823092" cy="246432"/>
              <a:chOff x="6581632" y="5385617"/>
              <a:chExt cx="823092" cy="246432"/>
            </a:xfrm>
          </p:grpSpPr>
          <p:sp>
            <p:nvSpPr>
              <p:cNvPr id="220" name="直接连接符 75802"/>
              <p:cNvSpPr>
                <a:spLocks noChangeAspect="1" noChangeShapeType="1"/>
              </p:cNvSpPr>
              <p:nvPr/>
            </p:nvSpPr>
            <p:spPr bwMode="auto">
              <a:xfrm flipV="1">
                <a:off x="6581632" y="5555721"/>
                <a:ext cx="289562" cy="76328"/>
              </a:xfrm>
              <a:prstGeom prst="line">
                <a:avLst/>
              </a:prstGeom>
              <a:noFill/>
              <a:ln w="19050">
                <a:solidFill>
                  <a:schemeClr val="tx1"/>
                </a:solidFill>
                <a:round/>
                <a:headEnd type="none" w="sm" len="lg"/>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221" name="直接连接符 75802"/>
              <p:cNvSpPr>
                <a:spLocks noChangeAspect="1" noChangeShapeType="1"/>
              </p:cNvSpPr>
              <p:nvPr/>
            </p:nvSpPr>
            <p:spPr bwMode="auto">
              <a:xfrm flipV="1">
                <a:off x="7115162" y="5385617"/>
                <a:ext cx="289562" cy="76328"/>
              </a:xfrm>
              <a:prstGeom prst="line">
                <a:avLst/>
              </a:prstGeom>
              <a:noFill/>
              <a:ln w="19050">
                <a:solidFill>
                  <a:schemeClr val="tx1"/>
                </a:solidFill>
                <a:round/>
                <a:headEnd type="stealth" w="med" len="lg"/>
                <a:tailEnd type="none" w="med" len="lg"/>
              </a:ln>
              <a:extLst>
                <a:ext uri="{909E8E84-426E-40DD-AFC4-6F175D3DCCD1}">
                  <a14:hiddenFill xmlns:a14="http://schemas.microsoft.com/office/drawing/2010/main">
                    <a:noFill/>
                  </a14:hiddenFill>
                </a:ext>
              </a:extLst>
            </p:spPr>
            <p:txBody>
              <a:bodyPr/>
              <a:lstStyle/>
              <a:p>
                <a:endParaRPr lang="en-US"/>
              </a:p>
            </p:txBody>
          </p:sp>
        </p:grpSp>
        <mc:AlternateContent xmlns:mc="http://schemas.openxmlformats.org/markup-compatibility/2006">
          <mc:Choice xmlns:a14="http://schemas.microsoft.com/office/drawing/2010/main" Requires="a14">
            <p:sp>
              <p:nvSpPr>
                <p:cNvPr id="222" name="文本框 221"/>
                <p:cNvSpPr txBox="1"/>
                <p:nvPr/>
              </p:nvSpPr>
              <p:spPr>
                <a:xfrm>
                  <a:off x="6846983" y="5326581"/>
                  <a:ext cx="33059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b="0" i="1" smtClean="0">
                            <a:latin typeface="Cambria Math" panose="02040503050406030204" pitchFamily="18" charset="0"/>
                            <a:ea typeface="Cambria Math" panose="02040503050406030204" pitchFamily="18" charset="0"/>
                          </a:rPr>
                          <m:t>𝛿</m:t>
                        </m:r>
                      </m:oMath>
                    </m:oMathPara>
                  </a14:m>
                  <a:endParaRPr lang="zh-CN" altLang="en-US" dirty="0"/>
                </a:p>
              </p:txBody>
            </p:sp>
          </mc:Choice>
          <mc:Fallback>
            <p:sp>
              <p:nvSpPr>
                <p:cNvPr id="222" name="文本框 221"/>
                <p:cNvSpPr txBox="1">
                  <a:spLocks noRot="1" noChangeAspect="1" noMove="1" noResize="1" noEditPoints="1" noAdjustHandles="1" noChangeArrowheads="1" noChangeShapeType="1" noTextEdit="1"/>
                </p:cNvSpPr>
                <p:nvPr/>
              </p:nvSpPr>
              <p:spPr>
                <a:xfrm>
                  <a:off x="6846983" y="5326581"/>
                  <a:ext cx="330590" cy="338554"/>
                </a:xfrm>
                <a:prstGeom prst="rect">
                  <a:avLst/>
                </a:prstGeom>
                <a:blipFill rotWithShape="1">
                  <a:blip r:embed="rId18"/>
                </a:blipFill>
              </p:spPr>
              <p:txBody>
                <a:bodyPr/>
                <a:lstStyle/>
                <a:p>
                  <a:r>
                    <a:rPr lang="zh-CN" altLang="en-US">
                      <a:noFill/>
                    </a:rPr>
                    <a:t> </a:t>
                  </a:r>
                </a:p>
              </p:txBody>
            </p:sp>
          </mc:Fallback>
        </mc:AlternateContent>
      </p:grpSp>
      <p:cxnSp>
        <p:nvCxnSpPr>
          <p:cNvPr id="223" name="直接箭头连接符 222"/>
          <p:cNvCxnSpPr/>
          <p:nvPr/>
        </p:nvCxnSpPr>
        <p:spPr bwMode="auto">
          <a:xfrm flipV="1">
            <a:off x="6799199" y="4500518"/>
            <a:ext cx="0" cy="800335"/>
          </a:xfrm>
          <a:prstGeom prst="straightConnector1">
            <a:avLst/>
          </a:prstGeom>
          <a:solidFill>
            <a:schemeClr val="accent1"/>
          </a:solidFill>
          <a:ln w="19050" cap="flat" cmpd="sng" algn="ctr">
            <a:solidFill>
              <a:schemeClr val="tx1"/>
            </a:solidFill>
            <a:prstDash val="dash"/>
            <a:round/>
            <a:headEnd type="none" w="med" len="med"/>
            <a:tailEnd type="none" w="med" len="lg"/>
          </a:ln>
          <a:effectLst/>
        </p:spPr>
      </p:cxnSp>
      <mc:AlternateContent xmlns:mc="http://schemas.openxmlformats.org/markup-compatibility/2006">
        <mc:Choice xmlns:a14="http://schemas.microsoft.com/office/drawing/2010/main" Requires="a14">
          <p:sp>
            <p:nvSpPr>
              <p:cNvPr id="226" name="文本框 225"/>
              <p:cNvSpPr txBox="1"/>
              <p:nvPr/>
            </p:nvSpPr>
            <p:spPr>
              <a:xfrm>
                <a:off x="7452459" y="5173776"/>
                <a:ext cx="1079364" cy="55835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b="0" i="1" smtClean="0">
                          <a:latin typeface="Cambria Math" panose="02040503050406030204" pitchFamily="18" charset="0"/>
                          <a:ea typeface="Cambria Math" panose="02040503050406030204" pitchFamily="18" charset="0"/>
                        </a:rPr>
                        <m:t>𝛿</m:t>
                      </m:r>
                      <m:r>
                        <a:rPr lang="en-US" altLang="zh-CN" sz="1600" b="0" i="1" smtClean="0">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4</m:t>
                      </m:r>
                      <m:r>
                        <a:rPr lang="en-US" altLang="zh-CN" sz="1600" b="0" i="1" smtClean="0">
                          <a:latin typeface="Cambria Math" panose="02040503050406030204" pitchFamily="18" charset="0"/>
                          <a:ea typeface="Cambria Math" panose="02040503050406030204" pitchFamily="18" charset="0"/>
                        </a:rPr>
                        <m:t>×</m:t>
                      </m:r>
                      <m:f>
                        <m:fPr>
                          <m:ctrlPr>
                            <a:rPr lang="en-US" altLang="zh-CN" sz="1600" b="0" i="1" smtClean="0">
                              <a:latin typeface="Cambria Math" panose="02040503050406030204" pitchFamily="18" charset="0"/>
                              <a:ea typeface="Cambria Math" panose="02040503050406030204" pitchFamily="18" charset="0"/>
                            </a:rPr>
                          </m:ctrlPr>
                        </m:fPr>
                        <m:num>
                          <m:r>
                            <a:rPr lang="zh-CN" altLang="en-US" sz="1600" b="0" i="1" smtClean="0">
                              <a:latin typeface="Cambria Math" panose="02040503050406030204" pitchFamily="18" charset="0"/>
                              <a:ea typeface="Cambria Math" panose="02040503050406030204" pitchFamily="18" charset="0"/>
                            </a:rPr>
                            <m:t>𝜆</m:t>
                          </m:r>
                        </m:num>
                        <m:den>
                          <m:r>
                            <a:rPr lang="en-US" altLang="zh-CN" sz="1600" b="0" i="1" smtClean="0">
                              <a:latin typeface="Cambria Math" panose="02040503050406030204" pitchFamily="18" charset="0"/>
                              <a:ea typeface="Cambria Math" panose="02040503050406030204" pitchFamily="18" charset="0"/>
                            </a:rPr>
                            <m:t>2</m:t>
                          </m:r>
                        </m:den>
                      </m:f>
                    </m:oMath>
                  </m:oMathPara>
                </a14:m>
                <a:endParaRPr lang="zh-CN" altLang="en-US" sz="2000" dirty="0"/>
              </a:p>
            </p:txBody>
          </p:sp>
        </mc:Choice>
        <mc:Fallback>
          <p:sp>
            <p:nvSpPr>
              <p:cNvPr id="226" name="文本框 225"/>
              <p:cNvSpPr txBox="1">
                <a:spLocks noRot="1" noChangeAspect="1" noMove="1" noResize="1" noEditPoints="1" noAdjustHandles="1" noChangeArrowheads="1" noChangeShapeType="1" noTextEdit="1"/>
              </p:cNvSpPr>
              <p:nvPr/>
            </p:nvSpPr>
            <p:spPr>
              <a:xfrm>
                <a:off x="7452459" y="5173776"/>
                <a:ext cx="1079364" cy="558358"/>
              </a:xfrm>
              <a:prstGeom prst="rect">
                <a:avLst/>
              </a:prstGeom>
              <a:blipFill rotWithShape="1">
                <a:blip r:embed="rId19"/>
                <a:stretch>
                  <a:fillRect l="-9" t="-77" r="55" b="112"/>
                </a:stretch>
              </a:blipFill>
            </p:spPr>
            <p:txBody>
              <a:bodyPr/>
              <a:lstStyle/>
              <a:p>
                <a:r>
                  <a:rPr lang="zh-CN" altLang="en-US">
                    <a:noFill/>
                  </a:rPr>
                  <a:t> </a:t>
                </a:r>
              </a:p>
            </p:txBody>
          </p:sp>
        </mc:Fallback>
      </mc:AlternateContent>
      <p:sp>
        <p:nvSpPr>
          <p:cNvPr id="230" name="箭头: 右 229"/>
          <p:cNvSpPr/>
          <p:nvPr/>
        </p:nvSpPr>
        <p:spPr bwMode="auto">
          <a:xfrm>
            <a:off x="3109258" y="5866838"/>
            <a:ext cx="393895" cy="25932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231" name="文本框 230"/>
              <p:cNvSpPr txBox="1"/>
              <p:nvPr/>
            </p:nvSpPr>
            <p:spPr>
              <a:xfrm>
                <a:off x="3955829" y="5842611"/>
                <a:ext cx="644600" cy="307777"/>
              </a:xfrm>
              <a:prstGeom prst="rect">
                <a:avLst/>
              </a:prstGeom>
              <a:noFill/>
            </p:spPr>
            <p:txBody>
              <a:bodyPr wrap="none" lIns="0" tIns="0" rIns="0" bIns="0" rtlCol="0">
                <a:spAutoFit/>
              </a:bodyPr>
              <a:lstStyle/>
              <a:p>
                <a14:m>
                  <m:oMath xmlns:m="http://schemas.openxmlformats.org/officeDocument/2006/math">
                    <m:r>
                      <a:rPr lang="en-US" altLang="zh-CN" sz="2000" i="1">
                        <a:latin typeface="Cambria Math" panose="02040503050406030204" pitchFamily="18" charset="0"/>
                        <a:ea typeface="Cambria Math" panose="02040503050406030204" pitchFamily="18" charset="0"/>
                      </a:rPr>
                      <m:t>𝑘</m:t>
                    </m:r>
                    <m:r>
                      <a:rPr lang="en-US" altLang="zh-CN" sz="2000" b="0" i="1" smtClean="0">
                        <a:latin typeface="Cambria Math" panose="02040503050406030204" pitchFamily="18" charset="0"/>
                      </a:rPr>
                      <m:t>=</m:t>
                    </m:r>
                  </m:oMath>
                </a14:m>
                <a:r>
                  <a:rPr lang="en-US" altLang="zh-CN" sz="2000" dirty="0"/>
                  <a:t> </a:t>
                </a:r>
                <a14:m>
                  <m:oMath xmlns:m="http://schemas.openxmlformats.org/officeDocument/2006/math">
                    <m:r>
                      <a:rPr lang="en-US" altLang="zh-CN" sz="2000" i="1">
                        <a:latin typeface="Cambria Math" panose="02040503050406030204" pitchFamily="18" charset="0"/>
                      </a:rPr>
                      <m:t>2</m:t>
                    </m:r>
                  </m:oMath>
                </a14:m>
                <a:endParaRPr lang="zh-CN" altLang="en-US" sz="2000" dirty="0"/>
              </a:p>
            </p:txBody>
          </p:sp>
        </mc:Choice>
        <mc:Fallback>
          <p:sp>
            <p:nvSpPr>
              <p:cNvPr id="231" name="文本框 230"/>
              <p:cNvSpPr txBox="1">
                <a:spLocks noRot="1" noChangeAspect="1" noMove="1" noResize="1" noEditPoints="1" noAdjustHandles="1" noChangeArrowheads="1" noChangeShapeType="1" noTextEdit="1"/>
              </p:cNvSpPr>
              <p:nvPr/>
            </p:nvSpPr>
            <p:spPr>
              <a:xfrm>
                <a:off x="3955829" y="5842611"/>
                <a:ext cx="644600" cy="307777"/>
              </a:xfrm>
              <a:prstGeom prst="rect">
                <a:avLst/>
              </a:prstGeom>
              <a:blipFill rotWithShape="1">
                <a:blip r:embed="rId20"/>
                <a:stretch>
                  <a:fillRect l="-64" t="-1436" r="-8692" b="134"/>
                </a:stretch>
              </a:blipFill>
            </p:spPr>
            <p:txBody>
              <a:bodyPr/>
              <a:lstStyle/>
              <a:p>
                <a:r>
                  <a:rPr lang="zh-CN" altLang="en-US">
                    <a:noFill/>
                  </a:rPr>
                  <a:t> </a:t>
                </a:r>
              </a:p>
            </p:txBody>
          </p:sp>
        </mc:Fallback>
      </mc:AlternateContent>
      <p:sp>
        <p:nvSpPr>
          <p:cNvPr id="233" name="文本框 232"/>
          <p:cNvSpPr txBox="1"/>
          <p:nvPr/>
        </p:nvSpPr>
        <p:spPr>
          <a:xfrm>
            <a:off x="1859643" y="5265025"/>
            <a:ext cx="731522" cy="400110"/>
          </a:xfrm>
          <a:prstGeom prst="rect">
            <a:avLst/>
          </a:prstGeom>
          <a:noFill/>
        </p:spPr>
        <p:txBody>
          <a:bodyPr wrap="square">
            <a:spAutoFit/>
          </a:bodyPr>
          <a:lstStyle/>
          <a:p>
            <a:r>
              <a:rPr lang="zh-CN" altLang="zh-CN" sz="2000" kern="100" dirty="0">
                <a:solidFill>
                  <a:srgbClr val="FF0000"/>
                </a:solidFill>
                <a:effectLst/>
                <a:latin typeface="等线" panose="02010600030101010101" pitchFamily="2" charset="-122"/>
                <a:ea typeface="宋体" panose="02010600030101010101" pitchFamily="2" charset="-122"/>
                <a:cs typeface="Times New Roman" panose="02020603050405020304" pitchFamily="18" charset="0"/>
              </a:rPr>
              <a:t>暗纹</a:t>
            </a:r>
            <a:endParaRPr lang="zh-CN" altLang="en-US" sz="2000" dirty="0">
              <a:solidFill>
                <a:srgbClr val="FF0000"/>
              </a:solidFill>
            </a:endParaRPr>
          </a:p>
        </p:txBody>
      </p:sp>
      <p:sp>
        <p:nvSpPr>
          <p:cNvPr id="234" name="文本框 233"/>
          <p:cNvSpPr txBox="1"/>
          <p:nvPr/>
        </p:nvSpPr>
        <p:spPr>
          <a:xfrm>
            <a:off x="6553481" y="5858182"/>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7-11</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500"/>
                                        <p:tgtEl>
                                          <p:spTgt spid="6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68"/>
                                        </p:tgtEl>
                                        <p:attrNameLst>
                                          <p:attrName>style.visibility</p:attrName>
                                        </p:attrNameLst>
                                      </p:cBhvr>
                                      <p:to>
                                        <p:strVal val="visible"/>
                                      </p:to>
                                    </p:set>
                                    <p:animEffect transition="in" filter="wipe(left)">
                                      <p:cBhvr>
                                        <p:cTn id="28" dur="500"/>
                                        <p:tgtEl>
                                          <p:spTgt spid="6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500"/>
                                        <p:tgtEl>
                                          <p:spTgt spid="5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wipe(left)">
                                      <p:cBhvr>
                                        <p:cTn id="42" dur="500"/>
                                        <p:tgtEl>
                                          <p:spTgt spid="81"/>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500"/>
                                        <p:tgtEl>
                                          <p:spTgt spid="51"/>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37" fill="hold" nodeType="click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barn(outVertical)">
                                      <p:cBhvr>
                                        <p:cTn id="51" dur="500"/>
                                        <p:tgtEl>
                                          <p:spTgt spid="4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wipe(left)">
                                      <p:cBhvr>
                                        <p:cTn id="56" dur="500"/>
                                        <p:tgtEl>
                                          <p:spTgt spid="57"/>
                                        </p:tgtEl>
                                      </p:cBhvr>
                                    </p:animEffect>
                                  </p:childTnLst>
                                </p:cTn>
                              </p:par>
                            </p:childTnLst>
                          </p:cTn>
                        </p:par>
                        <p:par>
                          <p:cTn id="57" fill="hold">
                            <p:stCondLst>
                              <p:cond delay="500"/>
                            </p:stCondLst>
                            <p:childTnLst>
                              <p:par>
                                <p:cTn id="58" presetID="16" presetClass="entr" presetSubtype="42" fill="hold" nodeType="after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barn(outHorizontal)">
                                      <p:cBhvr>
                                        <p:cTn id="60" dur="500"/>
                                        <p:tgtEl>
                                          <p:spTgt spid="6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left)">
                                      <p:cBhvr>
                                        <p:cTn id="65" dur="500"/>
                                        <p:tgtEl>
                                          <p:spTgt spid="43"/>
                                        </p:tgtEl>
                                      </p:cBhvr>
                                    </p:animEffect>
                                  </p:childTnLst>
                                </p:cTn>
                              </p:par>
                            </p:childTnLst>
                          </p:cTn>
                        </p:par>
                        <p:par>
                          <p:cTn id="66" fill="hold">
                            <p:stCondLst>
                              <p:cond delay="500"/>
                            </p:stCondLst>
                            <p:childTnLst>
                              <p:par>
                                <p:cTn id="67" presetID="16" presetClass="entr" presetSubtype="26" fill="hold" nodeType="after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barn(inHorizontal)">
                                      <p:cBhvr>
                                        <p:cTn id="69" dur="500"/>
                                        <p:tgtEl>
                                          <p:spTgt spid="4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fade">
                                      <p:cBhvr>
                                        <p:cTn id="74" dur="500"/>
                                        <p:tgtEl>
                                          <p:spTgt spid="5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54">
                                            <p:txEl>
                                              <p:pRg st="0" end="0"/>
                                            </p:txEl>
                                          </p:spTgt>
                                        </p:tgtEl>
                                        <p:attrNameLst>
                                          <p:attrName>style.visibility</p:attrName>
                                        </p:attrNameLst>
                                      </p:cBhvr>
                                      <p:to>
                                        <p:strVal val="visible"/>
                                      </p:to>
                                    </p:set>
                                    <p:animEffect transition="in" filter="fade">
                                      <p:cBhvr>
                                        <p:cTn id="79" dur="500"/>
                                        <p:tgtEl>
                                          <p:spTgt spid="54">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83"/>
                                        </p:tgtEl>
                                        <p:attrNameLst>
                                          <p:attrName>style.visibility</p:attrName>
                                        </p:attrNameLst>
                                      </p:cBhvr>
                                      <p:to>
                                        <p:strVal val="visible"/>
                                      </p:to>
                                    </p:set>
                                    <p:animEffect transition="in" filter="fade">
                                      <p:cBhvr>
                                        <p:cTn id="84" dur="500"/>
                                        <p:tgtEl>
                                          <p:spTgt spid="8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84"/>
                                        </p:tgtEl>
                                        <p:attrNameLst>
                                          <p:attrName>style.visibility</p:attrName>
                                        </p:attrNameLst>
                                      </p:cBhvr>
                                      <p:to>
                                        <p:strVal val="visible"/>
                                      </p:to>
                                    </p:set>
                                    <p:animEffect transition="in" filter="fade">
                                      <p:cBhvr>
                                        <p:cTn id="89" dur="500"/>
                                        <p:tgtEl>
                                          <p:spTgt spid="8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88"/>
                                        </p:tgtEl>
                                        <p:attrNameLst>
                                          <p:attrName>style.visibility</p:attrName>
                                        </p:attrNameLst>
                                      </p:cBhvr>
                                      <p:to>
                                        <p:strVal val="visible"/>
                                      </p:to>
                                    </p:set>
                                    <p:animEffect transition="in" filter="fade">
                                      <p:cBhvr>
                                        <p:cTn id="94" dur="500"/>
                                        <p:tgtEl>
                                          <p:spTgt spid="8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86"/>
                                        </p:tgtEl>
                                        <p:attrNameLst>
                                          <p:attrName>style.visibility</p:attrName>
                                        </p:attrNameLst>
                                      </p:cBhvr>
                                      <p:to>
                                        <p:strVal val="visible"/>
                                      </p:to>
                                    </p:set>
                                    <p:animEffect transition="in" filter="fade">
                                      <p:cBhvr>
                                        <p:cTn id="97" dur="500"/>
                                        <p:tgtEl>
                                          <p:spTgt spid="8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90"/>
                                        </p:tgtEl>
                                        <p:attrNameLst>
                                          <p:attrName>style.visibility</p:attrName>
                                        </p:attrNameLst>
                                      </p:cBhvr>
                                      <p:to>
                                        <p:strVal val="visible"/>
                                      </p:to>
                                    </p:set>
                                    <p:animEffect transition="in" filter="fade">
                                      <p:cBhvr>
                                        <p:cTn id="102" dur="500"/>
                                        <p:tgtEl>
                                          <p:spTgt spid="90"/>
                                        </p:tgtEl>
                                      </p:cBhvr>
                                    </p:animEffect>
                                  </p:childTnLst>
                                </p:cTn>
                              </p:par>
                            </p:childTnLst>
                          </p:cTn>
                        </p:par>
                        <p:par>
                          <p:cTn id="103" fill="hold">
                            <p:stCondLst>
                              <p:cond delay="500"/>
                            </p:stCondLst>
                            <p:childTnLst>
                              <p:par>
                                <p:cTn id="104" presetID="10" presetClass="entr" presetSubtype="0" fill="hold" grpId="0" nodeType="afterEffect">
                                  <p:stCondLst>
                                    <p:cond delay="0"/>
                                  </p:stCondLst>
                                  <p:childTnLst>
                                    <p:set>
                                      <p:cBhvr>
                                        <p:cTn id="105" dur="1" fill="hold">
                                          <p:stCondLst>
                                            <p:cond delay="0"/>
                                          </p:stCondLst>
                                        </p:cTn>
                                        <p:tgtEl>
                                          <p:spTgt spid="89"/>
                                        </p:tgtEl>
                                        <p:attrNameLst>
                                          <p:attrName>style.visibility</p:attrName>
                                        </p:attrNameLst>
                                      </p:cBhvr>
                                      <p:to>
                                        <p:strVal val="visible"/>
                                      </p:to>
                                    </p:set>
                                    <p:animEffect transition="in" filter="fade">
                                      <p:cBhvr>
                                        <p:cTn id="106" dur="500"/>
                                        <p:tgtEl>
                                          <p:spTgt spid="89"/>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94"/>
                                        </p:tgtEl>
                                        <p:attrNameLst>
                                          <p:attrName>style.visibility</p:attrName>
                                        </p:attrNameLst>
                                      </p:cBhvr>
                                      <p:to>
                                        <p:strVal val="visible"/>
                                      </p:to>
                                    </p:set>
                                    <p:animEffect transition="in" filter="fade">
                                      <p:cBhvr>
                                        <p:cTn id="111" dur="500"/>
                                        <p:tgtEl>
                                          <p:spTgt spid="94"/>
                                        </p:tgtEl>
                                      </p:cBhvr>
                                    </p:animEffect>
                                  </p:childTnLst>
                                </p:cTn>
                              </p:par>
                            </p:childTnLst>
                          </p:cTn>
                        </p:par>
                        <p:par>
                          <p:cTn id="112" fill="hold">
                            <p:stCondLst>
                              <p:cond delay="500"/>
                            </p:stCondLst>
                            <p:childTnLst>
                              <p:par>
                                <p:cTn id="113" presetID="10" presetClass="entr" presetSubtype="0" fill="hold" grpId="0" nodeType="afterEffect">
                                  <p:stCondLst>
                                    <p:cond delay="0"/>
                                  </p:stCondLst>
                                  <p:childTnLst>
                                    <p:set>
                                      <p:cBhvr>
                                        <p:cTn id="114" dur="1" fill="hold">
                                          <p:stCondLst>
                                            <p:cond delay="0"/>
                                          </p:stCondLst>
                                        </p:cTn>
                                        <p:tgtEl>
                                          <p:spTgt spid="92"/>
                                        </p:tgtEl>
                                        <p:attrNameLst>
                                          <p:attrName>style.visibility</p:attrName>
                                        </p:attrNameLst>
                                      </p:cBhvr>
                                      <p:to>
                                        <p:strVal val="visible"/>
                                      </p:to>
                                    </p:set>
                                    <p:animEffect transition="in" filter="fade">
                                      <p:cBhvr>
                                        <p:cTn id="115" dur="500"/>
                                        <p:tgtEl>
                                          <p:spTgt spid="92"/>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34"/>
                                        </p:tgtEl>
                                        <p:attrNameLst>
                                          <p:attrName>style.visibility</p:attrName>
                                        </p:attrNameLst>
                                      </p:cBhvr>
                                      <p:to>
                                        <p:strVal val="visible"/>
                                      </p:to>
                                    </p:set>
                                    <p:animEffect transition="in" filter="fade">
                                      <p:cBhvr>
                                        <p:cTn id="118" dur="500"/>
                                        <p:tgtEl>
                                          <p:spTgt spid="234"/>
                                        </p:tgtEl>
                                      </p:cBhvr>
                                    </p:animEffect>
                                  </p:childTnLst>
                                </p:cTn>
                              </p:par>
                            </p:childTnLst>
                          </p:cTn>
                        </p:par>
                        <p:par>
                          <p:cTn id="119" fill="hold">
                            <p:stCondLst>
                              <p:cond delay="1000"/>
                            </p:stCondLst>
                            <p:childTnLst>
                              <p:par>
                                <p:cTn id="120" presetID="10" presetClass="entr" presetSubtype="0" fill="hold" nodeType="afterEffect">
                                  <p:stCondLst>
                                    <p:cond delay="0"/>
                                  </p:stCondLst>
                                  <p:childTnLst>
                                    <p:set>
                                      <p:cBhvr>
                                        <p:cTn id="121" dur="1" fill="hold">
                                          <p:stCondLst>
                                            <p:cond delay="0"/>
                                          </p:stCondLst>
                                        </p:cTn>
                                        <p:tgtEl>
                                          <p:spTgt spid="161"/>
                                        </p:tgtEl>
                                        <p:attrNameLst>
                                          <p:attrName>style.visibility</p:attrName>
                                        </p:attrNameLst>
                                      </p:cBhvr>
                                      <p:to>
                                        <p:strVal val="visible"/>
                                      </p:to>
                                    </p:set>
                                    <p:animEffect transition="in" filter="fade">
                                      <p:cBhvr>
                                        <p:cTn id="122" dur="500"/>
                                        <p:tgtEl>
                                          <p:spTgt spid="161"/>
                                        </p:tgtEl>
                                      </p:cBhvr>
                                    </p:animEffect>
                                  </p:childTnLst>
                                </p:cTn>
                              </p:par>
                            </p:childTnLst>
                          </p:cTn>
                        </p:par>
                        <p:par>
                          <p:cTn id="123" fill="hold">
                            <p:stCondLst>
                              <p:cond delay="1500"/>
                            </p:stCondLst>
                            <p:childTnLst>
                              <p:par>
                                <p:cTn id="124" presetID="16" presetClass="entr" presetSubtype="42" fill="hold" nodeType="afterEffect">
                                  <p:stCondLst>
                                    <p:cond delay="0"/>
                                  </p:stCondLst>
                                  <p:childTnLst>
                                    <p:set>
                                      <p:cBhvr>
                                        <p:cTn id="125" dur="1" fill="hold">
                                          <p:stCondLst>
                                            <p:cond delay="0"/>
                                          </p:stCondLst>
                                        </p:cTn>
                                        <p:tgtEl>
                                          <p:spTgt spid="181"/>
                                        </p:tgtEl>
                                        <p:attrNameLst>
                                          <p:attrName>style.visibility</p:attrName>
                                        </p:attrNameLst>
                                      </p:cBhvr>
                                      <p:to>
                                        <p:strVal val="visible"/>
                                      </p:to>
                                    </p:set>
                                    <p:animEffect transition="in" filter="barn(outHorizontal)">
                                      <p:cBhvr>
                                        <p:cTn id="126" dur="500"/>
                                        <p:tgtEl>
                                          <p:spTgt spid="181"/>
                                        </p:tgtEl>
                                      </p:cBhvr>
                                    </p:animEffect>
                                  </p:childTnLst>
                                </p:cTn>
                              </p:par>
                            </p:childTnLst>
                          </p:cTn>
                        </p:par>
                        <p:par>
                          <p:cTn id="127" fill="hold">
                            <p:stCondLst>
                              <p:cond delay="2000"/>
                            </p:stCondLst>
                            <p:childTnLst>
                              <p:par>
                                <p:cTn id="128" presetID="22" presetClass="entr" presetSubtype="8" fill="hold" nodeType="afterEffect">
                                  <p:stCondLst>
                                    <p:cond delay="0"/>
                                  </p:stCondLst>
                                  <p:childTnLst>
                                    <p:set>
                                      <p:cBhvr>
                                        <p:cTn id="129" dur="1" fill="hold">
                                          <p:stCondLst>
                                            <p:cond delay="0"/>
                                          </p:stCondLst>
                                        </p:cTn>
                                        <p:tgtEl>
                                          <p:spTgt spid="195"/>
                                        </p:tgtEl>
                                        <p:attrNameLst>
                                          <p:attrName>style.visibility</p:attrName>
                                        </p:attrNameLst>
                                      </p:cBhvr>
                                      <p:to>
                                        <p:strVal val="visible"/>
                                      </p:to>
                                    </p:set>
                                    <p:animEffect transition="in" filter="wipe(left)">
                                      <p:cBhvr>
                                        <p:cTn id="130" dur="500"/>
                                        <p:tgtEl>
                                          <p:spTgt spid="195"/>
                                        </p:tgtEl>
                                      </p:cBhvr>
                                    </p:animEffect>
                                  </p:childTnLst>
                                </p:cTn>
                              </p:par>
                            </p:childTnLst>
                          </p:cTn>
                        </p:par>
                        <p:par>
                          <p:cTn id="131" fill="hold">
                            <p:stCondLst>
                              <p:cond delay="2500"/>
                            </p:stCondLst>
                            <p:childTnLst>
                              <p:par>
                                <p:cTn id="132" presetID="22" presetClass="entr" presetSubtype="4" fill="hold" nodeType="afterEffect">
                                  <p:stCondLst>
                                    <p:cond delay="0"/>
                                  </p:stCondLst>
                                  <p:childTnLst>
                                    <p:set>
                                      <p:cBhvr>
                                        <p:cTn id="133" dur="1" fill="hold">
                                          <p:stCondLst>
                                            <p:cond delay="0"/>
                                          </p:stCondLst>
                                        </p:cTn>
                                        <p:tgtEl>
                                          <p:spTgt spid="174"/>
                                        </p:tgtEl>
                                        <p:attrNameLst>
                                          <p:attrName>style.visibility</p:attrName>
                                        </p:attrNameLst>
                                      </p:cBhvr>
                                      <p:to>
                                        <p:strVal val="visible"/>
                                      </p:to>
                                    </p:set>
                                    <p:animEffect transition="in" filter="wipe(down)">
                                      <p:cBhvr>
                                        <p:cTn id="134" dur="500"/>
                                        <p:tgtEl>
                                          <p:spTgt spid="174"/>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nodeType="clickEffect">
                                  <p:stCondLst>
                                    <p:cond delay="0"/>
                                  </p:stCondLst>
                                  <p:childTnLst>
                                    <p:set>
                                      <p:cBhvr>
                                        <p:cTn id="138" dur="1" fill="hold">
                                          <p:stCondLst>
                                            <p:cond delay="0"/>
                                          </p:stCondLst>
                                        </p:cTn>
                                        <p:tgtEl>
                                          <p:spTgt spid="223"/>
                                        </p:tgtEl>
                                        <p:attrNameLst>
                                          <p:attrName>style.visibility</p:attrName>
                                        </p:attrNameLst>
                                      </p:cBhvr>
                                      <p:to>
                                        <p:strVal val="visible"/>
                                      </p:to>
                                    </p:set>
                                    <p:animEffect transition="in" filter="wipe(down)">
                                      <p:cBhvr>
                                        <p:cTn id="139" dur="500"/>
                                        <p:tgtEl>
                                          <p:spTgt spid="223"/>
                                        </p:tgtEl>
                                      </p:cBhvr>
                                    </p:animEffect>
                                  </p:childTnLst>
                                </p:cTn>
                              </p:par>
                            </p:childTnLst>
                          </p:cTn>
                        </p:par>
                        <p:par>
                          <p:cTn id="140" fill="hold">
                            <p:stCondLst>
                              <p:cond delay="500"/>
                            </p:stCondLst>
                            <p:childTnLst>
                              <p:par>
                                <p:cTn id="141" presetID="22" presetClass="entr" presetSubtype="1" fill="hold" nodeType="afterEffect">
                                  <p:stCondLst>
                                    <p:cond delay="0"/>
                                  </p:stCondLst>
                                  <p:childTnLst>
                                    <p:set>
                                      <p:cBhvr>
                                        <p:cTn id="142" dur="1" fill="hold">
                                          <p:stCondLst>
                                            <p:cond delay="0"/>
                                          </p:stCondLst>
                                        </p:cTn>
                                        <p:tgtEl>
                                          <p:spTgt spid="227"/>
                                        </p:tgtEl>
                                        <p:attrNameLst>
                                          <p:attrName>style.visibility</p:attrName>
                                        </p:attrNameLst>
                                      </p:cBhvr>
                                      <p:to>
                                        <p:strVal val="visible"/>
                                      </p:to>
                                    </p:set>
                                    <p:animEffect transition="in" filter="wipe(up)">
                                      <p:cBhvr>
                                        <p:cTn id="143" dur="500"/>
                                        <p:tgtEl>
                                          <p:spTgt spid="227"/>
                                        </p:tgtEl>
                                      </p:cBhvr>
                                    </p:animEffect>
                                  </p:childTnLst>
                                </p:cTn>
                              </p:par>
                            </p:childTnLst>
                          </p:cTn>
                        </p:par>
                        <p:par>
                          <p:cTn id="144" fill="hold">
                            <p:stCondLst>
                              <p:cond delay="1000"/>
                            </p:stCondLst>
                            <p:childTnLst>
                              <p:par>
                                <p:cTn id="145" presetID="16" presetClass="entr" presetSubtype="21" fill="hold" nodeType="afterEffect">
                                  <p:stCondLst>
                                    <p:cond delay="0"/>
                                  </p:stCondLst>
                                  <p:childTnLst>
                                    <p:set>
                                      <p:cBhvr>
                                        <p:cTn id="146" dur="1" fill="hold">
                                          <p:stCondLst>
                                            <p:cond delay="0"/>
                                          </p:stCondLst>
                                        </p:cTn>
                                        <p:tgtEl>
                                          <p:spTgt spid="229"/>
                                        </p:tgtEl>
                                        <p:attrNameLst>
                                          <p:attrName>style.visibility</p:attrName>
                                        </p:attrNameLst>
                                      </p:cBhvr>
                                      <p:to>
                                        <p:strVal val="visible"/>
                                      </p:to>
                                    </p:set>
                                    <p:animEffect transition="in" filter="barn(inVertical)">
                                      <p:cBhvr>
                                        <p:cTn id="147" dur="500"/>
                                        <p:tgtEl>
                                          <p:spTgt spid="229"/>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226"/>
                                        </p:tgtEl>
                                        <p:attrNameLst>
                                          <p:attrName>style.visibility</p:attrName>
                                        </p:attrNameLst>
                                      </p:cBhvr>
                                      <p:to>
                                        <p:strVal val="visible"/>
                                      </p:to>
                                    </p:set>
                                    <p:animEffect transition="in" filter="fade">
                                      <p:cBhvr>
                                        <p:cTn id="152" dur="500"/>
                                        <p:tgtEl>
                                          <p:spTgt spid="226"/>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219"/>
                                        </p:tgtEl>
                                        <p:attrNameLst>
                                          <p:attrName>style.visibility</p:attrName>
                                        </p:attrNameLst>
                                      </p:cBhvr>
                                      <p:to>
                                        <p:strVal val="visible"/>
                                      </p:to>
                                    </p:set>
                                    <p:animEffect transition="in" filter="fade">
                                      <p:cBhvr>
                                        <p:cTn id="157" dur="500"/>
                                        <p:tgtEl>
                                          <p:spTgt spid="219"/>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30"/>
                                        </p:tgtEl>
                                        <p:attrNameLst>
                                          <p:attrName>style.visibility</p:attrName>
                                        </p:attrNameLst>
                                      </p:cBhvr>
                                      <p:to>
                                        <p:strVal val="visible"/>
                                      </p:to>
                                    </p:set>
                                    <p:animEffect transition="in" filter="wipe(left)">
                                      <p:cBhvr>
                                        <p:cTn id="162" dur="500"/>
                                        <p:tgtEl>
                                          <p:spTgt spid="230"/>
                                        </p:tgtEl>
                                      </p:cBhvr>
                                    </p:animEffect>
                                  </p:childTnLst>
                                </p:cTn>
                              </p:par>
                            </p:childTnLst>
                          </p:cTn>
                        </p:par>
                        <p:par>
                          <p:cTn id="163" fill="hold">
                            <p:stCondLst>
                              <p:cond delay="500"/>
                            </p:stCondLst>
                            <p:childTnLst>
                              <p:par>
                                <p:cTn id="164" presetID="10" presetClass="entr" presetSubtype="0" fill="hold" grpId="0" nodeType="afterEffect">
                                  <p:stCondLst>
                                    <p:cond delay="0"/>
                                  </p:stCondLst>
                                  <p:childTnLst>
                                    <p:set>
                                      <p:cBhvr>
                                        <p:cTn id="165" dur="1" fill="hold">
                                          <p:stCondLst>
                                            <p:cond delay="0"/>
                                          </p:stCondLst>
                                        </p:cTn>
                                        <p:tgtEl>
                                          <p:spTgt spid="231"/>
                                        </p:tgtEl>
                                        <p:attrNameLst>
                                          <p:attrName>style.visibility</p:attrName>
                                        </p:attrNameLst>
                                      </p:cBhvr>
                                      <p:to>
                                        <p:strVal val="visible"/>
                                      </p:to>
                                    </p:set>
                                    <p:animEffect transition="in" filter="fade">
                                      <p:cBhvr>
                                        <p:cTn id="166" dur="500"/>
                                        <p:tgtEl>
                                          <p:spTgt spid="231"/>
                                        </p:tgtEl>
                                      </p:cBhvr>
                                    </p:animEffect>
                                  </p:childTnLst>
                                </p:cTn>
                              </p:par>
                            </p:childTnLst>
                          </p:cTn>
                        </p:par>
                        <p:par>
                          <p:cTn id="167" fill="hold">
                            <p:stCondLst>
                              <p:cond delay="1000"/>
                            </p:stCondLst>
                            <p:childTnLst>
                              <p:par>
                                <p:cTn id="168" presetID="10" presetClass="entr" presetSubtype="0" fill="hold" grpId="0" nodeType="afterEffect">
                                  <p:stCondLst>
                                    <p:cond delay="0"/>
                                  </p:stCondLst>
                                  <p:childTnLst>
                                    <p:set>
                                      <p:cBhvr>
                                        <p:cTn id="169" dur="1" fill="hold">
                                          <p:stCondLst>
                                            <p:cond delay="0"/>
                                          </p:stCondLst>
                                        </p:cTn>
                                        <p:tgtEl>
                                          <p:spTgt spid="233"/>
                                        </p:tgtEl>
                                        <p:attrNameLst>
                                          <p:attrName>style.visibility</p:attrName>
                                        </p:attrNameLst>
                                      </p:cBhvr>
                                      <p:to>
                                        <p:strVal val="visible"/>
                                      </p:to>
                                    </p:set>
                                    <p:animEffect transition="in" filter="fade">
                                      <p:cBhvr>
                                        <p:cTn id="170" dur="500"/>
                                        <p:tgtEl>
                                          <p:spTgt spid="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8" grpId="0"/>
      <p:bldP spid="50" grpId="0"/>
      <p:bldP spid="51" grpId="0"/>
      <p:bldP spid="52" grpId="0"/>
      <p:bldP spid="56" grpId="0"/>
      <p:bldP spid="83" grpId="0"/>
      <p:bldP spid="84" grpId="0"/>
      <p:bldP spid="86" grpId="0"/>
      <p:bldP spid="88" grpId="0"/>
      <p:bldP spid="89" grpId="0"/>
      <p:bldP spid="90" grpId="0"/>
      <p:bldP spid="92" grpId="0"/>
      <p:bldP spid="94" grpId="0"/>
      <p:bldP spid="219" grpId="0"/>
      <p:bldP spid="226" grpId="0"/>
      <p:bldP spid="230" grpId="0" animBg="1"/>
      <p:bldP spid="231" grpId="0"/>
      <p:bldP spid="233" grpId="0"/>
      <p:bldP spid="23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26059" y="517342"/>
            <a:ext cx="4494627" cy="2348592"/>
          </a:xfrm>
          <a:prstGeom prst="rect">
            <a:avLst/>
          </a:prstGeom>
          <a:noFill/>
        </p:spPr>
        <p:txBody>
          <a:bodyPr wrap="square">
            <a:spAutoFit/>
          </a:bodyPr>
          <a:lstStyle/>
          <a:p>
            <a:pPr indent="266700" algn="l">
              <a:lnSpc>
                <a:spcPct val="150000"/>
              </a:lnSpc>
            </a:pP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平行光照射单缝，在</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薄</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凸透镜的后方焦平面上放置接收屏，可以看到明暗相间的衍射图样，当单缝向上移动，如图</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7-6</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所示，则接收屏上的衍射图样</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（选填：不变，上移或下移）</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p:cNvSpPr txBox="1"/>
          <p:nvPr/>
        </p:nvSpPr>
        <p:spPr>
          <a:xfrm>
            <a:off x="226059" y="575833"/>
            <a:ext cx="72448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7-12</a:t>
            </a:r>
            <a:endParaRPr lang="zh-CN" altLang="en-US" sz="2000" dirty="0"/>
          </a:p>
        </p:txBody>
      </p:sp>
      <p:sp>
        <p:nvSpPr>
          <p:cNvPr id="15" name="椭圆 75819"/>
          <p:cNvSpPr>
            <a:spLocks noChangeArrowheads="1"/>
          </p:cNvSpPr>
          <p:nvPr/>
        </p:nvSpPr>
        <p:spPr bwMode="auto">
          <a:xfrm>
            <a:off x="6594773" y="1277906"/>
            <a:ext cx="117191" cy="1972537"/>
          </a:xfrm>
          <a:prstGeom prst="ellipse">
            <a:avLst/>
          </a:prstGeom>
          <a:solidFill>
            <a:schemeClr val="bg1">
              <a:lumMod val="65000"/>
              <a:alpha val="50195"/>
            </a:schemeClr>
          </a:solidFill>
          <a:ln w="19050">
            <a:no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nvGrpSpPr>
          <p:cNvPr id="33" name="组合 32"/>
          <p:cNvGrpSpPr/>
          <p:nvPr/>
        </p:nvGrpSpPr>
        <p:grpSpPr>
          <a:xfrm>
            <a:off x="5137564" y="1170852"/>
            <a:ext cx="3190237" cy="1477253"/>
            <a:chOff x="2941059" y="2195786"/>
            <a:chExt cx="3190237" cy="1477253"/>
          </a:xfrm>
        </p:grpSpPr>
        <p:grpSp>
          <p:nvGrpSpPr>
            <p:cNvPr id="34" name="组合 33"/>
            <p:cNvGrpSpPr/>
            <p:nvPr/>
          </p:nvGrpSpPr>
          <p:grpSpPr>
            <a:xfrm>
              <a:off x="2941059" y="2472182"/>
              <a:ext cx="1585814" cy="1200857"/>
              <a:chOff x="3090651" y="852488"/>
              <a:chExt cx="1554343" cy="1200857"/>
            </a:xfrm>
          </p:grpSpPr>
          <p:sp>
            <p:nvSpPr>
              <p:cNvPr id="42" name="直接连接符 75798"/>
              <p:cNvSpPr>
                <a:spLocks noChangeShapeType="1"/>
              </p:cNvSpPr>
              <p:nvPr/>
            </p:nvSpPr>
            <p:spPr bwMode="auto">
              <a:xfrm rot="21072079" flipV="1">
                <a:off x="3103116" y="852488"/>
                <a:ext cx="1534967" cy="405233"/>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3" name="直接连接符 75799"/>
              <p:cNvSpPr>
                <a:spLocks noChangeShapeType="1"/>
              </p:cNvSpPr>
              <p:nvPr/>
            </p:nvSpPr>
            <p:spPr bwMode="auto">
              <a:xfrm rot="21072079" flipV="1">
                <a:off x="3096927" y="997304"/>
                <a:ext cx="1534967" cy="405233"/>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4" name="直接连接符 75800"/>
              <p:cNvSpPr>
                <a:spLocks noChangeShapeType="1"/>
              </p:cNvSpPr>
              <p:nvPr/>
            </p:nvSpPr>
            <p:spPr bwMode="auto">
              <a:xfrm rot="21072079" flipV="1">
                <a:off x="3090651" y="1160598"/>
                <a:ext cx="1534967" cy="404194"/>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5" name="直接连接符 75801"/>
              <p:cNvSpPr>
                <a:spLocks noChangeShapeType="1"/>
              </p:cNvSpPr>
              <p:nvPr/>
            </p:nvSpPr>
            <p:spPr bwMode="auto">
              <a:xfrm rot="21072079" flipV="1">
                <a:off x="3103677" y="1323886"/>
                <a:ext cx="1534967" cy="404194"/>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6" name="直接连接符 75801"/>
              <p:cNvSpPr>
                <a:spLocks noChangeShapeType="1"/>
              </p:cNvSpPr>
              <p:nvPr/>
            </p:nvSpPr>
            <p:spPr bwMode="auto">
              <a:xfrm rot="21072079" flipV="1">
                <a:off x="3100106" y="1649151"/>
                <a:ext cx="1534967" cy="404194"/>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7" name="直接连接符 75801"/>
              <p:cNvSpPr>
                <a:spLocks noChangeShapeType="1"/>
              </p:cNvSpPr>
              <p:nvPr/>
            </p:nvSpPr>
            <p:spPr bwMode="auto">
              <a:xfrm rot="21072079" flipV="1">
                <a:off x="3110027" y="1492392"/>
                <a:ext cx="1534967" cy="404194"/>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nvGrpSpPr>
            <p:cNvPr id="35" name="组合 34"/>
            <p:cNvGrpSpPr/>
            <p:nvPr/>
          </p:nvGrpSpPr>
          <p:grpSpPr>
            <a:xfrm>
              <a:off x="4454444" y="2195786"/>
              <a:ext cx="1676852" cy="967688"/>
              <a:chOff x="4454444" y="2195786"/>
              <a:chExt cx="1676852" cy="967688"/>
            </a:xfrm>
          </p:grpSpPr>
          <p:sp>
            <p:nvSpPr>
              <p:cNvPr id="36" name="直接连接符 75804"/>
              <p:cNvSpPr>
                <a:spLocks noChangeShapeType="1"/>
              </p:cNvSpPr>
              <p:nvPr/>
            </p:nvSpPr>
            <p:spPr bwMode="auto">
              <a:xfrm flipV="1">
                <a:off x="4481283" y="2216385"/>
                <a:ext cx="1616301" cy="609549"/>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7" name="直接连接符 75805"/>
              <p:cNvSpPr>
                <a:spLocks noChangeShapeType="1"/>
              </p:cNvSpPr>
              <p:nvPr/>
            </p:nvSpPr>
            <p:spPr bwMode="auto">
              <a:xfrm flipV="1">
                <a:off x="4454444" y="2205758"/>
                <a:ext cx="1649781" cy="473395"/>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8" name="直接连接符 75806"/>
              <p:cNvSpPr>
                <a:spLocks noChangeShapeType="1"/>
              </p:cNvSpPr>
              <p:nvPr/>
            </p:nvSpPr>
            <p:spPr bwMode="auto">
              <a:xfrm flipV="1">
                <a:off x="4461369" y="2195786"/>
                <a:ext cx="1636215" cy="318495"/>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9" name="直接连接符 75807"/>
              <p:cNvSpPr>
                <a:spLocks noChangeShapeType="1"/>
              </p:cNvSpPr>
              <p:nvPr/>
            </p:nvSpPr>
            <p:spPr bwMode="auto">
              <a:xfrm flipV="1">
                <a:off x="4470605" y="2195787"/>
                <a:ext cx="1618411" cy="172089"/>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0" name="直接连接符 75804"/>
              <p:cNvSpPr>
                <a:spLocks noChangeShapeType="1"/>
              </p:cNvSpPr>
              <p:nvPr/>
            </p:nvSpPr>
            <p:spPr bwMode="auto">
              <a:xfrm flipV="1">
                <a:off x="4459229" y="2213613"/>
                <a:ext cx="1638355" cy="949861"/>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41" name="直接连接符 75804"/>
              <p:cNvSpPr>
                <a:spLocks noChangeShapeType="1"/>
              </p:cNvSpPr>
              <p:nvPr/>
            </p:nvSpPr>
            <p:spPr bwMode="auto">
              <a:xfrm flipV="1">
                <a:off x="4486855" y="2205756"/>
                <a:ext cx="1644441" cy="790189"/>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grpSp>
        <p:nvGrpSpPr>
          <p:cNvPr id="48" name="组合 47"/>
          <p:cNvGrpSpPr/>
          <p:nvPr/>
        </p:nvGrpSpPr>
        <p:grpSpPr>
          <a:xfrm>
            <a:off x="4893605" y="1960368"/>
            <a:ext cx="3403602" cy="800076"/>
            <a:chOff x="440326" y="3931403"/>
            <a:chExt cx="3403602" cy="800076"/>
          </a:xfrm>
        </p:grpSpPr>
        <p:grpSp>
          <p:nvGrpSpPr>
            <p:cNvPr id="49" name="组合 48"/>
            <p:cNvGrpSpPr/>
            <p:nvPr/>
          </p:nvGrpSpPr>
          <p:grpSpPr>
            <a:xfrm>
              <a:off x="449147" y="3931403"/>
              <a:ext cx="3390631" cy="800076"/>
              <a:chOff x="4312797" y="1918716"/>
              <a:chExt cx="3390631" cy="800076"/>
            </a:xfrm>
          </p:grpSpPr>
          <p:grpSp>
            <p:nvGrpSpPr>
              <p:cNvPr id="54" name="组合 75791"/>
              <p:cNvGrpSpPr/>
              <p:nvPr/>
            </p:nvGrpSpPr>
            <p:grpSpPr bwMode="auto">
              <a:xfrm>
                <a:off x="4414808" y="1918716"/>
                <a:ext cx="3288620" cy="800076"/>
                <a:chOff x="1493" y="2112"/>
                <a:chExt cx="3165" cy="770"/>
              </a:xfrm>
            </p:grpSpPr>
            <p:sp>
              <p:nvSpPr>
                <p:cNvPr id="58" name="直接连接符 75792"/>
                <p:cNvSpPr>
                  <a:spLocks noChangeShapeType="1"/>
                </p:cNvSpPr>
                <p:nvPr/>
              </p:nvSpPr>
              <p:spPr bwMode="auto">
                <a:xfrm flipV="1">
                  <a:off x="3072" y="2514"/>
                  <a:ext cx="1584" cy="368"/>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59" name="直接连接符 75795"/>
                <p:cNvSpPr>
                  <a:spLocks noChangeShapeType="1"/>
                </p:cNvSpPr>
                <p:nvPr/>
              </p:nvSpPr>
              <p:spPr bwMode="auto">
                <a:xfrm>
                  <a:off x="3087" y="2112"/>
                  <a:ext cx="1571" cy="394"/>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60" name="直接连接符 75796"/>
                <p:cNvSpPr>
                  <a:spLocks noChangeShapeType="1"/>
                </p:cNvSpPr>
                <p:nvPr/>
              </p:nvSpPr>
              <p:spPr bwMode="auto">
                <a:xfrm flipV="1">
                  <a:off x="1493" y="2496"/>
                  <a:ext cx="3133" cy="0"/>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nvGrpSpPr>
              <p:cNvPr id="55" name="组合 75780"/>
              <p:cNvGrpSpPr/>
              <p:nvPr/>
            </p:nvGrpSpPr>
            <p:grpSpPr bwMode="auto">
              <a:xfrm>
                <a:off x="4312797" y="1918718"/>
                <a:ext cx="1754969" cy="796959"/>
                <a:chOff x="1389" y="2112"/>
                <a:chExt cx="1689" cy="767"/>
              </a:xfrm>
            </p:grpSpPr>
            <p:sp>
              <p:nvSpPr>
                <p:cNvPr id="56" name="直接连接符 75781"/>
                <p:cNvSpPr>
                  <a:spLocks noChangeShapeType="1"/>
                </p:cNvSpPr>
                <p:nvPr/>
              </p:nvSpPr>
              <p:spPr bwMode="auto">
                <a:xfrm flipV="1">
                  <a:off x="1397" y="2112"/>
                  <a:ext cx="1681" cy="1"/>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57" name="直接连接符 75785"/>
                <p:cNvSpPr>
                  <a:spLocks noChangeShapeType="1"/>
                </p:cNvSpPr>
                <p:nvPr/>
              </p:nvSpPr>
              <p:spPr bwMode="auto">
                <a:xfrm>
                  <a:off x="1389" y="2879"/>
                  <a:ext cx="1689" cy="0"/>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sp>
          <p:nvSpPr>
            <p:cNvPr id="50" name="直接连接符 75781"/>
            <p:cNvSpPr>
              <a:spLocks noChangeShapeType="1"/>
            </p:cNvSpPr>
            <p:nvPr/>
          </p:nvSpPr>
          <p:spPr bwMode="auto">
            <a:xfrm>
              <a:off x="458798" y="4120280"/>
              <a:ext cx="1740423" cy="0"/>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51" name="直接连接符 75781"/>
            <p:cNvSpPr>
              <a:spLocks noChangeShapeType="1"/>
            </p:cNvSpPr>
            <p:nvPr/>
          </p:nvSpPr>
          <p:spPr bwMode="auto">
            <a:xfrm flipV="1">
              <a:off x="440326" y="4545401"/>
              <a:ext cx="1754926" cy="0"/>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52" name="直接连接符 75795"/>
            <p:cNvSpPr>
              <a:spLocks noChangeShapeType="1"/>
            </p:cNvSpPr>
            <p:nvPr/>
          </p:nvSpPr>
          <p:spPr bwMode="auto">
            <a:xfrm>
              <a:off x="2199689" y="4120875"/>
              <a:ext cx="1644239" cy="227847"/>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53" name="直接连接符 75795"/>
            <p:cNvSpPr>
              <a:spLocks noChangeShapeType="1"/>
            </p:cNvSpPr>
            <p:nvPr/>
          </p:nvSpPr>
          <p:spPr bwMode="auto">
            <a:xfrm flipV="1">
              <a:off x="2195131" y="4347547"/>
              <a:ext cx="1626263" cy="193979"/>
            </a:xfrm>
            <a:prstGeom prst="line">
              <a:avLst/>
            </a:prstGeom>
            <a:noFill/>
            <a:ln w="19050">
              <a:solidFill>
                <a:srgbClr val="FF0000">
                  <a:alpha val="43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nvGrpSpPr>
          <p:cNvPr id="67" name="组合 66"/>
          <p:cNvGrpSpPr/>
          <p:nvPr/>
        </p:nvGrpSpPr>
        <p:grpSpPr>
          <a:xfrm>
            <a:off x="4845090" y="965233"/>
            <a:ext cx="3691860" cy="2454487"/>
            <a:chOff x="4816956" y="1752033"/>
            <a:chExt cx="3691860" cy="2454487"/>
          </a:xfrm>
        </p:grpSpPr>
        <p:grpSp>
          <p:nvGrpSpPr>
            <p:cNvPr id="65" name="组合 64"/>
            <p:cNvGrpSpPr/>
            <p:nvPr/>
          </p:nvGrpSpPr>
          <p:grpSpPr>
            <a:xfrm>
              <a:off x="4816956" y="1752033"/>
              <a:ext cx="3605444" cy="2152263"/>
              <a:chOff x="4816956" y="1752033"/>
              <a:chExt cx="3605444" cy="2152263"/>
            </a:xfrm>
          </p:grpSpPr>
          <p:grpSp>
            <p:nvGrpSpPr>
              <p:cNvPr id="64" name="组合 63"/>
              <p:cNvGrpSpPr/>
              <p:nvPr/>
            </p:nvGrpSpPr>
            <p:grpSpPr>
              <a:xfrm>
                <a:off x="4816956" y="2407526"/>
                <a:ext cx="372483" cy="1496770"/>
                <a:chOff x="4816956" y="2407526"/>
                <a:chExt cx="372483" cy="1496770"/>
              </a:xfrm>
            </p:grpSpPr>
            <p:grpSp>
              <p:nvGrpSpPr>
                <p:cNvPr id="13" name="组合 12"/>
                <p:cNvGrpSpPr/>
                <p:nvPr/>
              </p:nvGrpSpPr>
              <p:grpSpPr>
                <a:xfrm>
                  <a:off x="5127176" y="2416626"/>
                  <a:ext cx="47813" cy="1451199"/>
                  <a:chOff x="4591070" y="1593215"/>
                  <a:chExt cx="47813" cy="1451199"/>
                </a:xfrm>
              </p:grpSpPr>
              <p:sp>
                <p:nvSpPr>
                  <p:cNvPr id="20" name="矩形 75821" descr="栎木"/>
                  <p:cNvSpPr>
                    <a:spLocks noChangeArrowheads="1"/>
                  </p:cNvSpPr>
                  <p:nvPr/>
                </p:nvSpPr>
                <p:spPr bwMode="auto">
                  <a:xfrm>
                    <a:off x="4591070" y="1593215"/>
                    <a:ext cx="35344" cy="313387"/>
                  </a:xfrm>
                  <a:prstGeom prst="rect">
                    <a:avLst/>
                  </a:prstGeom>
                  <a:blipFill dpi="0" rotWithShape="0">
                    <a:blip r:embed="rId1"/>
                    <a:srcRect/>
                    <a:tile tx="0" ty="0" sx="100000" sy="100000" flip="none" algn="tl"/>
                  </a:blipFill>
                  <a:ln w="19050">
                    <a:solidFill>
                      <a:schemeClr val="tx1"/>
                    </a:solid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1" name="矩形 75822" descr="栎木"/>
                  <p:cNvSpPr>
                    <a:spLocks noChangeArrowheads="1"/>
                  </p:cNvSpPr>
                  <p:nvPr/>
                </p:nvSpPr>
                <p:spPr bwMode="auto">
                  <a:xfrm>
                    <a:off x="4603539" y="2731027"/>
                    <a:ext cx="35344" cy="313387"/>
                  </a:xfrm>
                  <a:prstGeom prst="rect">
                    <a:avLst/>
                  </a:prstGeom>
                  <a:blipFill dpi="0" rotWithShape="0">
                    <a:blip r:embed="rId1"/>
                    <a:srcRect/>
                    <a:tile tx="0" ty="0" sx="100000" sy="100000" flip="none" algn="tl"/>
                  </a:blipFill>
                  <a:ln w="19050">
                    <a:solidFill>
                      <a:schemeClr val="tx1"/>
                    </a:solid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nvGrpSpPr>
                <p:cNvPr id="16" name="组合 15"/>
                <p:cNvGrpSpPr/>
                <p:nvPr/>
              </p:nvGrpSpPr>
              <p:grpSpPr>
                <a:xfrm>
                  <a:off x="4816956" y="2407526"/>
                  <a:ext cx="372483" cy="1496770"/>
                  <a:chOff x="4280850" y="1584115"/>
                  <a:chExt cx="372483" cy="1496770"/>
                </a:xfrm>
              </p:grpSpPr>
              <p:cxnSp>
                <p:nvCxnSpPr>
                  <p:cNvPr id="17" name="直接连接符 16"/>
                  <p:cNvCxnSpPr/>
                  <p:nvPr/>
                </p:nvCxnSpPr>
                <p:spPr bwMode="auto">
                  <a:xfrm>
                    <a:off x="4626688" y="1825788"/>
                    <a:ext cx="0" cy="983848"/>
                  </a:xfrm>
                  <a:prstGeom prst="line">
                    <a:avLst/>
                  </a:prstGeom>
                  <a:solidFill>
                    <a:schemeClr val="accent1"/>
                  </a:solidFill>
                  <a:ln w="19050" cap="flat" cmpd="sng" algn="ctr">
                    <a:solidFill>
                      <a:srgbClr val="0000FF"/>
                    </a:solidFill>
                    <a:prstDash val="dash"/>
                    <a:round/>
                    <a:headEnd type="none" w="med" len="med"/>
                    <a:tailEnd type="none" w="med" len="med"/>
                  </a:ln>
                  <a:effectLst/>
                </p:spPr>
              </p:cxnSp>
              <mc:AlternateContent xmlns:mc="http://schemas.openxmlformats.org/markup-compatibility/2006">
                <mc:Choice xmlns:a14="http://schemas.microsoft.com/office/drawing/2010/main" Requires="a14">
                  <p:sp>
                    <p:nvSpPr>
                      <p:cNvPr id="18" name="对象 75823"/>
                      <p:cNvSpPr txBox="1"/>
                      <p:nvPr/>
                    </p:nvSpPr>
                    <p:spPr bwMode="auto">
                      <a:xfrm>
                        <a:off x="4283087" y="1584115"/>
                        <a:ext cx="370246" cy="386330"/>
                      </a:xfrm>
                      <a:prstGeom prst="rect">
                        <a:avLst/>
                      </a:prstGeom>
                      <a:noFill/>
                      <a:ln>
                        <a:noFill/>
                      </a:ln>
                    </p:spPr>
                    <p:txBody>
                      <a:bodyPr>
                        <a:normAutofit/>
                      </a:bodyPr>
                      <a:lstStyle/>
                      <a:p>
                        <a14:m>
                          <m:oMathPara xmlns:m="http://schemas.openxmlformats.org/officeDocument/2006/math">
                            <m:oMathParaPr>
                              <m:jc m:val="left"/>
                            </m:oMathParaPr>
                            <m:oMath xmlns:m="http://schemas.openxmlformats.org/officeDocument/2006/math">
                              <m:r>
                                <a:rPr lang="en-US" altLang="zh-CN" sz="1600" b="0" i="1" smtClean="0">
                                  <a:solidFill>
                                    <a:srgbClr val="000000"/>
                                  </a:solidFill>
                                  <a:latin typeface="Cambria Math" panose="02040503050406030204" pitchFamily="18" charset="0"/>
                                </a:rPr>
                                <m:t>𝐴</m:t>
                              </m:r>
                            </m:oMath>
                          </m:oMathPara>
                        </a14:m>
                        <a:endParaRPr lang="zh-CN" altLang="en-US" sz="1600" dirty="0"/>
                      </a:p>
                    </p:txBody>
                  </p:sp>
                </mc:Choice>
                <mc:Fallback>
                  <p:sp>
                    <p:nvSpPr>
                      <p:cNvPr id="18" name="对象 75823"/>
                      <p:cNvSpPr txBox="1">
                        <a:spLocks noRot="1" noChangeAspect="1" noMove="1" noResize="1" noEditPoints="1" noAdjustHandles="1" noChangeArrowheads="1" noChangeShapeType="1" noTextEdit="1"/>
                      </p:cNvSpPr>
                      <p:nvPr/>
                    </p:nvSpPr>
                    <p:spPr bwMode="auto">
                      <a:xfrm>
                        <a:off x="4283087" y="1584115"/>
                        <a:ext cx="370246" cy="386330"/>
                      </a:xfrm>
                      <a:prstGeom prst="rect">
                        <a:avLst/>
                      </a:prstGeom>
                      <a:blipFill rotWithShape="1">
                        <a:blip r:embed="rId2"/>
                      </a:blipFill>
                      <a:ln>
                        <a:noFill/>
                      </a:ln>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9" name="对象 75823"/>
                      <p:cNvSpPr txBox="1"/>
                      <p:nvPr/>
                    </p:nvSpPr>
                    <p:spPr bwMode="auto">
                      <a:xfrm>
                        <a:off x="4280850" y="2694555"/>
                        <a:ext cx="370246" cy="386330"/>
                      </a:xfrm>
                      <a:prstGeom prst="rect">
                        <a:avLst/>
                      </a:prstGeom>
                      <a:noFill/>
                      <a:ln>
                        <a:noFill/>
                      </a:ln>
                    </p:spPr>
                    <p:txBody>
                      <a:bodyPr>
                        <a:normAutofit/>
                      </a:bodyPr>
                      <a:lstStyle/>
                      <a:p>
                        <a14:m>
                          <m:oMathPara xmlns:m="http://schemas.openxmlformats.org/officeDocument/2006/math">
                            <m:oMathParaPr>
                              <m:jc m:val="left"/>
                            </m:oMathParaPr>
                            <m:oMath xmlns:m="http://schemas.openxmlformats.org/officeDocument/2006/math">
                              <m:r>
                                <a:rPr lang="en-US" altLang="zh-CN" sz="1600" b="0" i="1" smtClean="0">
                                  <a:solidFill>
                                    <a:srgbClr val="000000"/>
                                  </a:solidFill>
                                  <a:latin typeface="Cambria Math" panose="02040503050406030204" pitchFamily="18" charset="0"/>
                                </a:rPr>
                                <m:t>𝐵</m:t>
                              </m:r>
                            </m:oMath>
                          </m:oMathPara>
                        </a14:m>
                        <a:endParaRPr lang="zh-CN" altLang="en-US" sz="1600" dirty="0"/>
                      </a:p>
                    </p:txBody>
                  </p:sp>
                </mc:Choice>
                <mc:Fallback>
                  <p:sp>
                    <p:nvSpPr>
                      <p:cNvPr id="19" name="对象 75823"/>
                      <p:cNvSpPr txBox="1">
                        <a:spLocks noRot="1" noChangeAspect="1" noMove="1" noResize="1" noEditPoints="1" noAdjustHandles="1" noChangeArrowheads="1" noChangeShapeType="1" noTextEdit="1"/>
                      </p:cNvSpPr>
                      <p:nvPr/>
                    </p:nvSpPr>
                    <p:spPr bwMode="auto">
                      <a:xfrm>
                        <a:off x="4280850" y="2694555"/>
                        <a:ext cx="370246" cy="386330"/>
                      </a:xfrm>
                      <a:prstGeom prst="rect">
                        <a:avLst/>
                      </a:prstGeom>
                      <a:blipFill rotWithShape="1">
                        <a:blip r:embed="rId3"/>
                      </a:blipFill>
                      <a:ln>
                        <a:noFill/>
                      </a:ln>
                    </p:spPr>
                    <p:txBody>
                      <a:bodyPr/>
                      <a:lstStyle/>
                      <a:p>
                        <a:r>
                          <a:rPr lang="zh-CN" altLang="en-US">
                            <a:noFill/>
                          </a:rPr>
                          <a:t> </a:t>
                        </a:r>
                      </a:p>
                    </p:txBody>
                  </p:sp>
                </mc:Fallback>
              </mc:AlternateContent>
            </p:grpSp>
          </p:grpSp>
          <p:sp>
            <p:nvSpPr>
              <p:cNvPr id="12" name="Rectangle 28"/>
              <p:cNvSpPr>
                <a:spLocks noChangeArrowheads="1"/>
              </p:cNvSpPr>
              <p:nvPr/>
            </p:nvSpPr>
            <p:spPr bwMode="auto">
              <a:xfrm rot="5400000">
                <a:off x="7530819" y="2548424"/>
                <a:ext cx="1630800" cy="129600"/>
              </a:xfrm>
              <a:prstGeom prst="rect">
                <a:avLst/>
              </a:prstGeom>
              <a:solidFill>
                <a:srgbClr val="333333"/>
              </a:solidFill>
              <a:ln w="635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a:p>
            </p:txBody>
          </p:sp>
          <p:grpSp>
            <p:nvGrpSpPr>
              <p:cNvPr id="61" name="组合 60"/>
              <p:cNvGrpSpPr/>
              <p:nvPr/>
            </p:nvGrpSpPr>
            <p:grpSpPr>
              <a:xfrm>
                <a:off x="8281832" y="1752033"/>
                <a:ext cx="140568" cy="1743708"/>
                <a:chOff x="8281832" y="1752033"/>
                <a:chExt cx="140568" cy="1743708"/>
              </a:xfrm>
            </p:grpSpPr>
            <p:sp>
              <p:nvSpPr>
                <p:cNvPr id="8" name="Rectangle 29"/>
                <p:cNvSpPr>
                  <a:spLocks noChangeArrowheads="1"/>
                </p:cNvSpPr>
                <p:nvPr/>
              </p:nvSpPr>
              <p:spPr bwMode="auto">
                <a:xfrm rot="5400000">
                  <a:off x="7988600" y="3061941"/>
                  <a:ext cx="727200" cy="140400"/>
                </a:xfrm>
                <a:prstGeom prst="rect">
                  <a:avLst/>
                </a:prstGeom>
                <a:gradFill flip="none" rotWithShape="1">
                  <a:gsLst>
                    <a:gs pos="0">
                      <a:srgbClr val="FFFFCC">
                        <a:gamma/>
                        <a:shade val="16078"/>
                        <a:invGamma/>
                      </a:srgbClr>
                    </a:gs>
                    <a:gs pos="52000">
                      <a:srgbClr val="FFFFCC"/>
                    </a:gs>
                    <a:gs pos="100000">
                      <a:srgbClr val="FFFFCC">
                        <a:gamma/>
                        <a:shade val="16078"/>
                        <a:invGamma/>
                      </a:srgbClr>
                    </a:gs>
                  </a:gsLst>
                  <a:lin ang="0" scaled="0"/>
                  <a:tileRect/>
                </a:gradFill>
                <a:ln>
                  <a:noFill/>
                </a:ln>
                <a:effectLst/>
              </p:spPr>
              <p:txBody>
                <a:bodyPr wrap="none" anchor="ctr"/>
                <a:lstStyle/>
                <a:p>
                  <a:endParaRPr lang="zh-CN" altLang="en-US" sz="1600" dirty="0"/>
                </a:p>
              </p:txBody>
            </p:sp>
            <p:sp>
              <p:nvSpPr>
                <p:cNvPr id="9" name="Rectangle 29"/>
                <p:cNvSpPr>
                  <a:spLocks noChangeArrowheads="1"/>
                </p:cNvSpPr>
                <p:nvPr/>
              </p:nvSpPr>
              <p:spPr bwMode="auto">
                <a:xfrm rot="5400000">
                  <a:off x="8170266" y="2382344"/>
                  <a:ext cx="363600" cy="140400"/>
                </a:xfrm>
                <a:prstGeom prst="rect">
                  <a:avLst/>
                </a:prstGeom>
                <a:gradFill flip="none" rotWithShape="1">
                  <a:gsLst>
                    <a:gs pos="0">
                      <a:srgbClr val="FFFFCC">
                        <a:gamma/>
                        <a:shade val="16078"/>
                        <a:invGamma/>
                        <a:alpha val="50000"/>
                      </a:srgbClr>
                    </a:gs>
                    <a:gs pos="52000">
                      <a:srgbClr val="FFFFCC"/>
                    </a:gs>
                    <a:gs pos="100000">
                      <a:srgbClr val="FFFFCC">
                        <a:gamma/>
                        <a:shade val="16078"/>
                        <a:invGamma/>
                      </a:srgbClr>
                    </a:gs>
                  </a:gsLst>
                  <a:lin ang="0" scaled="0"/>
                  <a:tileRect/>
                </a:gradFill>
                <a:ln>
                  <a:noFill/>
                </a:ln>
                <a:effectLst/>
              </p:spPr>
              <p:txBody>
                <a:bodyPr wrap="none" anchor="ctr"/>
                <a:lstStyle/>
                <a:p>
                  <a:endParaRPr lang="zh-CN" altLang="en-US" sz="1600"/>
                </a:p>
              </p:txBody>
            </p:sp>
            <p:sp>
              <p:nvSpPr>
                <p:cNvPr id="10" name="Rectangle 29"/>
                <p:cNvSpPr>
                  <a:spLocks noChangeArrowheads="1"/>
                </p:cNvSpPr>
                <p:nvPr/>
              </p:nvSpPr>
              <p:spPr bwMode="auto">
                <a:xfrm rot="5400000">
                  <a:off x="8170232" y="1863633"/>
                  <a:ext cx="363600" cy="140400"/>
                </a:xfrm>
                <a:prstGeom prst="rect">
                  <a:avLst/>
                </a:prstGeom>
                <a:gradFill flip="none" rotWithShape="1">
                  <a:gsLst>
                    <a:gs pos="0">
                      <a:srgbClr val="FFFFCC">
                        <a:gamma/>
                        <a:shade val="16078"/>
                        <a:invGamma/>
                        <a:alpha val="20000"/>
                        <a:lumMod val="0"/>
                      </a:srgbClr>
                    </a:gs>
                    <a:gs pos="52000">
                      <a:srgbClr val="FFFFCC"/>
                    </a:gs>
                    <a:gs pos="100000">
                      <a:srgbClr val="FFFFCC">
                        <a:gamma/>
                        <a:shade val="16078"/>
                        <a:invGamma/>
                      </a:srgbClr>
                    </a:gs>
                  </a:gsLst>
                  <a:lin ang="0" scaled="1"/>
                  <a:tileRect/>
                </a:gradFill>
                <a:ln>
                  <a:noFill/>
                </a:ln>
                <a:effectLst/>
              </p:spPr>
              <p:txBody>
                <a:bodyPr wrap="none" anchor="ctr"/>
                <a:lstStyle/>
                <a:p>
                  <a:endParaRPr lang="zh-CN" altLang="en-US" sz="1600"/>
                </a:p>
              </p:txBody>
            </p:sp>
          </p:grpSp>
        </p:grpSp>
        <p:sp>
          <p:nvSpPr>
            <p:cNvPr id="66" name="文本框 65"/>
            <p:cNvSpPr txBox="1"/>
            <p:nvPr/>
          </p:nvSpPr>
          <p:spPr>
            <a:xfrm>
              <a:off x="6905174" y="3867966"/>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sp>
        <p:nvSpPr>
          <p:cNvPr id="68" name="椭圆 75819"/>
          <p:cNvSpPr>
            <a:spLocks noChangeArrowheads="1"/>
          </p:cNvSpPr>
          <p:nvPr/>
        </p:nvSpPr>
        <p:spPr bwMode="auto">
          <a:xfrm>
            <a:off x="6595102" y="1405184"/>
            <a:ext cx="117191" cy="1972537"/>
          </a:xfrm>
          <a:prstGeom prst="ellipse">
            <a:avLst/>
          </a:prstGeom>
          <a:solidFill>
            <a:schemeClr val="bg1">
              <a:lumMod val="65000"/>
              <a:alpha val="50195"/>
            </a:schemeClr>
          </a:solidFill>
          <a:ln w="19050">
            <a:solidFill>
              <a:srgbClr val="7030A0"/>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70" name="直接连接符 75798"/>
          <p:cNvSpPr>
            <a:spLocks noChangeShapeType="1"/>
          </p:cNvSpPr>
          <p:nvPr/>
        </p:nvSpPr>
        <p:spPr bwMode="auto">
          <a:xfrm rot="21072079" flipV="1">
            <a:off x="6628718" y="811954"/>
            <a:ext cx="1566046" cy="405233"/>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71" name="直接连接符 75798"/>
          <p:cNvSpPr>
            <a:spLocks noChangeShapeType="1"/>
          </p:cNvSpPr>
          <p:nvPr/>
        </p:nvSpPr>
        <p:spPr bwMode="auto">
          <a:xfrm rot="21072079" flipV="1">
            <a:off x="6619894" y="943390"/>
            <a:ext cx="1566046" cy="405233"/>
          </a:xfrm>
          <a:prstGeom prst="line">
            <a:avLst/>
          </a:prstGeom>
          <a:noFill/>
          <a:ln w="19050">
            <a:solidFill>
              <a:srgbClr val="00B0F0">
                <a:alpha val="5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72" name="椭圆 75819"/>
          <p:cNvSpPr>
            <a:spLocks noChangeArrowheads="1"/>
          </p:cNvSpPr>
          <p:nvPr/>
        </p:nvSpPr>
        <p:spPr bwMode="auto">
          <a:xfrm>
            <a:off x="6599834" y="1523762"/>
            <a:ext cx="117191" cy="1972537"/>
          </a:xfrm>
          <a:prstGeom prst="ellipse">
            <a:avLst/>
          </a:prstGeom>
          <a:solidFill>
            <a:schemeClr val="bg1">
              <a:lumMod val="65000"/>
              <a:alpha val="50195"/>
            </a:schemeClr>
          </a:solidFill>
          <a:ln w="19050">
            <a:solidFill>
              <a:srgbClr val="7030A0"/>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nvGrpSpPr>
          <p:cNvPr id="22" name="组合 21"/>
          <p:cNvGrpSpPr/>
          <p:nvPr/>
        </p:nvGrpSpPr>
        <p:grpSpPr>
          <a:xfrm>
            <a:off x="5179535" y="1568030"/>
            <a:ext cx="3104663" cy="1195914"/>
            <a:chOff x="3012622" y="2601501"/>
            <a:chExt cx="3104663" cy="1195914"/>
          </a:xfrm>
        </p:grpSpPr>
        <p:grpSp>
          <p:nvGrpSpPr>
            <p:cNvPr id="23" name="组合 22"/>
            <p:cNvGrpSpPr/>
            <p:nvPr/>
          </p:nvGrpSpPr>
          <p:grpSpPr>
            <a:xfrm>
              <a:off x="3012622" y="2601501"/>
              <a:ext cx="1484699" cy="1195914"/>
              <a:chOff x="1405536" y="4984509"/>
              <a:chExt cx="1484699" cy="1195914"/>
            </a:xfrm>
          </p:grpSpPr>
          <p:sp>
            <p:nvSpPr>
              <p:cNvPr id="29" name="直接连接符 75798"/>
              <p:cNvSpPr>
                <a:spLocks noChangeShapeType="1"/>
              </p:cNvSpPr>
              <p:nvPr/>
            </p:nvSpPr>
            <p:spPr bwMode="auto">
              <a:xfrm flipV="1">
                <a:off x="1405536" y="4984509"/>
                <a:ext cx="1475463" cy="405233"/>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0" name="直接连接符 75800"/>
              <p:cNvSpPr>
                <a:spLocks noChangeShapeType="1"/>
              </p:cNvSpPr>
              <p:nvPr/>
            </p:nvSpPr>
            <p:spPr bwMode="auto">
              <a:xfrm flipV="1">
                <a:off x="1405536" y="5249931"/>
                <a:ext cx="1475463" cy="404194"/>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1" name="直接连接符 75800"/>
              <p:cNvSpPr>
                <a:spLocks noChangeShapeType="1"/>
              </p:cNvSpPr>
              <p:nvPr/>
            </p:nvSpPr>
            <p:spPr bwMode="auto">
              <a:xfrm flipV="1">
                <a:off x="1414483" y="5522316"/>
                <a:ext cx="1475463" cy="404194"/>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32" name="直接连接符 75800"/>
              <p:cNvSpPr>
                <a:spLocks noChangeShapeType="1"/>
              </p:cNvSpPr>
              <p:nvPr/>
            </p:nvSpPr>
            <p:spPr bwMode="auto">
              <a:xfrm flipV="1">
                <a:off x="1414772" y="5776229"/>
                <a:ext cx="1475463" cy="404194"/>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grpSp>
        <p:grpSp>
          <p:nvGrpSpPr>
            <p:cNvPr id="24" name="组合 23"/>
            <p:cNvGrpSpPr/>
            <p:nvPr/>
          </p:nvGrpSpPr>
          <p:grpSpPr>
            <a:xfrm>
              <a:off x="4471980" y="2601501"/>
              <a:ext cx="1645305" cy="804691"/>
              <a:chOff x="4471980" y="2601501"/>
              <a:chExt cx="1645305" cy="804691"/>
            </a:xfrm>
          </p:grpSpPr>
          <p:sp>
            <p:nvSpPr>
              <p:cNvPr id="25" name="直接连接符 75805"/>
              <p:cNvSpPr>
                <a:spLocks noChangeShapeType="1"/>
              </p:cNvSpPr>
              <p:nvPr/>
            </p:nvSpPr>
            <p:spPr bwMode="auto">
              <a:xfrm flipV="1">
                <a:off x="4488042" y="2726090"/>
                <a:ext cx="1629243" cy="138501"/>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26" name="直接连接符 75807"/>
              <p:cNvSpPr>
                <a:spLocks noChangeShapeType="1"/>
              </p:cNvSpPr>
              <p:nvPr/>
            </p:nvSpPr>
            <p:spPr bwMode="auto">
              <a:xfrm>
                <a:off x="4471980" y="2601501"/>
                <a:ext cx="1619979" cy="120342"/>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27" name="直接连接符 75805"/>
              <p:cNvSpPr>
                <a:spLocks noChangeShapeType="1"/>
              </p:cNvSpPr>
              <p:nvPr/>
            </p:nvSpPr>
            <p:spPr bwMode="auto">
              <a:xfrm flipV="1">
                <a:off x="4481505" y="2727786"/>
                <a:ext cx="1612970" cy="409025"/>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28" name="直接连接符 75805"/>
              <p:cNvSpPr>
                <a:spLocks noChangeShapeType="1"/>
              </p:cNvSpPr>
              <p:nvPr/>
            </p:nvSpPr>
            <p:spPr bwMode="auto">
              <a:xfrm flipV="1">
                <a:off x="4478518" y="2727783"/>
                <a:ext cx="1629243" cy="678409"/>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dirty="0"/>
              </a:p>
            </p:txBody>
          </p:sp>
        </p:grpSp>
      </p:grpSp>
      <p:sp>
        <p:nvSpPr>
          <p:cNvPr id="74" name="直接连接符 75798"/>
          <p:cNvSpPr>
            <a:spLocks noChangeShapeType="1"/>
          </p:cNvSpPr>
          <p:nvPr/>
        </p:nvSpPr>
        <p:spPr bwMode="auto">
          <a:xfrm flipV="1">
            <a:off x="6645806" y="1157862"/>
            <a:ext cx="1475463" cy="405233"/>
          </a:xfrm>
          <a:prstGeom prst="line">
            <a:avLst/>
          </a:prstGeom>
          <a:noFill/>
          <a:ln w="19050">
            <a:solidFill>
              <a:srgbClr val="00B050">
                <a:alpha val="61000"/>
              </a:srgbClr>
            </a:solidFill>
            <a:round/>
            <a:headEnd type="none" w="sm" len="lg"/>
            <a:tailEnd type="none" w="sm" len="lg"/>
          </a:ln>
          <a:extLst>
            <a:ext uri="{909E8E84-426E-40DD-AFC4-6F175D3DCCD1}">
              <a14:hiddenFill xmlns:a14="http://schemas.microsoft.com/office/drawing/2010/main">
                <a:noFill/>
              </a14:hiddenFill>
            </a:ext>
          </a:extLst>
        </p:spPr>
        <p:txBody>
          <a:bodyPr/>
          <a:lstStyle/>
          <a:p>
            <a:endParaRPr lang="en-US"/>
          </a:p>
        </p:txBody>
      </p:sp>
      <p:sp>
        <p:nvSpPr>
          <p:cNvPr id="76" name="椭圆 75819"/>
          <p:cNvSpPr>
            <a:spLocks noChangeArrowheads="1"/>
          </p:cNvSpPr>
          <p:nvPr/>
        </p:nvSpPr>
        <p:spPr bwMode="auto">
          <a:xfrm>
            <a:off x="6597374" y="1620726"/>
            <a:ext cx="117191" cy="1972537"/>
          </a:xfrm>
          <a:prstGeom prst="ellipse">
            <a:avLst/>
          </a:prstGeom>
          <a:solidFill>
            <a:schemeClr val="bg1">
              <a:lumMod val="65000"/>
              <a:alpha val="50195"/>
            </a:schemeClr>
          </a:solidFill>
          <a:ln w="19050">
            <a:solidFill>
              <a:srgbClr val="7030A0"/>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4" name="文本框 3"/>
          <p:cNvSpPr txBox="1"/>
          <p:nvPr/>
        </p:nvSpPr>
        <p:spPr>
          <a:xfrm>
            <a:off x="810119" y="2894723"/>
            <a:ext cx="858129"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6" name="文本框 5"/>
          <p:cNvSpPr txBox="1"/>
          <p:nvPr/>
        </p:nvSpPr>
        <p:spPr>
          <a:xfrm>
            <a:off x="233450" y="3657598"/>
            <a:ext cx="8775351" cy="951735"/>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所以，无论狭缝上下如何移动，只要依然满足成像要求，则平行光轴的光依然成像于像方焦点，故中央条纹位置不变；</a:t>
            </a:r>
            <a:endParaRPr lang="zh-CN" altLang="en-US" sz="2000" dirty="0"/>
          </a:p>
        </p:txBody>
      </p:sp>
      <p:sp>
        <p:nvSpPr>
          <p:cNvPr id="11" name="文本框 10"/>
          <p:cNvSpPr txBox="1"/>
          <p:nvPr/>
        </p:nvSpPr>
        <p:spPr>
          <a:xfrm>
            <a:off x="403993" y="2802892"/>
            <a:ext cx="4489612" cy="495585"/>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                  平行光经透镜成像，聚焦于</a:t>
            </a:r>
            <a:endParaRPr lang="zh-CN" altLang="en-US" sz="2000" dirty="0"/>
          </a:p>
        </p:txBody>
      </p:sp>
      <p:sp>
        <p:nvSpPr>
          <p:cNvPr id="14" name="文本框 13"/>
          <p:cNvSpPr txBox="1"/>
          <p:nvPr/>
        </p:nvSpPr>
        <p:spPr>
          <a:xfrm>
            <a:off x="368649" y="4523286"/>
            <a:ext cx="8775351" cy="958980"/>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         一定衍射角入射的平行光，狭缝移动不改变平行入射，且薄透镜不会引入额外光程差，不改变明暗纹条件。</a:t>
            </a:r>
            <a:endParaRPr lang="zh-CN" altLang="en-US" sz="2000" dirty="0"/>
          </a:p>
        </p:txBody>
      </p:sp>
      <mc:AlternateContent xmlns:mc="http://schemas.openxmlformats.org/markup-compatibility/2006">
        <mc:Choice xmlns:a14="http://schemas.microsoft.com/office/drawing/2010/main" Requires="a14">
          <p:sp>
            <p:nvSpPr>
              <p:cNvPr id="63" name="文本框 62"/>
              <p:cNvSpPr txBox="1"/>
              <p:nvPr/>
            </p:nvSpPr>
            <p:spPr>
              <a:xfrm>
                <a:off x="403993" y="5289970"/>
                <a:ext cx="8775351" cy="1173976"/>
              </a:xfrm>
              <a:prstGeom prst="rect">
                <a:avLst/>
              </a:prstGeom>
              <a:noFill/>
            </p:spPr>
            <p:txBody>
              <a:bodyPr wrap="square">
                <a:spAutoFit/>
              </a:bodyPr>
              <a:lstStyle/>
              <a:p>
                <a:pPr>
                  <a:lnSpc>
                    <a:spcPct val="150000"/>
                  </a:lnSpc>
                </a:pP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观察衍射相邻条纹公式</a:t>
                </a:r>
                <a14:m>
                  <m:oMath xmlns:m="http://schemas.openxmlformats.org/officeDocument/2006/math">
                    <m:f>
                      <m:fPr>
                        <m:ctrlPr>
                          <a:rPr lang="en-US" altLang="zh-CN" sz="2000" i="1" smtClean="0">
                            <a:latin typeface="Cambria Math" panose="02040503050406030204" pitchFamily="18" charset="0"/>
                            <a:ea typeface="Cambria Math" panose="02040503050406030204" pitchFamily="18" charset="0"/>
                          </a:rPr>
                        </m:ctrlPr>
                      </m:fPr>
                      <m:num>
                        <m:r>
                          <a:rPr lang="en-US" altLang="zh-CN" sz="2000" b="0" i="1" smtClean="0">
                            <a:latin typeface="Cambria Math" panose="02040503050406030204" pitchFamily="18" charset="0"/>
                            <a:ea typeface="Cambria Math" panose="02040503050406030204" pitchFamily="18" charset="0"/>
                          </a:rPr>
                          <m:t>𝑓</m:t>
                        </m:r>
                        <m:r>
                          <a:rPr lang="zh-CN" altLang="en-US" sz="2000" i="1" smtClean="0">
                            <a:latin typeface="Cambria Math" panose="02040503050406030204" pitchFamily="18" charset="0"/>
                            <a:ea typeface="Cambria Math" panose="02040503050406030204" pitchFamily="18" charset="0"/>
                          </a:rPr>
                          <m:t>𝜆</m:t>
                        </m:r>
                      </m:num>
                      <m:den>
                        <m:r>
                          <a:rPr lang="en-US" altLang="zh-CN" sz="2000" b="0" i="1" smtClean="0">
                            <a:latin typeface="Cambria Math" panose="02040503050406030204" pitchFamily="18" charset="0"/>
                            <a:ea typeface="Cambria Math" panose="02040503050406030204" pitchFamily="18" charset="0"/>
                          </a:rPr>
                          <m:t>𝑎</m:t>
                        </m:r>
                      </m:den>
                    </m:f>
                    <m:r>
                      <a:rPr lang="en-US" altLang="zh-CN" sz="2000" b="0" i="1" smtClean="0">
                        <a:latin typeface="Cambria Math" panose="02040503050406030204" pitchFamily="18" charset="0"/>
                        <a:ea typeface="Cambria Math" panose="02040503050406030204" pitchFamily="18" charset="0"/>
                      </a:rPr>
                      <m:t> </m:t>
                    </m:r>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，其中无与狭缝上下移动的因素，故条纹间距不变。</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p:sp>
            <p:nvSpPr>
              <p:cNvPr id="63" name="文本框 62"/>
              <p:cNvSpPr txBox="1">
                <a:spLocks noRot="1" noChangeAspect="1" noMove="1" noResize="1" noEditPoints="1" noAdjustHandles="1" noChangeArrowheads="1" noChangeShapeType="1" noTextEdit="1"/>
              </p:cNvSpPr>
              <p:nvPr/>
            </p:nvSpPr>
            <p:spPr>
              <a:xfrm>
                <a:off x="403993" y="5289970"/>
                <a:ext cx="8775351" cy="1173976"/>
              </a:xfrm>
              <a:prstGeom prst="rect">
                <a:avLst/>
              </a:prstGeom>
              <a:blipFill rotWithShape="1">
                <a:blip r:embed="rId4"/>
                <a:stretch>
                  <a:fillRect l="-2" t="-36" r="5" b="24"/>
                </a:stretch>
              </a:blipFill>
            </p:spPr>
            <p:txBody>
              <a:bodyPr/>
              <a:lstStyle/>
              <a:p>
                <a:r>
                  <a:rPr lang="zh-CN" altLang="en-US">
                    <a:noFill/>
                  </a:rPr>
                  <a:t> </a:t>
                </a:r>
              </a:p>
            </p:txBody>
          </p:sp>
        </mc:Fallback>
      </mc:AlternateContent>
      <p:sp>
        <p:nvSpPr>
          <p:cNvPr id="73" name="文本框 72"/>
          <p:cNvSpPr txBox="1"/>
          <p:nvPr/>
        </p:nvSpPr>
        <p:spPr>
          <a:xfrm>
            <a:off x="233450" y="3308947"/>
            <a:ext cx="5683816"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像</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方焦平面，平行光轴的平行光聚焦于像方焦点，</a:t>
            </a:r>
            <a:endParaRPr lang="zh-CN" altLang="en-US" sz="2000" dirty="0"/>
          </a:p>
        </p:txBody>
      </p:sp>
      <p:sp>
        <p:nvSpPr>
          <p:cNvPr id="75" name="文本框 74"/>
          <p:cNvSpPr txBox="1"/>
          <p:nvPr/>
        </p:nvSpPr>
        <p:spPr>
          <a:xfrm>
            <a:off x="1239183" y="5913571"/>
            <a:ext cx="2743960" cy="498663"/>
          </a:xfrm>
          <a:prstGeom prst="rect">
            <a:avLst/>
          </a:prstGeom>
          <a:noFill/>
        </p:spPr>
        <p:txBody>
          <a:bodyPr wrap="square">
            <a:spAutoFit/>
          </a:bodyPr>
          <a:lstStyle/>
          <a:p>
            <a:pPr>
              <a:lnSpc>
                <a:spcPct val="150000"/>
              </a:lnSpc>
            </a:pP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综上所述，光谱不变。</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78" name="文本框 77"/>
          <p:cNvSpPr txBox="1"/>
          <p:nvPr/>
        </p:nvSpPr>
        <p:spPr>
          <a:xfrm>
            <a:off x="810119" y="2432392"/>
            <a:ext cx="788694" cy="400110"/>
          </a:xfrm>
          <a:prstGeom prst="rect">
            <a:avLst/>
          </a:prstGeom>
          <a:noFill/>
        </p:spPr>
        <p:txBody>
          <a:bodyPr wrap="square">
            <a:spAutoFit/>
          </a:bodyPr>
          <a:lstStyle/>
          <a:p>
            <a:r>
              <a:rPr lang="zh-CN" altLang="zh-CN" sz="2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不变</a:t>
            </a:r>
            <a:endParaRPr lang="zh-CN" altLang="en-US"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left)">
                                      <p:cBhvr>
                                        <p:cTn id="19" dur="500"/>
                                        <p:tgtEl>
                                          <p:spTgt spid="4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500"/>
                                        <p:tgtEl>
                                          <p:spTgt spid="68"/>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wipe(down)">
                                      <p:cBhvr>
                                        <p:cTn id="36" dur="500"/>
                                        <p:tgtEl>
                                          <p:spTgt spid="7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fade">
                                      <p:cBhvr>
                                        <p:cTn id="41" dur="500"/>
                                        <p:tgtEl>
                                          <p:spTgt spid="72"/>
                                        </p:tgtEl>
                                      </p:cBhvr>
                                    </p:animEffect>
                                  </p:childTnLst>
                                </p:cTn>
                              </p:par>
                            </p:childTnLst>
                          </p:cTn>
                        </p:par>
                        <p:par>
                          <p:cTn id="42" fill="hold">
                            <p:stCondLst>
                              <p:cond delay="500"/>
                            </p:stCondLst>
                            <p:childTnLst>
                              <p:par>
                                <p:cTn id="43" presetID="22" presetClass="entr" presetSubtype="4"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down)">
                                      <p:cBhvr>
                                        <p:cTn id="45" dur="500"/>
                                        <p:tgtEl>
                                          <p:spTgt spid="7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6"/>
                                        </p:tgtEl>
                                        <p:attrNameLst>
                                          <p:attrName>style.visibility</p:attrName>
                                        </p:attrNameLst>
                                      </p:cBhvr>
                                      <p:to>
                                        <p:strVal val="visible"/>
                                      </p:to>
                                    </p:set>
                                    <p:animEffect transition="in" filter="fade">
                                      <p:cBhvr>
                                        <p:cTn id="50" dur="500"/>
                                        <p:tgtEl>
                                          <p:spTgt spid="76"/>
                                        </p:tgtEl>
                                      </p:cBhvr>
                                    </p:animEffect>
                                  </p:childTnLst>
                                </p:cTn>
                              </p:par>
                            </p:childTnLst>
                          </p:cTn>
                        </p:par>
                        <p:par>
                          <p:cTn id="51" fill="hold">
                            <p:stCondLst>
                              <p:cond delay="500"/>
                            </p:stCondLst>
                            <p:childTnLst>
                              <p:par>
                                <p:cTn id="52" presetID="22" presetClass="entr" presetSubtype="4" fill="hold" grpId="0" nodeType="afterEffect">
                                  <p:stCondLst>
                                    <p:cond delay="0"/>
                                  </p:stCondLst>
                                  <p:childTnLst>
                                    <p:set>
                                      <p:cBhvr>
                                        <p:cTn id="53" dur="1" fill="hold">
                                          <p:stCondLst>
                                            <p:cond delay="0"/>
                                          </p:stCondLst>
                                        </p:cTn>
                                        <p:tgtEl>
                                          <p:spTgt spid="74"/>
                                        </p:tgtEl>
                                        <p:attrNameLst>
                                          <p:attrName>style.visibility</p:attrName>
                                        </p:attrNameLst>
                                      </p:cBhvr>
                                      <p:to>
                                        <p:strVal val="visible"/>
                                      </p:to>
                                    </p:set>
                                    <p:animEffect transition="in" filter="wipe(down)">
                                      <p:cBhvr>
                                        <p:cTn id="54" dur="500"/>
                                        <p:tgtEl>
                                          <p:spTgt spid="7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500"/>
                                        <p:tgtEl>
                                          <p:spTgt spid="4"/>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11">
                                            <p:txEl>
                                              <p:pRg st="0" end="0"/>
                                            </p:txEl>
                                          </p:spTgt>
                                        </p:tgtEl>
                                        <p:attrNameLst>
                                          <p:attrName>style.visibility</p:attrName>
                                        </p:attrNameLst>
                                      </p:cBhvr>
                                      <p:to>
                                        <p:strVal val="visible"/>
                                      </p:to>
                                    </p:set>
                                    <p:animEffect transition="in" filter="fade">
                                      <p:cBhvr>
                                        <p:cTn id="63" dur="500"/>
                                        <p:tgtEl>
                                          <p:spTgt spid="11">
                                            <p:txEl>
                                              <p:pRg st="0" end="0"/>
                                            </p:txEl>
                                          </p:spTgt>
                                        </p:tgtEl>
                                      </p:cBhvr>
                                    </p:animEffect>
                                  </p:childTnLst>
                                </p:cTn>
                              </p:par>
                              <p:par>
                                <p:cTn id="64" presetID="10" presetClass="entr" presetSubtype="0" fill="hold" nodeType="withEffect">
                                  <p:stCondLst>
                                    <p:cond delay="0"/>
                                  </p:stCondLst>
                                  <p:childTnLst>
                                    <p:set>
                                      <p:cBhvr>
                                        <p:cTn id="65" dur="1" fill="hold">
                                          <p:stCondLst>
                                            <p:cond delay="0"/>
                                          </p:stCondLst>
                                        </p:cTn>
                                        <p:tgtEl>
                                          <p:spTgt spid="73">
                                            <p:txEl>
                                              <p:pRg st="0" end="0"/>
                                            </p:txEl>
                                          </p:spTgt>
                                        </p:tgtEl>
                                        <p:attrNameLst>
                                          <p:attrName>style.visibility</p:attrName>
                                        </p:attrNameLst>
                                      </p:cBhvr>
                                      <p:to>
                                        <p:strVal val="visible"/>
                                      </p:to>
                                    </p:set>
                                    <p:animEffect transition="in" filter="fade">
                                      <p:cBhvr>
                                        <p:cTn id="66" dur="500"/>
                                        <p:tgtEl>
                                          <p:spTgt spid="73">
                                            <p:txEl>
                                              <p:pRg st="0" end="0"/>
                                            </p:txEl>
                                          </p:spTgt>
                                        </p:tgtEl>
                                      </p:cBhvr>
                                    </p:animEffect>
                                  </p:childTnLst>
                                </p:cTn>
                              </p:par>
                              <p:par>
                                <p:cTn id="67" presetID="10" presetClass="entr" presetSubtype="0" fill="hold" nodeType="withEffect">
                                  <p:stCondLst>
                                    <p:cond delay="0"/>
                                  </p:stCondLst>
                                  <p:childTnLst>
                                    <p:set>
                                      <p:cBhvr>
                                        <p:cTn id="68" dur="1" fill="hold">
                                          <p:stCondLst>
                                            <p:cond delay="0"/>
                                          </p:stCondLst>
                                        </p:cTn>
                                        <p:tgtEl>
                                          <p:spTgt spid="6">
                                            <p:txEl>
                                              <p:pRg st="0" end="0"/>
                                            </p:txEl>
                                          </p:spTgt>
                                        </p:tgtEl>
                                        <p:attrNameLst>
                                          <p:attrName>style.visibility</p:attrName>
                                        </p:attrNameLst>
                                      </p:cBhvr>
                                      <p:to>
                                        <p:strVal val="visible"/>
                                      </p:to>
                                    </p:set>
                                    <p:animEffect transition="in" filter="fade">
                                      <p:cBhvr>
                                        <p:cTn id="69" dur="500"/>
                                        <p:tgtEl>
                                          <p:spTgt spid="6">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500"/>
                                        <p:tgtEl>
                                          <p:spTgt spid="14"/>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63">
                                            <p:txEl>
                                              <p:pRg st="0" end="0"/>
                                            </p:txEl>
                                          </p:spTgt>
                                        </p:tgtEl>
                                        <p:attrNameLst>
                                          <p:attrName>style.visibility</p:attrName>
                                        </p:attrNameLst>
                                      </p:cBhvr>
                                      <p:to>
                                        <p:strVal val="visible"/>
                                      </p:to>
                                    </p:set>
                                    <p:animEffect transition="in" filter="fade">
                                      <p:cBhvr>
                                        <p:cTn id="79" dur="500"/>
                                        <p:tgtEl>
                                          <p:spTgt spid="63">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75"/>
                                        </p:tgtEl>
                                        <p:attrNameLst>
                                          <p:attrName>style.visibility</p:attrName>
                                        </p:attrNameLst>
                                      </p:cBhvr>
                                      <p:to>
                                        <p:strVal val="visible"/>
                                      </p:to>
                                    </p:set>
                                    <p:anim calcmode="lin" valueType="num">
                                      <p:cBhvr>
                                        <p:cTn id="84" dur="500" fill="hold"/>
                                        <p:tgtEl>
                                          <p:spTgt spid="75"/>
                                        </p:tgtEl>
                                        <p:attrNameLst>
                                          <p:attrName>ppt_w</p:attrName>
                                        </p:attrNameLst>
                                      </p:cBhvr>
                                      <p:tavLst>
                                        <p:tav tm="0">
                                          <p:val>
                                            <p:fltVal val="0"/>
                                          </p:val>
                                        </p:tav>
                                        <p:tav tm="100000">
                                          <p:val>
                                            <p:strVal val="#ppt_w"/>
                                          </p:val>
                                        </p:tav>
                                      </p:tavLst>
                                    </p:anim>
                                    <p:anim calcmode="lin" valueType="num">
                                      <p:cBhvr>
                                        <p:cTn id="85" dur="500" fill="hold"/>
                                        <p:tgtEl>
                                          <p:spTgt spid="75"/>
                                        </p:tgtEl>
                                        <p:attrNameLst>
                                          <p:attrName>ppt_h</p:attrName>
                                        </p:attrNameLst>
                                      </p:cBhvr>
                                      <p:tavLst>
                                        <p:tav tm="0">
                                          <p:val>
                                            <p:fltVal val="0"/>
                                          </p:val>
                                        </p:tav>
                                        <p:tav tm="100000">
                                          <p:val>
                                            <p:strVal val="#ppt_h"/>
                                          </p:val>
                                        </p:tav>
                                      </p:tavLst>
                                    </p:anim>
                                    <p:animEffect transition="in" filter="fade">
                                      <p:cBhvr>
                                        <p:cTn id="86" dur="500"/>
                                        <p:tgtEl>
                                          <p:spTgt spid="75"/>
                                        </p:tgtEl>
                                      </p:cBhvr>
                                    </p:animEffect>
                                  </p:childTnLst>
                                </p:cTn>
                              </p:par>
                            </p:childTnLst>
                          </p:cTn>
                        </p:par>
                        <p:par>
                          <p:cTn id="87" fill="hold">
                            <p:stCondLst>
                              <p:cond delay="500"/>
                            </p:stCondLst>
                            <p:childTnLst>
                              <p:par>
                                <p:cTn id="88" presetID="10" presetClass="entr" presetSubtype="0" fill="hold" grpId="0" nodeType="after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68" grpId="0" animBg="1"/>
      <p:bldP spid="70" grpId="0" animBg="1"/>
      <p:bldP spid="71" grpId="0" animBg="1"/>
      <p:bldP spid="72" grpId="0" animBg="1"/>
      <p:bldP spid="74" grpId="0" animBg="1"/>
      <p:bldP spid="76" grpId="0" animBg="1"/>
      <p:bldP spid="4" grpId="0"/>
      <p:bldP spid="14" grpId="0"/>
      <p:bldP spid="75" grpId="0"/>
      <p:bldP spid="7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23557" y="662059"/>
            <a:ext cx="597877"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dirty="0"/>
          </a:p>
        </p:txBody>
      </p:sp>
      <mc:AlternateContent xmlns:mc="http://schemas.openxmlformats.org/markup-compatibility/2006">
        <mc:Choice xmlns:a14="http://schemas.microsoft.com/office/drawing/2010/main" Requires="a14">
          <p:sp>
            <p:nvSpPr>
              <p:cNvPr id="7" name="文本框 6"/>
              <p:cNvSpPr txBox="1"/>
              <p:nvPr/>
            </p:nvSpPr>
            <p:spPr>
              <a:xfrm>
                <a:off x="298938" y="581842"/>
                <a:ext cx="8546123" cy="954813"/>
              </a:xfrm>
              <a:prstGeom prst="rect">
                <a:avLst/>
              </a:prstGeom>
              <a:noFill/>
            </p:spPr>
            <p:txBody>
              <a:bodyPr wrap="square">
                <a:spAutoFit/>
              </a:bodyPr>
              <a:lstStyle/>
              <a:p>
                <a:pPr>
                  <a:lnSpc>
                    <a:spcPct val="150000"/>
                  </a:lnSpc>
                </a:pPr>
                <a:r>
                  <a:rPr lang="en-US" altLang="zh-CN" sz="20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一质量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的质点，在力</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40</m:t>
                    </m:r>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(N)</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作用下，沿</a:t>
                </a:r>
                <a:r>
                  <a:rPr lang="zh-CN" altLang="zh-CN"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一直线运动。在</a:t>
                </a:r>
                <a14:m>
                  <m:oMath xmlns:m="http://schemas.openxmlformats.org/officeDocument/2006/math">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zh-CN"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时，质点在</a:t>
                </a:r>
                <a14:m>
                  <m:oMath xmlns:m="http://schemas.openxmlformats.org/officeDocument/2006/math">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5</m:t>
                    </m:r>
                    <m:r>
                      <m:rPr>
                        <m:sty m:val="p"/>
                      </m:rPr>
                      <a:rPr lang="en-US" altLang="zh-CN" sz="2000"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处，其速度为</a:t>
                </a:r>
                <a14:m>
                  <m:oMath xmlns:m="http://schemas.openxmlformats.org/officeDocument/2006/math">
                    <m:sSub>
                      <m:sSubPr>
                        <m:ctrlPr>
                          <a:rPr lang="zh-CN" altLang="zh-CN" sz="2000" i="1" kern="10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6</m:t>
                    </m:r>
                    <m:r>
                      <m:rPr>
                        <m:sty m:val="p"/>
                      </m:rPr>
                      <a:rPr lang="en-US" altLang="zh-CN" sz="2000" ker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298938" y="581842"/>
                <a:ext cx="8546123" cy="954813"/>
              </a:xfrm>
              <a:prstGeom prst="rect">
                <a:avLst/>
              </a:prstGeom>
              <a:blipFill rotWithShape="1">
                <a:blip r:embed="rId1"/>
                <a:stretch>
                  <a:fillRect l="-6" t="-19" r="2" b="-1800"/>
                </a:stretch>
              </a:blipFill>
            </p:spPr>
            <p:txBody>
              <a:bodyPr/>
              <a:lstStyle/>
              <a:p>
                <a:r>
                  <a:rPr lang="zh-CN" altLang="en-US">
                    <a:noFill/>
                  </a:rPr>
                  <a:t> </a:t>
                </a:r>
              </a:p>
            </p:txBody>
          </p:sp>
        </mc:Fallback>
      </mc:AlternateContent>
      <p:sp>
        <p:nvSpPr>
          <p:cNvPr id="9" name="文本框 8"/>
          <p:cNvSpPr txBox="1"/>
          <p:nvPr/>
        </p:nvSpPr>
        <p:spPr>
          <a:xfrm>
            <a:off x="801857" y="1522932"/>
            <a:ext cx="4572000"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求这质点在以后任意时刻的</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速度</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和位置。</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1" name="文本框 10"/>
          <p:cNvSpPr txBox="1"/>
          <p:nvPr/>
        </p:nvSpPr>
        <p:spPr>
          <a:xfrm>
            <a:off x="1849903" y="2112963"/>
            <a:ext cx="265175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根据动量定理，可得：</a:t>
            </a:r>
            <a:endParaRPr lang="zh-CN" altLang="en-US" sz="2000" dirty="0"/>
          </a:p>
        </p:txBody>
      </p:sp>
      <p:sp>
        <p:nvSpPr>
          <p:cNvPr id="13" name="文本框 12"/>
          <p:cNvSpPr txBox="1"/>
          <p:nvPr/>
        </p:nvSpPr>
        <p:spPr>
          <a:xfrm>
            <a:off x="801858" y="2118505"/>
            <a:ext cx="91440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5" name="文本框 14"/>
              <p:cNvSpPr txBox="1"/>
              <p:nvPr/>
            </p:nvSpPr>
            <p:spPr>
              <a:xfrm>
                <a:off x="2032781" y="2322925"/>
                <a:ext cx="5521569" cy="1124860"/>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nary>
                        <m:naryPr>
                          <m:limLoc m:val="subSup"/>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40</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2032781" y="2322925"/>
                <a:ext cx="5521569" cy="1124860"/>
              </a:xfrm>
              <a:prstGeom prst="rect">
                <a:avLst/>
              </a:prstGeom>
              <a:blipFill rotWithShape="1">
                <a:blip r:embed="rId2"/>
                <a:stretch>
                  <a:fillRect l="-3" t="-8" r="7" b="33"/>
                </a:stretch>
              </a:blipFill>
            </p:spPr>
            <p:txBody>
              <a:bodyPr/>
              <a:lstStyle/>
              <a:p>
                <a:r>
                  <a:rPr lang="zh-CN" altLang="en-US">
                    <a:noFill/>
                  </a:rPr>
                  <a:t> </a:t>
                </a:r>
              </a:p>
            </p:txBody>
          </p:sp>
        </mc:Fallback>
      </mc:AlternateContent>
      <p:sp>
        <p:nvSpPr>
          <p:cNvPr id="17" name="文本框 16"/>
          <p:cNvSpPr txBox="1"/>
          <p:nvPr/>
        </p:nvSpPr>
        <p:spPr>
          <a:xfrm>
            <a:off x="977703" y="3732123"/>
            <a:ext cx="731520"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en-US" sz="2000" dirty="0"/>
          </a:p>
        </p:txBody>
      </p:sp>
      <mc:AlternateContent xmlns:mc="http://schemas.openxmlformats.org/markup-compatibility/2006">
        <mc:Choice xmlns:a14="http://schemas.microsoft.com/office/drawing/2010/main" Requires="a14">
          <p:sp>
            <p:nvSpPr>
              <p:cNvPr id="19" name="文本框 18"/>
              <p:cNvSpPr txBox="1"/>
              <p:nvPr/>
            </p:nvSpPr>
            <p:spPr>
              <a:xfrm>
                <a:off x="1902654" y="3517209"/>
                <a:ext cx="5781822" cy="647421"/>
              </a:xfrm>
              <a:prstGeom prst="rect">
                <a:avLst/>
              </a:prstGeom>
              <a:noFill/>
            </p:spPr>
            <p:txBody>
              <a:bodyPr wrap="square">
                <a:spAutoFit/>
              </a:bodyPr>
              <a:lstStyle/>
              <a:p>
                <a:r>
                  <a:rPr lang="zh-CN" altLang="zh-CN" sz="18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14:m>
                  <m:oMath xmlns:m="http://schemas.openxmlformats.org/officeDocument/2006/math">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120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40</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6</m:t>
                    </m:r>
                    <m:d>
                      <m:d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e>
                    </m:d>
                  </m:oMath>
                </a14:m>
                <a:endParaRPr lang="zh-CN" altLang="en-US" dirty="0"/>
              </a:p>
            </p:txBody>
          </p:sp>
        </mc:Choice>
        <mc:Fallback>
          <p:sp>
            <p:nvSpPr>
              <p:cNvPr id="19" name="文本框 18"/>
              <p:cNvSpPr txBox="1">
                <a:spLocks noRot="1" noChangeAspect="1" noMove="1" noResize="1" noEditPoints="1" noAdjustHandles="1" noChangeArrowheads="1" noChangeShapeType="1" noTextEdit="1"/>
              </p:cNvSpPr>
              <p:nvPr/>
            </p:nvSpPr>
            <p:spPr>
              <a:xfrm>
                <a:off x="1902654" y="3517209"/>
                <a:ext cx="5781822" cy="647421"/>
              </a:xfrm>
              <a:prstGeom prst="rect">
                <a:avLst/>
              </a:prstGeom>
              <a:blipFill rotWithShape="1">
                <a:blip r:embed="rId3"/>
                <a:stretch>
                  <a:fillRect l="-3" t="-89" r="6" b="46"/>
                </a:stretch>
              </a:blipFill>
            </p:spPr>
            <p:txBody>
              <a:bodyPr/>
              <a:lstStyle/>
              <a:p>
                <a:r>
                  <a:rPr lang="zh-CN" altLang="en-US">
                    <a:noFill/>
                  </a:rPr>
                  <a:t> </a:t>
                </a:r>
              </a:p>
            </p:txBody>
          </p:sp>
        </mc:Fallback>
      </mc:AlternateContent>
      <p:sp>
        <p:nvSpPr>
          <p:cNvPr id="21" name="文本框 20"/>
          <p:cNvSpPr txBox="1"/>
          <p:nvPr/>
        </p:nvSpPr>
        <p:spPr>
          <a:xfrm>
            <a:off x="977703" y="4451921"/>
            <a:ext cx="264472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根据速度定义，可得：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3" name="文本框 22"/>
              <p:cNvSpPr txBox="1"/>
              <p:nvPr/>
            </p:nvSpPr>
            <p:spPr>
              <a:xfrm>
                <a:off x="3383279" y="4036536"/>
                <a:ext cx="3362180" cy="969048"/>
              </a:xfrm>
              <a:prstGeom prst="rect">
                <a:avLst/>
              </a:prstGeom>
              <a:noFill/>
            </p:spPr>
            <p:txBody>
              <a:bodyPr wrap="square">
                <a:spAutoFit/>
              </a:bodyPr>
              <a:lstStyle/>
              <a:p>
                <a:pPr indent="266700">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num>
                        <m:den>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6</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3" name="文本框 22"/>
              <p:cNvSpPr txBox="1">
                <a:spLocks noRot="1" noChangeAspect="1" noMove="1" noResize="1" noEditPoints="1" noAdjustHandles="1" noChangeArrowheads="1" noChangeShapeType="1" noTextEdit="1"/>
              </p:cNvSpPr>
              <p:nvPr/>
            </p:nvSpPr>
            <p:spPr>
              <a:xfrm>
                <a:off x="3383279" y="4036536"/>
                <a:ext cx="3362180" cy="969048"/>
              </a:xfrm>
              <a:prstGeom prst="rect">
                <a:avLst/>
              </a:prstGeom>
              <a:blipFill rotWithShape="1">
                <a:blip r:embed="rId4"/>
                <a:stretch>
                  <a:fillRect l="-19" t="-49" r="15" b="53"/>
                </a:stretch>
              </a:blipFill>
            </p:spPr>
            <p:txBody>
              <a:bodyPr/>
              <a:lstStyle/>
              <a:p>
                <a:r>
                  <a:rPr lang="zh-CN" altLang="en-US">
                    <a:noFill/>
                  </a:rPr>
                  <a:t> </a:t>
                </a:r>
              </a:p>
            </p:txBody>
          </p:sp>
        </mc:Fallback>
      </mc:AlternateContent>
      <p:sp>
        <p:nvSpPr>
          <p:cNvPr id="25" name="文本框 24"/>
          <p:cNvSpPr txBox="1"/>
          <p:nvPr/>
        </p:nvSpPr>
        <p:spPr>
          <a:xfrm>
            <a:off x="921434" y="5186578"/>
            <a:ext cx="303158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分离变量并积分，得到：</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7" name="文本框 26"/>
              <p:cNvSpPr txBox="1"/>
              <p:nvPr/>
            </p:nvSpPr>
            <p:spPr>
              <a:xfrm>
                <a:off x="3791243" y="4996301"/>
                <a:ext cx="3580228" cy="78066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nary>
                        <m:naryPr>
                          <m:limLoc m:val="subSup"/>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p>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e>
                      </m:nary>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p>
                        <m:e>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oMath>
                  </m:oMathPara>
                </a14:m>
                <a:endParaRPr lang="zh-CN" altLang="en-US" dirty="0"/>
              </a:p>
            </p:txBody>
          </p:sp>
        </mc:Choice>
        <mc:Fallback>
          <p:sp>
            <p:nvSpPr>
              <p:cNvPr id="27" name="文本框 26"/>
              <p:cNvSpPr txBox="1">
                <a:spLocks noRot="1" noChangeAspect="1" noMove="1" noResize="1" noEditPoints="1" noAdjustHandles="1" noChangeArrowheads="1" noChangeShapeType="1" noTextEdit="1"/>
              </p:cNvSpPr>
              <p:nvPr/>
            </p:nvSpPr>
            <p:spPr>
              <a:xfrm>
                <a:off x="3791243" y="4996301"/>
                <a:ext cx="3580228" cy="780663"/>
              </a:xfrm>
              <a:prstGeom prst="rect">
                <a:avLst/>
              </a:prstGeom>
              <a:blipFill rotWithShape="1">
                <a:blip r:embed="rId5"/>
                <a:stretch>
                  <a:fillRect l="-8" t="-15" r="11" b="47"/>
                </a:stretch>
              </a:blipFill>
            </p:spPr>
            <p:txBody>
              <a:bodyPr/>
              <a:lstStyle/>
              <a:p>
                <a:r>
                  <a:rPr lang="zh-CN" altLang="en-US">
                    <a:noFill/>
                  </a:rPr>
                  <a:t> </a:t>
                </a:r>
              </a:p>
            </p:txBody>
          </p:sp>
        </mc:Fallback>
      </mc:AlternateContent>
      <p:sp>
        <p:nvSpPr>
          <p:cNvPr id="29" name="文本框 28"/>
          <p:cNvSpPr txBox="1"/>
          <p:nvPr/>
        </p:nvSpPr>
        <p:spPr>
          <a:xfrm>
            <a:off x="1005839" y="6026405"/>
            <a:ext cx="50643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1" name="文本框 30"/>
              <p:cNvSpPr txBox="1"/>
              <p:nvPr/>
            </p:nvSpPr>
            <p:spPr>
              <a:xfrm>
                <a:off x="2504050" y="5874842"/>
                <a:ext cx="3798276"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d>
                        <m:d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e>
                      </m:d>
                    </m:oMath>
                  </m:oMathPara>
                </a14:m>
                <a:endPar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1" name="文本框 30"/>
              <p:cNvSpPr txBox="1">
                <a:spLocks noRot="1" noChangeAspect="1" noMove="1" noResize="1" noEditPoints="1" noAdjustHandles="1" noChangeArrowheads="1" noChangeShapeType="1" noTextEdit="1"/>
              </p:cNvSpPr>
              <p:nvPr/>
            </p:nvSpPr>
            <p:spPr>
              <a:xfrm>
                <a:off x="2504050" y="5874842"/>
                <a:ext cx="3798276" cy="553998"/>
              </a:xfrm>
              <a:prstGeom prst="rect">
                <a:avLst/>
              </a:prstGeom>
              <a:blipFill rotWithShape="1">
                <a:blip r:embed="rId6"/>
                <a:stretch>
                  <a:fillRect l="-6" t="-82" r="15" b="18"/>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7">
                                            <p:txEl>
                                              <p:pRg st="0" end="0"/>
                                            </p:txEl>
                                          </p:spTgt>
                                        </p:tgtEl>
                                        <p:attrNameLst>
                                          <p:attrName>style.visibility</p:attrName>
                                        </p:attrNameLst>
                                      </p:cBhvr>
                                      <p:to>
                                        <p:strVal val="visible"/>
                                      </p:to>
                                    </p:set>
                                    <p:animEffect transition="in" filter="fade">
                                      <p:cBhvr>
                                        <p:cTn id="53" dur="500"/>
                                        <p:tgtEl>
                                          <p:spTgt spid="27">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7" grpId="0"/>
      <p:bldP spid="19" grpId="0"/>
      <p:bldP spid="21" grpId="0"/>
      <p:bldP spid="25" grpId="0"/>
      <p:bldP spid="29" grpId="0"/>
      <p:bldP spid="3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文本框 3"/>
              <p:cNvSpPr txBox="1"/>
              <p:nvPr/>
            </p:nvSpPr>
            <p:spPr>
              <a:xfrm>
                <a:off x="302455" y="569413"/>
                <a:ext cx="8616461" cy="963597"/>
              </a:xfrm>
              <a:prstGeom prst="rect">
                <a:avLst/>
              </a:prstGeom>
              <a:noFill/>
            </p:spPr>
            <p:txBody>
              <a:bodyPr wrap="square">
                <a:spAutoFit/>
              </a:bodyPr>
              <a:lstStyle/>
              <a:p>
                <a:pPr indent="266700"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起偏器和检偏器偏振化方向的夹角为</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𝛼</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，光强为</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的自然光通过起偏器和检偏器后光强变为</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302455" y="569413"/>
                <a:ext cx="8616461" cy="963597"/>
              </a:xfrm>
              <a:prstGeom prst="rect">
                <a:avLst/>
              </a:prstGeom>
              <a:blipFill rotWithShape="1">
                <a:blip r:embed="rId1"/>
                <a:stretch>
                  <a:fillRect l="-2" t="-47" r="4" b="12"/>
                </a:stretch>
              </a:blipFill>
            </p:spPr>
            <p:txBody>
              <a:bodyPr/>
              <a:lstStyle/>
              <a:p>
                <a:r>
                  <a:rPr lang="zh-CN" altLang="en-US">
                    <a:noFill/>
                  </a:rPr>
                  <a:t> </a:t>
                </a:r>
              </a:p>
            </p:txBody>
          </p:sp>
        </mc:Fallback>
      </mc:AlternateContent>
      <p:sp>
        <p:nvSpPr>
          <p:cNvPr id="6" name="文本框 5"/>
          <p:cNvSpPr txBox="1"/>
          <p:nvPr/>
        </p:nvSpPr>
        <p:spPr>
          <a:xfrm>
            <a:off x="302456" y="644165"/>
            <a:ext cx="745588"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7-13</a:t>
            </a:r>
            <a:endParaRPr lang="zh-CN" altLang="en-US" sz="2000" dirty="0"/>
          </a:p>
        </p:txBody>
      </p:sp>
      <mc:AlternateContent xmlns:mc="http://schemas.openxmlformats.org/markup-compatibility/2006">
        <mc:Choice xmlns:a14="http://schemas.microsoft.com/office/drawing/2010/main" Requires="a14">
          <p:sp>
            <p:nvSpPr>
              <p:cNvPr id="109" name="文本框 108"/>
              <p:cNvSpPr txBox="1"/>
              <p:nvPr/>
            </p:nvSpPr>
            <p:spPr>
              <a:xfrm>
                <a:off x="2498476" y="981009"/>
                <a:ext cx="1295986" cy="6090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en-US" sz="1800" i="1" smtClean="0">
                              <a:solidFill>
                                <a:srgbClr val="836967"/>
                              </a:solidFill>
                              <a:latin typeface="Cambria Math" panose="02040503050406030204" pitchFamily="18" charset="0"/>
                            </a:rPr>
                          </m:ctrlPr>
                        </m:fPr>
                        <m:num>
                          <m:sSub>
                            <m:sSubPr>
                              <m:ctrlPr>
                                <a:rPr lang="zh-CN" altLang="zh-CN" sz="18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8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m:t>
                              </m:r>
                            </m:sub>
                          </m:sSub>
                        </m:num>
                        <m:den>
                          <m:r>
                            <a:rPr lang="zh-CN" altLang="en-US" sz="1800">
                              <a:latin typeface="Cambria Math" panose="02040503050406030204" pitchFamily="18" charset="0"/>
                            </a:rPr>
                            <m:t>2</m:t>
                          </m:r>
                        </m:den>
                      </m:f>
                      <m:func>
                        <m:funcPr>
                          <m:ctrlPr>
                            <a:rPr lang="zh-CN" altLang="zh-CN" sz="18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sSup>
                            <m:sSupPr>
                              <m:ctrlPr>
                                <a:rPr lang="zh-CN" altLang="zh-CN" sz="18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18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cos</m:t>
                              </m:r>
                            </m:e>
                            <m:sup>
                              <m:r>
                                <a:rPr lang="en-US" altLang="zh-CN" sz="18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fName>
                        <m:e>
                          <m:r>
                            <a:rPr lang="en-US" altLang="zh-CN" sz="18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𝛼</m:t>
                          </m:r>
                        </m:e>
                      </m:func>
                    </m:oMath>
                  </m:oMathPara>
                </a14:m>
                <a:endParaRPr lang="zh-CN" altLang="en-US" dirty="0"/>
              </a:p>
            </p:txBody>
          </p:sp>
        </mc:Choice>
        <mc:Fallback>
          <p:sp>
            <p:nvSpPr>
              <p:cNvPr id="109" name="文本框 108"/>
              <p:cNvSpPr txBox="1">
                <a:spLocks noRot="1" noChangeAspect="1" noMove="1" noResize="1" noEditPoints="1" noAdjustHandles="1" noChangeArrowheads="1" noChangeShapeType="1" noTextEdit="1"/>
              </p:cNvSpPr>
              <p:nvPr/>
            </p:nvSpPr>
            <p:spPr>
              <a:xfrm>
                <a:off x="2498476" y="981009"/>
                <a:ext cx="1295986" cy="609077"/>
              </a:xfrm>
              <a:prstGeom prst="rect">
                <a:avLst/>
              </a:prstGeom>
              <a:blipFill rotWithShape="1">
                <a:blip r:embed="rId2"/>
                <a:stretch>
                  <a:fillRect l="-30" t="-93" r="26" b="8"/>
                </a:stretch>
              </a:blipFill>
            </p:spPr>
            <p:txBody>
              <a:bodyPr/>
              <a:lstStyle/>
              <a:p>
                <a:r>
                  <a:rPr lang="zh-CN" altLang="en-US">
                    <a:noFill/>
                  </a:rPr>
                  <a:t> </a:t>
                </a:r>
              </a:p>
            </p:txBody>
          </p:sp>
        </mc:Fallback>
      </mc:AlternateContent>
      <p:sp>
        <p:nvSpPr>
          <p:cNvPr id="110" name="文本框 109"/>
          <p:cNvSpPr txBox="1"/>
          <p:nvPr/>
        </p:nvSpPr>
        <p:spPr>
          <a:xfrm>
            <a:off x="302112" y="1463615"/>
            <a:ext cx="1005887" cy="490840"/>
          </a:xfrm>
          <a:prstGeom prst="rect">
            <a:avLst/>
          </a:prstGeom>
          <a:noFill/>
        </p:spPr>
        <p:txBody>
          <a:bodyPr wrap="square">
            <a:spAutoFit/>
          </a:bodyPr>
          <a:lstStyle/>
          <a:p>
            <a:pPr>
              <a:lnSpc>
                <a:spcPct val="150000"/>
              </a:lnSpc>
            </a:pPr>
            <a:r>
              <a:rPr lang="en-US" altLang="zh-CN" sz="1800" b="1"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dirty="0"/>
          </a:p>
        </p:txBody>
      </p:sp>
      <p:sp>
        <p:nvSpPr>
          <p:cNvPr id="112" name="文本框 111"/>
          <p:cNvSpPr txBox="1"/>
          <p:nvPr/>
        </p:nvSpPr>
        <p:spPr>
          <a:xfrm>
            <a:off x="329085" y="1463615"/>
            <a:ext cx="4781092"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自然光</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经过偏振片变成与偏振片偏振化方向一致的</a:t>
            </a:r>
            <a:r>
              <a:rPr lang="zh-CN" altLang="en-US" sz="2000" kern="100" dirty="0">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线偏振光</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，且光强减半；</a:t>
            </a:r>
            <a:endParaRPr lang="zh-CN" altLang="en-US" sz="2000" dirty="0"/>
          </a:p>
        </p:txBody>
      </p:sp>
      <p:sp>
        <p:nvSpPr>
          <p:cNvPr id="113" name="文本框 112"/>
          <p:cNvSpPr txBox="1"/>
          <p:nvPr/>
        </p:nvSpPr>
        <p:spPr>
          <a:xfrm>
            <a:off x="321540" y="2390972"/>
            <a:ext cx="5467186"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线偏振光经过偏振片依然为线偏振光，方向与偏振片偏振方向一致，光强按马吕斯定律。</a:t>
            </a:r>
            <a:endParaRPr lang="zh-CN" altLang="en-US" sz="2000" dirty="0"/>
          </a:p>
        </p:txBody>
      </p:sp>
      <p:sp>
        <p:nvSpPr>
          <p:cNvPr id="115" name="文本框 114"/>
          <p:cNvSpPr txBox="1"/>
          <p:nvPr/>
        </p:nvSpPr>
        <p:spPr>
          <a:xfrm>
            <a:off x="3955726" y="3436741"/>
            <a:ext cx="820917"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7-14</a:t>
            </a:r>
            <a:endParaRPr lang="zh-CN" altLang="en-US" sz="2000" dirty="0"/>
          </a:p>
        </p:txBody>
      </p:sp>
      <mc:AlternateContent xmlns:mc="http://schemas.openxmlformats.org/markup-compatibility/2006">
        <mc:Choice xmlns:a14="http://schemas.microsoft.com/office/drawing/2010/main" Requires="a14">
          <p:sp>
            <p:nvSpPr>
              <p:cNvPr id="117" name="文本框 116"/>
              <p:cNvSpPr txBox="1"/>
              <p:nvPr/>
            </p:nvSpPr>
            <p:spPr>
              <a:xfrm>
                <a:off x="3890503" y="3330148"/>
                <a:ext cx="4770659" cy="963597"/>
              </a:xfrm>
              <a:prstGeom prst="rect">
                <a:avLst/>
              </a:prstGeom>
              <a:noFill/>
            </p:spPr>
            <p:txBody>
              <a:bodyPr wrap="square">
                <a:spAutoFit/>
              </a:bodyPr>
              <a:lstStyle/>
              <a:p>
                <a:pPr indent="266700"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自然光以</a:t>
                </a:r>
                <a14:m>
                  <m:oMath xmlns:m="http://schemas.openxmlformats.org/officeDocument/2006/math">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60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入射到两介质交界面上，反射光为线偏振光，则折射角为</a:t>
                </a:r>
                <a:r>
                  <a:rPr lang="zh-CN"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en-US" altLang="zh-CN" sz="2000" u="sng"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17" name="文本框 116"/>
              <p:cNvSpPr txBox="1">
                <a:spLocks noRot="1" noChangeAspect="1" noMove="1" noResize="1" noEditPoints="1" noAdjustHandles="1" noChangeArrowheads="1" noChangeShapeType="1" noTextEdit="1"/>
              </p:cNvSpPr>
              <p:nvPr/>
            </p:nvSpPr>
            <p:spPr>
              <a:xfrm>
                <a:off x="3890503" y="3330148"/>
                <a:ext cx="4770659" cy="963597"/>
              </a:xfrm>
              <a:prstGeom prst="rect">
                <a:avLst/>
              </a:prstGeom>
              <a:blipFill rotWithShape="1">
                <a:blip r:embed="rId3"/>
                <a:stretch>
                  <a:fillRect l="-10" t="-22" r="8" b="-47065"/>
                </a:stretch>
              </a:blipFill>
            </p:spPr>
            <p:txBody>
              <a:bodyPr/>
              <a:lstStyle/>
              <a:p>
                <a:r>
                  <a:rPr lang="zh-CN" altLang="en-US">
                    <a:noFill/>
                  </a:rPr>
                  <a:t> </a:t>
                </a:r>
              </a:p>
            </p:txBody>
          </p:sp>
        </mc:Fallback>
      </mc:AlternateContent>
      <p:sp>
        <p:nvSpPr>
          <p:cNvPr id="191" name="文本框 190"/>
          <p:cNvSpPr txBox="1"/>
          <p:nvPr/>
        </p:nvSpPr>
        <p:spPr>
          <a:xfrm>
            <a:off x="3848672" y="4266965"/>
            <a:ext cx="924951" cy="490840"/>
          </a:xfrm>
          <a:prstGeom prst="rect">
            <a:avLst/>
          </a:prstGeom>
          <a:noFill/>
        </p:spPr>
        <p:txBody>
          <a:bodyPr wrap="square">
            <a:spAutoFit/>
          </a:bodyPr>
          <a:lstStyle/>
          <a:p>
            <a:pPr>
              <a:lnSpc>
                <a:spcPct val="150000"/>
              </a:lnSpc>
            </a:pPr>
            <a:r>
              <a:rPr lang="en-US" altLang="zh-CN" sz="1800" b="1"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dirty="0"/>
          </a:p>
        </p:txBody>
      </p:sp>
      <p:sp>
        <p:nvSpPr>
          <p:cNvPr id="192" name="文本框 191"/>
          <p:cNvSpPr txBox="1"/>
          <p:nvPr/>
        </p:nvSpPr>
        <p:spPr>
          <a:xfrm>
            <a:off x="4143230" y="4289877"/>
            <a:ext cx="4373595" cy="497316"/>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本题考查布儒斯特定律相关内容。</a:t>
            </a:r>
            <a:endParaRPr lang="zh-CN" altLang="en-US" sz="2000" dirty="0"/>
          </a:p>
        </p:txBody>
      </p:sp>
      <mc:AlternateContent xmlns:mc="http://schemas.openxmlformats.org/markup-compatibility/2006">
        <mc:Choice xmlns:a14="http://schemas.microsoft.com/office/drawing/2010/main" Requires="a14">
          <p:sp>
            <p:nvSpPr>
              <p:cNvPr id="194" name="文本框 193"/>
              <p:cNvSpPr txBox="1"/>
              <p:nvPr/>
            </p:nvSpPr>
            <p:spPr>
              <a:xfrm>
                <a:off x="3911217" y="4780717"/>
                <a:ext cx="1560030" cy="66973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en-US" altLang="zh-CN" sz="2000" i="1" smtClean="0">
                              <a:solidFill>
                                <a:srgbClr val="000000"/>
                              </a:solidFill>
                              <a:latin typeface="Cambria Math" panose="02040503050406030204" pitchFamily="18" charset="0"/>
                            </a:rPr>
                          </m:ctrlPr>
                        </m:funcPr>
                        <m:fName>
                          <m:r>
                            <m:rPr>
                              <m:sty m:val="p"/>
                            </m:rPr>
                            <a:rPr lang="en-US" altLang="zh-CN" sz="2000" i="0">
                              <a:solidFill>
                                <a:srgbClr val="000000"/>
                              </a:solidFill>
                              <a:latin typeface="Cambria Math" panose="02040503050406030204" pitchFamily="18" charset="0"/>
                            </a:rPr>
                            <m:t>tan</m:t>
                          </m:r>
                        </m:fName>
                        <m:e>
                          <m:sSub>
                            <m:sSubPr>
                              <m:ctrlPr>
                                <a:rPr lang="en-US" altLang="zh-CN" sz="2000" i="1">
                                  <a:solidFill>
                                    <a:srgbClr val="000000"/>
                                  </a:solidFill>
                                  <a:latin typeface="Cambria Math" panose="02040503050406030204" pitchFamily="18" charset="0"/>
                                </a:rPr>
                              </m:ctrlPr>
                            </m:sSubPr>
                            <m:e>
                              <m:r>
                                <a:rPr lang="en-US" altLang="zh-CN" sz="2000" i="1">
                                  <a:solidFill>
                                    <a:srgbClr val="000000"/>
                                  </a:solidFill>
                                  <a:latin typeface="Cambria Math" panose="02040503050406030204" pitchFamily="18" charset="0"/>
                                </a:rPr>
                                <m:t>𝑖</m:t>
                              </m:r>
                            </m:e>
                            <m:sub>
                              <m:r>
                                <a:rPr lang="en-US" altLang="zh-CN" sz="2000" i="1">
                                  <a:solidFill>
                                    <a:srgbClr val="000000"/>
                                  </a:solidFill>
                                  <a:latin typeface="Cambria Math" panose="02040503050406030204" pitchFamily="18" charset="0"/>
                                </a:rPr>
                                <m:t>0</m:t>
                              </m:r>
                            </m:sub>
                          </m:sSub>
                        </m:e>
                      </m:func>
                      <m:r>
                        <a:rPr lang="en-US" altLang="zh-CN" sz="2000" i="1">
                          <a:solidFill>
                            <a:srgbClr val="000000"/>
                          </a:solidFill>
                          <a:latin typeface="Cambria Math" panose="02040503050406030204" pitchFamily="18" charset="0"/>
                        </a:rPr>
                        <m:t>=</m:t>
                      </m:r>
                      <m:f>
                        <m:fPr>
                          <m:ctrlPr>
                            <a:rPr lang="en-US" altLang="zh-CN" sz="2000" i="1">
                              <a:solidFill>
                                <a:srgbClr val="000000"/>
                              </a:solidFill>
                              <a:latin typeface="Cambria Math" panose="02040503050406030204" pitchFamily="18" charset="0"/>
                            </a:rPr>
                          </m:ctrlPr>
                        </m:fPr>
                        <m:num>
                          <m:sSub>
                            <m:sSubPr>
                              <m:ctrlPr>
                                <a:rPr lang="en-US" altLang="zh-CN" sz="2000" i="1">
                                  <a:solidFill>
                                    <a:srgbClr val="000000"/>
                                  </a:solidFill>
                                  <a:latin typeface="Cambria Math" panose="02040503050406030204" pitchFamily="18" charset="0"/>
                                </a:rPr>
                              </m:ctrlPr>
                            </m:sSubPr>
                            <m:e>
                              <m:r>
                                <a:rPr lang="en-US" altLang="zh-CN" sz="2000" i="1">
                                  <a:solidFill>
                                    <a:srgbClr val="000000"/>
                                  </a:solidFill>
                                  <a:latin typeface="Cambria Math" panose="02040503050406030204" pitchFamily="18" charset="0"/>
                                </a:rPr>
                                <m:t>𝑛</m:t>
                              </m:r>
                            </m:e>
                            <m:sub>
                              <m:r>
                                <a:rPr lang="en-US" altLang="zh-CN" sz="2000" i="1">
                                  <a:solidFill>
                                    <a:srgbClr val="000000"/>
                                  </a:solidFill>
                                  <a:latin typeface="Cambria Math" panose="02040503050406030204" pitchFamily="18" charset="0"/>
                                </a:rPr>
                                <m:t>2</m:t>
                              </m:r>
                            </m:sub>
                          </m:sSub>
                        </m:num>
                        <m:den>
                          <m:sSub>
                            <m:sSubPr>
                              <m:ctrlPr>
                                <a:rPr lang="en-US" altLang="zh-CN" sz="2000" i="1">
                                  <a:solidFill>
                                    <a:srgbClr val="000000"/>
                                  </a:solidFill>
                                  <a:latin typeface="Cambria Math" panose="02040503050406030204" pitchFamily="18" charset="0"/>
                                </a:rPr>
                              </m:ctrlPr>
                            </m:sSubPr>
                            <m:e>
                              <m:r>
                                <a:rPr lang="en-US" altLang="zh-CN" sz="2000" i="1">
                                  <a:solidFill>
                                    <a:srgbClr val="000000"/>
                                  </a:solidFill>
                                  <a:latin typeface="Cambria Math" panose="02040503050406030204" pitchFamily="18" charset="0"/>
                                </a:rPr>
                                <m:t>𝑛</m:t>
                              </m:r>
                            </m:e>
                            <m:sub>
                              <m:r>
                                <a:rPr lang="en-US" altLang="zh-CN" sz="2000" i="1">
                                  <a:solidFill>
                                    <a:srgbClr val="000000"/>
                                  </a:solidFill>
                                  <a:latin typeface="Cambria Math" panose="02040503050406030204" pitchFamily="18" charset="0"/>
                                </a:rPr>
                                <m:t>1</m:t>
                              </m:r>
                            </m:sub>
                          </m:sSub>
                        </m:den>
                      </m:f>
                    </m:oMath>
                  </m:oMathPara>
                </a14:m>
                <a:endParaRPr lang="zh-CN" altLang="en-US" dirty="0"/>
              </a:p>
            </p:txBody>
          </p:sp>
        </mc:Choice>
        <mc:Fallback>
          <p:sp>
            <p:nvSpPr>
              <p:cNvPr id="194" name="文本框 193"/>
              <p:cNvSpPr txBox="1">
                <a:spLocks noRot="1" noChangeAspect="1" noMove="1" noResize="1" noEditPoints="1" noAdjustHandles="1" noChangeArrowheads="1" noChangeShapeType="1" noTextEdit="1"/>
              </p:cNvSpPr>
              <p:nvPr/>
            </p:nvSpPr>
            <p:spPr>
              <a:xfrm>
                <a:off x="3911217" y="4780717"/>
                <a:ext cx="1560030" cy="669735"/>
              </a:xfrm>
              <a:prstGeom prst="rect">
                <a:avLst/>
              </a:prstGeom>
              <a:blipFill rotWithShape="1">
                <a:blip r:embed="rId4"/>
                <a:stretch>
                  <a:fillRect l="-16" t="-65" r="6" b="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96" name="文本框 195"/>
              <p:cNvSpPr txBox="1"/>
              <p:nvPr/>
            </p:nvSpPr>
            <p:spPr>
              <a:xfrm>
                <a:off x="5571842" y="4858110"/>
                <a:ext cx="58572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i="1" smtClean="0">
                              <a:solidFill>
                                <a:schemeClr val="tx1"/>
                              </a:solidFill>
                              <a:latin typeface="Cambria Math" panose="02040503050406030204" pitchFamily="18" charset="0"/>
                            </a:rPr>
                          </m:ctrlPr>
                        </m:sSubPr>
                        <m:e>
                          <m:r>
                            <a:rPr lang="zh-CN" altLang="en-US" sz="2000" i="1">
                              <a:solidFill>
                                <a:schemeClr val="tx1"/>
                              </a:solidFill>
                              <a:latin typeface="Cambria Math" panose="02040503050406030204" pitchFamily="18" charset="0"/>
                            </a:rPr>
                            <m:t>𝑖</m:t>
                          </m:r>
                        </m:e>
                        <m:sub>
                          <m:r>
                            <a:rPr lang="en-US" altLang="zh-CN" sz="2000" i="1">
                              <a:solidFill>
                                <a:schemeClr val="tx1"/>
                              </a:solidFill>
                              <a:latin typeface="Cambria Math" panose="02040503050406030204" pitchFamily="18" charset="0"/>
                            </a:rPr>
                            <m:t>0</m:t>
                          </m:r>
                        </m:sub>
                      </m:sSub>
                    </m:oMath>
                  </m:oMathPara>
                </a14:m>
                <a:endParaRPr lang="zh-CN" altLang="en-US" dirty="0"/>
              </a:p>
            </p:txBody>
          </p:sp>
        </mc:Choice>
        <mc:Fallback>
          <p:sp>
            <p:nvSpPr>
              <p:cNvPr id="196" name="文本框 195"/>
              <p:cNvSpPr txBox="1">
                <a:spLocks noRot="1" noChangeAspect="1" noMove="1" noResize="1" noEditPoints="1" noAdjustHandles="1" noChangeArrowheads="1" noChangeShapeType="1" noTextEdit="1"/>
              </p:cNvSpPr>
              <p:nvPr/>
            </p:nvSpPr>
            <p:spPr>
              <a:xfrm>
                <a:off x="5571842" y="4858110"/>
                <a:ext cx="585721" cy="400110"/>
              </a:xfrm>
              <a:prstGeom prst="rect">
                <a:avLst/>
              </a:prstGeom>
              <a:blipFill rotWithShape="1">
                <a:blip r:embed="rId5"/>
                <a:stretch>
                  <a:fillRect l="-60" t="-90" r="103" b="105"/>
                </a:stretch>
              </a:blipFill>
            </p:spPr>
            <p:txBody>
              <a:bodyPr/>
              <a:lstStyle/>
              <a:p>
                <a:r>
                  <a:rPr lang="zh-CN" altLang="en-US">
                    <a:noFill/>
                  </a:rPr>
                  <a:t> </a:t>
                </a:r>
              </a:p>
            </p:txBody>
          </p:sp>
        </mc:Fallback>
      </mc:AlternateContent>
      <p:sp>
        <p:nvSpPr>
          <p:cNvPr id="197" name="文本框 196"/>
          <p:cNvSpPr txBox="1"/>
          <p:nvPr/>
        </p:nvSpPr>
        <p:spPr>
          <a:xfrm>
            <a:off x="6008937" y="4795123"/>
            <a:ext cx="1618833" cy="497316"/>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布儒斯特角。</a:t>
            </a:r>
            <a:endParaRPr lang="zh-CN" altLang="en-US" sz="2000" dirty="0"/>
          </a:p>
        </p:txBody>
      </p:sp>
      <p:sp>
        <p:nvSpPr>
          <p:cNvPr id="198" name="文本框 197"/>
          <p:cNvSpPr txBox="1"/>
          <p:nvPr/>
        </p:nvSpPr>
        <p:spPr>
          <a:xfrm>
            <a:off x="187884" y="5366888"/>
            <a:ext cx="8768232" cy="95173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以布儒斯特角入射，反射光为垂直入射面的偏光，折射光为部分偏振光，平行入射面的振动占优势，且入射角与折射角满足</a:t>
            </a:r>
            <a:endParaRPr lang="zh-CN" altLang="en-US" sz="2000" dirty="0"/>
          </a:p>
        </p:txBody>
      </p:sp>
      <mc:AlternateContent xmlns:mc="http://schemas.openxmlformats.org/markup-compatibility/2006">
        <mc:Choice xmlns:a14="http://schemas.microsoft.com/office/drawing/2010/main" Requires="a14">
          <p:sp>
            <p:nvSpPr>
              <p:cNvPr id="199" name="文本框 198"/>
              <p:cNvSpPr txBox="1"/>
              <p:nvPr/>
            </p:nvSpPr>
            <p:spPr>
              <a:xfrm>
                <a:off x="6093164" y="5808668"/>
                <a:ext cx="1510977" cy="615297"/>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sSub>
                        <m:sSubPr>
                          <m:ctrlPr>
                            <a:rPr lang="zh-CN" altLang="en-US" sz="2000" i="1" smtClean="0">
                              <a:solidFill>
                                <a:srgbClr val="000000"/>
                              </a:solidFill>
                              <a:latin typeface="Cambria Math" panose="02040503050406030204" pitchFamily="18" charset="0"/>
                            </a:rPr>
                          </m:ctrlPr>
                        </m:sSubPr>
                        <m:e>
                          <m:r>
                            <a:rPr lang="zh-CN" altLang="en-US" sz="2000" i="1">
                              <a:solidFill>
                                <a:srgbClr val="000000"/>
                              </a:solidFill>
                              <a:latin typeface="Cambria Math" panose="02040503050406030204" pitchFamily="18" charset="0"/>
                            </a:rPr>
                            <m:t>𝑖</m:t>
                          </m:r>
                        </m:e>
                        <m:sub>
                          <m:r>
                            <a:rPr lang="zh-CN" altLang="en-US" sz="2000" i="1">
                              <a:solidFill>
                                <a:srgbClr val="000000"/>
                              </a:solidFill>
                              <a:latin typeface="Cambria Math" panose="02040503050406030204" pitchFamily="18" charset="0"/>
                            </a:rPr>
                            <m:t>0</m:t>
                          </m:r>
                        </m:sub>
                      </m:sSub>
                      <m:r>
                        <a:rPr lang="zh-CN" altLang="en-US" sz="2000" i="1">
                          <a:solidFill>
                            <a:srgbClr val="000000"/>
                          </a:solidFill>
                          <a:latin typeface="Cambria Math" panose="02040503050406030204" pitchFamily="18" charset="0"/>
                        </a:rPr>
                        <m:t>+</m:t>
                      </m:r>
                      <m:r>
                        <a:rPr lang="zh-CN" altLang="en-US" sz="2000" i="1" smtClean="0">
                          <a:solidFill>
                            <a:srgbClr val="000000"/>
                          </a:solidFill>
                          <a:latin typeface="Cambria Math" panose="02040503050406030204" pitchFamily="18" charset="0"/>
                        </a:rPr>
                        <m:t>𝛼</m:t>
                      </m:r>
                      <m:r>
                        <a:rPr lang="zh-CN" altLang="en-US" sz="2000" i="1">
                          <a:solidFill>
                            <a:srgbClr val="000000"/>
                          </a:solidFill>
                          <a:latin typeface="Cambria Math" panose="02040503050406030204" pitchFamily="18" charset="0"/>
                        </a:rPr>
                        <m:t>=</m:t>
                      </m:r>
                      <m:f>
                        <m:fPr>
                          <m:ctrlPr>
                            <a:rPr lang="zh-CN" altLang="en-US" sz="2000" i="1">
                              <a:solidFill>
                                <a:srgbClr val="000000"/>
                              </a:solidFill>
                              <a:latin typeface="Cambria Math" panose="02040503050406030204" pitchFamily="18" charset="0"/>
                            </a:rPr>
                          </m:ctrlPr>
                        </m:fPr>
                        <m:num>
                          <m:r>
                            <a:rPr lang="zh-CN" altLang="en-US" sz="2000" i="1">
                              <a:solidFill>
                                <a:srgbClr val="000000"/>
                              </a:solidFill>
                              <a:latin typeface="Cambria Math" panose="02040503050406030204" pitchFamily="18" charset="0"/>
                            </a:rPr>
                            <m:t>𝜋</m:t>
                          </m:r>
                        </m:num>
                        <m:den>
                          <m:r>
                            <a:rPr lang="zh-CN" altLang="en-US" sz="2000" i="1">
                              <a:solidFill>
                                <a:srgbClr val="000000"/>
                              </a:solidFill>
                              <a:latin typeface="Cambria Math" panose="02040503050406030204" pitchFamily="18" charset="0"/>
                            </a:rPr>
                            <m:t>2</m:t>
                          </m:r>
                        </m:den>
                      </m:f>
                    </m:oMath>
                  </m:oMathPara>
                </a14:m>
                <a:endParaRPr lang="zh-CN" altLang="en-US" dirty="0"/>
              </a:p>
            </p:txBody>
          </p:sp>
        </mc:Choice>
        <mc:Fallback>
          <p:sp>
            <p:nvSpPr>
              <p:cNvPr id="199" name="文本框 198"/>
              <p:cNvSpPr txBox="1">
                <a:spLocks noRot="1" noChangeAspect="1" noMove="1" noResize="1" noEditPoints="1" noAdjustHandles="1" noChangeArrowheads="1" noChangeShapeType="1" noTextEdit="1"/>
              </p:cNvSpPr>
              <p:nvPr/>
            </p:nvSpPr>
            <p:spPr>
              <a:xfrm>
                <a:off x="6093164" y="5808668"/>
                <a:ext cx="1510977" cy="615297"/>
              </a:xfrm>
              <a:prstGeom prst="rect">
                <a:avLst/>
              </a:prstGeom>
              <a:blipFill rotWithShape="1">
                <a:blip r:embed="rId6"/>
                <a:stretch>
                  <a:fillRect l="-22" t="-52" r="1" b="5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1" name="文本框 200"/>
              <p:cNvSpPr txBox="1"/>
              <p:nvPr/>
            </p:nvSpPr>
            <p:spPr>
              <a:xfrm>
                <a:off x="7591121" y="3889767"/>
                <a:ext cx="54160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smtClean="0">
                          <a:solidFill>
                            <a:schemeClr val="tx1"/>
                          </a:solidFill>
                          <a:latin typeface="Cambria Math" panose="02040503050406030204" pitchFamily="18" charset="0"/>
                          <a:ea typeface="Cambria Math" panose="02040503050406030204" pitchFamily="18" charset="0"/>
                        </a:rPr>
                        <m:t>30</m:t>
                      </m:r>
                      <m:r>
                        <a:rPr lang="en-US" altLang="zh-CN" sz="2000" b="0" i="1" smtClean="0">
                          <a:solidFill>
                            <a:schemeClr val="tx1"/>
                          </a:solidFill>
                          <a:latin typeface="Cambria Math" panose="02040503050406030204" pitchFamily="18" charset="0"/>
                          <a:ea typeface="Cambria Math" panose="02040503050406030204" pitchFamily="18" charset="0"/>
                        </a:rPr>
                        <m:t>°</m:t>
                      </m:r>
                    </m:oMath>
                  </m:oMathPara>
                </a14:m>
                <a:endParaRPr lang="zh-CN" altLang="en-US" dirty="0"/>
              </a:p>
            </p:txBody>
          </p:sp>
        </mc:Choice>
        <mc:Fallback>
          <p:sp>
            <p:nvSpPr>
              <p:cNvPr id="201" name="文本框 200"/>
              <p:cNvSpPr txBox="1">
                <a:spLocks noRot="1" noChangeAspect="1" noMove="1" noResize="1" noEditPoints="1" noAdjustHandles="1" noChangeArrowheads="1" noChangeShapeType="1" noTextEdit="1"/>
              </p:cNvSpPr>
              <p:nvPr/>
            </p:nvSpPr>
            <p:spPr>
              <a:xfrm>
                <a:off x="7591121" y="3889767"/>
                <a:ext cx="541605" cy="400110"/>
              </a:xfrm>
              <a:prstGeom prst="rect">
                <a:avLst/>
              </a:prstGeom>
              <a:blipFill rotWithShape="1">
                <a:blip r:embed="rId7"/>
                <a:stretch>
                  <a:fillRect l="-61" t="-98" r="52" b="113"/>
                </a:stretch>
              </a:blipFill>
            </p:spPr>
            <p:txBody>
              <a:bodyPr/>
              <a:lstStyle/>
              <a:p>
                <a:r>
                  <a:rPr lang="zh-CN" altLang="en-US">
                    <a:noFill/>
                  </a:rPr>
                  <a:t> </a:t>
                </a:r>
              </a:p>
            </p:txBody>
          </p:sp>
        </mc:Fallback>
      </mc:AlternateContent>
      <p:grpSp>
        <p:nvGrpSpPr>
          <p:cNvPr id="214" name="组合 213"/>
          <p:cNvGrpSpPr/>
          <p:nvPr/>
        </p:nvGrpSpPr>
        <p:grpSpPr bwMode="auto">
          <a:xfrm>
            <a:off x="1829948" y="3453635"/>
            <a:ext cx="1566305" cy="726997"/>
            <a:chOff x="1345" y="988"/>
            <a:chExt cx="1297" cy="602"/>
          </a:xfrm>
        </p:grpSpPr>
        <p:sp>
          <p:nvSpPr>
            <p:cNvPr id="215" name="直接连接符 34821"/>
            <p:cNvSpPr>
              <a:spLocks noChangeShapeType="1"/>
            </p:cNvSpPr>
            <p:nvPr/>
          </p:nvSpPr>
          <p:spPr bwMode="auto">
            <a:xfrm rot="-2153489">
              <a:off x="1345" y="1275"/>
              <a:ext cx="1297" cy="14"/>
            </a:xfrm>
            <a:prstGeom prst="line">
              <a:avLst/>
            </a:prstGeom>
            <a:noFill/>
            <a:ln w="19050">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216" name="椭圆 34824"/>
            <p:cNvSpPr>
              <a:spLocks noChangeArrowheads="1"/>
            </p:cNvSpPr>
            <p:nvPr/>
          </p:nvSpPr>
          <p:spPr bwMode="auto">
            <a:xfrm rot="-2153489">
              <a:off x="1561" y="1527"/>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17" name="椭圆 34825"/>
            <p:cNvSpPr>
              <a:spLocks noChangeArrowheads="1"/>
            </p:cNvSpPr>
            <p:nvPr/>
          </p:nvSpPr>
          <p:spPr bwMode="auto">
            <a:xfrm rot="19446511">
              <a:off x="1717" y="1426"/>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18" name="椭圆 34826"/>
            <p:cNvSpPr>
              <a:spLocks noChangeArrowheads="1"/>
            </p:cNvSpPr>
            <p:nvPr/>
          </p:nvSpPr>
          <p:spPr bwMode="auto">
            <a:xfrm rot="19446511">
              <a:off x="1879" y="1314"/>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19" name="椭圆 34827"/>
            <p:cNvSpPr>
              <a:spLocks noChangeArrowheads="1"/>
            </p:cNvSpPr>
            <p:nvPr/>
          </p:nvSpPr>
          <p:spPr bwMode="auto">
            <a:xfrm rot="19446511">
              <a:off x="2034" y="1195"/>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20" name="椭圆 34828"/>
            <p:cNvSpPr>
              <a:spLocks noChangeArrowheads="1"/>
            </p:cNvSpPr>
            <p:nvPr/>
          </p:nvSpPr>
          <p:spPr bwMode="auto">
            <a:xfrm rot="19446511">
              <a:off x="2203" y="1082"/>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21" name="椭圆 34829"/>
            <p:cNvSpPr>
              <a:spLocks noChangeArrowheads="1"/>
            </p:cNvSpPr>
            <p:nvPr/>
          </p:nvSpPr>
          <p:spPr bwMode="auto">
            <a:xfrm rot="19446511">
              <a:off x="2335" y="988"/>
              <a:ext cx="64" cy="63"/>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nvGrpSpPr>
          <p:cNvPr id="222" name="组合 221"/>
          <p:cNvGrpSpPr/>
          <p:nvPr/>
        </p:nvGrpSpPr>
        <p:grpSpPr bwMode="auto">
          <a:xfrm>
            <a:off x="588278" y="3453635"/>
            <a:ext cx="1509546" cy="834477"/>
            <a:chOff x="432" y="874"/>
            <a:chExt cx="1250" cy="691"/>
          </a:xfrm>
        </p:grpSpPr>
        <p:sp>
          <p:nvSpPr>
            <p:cNvPr id="223" name="直接连接符 34839"/>
            <p:cNvSpPr>
              <a:spLocks noChangeShapeType="1"/>
            </p:cNvSpPr>
            <p:nvPr/>
          </p:nvSpPr>
          <p:spPr bwMode="auto">
            <a:xfrm rot="2031746">
              <a:off x="432" y="1198"/>
              <a:ext cx="1250" cy="0"/>
            </a:xfrm>
            <a:prstGeom prst="line">
              <a:avLst/>
            </a:prstGeom>
            <a:noFill/>
            <a:ln w="19050">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224" name="直接连接符 34840"/>
            <p:cNvSpPr>
              <a:spLocks noChangeShapeType="1"/>
            </p:cNvSpPr>
            <p:nvPr/>
          </p:nvSpPr>
          <p:spPr bwMode="auto">
            <a:xfrm rot="2031746">
              <a:off x="762" y="874"/>
              <a:ext cx="0" cy="251"/>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25" name="直接连接符 34841"/>
            <p:cNvSpPr>
              <a:spLocks noChangeShapeType="1"/>
            </p:cNvSpPr>
            <p:nvPr/>
          </p:nvSpPr>
          <p:spPr bwMode="auto">
            <a:xfrm rot="2031746">
              <a:off x="930" y="987"/>
              <a:ext cx="0" cy="251"/>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26" name="直接连接符 34842"/>
            <p:cNvSpPr>
              <a:spLocks noChangeShapeType="1"/>
            </p:cNvSpPr>
            <p:nvPr/>
          </p:nvSpPr>
          <p:spPr bwMode="auto">
            <a:xfrm rot="2031746">
              <a:off x="1099" y="1100"/>
              <a:ext cx="0" cy="251"/>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27" name="直接连接符 34843"/>
            <p:cNvSpPr>
              <a:spLocks noChangeShapeType="1"/>
            </p:cNvSpPr>
            <p:nvPr/>
          </p:nvSpPr>
          <p:spPr bwMode="auto">
            <a:xfrm rot="2031746">
              <a:off x="1267" y="1212"/>
              <a:ext cx="0" cy="251"/>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28" name="直接连接符 34844"/>
            <p:cNvSpPr>
              <a:spLocks noChangeShapeType="1"/>
            </p:cNvSpPr>
            <p:nvPr/>
          </p:nvSpPr>
          <p:spPr bwMode="auto">
            <a:xfrm rot="2031746">
              <a:off x="1447" y="1314"/>
              <a:ext cx="0" cy="251"/>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29" name="椭圆 34845"/>
            <p:cNvSpPr>
              <a:spLocks noChangeArrowheads="1"/>
            </p:cNvSpPr>
            <p:nvPr/>
          </p:nvSpPr>
          <p:spPr bwMode="auto">
            <a:xfrm rot="2031746">
              <a:off x="644" y="910"/>
              <a:ext cx="63" cy="63"/>
            </a:xfrm>
            <a:prstGeom prst="ellipse">
              <a:avLst/>
            </a:prstGeom>
            <a:solidFill>
              <a:srgbClr val="FF00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30" name="椭圆 34846"/>
            <p:cNvSpPr>
              <a:spLocks noChangeArrowheads="1"/>
            </p:cNvSpPr>
            <p:nvPr/>
          </p:nvSpPr>
          <p:spPr bwMode="auto">
            <a:xfrm rot="2031746">
              <a:off x="812" y="1024"/>
              <a:ext cx="63" cy="63"/>
            </a:xfrm>
            <a:prstGeom prst="ellipse">
              <a:avLst/>
            </a:prstGeom>
            <a:solidFill>
              <a:srgbClr val="FF00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31" name="椭圆 34847"/>
            <p:cNvSpPr>
              <a:spLocks noChangeArrowheads="1"/>
            </p:cNvSpPr>
            <p:nvPr/>
          </p:nvSpPr>
          <p:spPr bwMode="auto">
            <a:xfrm rot="2031746">
              <a:off x="981" y="1137"/>
              <a:ext cx="63" cy="63"/>
            </a:xfrm>
            <a:prstGeom prst="ellipse">
              <a:avLst/>
            </a:prstGeom>
            <a:solidFill>
              <a:srgbClr val="FF00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32" name="椭圆 34848"/>
            <p:cNvSpPr>
              <a:spLocks noChangeArrowheads="1"/>
            </p:cNvSpPr>
            <p:nvPr/>
          </p:nvSpPr>
          <p:spPr bwMode="auto">
            <a:xfrm rot="2031746">
              <a:off x="1149" y="1249"/>
              <a:ext cx="63" cy="63"/>
            </a:xfrm>
            <a:prstGeom prst="ellipse">
              <a:avLst/>
            </a:prstGeom>
            <a:solidFill>
              <a:srgbClr val="FF00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33" name="椭圆 34849"/>
            <p:cNvSpPr>
              <a:spLocks noChangeArrowheads="1"/>
            </p:cNvSpPr>
            <p:nvPr/>
          </p:nvSpPr>
          <p:spPr bwMode="auto">
            <a:xfrm rot="2031746">
              <a:off x="1317" y="1362"/>
              <a:ext cx="63" cy="63"/>
            </a:xfrm>
            <a:prstGeom prst="ellipse">
              <a:avLst/>
            </a:prstGeom>
            <a:solidFill>
              <a:srgbClr val="FF00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nvGrpSpPr>
          <p:cNvPr id="234" name="组合 233"/>
          <p:cNvGrpSpPr/>
          <p:nvPr/>
        </p:nvGrpSpPr>
        <p:grpSpPr>
          <a:xfrm>
            <a:off x="1950918" y="3482296"/>
            <a:ext cx="802429" cy="639241"/>
            <a:chOff x="6373512" y="1474261"/>
            <a:chExt cx="1054835" cy="840313"/>
          </a:xfrm>
        </p:grpSpPr>
        <p:sp>
          <p:nvSpPr>
            <p:cNvPr id="235" name="任意多边形 34830"/>
            <p:cNvSpPr>
              <a:spLocks noChangeAspect="1" noChangeArrowheads="1"/>
            </p:cNvSpPr>
            <p:nvPr/>
          </p:nvSpPr>
          <p:spPr bwMode="auto">
            <a:xfrm rot="9130091" flipH="1" flipV="1">
              <a:off x="6432793" y="1971675"/>
              <a:ext cx="354013" cy="342899"/>
            </a:xfrm>
            <a:custGeom>
              <a:avLst/>
              <a:gdLst>
                <a:gd name="T0" fmla="*/ 0 w 28807"/>
                <a:gd name="T1" fmla="*/ 0 h 28693"/>
                <a:gd name="T2" fmla="*/ 0 w 28807"/>
                <a:gd name="T3" fmla="*/ 0 h 28693"/>
                <a:gd name="T4" fmla="*/ 1 w 28807"/>
                <a:gd name="T5" fmla="*/ 2 h 28693"/>
                <a:gd name="T6" fmla="*/ 1 w 28807"/>
                <a:gd name="T7" fmla="*/ 3 h 28693"/>
                <a:gd name="T8" fmla="*/ 0 w 28807"/>
                <a:gd name="T9" fmla="*/ 0 h 28693"/>
                <a:gd name="T10" fmla="*/ 0 w 28807"/>
                <a:gd name="T11" fmla="*/ 0 h 28693"/>
                <a:gd name="T12" fmla="*/ 1 w 28807"/>
                <a:gd name="T13" fmla="*/ 2 h 28693"/>
                <a:gd name="T14" fmla="*/ 1 w 28807"/>
                <a:gd name="T15" fmla="*/ 3 h 28693"/>
                <a:gd name="T16" fmla="*/ 0 w 28807"/>
                <a:gd name="T17" fmla="*/ 2 h 286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07" h="28693" fill="none">
                  <a:moveTo>
                    <a:pt x="0" y="1237"/>
                  </a:moveTo>
                  <a:cubicBezTo>
                    <a:pt x="2251" y="434"/>
                    <a:pt x="4678" y="-1"/>
                    <a:pt x="7207" y="-1"/>
                  </a:cubicBezTo>
                  <a:cubicBezTo>
                    <a:pt x="19136" y="-1"/>
                    <a:pt x="28807" y="9670"/>
                    <a:pt x="28807" y="21599"/>
                  </a:cubicBezTo>
                  <a:cubicBezTo>
                    <a:pt x="28807" y="24087"/>
                    <a:pt x="28386" y="26476"/>
                    <a:pt x="27614" y="28696"/>
                  </a:cubicBezTo>
                </a:path>
                <a:path w="28807" h="28693" stroke="0">
                  <a:moveTo>
                    <a:pt x="0" y="1237"/>
                  </a:moveTo>
                  <a:cubicBezTo>
                    <a:pt x="2251" y="434"/>
                    <a:pt x="4678" y="-1"/>
                    <a:pt x="7207" y="-1"/>
                  </a:cubicBezTo>
                  <a:cubicBezTo>
                    <a:pt x="19136" y="-1"/>
                    <a:pt x="28807" y="9670"/>
                    <a:pt x="28807" y="21599"/>
                  </a:cubicBezTo>
                  <a:cubicBezTo>
                    <a:pt x="28807" y="24087"/>
                    <a:pt x="28386" y="26476"/>
                    <a:pt x="27614" y="28696"/>
                  </a:cubicBezTo>
                  <a:lnTo>
                    <a:pt x="7207" y="21600"/>
                  </a:lnTo>
                  <a:lnTo>
                    <a:pt x="0" y="1237"/>
                  </a:lnTo>
                  <a:close/>
                </a:path>
              </a:pathLst>
            </a:custGeom>
            <a:noFill/>
            <a:ln w="19050">
              <a:solidFill>
                <a:schemeClr val="tx1"/>
              </a:solidFill>
              <a:prstDash val="dash"/>
              <a:round/>
              <a:tailEnd type="none" w="sm" len="lg"/>
            </a:ln>
            <a:extLst>
              <a:ext uri="{909E8E84-426E-40DD-AFC4-6F175D3DCCD1}">
                <a14:hiddenFill xmlns:a14="http://schemas.microsoft.com/office/drawing/2010/main">
                  <a:solidFill>
                    <a:srgbClr val="FFFFFF"/>
                  </a:solidFill>
                </a14:hiddenFill>
              </a:ext>
            </a:extLst>
          </p:spPr>
          <p:txBody>
            <a:bodyPr/>
            <a:lstStyle/>
            <a:p>
              <a:endParaRPr lang="en-US" dirty="0"/>
            </a:p>
          </p:txBody>
        </p:sp>
        <mc:AlternateContent xmlns:mc="http://schemas.openxmlformats.org/markup-compatibility/2006">
          <mc:Choice xmlns:a14="http://schemas.microsoft.com/office/drawing/2010/main" Requires="a14">
            <p:sp>
              <p:nvSpPr>
                <p:cNvPr id="236" name="对象 34850"/>
                <p:cNvSpPr txBox="1"/>
                <p:nvPr/>
              </p:nvSpPr>
              <p:spPr bwMode="auto">
                <a:xfrm>
                  <a:off x="6373512" y="1474261"/>
                  <a:ext cx="1054835" cy="533399"/>
                </a:xfrm>
                <a:prstGeom prst="rect">
                  <a:avLst/>
                </a:prstGeom>
                <a:noFill/>
                <a:ln>
                  <a:noFill/>
                </a:ln>
              </p:spPr>
              <p:txBody>
                <a:bodyPr>
                  <a:normAutofit fontScale="70000" lnSpcReduction="20000"/>
                </a:bodyPr>
                <a:lstStyle/>
                <a:p>
                  <a14:m>
                    <m:oMathPara xmlns:m="http://schemas.openxmlformats.org/officeDocument/2006/math">
                      <m:oMathParaPr>
                        <m:jc m:val="left"/>
                      </m:oMathParaPr>
                      <m:oMath xmlns:m="http://schemas.openxmlformats.org/officeDocument/2006/math">
                        <m:sSub>
                          <m:sSubPr>
                            <m:ctrlPr>
                              <a:rPr lang="en-US" altLang="zh-CN" i="1" smtClean="0">
                                <a:solidFill>
                                  <a:schemeClr val="tx1"/>
                                </a:solidFill>
                                <a:latin typeface="Cambria Math" panose="02040503050406030204" pitchFamily="18" charset="0"/>
                              </a:rPr>
                            </m:ctrlPr>
                          </m:sSubPr>
                          <m:e>
                            <m:r>
                              <a:rPr lang="zh-CN" altLang="en-US" i="1">
                                <a:solidFill>
                                  <a:schemeClr val="tx1"/>
                                </a:solidFill>
                                <a:latin typeface="Cambria Math" panose="02040503050406030204" pitchFamily="18" charset="0"/>
                              </a:rPr>
                              <m:t>𝑖</m:t>
                            </m:r>
                          </m:e>
                          <m:sub>
                            <m:r>
                              <a:rPr lang="en-US" altLang="zh-CN" i="1">
                                <a:solidFill>
                                  <a:schemeClr val="tx1"/>
                                </a:solidFill>
                                <a:latin typeface="Cambria Math" panose="02040503050406030204" pitchFamily="18" charset="0"/>
                              </a:rPr>
                              <m:t>0</m:t>
                            </m:r>
                          </m:sub>
                        </m:sSub>
                        <m:r>
                          <a:rPr lang="en-US" altLang="zh-CN" i="1" smtClean="0">
                            <a:solidFill>
                              <a:schemeClr val="tx1"/>
                            </a:solidFill>
                            <a:latin typeface="Cambria Math" panose="02040503050406030204" pitchFamily="18" charset="0"/>
                            <a:ea typeface="Cambria Math" panose="02040503050406030204" pitchFamily="18" charset="0"/>
                          </a:rPr>
                          <m:t>=</m:t>
                        </m:r>
                        <m:r>
                          <a:rPr lang="en-US" altLang="zh-CN" b="0" i="1" smtClean="0">
                            <a:solidFill>
                              <a:schemeClr val="tx1"/>
                            </a:solidFill>
                            <a:latin typeface="Cambria Math" panose="02040503050406030204" pitchFamily="18" charset="0"/>
                            <a:ea typeface="Cambria Math" panose="02040503050406030204" pitchFamily="18" charset="0"/>
                          </a:rPr>
                          <m:t>60</m:t>
                        </m:r>
                        <m:r>
                          <a:rPr lang="en-US" altLang="zh-CN" b="0" i="1" smtClean="0">
                            <a:solidFill>
                              <a:schemeClr val="tx1"/>
                            </a:solidFill>
                            <a:latin typeface="Cambria Math" panose="02040503050406030204" pitchFamily="18" charset="0"/>
                            <a:ea typeface="Cambria Math" panose="02040503050406030204" pitchFamily="18" charset="0"/>
                          </a:rPr>
                          <m:t>°</m:t>
                        </m:r>
                      </m:oMath>
                    </m:oMathPara>
                  </a14:m>
                  <a:endParaRPr lang="zh-CN" altLang="en-US" dirty="0">
                    <a:solidFill>
                      <a:srgbClr val="FF00FF"/>
                    </a:solidFill>
                  </a:endParaRPr>
                </a:p>
              </p:txBody>
            </p:sp>
          </mc:Choice>
          <mc:Fallback>
            <p:sp>
              <p:nvSpPr>
                <p:cNvPr id="236" name="对象 34850"/>
                <p:cNvSpPr txBox="1">
                  <a:spLocks noRot="1" noChangeAspect="1" noMove="1" noResize="1" noEditPoints="1" noAdjustHandles="1" noChangeArrowheads="1" noChangeShapeType="1" noTextEdit="1"/>
                </p:cNvSpPr>
                <p:nvPr/>
              </p:nvSpPr>
              <p:spPr bwMode="auto">
                <a:xfrm>
                  <a:off x="6373512" y="1474261"/>
                  <a:ext cx="1054835" cy="533399"/>
                </a:xfrm>
                <a:prstGeom prst="rect">
                  <a:avLst/>
                </a:prstGeom>
                <a:blipFill rotWithShape="1">
                  <a:blip r:embed="rId8"/>
                </a:blipFill>
                <a:ln>
                  <a:noFill/>
                </a:ln>
              </p:spPr>
              <p:txBody>
                <a:bodyPr/>
                <a:lstStyle/>
                <a:p>
                  <a:r>
                    <a:rPr lang="zh-CN" altLang="en-US">
                      <a:noFill/>
                    </a:rPr>
                    <a:t> </a:t>
                  </a:r>
                </a:p>
              </p:txBody>
            </p:sp>
          </mc:Fallback>
        </mc:AlternateContent>
      </p:grpSp>
      <p:grpSp>
        <p:nvGrpSpPr>
          <p:cNvPr id="237" name="组合 236"/>
          <p:cNvGrpSpPr/>
          <p:nvPr/>
        </p:nvGrpSpPr>
        <p:grpSpPr>
          <a:xfrm>
            <a:off x="1980481" y="4594493"/>
            <a:ext cx="403108" cy="505374"/>
            <a:chOff x="2098924" y="5565518"/>
            <a:chExt cx="403108" cy="505374"/>
          </a:xfrm>
        </p:grpSpPr>
        <p:sp>
          <p:nvSpPr>
            <p:cNvPr id="238" name="任意多边形 34830"/>
            <p:cNvSpPr>
              <a:spLocks noChangeAspect="1" noChangeArrowheads="1"/>
            </p:cNvSpPr>
            <p:nvPr/>
          </p:nvSpPr>
          <p:spPr bwMode="auto">
            <a:xfrm rot="18076847" flipH="1" flipV="1">
              <a:off x="2095608" y="5568834"/>
              <a:ext cx="211266" cy="204634"/>
            </a:xfrm>
            <a:custGeom>
              <a:avLst/>
              <a:gdLst>
                <a:gd name="T0" fmla="*/ 0 w 28807"/>
                <a:gd name="T1" fmla="*/ 0 h 28693"/>
                <a:gd name="T2" fmla="*/ 0 w 28807"/>
                <a:gd name="T3" fmla="*/ 0 h 28693"/>
                <a:gd name="T4" fmla="*/ 1 w 28807"/>
                <a:gd name="T5" fmla="*/ 2 h 28693"/>
                <a:gd name="T6" fmla="*/ 1 w 28807"/>
                <a:gd name="T7" fmla="*/ 3 h 28693"/>
                <a:gd name="T8" fmla="*/ 0 w 28807"/>
                <a:gd name="T9" fmla="*/ 0 h 28693"/>
                <a:gd name="T10" fmla="*/ 0 w 28807"/>
                <a:gd name="T11" fmla="*/ 0 h 28693"/>
                <a:gd name="T12" fmla="*/ 1 w 28807"/>
                <a:gd name="T13" fmla="*/ 2 h 28693"/>
                <a:gd name="T14" fmla="*/ 1 w 28807"/>
                <a:gd name="T15" fmla="*/ 3 h 28693"/>
                <a:gd name="T16" fmla="*/ 0 w 28807"/>
                <a:gd name="T17" fmla="*/ 2 h 286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07" h="28693" fill="none">
                  <a:moveTo>
                    <a:pt x="0" y="1237"/>
                  </a:moveTo>
                  <a:cubicBezTo>
                    <a:pt x="2251" y="434"/>
                    <a:pt x="4678" y="-1"/>
                    <a:pt x="7207" y="-1"/>
                  </a:cubicBezTo>
                  <a:cubicBezTo>
                    <a:pt x="19136" y="-1"/>
                    <a:pt x="28807" y="9670"/>
                    <a:pt x="28807" y="21599"/>
                  </a:cubicBezTo>
                  <a:cubicBezTo>
                    <a:pt x="28807" y="24087"/>
                    <a:pt x="28386" y="26476"/>
                    <a:pt x="27614" y="28696"/>
                  </a:cubicBezTo>
                </a:path>
                <a:path w="28807" h="28693" stroke="0">
                  <a:moveTo>
                    <a:pt x="0" y="1237"/>
                  </a:moveTo>
                  <a:cubicBezTo>
                    <a:pt x="2251" y="434"/>
                    <a:pt x="4678" y="-1"/>
                    <a:pt x="7207" y="-1"/>
                  </a:cubicBezTo>
                  <a:cubicBezTo>
                    <a:pt x="19136" y="-1"/>
                    <a:pt x="28807" y="9670"/>
                    <a:pt x="28807" y="21599"/>
                  </a:cubicBezTo>
                  <a:cubicBezTo>
                    <a:pt x="28807" y="24087"/>
                    <a:pt x="28386" y="26476"/>
                    <a:pt x="27614" y="28696"/>
                  </a:cubicBezTo>
                  <a:lnTo>
                    <a:pt x="7207" y="21600"/>
                  </a:lnTo>
                  <a:lnTo>
                    <a:pt x="0" y="1237"/>
                  </a:lnTo>
                  <a:close/>
                </a:path>
              </a:pathLst>
            </a:custGeom>
            <a:noFill/>
            <a:ln w="19050">
              <a:solidFill>
                <a:schemeClr val="tx1"/>
              </a:solidFill>
              <a:prstDash val="dash"/>
              <a:round/>
              <a:tailEnd type="none" w="sm" len="lg"/>
            </a:ln>
            <a:extLst>
              <a:ext uri="{909E8E84-426E-40DD-AFC4-6F175D3DCCD1}">
                <a14:hiddenFill xmlns:a14="http://schemas.microsoft.com/office/drawing/2010/main">
                  <a:solidFill>
                    <a:srgbClr val="FFFFFF"/>
                  </a:solidFill>
                </a14:hiddenFill>
              </a:ext>
            </a:extLst>
          </p:spPr>
          <p:txBody>
            <a:bodyPr/>
            <a:lstStyle/>
            <a:p>
              <a:endParaRPr lang="en-US" dirty="0"/>
            </a:p>
          </p:txBody>
        </p:sp>
        <mc:AlternateContent xmlns:mc="http://schemas.openxmlformats.org/markup-compatibility/2006">
          <mc:Choice xmlns:a14="http://schemas.microsoft.com/office/drawing/2010/main" Requires="a14">
            <p:sp>
              <p:nvSpPr>
                <p:cNvPr id="239" name="对象 34850"/>
                <p:cNvSpPr txBox="1"/>
                <p:nvPr/>
              </p:nvSpPr>
              <p:spPr bwMode="auto">
                <a:xfrm>
                  <a:off x="2100817" y="5665126"/>
                  <a:ext cx="401215" cy="405766"/>
                </a:xfrm>
                <a:prstGeom prst="rect">
                  <a:avLst/>
                </a:prstGeom>
                <a:noFill/>
                <a:ln>
                  <a:noFill/>
                </a:ln>
              </p:spPr>
              <p:txBody>
                <a:bodyPr>
                  <a:normAutofit/>
                </a:bodyPr>
                <a:lstStyle/>
                <a:p>
                  <a14:m>
                    <m:oMathPara xmlns:m="http://schemas.openxmlformats.org/officeDocument/2006/math">
                      <m:oMathParaPr>
                        <m:jc m:val="left"/>
                      </m:oMathParaPr>
                      <m:oMath xmlns:m="http://schemas.openxmlformats.org/officeDocument/2006/math">
                        <m:r>
                          <a:rPr lang="zh-CN" altLang="en-US" i="1" smtClean="0">
                            <a:solidFill>
                              <a:schemeClr val="tx1"/>
                            </a:solidFill>
                            <a:latin typeface="Cambria Math" panose="02040503050406030204" pitchFamily="18" charset="0"/>
                          </a:rPr>
                          <m:t>𝛼</m:t>
                        </m:r>
                      </m:oMath>
                    </m:oMathPara>
                  </a14:m>
                  <a:endParaRPr lang="zh-CN" altLang="en-US" dirty="0">
                    <a:solidFill>
                      <a:srgbClr val="FF00FF"/>
                    </a:solidFill>
                  </a:endParaRPr>
                </a:p>
              </p:txBody>
            </p:sp>
          </mc:Choice>
          <mc:Fallback>
            <p:sp>
              <p:nvSpPr>
                <p:cNvPr id="239" name="对象 34850"/>
                <p:cNvSpPr txBox="1">
                  <a:spLocks noRot="1" noChangeAspect="1" noMove="1" noResize="1" noEditPoints="1" noAdjustHandles="1" noChangeArrowheads="1" noChangeShapeType="1" noTextEdit="1"/>
                </p:cNvSpPr>
                <p:nvPr/>
              </p:nvSpPr>
              <p:spPr bwMode="auto">
                <a:xfrm>
                  <a:off x="2100817" y="5665126"/>
                  <a:ext cx="401215" cy="405766"/>
                </a:xfrm>
                <a:prstGeom prst="rect">
                  <a:avLst/>
                </a:prstGeom>
                <a:blipFill rotWithShape="1">
                  <a:blip r:embed="rId9"/>
                </a:blipFill>
                <a:ln>
                  <a:noFill/>
                </a:ln>
              </p:spPr>
              <p:txBody>
                <a:bodyPr/>
                <a:lstStyle/>
                <a:p>
                  <a:r>
                    <a:rPr lang="zh-CN" altLang="en-US">
                      <a:noFill/>
                    </a:rPr>
                    <a:t> </a:t>
                  </a:r>
                </a:p>
              </p:txBody>
            </p:sp>
          </mc:Fallback>
        </mc:AlternateContent>
      </p:grpSp>
      <p:grpSp>
        <p:nvGrpSpPr>
          <p:cNvPr id="240" name="组合 239"/>
          <p:cNvGrpSpPr/>
          <p:nvPr/>
        </p:nvGrpSpPr>
        <p:grpSpPr>
          <a:xfrm>
            <a:off x="497176" y="3342707"/>
            <a:ext cx="2635263" cy="2067234"/>
            <a:chOff x="2802093" y="2770884"/>
            <a:chExt cx="2635263" cy="2067234"/>
          </a:xfrm>
        </p:grpSpPr>
        <p:grpSp>
          <p:nvGrpSpPr>
            <p:cNvPr id="241" name="组合 240"/>
            <p:cNvGrpSpPr/>
            <p:nvPr/>
          </p:nvGrpSpPr>
          <p:grpSpPr>
            <a:xfrm>
              <a:off x="2802093" y="3298254"/>
              <a:ext cx="607291" cy="759083"/>
              <a:chOff x="5021223" y="4069875"/>
              <a:chExt cx="607291" cy="759083"/>
            </a:xfrm>
          </p:grpSpPr>
          <mc:AlternateContent xmlns:mc="http://schemas.openxmlformats.org/markup-compatibility/2006">
            <mc:Choice xmlns:a14="http://schemas.microsoft.com/office/drawing/2010/main" Requires="a14">
              <p:sp>
                <p:nvSpPr>
                  <p:cNvPr id="246" name="文本框 245"/>
                  <p:cNvSpPr txBox="1"/>
                  <p:nvPr/>
                </p:nvSpPr>
                <p:spPr>
                  <a:xfrm>
                    <a:off x="5021223" y="4490404"/>
                    <a:ext cx="505691" cy="338554"/>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sSub>
                            <m:sSubPr>
                              <m:ctrlPr>
                                <a:rPr lang="en-US" altLang="zh-CN" sz="1600" i="1" smtClean="0">
                                  <a:solidFill>
                                    <a:schemeClr val="tx1"/>
                                  </a:solidFill>
                                  <a:latin typeface="Cambria Math" panose="02040503050406030204" pitchFamily="18" charset="0"/>
                                </a:rPr>
                              </m:ctrlPr>
                            </m:sSubPr>
                            <m:e>
                              <m:r>
                                <a:rPr lang="en-US" altLang="zh-CN" sz="1600" i="1">
                                  <a:solidFill>
                                    <a:schemeClr val="tx1"/>
                                  </a:solidFill>
                                  <a:latin typeface="Cambria Math" panose="02040503050406030204" pitchFamily="18" charset="0"/>
                                </a:rPr>
                                <m:t>𝑛</m:t>
                              </m:r>
                            </m:e>
                            <m:sub>
                              <m:r>
                                <a:rPr lang="en-US" altLang="zh-CN" sz="1600" b="0" i="0" smtClean="0">
                                  <a:solidFill>
                                    <a:schemeClr val="tx1"/>
                                  </a:solidFill>
                                  <a:latin typeface="Cambria Math" panose="02040503050406030204" pitchFamily="18" charset="0"/>
                                </a:rPr>
                                <m:t>2</m:t>
                              </m:r>
                            </m:sub>
                          </m:sSub>
                        </m:oMath>
                      </m:oMathPara>
                    </a14:m>
                    <a:endParaRPr lang="zh-CN" altLang="en-US" dirty="0"/>
                  </a:p>
                </p:txBody>
              </p:sp>
            </mc:Choice>
            <mc:Fallback>
              <p:sp>
                <p:nvSpPr>
                  <p:cNvPr id="246" name="文本框 245"/>
                  <p:cNvSpPr txBox="1">
                    <a:spLocks noRot="1" noChangeAspect="1" noMove="1" noResize="1" noEditPoints="1" noAdjustHandles="1" noChangeArrowheads="1" noChangeShapeType="1" noTextEdit="1"/>
                  </p:cNvSpPr>
                  <p:nvPr/>
                </p:nvSpPr>
                <p:spPr>
                  <a:xfrm>
                    <a:off x="5021223" y="4490404"/>
                    <a:ext cx="505691" cy="338554"/>
                  </a:xfrm>
                  <a:prstGeom prst="rect">
                    <a:avLst/>
                  </a:prstGeom>
                  <a:blipFill rotWithShape="1">
                    <a:blip r:embed="rId10"/>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7" name="文本框 246"/>
                  <p:cNvSpPr txBox="1"/>
                  <p:nvPr/>
                </p:nvSpPr>
                <p:spPr>
                  <a:xfrm>
                    <a:off x="5021223" y="4069875"/>
                    <a:ext cx="607291" cy="338554"/>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sSub>
                            <m:sSubPr>
                              <m:ctrlPr>
                                <a:rPr lang="en-US" altLang="zh-CN" sz="1600" i="1" smtClean="0">
                                  <a:solidFill>
                                    <a:schemeClr val="tx1"/>
                                  </a:solidFill>
                                  <a:latin typeface="Cambria Math" panose="02040503050406030204" pitchFamily="18" charset="0"/>
                                </a:rPr>
                              </m:ctrlPr>
                            </m:sSubPr>
                            <m:e>
                              <m:r>
                                <a:rPr lang="en-US" altLang="zh-CN" sz="1600" i="1">
                                  <a:solidFill>
                                    <a:schemeClr val="tx1"/>
                                  </a:solidFill>
                                  <a:latin typeface="Cambria Math" panose="02040503050406030204" pitchFamily="18" charset="0"/>
                                </a:rPr>
                                <m:t>𝑛</m:t>
                              </m:r>
                            </m:e>
                            <m:sub>
                              <m:r>
                                <a:rPr lang="en-US" altLang="zh-CN" sz="1600" b="0" i="0" smtClean="0">
                                  <a:solidFill>
                                    <a:schemeClr val="tx1"/>
                                  </a:solidFill>
                                  <a:latin typeface="Cambria Math" panose="02040503050406030204" pitchFamily="18" charset="0"/>
                                </a:rPr>
                                <m:t>1</m:t>
                              </m:r>
                            </m:sub>
                          </m:sSub>
                        </m:oMath>
                      </m:oMathPara>
                    </a14:m>
                    <a:endParaRPr lang="zh-CN" altLang="en-US" dirty="0"/>
                  </a:p>
                </p:txBody>
              </p:sp>
            </mc:Choice>
            <mc:Fallback>
              <p:sp>
                <p:nvSpPr>
                  <p:cNvPr id="247" name="文本框 246"/>
                  <p:cNvSpPr txBox="1">
                    <a:spLocks noRot="1" noChangeAspect="1" noMove="1" noResize="1" noEditPoints="1" noAdjustHandles="1" noChangeArrowheads="1" noChangeShapeType="1" noTextEdit="1"/>
                  </p:cNvSpPr>
                  <p:nvPr/>
                </p:nvSpPr>
                <p:spPr>
                  <a:xfrm>
                    <a:off x="5021223" y="4069875"/>
                    <a:ext cx="607291" cy="338554"/>
                  </a:xfrm>
                  <a:prstGeom prst="rect">
                    <a:avLst/>
                  </a:prstGeom>
                  <a:blipFill rotWithShape="1">
                    <a:blip r:embed="rId11"/>
                  </a:blipFill>
                </p:spPr>
                <p:txBody>
                  <a:bodyPr/>
                  <a:lstStyle/>
                  <a:p>
                    <a:r>
                      <a:rPr lang="zh-CN" altLang="en-US">
                        <a:noFill/>
                      </a:rPr>
                      <a:t> </a:t>
                    </a:r>
                  </a:p>
                </p:txBody>
              </p:sp>
            </mc:Fallback>
          </mc:AlternateContent>
        </p:grpSp>
        <p:grpSp>
          <p:nvGrpSpPr>
            <p:cNvPr id="242" name="组合 241"/>
            <p:cNvGrpSpPr/>
            <p:nvPr/>
          </p:nvGrpSpPr>
          <p:grpSpPr>
            <a:xfrm>
              <a:off x="3014398" y="2770884"/>
              <a:ext cx="2422958" cy="2067234"/>
              <a:chOff x="3014398" y="2770884"/>
              <a:chExt cx="2422958" cy="2067234"/>
            </a:xfrm>
          </p:grpSpPr>
          <p:cxnSp>
            <p:nvCxnSpPr>
              <p:cNvPr id="243" name="直接连接符 242"/>
              <p:cNvCxnSpPr/>
              <p:nvPr/>
            </p:nvCxnSpPr>
            <p:spPr bwMode="auto">
              <a:xfrm flipV="1">
                <a:off x="3014398" y="3668999"/>
                <a:ext cx="2422958" cy="56839"/>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244" name="直接连接符 243"/>
              <p:cNvCxnSpPr/>
              <p:nvPr/>
            </p:nvCxnSpPr>
            <p:spPr bwMode="auto">
              <a:xfrm flipV="1">
                <a:off x="4265939" y="2770884"/>
                <a:ext cx="0" cy="1714474"/>
              </a:xfrm>
              <a:prstGeom prst="line">
                <a:avLst/>
              </a:prstGeom>
              <a:solidFill>
                <a:schemeClr val="accent1"/>
              </a:solidFill>
              <a:ln w="19050" cap="flat" cmpd="sng" algn="ctr">
                <a:solidFill>
                  <a:schemeClr val="tx1"/>
                </a:solidFill>
                <a:prstDash val="dash"/>
                <a:round/>
                <a:headEnd type="none" w="med" len="med"/>
                <a:tailEnd type="none" w="med" len="med"/>
              </a:ln>
              <a:effectLst/>
            </p:spPr>
          </p:cxnSp>
          <p:sp>
            <p:nvSpPr>
              <p:cNvPr id="245" name="文本框 244"/>
              <p:cNvSpPr txBox="1"/>
              <p:nvPr/>
            </p:nvSpPr>
            <p:spPr>
              <a:xfrm>
                <a:off x="3494598" y="4499564"/>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7-14</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grpSp>
      <p:grpSp>
        <p:nvGrpSpPr>
          <p:cNvPr id="248" name="组合 247"/>
          <p:cNvGrpSpPr/>
          <p:nvPr/>
        </p:nvGrpSpPr>
        <p:grpSpPr>
          <a:xfrm>
            <a:off x="1968960" y="4197310"/>
            <a:ext cx="544510" cy="893818"/>
            <a:chOff x="4273877" y="3625487"/>
            <a:chExt cx="544510" cy="893818"/>
          </a:xfrm>
        </p:grpSpPr>
        <p:cxnSp>
          <p:nvCxnSpPr>
            <p:cNvPr id="249" name="直接连接符 248"/>
            <p:cNvCxnSpPr/>
            <p:nvPr/>
          </p:nvCxnSpPr>
          <p:spPr bwMode="auto">
            <a:xfrm>
              <a:off x="4278469" y="3701607"/>
              <a:ext cx="539918" cy="817698"/>
            </a:xfrm>
            <a:prstGeom prst="line">
              <a:avLst/>
            </a:prstGeom>
            <a:solidFill>
              <a:schemeClr val="accent1"/>
            </a:solidFill>
            <a:ln w="19050" cap="flat" cmpd="sng" algn="ctr">
              <a:solidFill>
                <a:schemeClr val="tx1"/>
              </a:solidFill>
              <a:prstDash val="solid"/>
              <a:round/>
              <a:headEnd type="none" w="med" len="med"/>
              <a:tailEnd type="stealth" w="med" len="lg"/>
            </a:ln>
            <a:effectLst/>
          </p:spPr>
        </p:cxnSp>
        <p:sp>
          <p:nvSpPr>
            <p:cNvPr id="250" name="直接连接符 34844"/>
            <p:cNvSpPr>
              <a:spLocks noChangeShapeType="1"/>
            </p:cNvSpPr>
            <p:nvPr/>
          </p:nvSpPr>
          <p:spPr bwMode="auto">
            <a:xfrm rot="2031746" flipH="1">
              <a:off x="4273877" y="3625487"/>
              <a:ext cx="102921" cy="300002"/>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51" name="直接连接符 34844"/>
            <p:cNvSpPr>
              <a:spLocks noChangeShapeType="1"/>
            </p:cNvSpPr>
            <p:nvPr/>
          </p:nvSpPr>
          <p:spPr bwMode="auto">
            <a:xfrm rot="2031746" flipH="1">
              <a:off x="4371271" y="3754482"/>
              <a:ext cx="102921" cy="300002"/>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52" name="椭圆 34829"/>
            <p:cNvSpPr>
              <a:spLocks noChangeArrowheads="1"/>
            </p:cNvSpPr>
            <p:nvPr/>
          </p:nvSpPr>
          <p:spPr bwMode="auto">
            <a:xfrm rot="19446511">
              <a:off x="4456112" y="3978347"/>
              <a:ext cx="77289" cy="76081"/>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253" name="直接连接符 34844"/>
            <p:cNvSpPr>
              <a:spLocks noChangeShapeType="1"/>
            </p:cNvSpPr>
            <p:nvPr/>
          </p:nvSpPr>
          <p:spPr bwMode="auto">
            <a:xfrm rot="2031746" flipH="1">
              <a:off x="4510479" y="3967308"/>
              <a:ext cx="102921" cy="300002"/>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54" name="直接连接符 34844"/>
            <p:cNvSpPr>
              <a:spLocks noChangeShapeType="1"/>
            </p:cNvSpPr>
            <p:nvPr/>
          </p:nvSpPr>
          <p:spPr bwMode="auto">
            <a:xfrm rot="2031746" flipH="1">
              <a:off x="4586471" y="4102381"/>
              <a:ext cx="102921" cy="300002"/>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sp>
          <p:nvSpPr>
            <p:cNvPr id="255" name="椭圆 34829"/>
            <p:cNvSpPr>
              <a:spLocks noChangeArrowheads="1"/>
            </p:cNvSpPr>
            <p:nvPr/>
          </p:nvSpPr>
          <p:spPr bwMode="auto">
            <a:xfrm rot="19446511">
              <a:off x="4672013" y="4314100"/>
              <a:ext cx="77289" cy="76081"/>
            </a:xfrm>
            <a:prstGeom prst="ellipse">
              <a:avLst/>
            </a:prstGeom>
            <a:solidFill>
              <a:srgbClr val="FF3300"/>
            </a:solidFill>
            <a:ln w="9525">
              <a:solidFill>
                <a:schemeClr val="bg1"/>
              </a:solid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nvGrpSpPr>
          <p:cNvPr id="2" name="组合 1"/>
          <p:cNvGrpSpPr/>
          <p:nvPr/>
        </p:nvGrpSpPr>
        <p:grpSpPr>
          <a:xfrm>
            <a:off x="7000769" y="1509931"/>
            <a:ext cx="882071" cy="1161732"/>
            <a:chOff x="6989993" y="1863159"/>
            <a:chExt cx="882071" cy="1161732"/>
          </a:xfrm>
        </p:grpSpPr>
        <p:sp>
          <p:nvSpPr>
            <p:cNvPr id="3" name="平行四边形 2"/>
            <p:cNvSpPr/>
            <p:nvPr/>
          </p:nvSpPr>
          <p:spPr bwMode="auto">
            <a:xfrm rot="20925870">
              <a:off x="6989993" y="1863159"/>
              <a:ext cx="882071" cy="1120981"/>
            </a:xfrm>
            <a:prstGeom prst="parallelogram">
              <a:avLst/>
            </a:prstGeom>
            <a:solidFill>
              <a:schemeClr val="bg1">
                <a:lumMod val="65000"/>
              </a:schemeClr>
            </a:solidFill>
            <a:ln w="12700">
              <a:noFill/>
              <a:round/>
              <a:headEnd type="none" w="med" len="lg"/>
              <a:tailEnd type="stealth" w="med" len="lg"/>
            </a:ln>
          </p:spPr>
          <p:txBody>
            <a:bodyPr rtlCol="0" anchor="ctr"/>
            <a:lstStyle/>
            <a:p>
              <a:pPr algn="l"/>
              <a:endParaRPr lang="zh-CN" altLang="en-US"/>
            </a:p>
          </p:txBody>
        </p:sp>
        <p:cxnSp>
          <p:nvCxnSpPr>
            <p:cNvPr id="5" name="直接连接符 4"/>
            <p:cNvCxnSpPr/>
            <p:nvPr/>
          </p:nvCxnSpPr>
          <p:spPr bwMode="auto">
            <a:xfrm flipH="1">
              <a:off x="7171271" y="2546773"/>
              <a:ext cx="178407" cy="478118"/>
            </a:xfrm>
            <a:prstGeom prst="line">
              <a:avLst/>
            </a:prstGeom>
            <a:solidFill>
              <a:schemeClr val="accent1"/>
            </a:solidFill>
            <a:ln w="19050" cap="flat" cmpd="sng" algn="ctr">
              <a:solidFill>
                <a:schemeClr val="bg1"/>
              </a:solidFill>
              <a:prstDash val="solid"/>
              <a:round/>
              <a:headEnd type="none" w="med" len="med"/>
              <a:tailEnd type="none" w="med" len="med"/>
            </a:ln>
            <a:effectLst/>
          </p:spPr>
        </p:cxnSp>
      </p:grpSp>
      <p:grpSp>
        <p:nvGrpSpPr>
          <p:cNvPr id="7" name="组合 6"/>
          <p:cNvGrpSpPr/>
          <p:nvPr/>
        </p:nvGrpSpPr>
        <p:grpSpPr>
          <a:xfrm>
            <a:off x="6168024" y="1520158"/>
            <a:ext cx="1765479" cy="1583761"/>
            <a:chOff x="7039150" y="3516907"/>
            <a:chExt cx="1765479" cy="1583761"/>
          </a:xfrm>
        </p:grpSpPr>
        <p:sp>
          <p:nvSpPr>
            <p:cNvPr id="8" name="文本框 7"/>
            <p:cNvSpPr txBox="1"/>
            <p:nvPr/>
          </p:nvSpPr>
          <p:spPr>
            <a:xfrm>
              <a:off x="7200987" y="4762114"/>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7-13</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nvGrpSpPr>
            <p:cNvPr id="9" name="组合 8"/>
            <p:cNvGrpSpPr/>
            <p:nvPr/>
          </p:nvGrpSpPr>
          <p:grpSpPr>
            <a:xfrm>
              <a:off x="7039150" y="3516907"/>
              <a:ext cx="882071" cy="1120981"/>
              <a:chOff x="3604518" y="2286544"/>
              <a:chExt cx="882071" cy="1120981"/>
            </a:xfrm>
          </p:grpSpPr>
          <p:sp>
            <p:nvSpPr>
              <p:cNvPr id="10" name="平行四边形 9"/>
              <p:cNvSpPr/>
              <p:nvPr/>
            </p:nvSpPr>
            <p:spPr bwMode="auto">
              <a:xfrm rot="20925870">
                <a:off x="3604518" y="2286544"/>
                <a:ext cx="882071" cy="1120981"/>
              </a:xfrm>
              <a:prstGeom prst="parallelogram">
                <a:avLst/>
              </a:prstGeom>
              <a:solidFill>
                <a:schemeClr val="bg1">
                  <a:lumMod val="65000"/>
                </a:schemeClr>
              </a:solidFill>
              <a:ln w="12700">
                <a:noFill/>
                <a:round/>
                <a:headEnd type="none" w="med" len="lg"/>
                <a:tailEnd type="stealth" w="med" len="lg"/>
              </a:ln>
            </p:spPr>
            <p:txBody>
              <a:bodyPr rtlCol="0" anchor="ctr"/>
              <a:lstStyle/>
              <a:p>
                <a:pPr algn="l"/>
                <a:endParaRPr lang="zh-CN" altLang="en-US"/>
              </a:p>
            </p:txBody>
          </p:sp>
          <p:sp>
            <p:nvSpPr>
              <p:cNvPr id="11" name="直接连接符 24589"/>
              <p:cNvSpPr>
                <a:spLocks noChangeAspect="1" noChangeShapeType="1"/>
              </p:cNvSpPr>
              <p:nvPr/>
            </p:nvSpPr>
            <p:spPr bwMode="auto">
              <a:xfrm>
                <a:off x="3781618" y="2955391"/>
                <a:ext cx="150497" cy="444610"/>
              </a:xfrm>
              <a:prstGeom prst="line">
                <a:avLst/>
              </a:prstGeom>
              <a:noFill/>
              <a:ln w="19050">
                <a:solidFill>
                  <a:schemeClr val="bg1"/>
                </a:solidFill>
                <a:prstDash val="solid"/>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grpSp>
      </p:grpSp>
      <p:sp>
        <p:nvSpPr>
          <p:cNvPr id="12" name="直接连接符 24584"/>
          <p:cNvSpPr>
            <a:spLocks noChangeShapeType="1"/>
          </p:cNvSpPr>
          <p:nvPr/>
        </p:nvSpPr>
        <p:spPr bwMode="auto">
          <a:xfrm flipV="1">
            <a:off x="5449498" y="1908000"/>
            <a:ext cx="216000" cy="0"/>
          </a:xfrm>
          <a:prstGeom prst="line">
            <a:avLst/>
          </a:prstGeom>
          <a:noFill/>
          <a:ln w="19050">
            <a:solidFill>
              <a:srgbClr val="FF000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 name="直接连接符 24587"/>
          <p:cNvSpPr>
            <a:spLocks noChangeShapeType="1"/>
          </p:cNvSpPr>
          <p:nvPr/>
        </p:nvSpPr>
        <p:spPr bwMode="auto">
          <a:xfrm>
            <a:off x="5686467" y="1691606"/>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mc:AlternateContent xmlns:mc="http://schemas.openxmlformats.org/markup-compatibility/2006">
        <mc:Choice xmlns:a14="http://schemas.microsoft.com/office/drawing/2010/main" Requires="a14">
          <p:sp>
            <p:nvSpPr>
              <p:cNvPr id="14" name="文本框 13"/>
              <p:cNvSpPr txBox="1"/>
              <p:nvPr/>
            </p:nvSpPr>
            <p:spPr>
              <a:xfrm>
                <a:off x="5244894" y="1956448"/>
                <a:ext cx="5107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dirty="0"/>
              </a:p>
            </p:txBody>
          </p:sp>
        </mc:Choice>
        <mc:Fallback>
          <p:sp>
            <p:nvSpPr>
              <p:cNvPr id="14" name="文本框 13"/>
              <p:cNvSpPr txBox="1">
                <a:spLocks noRot="1" noChangeAspect="1" noMove="1" noResize="1" noEditPoints="1" noAdjustHandles="1" noChangeArrowheads="1" noChangeShapeType="1" noTextEdit="1"/>
              </p:cNvSpPr>
              <p:nvPr/>
            </p:nvSpPr>
            <p:spPr>
              <a:xfrm>
                <a:off x="5244894" y="1956448"/>
                <a:ext cx="510725" cy="338554"/>
              </a:xfrm>
              <a:prstGeom prst="rect">
                <a:avLst/>
              </a:prstGeom>
              <a:blipFill rotWithShape="1">
                <a:blip r:embed="rId12"/>
                <a:stretch>
                  <a:fillRect l="-84" t="-4" r="120" b="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6871190" y="1223229"/>
                <a:ext cx="420354" cy="551754"/>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f>
                        <m:fPr>
                          <m:ctrlPr>
                            <a:rPr lang="zh-CN" altLang="en-US" sz="1600" i="1" smtClean="0">
                              <a:solidFill>
                                <a:srgbClr val="836967"/>
                              </a:solidFill>
                              <a:latin typeface="Cambria Math" panose="02040503050406030204" pitchFamily="18" charset="0"/>
                            </a:rPr>
                          </m:ctrlPr>
                        </m:fPr>
                        <m:num>
                          <m:sSub>
                            <m:sSubPr>
                              <m:ctrlPr>
                                <a:rPr lang="zh-CN" altLang="zh-CN" sz="16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m:t>
                              </m:r>
                            </m:sub>
                          </m:sSub>
                        </m:num>
                        <m:den>
                          <m:r>
                            <a:rPr lang="zh-CN" altLang="en-US" sz="1600" i="0">
                              <a:latin typeface="Cambria Math" panose="02040503050406030204" pitchFamily="18" charset="0"/>
                            </a:rPr>
                            <m:t>2</m:t>
                          </m:r>
                        </m:den>
                      </m:f>
                    </m:oMath>
                  </m:oMathPara>
                </a14:m>
                <a:endParaRPr lang="zh-CN" altLang="en-US" dirty="0"/>
              </a:p>
            </p:txBody>
          </p:sp>
        </mc:Choice>
        <mc:Fallback>
          <p:sp>
            <p:nvSpPr>
              <p:cNvPr id="15" name="文本框 14"/>
              <p:cNvSpPr txBox="1">
                <a:spLocks noRot="1" noChangeAspect="1" noMove="1" noResize="1" noEditPoints="1" noAdjustHandles="1" noChangeArrowheads="1" noChangeShapeType="1" noTextEdit="1"/>
              </p:cNvSpPr>
              <p:nvPr/>
            </p:nvSpPr>
            <p:spPr>
              <a:xfrm>
                <a:off x="6871190" y="1223229"/>
                <a:ext cx="420354" cy="551754"/>
              </a:xfrm>
              <a:prstGeom prst="rect">
                <a:avLst/>
              </a:prstGeom>
              <a:blipFill rotWithShape="1">
                <a:blip r:embed="rId13"/>
                <a:stretch>
                  <a:fillRect l="-117" t="-40" r="113" b="29"/>
                </a:stretch>
              </a:blipFill>
            </p:spPr>
            <p:txBody>
              <a:bodyPr/>
              <a:lstStyle/>
              <a:p>
                <a:r>
                  <a:rPr lang="zh-CN" altLang="en-US">
                    <a:noFill/>
                  </a:rPr>
                  <a:t> </a:t>
                </a:r>
              </a:p>
            </p:txBody>
          </p:sp>
        </mc:Fallback>
      </mc:AlternateContent>
      <p:sp>
        <p:nvSpPr>
          <p:cNvPr id="16" name="直接连接符 24584"/>
          <p:cNvSpPr>
            <a:spLocks noChangeShapeType="1"/>
          </p:cNvSpPr>
          <p:nvPr/>
        </p:nvSpPr>
        <p:spPr bwMode="auto">
          <a:xfrm>
            <a:off x="7614352" y="1908000"/>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7" name="直接连接符 16"/>
          <p:cNvCxnSpPr/>
          <p:nvPr/>
        </p:nvCxnSpPr>
        <p:spPr bwMode="auto">
          <a:xfrm flipH="1">
            <a:off x="7543107" y="1741787"/>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18" name="直接连接符 17"/>
          <p:cNvCxnSpPr/>
          <p:nvPr/>
        </p:nvCxnSpPr>
        <p:spPr bwMode="auto">
          <a:xfrm flipH="1">
            <a:off x="7813928" y="1727653"/>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mc:AlternateContent xmlns:mc="http://schemas.openxmlformats.org/markup-compatibility/2006">
        <mc:Choice xmlns:a14="http://schemas.microsoft.com/office/drawing/2010/main" Requires="a14">
          <p:sp>
            <p:nvSpPr>
              <p:cNvPr id="19" name="文本框 18"/>
              <p:cNvSpPr txBox="1"/>
              <p:nvPr/>
            </p:nvSpPr>
            <p:spPr>
              <a:xfrm>
                <a:off x="7634592" y="1983258"/>
                <a:ext cx="1354960" cy="66652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en-US" sz="2000" i="1">
                              <a:solidFill>
                                <a:srgbClr val="836967"/>
                              </a:solidFill>
                              <a:latin typeface="Cambria Math" panose="02040503050406030204" pitchFamily="18" charset="0"/>
                            </a:rPr>
                          </m:ctrlPr>
                        </m:fPr>
                        <m:num>
                          <m:sSub>
                            <m:sSubPr>
                              <m:ctrlPr>
                                <a:rPr lang="zh-CN" altLang="zh-CN" sz="20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m:t>
                              </m:r>
                            </m:sub>
                          </m:sSub>
                        </m:num>
                        <m:den>
                          <m:r>
                            <a:rPr lang="zh-CN" altLang="en-US" sz="2000">
                              <a:latin typeface="Cambria Math" panose="02040503050406030204" pitchFamily="18" charset="0"/>
                            </a:rPr>
                            <m:t>2</m:t>
                          </m:r>
                        </m:den>
                      </m:f>
                      <m:func>
                        <m:func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cos</m:t>
                              </m:r>
                            </m:e>
                            <m:sup>
                              <m: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fName>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𝛼</m:t>
                          </m:r>
                        </m:e>
                      </m:func>
                    </m:oMath>
                  </m:oMathPara>
                </a14:m>
                <a:endParaRPr lang="zh-CN" altLang="en-US" dirty="0"/>
              </a:p>
            </p:txBody>
          </p:sp>
        </mc:Choice>
        <mc:Fallback>
          <p:sp>
            <p:nvSpPr>
              <p:cNvPr id="19" name="文本框 18"/>
              <p:cNvSpPr txBox="1">
                <a:spLocks noRot="1" noChangeAspect="1" noMove="1" noResize="1" noEditPoints="1" noAdjustHandles="1" noChangeArrowheads="1" noChangeShapeType="1" noTextEdit="1"/>
              </p:cNvSpPr>
              <p:nvPr/>
            </p:nvSpPr>
            <p:spPr>
              <a:xfrm>
                <a:off x="7634592" y="1983258"/>
                <a:ext cx="1354960" cy="666529"/>
              </a:xfrm>
              <a:prstGeom prst="rect">
                <a:avLst/>
              </a:prstGeom>
              <a:blipFill rotWithShape="1">
                <a:blip r:embed="rId14"/>
                <a:stretch>
                  <a:fillRect l="-46" t="-23" r="36" b="85"/>
                </a:stretch>
              </a:blipFill>
            </p:spPr>
            <p:txBody>
              <a:bodyPr/>
              <a:lstStyle/>
              <a:p>
                <a:r>
                  <a:rPr lang="zh-CN" altLang="en-US">
                    <a:noFill/>
                  </a:rPr>
                  <a:t> </a:t>
                </a:r>
              </a:p>
            </p:txBody>
          </p:sp>
        </mc:Fallback>
      </mc:AlternateContent>
      <p:cxnSp>
        <p:nvCxnSpPr>
          <p:cNvPr id="20" name="直接连接符 19"/>
          <p:cNvCxnSpPr/>
          <p:nvPr/>
        </p:nvCxnSpPr>
        <p:spPr bwMode="auto">
          <a:xfrm rot="540000" flipH="1">
            <a:off x="5626679" y="1725113"/>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21" name="直接连接符 24587"/>
          <p:cNvSpPr>
            <a:spLocks noChangeShapeType="1"/>
          </p:cNvSpPr>
          <p:nvPr/>
        </p:nvSpPr>
        <p:spPr bwMode="auto">
          <a:xfrm>
            <a:off x="5948201" y="1697181"/>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cxnSp>
        <p:nvCxnSpPr>
          <p:cNvPr id="22" name="直接连接符 21"/>
          <p:cNvCxnSpPr/>
          <p:nvPr/>
        </p:nvCxnSpPr>
        <p:spPr bwMode="auto">
          <a:xfrm rot="540000" flipH="1">
            <a:off x="5888413" y="1730688"/>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23" name="直接连接符 24587"/>
          <p:cNvSpPr>
            <a:spLocks noChangeShapeType="1"/>
          </p:cNvSpPr>
          <p:nvPr/>
        </p:nvSpPr>
        <p:spPr bwMode="auto">
          <a:xfrm>
            <a:off x="6185130" y="1711462"/>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cxnSp>
        <p:nvCxnSpPr>
          <p:cNvPr id="24" name="直接连接符 23"/>
          <p:cNvCxnSpPr/>
          <p:nvPr/>
        </p:nvCxnSpPr>
        <p:spPr bwMode="auto">
          <a:xfrm rot="540000" flipH="1">
            <a:off x="6125342" y="1744969"/>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25" name="直接连接符 24"/>
          <p:cNvCxnSpPr/>
          <p:nvPr/>
        </p:nvCxnSpPr>
        <p:spPr bwMode="auto">
          <a:xfrm>
            <a:off x="5686467" y="1908000"/>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26" name="直接连接符 25"/>
          <p:cNvCxnSpPr/>
          <p:nvPr/>
        </p:nvCxnSpPr>
        <p:spPr bwMode="auto">
          <a:xfrm>
            <a:off x="5941167" y="1908000"/>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27" name="直接连接符 24589"/>
          <p:cNvSpPr>
            <a:spLocks noChangeAspect="1" noChangeShapeType="1"/>
          </p:cNvSpPr>
          <p:nvPr/>
        </p:nvSpPr>
        <p:spPr bwMode="auto">
          <a:xfrm>
            <a:off x="6549346" y="1738982"/>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28" name="直接连接符 24589"/>
          <p:cNvSpPr>
            <a:spLocks noChangeAspect="1" noChangeShapeType="1"/>
          </p:cNvSpPr>
          <p:nvPr/>
        </p:nvSpPr>
        <p:spPr bwMode="auto">
          <a:xfrm>
            <a:off x="6804046" y="1745171"/>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29" name="直接连接符 24589"/>
          <p:cNvSpPr>
            <a:spLocks noChangeAspect="1" noChangeShapeType="1"/>
          </p:cNvSpPr>
          <p:nvPr/>
        </p:nvSpPr>
        <p:spPr bwMode="auto">
          <a:xfrm>
            <a:off x="7059469" y="1746016"/>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30" name="直接连接符 29"/>
          <p:cNvCxnSpPr/>
          <p:nvPr/>
        </p:nvCxnSpPr>
        <p:spPr bwMode="auto">
          <a:xfrm>
            <a:off x="6607078" y="1908000"/>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31" name="直接连接符 30"/>
          <p:cNvCxnSpPr/>
          <p:nvPr/>
        </p:nvCxnSpPr>
        <p:spPr bwMode="auto">
          <a:xfrm>
            <a:off x="6861705" y="1908000"/>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32" name="直接连接符 31"/>
          <p:cNvCxnSpPr/>
          <p:nvPr/>
        </p:nvCxnSpPr>
        <p:spPr bwMode="auto">
          <a:xfrm>
            <a:off x="7108131" y="1908000"/>
            <a:ext cx="241200" cy="0"/>
          </a:xfrm>
          <a:prstGeom prst="line">
            <a:avLst/>
          </a:prstGeom>
          <a:solidFill>
            <a:schemeClr val="accent1"/>
          </a:solidFill>
          <a:ln w="19050" cap="flat" cmpd="sng" algn="ctr">
            <a:solidFill>
              <a:srgbClr val="FF0000"/>
            </a:solidFill>
            <a:prstDash val="solid"/>
            <a:round/>
            <a:headEnd type="none" w="med" len="med"/>
            <a:tailEnd type="none" w="med" len="lg"/>
          </a:ln>
          <a:effectLst/>
        </p:spPr>
      </p:cxnSp>
      <p:sp>
        <p:nvSpPr>
          <p:cNvPr id="33" name="直接连接符 24584"/>
          <p:cNvSpPr>
            <a:spLocks noChangeShapeType="1"/>
          </p:cNvSpPr>
          <p:nvPr/>
        </p:nvSpPr>
        <p:spPr bwMode="auto">
          <a:xfrm>
            <a:off x="7359084" y="1908000"/>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34" name="直接连接符 33"/>
          <p:cNvCxnSpPr/>
          <p:nvPr/>
        </p:nvCxnSpPr>
        <p:spPr bwMode="auto">
          <a:xfrm flipH="1">
            <a:off x="8063000" y="1752871"/>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sp>
        <p:nvSpPr>
          <p:cNvPr id="35" name="直接连接符 24584"/>
          <p:cNvSpPr>
            <a:spLocks noChangeShapeType="1"/>
          </p:cNvSpPr>
          <p:nvPr/>
        </p:nvSpPr>
        <p:spPr bwMode="auto">
          <a:xfrm>
            <a:off x="7881588" y="1908000"/>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36" name="直接连接符 24584"/>
          <p:cNvSpPr>
            <a:spLocks noChangeShapeType="1"/>
          </p:cNvSpPr>
          <p:nvPr/>
        </p:nvSpPr>
        <p:spPr bwMode="auto">
          <a:xfrm flipV="1">
            <a:off x="8126663" y="1908000"/>
            <a:ext cx="241200" cy="1503"/>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37" name="直接箭头连接符 36"/>
          <p:cNvCxnSpPr/>
          <p:nvPr/>
        </p:nvCxnSpPr>
        <p:spPr bwMode="auto">
          <a:xfrm>
            <a:off x="6197338" y="1908000"/>
            <a:ext cx="432000" cy="0"/>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cxnSp>
        <p:nvCxnSpPr>
          <p:cNvPr id="38" name="直接连接符 37"/>
          <p:cNvCxnSpPr/>
          <p:nvPr/>
        </p:nvCxnSpPr>
        <p:spPr bwMode="auto">
          <a:xfrm flipH="1">
            <a:off x="8312072" y="1752871"/>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sp>
        <p:nvSpPr>
          <p:cNvPr id="39" name="直接连接符 24584"/>
          <p:cNvSpPr>
            <a:spLocks noChangeShapeType="1"/>
          </p:cNvSpPr>
          <p:nvPr/>
        </p:nvSpPr>
        <p:spPr bwMode="auto">
          <a:xfrm>
            <a:off x="8393863" y="1908000"/>
            <a:ext cx="241200" cy="0"/>
          </a:xfrm>
          <a:prstGeom prst="line">
            <a:avLst/>
          </a:prstGeom>
          <a:noFill/>
          <a:ln w="19050">
            <a:solidFill>
              <a:srgbClr val="00B0F0"/>
            </a:solidFill>
            <a:round/>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40" name="直接连接符 24589"/>
          <p:cNvSpPr>
            <a:spLocks noChangeAspect="1" noChangeShapeType="1"/>
          </p:cNvSpPr>
          <p:nvPr/>
        </p:nvSpPr>
        <p:spPr bwMode="auto">
          <a:xfrm>
            <a:off x="7302429" y="1749912"/>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grpSp>
        <p:nvGrpSpPr>
          <p:cNvPr id="41" name="组合 40"/>
          <p:cNvGrpSpPr/>
          <p:nvPr/>
        </p:nvGrpSpPr>
        <p:grpSpPr>
          <a:xfrm>
            <a:off x="7150850" y="2204490"/>
            <a:ext cx="380370" cy="522049"/>
            <a:chOff x="5778179" y="2127983"/>
            <a:chExt cx="380370" cy="522049"/>
          </a:xfrm>
        </p:grpSpPr>
        <mc:AlternateContent xmlns:mc="http://schemas.openxmlformats.org/markup-compatibility/2006">
          <mc:Choice xmlns:a14="http://schemas.microsoft.com/office/drawing/2010/main" Requires="a14">
            <p:sp>
              <p:nvSpPr>
                <p:cNvPr id="42" name="文本框 41"/>
                <p:cNvSpPr txBox="1"/>
                <p:nvPr/>
              </p:nvSpPr>
              <p:spPr>
                <a:xfrm>
                  <a:off x="5778179" y="2311478"/>
                  <a:ext cx="38037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𝛼</m:t>
                        </m:r>
                      </m:oMath>
                    </m:oMathPara>
                  </a14:m>
                  <a:endParaRPr lang="zh-CN" altLang="en-US" sz="1600" dirty="0"/>
                </a:p>
              </p:txBody>
            </p:sp>
          </mc:Choice>
          <mc:Fallback>
            <p:sp>
              <p:nvSpPr>
                <p:cNvPr id="42" name="文本框 41"/>
                <p:cNvSpPr txBox="1">
                  <a:spLocks noRot="1" noChangeAspect="1" noMove="1" noResize="1" noEditPoints="1" noAdjustHandles="1" noChangeArrowheads="1" noChangeShapeType="1" noTextEdit="1"/>
                </p:cNvSpPr>
                <p:nvPr/>
              </p:nvSpPr>
              <p:spPr>
                <a:xfrm>
                  <a:off x="5778179" y="2311478"/>
                  <a:ext cx="380370" cy="338554"/>
                </a:xfrm>
                <a:prstGeom prst="rect">
                  <a:avLst/>
                </a:prstGeom>
                <a:blipFill rotWithShape="1">
                  <a:blip r:embed="rId15"/>
                </a:blipFill>
              </p:spPr>
              <p:txBody>
                <a:bodyPr/>
                <a:lstStyle/>
                <a:p>
                  <a:r>
                    <a:rPr lang="zh-CN" altLang="en-US">
                      <a:noFill/>
                    </a:rPr>
                    <a:t> </a:t>
                  </a:r>
                </a:p>
              </p:txBody>
            </p:sp>
          </mc:Fallback>
        </mc:AlternateContent>
        <p:grpSp>
          <p:nvGrpSpPr>
            <p:cNvPr id="43" name="组合 42"/>
            <p:cNvGrpSpPr/>
            <p:nvPr/>
          </p:nvGrpSpPr>
          <p:grpSpPr>
            <a:xfrm>
              <a:off x="5842234" y="2127983"/>
              <a:ext cx="282715" cy="287524"/>
              <a:chOff x="5842234" y="2127983"/>
              <a:chExt cx="282715" cy="287524"/>
            </a:xfrm>
          </p:grpSpPr>
          <p:sp>
            <p:nvSpPr>
              <p:cNvPr id="44" name="弧形 43"/>
              <p:cNvSpPr/>
              <p:nvPr/>
            </p:nvSpPr>
            <p:spPr bwMode="auto">
              <a:xfrm rot="7698469">
                <a:off x="5855725" y="2134427"/>
                <a:ext cx="255734" cy="282715"/>
              </a:xfrm>
              <a:prstGeom prst="arc">
                <a:avLst/>
              </a:prstGeom>
              <a:noFill/>
              <a:ln w="19050" cap="flat" cmpd="sng" algn="ctr">
                <a:solidFill>
                  <a:schemeClr val="tx1"/>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45" name="直接连接符 24589"/>
              <p:cNvSpPr>
                <a:spLocks noChangeAspect="1" noChangeShapeType="1"/>
              </p:cNvSpPr>
              <p:nvPr/>
            </p:nvSpPr>
            <p:spPr bwMode="auto">
              <a:xfrm>
                <a:off x="6006034" y="2127983"/>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0"/>
                                        </p:tgtEl>
                                        <p:attrNameLst>
                                          <p:attrName>style.visibility</p:attrName>
                                        </p:attrNameLst>
                                      </p:cBhvr>
                                      <p:to>
                                        <p:strVal val="visible"/>
                                      </p:to>
                                    </p:set>
                                    <p:animEffect transition="in" filter="fade">
                                      <p:cBhvr>
                                        <p:cTn id="25" dur="500"/>
                                        <p:tgtEl>
                                          <p:spTgt spid="110"/>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12"/>
                                        </p:tgtEl>
                                        <p:attrNameLst>
                                          <p:attrName>style.visibility</p:attrName>
                                        </p:attrNameLst>
                                      </p:cBhvr>
                                      <p:to>
                                        <p:strVal val="visible"/>
                                      </p:to>
                                    </p:set>
                                    <p:animEffect transition="in" filter="fade">
                                      <p:cBhvr>
                                        <p:cTn id="29" dur="500"/>
                                        <p:tgtEl>
                                          <p:spTgt spid="1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300"/>
                                        <p:tgtEl>
                                          <p:spTgt spid="12"/>
                                        </p:tgtEl>
                                      </p:cBhvr>
                                    </p:animEffect>
                                  </p:childTnLst>
                                </p:cTn>
                              </p:par>
                            </p:childTnLst>
                          </p:cTn>
                        </p:par>
                        <p:par>
                          <p:cTn id="39" fill="hold">
                            <p:stCondLst>
                              <p:cond delay="1000"/>
                            </p:stCondLst>
                            <p:childTnLst>
                              <p:par>
                                <p:cTn id="40" presetID="16" presetClass="entr" presetSubtype="37"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outVertical)">
                                      <p:cBhvr>
                                        <p:cTn id="42" dur="300"/>
                                        <p:tgtEl>
                                          <p:spTgt spid="20"/>
                                        </p:tgtEl>
                                      </p:cBhvr>
                                    </p:animEffect>
                                  </p:childTnLst>
                                </p:cTn>
                              </p:par>
                              <p:par>
                                <p:cTn id="43" presetID="16" presetClass="entr" presetSubtype="42"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outHorizontal)">
                                      <p:cBhvr>
                                        <p:cTn id="45" dur="300"/>
                                        <p:tgtEl>
                                          <p:spTgt spid="13"/>
                                        </p:tgtEl>
                                      </p:cBhvr>
                                    </p:animEffect>
                                  </p:childTnLst>
                                </p:cTn>
                              </p:par>
                            </p:childTnLst>
                          </p:cTn>
                        </p:par>
                        <p:par>
                          <p:cTn id="46" fill="hold">
                            <p:stCondLst>
                              <p:cond delay="1500"/>
                            </p:stCondLst>
                            <p:childTnLst>
                              <p:par>
                                <p:cTn id="47" presetID="22" presetClass="entr" presetSubtype="8" fill="hold"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300"/>
                                        <p:tgtEl>
                                          <p:spTgt spid="25"/>
                                        </p:tgtEl>
                                      </p:cBhvr>
                                    </p:animEffect>
                                  </p:childTnLst>
                                </p:cTn>
                              </p:par>
                            </p:childTnLst>
                          </p:cTn>
                        </p:par>
                        <p:par>
                          <p:cTn id="50" fill="hold">
                            <p:stCondLst>
                              <p:cond delay="2000"/>
                            </p:stCondLst>
                            <p:childTnLst>
                              <p:par>
                                <p:cTn id="51" presetID="16" presetClass="entr" presetSubtype="37"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outVertical)">
                                      <p:cBhvr>
                                        <p:cTn id="53" dur="300"/>
                                        <p:tgtEl>
                                          <p:spTgt spid="22"/>
                                        </p:tgtEl>
                                      </p:cBhvr>
                                    </p:animEffect>
                                  </p:childTnLst>
                                </p:cTn>
                              </p:par>
                              <p:par>
                                <p:cTn id="54" presetID="16" presetClass="entr" presetSubtype="42"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barn(outHorizontal)">
                                      <p:cBhvr>
                                        <p:cTn id="56" dur="300"/>
                                        <p:tgtEl>
                                          <p:spTgt spid="21"/>
                                        </p:tgtEl>
                                      </p:cBhvr>
                                    </p:animEffect>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300"/>
                                        <p:tgtEl>
                                          <p:spTgt spid="26"/>
                                        </p:tgtEl>
                                      </p:cBhvr>
                                    </p:animEffect>
                                  </p:childTnLst>
                                </p:cTn>
                              </p:par>
                            </p:childTnLst>
                          </p:cTn>
                        </p:par>
                        <p:par>
                          <p:cTn id="61" fill="hold">
                            <p:stCondLst>
                              <p:cond delay="3000"/>
                            </p:stCondLst>
                            <p:childTnLst>
                              <p:par>
                                <p:cTn id="62" presetID="16" presetClass="entr" presetSubtype="37" fill="hold"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arn(outVertical)">
                                      <p:cBhvr>
                                        <p:cTn id="64" dur="300"/>
                                        <p:tgtEl>
                                          <p:spTgt spid="24"/>
                                        </p:tgtEl>
                                      </p:cBhvr>
                                    </p:animEffect>
                                  </p:childTnLst>
                                </p:cTn>
                              </p:par>
                              <p:par>
                                <p:cTn id="65" presetID="16" presetClass="entr" presetSubtype="42"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arn(outHorizontal)">
                                      <p:cBhvr>
                                        <p:cTn id="67" dur="300"/>
                                        <p:tgtEl>
                                          <p:spTgt spid="23"/>
                                        </p:tgtEl>
                                      </p:cBhvr>
                                    </p:animEffect>
                                  </p:childTnLst>
                                </p:cTn>
                              </p:par>
                            </p:childTnLst>
                          </p:cTn>
                        </p:par>
                        <p:par>
                          <p:cTn id="68" fill="hold">
                            <p:stCondLst>
                              <p:cond delay="3500"/>
                            </p:stCondLst>
                            <p:childTnLst>
                              <p:par>
                                <p:cTn id="69" presetID="22" presetClass="entr" presetSubtype="8"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left)">
                                      <p:cBhvr>
                                        <p:cTn id="71" dur="300"/>
                                        <p:tgtEl>
                                          <p:spTgt spid="37"/>
                                        </p:tgtEl>
                                      </p:cBhvr>
                                    </p:animEffect>
                                  </p:childTnLst>
                                </p:cTn>
                              </p:par>
                            </p:childTnLst>
                          </p:cTn>
                        </p:par>
                        <p:par>
                          <p:cTn id="72" fill="hold">
                            <p:stCondLst>
                              <p:cond delay="4000"/>
                            </p:stCondLst>
                            <p:childTnLst>
                              <p:par>
                                <p:cTn id="73" presetID="16" presetClass="entr" presetSubtype="42"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barn(outHorizontal)">
                                      <p:cBhvr>
                                        <p:cTn id="75" dur="300"/>
                                        <p:tgtEl>
                                          <p:spTgt spid="27"/>
                                        </p:tgtEl>
                                      </p:cBhvr>
                                    </p:animEffect>
                                  </p:childTnLst>
                                </p:cTn>
                              </p:par>
                            </p:childTnLst>
                          </p:cTn>
                        </p:par>
                        <p:par>
                          <p:cTn id="76" fill="hold">
                            <p:stCondLst>
                              <p:cond delay="4500"/>
                            </p:stCondLst>
                            <p:childTnLst>
                              <p:par>
                                <p:cTn id="77" presetID="22" presetClass="entr" presetSubtype="8" fill="hold" nodeType="after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wipe(left)">
                                      <p:cBhvr>
                                        <p:cTn id="79" dur="300"/>
                                        <p:tgtEl>
                                          <p:spTgt spid="30"/>
                                        </p:tgtEl>
                                      </p:cBhvr>
                                    </p:animEffect>
                                  </p:childTnLst>
                                </p:cTn>
                              </p:par>
                            </p:childTnLst>
                          </p:cTn>
                        </p:par>
                        <p:par>
                          <p:cTn id="80" fill="hold">
                            <p:stCondLst>
                              <p:cond delay="5000"/>
                            </p:stCondLst>
                            <p:childTnLst>
                              <p:par>
                                <p:cTn id="81" presetID="16" presetClass="entr" presetSubtype="42"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barn(outHorizontal)">
                                      <p:cBhvr>
                                        <p:cTn id="83" dur="300"/>
                                        <p:tgtEl>
                                          <p:spTgt spid="28"/>
                                        </p:tgtEl>
                                      </p:cBhvr>
                                    </p:animEffect>
                                  </p:childTnLst>
                                </p:cTn>
                              </p:par>
                            </p:childTnLst>
                          </p:cTn>
                        </p:par>
                        <p:par>
                          <p:cTn id="84" fill="hold">
                            <p:stCondLst>
                              <p:cond delay="5500"/>
                            </p:stCondLst>
                            <p:childTnLst>
                              <p:par>
                                <p:cTn id="85" presetID="22" presetClass="entr" presetSubtype="8" fill="hold" nodeType="after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wipe(left)">
                                      <p:cBhvr>
                                        <p:cTn id="87" dur="300"/>
                                        <p:tgtEl>
                                          <p:spTgt spid="31"/>
                                        </p:tgtEl>
                                      </p:cBhvr>
                                    </p:animEffect>
                                  </p:childTnLst>
                                </p:cTn>
                              </p:par>
                            </p:childTnLst>
                          </p:cTn>
                        </p:par>
                        <p:par>
                          <p:cTn id="88" fill="hold">
                            <p:stCondLst>
                              <p:cond delay="6000"/>
                            </p:stCondLst>
                            <p:childTnLst>
                              <p:par>
                                <p:cTn id="89" presetID="16" presetClass="entr" presetSubtype="42"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barn(outHorizontal)">
                                      <p:cBhvr>
                                        <p:cTn id="91" dur="300"/>
                                        <p:tgtEl>
                                          <p:spTgt spid="29"/>
                                        </p:tgtEl>
                                      </p:cBhvr>
                                    </p:animEffect>
                                  </p:childTnLst>
                                </p:cTn>
                              </p:par>
                            </p:childTnLst>
                          </p:cTn>
                        </p:par>
                        <p:par>
                          <p:cTn id="92" fill="hold">
                            <p:stCondLst>
                              <p:cond delay="6500"/>
                            </p:stCondLst>
                            <p:childTnLst>
                              <p:par>
                                <p:cTn id="93" presetID="22" presetClass="entr" presetSubtype="8" fill="hold"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left)">
                                      <p:cBhvr>
                                        <p:cTn id="95" dur="300"/>
                                        <p:tgtEl>
                                          <p:spTgt spid="32"/>
                                        </p:tgtEl>
                                      </p:cBhvr>
                                    </p:animEffect>
                                  </p:childTnLst>
                                </p:cTn>
                              </p:par>
                            </p:childTnLst>
                          </p:cTn>
                        </p:par>
                        <p:par>
                          <p:cTn id="96" fill="hold">
                            <p:stCondLst>
                              <p:cond delay="7000"/>
                            </p:stCondLst>
                            <p:childTnLst>
                              <p:par>
                                <p:cTn id="97" presetID="16" presetClass="entr" presetSubtype="42" fill="hold" grpId="0" nodeType="afterEffect">
                                  <p:stCondLst>
                                    <p:cond delay="0"/>
                                  </p:stCondLst>
                                  <p:childTnLst>
                                    <p:set>
                                      <p:cBhvr>
                                        <p:cTn id="98" dur="1" fill="hold">
                                          <p:stCondLst>
                                            <p:cond delay="0"/>
                                          </p:stCondLst>
                                        </p:cTn>
                                        <p:tgtEl>
                                          <p:spTgt spid="40"/>
                                        </p:tgtEl>
                                        <p:attrNameLst>
                                          <p:attrName>style.visibility</p:attrName>
                                        </p:attrNameLst>
                                      </p:cBhvr>
                                      <p:to>
                                        <p:strVal val="visible"/>
                                      </p:to>
                                    </p:set>
                                    <p:animEffect transition="in" filter="barn(outHorizontal)">
                                      <p:cBhvr>
                                        <p:cTn id="99" dur="300"/>
                                        <p:tgtEl>
                                          <p:spTgt spid="40"/>
                                        </p:tgtEl>
                                      </p:cBhvr>
                                    </p:animEffect>
                                  </p:childTnLst>
                                </p:cTn>
                              </p:par>
                            </p:childTnLst>
                          </p:cTn>
                        </p:par>
                        <p:par>
                          <p:cTn id="100" fill="hold">
                            <p:stCondLst>
                              <p:cond delay="7500"/>
                            </p:stCondLst>
                            <p:childTnLst>
                              <p:par>
                                <p:cTn id="101" presetID="10" presetClass="entr" presetSubtype="0" fill="hold" grpId="0" nodeType="afterEffect">
                                  <p:stCondLst>
                                    <p:cond delay="0"/>
                                  </p:stCondLst>
                                  <p:childTnLst>
                                    <p:set>
                                      <p:cBhvr>
                                        <p:cTn id="102" dur="1" fill="hold">
                                          <p:stCondLst>
                                            <p:cond delay="0"/>
                                          </p:stCondLst>
                                        </p:cTn>
                                        <p:tgtEl>
                                          <p:spTgt spid="15"/>
                                        </p:tgtEl>
                                        <p:attrNameLst>
                                          <p:attrName>style.visibility</p:attrName>
                                        </p:attrNameLst>
                                      </p:cBhvr>
                                      <p:to>
                                        <p:strVal val="visible"/>
                                      </p:to>
                                    </p:set>
                                    <p:animEffect transition="in" filter="fade">
                                      <p:cBhvr>
                                        <p:cTn id="103" dur="500"/>
                                        <p:tgtEl>
                                          <p:spTgt spid="15"/>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113"/>
                                        </p:tgtEl>
                                        <p:attrNameLst>
                                          <p:attrName>style.visibility</p:attrName>
                                        </p:attrNameLst>
                                      </p:cBhvr>
                                      <p:to>
                                        <p:strVal val="visible"/>
                                      </p:to>
                                    </p:set>
                                    <p:animEffect transition="in" filter="fade">
                                      <p:cBhvr>
                                        <p:cTn id="108" dur="500"/>
                                        <p:tgtEl>
                                          <p:spTgt spid="113"/>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wipe(left)">
                                      <p:cBhvr>
                                        <p:cTn id="112" dur="300"/>
                                        <p:tgtEl>
                                          <p:spTgt spid="33"/>
                                        </p:tgtEl>
                                      </p:cBhvr>
                                    </p:animEffect>
                                  </p:childTnLst>
                                </p:cTn>
                              </p:par>
                            </p:childTnLst>
                          </p:cTn>
                        </p:par>
                        <p:par>
                          <p:cTn id="113" fill="hold">
                            <p:stCondLst>
                              <p:cond delay="1000"/>
                            </p:stCondLst>
                            <p:childTnLst>
                              <p:par>
                                <p:cTn id="114" presetID="16" presetClass="entr" presetSubtype="42" fill="hold" nodeType="after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barn(outHorizontal)">
                                      <p:cBhvr>
                                        <p:cTn id="116" dur="300"/>
                                        <p:tgtEl>
                                          <p:spTgt spid="17"/>
                                        </p:tgtEl>
                                      </p:cBhvr>
                                    </p:animEffect>
                                  </p:childTnLst>
                                </p:cTn>
                              </p:par>
                            </p:childTnLst>
                          </p:cTn>
                        </p:par>
                        <p:par>
                          <p:cTn id="117" fill="hold">
                            <p:stCondLst>
                              <p:cond delay="1500"/>
                            </p:stCondLst>
                            <p:childTnLst>
                              <p:par>
                                <p:cTn id="118" presetID="22" presetClass="entr" presetSubtype="8" fill="hold" grpId="0" nodeType="after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wipe(left)">
                                      <p:cBhvr>
                                        <p:cTn id="120" dur="300"/>
                                        <p:tgtEl>
                                          <p:spTgt spid="16"/>
                                        </p:tgtEl>
                                      </p:cBhvr>
                                    </p:animEffect>
                                  </p:childTnLst>
                                </p:cTn>
                              </p:par>
                            </p:childTnLst>
                          </p:cTn>
                        </p:par>
                        <p:par>
                          <p:cTn id="121" fill="hold">
                            <p:stCondLst>
                              <p:cond delay="2000"/>
                            </p:stCondLst>
                            <p:childTnLst>
                              <p:par>
                                <p:cTn id="122" presetID="16" presetClass="entr" presetSubtype="42" fill="hold" nodeType="afterEffect">
                                  <p:stCondLst>
                                    <p:cond delay="0"/>
                                  </p:stCondLst>
                                  <p:childTnLst>
                                    <p:set>
                                      <p:cBhvr>
                                        <p:cTn id="123" dur="1" fill="hold">
                                          <p:stCondLst>
                                            <p:cond delay="0"/>
                                          </p:stCondLst>
                                        </p:cTn>
                                        <p:tgtEl>
                                          <p:spTgt spid="18"/>
                                        </p:tgtEl>
                                        <p:attrNameLst>
                                          <p:attrName>style.visibility</p:attrName>
                                        </p:attrNameLst>
                                      </p:cBhvr>
                                      <p:to>
                                        <p:strVal val="visible"/>
                                      </p:to>
                                    </p:set>
                                    <p:animEffect transition="in" filter="barn(outHorizontal)">
                                      <p:cBhvr>
                                        <p:cTn id="124" dur="300"/>
                                        <p:tgtEl>
                                          <p:spTgt spid="18"/>
                                        </p:tgtEl>
                                      </p:cBhvr>
                                    </p:animEffect>
                                  </p:childTnLst>
                                </p:cTn>
                              </p:par>
                            </p:childTnLst>
                          </p:cTn>
                        </p:par>
                        <p:par>
                          <p:cTn id="125" fill="hold">
                            <p:stCondLst>
                              <p:cond delay="2500"/>
                            </p:stCondLst>
                            <p:childTnLst>
                              <p:par>
                                <p:cTn id="126" presetID="22" presetClass="entr" presetSubtype="8" fill="hold" grpId="0" nodeType="afterEffect">
                                  <p:stCondLst>
                                    <p:cond delay="0"/>
                                  </p:stCondLst>
                                  <p:childTnLst>
                                    <p:set>
                                      <p:cBhvr>
                                        <p:cTn id="127" dur="1" fill="hold">
                                          <p:stCondLst>
                                            <p:cond delay="0"/>
                                          </p:stCondLst>
                                        </p:cTn>
                                        <p:tgtEl>
                                          <p:spTgt spid="35"/>
                                        </p:tgtEl>
                                        <p:attrNameLst>
                                          <p:attrName>style.visibility</p:attrName>
                                        </p:attrNameLst>
                                      </p:cBhvr>
                                      <p:to>
                                        <p:strVal val="visible"/>
                                      </p:to>
                                    </p:set>
                                    <p:animEffect transition="in" filter="wipe(left)">
                                      <p:cBhvr>
                                        <p:cTn id="128" dur="300"/>
                                        <p:tgtEl>
                                          <p:spTgt spid="35"/>
                                        </p:tgtEl>
                                      </p:cBhvr>
                                    </p:animEffect>
                                  </p:childTnLst>
                                </p:cTn>
                              </p:par>
                            </p:childTnLst>
                          </p:cTn>
                        </p:par>
                        <p:par>
                          <p:cTn id="129" fill="hold">
                            <p:stCondLst>
                              <p:cond delay="3000"/>
                            </p:stCondLst>
                            <p:childTnLst>
                              <p:par>
                                <p:cTn id="130" presetID="16" presetClass="entr" presetSubtype="42" fill="hold" nodeType="after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barn(outHorizontal)">
                                      <p:cBhvr>
                                        <p:cTn id="132" dur="300"/>
                                        <p:tgtEl>
                                          <p:spTgt spid="34"/>
                                        </p:tgtEl>
                                      </p:cBhvr>
                                    </p:animEffect>
                                  </p:childTnLst>
                                </p:cTn>
                              </p:par>
                            </p:childTnLst>
                          </p:cTn>
                        </p:par>
                        <p:par>
                          <p:cTn id="133" fill="hold">
                            <p:stCondLst>
                              <p:cond delay="3500"/>
                            </p:stCondLst>
                            <p:childTnLst>
                              <p:par>
                                <p:cTn id="134" presetID="22" presetClass="entr" presetSubtype="8" fill="hold" grpId="0" nodeType="afterEffect">
                                  <p:stCondLst>
                                    <p:cond delay="0"/>
                                  </p:stCondLst>
                                  <p:childTnLst>
                                    <p:set>
                                      <p:cBhvr>
                                        <p:cTn id="135" dur="1" fill="hold">
                                          <p:stCondLst>
                                            <p:cond delay="0"/>
                                          </p:stCondLst>
                                        </p:cTn>
                                        <p:tgtEl>
                                          <p:spTgt spid="36"/>
                                        </p:tgtEl>
                                        <p:attrNameLst>
                                          <p:attrName>style.visibility</p:attrName>
                                        </p:attrNameLst>
                                      </p:cBhvr>
                                      <p:to>
                                        <p:strVal val="visible"/>
                                      </p:to>
                                    </p:set>
                                    <p:animEffect transition="in" filter="wipe(left)">
                                      <p:cBhvr>
                                        <p:cTn id="136" dur="300"/>
                                        <p:tgtEl>
                                          <p:spTgt spid="36"/>
                                        </p:tgtEl>
                                      </p:cBhvr>
                                    </p:animEffect>
                                  </p:childTnLst>
                                </p:cTn>
                              </p:par>
                            </p:childTnLst>
                          </p:cTn>
                        </p:par>
                        <p:par>
                          <p:cTn id="137" fill="hold">
                            <p:stCondLst>
                              <p:cond delay="4000"/>
                            </p:stCondLst>
                            <p:childTnLst>
                              <p:par>
                                <p:cTn id="138" presetID="16" presetClass="entr" presetSubtype="42" fill="hold" nodeType="afterEffect">
                                  <p:stCondLst>
                                    <p:cond delay="0"/>
                                  </p:stCondLst>
                                  <p:childTnLst>
                                    <p:set>
                                      <p:cBhvr>
                                        <p:cTn id="139" dur="1" fill="hold">
                                          <p:stCondLst>
                                            <p:cond delay="0"/>
                                          </p:stCondLst>
                                        </p:cTn>
                                        <p:tgtEl>
                                          <p:spTgt spid="38"/>
                                        </p:tgtEl>
                                        <p:attrNameLst>
                                          <p:attrName>style.visibility</p:attrName>
                                        </p:attrNameLst>
                                      </p:cBhvr>
                                      <p:to>
                                        <p:strVal val="visible"/>
                                      </p:to>
                                    </p:set>
                                    <p:animEffect transition="in" filter="barn(outHorizontal)">
                                      <p:cBhvr>
                                        <p:cTn id="140" dur="300"/>
                                        <p:tgtEl>
                                          <p:spTgt spid="38"/>
                                        </p:tgtEl>
                                      </p:cBhvr>
                                    </p:animEffect>
                                  </p:childTnLst>
                                </p:cTn>
                              </p:par>
                            </p:childTnLst>
                          </p:cTn>
                        </p:par>
                        <p:par>
                          <p:cTn id="141" fill="hold">
                            <p:stCondLst>
                              <p:cond delay="4500"/>
                            </p:stCondLst>
                            <p:childTnLst>
                              <p:par>
                                <p:cTn id="142" presetID="22" presetClass="entr" presetSubtype="8" fill="hold" grpId="0" nodeType="afterEffect">
                                  <p:stCondLst>
                                    <p:cond delay="0"/>
                                  </p:stCondLst>
                                  <p:childTnLst>
                                    <p:set>
                                      <p:cBhvr>
                                        <p:cTn id="143" dur="1" fill="hold">
                                          <p:stCondLst>
                                            <p:cond delay="0"/>
                                          </p:stCondLst>
                                        </p:cTn>
                                        <p:tgtEl>
                                          <p:spTgt spid="39"/>
                                        </p:tgtEl>
                                        <p:attrNameLst>
                                          <p:attrName>style.visibility</p:attrName>
                                        </p:attrNameLst>
                                      </p:cBhvr>
                                      <p:to>
                                        <p:strVal val="visible"/>
                                      </p:to>
                                    </p:set>
                                    <p:animEffect transition="in" filter="wipe(left)">
                                      <p:cBhvr>
                                        <p:cTn id="144" dur="300"/>
                                        <p:tgtEl>
                                          <p:spTgt spid="39"/>
                                        </p:tgtEl>
                                      </p:cBhvr>
                                    </p:animEffect>
                                  </p:childTnLst>
                                </p:cTn>
                              </p:par>
                            </p:childTnLst>
                          </p:cTn>
                        </p:par>
                        <p:par>
                          <p:cTn id="145" fill="hold">
                            <p:stCondLst>
                              <p:cond delay="5000"/>
                            </p:stCondLst>
                            <p:childTnLst>
                              <p:par>
                                <p:cTn id="146" presetID="10" presetClass="entr" presetSubtype="0" fill="hold" grpId="0" nodeType="afterEffect">
                                  <p:stCondLst>
                                    <p:cond delay="0"/>
                                  </p:stCondLst>
                                  <p:childTnLst>
                                    <p:set>
                                      <p:cBhvr>
                                        <p:cTn id="147" dur="1" fill="hold">
                                          <p:stCondLst>
                                            <p:cond delay="0"/>
                                          </p:stCondLst>
                                        </p:cTn>
                                        <p:tgtEl>
                                          <p:spTgt spid="19"/>
                                        </p:tgtEl>
                                        <p:attrNameLst>
                                          <p:attrName>style.visibility</p:attrName>
                                        </p:attrNameLst>
                                      </p:cBhvr>
                                      <p:to>
                                        <p:strVal val="visible"/>
                                      </p:to>
                                    </p:set>
                                    <p:animEffect transition="in" filter="fade">
                                      <p:cBhvr>
                                        <p:cTn id="148" dur="500"/>
                                        <p:tgtEl>
                                          <p:spTgt spid="19"/>
                                        </p:tgtEl>
                                      </p:cBhvr>
                                    </p:animEffect>
                                  </p:childTnLst>
                                </p:cTn>
                              </p:par>
                            </p:childTnLst>
                          </p:cTn>
                        </p:par>
                        <p:par>
                          <p:cTn id="149" fill="hold">
                            <p:stCondLst>
                              <p:cond delay="5500"/>
                            </p:stCondLst>
                            <p:childTnLst>
                              <p:par>
                                <p:cTn id="150" presetID="10" presetClass="entr" presetSubtype="0" fill="hold" grpId="0" nodeType="afterEffect">
                                  <p:stCondLst>
                                    <p:cond delay="0"/>
                                  </p:stCondLst>
                                  <p:childTnLst>
                                    <p:set>
                                      <p:cBhvr>
                                        <p:cTn id="151" dur="1" fill="hold">
                                          <p:stCondLst>
                                            <p:cond delay="0"/>
                                          </p:stCondLst>
                                        </p:cTn>
                                        <p:tgtEl>
                                          <p:spTgt spid="109"/>
                                        </p:tgtEl>
                                        <p:attrNameLst>
                                          <p:attrName>style.visibility</p:attrName>
                                        </p:attrNameLst>
                                      </p:cBhvr>
                                      <p:to>
                                        <p:strVal val="visible"/>
                                      </p:to>
                                    </p:set>
                                    <p:animEffect transition="in" filter="fade">
                                      <p:cBhvr>
                                        <p:cTn id="152" dur="500"/>
                                        <p:tgtEl>
                                          <p:spTgt spid="109"/>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115"/>
                                        </p:tgtEl>
                                        <p:attrNameLst>
                                          <p:attrName>style.visibility</p:attrName>
                                        </p:attrNameLst>
                                      </p:cBhvr>
                                      <p:to>
                                        <p:strVal val="visible"/>
                                      </p:to>
                                    </p:set>
                                    <p:animEffect transition="in" filter="fade">
                                      <p:cBhvr>
                                        <p:cTn id="157" dur="500"/>
                                        <p:tgtEl>
                                          <p:spTgt spid="115"/>
                                        </p:tgtEl>
                                      </p:cBhvr>
                                    </p:animEffect>
                                  </p:childTnLst>
                                </p:cTn>
                              </p:par>
                            </p:childTnLst>
                          </p:cTn>
                        </p:par>
                        <p:par>
                          <p:cTn id="158" fill="hold">
                            <p:stCondLst>
                              <p:cond delay="500"/>
                            </p:stCondLst>
                            <p:childTnLst>
                              <p:par>
                                <p:cTn id="159" presetID="10" presetClass="entr" presetSubtype="0" fill="hold" grpId="0" nodeType="afterEffect">
                                  <p:stCondLst>
                                    <p:cond delay="0"/>
                                  </p:stCondLst>
                                  <p:childTnLst>
                                    <p:set>
                                      <p:cBhvr>
                                        <p:cTn id="160" dur="1" fill="hold">
                                          <p:stCondLst>
                                            <p:cond delay="0"/>
                                          </p:stCondLst>
                                        </p:cTn>
                                        <p:tgtEl>
                                          <p:spTgt spid="117"/>
                                        </p:tgtEl>
                                        <p:attrNameLst>
                                          <p:attrName>style.visibility</p:attrName>
                                        </p:attrNameLst>
                                      </p:cBhvr>
                                      <p:to>
                                        <p:strVal val="visible"/>
                                      </p:to>
                                    </p:set>
                                    <p:animEffect transition="in" filter="fade">
                                      <p:cBhvr>
                                        <p:cTn id="161" dur="500"/>
                                        <p:tgtEl>
                                          <p:spTgt spid="117"/>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191"/>
                                        </p:tgtEl>
                                        <p:attrNameLst>
                                          <p:attrName>style.visibility</p:attrName>
                                        </p:attrNameLst>
                                      </p:cBhvr>
                                      <p:to>
                                        <p:strVal val="visible"/>
                                      </p:to>
                                    </p:set>
                                    <p:animEffect transition="in" filter="fade">
                                      <p:cBhvr>
                                        <p:cTn id="166" dur="500"/>
                                        <p:tgtEl>
                                          <p:spTgt spid="191"/>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nodeType="clickEffect">
                                  <p:stCondLst>
                                    <p:cond delay="0"/>
                                  </p:stCondLst>
                                  <p:childTnLst>
                                    <p:set>
                                      <p:cBhvr>
                                        <p:cTn id="170" dur="1" fill="hold">
                                          <p:stCondLst>
                                            <p:cond delay="0"/>
                                          </p:stCondLst>
                                        </p:cTn>
                                        <p:tgtEl>
                                          <p:spTgt spid="240"/>
                                        </p:tgtEl>
                                        <p:attrNameLst>
                                          <p:attrName>style.visibility</p:attrName>
                                        </p:attrNameLst>
                                      </p:cBhvr>
                                      <p:to>
                                        <p:strVal val="visible"/>
                                      </p:to>
                                    </p:set>
                                    <p:animEffect transition="in" filter="fade">
                                      <p:cBhvr>
                                        <p:cTn id="171" dur="500"/>
                                        <p:tgtEl>
                                          <p:spTgt spid="240"/>
                                        </p:tgtEl>
                                      </p:cBhvr>
                                    </p:animEffect>
                                  </p:childTnLst>
                                </p:cTn>
                              </p:par>
                            </p:childTnLst>
                          </p:cTn>
                        </p:par>
                        <p:par>
                          <p:cTn id="172" fill="hold">
                            <p:stCondLst>
                              <p:cond delay="500"/>
                            </p:stCondLst>
                            <p:childTnLst>
                              <p:par>
                                <p:cTn id="173" presetID="22" presetClass="entr" presetSubtype="8" fill="hold" nodeType="afterEffect">
                                  <p:stCondLst>
                                    <p:cond delay="0"/>
                                  </p:stCondLst>
                                  <p:childTnLst>
                                    <p:set>
                                      <p:cBhvr>
                                        <p:cTn id="174" dur="1" fill="hold">
                                          <p:stCondLst>
                                            <p:cond delay="0"/>
                                          </p:stCondLst>
                                        </p:cTn>
                                        <p:tgtEl>
                                          <p:spTgt spid="222"/>
                                        </p:tgtEl>
                                        <p:attrNameLst>
                                          <p:attrName>style.visibility</p:attrName>
                                        </p:attrNameLst>
                                      </p:cBhvr>
                                      <p:to>
                                        <p:strVal val="visible"/>
                                      </p:to>
                                    </p:set>
                                    <p:animEffect transition="in" filter="wipe(left)">
                                      <p:cBhvr>
                                        <p:cTn id="175" dur="500"/>
                                        <p:tgtEl>
                                          <p:spTgt spid="222"/>
                                        </p:tgtEl>
                                      </p:cBhvr>
                                    </p:animEffect>
                                  </p:childTnLst>
                                </p:cTn>
                              </p:par>
                            </p:childTnLst>
                          </p:cTn>
                        </p:par>
                        <p:par>
                          <p:cTn id="176" fill="hold">
                            <p:stCondLst>
                              <p:cond delay="1000"/>
                            </p:stCondLst>
                            <p:childTnLst>
                              <p:par>
                                <p:cTn id="177" presetID="22" presetClass="entr" presetSubtype="8" fill="hold" nodeType="afterEffect">
                                  <p:stCondLst>
                                    <p:cond delay="0"/>
                                  </p:stCondLst>
                                  <p:childTnLst>
                                    <p:set>
                                      <p:cBhvr>
                                        <p:cTn id="178" dur="1" fill="hold">
                                          <p:stCondLst>
                                            <p:cond delay="0"/>
                                          </p:stCondLst>
                                        </p:cTn>
                                        <p:tgtEl>
                                          <p:spTgt spid="214"/>
                                        </p:tgtEl>
                                        <p:attrNameLst>
                                          <p:attrName>style.visibility</p:attrName>
                                        </p:attrNameLst>
                                      </p:cBhvr>
                                      <p:to>
                                        <p:strVal val="visible"/>
                                      </p:to>
                                    </p:set>
                                    <p:animEffect transition="in" filter="wipe(left)">
                                      <p:cBhvr>
                                        <p:cTn id="179" dur="500"/>
                                        <p:tgtEl>
                                          <p:spTgt spid="214"/>
                                        </p:tgtEl>
                                      </p:cBhvr>
                                    </p:animEffect>
                                  </p:childTnLst>
                                </p:cTn>
                              </p:par>
                              <p:par>
                                <p:cTn id="180" presetID="22" presetClass="entr" presetSubtype="1" fill="hold" nodeType="withEffect">
                                  <p:stCondLst>
                                    <p:cond delay="0"/>
                                  </p:stCondLst>
                                  <p:childTnLst>
                                    <p:set>
                                      <p:cBhvr>
                                        <p:cTn id="181" dur="1" fill="hold">
                                          <p:stCondLst>
                                            <p:cond delay="0"/>
                                          </p:stCondLst>
                                        </p:cTn>
                                        <p:tgtEl>
                                          <p:spTgt spid="248"/>
                                        </p:tgtEl>
                                        <p:attrNameLst>
                                          <p:attrName>style.visibility</p:attrName>
                                        </p:attrNameLst>
                                      </p:cBhvr>
                                      <p:to>
                                        <p:strVal val="visible"/>
                                      </p:to>
                                    </p:set>
                                    <p:animEffect transition="in" filter="wipe(up)">
                                      <p:cBhvr>
                                        <p:cTn id="182" dur="500"/>
                                        <p:tgtEl>
                                          <p:spTgt spid="248"/>
                                        </p:tgtEl>
                                      </p:cBhvr>
                                    </p:animEffect>
                                  </p:childTnLst>
                                </p:cTn>
                              </p:par>
                            </p:childTnLst>
                          </p:cTn>
                        </p:par>
                        <p:par>
                          <p:cTn id="183" fill="hold">
                            <p:stCondLst>
                              <p:cond delay="1500"/>
                            </p:stCondLst>
                            <p:childTnLst>
                              <p:par>
                                <p:cTn id="184" presetID="22" presetClass="entr" presetSubtype="4" fill="hold" nodeType="afterEffect">
                                  <p:stCondLst>
                                    <p:cond delay="0"/>
                                  </p:stCondLst>
                                  <p:childTnLst>
                                    <p:set>
                                      <p:cBhvr>
                                        <p:cTn id="185" dur="1" fill="hold">
                                          <p:stCondLst>
                                            <p:cond delay="0"/>
                                          </p:stCondLst>
                                        </p:cTn>
                                        <p:tgtEl>
                                          <p:spTgt spid="234"/>
                                        </p:tgtEl>
                                        <p:attrNameLst>
                                          <p:attrName>style.visibility</p:attrName>
                                        </p:attrNameLst>
                                      </p:cBhvr>
                                      <p:to>
                                        <p:strVal val="visible"/>
                                      </p:to>
                                    </p:set>
                                    <p:animEffect transition="in" filter="wipe(down)">
                                      <p:cBhvr>
                                        <p:cTn id="186" dur="500"/>
                                        <p:tgtEl>
                                          <p:spTgt spid="234"/>
                                        </p:tgtEl>
                                      </p:cBhvr>
                                    </p:animEffect>
                                  </p:childTnLst>
                                </p:cTn>
                              </p:par>
                            </p:childTnLst>
                          </p:cTn>
                        </p:par>
                        <p:par>
                          <p:cTn id="187" fill="hold">
                            <p:stCondLst>
                              <p:cond delay="2000"/>
                            </p:stCondLst>
                            <p:childTnLst>
                              <p:par>
                                <p:cTn id="188" presetID="22" presetClass="entr" presetSubtype="4" fill="hold" nodeType="afterEffect">
                                  <p:stCondLst>
                                    <p:cond delay="0"/>
                                  </p:stCondLst>
                                  <p:childTnLst>
                                    <p:set>
                                      <p:cBhvr>
                                        <p:cTn id="189" dur="1" fill="hold">
                                          <p:stCondLst>
                                            <p:cond delay="0"/>
                                          </p:stCondLst>
                                        </p:cTn>
                                        <p:tgtEl>
                                          <p:spTgt spid="237"/>
                                        </p:tgtEl>
                                        <p:attrNameLst>
                                          <p:attrName>style.visibility</p:attrName>
                                        </p:attrNameLst>
                                      </p:cBhvr>
                                      <p:to>
                                        <p:strVal val="visible"/>
                                      </p:to>
                                    </p:set>
                                    <p:animEffect transition="in" filter="wipe(down)">
                                      <p:cBhvr>
                                        <p:cTn id="190" dur="500"/>
                                        <p:tgtEl>
                                          <p:spTgt spid="237"/>
                                        </p:tgtEl>
                                      </p:cBhvr>
                                    </p:animEffect>
                                  </p:childTnLst>
                                </p:cTn>
                              </p:par>
                            </p:childTnLst>
                          </p:cTn>
                        </p:par>
                      </p:childTnLst>
                    </p:cTn>
                  </p:par>
                  <p:par>
                    <p:cTn id="191" fill="hold">
                      <p:stCondLst>
                        <p:cond delay="indefinite"/>
                      </p:stCondLst>
                      <p:childTnLst>
                        <p:par>
                          <p:cTn id="192" fill="hold">
                            <p:stCondLst>
                              <p:cond delay="0"/>
                            </p:stCondLst>
                            <p:childTnLst>
                              <p:par>
                                <p:cTn id="193" presetID="10" presetClass="entr" presetSubtype="0" fill="hold" grpId="0" nodeType="clickEffect">
                                  <p:stCondLst>
                                    <p:cond delay="0"/>
                                  </p:stCondLst>
                                  <p:childTnLst>
                                    <p:set>
                                      <p:cBhvr>
                                        <p:cTn id="194" dur="1" fill="hold">
                                          <p:stCondLst>
                                            <p:cond delay="0"/>
                                          </p:stCondLst>
                                        </p:cTn>
                                        <p:tgtEl>
                                          <p:spTgt spid="192"/>
                                        </p:tgtEl>
                                        <p:attrNameLst>
                                          <p:attrName>style.visibility</p:attrName>
                                        </p:attrNameLst>
                                      </p:cBhvr>
                                      <p:to>
                                        <p:strVal val="visible"/>
                                      </p:to>
                                    </p:set>
                                    <p:animEffect transition="in" filter="fade">
                                      <p:cBhvr>
                                        <p:cTn id="195" dur="500"/>
                                        <p:tgtEl>
                                          <p:spTgt spid="192"/>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ntr" presetSubtype="0" fill="hold" grpId="0" nodeType="clickEffect">
                                  <p:stCondLst>
                                    <p:cond delay="0"/>
                                  </p:stCondLst>
                                  <p:childTnLst>
                                    <p:set>
                                      <p:cBhvr>
                                        <p:cTn id="199" dur="1" fill="hold">
                                          <p:stCondLst>
                                            <p:cond delay="0"/>
                                          </p:stCondLst>
                                        </p:cTn>
                                        <p:tgtEl>
                                          <p:spTgt spid="194"/>
                                        </p:tgtEl>
                                        <p:attrNameLst>
                                          <p:attrName>style.visibility</p:attrName>
                                        </p:attrNameLst>
                                      </p:cBhvr>
                                      <p:to>
                                        <p:strVal val="visible"/>
                                      </p:to>
                                    </p:set>
                                    <p:animEffect transition="in" filter="fade">
                                      <p:cBhvr>
                                        <p:cTn id="200" dur="500"/>
                                        <p:tgtEl>
                                          <p:spTgt spid="194"/>
                                        </p:tgtEl>
                                      </p:cBhvr>
                                    </p:animEffec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childTnLst>
                                    <p:set>
                                      <p:cBhvr>
                                        <p:cTn id="204" dur="1" fill="hold">
                                          <p:stCondLst>
                                            <p:cond delay="0"/>
                                          </p:stCondLst>
                                        </p:cTn>
                                        <p:tgtEl>
                                          <p:spTgt spid="196"/>
                                        </p:tgtEl>
                                        <p:attrNameLst>
                                          <p:attrName>style.visibility</p:attrName>
                                        </p:attrNameLst>
                                      </p:cBhvr>
                                      <p:to>
                                        <p:strVal val="visible"/>
                                      </p:to>
                                    </p:set>
                                    <p:animEffect transition="in" filter="fade">
                                      <p:cBhvr>
                                        <p:cTn id="205" dur="500"/>
                                        <p:tgtEl>
                                          <p:spTgt spid="196"/>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197"/>
                                        </p:tgtEl>
                                        <p:attrNameLst>
                                          <p:attrName>style.visibility</p:attrName>
                                        </p:attrNameLst>
                                      </p:cBhvr>
                                      <p:to>
                                        <p:strVal val="visible"/>
                                      </p:to>
                                    </p:set>
                                    <p:animEffect transition="in" filter="fade">
                                      <p:cBhvr>
                                        <p:cTn id="208" dur="500"/>
                                        <p:tgtEl>
                                          <p:spTgt spid="197"/>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grpId="0" nodeType="clickEffect">
                                  <p:stCondLst>
                                    <p:cond delay="0"/>
                                  </p:stCondLst>
                                  <p:childTnLst>
                                    <p:set>
                                      <p:cBhvr>
                                        <p:cTn id="212" dur="1" fill="hold">
                                          <p:stCondLst>
                                            <p:cond delay="0"/>
                                          </p:stCondLst>
                                        </p:cTn>
                                        <p:tgtEl>
                                          <p:spTgt spid="198"/>
                                        </p:tgtEl>
                                        <p:attrNameLst>
                                          <p:attrName>style.visibility</p:attrName>
                                        </p:attrNameLst>
                                      </p:cBhvr>
                                      <p:to>
                                        <p:strVal val="visible"/>
                                      </p:to>
                                    </p:set>
                                    <p:animEffect transition="in" filter="fade">
                                      <p:cBhvr>
                                        <p:cTn id="213" dur="500"/>
                                        <p:tgtEl>
                                          <p:spTgt spid="198"/>
                                        </p:tgtEl>
                                      </p:cBhvr>
                                    </p:animEffect>
                                  </p:childTnLst>
                                </p:cTn>
                              </p:par>
                            </p:childTnLst>
                          </p:cTn>
                        </p:par>
                        <p:par>
                          <p:cTn id="214" fill="hold">
                            <p:stCondLst>
                              <p:cond delay="500"/>
                            </p:stCondLst>
                            <p:childTnLst>
                              <p:par>
                                <p:cTn id="215" presetID="22" presetClass="entr" presetSubtype="8" fill="hold" grpId="0" nodeType="afterEffect">
                                  <p:stCondLst>
                                    <p:cond delay="0"/>
                                  </p:stCondLst>
                                  <p:childTnLst>
                                    <p:set>
                                      <p:cBhvr>
                                        <p:cTn id="216" dur="1" fill="hold">
                                          <p:stCondLst>
                                            <p:cond delay="0"/>
                                          </p:stCondLst>
                                        </p:cTn>
                                        <p:tgtEl>
                                          <p:spTgt spid="199"/>
                                        </p:tgtEl>
                                        <p:attrNameLst>
                                          <p:attrName>style.visibility</p:attrName>
                                        </p:attrNameLst>
                                      </p:cBhvr>
                                      <p:to>
                                        <p:strVal val="visible"/>
                                      </p:to>
                                    </p:set>
                                    <p:animEffect transition="in" filter="wipe(left)">
                                      <p:cBhvr>
                                        <p:cTn id="217" dur="500"/>
                                        <p:tgtEl>
                                          <p:spTgt spid="199"/>
                                        </p:tgtEl>
                                      </p:cBhvr>
                                    </p:animEffect>
                                  </p:childTnLst>
                                </p:cTn>
                              </p:par>
                            </p:childTnLst>
                          </p:cTn>
                        </p:par>
                      </p:childTnLst>
                    </p:cTn>
                  </p:par>
                  <p:par>
                    <p:cTn id="218" fill="hold">
                      <p:stCondLst>
                        <p:cond delay="indefinite"/>
                      </p:stCondLst>
                      <p:childTnLst>
                        <p:par>
                          <p:cTn id="219" fill="hold">
                            <p:stCondLst>
                              <p:cond delay="0"/>
                            </p:stCondLst>
                            <p:childTnLst>
                              <p:par>
                                <p:cTn id="220" presetID="26" presetClass="entr" presetSubtype="0" fill="hold" grpId="0" nodeType="clickEffect">
                                  <p:stCondLst>
                                    <p:cond delay="0"/>
                                  </p:stCondLst>
                                  <p:childTnLst>
                                    <p:set>
                                      <p:cBhvr>
                                        <p:cTn id="221" dur="1" fill="hold">
                                          <p:stCondLst>
                                            <p:cond delay="0"/>
                                          </p:stCondLst>
                                        </p:cTn>
                                        <p:tgtEl>
                                          <p:spTgt spid="201"/>
                                        </p:tgtEl>
                                        <p:attrNameLst>
                                          <p:attrName>style.visibility</p:attrName>
                                        </p:attrNameLst>
                                      </p:cBhvr>
                                      <p:to>
                                        <p:strVal val="visible"/>
                                      </p:to>
                                    </p:set>
                                    <p:animEffect transition="in" filter="wipe(down)">
                                      <p:cBhvr>
                                        <p:cTn id="222" dur="580">
                                          <p:stCondLst>
                                            <p:cond delay="0"/>
                                          </p:stCondLst>
                                        </p:cTn>
                                        <p:tgtEl>
                                          <p:spTgt spid="201"/>
                                        </p:tgtEl>
                                      </p:cBhvr>
                                    </p:animEffect>
                                    <p:anim calcmode="lin" valueType="num">
                                      <p:cBhvr>
                                        <p:cTn id="223" dur="1822" tmFilter="0,0; 0.14,0.36; 0.43,0.73; 0.71,0.91; 1.0,1.0">
                                          <p:stCondLst>
                                            <p:cond delay="0"/>
                                          </p:stCondLst>
                                        </p:cTn>
                                        <p:tgtEl>
                                          <p:spTgt spid="201"/>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201"/>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201"/>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201"/>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201"/>
                                        </p:tgtEl>
                                        <p:attrNameLst>
                                          <p:attrName>ppt_y</p:attrName>
                                        </p:attrNameLst>
                                      </p:cBhvr>
                                      <p:tavLst>
                                        <p:tav tm="0" fmla="#ppt_y-sin(pi*$)/81">
                                          <p:val>
                                            <p:fltVal val="0"/>
                                          </p:val>
                                        </p:tav>
                                        <p:tav tm="100000">
                                          <p:val>
                                            <p:fltVal val="1"/>
                                          </p:val>
                                        </p:tav>
                                      </p:tavLst>
                                    </p:anim>
                                    <p:animScale>
                                      <p:cBhvr>
                                        <p:cTn id="228" dur="26">
                                          <p:stCondLst>
                                            <p:cond delay="650"/>
                                          </p:stCondLst>
                                        </p:cTn>
                                        <p:tgtEl>
                                          <p:spTgt spid="201"/>
                                        </p:tgtEl>
                                      </p:cBhvr>
                                      <p:to x="100000" y="60000"/>
                                    </p:animScale>
                                    <p:animScale>
                                      <p:cBhvr>
                                        <p:cTn id="229" dur="166" decel="50000">
                                          <p:stCondLst>
                                            <p:cond delay="676"/>
                                          </p:stCondLst>
                                        </p:cTn>
                                        <p:tgtEl>
                                          <p:spTgt spid="201"/>
                                        </p:tgtEl>
                                      </p:cBhvr>
                                      <p:to x="100000" y="100000"/>
                                    </p:animScale>
                                    <p:animScale>
                                      <p:cBhvr>
                                        <p:cTn id="230" dur="26">
                                          <p:stCondLst>
                                            <p:cond delay="1312"/>
                                          </p:stCondLst>
                                        </p:cTn>
                                        <p:tgtEl>
                                          <p:spTgt spid="201"/>
                                        </p:tgtEl>
                                      </p:cBhvr>
                                      <p:to x="100000" y="80000"/>
                                    </p:animScale>
                                    <p:animScale>
                                      <p:cBhvr>
                                        <p:cTn id="231" dur="166" decel="50000">
                                          <p:stCondLst>
                                            <p:cond delay="1338"/>
                                          </p:stCondLst>
                                        </p:cTn>
                                        <p:tgtEl>
                                          <p:spTgt spid="201"/>
                                        </p:tgtEl>
                                      </p:cBhvr>
                                      <p:to x="100000" y="100000"/>
                                    </p:animScale>
                                    <p:animScale>
                                      <p:cBhvr>
                                        <p:cTn id="232" dur="26">
                                          <p:stCondLst>
                                            <p:cond delay="1642"/>
                                          </p:stCondLst>
                                        </p:cTn>
                                        <p:tgtEl>
                                          <p:spTgt spid="201"/>
                                        </p:tgtEl>
                                      </p:cBhvr>
                                      <p:to x="100000" y="90000"/>
                                    </p:animScale>
                                    <p:animScale>
                                      <p:cBhvr>
                                        <p:cTn id="233" dur="166" decel="50000">
                                          <p:stCondLst>
                                            <p:cond delay="1668"/>
                                          </p:stCondLst>
                                        </p:cTn>
                                        <p:tgtEl>
                                          <p:spTgt spid="201"/>
                                        </p:tgtEl>
                                      </p:cBhvr>
                                      <p:to x="100000" y="100000"/>
                                    </p:animScale>
                                    <p:animScale>
                                      <p:cBhvr>
                                        <p:cTn id="234" dur="26">
                                          <p:stCondLst>
                                            <p:cond delay="1808"/>
                                          </p:stCondLst>
                                        </p:cTn>
                                        <p:tgtEl>
                                          <p:spTgt spid="201"/>
                                        </p:tgtEl>
                                      </p:cBhvr>
                                      <p:to x="100000" y="95000"/>
                                    </p:animScale>
                                    <p:animScale>
                                      <p:cBhvr>
                                        <p:cTn id="235" dur="166" decel="50000">
                                          <p:stCondLst>
                                            <p:cond delay="1834"/>
                                          </p:stCondLst>
                                        </p:cTn>
                                        <p:tgtEl>
                                          <p:spTgt spid="20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9" grpId="0"/>
      <p:bldP spid="110" grpId="0"/>
      <p:bldP spid="112" grpId="0"/>
      <p:bldP spid="113" grpId="0"/>
      <p:bldP spid="115" grpId="0"/>
      <p:bldP spid="117" grpId="0"/>
      <p:bldP spid="191" grpId="0"/>
      <p:bldP spid="192" grpId="0"/>
      <p:bldP spid="194" grpId="0"/>
      <p:bldP spid="196" grpId="0"/>
      <p:bldP spid="197" grpId="0"/>
      <p:bldP spid="198" grpId="0"/>
      <p:bldP spid="199" grpId="0"/>
      <p:bldP spid="201" grpId="0"/>
      <p:bldP spid="12" grpId="0" animBg="1"/>
      <p:bldP spid="13" grpId="0" animBg="1"/>
      <p:bldP spid="14" grpId="0"/>
      <p:bldP spid="15" grpId="0"/>
      <p:bldP spid="16" grpId="0" animBg="1"/>
      <p:bldP spid="19" grpId="0"/>
      <p:bldP spid="21" grpId="0" animBg="1"/>
      <p:bldP spid="23" grpId="0" animBg="1"/>
      <p:bldP spid="27" grpId="0" animBg="1"/>
      <p:bldP spid="28" grpId="0" animBg="1"/>
      <p:bldP spid="29" grpId="0" animBg="1"/>
      <p:bldP spid="33" grpId="0" animBg="1"/>
      <p:bldP spid="35" grpId="0" animBg="1"/>
      <p:bldP spid="36" grpId="0" animBg="1"/>
      <p:bldP spid="39" grpId="0" animBg="1"/>
      <p:bldP spid="4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 name="组合 106"/>
          <p:cNvGrpSpPr/>
          <p:nvPr/>
        </p:nvGrpSpPr>
        <p:grpSpPr>
          <a:xfrm>
            <a:off x="7464097" y="1765746"/>
            <a:ext cx="231167" cy="1896318"/>
            <a:chOff x="7840580" y="1932885"/>
            <a:chExt cx="231167" cy="1896318"/>
          </a:xfrm>
        </p:grpSpPr>
        <p:grpSp>
          <p:nvGrpSpPr>
            <p:cNvPr id="90" name="组合 89"/>
            <p:cNvGrpSpPr/>
            <p:nvPr/>
          </p:nvGrpSpPr>
          <p:grpSpPr bwMode="auto">
            <a:xfrm>
              <a:off x="7842747" y="2410937"/>
              <a:ext cx="229000" cy="1418266"/>
              <a:chOff x="4752" y="624"/>
              <a:chExt cx="288" cy="1152"/>
            </a:xfrm>
          </p:grpSpPr>
          <p:sp>
            <p:nvSpPr>
              <p:cNvPr id="92" name="矩形 16413"/>
              <p:cNvSpPr>
                <a:spLocks noChangeArrowheads="1"/>
              </p:cNvSpPr>
              <p:nvPr/>
            </p:nvSpPr>
            <p:spPr bwMode="auto">
              <a:xfrm>
                <a:off x="4752" y="624"/>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93" name="矩形 16414"/>
              <p:cNvSpPr>
                <a:spLocks noChangeArrowheads="1"/>
              </p:cNvSpPr>
              <p:nvPr/>
            </p:nvSpPr>
            <p:spPr bwMode="auto">
              <a:xfrm>
                <a:off x="4752" y="816"/>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94" name="矩形 16415"/>
              <p:cNvSpPr>
                <a:spLocks noChangeArrowheads="1"/>
              </p:cNvSpPr>
              <p:nvPr/>
            </p:nvSpPr>
            <p:spPr bwMode="auto">
              <a:xfrm>
                <a:off x="4752" y="1008"/>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95" name="矩形 16416"/>
              <p:cNvSpPr>
                <a:spLocks noChangeArrowheads="1"/>
              </p:cNvSpPr>
              <p:nvPr/>
            </p:nvSpPr>
            <p:spPr bwMode="auto">
              <a:xfrm>
                <a:off x="4752" y="1200"/>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96" name="矩形 16417"/>
              <p:cNvSpPr>
                <a:spLocks noChangeArrowheads="1"/>
              </p:cNvSpPr>
              <p:nvPr/>
            </p:nvSpPr>
            <p:spPr bwMode="auto">
              <a:xfrm>
                <a:off x="4752" y="1392"/>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97" name="矩形 16418"/>
              <p:cNvSpPr>
                <a:spLocks noChangeArrowheads="1"/>
              </p:cNvSpPr>
              <p:nvPr/>
            </p:nvSpPr>
            <p:spPr bwMode="auto">
              <a:xfrm>
                <a:off x="4752" y="1584"/>
                <a:ext cx="288" cy="192"/>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sp>
          <p:nvSpPr>
            <p:cNvPr id="102" name="矩形 16417"/>
            <p:cNvSpPr>
              <a:spLocks noChangeArrowheads="1"/>
            </p:cNvSpPr>
            <p:nvPr/>
          </p:nvSpPr>
          <p:spPr bwMode="auto">
            <a:xfrm>
              <a:off x="7840580" y="1932885"/>
              <a:ext cx="229000" cy="236378"/>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103" name="矩形 16418"/>
            <p:cNvSpPr>
              <a:spLocks noChangeArrowheads="1"/>
            </p:cNvSpPr>
            <p:nvPr/>
          </p:nvSpPr>
          <p:spPr bwMode="auto">
            <a:xfrm>
              <a:off x="7840580" y="2169262"/>
              <a:ext cx="229000" cy="236378"/>
            </a:xfrm>
            <a:prstGeom prst="rect">
              <a:avLst/>
            </a:prstGeom>
            <a:gradFill rotWithShape="0">
              <a:gsLst>
                <a:gs pos="0">
                  <a:srgbClr val="F6E00C"/>
                </a:gs>
                <a:gs pos="50000">
                  <a:srgbClr val="000000"/>
                </a:gs>
                <a:gs pos="100000">
                  <a:srgbClr val="F6E00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mc:AlternateContent xmlns:mc="http://schemas.openxmlformats.org/markup-compatibility/2006">
        <mc:Choice xmlns:a14="http://schemas.microsoft.com/office/drawing/2010/main" Requires="a14">
          <p:sp>
            <p:nvSpPr>
              <p:cNvPr id="3" name="文本框 2"/>
              <p:cNvSpPr txBox="1"/>
              <p:nvPr/>
            </p:nvSpPr>
            <p:spPr>
              <a:xfrm>
                <a:off x="716078" y="5762632"/>
                <a:ext cx="7021947" cy="670568"/>
              </a:xfrm>
              <a:prstGeom prst="rect">
                <a:avLst/>
              </a:prstGeom>
              <a:noFill/>
            </p:spPr>
            <p:txBody>
              <a:bodyPr wrap="square">
                <a:spAutoFit/>
              </a:bodyPr>
              <a:lstStyle/>
              <a:p>
                <a:pPr algn="just"/>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𝐷</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den>
                      </m:f>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600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9</m:t>
                          </m:r>
                        </m:sup>
                      </m:sSup>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latin typeface="Cambria Math" panose="02040503050406030204" pitchFamily="18" charset="0"/>
                        </a:rPr>
                        <m:t>3</m:t>
                      </m:r>
                      <m:r>
                        <a:rPr lang="en-US" altLang="zh-CN" sz="2000">
                          <a:latin typeface="Cambria Math" panose="02040503050406030204" pitchFamily="18" charset="0"/>
                        </a:rPr>
                        <m:t>.</m:t>
                      </m:r>
                      <m:r>
                        <a:rPr lang="en-US" altLang="zh-CN" sz="2000">
                          <a:latin typeface="Cambria Math" panose="02040503050406030204" pitchFamily="18" charset="0"/>
                        </a:rPr>
                        <m:t>0</m:t>
                      </m:r>
                      <m:r>
                        <a:rPr lang="en-US" altLang="zh-CN" sz="2000">
                          <a:latin typeface="Cambria Math" panose="02040503050406030204" pitchFamily="18" charset="0"/>
                        </a:rPr>
                        <m:t>×</m:t>
                      </m:r>
                      <m:sSup>
                        <m:sSupPr>
                          <m:ctrlPr>
                            <a:rPr lang="zh-CN" altLang="zh-CN" sz="2000" i="1">
                              <a:latin typeface="Cambria Math" panose="02040503050406030204" pitchFamily="18" charset="0"/>
                            </a:rPr>
                          </m:ctrlPr>
                        </m:sSupPr>
                        <m:e>
                          <m:r>
                            <a:rPr lang="en-US" altLang="zh-CN" sz="2000">
                              <a:latin typeface="Cambria Math" panose="02040503050406030204" pitchFamily="18" charset="0"/>
                            </a:rPr>
                            <m:t>10</m:t>
                          </m:r>
                        </m:e>
                        <m:sup>
                          <m:r>
                            <a:rPr lang="en-US" altLang="zh-CN" sz="2000" i="1">
                              <a:latin typeface="Cambria Math" panose="02040503050406030204" pitchFamily="18" charset="0"/>
                            </a:rPr>
                            <m:t>−</m:t>
                          </m:r>
                          <m:r>
                            <a:rPr lang="en-US" altLang="zh-CN" sz="2000">
                              <a:latin typeface="Cambria Math" panose="02040503050406030204" pitchFamily="18" charset="0"/>
                            </a:rPr>
                            <m:t>3</m:t>
                          </m:r>
                        </m:sup>
                      </m:sSup>
                      <m:r>
                        <m:rPr>
                          <m:sty m:val="p"/>
                        </m:rPr>
                        <a:rPr lang="en-US" altLang="zh-CN" sz="2000">
                          <a:latin typeface="Cambria Math" panose="02040503050406030204" pitchFamily="18" charset="0"/>
                        </a:rPr>
                        <m:t>m</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716078" y="5762632"/>
                <a:ext cx="7021947" cy="670568"/>
              </a:xfrm>
              <a:prstGeom prst="rect">
                <a:avLst/>
              </a:prstGeom>
              <a:blipFill rotWithShape="1">
                <a:blip r:embed="rId1"/>
                <a:stretch>
                  <a:fillRect l="-6" t="-1" r="8" b="2"/>
                </a:stretch>
              </a:blipFill>
            </p:spPr>
            <p:txBody>
              <a:bodyPr/>
              <a:lstStyle/>
              <a:p>
                <a:r>
                  <a:rPr lang="zh-CN" altLang="en-US">
                    <a:noFill/>
                  </a:rPr>
                  <a:t> </a:t>
                </a:r>
              </a:p>
            </p:txBody>
          </p:sp>
        </mc:Fallback>
      </mc:AlternateContent>
      <p:sp>
        <p:nvSpPr>
          <p:cNvPr id="4" name="文本框 3"/>
          <p:cNvSpPr txBox="1"/>
          <p:nvPr/>
        </p:nvSpPr>
        <p:spPr>
          <a:xfrm>
            <a:off x="302456" y="662912"/>
            <a:ext cx="752621"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7-16</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293255" y="563620"/>
                <a:ext cx="8557490" cy="954813"/>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在杨双实验中，</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550</m:t>
                    </m:r>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nm</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的光垂直入射到</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2</m:t>
                    </m:r>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mm</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的双缝上</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屏到缝距离</a:t>
                </a:r>
                <a14:m>
                  <m:oMath xmlns:m="http://schemas.openxmlformats.org/officeDocument/2006/math">
                    <m:r>
                      <a:rPr lang="zh-CN" altLang="zh-CN" sz="2000" kern="100">
                        <a:effectLst/>
                        <a:latin typeface="Cambria Math" panose="02040503050406030204" pitchFamily="18" charset="0"/>
                        <a:ea typeface="Cambria Math" panose="02040503050406030204" pitchFamily="18" charset="0"/>
                        <a:cs typeface="Times New Roman" panose="02020603050405020304" pitchFamily="18" charset="0"/>
                      </a:rPr>
                      <m:t> </m:t>
                    </m:r>
                    <m:r>
                      <a:rPr lang="en-US" altLang="zh-CN" sz="2000" i="1" kern="100">
                        <a:effectLst/>
                        <a:latin typeface="Cambria Math" panose="02040503050406030204" pitchFamily="18" charset="0"/>
                        <a:ea typeface="Cambria Math" panose="02040503050406030204" pitchFamily="18" charset="0"/>
                        <a:cs typeface="Times New Roman" panose="02020603050405020304" pitchFamily="18" charset="0"/>
                      </a:rPr>
                      <m:t>𝐷</m:t>
                    </m:r>
                    <m:r>
                      <a:rPr lang="en-US" altLang="zh-CN" sz="2000" kern="10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kern="100">
                        <a:effectLst/>
                        <a:latin typeface="Cambria Math" panose="02040503050406030204" pitchFamily="18" charset="0"/>
                        <a:ea typeface="Cambria Math" panose="02040503050406030204" pitchFamily="18" charset="0"/>
                        <a:cs typeface="Times New Roman" panose="02020603050405020304" pitchFamily="18" charset="0"/>
                      </a:rPr>
                      <m:t>1</m:t>
                    </m:r>
                    <m:r>
                      <m:rPr>
                        <m:sty m:val="p"/>
                      </m:rPr>
                      <a:rPr lang="en-US" altLang="zh-CN" sz="2000" kern="100">
                        <a:effectLst/>
                        <a:latin typeface="Cambria Math" panose="02040503050406030204" pitchFamily="18" charset="0"/>
                        <a:ea typeface="Cambria Math" panose="02040503050406030204" pitchFamily="18" charset="0"/>
                        <a:cs typeface="Times New Roman" panose="02020603050405020304" pitchFamily="18" charset="0"/>
                      </a:rPr>
                      <m:t>m</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6" name="文本框 5"/>
              <p:cNvSpPr txBox="1">
                <a:spLocks noRot="1" noChangeAspect="1" noMove="1" noResize="1" noEditPoints="1" noAdjustHandles="1" noChangeArrowheads="1" noChangeShapeType="1" noTextEdit="1"/>
              </p:cNvSpPr>
              <p:nvPr/>
            </p:nvSpPr>
            <p:spPr>
              <a:xfrm>
                <a:off x="293255" y="563620"/>
                <a:ext cx="8557490" cy="954813"/>
              </a:xfrm>
              <a:prstGeom prst="rect">
                <a:avLst/>
              </a:prstGeom>
              <a:blipFill rotWithShape="1">
                <a:blip r:embed="rId2"/>
                <a:stretch>
                  <a:fillRect l="-6" t="-39" r="1" b="-517"/>
                </a:stretch>
              </a:blipFill>
            </p:spPr>
            <p:txBody>
              <a:bodyPr/>
              <a:lstStyle/>
              <a:p>
                <a:r>
                  <a:rPr lang="zh-CN" altLang="en-US">
                    <a:noFill/>
                  </a:rPr>
                  <a:t> </a:t>
                </a:r>
              </a:p>
            </p:txBody>
          </p:sp>
        </mc:Fallback>
      </mc:AlternateContent>
      <p:sp>
        <p:nvSpPr>
          <p:cNvPr id="8" name="文本框 7"/>
          <p:cNvSpPr txBox="1"/>
          <p:nvPr/>
        </p:nvSpPr>
        <p:spPr>
          <a:xfrm>
            <a:off x="2497016" y="1135237"/>
            <a:ext cx="654147"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求：</a:t>
            </a:r>
            <a:endParaRPr lang="zh-CN" altLang="en-US" sz="2000" dirty="0"/>
          </a:p>
        </p:txBody>
      </p:sp>
      <mc:AlternateContent xmlns:mc="http://schemas.openxmlformats.org/markup-compatibility/2006">
        <mc:Choice xmlns:a14="http://schemas.microsoft.com/office/drawing/2010/main" Requires="a14">
          <p:sp>
            <p:nvSpPr>
              <p:cNvPr id="10" name="文本框 9"/>
              <p:cNvSpPr txBox="1"/>
              <p:nvPr/>
            </p:nvSpPr>
            <p:spPr>
              <a:xfrm>
                <a:off x="267069" y="1017555"/>
                <a:ext cx="8548289" cy="963597"/>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(2)</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若入射光波长改为</a:t>
                </a:r>
                <a14:m>
                  <m:oMath xmlns:m="http://schemas.openxmlformats.org/officeDocument/2006/math">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600</m:t>
                    </m:r>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nm</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，求相邻明纹的距离。</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0" name="文本框 9"/>
              <p:cNvSpPr txBox="1">
                <a:spLocks noRot="1" noChangeAspect="1" noMove="1" noResize="1" noEditPoints="1" noAdjustHandles="1" noChangeArrowheads="1" noChangeShapeType="1" noTextEdit="1"/>
              </p:cNvSpPr>
              <p:nvPr/>
            </p:nvSpPr>
            <p:spPr>
              <a:xfrm>
                <a:off x="267069" y="1017555"/>
                <a:ext cx="8548289" cy="963597"/>
              </a:xfrm>
              <a:prstGeom prst="rect">
                <a:avLst/>
              </a:prstGeom>
              <a:blipFill rotWithShape="1">
                <a:blip r:embed="rId3"/>
                <a:stretch>
                  <a:fillRect l="-4" t="-30" r="3" b="61"/>
                </a:stretch>
              </a:blipFill>
            </p:spPr>
            <p:txBody>
              <a:bodyPr/>
              <a:lstStyle/>
              <a:p>
                <a:r>
                  <a:rPr lang="zh-CN" altLang="en-US">
                    <a:noFill/>
                  </a:rPr>
                  <a:t> </a:t>
                </a:r>
              </a:p>
            </p:txBody>
          </p:sp>
        </mc:Fallback>
      </mc:AlternateContent>
      <p:sp>
        <p:nvSpPr>
          <p:cNvPr id="12" name="文本框 11"/>
          <p:cNvSpPr txBox="1"/>
          <p:nvPr/>
        </p:nvSpPr>
        <p:spPr>
          <a:xfrm>
            <a:off x="3047823" y="1002905"/>
            <a:ext cx="4614202" cy="495585"/>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第</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级明纹到</a:t>
            </a:r>
            <a:r>
              <a:rPr lang="zh-CN" altLang="zh-CN" sz="20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rPr>
              <a:t>同侧</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第四级明纹的距离；</a:t>
            </a:r>
            <a:endParaRPr lang="zh-CN" altLang="en-US" sz="2000" dirty="0"/>
          </a:p>
        </p:txBody>
      </p:sp>
      <p:sp>
        <p:nvSpPr>
          <p:cNvPr id="14" name="文本框 13"/>
          <p:cNvSpPr txBox="1"/>
          <p:nvPr/>
        </p:nvSpPr>
        <p:spPr>
          <a:xfrm>
            <a:off x="678766" y="1944247"/>
            <a:ext cx="924951" cy="490840"/>
          </a:xfrm>
          <a:prstGeom prst="rect">
            <a:avLst/>
          </a:prstGeom>
          <a:noFill/>
        </p:spPr>
        <p:txBody>
          <a:bodyPr wrap="square">
            <a:spAutoFit/>
          </a:bodyPr>
          <a:lstStyle/>
          <a:p>
            <a:pPr>
              <a:lnSpc>
                <a:spcPct val="150000"/>
              </a:lnSpc>
            </a:pPr>
            <a:r>
              <a:rPr lang="en-US" altLang="zh-CN" sz="1800" b="1"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dirty="0"/>
          </a:p>
        </p:txBody>
      </p:sp>
      <mc:AlternateContent xmlns:mc="http://schemas.openxmlformats.org/markup-compatibility/2006">
        <mc:Choice xmlns:a14="http://schemas.microsoft.com/office/drawing/2010/main" Requires="a14">
          <p:sp>
            <p:nvSpPr>
              <p:cNvPr id="18" name="文本框 17"/>
              <p:cNvSpPr txBox="1"/>
              <p:nvPr/>
            </p:nvSpPr>
            <p:spPr>
              <a:xfrm>
                <a:off x="1055077" y="3370941"/>
                <a:ext cx="1505242"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𝐷</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den>
                      </m:f>
                    </m:oMath>
                  </m:oMathPara>
                </a14:m>
                <a:endParaRPr lang="zh-CN" altLang="en-US" dirty="0"/>
              </a:p>
            </p:txBody>
          </p:sp>
        </mc:Choice>
        <mc:Fallback>
          <p:sp>
            <p:nvSpPr>
              <p:cNvPr id="18" name="文本框 17"/>
              <p:cNvSpPr txBox="1">
                <a:spLocks noRot="1" noChangeAspect="1" noMove="1" noResize="1" noEditPoints="1" noAdjustHandles="1" noChangeArrowheads="1" noChangeShapeType="1" noTextEdit="1"/>
              </p:cNvSpPr>
              <p:nvPr/>
            </p:nvSpPr>
            <p:spPr>
              <a:xfrm>
                <a:off x="1055077" y="3370941"/>
                <a:ext cx="1505242" cy="668516"/>
              </a:xfrm>
              <a:prstGeom prst="rect">
                <a:avLst/>
              </a:prstGeom>
              <a:blipFill rotWithShape="1">
                <a:blip r:embed="rId4"/>
                <a:stretch>
                  <a:fillRect l="-23" t="-54" r="42" b="33"/>
                </a:stretch>
              </a:blipFill>
            </p:spPr>
            <p:txBody>
              <a:bodyPr/>
              <a:lstStyle/>
              <a:p>
                <a:r>
                  <a:rPr lang="zh-CN" altLang="en-US">
                    <a:noFill/>
                  </a:rPr>
                  <a:t> </a:t>
                </a:r>
              </a:p>
            </p:txBody>
          </p:sp>
        </mc:Fallback>
      </mc:AlternateContent>
      <p:sp>
        <p:nvSpPr>
          <p:cNvPr id="20" name="文本框 19"/>
          <p:cNvSpPr txBox="1"/>
          <p:nvPr/>
        </p:nvSpPr>
        <p:spPr>
          <a:xfrm>
            <a:off x="672627" y="3999470"/>
            <a:ext cx="5352757" cy="501932"/>
          </a:xfrm>
          <a:prstGeom prst="rect">
            <a:avLst/>
          </a:prstGeom>
          <a:noFill/>
        </p:spPr>
        <p:txBody>
          <a:bodyPr wrap="square">
            <a:spAutoFit/>
          </a:bodyPr>
          <a:lstStyle/>
          <a:p>
            <a:pPr algn="just">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则第</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级干涉明纹到同侧第四级明纹的距离为：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4" name="文本框 23"/>
              <p:cNvSpPr txBox="1"/>
              <p:nvPr/>
            </p:nvSpPr>
            <p:spPr>
              <a:xfrm>
                <a:off x="789961" y="5173203"/>
                <a:ext cx="6369146" cy="501932"/>
              </a:xfrm>
              <a:prstGeom prst="rect">
                <a:avLst/>
              </a:prstGeom>
              <a:noFill/>
            </p:spPr>
            <p:txBody>
              <a:bodyPr wrap="square">
                <a:spAutoFit/>
              </a:bodyPr>
              <a:lstStyle/>
              <a:p>
                <a:pPr algn="l">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若入射光波长改为</a:t>
                </a:r>
                <a14:m>
                  <m:oMath xmlns:m="http://schemas.openxmlformats.org/officeDocument/2006/math">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600</m:t>
                    </m:r>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nm</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，相邻明纹的距离为：</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4" name="文本框 23"/>
              <p:cNvSpPr txBox="1">
                <a:spLocks noRot="1" noChangeAspect="1" noMove="1" noResize="1" noEditPoints="1" noAdjustHandles="1" noChangeArrowheads="1" noChangeShapeType="1" noTextEdit="1"/>
              </p:cNvSpPr>
              <p:nvPr/>
            </p:nvSpPr>
            <p:spPr>
              <a:xfrm>
                <a:off x="789961" y="5173203"/>
                <a:ext cx="6369146" cy="501932"/>
              </a:xfrm>
              <a:prstGeom prst="rect">
                <a:avLst/>
              </a:prstGeom>
              <a:blipFill rotWithShape="1">
                <a:blip r:embed="rId5"/>
                <a:stretch>
                  <a:fillRect t="-98" r="2" b="-99"/>
                </a:stretch>
              </a:blipFill>
            </p:spPr>
            <p:txBody>
              <a:bodyPr/>
              <a:lstStyle/>
              <a:p>
                <a:r>
                  <a:rPr lang="zh-CN" altLang="en-US">
                    <a:noFill/>
                  </a:rPr>
                  <a:t> </a:t>
                </a:r>
              </a:p>
            </p:txBody>
          </p:sp>
        </mc:Fallback>
      </mc:AlternateContent>
      <p:grpSp>
        <p:nvGrpSpPr>
          <p:cNvPr id="28" name="组合 27"/>
          <p:cNvGrpSpPr/>
          <p:nvPr/>
        </p:nvGrpSpPr>
        <p:grpSpPr>
          <a:xfrm>
            <a:off x="5307546" y="2588435"/>
            <a:ext cx="2152358" cy="738913"/>
            <a:chOff x="5873313" y="2437433"/>
            <a:chExt cx="2135945" cy="738913"/>
          </a:xfrm>
        </p:grpSpPr>
        <p:cxnSp>
          <p:nvCxnSpPr>
            <p:cNvPr id="33" name="直接箭头连接符 32"/>
            <p:cNvCxnSpPr>
              <a:cxnSpLocks noChangeAspect="1"/>
            </p:cNvCxnSpPr>
            <p:nvPr/>
          </p:nvCxnSpPr>
          <p:spPr bwMode="auto">
            <a:xfrm>
              <a:off x="5873313" y="2437433"/>
              <a:ext cx="2135945" cy="36677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31" name="直接箭头连接符 30"/>
            <p:cNvCxnSpPr/>
            <p:nvPr/>
          </p:nvCxnSpPr>
          <p:spPr bwMode="auto">
            <a:xfrm flipV="1">
              <a:off x="5887435" y="2804203"/>
              <a:ext cx="2121823" cy="372143"/>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52" name="组合 51"/>
          <p:cNvGrpSpPr/>
          <p:nvPr/>
        </p:nvGrpSpPr>
        <p:grpSpPr>
          <a:xfrm>
            <a:off x="7720537" y="3178128"/>
            <a:ext cx="470857" cy="257173"/>
            <a:chOff x="8070805" y="2557332"/>
            <a:chExt cx="470857" cy="257173"/>
          </a:xfrm>
        </p:grpSpPr>
        <p:cxnSp>
          <p:nvCxnSpPr>
            <p:cNvPr id="53" name="直接连接符 52"/>
            <p:cNvCxnSpPr/>
            <p:nvPr/>
          </p:nvCxnSpPr>
          <p:spPr bwMode="auto">
            <a:xfrm>
              <a:off x="8070805" y="2814505"/>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54" name="直接连接符 53"/>
            <p:cNvCxnSpPr/>
            <p:nvPr/>
          </p:nvCxnSpPr>
          <p:spPr bwMode="auto">
            <a:xfrm>
              <a:off x="8070805" y="2557332"/>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55" name="组合 54"/>
          <p:cNvGrpSpPr/>
          <p:nvPr/>
        </p:nvGrpSpPr>
        <p:grpSpPr>
          <a:xfrm>
            <a:off x="7850471" y="2847732"/>
            <a:ext cx="330590" cy="922881"/>
            <a:chOff x="8179393" y="2084220"/>
            <a:chExt cx="330590" cy="922881"/>
          </a:xfrm>
        </p:grpSpPr>
        <p:cxnSp>
          <p:nvCxnSpPr>
            <p:cNvPr id="56" name="直接连接符 55"/>
            <p:cNvCxnSpPr/>
            <p:nvPr/>
          </p:nvCxnSpPr>
          <p:spPr bwMode="auto">
            <a:xfrm>
              <a:off x="8407490" y="2084220"/>
              <a:ext cx="0" cy="284038"/>
            </a:xfrm>
            <a:prstGeom prst="line">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57" name="直接连接符 56"/>
            <p:cNvCxnSpPr/>
            <p:nvPr/>
          </p:nvCxnSpPr>
          <p:spPr bwMode="auto">
            <a:xfrm>
              <a:off x="8407490" y="2723063"/>
              <a:ext cx="0" cy="284038"/>
            </a:xfrm>
            <a:prstGeom prst="line">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58" name="文本框 57"/>
                <p:cNvSpPr txBox="1"/>
                <p:nvPr/>
              </p:nvSpPr>
              <p:spPr>
                <a:xfrm>
                  <a:off x="8179393" y="2360645"/>
                  <a:ext cx="33059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m:t>
                        </m:r>
                        <m:r>
                          <a:rPr lang="en-US" altLang="zh-CN" sz="1600" b="0" i="1" smtClean="0">
                            <a:latin typeface="Cambria Math" panose="02040503050406030204" pitchFamily="18" charset="0"/>
                            <a:ea typeface="Cambria Math" panose="02040503050406030204" pitchFamily="18" charset="0"/>
                          </a:rPr>
                          <m:t>𝑥</m:t>
                        </m:r>
                      </m:oMath>
                    </m:oMathPara>
                  </a14:m>
                  <a:endParaRPr lang="zh-CN" altLang="en-US" dirty="0"/>
                </a:p>
              </p:txBody>
            </p:sp>
          </mc:Choice>
          <mc:Fallback>
            <p:sp>
              <p:nvSpPr>
                <p:cNvPr id="58" name="文本框 57"/>
                <p:cNvSpPr txBox="1">
                  <a:spLocks noRot="1" noChangeAspect="1" noMove="1" noResize="1" noEditPoints="1" noAdjustHandles="1" noChangeArrowheads="1" noChangeShapeType="1" noTextEdit="1"/>
                </p:cNvSpPr>
                <p:nvPr/>
              </p:nvSpPr>
              <p:spPr>
                <a:xfrm>
                  <a:off x="8179393" y="2360645"/>
                  <a:ext cx="330590" cy="338554"/>
                </a:xfrm>
                <a:prstGeom prst="rect">
                  <a:avLst/>
                </a:prstGeom>
                <a:blipFill rotWithShape="1">
                  <a:blip r:embed="rId6"/>
                </a:blipFill>
              </p:spPr>
              <p:txBody>
                <a:bodyPr/>
                <a:lstStyle/>
                <a:p>
                  <a:r>
                    <a:rPr lang="zh-CN" altLang="en-US">
                      <a:noFill/>
                    </a:rPr>
                    <a:t> </a:t>
                  </a:r>
                </a:p>
              </p:txBody>
            </p:sp>
          </mc:Fallback>
        </mc:AlternateContent>
      </p:grpSp>
      <p:grpSp>
        <p:nvGrpSpPr>
          <p:cNvPr id="59" name="组合 58"/>
          <p:cNvGrpSpPr/>
          <p:nvPr/>
        </p:nvGrpSpPr>
        <p:grpSpPr>
          <a:xfrm>
            <a:off x="5283115" y="3315175"/>
            <a:ext cx="2176788" cy="338554"/>
            <a:chOff x="5848883" y="3164173"/>
            <a:chExt cx="2176788" cy="338554"/>
          </a:xfrm>
        </p:grpSpPr>
        <p:cxnSp>
          <p:nvCxnSpPr>
            <p:cNvPr id="60" name="直接箭头连接符 59"/>
            <p:cNvCxnSpPr/>
            <p:nvPr/>
          </p:nvCxnSpPr>
          <p:spPr bwMode="auto">
            <a:xfrm>
              <a:off x="7294098" y="3332124"/>
              <a:ext cx="731573"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61" name="直接箭头连接符 60"/>
            <p:cNvCxnSpPr/>
            <p:nvPr/>
          </p:nvCxnSpPr>
          <p:spPr bwMode="auto">
            <a:xfrm>
              <a:off x="5848883" y="3320826"/>
              <a:ext cx="731573"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62" name="文本框 61"/>
                <p:cNvSpPr txBox="1"/>
                <p:nvPr/>
              </p:nvSpPr>
              <p:spPr>
                <a:xfrm>
                  <a:off x="6815816" y="3164173"/>
                  <a:ext cx="33059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latin typeface="Cambria Math" panose="02040503050406030204" pitchFamily="18" charset="0"/>
                            <a:ea typeface="Cambria Math" panose="02040503050406030204" pitchFamily="18" charset="0"/>
                          </a:rPr>
                          <m:t>𝐷</m:t>
                        </m:r>
                      </m:oMath>
                    </m:oMathPara>
                  </a14:m>
                  <a:endParaRPr lang="zh-CN" altLang="en-US" dirty="0"/>
                </a:p>
              </p:txBody>
            </p:sp>
          </mc:Choice>
          <mc:Fallback>
            <p:sp>
              <p:nvSpPr>
                <p:cNvPr id="62" name="文本框 61"/>
                <p:cNvSpPr txBox="1">
                  <a:spLocks noRot="1" noChangeAspect="1" noMove="1" noResize="1" noEditPoints="1" noAdjustHandles="1" noChangeArrowheads="1" noChangeShapeType="1" noTextEdit="1"/>
                </p:cNvSpPr>
                <p:nvPr/>
              </p:nvSpPr>
              <p:spPr>
                <a:xfrm>
                  <a:off x="6815816" y="3164173"/>
                  <a:ext cx="330590" cy="338554"/>
                </a:xfrm>
                <a:prstGeom prst="rect">
                  <a:avLst/>
                </a:prstGeom>
                <a:blipFill rotWithShape="1">
                  <a:blip r:embed="rId7"/>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63" name="文本框 62"/>
              <p:cNvSpPr txBox="1"/>
              <p:nvPr/>
            </p:nvSpPr>
            <p:spPr>
              <a:xfrm>
                <a:off x="5454856" y="2042560"/>
                <a:ext cx="33058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smtClean="0">
                          <a:solidFill>
                            <a:schemeClr val="tx1"/>
                          </a:solidFill>
                          <a:latin typeface="Cambria Math" panose="02040503050406030204" pitchFamily="18" charset="0"/>
                          <a:ea typeface="Cambria Math" panose="02040503050406030204" pitchFamily="18" charset="0"/>
                        </a:rPr>
                        <m:t>𝜆</m:t>
                      </m:r>
                    </m:oMath>
                  </m:oMathPara>
                </a14:m>
                <a:endParaRPr lang="zh-CN" altLang="en-US" dirty="0">
                  <a:solidFill>
                    <a:schemeClr val="tx1"/>
                  </a:solidFill>
                </a:endParaRPr>
              </a:p>
            </p:txBody>
          </p:sp>
        </mc:Choice>
        <mc:Fallback>
          <p:sp>
            <p:nvSpPr>
              <p:cNvPr id="63" name="文本框 62"/>
              <p:cNvSpPr txBox="1">
                <a:spLocks noRot="1" noChangeAspect="1" noMove="1" noResize="1" noEditPoints="1" noAdjustHandles="1" noChangeArrowheads="1" noChangeShapeType="1" noTextEdit="1"/>
              </p:cNvSpPr>
              <p:nvPr/>
            </p:nvSpPr>
            <p:spPr>
              <a:xfrm>
                <a:off x="5454856" y="2042560"/>
                <a:ext cx="330589" cy="338554"/>
              </a:xfrm>
              <a:prstGeom prst="rect">
                <a:avLst/>
              </a:prstGeom>
              <a:blipFill rotWithShape="1">
                <a:blip r:embed="rId8"/>
                <a:stretch>
                  <a:fillRect l="-62" t="-118" r="180" b="147"/>
                </a:stretch>
              </a:blipFill>
            </p:spPr>
            <p:txBody>
              <a:bodyPr/>
              <a:lstStyle/>
              <a:p>
                <a:r>
                  <a:rPr lang="zh-CN" altLang="en-US">
                    <a:noFill/>
                  </a:rPr>
                  <a:t> </a:t>
                </a:r>
              </a:p>
            </p:txBody>
          </p:sp>
        </mc:Fallback>
      </mc:AlternateContent>
      <p:grpSp>
        <p:nvGrpSpPr>
          <p:cNvPr id="66" name="组合 65"/>
          <p:cNvGrpSpPr/>
          <p:nvPr/>
        </p:nvGrpSpPr>
        <p:grpSpPr>
          <a:xfrm>
            <a:off x="4906876" y="2582525"/>
            <a:ext cx="402236" cy="732650"/>
            <a:chOff x="8014807" y="2300159"/>
            <a:chExt cx="479489" cy="732650"/>
          </a:xfrm>
        </p:grpSpPr>
        <p:cxnSp>
          <p:nvCxnSpPr>
            <p:cNvPr id="67" name="直接连接符 66"/>
            <p:cNvCxnSpPr/>
            <p:nvPr/>
          </p:nvCxnSpPr>
          <p:spPr bwMode="auto">
            <a:xfrm>
              <a:off x="8014807" y="3032809"/>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68" name="直接连接符 67"/>
            <p:cNvCxnSpPr/>
            <p:nvPr/>
          </p:nvCxnSpPr>
          <p:spPr bwMode="auto">
            <a:xfrm>
              <a:off x="8023439" y="2300159"/>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69" name="组合 68"/>
          <p:cNvGrpSpPr/>
          <p:nvPr/>
        </p:nvGrpSpPr>
        <p:grpSpPr>
          <a:xfrm>
            <a:off x="4815886" y="2580722"/>
            <a:ext cx="330586" cy="738464"/>
            <a:chOff x="5308622" y="2418575"/>
            <a:chExt cx="330586" cy="738464"/>
          </a:xfrm>
        </p:grpSpPr>
        <p:cxnSp>
          <p:nvCxnSpPr>
            <p:cNvPr id="70" name="直接连接符 69"/>
            <p:cNvCxnSpPr/>
            <p:nvPr/>
          </p:nvCxnSpPr>
          <p:spPr bwMode="auto">
            <a:xfrm>
              <a:off x="5500739" y="2418575"/>
              <a:ext cx="0" cy="248400"/>
            </a:xfrm>
            <a:prstGeom prst="line">
              <a:avLst/>
            </a:prstGeom>
            <a:solidFill>
              <a:schemeClr val="accent1"/>
            </a:solidFill>
            <a:ln w="19050" cap="flat" cmpd="sng" algn="ctr">
              <a:solidFill>
                <a:schemeClr val="tx1"/>
              </a:solidFill>
              <a:prstDash val="solid"/>
              <a:round/>
              <a:headEnd type="stealth" w="med" len="lg"/>
              <a:tailEnd type="none" w="med" len="lg"/>
            </a:ln>
            <a:effectLst/>
          </p:spPr>
        </p:cxnSp>
        <p:cxnSp>
          <p:nvCxnSpPr>
            <p:cNvPr id="71" name="直接连接符 70"/>
            <p:cNvCxnSpPr/>
            <p:nvPr/>
          </p:nvCxnSpPr>
          <p:spPr bwMode="auto">
            <a:xfrm>
              <a:off x="5500739" y="2908639"/>
              <a:ext cx="0" cy="248400"/>
            </a:xfrm>
            <a:prstGeom prst="line">
              <a:avLst/>
            </a:prstGeom>
            <a:solidFill>
              <a:schemeClr val="accent1"/>
            </a:solidFill>
            <a:ln w="19050" cap="flat" cmpd="sng" algn="ctr">
              <a:solidFill>
                <a:schemeClr val="tx1"/>
              </a:solidFill>
              <a:prstDash val="solid"/>
              <a:round/>
              <a:headEnd type="none" w="med" len="med"/>
              <a:tailEnd type="stealth" w="med" len="lg"/>
            </a:ln>
            <a:effectLst/>
          </p:spPr>
        </p:cxnSp>
        <mc:AlternateContent xmlns:mc="http://schemas.openxmlformats.org/markup-compatibility/2006">
          <mc:Choice xmlns:a14="http://schemas.microsoft.com/office/drawing/2010/main" Requires="a14">
            <p:sp>
              <p:nvSpPr>
                <p:cNvPr id="72" name="文本框 71"/>
                <p:cNvSpPr txBox="1"/>
                <p:nvPr/>
              </p:nvSpPr>
              <p:spPr>
                <a:xfrm>
                  <a:off x="5308622" y="2607358"/>
                  <a:ext cx="33058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000000"/>
                            </a:solidFill>
                            <a:latin typeface="Cambria Math" panose="02040503050406030204" pitchFamily="18" charset="0"/>
                          </a:rPr>
                          <m:t>𝑑</m:t>
                        </m:r>
                      </m:oMath>
                    </m:oMathPara>
                  </a14:m>
                  <a:endParaRPr lang="zh-CN" altLang="en-US" dirty="0"/>
                </a:p>
              </p:txBody>
            </p:sp>
          </mc:Choice>
          <mc:Fallback>
            <p:sp>
              <p:nvSpPr>
                <p:cNvPr id="72" name="文本框 71"/>
                <p:cNvSpPr txBox="1">
                  <a:spLocks noRot="1" noChangeAspect="1" noMove="1" noResize="1" noEditPoints="1" noAdjustHandles="1" noChangeArrowheads="1" noChangeShapeType="1" noTextEdit="1"/>
                </p:cNvSpPr>
                <p:nvPr/>
              </p:nvSpPr>
              <p:spPr>
                <a:xfrm>
                  <a:off x="5308622" y="2607358"/>
                  <a:ext cx="330586" cy="338554"/>
                </a:xfrm>
                <a:prstGeom prst="rect">
                  <a:avLst/>
                </a:prstGeom>
                <a:blipFill rotWithShape="1">
                  <a:blip r:embed="rId9"/>
                </a:blipFill>
              </p:spPr>
              <p:txBody>
                <a:bodyPr/>
                <a:lstStyle/>
                <a:p>
                  <a:r>
                    <a:rPr lang="zh-CN" altLang="en-US">
                      <a:noFill/>
                    </a:rPr>
                    <a:t> </a:t>
                  </a:r>
                </a:p>
              </p:txBody>
            </p:sp>
          </mc:Fallback>
        </mc:AlternateContent>
      </p:grpSp>
      <p:grpSp>
        <p:nvGrpSpPr>
          <p:cNvPr id="74" name="组合 73"/>
          <p:cNvGrpSpPr/>
          <p:nvPr/>
        </p:nvGrpSpPr>
        <p:grpSpPr>
          <a:xfrm>
            <a:off x="5306841" y="2577888"/>
            <a:ext cx="2136650" cy="751646"/>
            <a:chOff x="5885703" y="2118812"/>
            <a:chExt cx="2156382" cy="1064676"/>
          </a:xfrm>
        </p:grpSpPr>
        <p:cxnSp>
          <p:nvCxnSpPr>
            <p:cNvPr id="78" name="直接箭头连接符 77"/>
            <p:cNvCxnSpPr/>
            <p:nvPr/>
          </p:nvCxnSpPr>
          <p:spPr bwMode="auto">
            <a:xfrm flipV="1">
              <a:off x="5899945" y="2312309"/>
              <a:ext cx="2142140" cy="871179"/>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79" name="直接箭头连接符 78"/>
            <p:cNvCxnSpPr/>
            <p:nvPr/>
          </p:nvCxnSpPr>
          <p:spPr bwMode="auto">
            <a:xfrm>
              <a:off x="5885703" y="2118812"/>
              <a:ext cx="2148175" cy="18134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85" name="组合 84"/>
          <p:cNvGrpSpPr/>
          <p:nvPr/>
        </p:nvGrpSpPr>
        <p:grpSpPr>
          <a:xfrm>
            <a:off x="5297872" y="2484955"/>
            <a:ext cx="2162856" cy="845145"/>
            <a:chOff x="5845795" y="2312309"/>
            <a:chExt cx="2196290" cy="841002"/>
          </a:xfrm>
        </p:grpSpPr>
        <p:cxnSp>
          <p:nvCxnSpPr>
            <p:cNvPr id="86" name="直接箭头连接符 85"/>
            <p:cNvCxnSpPr/>
            <p:nvPr/>
          </p:nvCxnSpPr>
          <p:spPr bwMode="auto">
            <a:xfrm flipV="1">
              <a:off x="5845795" y="2312309"/>
              <a:ext cx="2196290" cy="841002"/>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87" name="直接箭头连接符 86"/>
            <p:cNvCxnSpPr/>
            <p:nvPr/>
          </p:nvCxnSpPr>
          <p:spPr bwMode="auto">
            <a:xfrm flipV="1">
              <a:off x="5868201" y="2313351"/>
              <a:ext cx="2156381" cy="112384"/>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129" name="组合 128"/>
          <p:cNvGrpSpPr/>
          <p:nvPr/>
        </p:nvGrpSpPr>
        <p:grpSpPr>
          <a:xfrm>
            <a:off x="4994493" y="1802342"/>
            <a:ext cx="2974343" cy="2412535"/>
            <a:chOff x="5370976" y="1969481"/>
            <a:chExt cx="2974343" cy="2412535"/>
          </a:xfrm>
        </p:grpSpPr>
        <p:grpSp>
          <p:nvGrpSpPr>
            <p:cNvPr id="128" name="组合 127"/>
            <p:cNvGrpSpPr/>
            <p:nvPr/>
          </p:nvGrpSpPr>
          <p:grpSpPr>
            <a:xfrm>
              <a:off x="5370976" y="1969481"/>
              <a:ext cx="2727544" cy="2412535"/>
              <a:chOff x="5370976" y="1969481"/>
              <a:chExt cx="2727544" cy="2412535"/>
            </a:xfrm>
          </p:grpSpPr>
          <p:grpSp>
            <p:nvGrpSpPr>
              <p:cNvPr id="37" name="组合 36"/>
              <p:cNvGrpSpPr/>
              <p:nvPr/>
            </p:nvGrpSpPr>
            <p:grpSpPr>
              <a:xfrm>
                <a:off x="5370976" y="2406472"/>
                <a:ext cx="431561" cy="1354719"/>
                <a:chOff x="5560261" y="2088331"/>
                <a:chExt cx="431561" cy="1354719"/>
              </a:xfrm>
            </p:grpSpPr>
            <mc:AlternateContent xmlns:mc="http://schemas.openxmlformats.org/markup-compatibility/2006">
              <mc:Choice xmlns:a14="http://schemas.microsoft.com/office/drawing/2010/main" Requires="a14">
                <p:sp>
                  <p:nvSpPr>
                    <p:cNvPr id="50" name="文本框 49"/>
                    <p:cNvSpPr txBox="1"/>
                    <p:nvPr/>
                  </p:nvSpPr>
                  <p:spPr>
                    <a:xfrm>
                      <a:off x="5572368" y="2088331"/>
                      <a:ext cx="419454"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50" name="文本框 49"/>
                    <p:cNvSpPr txBox="1">
                      <a:spLocks noRot="1" noChangeAspect="1" noMove="1" noResize="1" noEditPoints="1" noAdjustHandles="1" noChangeArrowheads="1" noChangeShapeType="1" noTextEdit="1"/>
                    </p:cNvSpPr>
                    <p:nvPr/>
                  </p:nvSpPr>
                  <p:spPr>
                    <a:xfrm>
                      <a:off x="5572368" y="2088331"/>
                      <a:ext cx="419454" cy="338554"/>
                    </a:xfrm>
                    <a:prstGeom prst="rect">
                      <a:avLst/>
                    </a:prstGeom>
                    <a:blipFill rotWithShape="1">
                      <a:blip r:embed="rId10"/>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1" name="文本框 50"/>
                    <p:cNvSpPr txBox="1"/>
                    <p:nvPr/>
                  </p:nvSpPr>
                  <p:spPr>
                    <a:xfrm>
                      <a:off x="5560261" y="3104496"/>
                      <a:ext cx="41945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51" name="文本框 50"/>
                    <p:cNvSpPr txBox="1">
                      <a:spLocks noRot="1" noChangeAspect="1" noMove="1" noResize="1" noEditPoints="1" noAdjustHandles="1" noChangeArrowheads="1" noChangeShapeType="1" noTextEdit="1"/>
                    </p:cNvSpPr>
                    <p:nvPr/>
                  </p:nvSpPr>
                  <p:spPr>
                    <a:xfrm>
                      <a:off x="5560261" y="3104496"/>
                      <a:ext cx="419457" cy="338554"/>
                    </a:xfrm>
                    <a:prstGeom prst="rect">
                      <a:avLst/>
                    </a:prstGeom>
                    <a:blipFill rotWithShape="1">
                      <a:blip r:embed="rId11"/>
                    </a:blipFill>
                  </p:spPr>
                  <p:txBody>
                    <a:bodyPr/>
                    <a:lstStyle/>
                    <a:p>
                      <a:r>
                        <a:rPr lang="zh-CN" altLang="en-US">
                          <a:noFill/>
                        </a:rPr>
                        <a:t> </a:t>
                      </a:r>
                    </a:p>
                  </p:txBody>
                </p:sp>
              </mc:Fallback>
            </mc:AlternateContent>
          </p:grpSp>
          <p:cxnSp>
            <p:nvCxnSpPr>
              <p:cNvPr id="39" name="直接连接符 38"/>
              <p:cNvCxnSpPr/>
              <p:nvPr/>
            </p:nvCxnSpPr>
            <p:spPr bwMode="auto">
              <a:xfrm>
                <a:off x="5578520" y="3122344"/>
                <a:ext cx="2520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42" name="组合 41"/>
              <p:cNvGrpSpPr/>
              <p:nvPr/>
            </p:nvGrpSpPr>
            <p:grpSpPr>
              <a:xfrm>
                <a:off x="5684028" y="2442284"/>
                <a:ext cx="2345" cy="1350000"/>
                <a:chOff x="6510996" y="2149688"/>
                <a:chExt cx="2345" cy="1711037"/>
              </a:xfrm>
            </p:grpSpPr>
            <p:cxnSp>
              <p:nvCxnSpPr>
                <p:cNvPr id="47" name="直接连接符 46"/>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8" name="直接连接符 47"/>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9" name="直接连接符 48"/>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cxnSp>
            <p:nvCxnSpPr>
              <p:cNvPr id="45" name="直接连接符 44"/>
              <p:cNvCxnSpPr/>
              <p:nvPr/>
            </p:nvCxnSpPr>
            <p:spPr bwMode="auto">
              <a:xfrm>
                <a:off x="7836386" y="1969481"/>
                <a:ext cx="0" cy="195480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4" name="文本框 43"/>
              <p:cNvSpPr txBox="1"/>
              <p:nvPr/>
            </p:nvSpPr>
            <p:spPr>
              <a:xfrm>
                <a:off x="6296331" y="4043462"/>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7-9</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mc:AlternateContent xmlns:mc="http://schemas.openxmlformats.org/markup-compatibility/2006">
          <mc:Choice xmlns:a14="http://schemas.microsoft.com/office/drawing/2010/main" Requires="a14">
            <p:sp>
              <p:nvSpPr>
                <p:cNvPr id="35" name="文本框 34"/>
                <p:cNvSpPr txBox="1"/>
                <p:nvPr/>
              </p:nvSpPr>
              <p:spPr>
                <a:xfrm>
                  <a:off x="7998314" y="2963081"/>
                  <a:ext cx="34700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𝑜</m:t>
                        </m:r>
                      </m:oMath>
                    </m:oMathPara>
                  </a14:m>
                  <a:endParaRPr lang="zh-CN" altLang="en-US" sz="1600" dirty="0"/>
                </a:p>
              </p:txBody>
            </p:sp>
          </mc:Choice>
          <mc:Fallback>
            <p:sp>
              <p:nvSpPr>
                <p:cNvPr id="35" name="文本框 34"/>
                <p:cNvSpPr txBox="1">
                  <a:spLocks noRot="1" noChangeAspect="1" noMove="1" noResize="1" noEditPoints="1" noAdjustHandles="1" noChangeArrowheads="1" noChangeShapeType="1" noTextEdit="1"/>
                </p:cNvSpPr>
                <p:nvPr/>
              </p:nvSpPr>
              <p:spPr>
                <a:xfrm>
                  <a:off x="7998314" y="2963081"/>
                  <a:ext cx="347005" cy="338554"/>
                </a:xfrm>
                <a:prstGeom prst="rect">
                  <a:avLst/>
                </a:prstGeom>
                <a:blipFill rotWithShape="1">
                  <a:blip r:embed="rId12"/>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100" name="文本框 99"/>
              <p:cNvSpPr txBox="1"/>
              <p:nvPr/>
            </p:nvSpPr>
            <p:spPr>
              <a:xfrm>
                <a:off x="2760293" y="3483045"/>
                <a:ext cx="180710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100" name="文本框 99"/>
              <p:cNvSpPr txBox="1">
                <a:spLocks noRot="1" noChangeAspect="1" noMove="1" noResize="1" noEditPoints="1" noAdjustHandles="1" noChangeArrowheads="1" noChangeShapeType="1" noTextEdit="1"/>
              </p:cNvSpPr>
              <p:nvPr/>
            </p:nvSpPr>
            <p:spPr>
              <a:xfrm>
                <a:off x="2760293" y="3483045"/>
                <a:ext cx="1807106" cy="400110"/>
              </a:xfrm>
              <a:prstGeom prst="rect">
                <a:avLst/>
              </a:prstGeom>
              <a:blipFill rotWithShape="1">
                <a:blip r:embed="rId13"/>
                <a:stretch>
                  <a:fillRect l="-32" t="-17" r="27" b="32"/>
                </a:stretch>
              </a:blipFill>
            </p:spPr>
            <p:txBody>
              <a:bodyPr/>
              <a:lstStyle/>
              <a:p>
                <a:r>
                  <a:rPr lang="zh-CN" altLang="en-US">
                    <a:noFill/>
                  </a:rPr>
                  <a:t> </a:t>
                </a:r>
              </a:p>
            </p:txBody>
          </p:sp>
        </mc:Fallback>
      </mc:AlternateContent>
      <p:sp>
        <p:nvSpPr>
          <p:cNvPr id="101" name="文本框 100"/>
          <p:cNvSpPr txBox="1"/>
          <p:nvPr/>
        </p:nvSpPr>
        <p:spPr>
          <a:xfrm>
            <a:off x="716078" y="1952103"/>
            <a:ext cx="3866907" cy="1425262"/>
          </a:xfrm>
          <a:prstGeom prst="rect">
            <a:avLst/>
          </a:prstGeom>
          <a:noFill/>
        </p:spPr>
        <p:txBody>
          <a:bodyPr wrap="square">
            <a:spAutoFit/>
          </a:bodyPr>
          <a:lstStyle/>
          <a:p>
            <a:pPr algn="just">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(1) </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杨氏双缝干涉谱由等间距明暗相间的条纹构成，</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明纹位置公式</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为</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10" name="文本框 109"/>
              <p:cNvSpPr txBox="1"/>
              <p:nvPr/>
            </p:nvSpPr>
            <p:spPr>
              <a:xfrm>
                <a:off x="7565246" y="2554953"/>
                <a:ext cx="83567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smtClean="0">
                          <a:effectLst/>
                          <a:latin typeface="Cambria Math" panose="02040503050406030204" pitchFamily="18" charset="0"/>
                          <a:ea typeface="宋体" panose="02010600030101010101" pitchFamily="2" charset="-122"/>
                          <a:cs typeface="Times New Roman" panose="02020603050405020304" pitchFamily="18" charset="0"/>
                        </a:rPr>
                        <m:t>1</m:t>
                      </m:r>
                    </m:oMath>
                  </m:oMathPara>
                </a14:m>
                <a:endParaRPr lang="zh-CN" altLang="en-US" sz="1600" dirty="0"/>
              </a:p>
            </p:txBody>
          </p:sp>
        </mc:Choice>
        <mc:Fallback>
          <p:sp>
            <p:nvSpPr>
              <p:cNvPr id="110" name="文本框 109"/>
              <p:cNvSpPr txBox="1">
                <a:spLocks noRot="1" noChangeAspect="1" noMove="1" noResize="1" noEditPoints="1" noAdjustHandles="1" noChangeArrowheads="1" noChangeShapeType="1" noTextEdit="1"/>
              </p:cNvSpPr>
              <p:nvPr/>
            </p:nvSpPr>
            <p:spPr>
              <a:xfrm>
                <a:off x="7565246" y="2554953"/>
                <a:ext cx="835678" cy="338554"/>
              </a:xfrm>
              <a:prstGeom prst="rect">
                <a:avLst/>
              </a:prstGeom>
              <a:blipFill rotWithShape="1">
                <a:blip r:embed="rId14"/>
                <a:stretch>
                  <a:fillRect l="-59" t="-103" r="61" b="132"/>
                </a:stretch>
              </a:blipFill>
            </p:spPr>
            <p:txBody>
              <a:bodyPr/>
              <a:lstStyle/>
              <a:p>
                <a:r>
                  <a:rPr lang="zh-CN" altLang="en-US">
                    <a:noFill/>
                  </a:rPr>
                  <a:t> </a:t>
                </a:r>
              </a:p>
            </p:txBody>
          </p:sp>
        </mc:Fallback>
      </mc:AlternateContent>
      <p:grpSp>
        <p:nvGrpSpPr>
          <p:cNvPr id="111" name="组合 110"/>
          <p:cNvGrpSpPr/>
          <p:nvPr/>
        </p:nvGrpSpPr>
        <p:grpSpPr>
          <a:xfrm>
            <a:off x="5292336" y="2280973"/>
            <a:ext cx="2173141" cy="1041504"/>
            <a:chOff x="5857881" y="2312309"/>
            <a:chExt cx="2184204" cy="860134"/>
          </a:xfrm>
        </p:grpSpPr>
        <p:cxnSp>
          <p:nvCxnSpPr>
            <p:cNvPr id="112" name="直接箭头连接符 111"/>
            <p:cNvCxnSpPr/>
            <p:nvPr/>
          </p:nvCxnSpPr>
          <p:spPr bwMode="auto">
            <a:xfrm flipV="1">
              <a:off x="5863379" y="2312309"/>
              <a:ext cx="2178706" cy="860134"/>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13" name="直接箭头连接符 112"/>
            <p:cNvCxnSpPr/>
            <p:nvPr/>
          </p:nvCxnSpPr>
          <p:spPr bwMode="auto">
            <a:xfrm flipV="1">
              <a:off x="5857881" y="2313351"/>
              <a:ext cx="2166701" cy="25292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mc:AlternateContent xmlns:mc="http://schemas.openxmlformats.org/markup-compatibility/2006">
        <mc:Choice xmlns:a14="http://schemas.microsoft.com/office/drawing/2010/main" Requires="a14">
          <p:sp>
            <p:nvSpPr>
              <p:cNvPr id="115" name="文本框 114"/>
              <p:cNvSpPr txBox="1"/>
              <p:nvPr/>
            </p:nvSpPr>
            <p:spPr>
              <a:xfrm>
                <a:off x="7560995" y="2318727"/>
                <a:ext cx="83567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smtClean="0">
                          <a:effectLst/>
                          <a:latin typeface="Cambria Math" panose="02040503050406030204" pitchFamily="18" charset="0"/>
                          <a:ea typeface="宋体" panose="02010600030101010101" pitchFamily="2" charset="-122"/>
                          <a:cs typeface="Times New Roman" panose="02020603050405020304" pitchFamily="18" charset="0"/>
                        </a:rPr>
                        <m:t>2</m:t>
                      </m:r>
                    </m:oMath>
                  </m:oMathPara>
                </a14:m>
                <a:endParaRPr lang="zh-CN" altLang="en-US" sz="1600" dirty="0"/>
              </a:p>
            </p:txBody>
          </p:sp>
        </mc:Choice>
        <mc:Fallback>
          <p:sp>
            <p:nvSpPr>
              <p:cNvPr id="115" name="文本框 114"/>
              <p:cNvSpPr txBox="1">
                <a:spLocks noRot="1" noChangeAspect="1" noMove="1" noResize="1" noEditPoints="1" noAdjustHandles="1" noChangeArrowheads="1" noChangeShapeType="1" noTextEdit="1"/>
              </p:cNvSpPr>
              <p:nvPr/>
            </p:nvSpPr>
            <p:spPr>
              <a:xfrm>
                <a:off x="7560995" y="2318727"/>
                <a:ext cx="835678" cy="338554"/>
              </a:xfrm>
              <a:prstGeom prst="rect">
                <a:avLst/>
              </a:prstGeom>
              <a:blipFill rotWithShape="1">
                <a:blip r:embed="rId15"/>
                <a:stretch>
                  <a:fillRect l="-6" t="-101" r="8" b="13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6" name="文本框 115"/>
              <p:cNvSpPr txBox="1"/>
              <p:nvPr/>
            </p:nvSpPr>
            <p:spPr>
              <a:xfrm>
                <a:off x="7551660" y="2115394"/>
                <a:ext cx="83567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smtClean="0">
                          <a:effectLst/>
                          <a:latin typeface="Cambria Math" panose="02040503050406030204" pitchFamily="18" charset="0"/>
                          <a:ea typeface="宋体" panose="02010600030101010101" pitchFamily="2" charset="-122"/>
                          <a:cs typeface="Times New Roman" panose="02020603050405020304" pitchFamily="18" charset="0"/>
                        </a:rPr>
                        <m:t>3</m:t>
                      </m:r>
                    </m:oMath>
                  </m:oMathPara>
                </a14:m>
                <a:endParaRPr lang="zh-CN" altLang="en-US" sz="1600" dirty="0"/>
              </a:p>
            </p:txBody>
          </p:sp>
        </mc:Choice>
        <mc:Fallback>
          <p:sp>
            <p:nvSpPr>
              <p:cNvPr id="116" name="文本框 115"/>
              <p:cNvSpPr txBox="1">
                <a:spLocks noRot="1" noChangeAspect="1" noMove="1" noResize="1" noEditPoints="1" noAdjustHandles="1" noChangeArrowheads="1" noChangeShapeType="1" noTextEdit="1"/>
              </p:cNvSpPr>
              <p:nvPr/>
            </p:nvSpPr>
            <p:spPr>
              <a:xfrm>
                <a:off x="7551660" y="2115394"/>
                <a:ext cx="835678" cy="338554"/>
              </a:xfrm>
              <a:prstGeom prst="rect">
                <a:avLst/>
              </a:prstGeom>
              <a:blipFill rotWithShape="1">
                <a:blip r:embed="rId16"/>
                <a:stretch>
                  <a:fillRect l="-29" t="-62" r="31" b="9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7" name="文本框 116"/>
              <p:cNvSpPr txBox="1"/>
              <p:nvPr/>
            </p:nvSpPr>
            <p:spPr>
              <a:xfrm>
                <a:off x="7542325" y="1844509"/>
                <a:ext cx="83567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0" kern="100" smtClean="0">
                          <a:effectLst/>
                          <a:latin typeface="Cambria Math" panose="02040503050406030204" pitchFamily="18" charset="0"/>
                          <a:ea typeface="宋体" panose="02010600030101010101" pitchFamily="2" charset="-122"/>
                          <a:cs typeface="Times New Roman" panose="02020603050405020304" pitchFamily="18" charset="0"/>
                        </a:rPr>
                        <m:t>4</m:t>
                      </m:r>
                    </m:oMath>
                  </m:oMathPara>
                </a14:m>
                <a:endParaRPr lang="zh-CN" altLang="en-US" sz="1600" dirty="0"/>
              </a:p>
            </p:txBody>
          </p:sp>
        </mc:Choice>
        <mc:Fallback>
          <p:sp>
            <p:nvSpPr>
              <p:cNvPr id="117" name="文本框 116"/>
              <p:cNvSpPr txBox="1">
                <a:spLocks noRot="1" noChangeAspect="1" noMove="1" noResize="1" noEditPoints="1" noAdjustHandles="1" noChangeArrowheads="1" noChangeShapeType="1" noTextEdit="1"/>
              </p:cNvSpPr>
              <p:nvPr/>
            </p:nvSpPr>
            <p:spPr>
              <a:xfrm>
                <a:off x="7542325" y="1844509"/>
                <a:ext cx="835678" cy="338554"/>
              </a:xfrm>
              <a:prstGeom prst="rect">
                <a:avLst/>
              </a:prstGeom>
              <a:blipFill rotWithShape="1">
                <a:blip r:embed="rId17"/>
                <a:stretch>
                  <a:fillRect l="-51" t="-139" r="54" b="168"/>
                </a:stretch>
              </a:blipFill>
            </p:spPr>
            <p:txBody>
              <a:bodyPr/>
              <a:lstStyle/>
              <a:p>
                <a:r>
                  <a:rPr lang="zh-CN" altLang="en-US">
                    <a:noFill/>
                  </a:rPr>
                  <a:t> </a:t>
                </a:r>
              </a:p>
            </p:txBody>
          </p:sp>
        </mc:Fallback>
      </mc:AlternateContent>
      <p:grpSp>
        <p:nvGrpSpPr>
          <p:cNvPr id="118" name="组合 117"/>
          <p:cNvGrpSpPr/>
          <p:nvPr/>
        </p:nvGrpSpPr>
        <p:grpSpPr>
          <a:xfrm>
            <a:off x="5312901" y="2002659"/>
            <a:ext cx="2157567" cy="1306514"/>
            <a:chOff x="5843595" y="2312309"/>
            <a:chExt cx="2198490" cy="851864"/>
          </a:xfrm>
        </p:grpSpPr>
        <p:cxnSp>
          <p:nvCxnSpPr>
            <p:cNvPr id="119" name="直接箭头连接符 118"/>
            <p:cNvCxnSpPr/>
            <p:nvPr/>
          </p:nvCxnSpPr>
          <p:spPr bwMode="auto">
            <a:xfrm flipV="1">
              <a:off x="5885703" y="2312309"/>
              <a:ext cx="2156382" cy="851864"/>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20" name="直接箭头连接符 119"/>
            <p:cNvCxnSpPr/>
            <p:nvPr/>
          </p:nvCxnSpPr>
          <p:spPr bwMode="auto">
            <a:xfrm flipV="1">
              <a:off x="5843595" y="2313351"/>
              <a:ext cx="2166701" cy="37388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mc:AlternateContent xmlns:mc="http://schemas.openxmlformats.org/markup-compatibility/2006">
        <mc:Choice xmlns:a14="http://schemas.microsoft.com/office/drawing/2010/main" Requires="a14">
          <p:sp>
            <p:nvSpPr>
              <p:cNvPr id="122" name="文本框 121"/>
              <p:cNvSpPr txBox="1"/>
              <p:nvPr/>
            </p:nvSpPr>
            <p:spPr>
              <a:xfrm>
                <a:off x="1442095" y="4504687"/>
                <a:ext cx="5184436"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1</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kern="100" smtClean="0">
                              <a:effectLst/>
                              <a:latin typeface="Cambria Math" panose="02040503050406030204" pitchFamily="18" charset="0"/>
                              <a:ea typeface="Cambria Math" panose="02040503050406030204" pitchFamily="18" charset="0"/>
                              <a:cs typeface="Times New Roman" panose="02020603050405020304" pitchFamily="18" charset="0"/>
                            </a:rPr>
                            <m:t>4</m:t>
                          </m:r>
                        </m:sub>
                      </m:s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𝐷</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1</m:t>
                          </m:r>
                        </m:e>
                      </m:d>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latin typeface="Cambria Math" panose="02040503050406030204" pitchFamily="18" charset="0"/>
                              <a:ea typeface="宋体" panose="02010600030101010101" pitchFamily="2" charset="-122"/>
                              <a:cs typeface="Times New Roman" panose="02020603050405020304" pitchFamily="18" charset="0"/>
                            </a:rPr>
                            <m:t>𝐷</m:t>
                          </m:r>
                        </m:num>
                        <m:den>
                          <m:r>
                            <a:rPr lang="en-US" altLang="zh-CN" i="1" kern="100">
                              <a:latin typeface="Cambria Math" panose="02040503050406030204" pitchFamily="18" charset="0"/>
                              <a:ea typeface="宋体" panose="02010600030101010101" pitchFamily="2" charset="-122"/>
                              <a:cs typeface="Times New Roman" panose="02020603050405020304" pitchFamily="18" charset="0"/>
                            </a:rPr>
                            <m:t>𝑑</m:t>
                          </m:r>
                        </m:den>
                      </m:f>
                      <m:r>
                        <a:rPr lang="en-US" altLang="zh-CN" i="1" kern="100">
                          <a:latin typeface="Cambria Math" panose="02040503050406030204" pitchFamily="18" charset="0"/>
                          <a:ea typeface="宋体" panose="02010600030101010101" pitchFamily="2" charset="-122"/>
                          <a:cs typeface="Times New Roman" panose="02020603050405020304" pitchFamily="18" charset="0"/>
                        </a:rPr>
                        <m:t>𝜆</m:t>
                      </m:r>
                      <m:r>
                        <a:rPr lang="en-US" altLang="zh-CN"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a:latin typeface="Cambria Math" panose="02040503050406030204" pitchFamily="18" charset="0"/>
                        </a:rPr>
                        <m:t>8</m:t>
                      </m:r>
                      <m:r>
                        <a:rPr lang="en-US" altLang="zh-CN">
                          <a:latin typeface="Cambria Math" panose="02040503050406030204" pitchFamily="18" charset="0"/>
                        </a:rPr>
                        <m:t>.</m:t>
                      </m:r>
                      <m:r>
                        <a:rPr lang="en-US" altLang="zh-CN">
                          <a:latin typeface="Cambria Math" panose="02040503050406030204" pitchFamily="18" charset="0"/>
                        </a:rPr>
                        <m:t>25</m:t>
                      </m:r>
                      <m:r>
                        <a:rPr lang="en-US" altLang="zh-CN">
                          <a:latin typeface="Cambria Math" panose="02040503050406030204" pitchFamily="18" charset="0"/>
                        </a:rPr>
                        <m:t>×</m:t>
                      </m:r>
                      <m:sSup>
                        <m:sSupPr>
                          <m:ctrlPr>
                            <a:rPr lang="zh-CN" altLang="zh-CN" i="1">
                              <a:latin typeface="Cambria Math" panose="02040503050406030204" pitchFamily="18" charset="0"/>
                            </a:rPr>
                          </m:ctrlPr>
                        </m:sSupPr>
                        <m:e>
                          <m:r>
                            <a:rPr lang="en-US" altLang="zh-CN">
                              <a:latin typeface="Cambria Math" panose="02040503050406030204" pitchFamily="18" charset="0"/>
                            </a:rPr>
                            <m:t>10</m:t>
                          </m:r>
                        </m:e>
                        <m:sup>
                          <m:r>
                            <a:rPr lang="en-US" altLang="zh-CN" i="1">
                              <a:latin typeface="Cambria Math" panose="02040503050406030204" pitchFamily="18" charset="0"/>
                            </a:rPr>
                            <m:t>−</m:t>
                          </m:r>
                          <m:r>
                            <a:rPr lang="en-US" altLang="zh-CN">
                              <a:latin typeface="Cambria Math" panose="02040503050406030204" pitchFamily="18" charset="0"/>
                            </a:rPr>
                            <m:t>3</m:t>
                          </m:r>
                        </m:sup>
                      </m:sSup>
                      <m:r>
                        <m:rPr>
                          <m:sty m:val="p"/>
                        </m:rPr>
                        <a:rPr lang="en-US" altLang="zh-CN" kern="10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dirty="0"/>
              </a:p>
            </p:txBody>
          </p:sp>
        </mc:Choice>
        <mc:Fallback>
          <p:sp>
            <p:nvSpPr>
              <p:cNvPr id="122" name="文本框 121"/>
              <p:cNvSpPr txBox="1">
                <a:spLocks noRot="1" noChangeAspect="1" noMove="1" noResize="1" noEditPoints="1" noAdjustHandles="1" noChangeArrowheads="1" noChangeShapeType="1" noTextEdit="1"/>
              </p:cNvSpPr>
              <p:nvPr/>
            </p:nvSpPr>
            <p:spPr>
              <a:xfrm>
                <a:off x="1442095" y="4504687"/>
                <a:ext cx="5184436" cy="668516"/>
              </a:xfrm>
              <a:prstGeom prst="rect">
                <a:avLst/>
              </a:prstGeom>
              <a:blipFill rotWithShape="1">
                <a:blip r:embed="rId18"/>
                <a:stretch>
                  <a:fillRect t="-95" r="6" b="74"/>
                </a:stretch>
              </a:blipFill>
            </p:spPr>
            <p:txBody>
              <a:bodyPr/>
              <a:lstStyle/>
              <a:p>
                <a:r>
                  <a:rPr lang="zh-CN" altLang="en-US">
                    <a:noFill/>
                  </a:rPr>
                  <a:t> </a:t>
                </a:r>
              </a:p>
            </p:txBody>
          </p:sp>
        </mc:Fallback>
      </mc:AlternateContent>
      <p:grpSp>
        <p:nvGrpSpPr>
          <p:cNvPr id="137" name="组合 136"/>
          <p:cNvGrpSpPr/>
          <p:nvPr/>
        </p:nvGrpSpPr>
        <p:grpSpPr>
          <a:xfrm>
            <a:off x="8294351" y="2010054"/>
            <a:ext cx="368011" cy="752611"/>
            <a:chOff x="7989196" y="2384323"/>
            <a:chExt cx="480192" cy="752611"/>
          </a:xfrm>
        </p:grpSpPr>
        <p:cxnSp>
          <p:nvCxnSpPr>
            <p:cNvPr id="138" name="直接连接符 137"/>
            <p:cNvCxnSpPr/>
            <p:nvPr/>
          </p:nvCxnSpPr>
          <p:spPr bwMode="auto">
            <a:xfrm>
              <a:off x="7998531" y="3136934"/>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139" name="直接连接符 138"/>
            <p:cNvCxnSpPr/>
            <p:nvPr/>
          </p:nvCxnSpPr>
          <p:spPr bwMode="auto">
            <a:xfrm>
              <a:off x="7989196" y="2384323"/>
              <a:ext cx="470857"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146" name="组合 145"/>
          <p:cNvGrpSpPr/>
          <p:nvPr/>
        </p:nvGrpSpPr>
        <p:grpSpPr>
          <a:xfrm>
            <a:off x="8186936" y="1998197"/>
            <a:ext cx="644656" cy="785724"/>
            <a:chOff x="8186936" y="1998197"/>
            <a:chExt cx="644656" cy="785724"/>
          </a:xfrm>
        </p:grpSpPr>
        <p:cxnSp>
          <p:nvCxnSpPr>
            <p:cNvPr id="141" name="直接连接符 140"/>
            <p:cNvCxnSpPr/>
            <p:nvPr/>
          </p:nvCxnSpPr>
          <p:spPr bwMode="auto">
            <a:xfrm>
              <a:off x="8486663" y="2499883"/>
              <a:ext cx="0" cy="284038"/>
            </a:xfrm>
            <a:prstGeom prst="line">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42" name="直接连接符 141"/>
            <p:cNvCxnSpPr/>
            <p:nvPr/>
          </p:nvCxnSpPr>
          <p:spPr bwMode="auto">
            <a:xfrm>
              <a:off x="8474262" y="1998197"/>
              <a:ext cx="0" cy="284038"/>
            </a:xfrm>
            <a:prstGeom prst="line">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45" name="文本框 144"/>
                <p:cNvSpPr txBox="1"/>
                <p:nvPr/>
              </p:nvSpPr>
              <p:spPr>
                <a:xfrm>
                  <a:off x="8186936" y="2202020"/>
                  <a:ext cx="64465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1</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smtClean="0">
                                <a:effectLst/>
                                <a:latin typeface="Cambria Math" panose="02040503050406030204" pitchFamily="18" charset="0"/>
                                <a:ea typeface="Cambria Math" panose="02040503050406030204" pitchFamily="18" charset="0"/>
                                <a:cs typeface="Times New Roman" panose="02020603050405020304" pitchFamily="18" charset="0"/>
                              </a:rPr>
                              <m:t>4</m:t>
                            </m:r>
                          </m:sub>
                        </m:sSub>
                      </m:oMath>
                    </m:oMathPara>
                  </a14:m>
                  <a:endParaRPr lang="zh-CN" altLang="en-US" dirty="0"/>
                </a:p>
              </p:txBody>
            </p:sp>
          </mc:Choice>
          <mc:Fallback>
            <p:sp>
              <p:nvSpPr>
                <p:cNvPr id="145" name="文本框 144"/>
                <p:cNvSpPr txBox="1">
                  <a:spLocks noRot="1" noChangeAspect="1" noMove="1" noResize="1" noEditPoints="1" noAdjustHandles="1" noChangeArrowheads="1" noChangeShapeType="1" noTextEdit="1"/>
                </p:cNvSpPr>
                <p:nvPr/>
              </p:nvSpPr>
              <p:spPr>
                <a:xfrm>
                  <a:off x="8186936" y="2202020"/>
                  <a:ext cx="644656" cy="338554"/>
                </a:xfrm>
                <a:prstGeom prst="rect">
                  <a:avLst/>
                </a:prstGeom>
                <a:blipFill rotWithShape="1">
                  <a:blip r:embed="rId19"/>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9"/>
                                        </p:tgtEl>
                                        <p:attrNameLst>
                                          <p:attrName>style.visibility</p:attrName>
                                        </p:attrNameLst>
                                      </p:cBhvr>
                                      <p:to>
                                        <p:strVal val="visible"/>
                                      </p:to>
                                    </p:set>
                                    <p:animEffect transition="in" filter="fade">
                                      <p:cBhvr>
                                        <p:cTn id="11" dur="500"/>
                                        <p:tgtEl>
                                          <p:spTgt spid="12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wipe(right)">
                                      <p:cBhvr>
                                        <p:cTn id="15" dur="500"/>
                                        <p:tgtEl>
                                          <p:spTgt spid="66"/>
                                        </p:tgtEl>
                                      </p:cBhvr>
                                    </p:animEffect>
                                  </p:childTnLst>
                                </p:cTn>
                              </p:par>
                            </p:childTnLst>
                          </p:cTn>
                        </p:par>
                        <p:par>
                          <p:cTn id="16" fill="hold">
                            <p:stCondLst>
                              <p:cond delay="1500"/>
                            </p:stCondLst>
                            <p:childTnLst>
                              <p:par>
                                <p:cTn id="17" presetID="16" presetClass="entr" presetSubtype="42" fill="hold"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barn(outHorizontal)">
                                      <p:cBhvr>
                                        <p:cTn id="19" dur="500"/>
                                        <p:tgtEl>
                                          <p:spTgt spid="69"/>
                                        </p:tgtEl>
                                      </p:cBhvr>
                                    </p:animEffect>
                                  </p:childTnLst>
                                </p:cTn>
                              </p:par>
                            </p:childTnLst>
                          </p:cTn>
                        </p:par>
                        <p:par>
                          <p:cTn id="20" fill="hold">
                            <p:stCondLst>
                              <p:cond delay="2000"/>
                            </p:stCondLst>
                            <p:childTnLst>
                              <p:par>
                                <p:cTn id="21" presetID="16" presetClass="entr" presetSubtype="37"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barn(outVertical)">
                                      <p:cBhvr>
                                        <p:cTn id="23" dur="500"/>
                                        <p:tgtEl>
                                          <p:spTgt spid="5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8"/>
                                        </p:tgtEl>
                                        <p:attrNameLst>
                                          <p:attrName>style.visibility</p:attrName>
                                        </p:attrNameLst>
                                      </p:cBhvr>
                                      <p:to>
                                        <p:strVal val="visible"/>
                                      </p:to>
                                    </p:set>
                                    <p:animEffect transition="in" filter="wipe(down)">
                                      <p:cBhvr>
                                        <p:cTn id="28" dur="500"/>
                                        <p:tgtEl>
                                          <p:spTgt spid="118"/>
                                        </p:tgtEl>
                                      </p:cBhvr>
                                    </p:animEffect>
                                  </p:childTnLst>
                                </p:cTn>
                              </p:par>
                              <p:par>
                                <p:cTn id="29" presetID="22" presetClass="entr" presetSubtype="4" fill="hold" nodeType="with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wipe(down)">
                                      <p:cBhvr>
                                        <p:cTn id="31" dur="500"/>
                                        <p:tgtEl>
                                          <p:spTgt spid="111"/>
                                        </p:tgtEl>
                                      </p:cBhvr>
                                    </p:animEffect>
                                  </p:childTnLst>
                                </p:cTn>
                              </p:par>
                              <p:par>
                                <p:cTn id="32" presetID="22" presetClass="entr" presetSubtype="4" fill="hold" nodeType="with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wipe(down)">
                                      <p:cBhvr>
                                        <p:cTn id="34" dur="500"/>
                                        <p:tgtEl>
                                          <p:spTgt spid="85"/>
                                        </p:tgtEl>
                                      </p:cBhvr>
                                    </p:animEffect>
                                  </p:childTnLst>
                                </p:cTn>
                              </p:par>
                              <p:par>
                                <p:cTn id="35" presetID="22" presetClass="entr" presetSubtype="4"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animEffect transition="in" filter="wipe(down)">
                                      <p:cBhvr>
                                        <p:cTn id="37" dur="500"/>
                                        <p:tgtEl>
                                          <p:spTgt spid="74"/>
                                        </p:tgtEl>
                                      </p:cBhvr>
                                    </p:animEffect>
                                  </p:childTnLst>
                                </p:cTn>
                              </p:par>
                              <p:par>
                                <p:cTn id="38" presetID="22" presetClass="entr" presetSubtype="4"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63"/>
                                        </p:tgtEl>
                                        <p:attrNameLst>
                                          <p:attrName>style.visibility</p:attrName>
                                        </p:attrNameLst>
                                      </p:cBhvr>
                                      <p:to>
                                        <p:strVal val="visible"/>
                                      </p:to>
                                    </p:set>
                                    <p:animEffect transition="in" filter="fade">
                                      <p:cBhvr>
                                        <p:cTn id="44" dur="500"/>
                                        <p:tgtEl>
                                          <p:spTgt spid="63"/>
                                        </p:tgtEl>
                                      </p:cBhvr>
                                    </p:animEffect>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07"/>
                                        </p:tgtEl>
                                        <p:attrNameLst>
                                          <p:attrName>style.visibility</p:attrName>
                                        </p:attrNameLst>
                                      </p:cBhvr>
                                      <p:to>
                                        <p:strVal val="visible"/>
                                      </p:to>
                                    </p:set>
                                    <p:animEffect transition="in" filter="fade">
                                      <p:cBhvr>
                                        <p:cTn id="48" dur="500"/>
                                        <p:tgtEl>
                                          <p:spTgt spid="10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8">
                                            <p:txEl>
                                              <p:pRg st="0" end="0"/>
                                            </p:txEl>
                                          </p:spTgt>
                                        </p:tgtEl>
                                        <p:attrNameLst>
                                          <p:attrName>style.visibility</p:attrName>
                                        </p:attrNameLst>
                                      </p:cBhvr>
                                      <p:to>
                                        <p:strVal val="visible"/>
                                      </p:to>
                                    </p:set>
                                    <p:animEffect transition="in" filter="fade">
                                      <p:cBhvr>
                                        <p:cTn id="53" dur="500"/>
                                        <p:tgtEl>
                                          <p:spTgt spid="8">
                                            <p:txEl>
                                              <p:pRg st="0" end="0"/>
                                            </p:txEl>
                                          </p:spTgt>
                                        </p:tgtEl>
                                      </p:cBhvr>
                                    </p:animEffect>
                                  </p:childTnLst>
                                </p:cTn>
                              </p:par>
                            </p:childTnLst>
                          </p:cTn>
                        </p:par>
                        <p:par>
                          <p:cTn id="54" fill="hold">
                            <p:stCondLst>
                              <p:cond delay="500"/>
                            </p:stCondLst>
                            <p:childTnLst>
                              <p:par>
                                <p:cTn id="55" presetID="22" presetClass="entr" presetSubtype="4" fill="hold" grpId="0" nodeType="afterEffect">
                                  <p:stCondLst>
                                    <p:cond delay="0"/>
                                  </p:stCondLst>
                                  <p:childTnLst>
                                    <p:set>
                                      <p:cBhvr>
                                        <p:cTn id="56" dur="1" fill="hold">
                                          <p:stCondLst>
                                            <p:cond delay="0"/>
                                          </p:stCondLst>
                                        </p:cTn>
                                        <p:tgtEl>
                                          <p:spTgt spid="110"/>
                                        </p:tgtEl>
                                        <p:attrNameLst>
                                          <p:attrName>style.visibility</p:attrName>
                                        </p:attrNameLst>
                                      </p:cBhvr>
                                      <p:to>
                                        <p:strVal val="visible"/>
                                      </p:to>
                                    </p:set>
                                    <p:animEffect transition="in" filter="wipe(down)">
                                      <p:cBhvr>
                                        <p:cTn id="57" dur="500"/>
                                        <p:tgtEl>
                                          <p:spTgt spid="110"/>
                                        </p:tgtEl>
                                      </p:cBhvr>
                                    </p:animEffect>
                                  </p:childTnLst>
                                </p:cTn>
                              </p:par>
                            </p:childTnLst>
                          </p:cTn>
                        </p:par>
                        <p:par>
                          <p:cTn id="58" fill="hold">
                            <p:stCondLst>
                              <p:cond delay="1000"/>
                            </p:stCondLst>
                            <p:childTnLst>
                              <p:par>
                                <p:cTn id="59" presetID="22" presetClass="entr" presetSubtype="4" fill="hold" grpId="0" nodeType="afterEffect">
                                  <p:stCondLst>
                                    <p:cond delay="0"/>
                                  </p:stCondLst>
                                  <p:childTnLst>
                                    <p:set>
                                      <p:cBhvr>
                                        <p:cTn id="60" dur="1" fill="hold">
                                          <p:stCondLst>
                                            <p:cond delay="0"/>
                                          </p:stCondLst>
                                        </p:cTn>
                                        <p:tgtEl>
                                          <p:spTgt spid="115"/>
                                        </p:tgtEl>
                                        <p:attrNameLst>
                                          <p:attrName>style.visibility</p:attrName>
                                        </p:attrNameLst>
                                      </p:cBhvr>
                                      <p:to>
                                        <p:strVal val="visible"/>
                                      </p:to>
                                    </p:set>
                                    <p:animEffect transition="in" filter="wipe(down)">
                                      <p:cBhvr>
                                        <p:cTn id="61" dur="500"/>
                                        <p:tgtEl>
                                          <p:spTgt spid="115"/>
                                        </p:tgtEl>
                                      </p:cBhvr>
                                    </p:animEffect>
                                  </p:childTnLst>
                                </p:cTn>
                              </p:par>
                            </p:childTnLst>
                          </p:cTn>
                        </p:par>
                        <p:par>
                          <p:cTn id="62" fill="hold">
                            <p:stCondLst>
                              <p:cond delay="1500"/>
                            </p:stCondLst>
                            <p:childTnLst>
                              <p:par>
                                <p:cTn id="63" presetID="22" presetClass="entr" presetSubtype="4" fill="hold" grpId="0" nodeType="afterEffect">
                                  <p:stCondLst>
                                    <p:cond delay="0"/>
                                  </p:stCondLst>
                                  <p:childTnLst>
                                    <p:set>
                                      <p:cBhvr>
                                        <p:cTn id="64" dur="1" fill="hold">
                                          <p:stCondLst>
                                            <p:cond delay="0"/>
                                          </p:stCondLst>
                                        </p:cTn>
                                        <p:tgtEl>
                                          <p:spTgt spid="116"/>
                                        </p:tgtEl>
                                        <p:attrNameLst>
                                          <p:attrName>style.visibility</p:attrName>
                                        </p:attrNameLst>
                                      </p:cBhvr>
                                      <p:to>
                                        <p:strVal val="visible"/>
                                      </p:to>
                                    </p:set>
                                    <p:animEffect transition="in" filter="wipe(down)">
                                      <p:cBhvr>
                                        <p:cTn id="65" dur="500"/>
                                        <p:tgtEl>
                                          <p:spTgt spid="116"/>
                                        </p:tgtEl>
                                      </p:cBhvr>
                                    </p:animEffect>
                                  </p:childTnLst>
                                </p:cTn>
                              </p:par>
                            </p:childTnLst>
                          </p:cTn>
                        </p:par>
                        <p:par>
                          <p:cTn id="66" fill="hold">
                            <p:stCondLst>
                              <p:cond delay="2000"/>
                            </p:stCondLst>
                            <p:childTnLst>
                              <p:par>
                                <p:cTn id="67" presetID="22" presetClass="entr" presetSubtype="4" fill="hold" grpId="0" nodeType="afterEffect">
                                  <p:stCondLst>
                                    <p:cond delay="0"/>
                                  </p:stCondLst>
                                  <p:childTnLst>
                                    <p:set>
                                      <p:cBhvr>
                                        <p:cTn id="68" dur="1" fill="hold">
                                          <p:stCondLst>
                                            <p:cond delay="0"/>
                                          </p:stCondLst>
                                        </p:cTn>
                                        <p:tgtEl>
                                          <p:spTgt spid="117"/>
                                        </p:tgtEl>
                                        <p:attrNameLst>
                                          <p:attrName>style.visibility</p:attrName>
                                        </p:attrNameLst>
                                      </p:cBhvr>
                                      <p:to>
                                        <p:strVal val="visible"/>
                                      </p:to>
                                    </p:set>
                                    <p:animEffect transition="in" filter="wipe(down)">
                                      <p:cBhvr>
                                        <p:cTn id="69" dur="500"/>
                                        <p:tgtEl>
                                          <p:spTgt spid="117"/>
                                        </p:tgtEl>
                                      </p:cBhvr>
                                    </p:animEffect>
                                  </p:childTnLst>
                                </p:cTn>
                              </p:par>
                            </p:childTnLst>
                          </p:cTn>
                        </p:par>
                        <p:par>
                          <p:cTn id="70" fill="hold">
                            <p:stCondLst>
                              <p:cond delay="2500"/>
                            </p:stCondLst>
                            <p:childTnLst>
                              <p:par>
                                <p:cTn id="71" presetID="10" presetClass="entr" presetSubtype="0"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500"/>
                                        <p:tgtEl>
                                          <p:spTgt spid="12"/>
                                        </p:tgtEl>
                                      </p:cBhvr>
                                    </p:animEffect>
                                  </p:childTnLst>
                                </p:cTn>
                              </p:par>
                            </p:childTnLst>
                          </p:cTn>
                        </p:par>
                        <p:par>
                          <p:cTn id="74" fill="hold">
                            <p:stCondLst>
                              <p:cond delay="3000"/>
                            </p:stCondLst>
                            <p:childTnLst>
                              <p:par>
                                <p:cTn id="75" presetID="22" presetClass="entr" presetSubtype="8" fill="hold" nodeType="afterEffect">
                                  <p:stCondLst>
                                    <p:cond delay="0"/>
                                  </p:stCondLst>
                                  <p:childTnLst>
                                    <p:set>
                                      <p:cBhvr>
                                        <p:cTn id="76" dur="1" fill="hold">
                                          <p:stCondLst>
                                            <p:cond delay="0"/>
                                          </p:stCondLst>
                                        </p:cTn>
                                        <p:tgtEl>
                                          <p:spTgt spid="137"/>
                                        </p:tgtEl>
                                        <p:attrNameLst>
                                          <p:attrName>style.visibility</p:attrName>
                                        </p:attrNameLst>
                                      </p:cBhvr>
                                      <p:to>
                                        <p:strVal val="visible"/>
                                      </p:to>
                                    </p:set>
                                    <p:animEffect transition="in" filter="wipe(left)">
                                      <p:cBhvr>
                                        <p:cTn id="77" dur="500"/>
                                        <p:tgtEl>
                                          <p:spTgt spid="137"/>
                                        </p:tgtEl>
                                      </p:cBhvr>
                                    </p:animEffect>
                                  </p:childTnLst>
                                </p:cTn>
                              </p:par>
                            </p:childTnLst>
                          </p:cTn>
                        </p:par>
                        <p:par>
                          <p:cTn id="78" fill="hold">
                            <p:stCondLst>
                              <p:cond delay="3500"/>
                            </p:stCondLst>
                            <p:childTnLst>
                              <p:par>
                                <p:cTn id="79" presetID="16" presetClass="entr" presetSubtype="42" fill="hold" nodeType="afterEffect">
                                  <p:stCondLst>
                                    <p:cond delay="0"/>
                                  </p:stCondLst>
                                  <p:childTnLst>
                                    <p:set>
                                      <p:cBhvr>
                                        <p:cTn id="80" dur="1" fill="hold">
                                          <p:stCondLst>
                                            <p:cond delay="0"/>
                                          </p:stCondLst>
                                        </p:cTn>
                                        <p:tgtEl>
                                          <p:spTgt spid="146"/>
                                        </p:tgtEl>
                                        <p:attrNameLst>
                                          <p:attrName>style.visibility</p:attrName>
                                        </p:attrNameLst>
                                      </p:cBhvr>
                                      <p:to>
                                        <p:strVal val="visible"/>
                                      </p:to>
                                    </p:set>
                                    <p:animEffect transition="in" filter="barn(outHorizontal)">
                                      <p:cBhvr>
                                        <p:cTn id="81" dur="500"/>
                                        <p:tgtEl>
                                          <p:spTgt spid="146"/>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500"/>
                                        <p:tgtEl>
                                          <p:spTgt spid="1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500"/>
                                        <p:tgtEl>
                                          <p:spTgt spid="14"/>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01"/>
                                        </p:tgtEl>
                                        <p:attrNameLst>
                                          <p:attrName>style.visibility</p:attrName>
                                        </p:attrNameLst>
                                      </p:cBhvr>
                                      <p:to>
                                        <p:strVal val="visible"/>
                                      </p:to>
                                    </p:set>
                                    <p:animEffect transition="in" filter="fade">
                                      <p:cBhvr>
                                        <p:cTn id="96" dur="500"/>
                                        <p:tgtEl>
                                          <p:spTgt spid="101"/>
                                        </p:tgtEl>
                                      </p:cBhvr>
                                    </p:animEffect>
                                  </p:childTnLst>
                                </p:cTn>
                              </p:par>
                            </p:childTnLst>
                          </p:cTn>
                        </p:par>
                        <p:par>
                          <p:cTn id="97" fill="hold">
                            <p:stCondLst>
                              <p:cond delay="500"/>
                            </p:stCondLst>
                            <p:childTnLst>
                              <p:par>
                                <p:cTn id="98" presetID="22" presetClass="entr" presetSubtype="8" fill="hold" nodeType="after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wipe(left)">
                                      <p:cBhvr>
                                        <p:cTn id="100" dur="500"/>
                                        <p:tgtEl>
                                          <p:spTgt spid="52"/>
                                        </p:tgtEl>
                                      </p:cBhvr>
                                    </p:animEffect>
                                  </p:childTnLst>
                                </p:cTn>
                              </p:par>
                            </p:childTnLst>
                          </p:cTn>
                        </p:par>
                        <p:par>
                          <p:cTn id="101" fill="hold">
                            <p:stCondLst>
                              <p:cond delay="1000"/>
                            </p:stCondLst>
                            <p:childTnLst>
                              <p:par>
                                <p:cTn id="102" presetID="16" presetClass="entr" presetSubtype="26" fill="hold" nodeType="afterEffect">
                                  <p:stCondLst>
                                    <p:cond delay="0"/>
                                  </p:stCondLst>
                                  <p:childTnLst>
                                    <p:set>
                                      <p:cBhvr>
                                        <p:cTn id="103" dur="1" fill="hold">
                                          <p:stCondLst>
                                            <p:cond delay="0"/>
                                          </p:stCondLst>
                                        </p:cTn>
                                        <p:tgtEl>
                                          <p:spTgt spid="55"/>
                                        </p:tgtEl>
                                        <p:attrNameLst>
                                          <p:attrName>style.visibility</p:attrName>
                                        </p:attrNameLst>
                                      </p:cBhvr>
                                      <p:to>
                                        <p:strVal val="visible"/>
                                      </p:to>
                                    </p:set>
                                    <p:animEffect transition="in" filter="barn(inHorizontal)">
                                      <p:cBhvr>
                                        <p:cTn id="104" dur="500"/>
                                        <p:tgtEl>
                                          <p:spTgt spid="55"/>
                                        </p:tgtEl>
                                      </p:cBhvr>
                                    </p:animEffect>
                                  </p:childTnLst>
                                </p:cTn>
                              </p:par>
                            </p:childTnLst>
                          </p:cTn>
                        </p:par>
                        <p:par>
                          <p:cTn id="105" fill="hold">
                            <p:stCondLst>
                              <p:cond delay="1500"/>
                            </p:stCondLst>
                            <p:childTnLst>
                              <p:par>
                                <p:cTn id="106" presetID="10" presetClass="entr" presetSubtype="0" fill="hold" nodeType="afterEffect">
                                  <p:stCondLst>
                                    <p:cond delay="0"/>
                                  </p:stCondLst>
                                  <p:childTnLst>
                                    <p:set>
                                      <p:cBhvr>
                                        <p:cTn id="107" dur="1" fill="hold">
                                          <p:stCondLst>
                                            <p:cond delay="0"/>
                                          </p:stCondLst>
                                        </p:cTn>
                                        <p:tgtEl>
                                          <p:spTgt spid="18">
                                            <p:txEl>
                                              <p:pRg st="0" end="0"/>
                                            </p:txEl>
                                          </p:spTgt>
                                        </p:tgtEl>
                                        <p:attrNameLst>
                                          <p:attrName>style.visibility</p:attrName>
                                        </p:attrNameLst>
                                      </p:cBhvr>
                                      <p:to>
                                        <p:strVal val="visible"/>
                                      </p:to>
                                    </p:set>
                                    <p:animEffect transition="in" filter="fade">
                                      <p:cBhvr>
                                        <p:cTn id="108" dur="500"/>
                                        <p:tgtEl>
                                          <p:spTgt spid="18">
                                            <p:txEl>
                                              <p:pRg st="0" end="0"/>
                                            </p:txEl>
                                          </p:spTgt>
                                        </p:tgtEl>
                                      </p:cBhvr>
                                    </p:animEffect>
                                  </p:childTnLst>
                                </p:cTn>
                              </p:par>
                            </p:childTnLst>
                          </p:cTn>
                        </p:par>
                        <p:par>
                          <p:cTn id="109" fill="hold">
                            <p:stCondLst>
                              <p:cond delay="2000"/>
                            </p:stCondLst>
                            <p:childTnLst>
                              <p:par>
                                <p:cTn id="110" presetID="10" presetClass="entr" presetSubtype="0" fill="hold" nodeType="afterEffect">
                                  <p:stCondLst>
                                    <p:cond delay="0"/>
                                  </p:stCondLst>
                                  <p:childTnLst>
                                    <p:set>
                                      <p:cBhvr>
                                        <p:cTn id="111" dur="1" fill="hold">
                                          <p:stCondLst>
                                            <p:cond delay="0"/>
                                          </p:stCondLst>
                                        </p:cTn>
                                        <p:tgtEl>
                                          <p:spTgt spid="100">
                                            <p:txEl>
                                              <p:pRg st="0" end="0"/>
                                            </p:txEl>
                                          </p:spTgt>
                                        </p:tgtEl>
                                        <p:attrNameLst>
                                          <p:attrName>style.visibility</p:attrName>
                                        </p:attrNameLst>
                                      </p:cBhvr>
                                      <p:to>
                                        <p:strVal val="visible"/>
                                      </p:to>
                                    </p:set>
                                    <p:animEffect transition="in" filter="fade">
                                      <p:cBhvr>
                                        <p:cTn id="112" dur="500"/>
                                        <p:tgtEl>
                                          <p:spTgt spid="100">
                                            <p:txEl>
                                              <p:pRg st="0" end="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fade">
                                      <p:cBhvr>
                                        <p:cTn id="117" dur="500"/>
                                        <p:tgtEl>
                                          <p:spTgt spid="20"/>
                                        </p:tgtEl>
                                      </p:cBhvr>
                                    </p:animEffect>
                                  </p:childTnLst>
                                </p:cTn>
                              </p:par>
                            </p:childTnLst>
                          </p:cTn>
                        </p:par>
                        <p:par>
                          <p:cTn id="118" fill="hold">
                            <p:stCondLst>
                              <p:cond delay="500"/>
                            </p:stCondLst>
                            <p:childTnLst>
                              <p:par>
                                <p:cTn id="119" presetID="10" presetClass="entr" presetSubtype="0" fill="hold" grpId="0" nodeType="afterEffect">
                                  <p:stCondLst>
                                    <p:cond delay="0"/>
                                  </p:stCondLst>
                                  <p:childTnLst>
                                    <p:set>
                                      <p:cBhvr>
                                        <p:cTn id="120" dur="1" fill="hold">
                                          <p:stCondLst>
                                            <p:cond delay="0"/>
                                          </p:stCondLst>
                                        </p:cTn>
                                        <p:tgtEl>
                                          <p:spTgt spid="122"/>
                                        </p:tgtEl>
                                        <p:attrNameLst>
                                          <p:attrName>style.visibility</p:attrName>
                                        </p:attrNameLst>
                                      </p:cBhvr>
                                      <p:to>
                                        <p:strVal val="visible"/>
                                      </p:to>
                                    </p:set>
                                    <p:animEffect transition="in" filter="fade">
                                      <p:cBhvr>
                                        <p:cTn id="121" dur="500"/>
                                        <p:tgtEl>
                                          <p:spTgt spid="12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4"/>
                                        </p:tgtEl>
                                        <p:attrNameLst>
                                          <p:attrName>style.visibility</p:attrName>
                                        </p:attrNameLst>
                                      </p:cBhvr>
                                      <p:to>
                                        <p:strVal val="visible"/>
                                      </p:to>
                                    </p:set>
                                    <p:animEffect transition="in" filter="fade">
                                      <p:cBhvr>
                                        <p:cTn id="126" dur="500"/>
                                        <p:tgtEl>
                                          <p:spTgt spid="24"/>
                                        </p:tgtEl>
                                      </p:cBhvr>
                                    </p:animEffect>
                                  </p:childTnLst>
                                </p:cTn>
                              </p:par>
                            </p:childTnLst>
                          </p:cTn>
                        </p:par>
                        <p:par>
                          <p:cTn id="127" fill="hold">
                            <p:stCondLst>
                              <p:cond delay="500"/>
                            </p:stCondLst>
                            <p:childTnLst>
                              <p:par>
                                <p:cTn id="128" presetID="10" presetClass="entr" presetSubtype="0" fill="hold" grpId="0" nodeType="afterEffect">
                                  <p:stCondLst>
                                    <p:cond delay="0"/>
                                  </p:stCondLst>
                                  <p:childTnLst>
                                    <p:set>
                                      <p:cBhvr>
                                        <p:cTn id="129" dur="1" fill="hold">
                                          <p:stCondLst>
                                            <p:cond delay="0"/>
                                          </p:stCondLst>
                                        </p:cTn>
                                        <p:tgtEl>
                                          <p:spTgt spid="3"/>
                                        </p:tgtEl>
                                        <p:attrNameLst>
                                          <p:attrName>style.visibility</p:attrName>
                                        </p:attrNameLst>
                                      </p:cBhvr>
                                      <p:to>
                                        <p:strVal val="visible"/>
                                      </p:to>
                                    </p:set>
                                    <p:animEffect transition="in" filter="fade">
                                      <p:cBhvr>
                                        <p:cTn id="1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2" grpId="0"/>
      <p:bldP spid="14" grpId="0"/>
      <p:bldP spid="20" grpId="0"/>
      <p:bldP spid="24" grpId="0"/>
      <p:bldP spid="63" grpId="0"/>
      <p:bldP spid="101" grpId="0"/>
      <p:bldP spid="110" grpId="0"/>
      <p:bldP spid="115" grpId="0"/>
      <p:bldP spid="116" grpId="0"/>
      <p:bldP spid="117" grpId="0"/>
      <p:bldP spid="12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本框 2"/>
              <p:cNvSpPr txBox="1"/>
              <p:nvPr/>
            </p:nvSpPr>
            <p:spPr>
              <a:xfrm>
                <a:off x="1886608" y="5797464"/>
                <a:ext cx="4719711" cy="572914"/>
              </a:xfrm>
              <a:prstGeom prst="rect">
                <a:avLst/>
              </a:prstGeom>
              <a:noFill/>
            </p:spPr>
            <p:txBody>
              <a:bodyPr wrap="square">
                <a:spAutoFit/>
              </a:bodyPr>
              <a:lstStyle/>
              <a:p>
                <a:pPr algn="l"/>
                <a:r>
                  <a:rPr lang="en-US" altLang="zh-CN" sz="2400" kern="100" dirty="0">
                    <a:effectLst/>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𝑒</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9</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den>
                    </m:f>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Cambria Math" panose="02040503050406030204" pitchFamily="18" charset="0"/>
                            <a:cs typeface="Times New Roman" panose="02020603050405020304" pitchFamily="18" charset="0"/>
                          </a:rPr>
                          <m:t>9</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550</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6</m:t>
                            </m:r>
                          </m:sup>
                        </m:sSup>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58</m:t>
                        </m:r>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den>
                    </m:f>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smtClean="0">
                        <a:latin typeface="Cambria Math" panose="02040503050406030204" pitchFamily="18" charset="0"/>
                      </a:rPr>
                      <m:t>8</m:t>
                    </m:r>
                    <m:r>
                      <a:rPr lang="en-US" altLang="zh-CN" sz="2000" b="0">
                        <a:latin typeface="Cambria Math" panose="02040503050406030204" pitchFamily="18" charset="0"/>
                      </a:rPr>
                      <m:t>.</m:t>
                    </m:r>
                    <m:r>
                      <a:rPr lang="en-US" altLang="zh-CN" sz="2000" b="0" i="1">
                        <a:latin typeface="Cambria Math" panose="02040503050406030204" pitchFamily="18" charset="0"/>
                      </a:rPr>
                      <m:t>53</m:t>
                    </m:r>
                    <m:r>
                      <a:rPr lang="en-US" altLang="zh-CN" sz="2000" b="0">
                        <a:latin typeface="Cambria Math" panose="02040503050406030204" pitchFamily="18" charset="0"/>
                      </a:rPr>
                      <m:t>×</m:t>
                    </m:r>
                    <m:sSup>
                      <m:sSupPr>
                        <m:ctrlPr>
                          <a:rPr lang="zh-CN" altLang="zh-CN" sz="2000" i="1">
                            <a:latin typeface="Cambria Math" panose="02040503050406030204" pitchFamily="18" charset="0"/>
                          </a:rPr>
                        </m:ctrlPr>
                      </m:sSupPr>
                      <m:e>
                        <m:r>
                          <a:rPr lang="en-US" altLang="zh-CN" sz="2000" b="0" i="1">
                            <a:latin typeface="Cambria Math" panose="02040503050406030204" pitchFamily="18" charset="0"/>
                          </a:rPr>
                          <m:t>10</m:t>
                        </m:r>
                      </m:e>
                      <m:sup>
                        <m:r>
                          <a:rPr lang="zh-CN" altLang="en-US" sz="2000" b="0" i="1">
                            <a:latin typeface="Cambria Math" panose="02040503050406030204" pitchFamily="18" charset="0"/>
                          </a:rPr>
                          <m:t>−</m:t>
                        </m:r>
                        <m:r>
                          <a:rPr lang="en-US" altLang="zh-CN" sz="2000" b="0" i="1">
                            <a:latin typeface="Cambria Math" panose="02040503050406030204" pitchFamily="18" charset="0"/>
                          </a:rPr>
                          <m:t>6</m:t>
                        </m:r>
                      </m:sup>
                    </m:sSup>
                    <m:r>
                      <m:rPr>
                        <m:sty m:val="p"/>
                      </m:rPr>
                      <a:rPr lang="en-US" altLang="zh-CN" sz="2000" b="0" i="0">
                        <a:latin typeface="Cambria Math" panose="02040503050406030204" pitchFamily="18" charset="0"/>
                      </a:rPr>
                      <m:t>m</m:t>
                    </m:r>
                  </m:oMath>
                </a14:m>
                <a:endParaRPr lang="zh-CN" altLang="zh-CN" sz="2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 name="文本框 2"/>
              <p:cNvSpPr txBox="1">
                <a:spLocks noRot="1" noChangeAspect="1" noMove="1" noResize="1" noEditPoints="1" noAdjustHandles="1" noChangeArrowheads="1" noChangeShapeType="1" noTextEdit="1"/>
              </p:cNvSpPr>
              <p:nvPr/>
            </p:nvSpPr>
            <p:spPr>
              <a:xfrm>
                <a:off x="1886608" y="5797464"/>
                <a:ext cx="4719711" cy="572914"/>
              </a:xfrm>
              <a:prstGeom prst="rect">
                <a:avLst/>
              </a:prstGeom>
              <a:blipFill rotWithShape="1">
                <a:blip r:embed="rId1"/>
                <a:stretch>
                  <a:fillRect t="-96" r="9" b="10"/>
                </a:stretch>
              </a:blipFill>
            </p:spPr>
            <p:txBody>
              <a:bodyPr/>
              <a:lstStyle/>
              <a:p>
                <a:r>
                  <a:rPr lang="zh-CN" altLang="en-US">
                    <a:noFill/>
                  </a:rPr>
                  <a:t> </a:t>
                </a:r>
              </a:p>
            </p:txBody>
          </p:sp>
        </mc:Fallback>
      </mc:AlternateContent>
      <p:sp>
        <p:nvSpPr>
          <p:cNvPr id="4" name="文本框 3"/>
          <p:cNvSpPr txBox="1"/>
          <p:nvPr/>
        </p:nvSpPr>
        <p:spPr>
          <a:xfrm>
            <a:off x="335866" y="631260"/>
            <a:ext cx="719211" cy="497316"/>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7-17</a:t>
            </a:r>
            <a:endParaRPr lang="zh-CN" altLang="en-US" sz="2000" dirty="0"/>
          </a:p>
        </p:txBody>
      </p:sp>
      <mc:AlternateContent xmlns:mc="http://schemas.openxmlformats.org/markup-compatibility/2006">
        <mc:Choice xmlns:a14="http://schemas.microsoft.com/office/drawing/2010/main" Requires="a14">
          <p:sp>
            <p:nvSpPr>
              <p:cNvPr id="6" name="文本框 5"/>
              <p:cNvSpPr txBox="1"/>
              <p:nvPr/>
            </p:nvSpPr>
            <p:spPr>
              <a:xfrm>
                <a:off x="335866" y="649951"/>
                <a:ext cx="8542197" cy="495585"/>
              </a:xfrm>
              <a:prstGeom prst="rect">
                <a:avLst/>
              </a:prstGeom>
              <a:noFill/>
            </p:spPr>
            <p:txBody>
              <a:bodyPr wrap="square">
                <a:spAutoFit/>
              </a:bodyPr>
              <a:lstStyle/>
              <a:p>
                <a:pPr>
                  <a:lnSpc>
                    <a:spcPct val="150000"/>
                  </a:lnSpc>
                </a:pPr>
                <a:r>
                  <a:rPr lang="en-US" altLang="zh-CN"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在杨氏双缝干涉实验装置中，入射光的波长为</a:t>
                </a:r>
                <a14:m>
                  <m:oMath xmlns:m="http://schemas.openxmlformats.org/officeDocument/2006/math">
                    <m:r>
                      <a:rPr lang="en-US" altLang="zh-CN" sz="2000" i="1">
                        <a:solidFill>
                          <a:schemeClr val="tx1"/>
                        </a:solidFill>
                        <a:latin typeface="Cambria Math" panose="02040503050406030204" pitchFamily="18" charset="0"/>
                      </a:rPr>
                      <m:t>𝜆</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550</m:t>
                    </m:r>
                    <m:r>
                      <a:rPr lang="en-US" altLang="zh-CN" sz="2000" i="1">
                        <a:solidFill>
                          <a:schemeClr val="tx1"/>
                        </a:solidFill>
                        <a:latin typeface="Cambria Math" panose="02040503050406030204" pitchFamily="18" charset="0"/>
                      </a:rPr>
                      <m:t>𝑛𝑚</m:t>
                    </m:r>
                  </m:oMath>
                </a14:m>
                <a:r>
                  <a:rPr lang="zh-CN" altLang="zh-CN"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solidFill>
                    <a:srgbClr val="FF0000"/>
                  </a:solidFill>
                </a:endParaRPr>
              </a:p>
            </p:txBody>
          </p:sp>
        </mc:Choice>
        <mc:Fallback>
          <p:sp>
            <p:nvSpPr>
              <p:cNvPr id="6" name="文本框 5"/>
              <p:cNvSpPr txBox="1">
                <a:spLocks noRot="1" noChangeAspect="1" noMove="1" noResize="1" noEditPoints="1" noAdjustHandles="1" noChangeArrowheads="1" noChangeShapeType="1" noTextEdit="1"/>
              </p:cNvSpPr>
              <p:nvPr/>
            </p:nvSpPr>
            <p:spPr>
              <a:xfrm>
                <a:off x="335866" y="649951"/>
                <a:ext cx="8542197" cy="495585"/>
              </a:xfrm>
              <a:prstGeom prst="rect">
                <a:avLst/>
              </a:prstGeom>
              <a:blipFill rotWithShape="1">
                <a:blip r:embed="rId2"/>
                <a:stretch>
                  <a:fillRect l="-7" t="-70" r="1" b="-141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339056" y="652104"/>
                <a:ext cx="8539007" cy="1413400"/>
              </a:xfrm>
              <a:prstGeom prst="rect">
                <a:avLst/>
              </a:prstGeom>
              <a:noFill/>
            </p:spPr>
            <p:txBody>
              <a:bodyPr wrap="square">
                <a:spAutoFit/>
              </a:bodyPr>
              <a:lstStyle/>
              <a:p>
                <a:pPr>
                  <a:lnSpc>
                    <a:spcPct val="150000"/>
                  </a:lnSpc>
                </a:pPr>
                <a:r>
                  <a:rPr lang="en-US" altLang="zh-CN"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用一片薄云母片</a:t>
                </a:r>
                <a:r>
                  <a:rPr lang="en-US" altLang="zh-CN"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lang="en-US" altLang="zh-CN" sz="2000" i="1">
                        <a:solidFill>
                          <a:schemeClr val="tx1"/>
                        </a:solidFill>
                        <a:latin typeface="Cambria Math" panose="02040503050406030204" pitchFamily="18" charset="0"/>
                      </a:rPr>
                      <m:t>𝑛</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1</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58</m:t>
                    </m:r>
                    <m:r>
                      <a:rPr lang="en-US" altLang="zh-CN" sz="2000" i="1">
                        <a:solidFill>
                          <a:schemeClr val="tx1"/>
                        </a:solidFill>
                        <a:latin typeface="Cambria Math" panose="02040503050406030204" pitchFamily="18" charset="0"/>
                      </a:rPr>
                      <m:t>)</m:t>
                    </m:r>
                  </m:oMath>
                </a14:m>
                <a:r>
                  <a:rPr lang="zh-CN" altLang="zh-CN" sz="20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覆盖双缝中的一条狭缝，</a:t>
                </a:r>
                <a:r>
                  <a:rPr lang="zh-CN" altLang="zh-CN" sz="2000" dirty="0">
                    <a:latin typeface="Times New Roman" panose="02020603050405020304" pitchFamily="18" charset="0"/>
                    <a:ea typeface="宋体" panose="02010600030101010101" pitchFamily="2" charset="-122"/>
                    <a:cs typeface="Times New Roman" panose="02020603050405020304" pitchFamily="18" charset="0"/>
                  </a:rPr>
                  <a:t>这时屏幕上的第</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9</a:t>
                </a:r>
                <a:r>
                  <a:rPr lang="zh-CN" altLang="zh-CN" sz="2000" dirty="0">
                    <a:latin typeface="Times New Roman" panose="02020603050405020304" pitchFamily="18" charset="0"/>
                    <a:ea typeface="宋体" panose="02010600030101010101" pitchFamily="2" charset="-122"/>
                    <a:cs typeface="Times New Roman" panose="02020603050405020304" pitchFamily="18" charset="0"/>
                  </a:rPr>
                  <a:t>级明纹恰好移动到屏幕中央原零级明纹的位置，</a:t>
                </a:r>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339056" y="652104"/>
                <a:ext cx="8539007" cy="1413400"/>
              </a:xfrm>
              <a:prstGeom prst="rect">
                <a:avLst/>
              </a:prstGeom>
              <a:blipFill rotWithShape="1">
                <a:blip r:embed="rId3"/>
                <a:stretch>
                  <a:fillRect l="-7" t="-42" r="1" b="-235"/>
                </a:stretch>
              </a:blipFill>
            </p:spPr>
            <p:txBody>
              <a:bodyPr/>
              <a:lstStyle/>
              <a:p>
                <a:r>
                  <a:rPr lang="zh-CN" altLang="en-US">
                    <a:noFill/>
                  </a:rPr>
                  <a:t> </a:t>
                </a:r>
              </a:p>
            </p:txBody>
          </p:sp>
        </mc:Fallback>
      </mc:AlternateContent>
      <p:sp>
        <p:nvSpPr>
          <p:cNvPr id="10" name="文本框 9"/>
          <p:cNvSpPr txBox="1"/>
          <p:nvPr/>
        </p:nvSpPr>
        <p:spPr>
          <a:xfrm>
            <a:off x="4192172" y="1565610"/>
            <a:ext cx="2208628" cy="495585"/>
          </a:xfrm>
          <a:prstGeom prst="rect">
            <a:avLst/>
          </a:prstGeom>
          <a:noFill/>
        </p:spPr>
        <p:txBody>
          <a:bodyPr wrap="square">
            <a:spAutoFit/>
          </a:bodyPr>
          <a:lstStyle/>
          <a:p>
            <a:pPr>
              <a:lnSpc>
                <a:spcPct val="150000"/>
              </a:lnSpc>
            </a:pPr>
            <a:r>
              <a:rPr lang="zh-CN" altLang="zh-CN" sz="2000" dirty="0">
                <a:latin typeface="Times New Roman" panose="02020603050405020304" pitchFamily="18" charset="0"/>
                <a:ea typeface="宋体" panose="02010600030101010101" pitchFamily="2" charset="-122"/>
                <a:cs typeface="Times New Roman" panose="02020603050405020304" pitchFamily="18" charset="0"/>
              </a:rPr>
              <a:t>求云母片的厚度。</a:t>
            </a:r>
            <a:endParaRPr lang="zh-CN" altLang="zh-CN"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p:cNvSpPr txBox="1"/>
          <p:nvPr/>
        </p:nvSpPr>
        <p:spPr>
          <a:xfrm>
            <a:off x="912847" y="2112325"/>
            <a:ext cx="875714"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4" name="文本框 13"/>
              <p:cNvSpPr txBox="1"/>
              <p:nvPr/>
            </p:nvSpPr>
            <p:spPr>
              <a:xfrm>
                <a:off x="1112884" y="2478664"/>
                <a:ext cx="3253639"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由</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明纹条件</a:t>
                </a:r>
                <a14:m>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𝜆</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可知</a:t>
                </a:r>
                <a14:m>
                  <m:oMath xmlns:m="http://schemas.openxmlformats.org/officeDocument/2006/math">
                    <m:r>
                      <a:rPr lang="zh-CN" altLang="en-US" sz="2000" i="1" kern="100" smtClean="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4" name="文本框 13"/>
              <p:cNvSpPr txBox="1">
                <a:spLocks noRot="1" noChangeAspect="1" noMove="1" noResize="1" noEditPoints="1" noAdjustHandles="1" noChangeArrowheads="1" noChangeShapeType="1" noTextEdit="1"/>
              </p:cNvSpPr>
              <p:nvPr/>
            </p:nvSpPr>
            <p:spPr>
              <a:xfrm>
                <a:off x="1112884" y="2478664"/>
                <a:ext cx="3253639" cy="501932"/>
              </a:xfrm>
              <a:prstGeom prst="rect">
                <a:avLst/>
              </a:prstGeom>
              <a:blipFill rotWithShape="1">
                <a:blip r:embed="rId4"/>
                <a:stretch>
                  <a:fillRect l="-11" t="-52" r="8" b="-3308"/>
                </a:stretch>
              </a:blipFill>
            </p:spPr>
            <p:txBody>
              <a:bodyPr/>
              <a:lstStyle/>
              <a:p>
                <a:r>
                  <a:rPr lang="zh-CN" altLang="en-US">
                    <a:noFill/>
                  </a:rPr>
                  <a:t> </a:t>
                </a:r>
              </a:p>
            </p:txBody>
          </p:sp>
        </mc:Fallback>
      </mc:AlternateContent>
      <p:sp>
        <p:nvSpPr>
          <p:cNvPr id="16" name="文本框 15"/>
          <p:cNvSpPr txBox="1"/>
          <p:nvPr/>
        </p:nvSpPr>
        <p:spPr>
          <a:xfrm>
            <a:off x="1112885" y="3671230"/>
            <a:ext cx="3425317"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本题中</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初期零级明纹光程差 </a:t>
            </a:r>
            <a:endParaRPr lang="zh-CN" altLang="en-US" sz="2000" dirty="0"/>
          </a:p>
        </p:txBody>
      </p:sp>
      <mc:AlternateContent xmlns:mc="http://schemas.openxmlformats.org/markup-compatibility/2006">
        <mc:Choice xmlns:a14="http://schemas.microsoft.com/office/drawing/2010/main" Requires="a14">
          <p:sp>
            <p:nvSpPr>
              <p:cNvPr id="18" name="文本框 17"/>
              <p:cNvSpPr txBox="1"/>
              <p:nvPr/>
            </p:nvSpPr>
            <p:spPr>
              <a:xfrm>
                <a:off x="1803757" y="5172893"/>
                <a:ext cx="6662527" cy="543354"/>
              </a:xfrm>
              <a:prstGeom prst="rect">
                <a:avLst/>
              </a:prstGeom>
              <a:noFill/>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m:rPr>
                          <m:sty m:val="p"/>
                        </m:rPr>
                        <a:rPr lang="en-US" altLang="zh-CN" sz="2000" kern="100" smtClean="0">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d>
                                <m:dPr>
                                  <m:begChr m:val="["/>
                                  <m:endChr m:val="]"/>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𝑑</m:t>
                                      </m:r>
                                    </m:e>
                                  </m:d>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𝑛𝑑</m:t>
                                  </m:r>
                                </m:e>
                              </m:d>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1</m:t>
                              </m:r>
                            </m:sub>
                          </m:sSub>
                        </m:e>
                      </m:d>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1</m:t>
                              </m:r>
                            </m:sub>
                          </m:sSub>
                        </m:e>
                      </m:d>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e>
                      </m:d>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𝑒</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latin typeface="Cambria Math" panose="02040503050406030204" pitchFamily="18" charset="0"/>
                          <a:ea typeface="宋体" panose="02010600030101010101" pitchFamily="2" charset="-122"/>
                          <a:cs typeface="Times New Roman" panose="02020603050405020304" pitchFamily="18" charset="0"/>
                        </a:rPr>
                        <m:t>9</m:t>
                      </m:r>
                      <m:r>
                        <a:rPr lang="en-US" altLang="zh-CN" i="1" kern="100">
                          <a:latin typeface="Cambria Math" panose="02040503050406030204" pitchFamily="18" charset="0"/>
                          <a:ea typeface="宋体" panose="02010600030101010101" pitchFamily="2" charset="-122"/>
                          <a:cs typeface="Times New Roman" panose="02020603050405020304" pitchFamily="18" charset="0"/>
                        </a:rPr>
                        <m:t>𝜆</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8" name="文本框 17"/>
              <p:cNvSpPr txBox="1">
                <a:spLocks noRot="1" noChangeAspect="1" noMove="1" noResize="1" noEditPoints="1" noAdjustHandles="1" noChangeArrowheads="1" noChangeShapeType="1" noTextEdit="1"/>
              </p:cNvSpPr>
              <p:nvPr/>
            </p:nvSpPr>
            <p:spPr>
              <a:xfrm>
                <a:off x="1803757" y="5172893"/>
                <a:ext cx="6662527" cy="543354"/>
              </a:xfrm>
              <a:prstGeom prst="rect">
                <a:avLst/>
              </a:prstGeom>
              <a:blipFill rotWithShape="1">
                <a:blip r:embed="rId5"/>
                <a:stretch>
                  <a:fillRect l="-5" t="-34" r="7" b="113"/>
                </a:stretch>
              </a:blipFill>
            </p:spPr>
            <p:txBody>
              <a:bodyPr/>
              <a:lstStyle/>
              <a:p>
                <a:r>
                  <a:rPr lang="zh-CN" altLang="en-US">
                    <a:noFill/>
                  </a:rPr>
                  <a:t> </a:t>
                </a:r>
              </a:p>
            </p:txBody>
          </p:sp>
        </mc:Fallback>
      </mc:AlternateContent>
      <p:sp>
        <p:nvSpPr>
          <p:cNvPr id="20" name="文本框 19"/>
          <p:cNvSpPr txBox="1"/>
          <p:nvPr/>
        </p:nvSpPr>
        <p:spPr>
          <a:xfrm>
            <a:off x="1424135" y="5829029"/>
            <a:ext cx="759244"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2" name="文本框 21"/>
              <p:cNvSpPr txBox="1"/>
              <p:nvPr/>
            </p:nvSpPr>
            <p:spPr>
              <a:xfrm>
                <a:off x="867114" y="3124356"/>
                <a:ext cx="245325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altLang="zh-CN" sz="2000"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𝛿</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Δ</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𝜆</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9</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𝜆</m:t>
                      </m:r>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867114" y="3124356"/>
                <a:ext cx="2453259" cy="400110"/>
              </a:xfrm>
              <a:prstGeom prst="rect">
                <a:avLst/>
              </a:prstGeom>
              <a:blipFill rotWithShape="1">
                <a:blip r:embed="rId6"/>
                <a:stretch>
                  <a:fillRect l="-14" t="-39" r="24" b="54"/>
                </a:stretch>
              </a:blipFill>
            </p:spPr>
            <p:txBody>
              <a:bodyPr/>
              <a:lstStyle/>
              <a:p>
                <a:r>
                  <a:rPr lang="zh-CN" altLang="en-US">
                    <a:noFill/>
                  </a:rPr>
                  <a:t> </a:t>
                </a:r>
              </a:p>
            </p:txBody>
          </p:sp>
        </mc:Fallback>
      </mc:AlternateContent>
      <p:grpSp>
        <p:nvGrpSpPr>
          <p:cNvPr id="110" name="组合 109"/>
          <p:cNvGrpSpPr/>
          <p:nvPr/>
        </p:nvGrpSpPr>
        <p:grpSpPr>
          <a:xfrm>
            <a:off x="5253378" y="2205677"/>
            <a:ext cx="2870307" cy="1649534"/>
            <a:chOff x="5558372" y="1238334"/>
            <a:chExt cx="2870307" cy="1649534"/>
          </a:xfrm>
        </p:grpSpPr>
        <mc:AlternateContent xmlns:mc="http://schemas.openxmlformats.org/markup-compatibility/2006">
          <mc:Choice xmlns:a14="http://schemas.microsoft.com/office/drawing/2010/main" Requires="a14">
            <p:sp>
              <p:nvSpPr>
                <p:cNvPr id="111" name="文本框 110"/>
                <p:cNvSpPr txBox="1"/>
                <p:nvPr/>
              </p:nvSpPr>
              <p:spPr>
                <a:xfrm>
                  <a:off x="8114502" y="1794048"/>
                  <a:ext cx="31417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effectLst/>
                            <a:latin typeface="Cambria Math" panose="02040503050406030204" pitchFamily="18" charset="0"/>
                            <a:ea typeface="宋体" panose="02010600030101010101" pitchFamily="2" charset="-122"/>
                            <a:cs typeface="Times New Roman" panose="02020603050405020304" pitchFamily="18" charset="0"/>
                          </a:rPr>
                          <m:t>𝑜</m:t>
                        </m:r>
                      </m:oMath>
                    </m:oMathPara>
                  </a14:m>
                  <a:endParaRPr lang="zh-CN" altLang="en-US" sz="1600" dirty="0"/>
                </a:p>
              </p:txBody>
            </p:sp>
          </mc:Choice>
          <mc:Fallback>
            <p:sp>
              <p:nvSpPr>
                <p:cNvPr id="111" name="文本框 110"/>
                <p:cNvSpPr txBox="1">
                  <a:spLocks noRot="1" noChangeAspect="1" noMove="1" noResize="1" noEditPoints="1" noAdjustHandles="1" noChangeArrowheads="1" noChangeShapeType="1" noTextEdit="1"/>
                </p:cNvSpPr>
                <p:nvPr/>
              </p:nvSpPr>
              <p:spPr>
                <a:xfrm>
                  <a:off x="8114502" y="1794048"/>
                  <a:ext cx="314177" cy="338554"/>
                </a:xfrm>
                <a:prstGeom prst="rect">
                  <a:avLst/>
                </a:prstGeom>
                <a:blipFill rotWithShape="1">
                  <a:blip r:embed="rId7"/>
                </a:blipFill>
              </p:spPr>
              <p:txBody>
                <a:bodyPr/>
                <a:lstStyle/>
                <a:p>
                  <a:r>
                    <a:rPr lang="zh-CN" altLang="en-US">
                      <a:noFill/>
                    </a:rPr>
                    <a:t> </a:t>
                  </a:r>
                </a:p>
              </p:txBody>
            </p:sp>
          </mc:Fallback>
        </mc:AlternateContent>
        <p:grpSp>
          <p:nvGrpSpPr>
            <p:cNvPr id="112" name="组合 111"/>
            <p:cNvGrpSpPr/>
            <p:nvPr/>
          </p:nvGrpSpPr>
          <p:grpSpPr>
            <a:xfrm>
              <a:off x="5558372" y="1238334"/>
              <a:ext cx="2854908" cy="1649534"/>
              <a:chOff x="5558372" y="1238334"/>
              <a:chExt cx="2854908" cy="1649534"/>
            </a:xfrm>
          </p:grpSpPr>
          <p:cxnSp>
            <p:nvCxnSpPr>
              <p:cNvPr id="113" name="直接连接符 112"/>
              <p:cNvCxnSpPr/>
              <p:nvPr/>
            </p:nvCxnSpPr>
            <p:spPr bwMode="auto">
              <a:xfrm>
                <a:off x="5864396" y="1860080"/>
                <a:ext cx="2503237" cy="0"/>
              </a:xfrm>
              <a:prstGeom prst="line">
                <a:avLst/>
              </a:prstGeom>
              <a:solidFill>
                <a:schemeClr val="accent1"/>
              </a:solidFill>
              <a:ln w="19050" cap="flat" cmpd="sng" algn="ctr">
                <a:solidFill>
                  <a:schemeClr val="bg1">
                    <a:lumMod val="75000"/>
                  </a:schemeClr>
                </a:solidFill>
                <a:prstDash val="solid"/>
                <a:round/>
                <a:headEnd type="none" w="med" len="med"/>
                <a:tailEnd type="none" w="med" len="med"/>
              </a:ln>
              <a:effectLst/>
            </p:spPr>
          </p:cxnSp>
          <p:grpSp>
            <p:nvGrpSpPr>
              <p:cNvPr id="114" name="组合 113"/>
              <p:cNvGrpSpPr/>
              <p:nvPr/>
            </p:nvGrpSpPr>
            <p:grpSpPr>
              <a:xfrm>
                <a:off x="5558372" y="1238334"/>
                <a:ext cx="2854908" cy="1649534"/>
                <a:chOff x="5558372" y="1238334"/>
                <a:chExt cx="2854908" cy="1649534"/>
              </a:xfrm>
            </p:grpSpPr>
            <mc:AlternateContent xmlns:mc="http://schemas.openxmlformats.org/markup-compatibility/2006">
              <mc:Choice xmlns:a14="http://schemas.microsoft.com/office/drawing/2010/main" Requires="a14">
                <p:sp>
                  <p:nvSpPr>
                    <p:cNvPr id="115" name="文本框 114"/>
                    <p:cNvSpPr txBox="1"/>
                    <p:nvPr/>
                  </p:nvSpPr>
                  <p:spPr>
                    <a:xfrm>
                      <a:off x="6145979" y="1238334"/>
                      <a:ext cx="379772"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115" name="文本框 114"/>
                    <p:cNvSpPr txBox="1">
                      <a:spLocks noRot="1" noChangeAspect="1" noMove="1" noResize="1" noEditPoints="1" noAdjustHandles="1" noChangeArrowheads="1" noChangeShapeType="1" noTextEdit="1"/>
                    </p:cNvSpPr>
                    <p:nvPr/>
                  </p:nvSpPr>
                  <p:spPr>
                    <a:xfrm>
                      <a:off x="6145979" y="1238334"/>
                      <a:ext cx="379772" cy="306525"/>
                    </a:xfrm>
                    <a:prstGeom prst="rect">
                      <a:avLst/>
                    </a:prstGeom>
                    <a:blipFill rotWithShape="1">
                      <a:blip r:embed="rId8"/>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6" name="文本框 115"/>
                    <p:cNvSpPr txBox="1"/>
                    <p:nvPr/>
                  </p:nvSpPr>
                  <p:spPr>
                    <a:xfrm>
                      <a:off x="6128622" y="2113058"/>
                      <a:ext cx="379774" cy="30652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1600" i="1" kern="100">
                                    <a:effectLst/>
                                    <a:latin typeface="Cambria Math" panose="02040503050406030204" pitchFamily="18" charset="0"/>
                                    <a:ea typeface="宋体" panose="02010600030101010101" pitchFamily="2" charset="-122"/>
                                    <a:cs typeface="Times New Roman" panose="02020603050405020304" pitchFamily="18" charset="0"/>
                                  </a:rPr>
                                  <m:t>2</m:t>
                                </m:r>
                              </m:sub>
                            </m:sSub>
                          </m:oMath>
                        </m:oMathPara>
                      </a14:m>
                      <a:endParaRPr lang="zh-CN" altLang="en-US" dirty="0"/>
                    </a:p>
                  </p:txBody>
                </p:sp>
              </mc:Choice>
              <mc:Fallback>
                <p:sp>
                  <p:nvSpPr>
                    <p:cNvPr id="116" name="文本框 115"/>
                    <p:cNvSpPr txBox="1">
                      <a:spLocks noRot="1" noChangeAspect="1" noMove="1" noResize="1" noEditPoints="1" noAdjustHandles="1" noChangeArrowheads="1" noChangeShapeType="1" noTextEdit="1"/>
                    </p:cNvSpPr>
                    <p:nvPr/>
                  </p:nvSpPr>
                  <p:spPr>
                    <a:xfrm>
                      <a:off x="6128622" y="2113058"/>
                      <a:ext cx="379774" cy="306525"/>
                    </a:xfrm>
                    <a:prstGeom prst="rect">
                      <a:avLst/>
                    </a:prstGeom>
                    <a:blipFill rotWithShape="1">
                      <a:blip r:embed="rId9"/>
                    </a:blipFill>
                  </p:spPr>
                  <p:txBody>
                    <a:bodyPr/>
                    <a:lstStyle/>
                    <a:p>
                      <a:r>
                        <a:rPr lang="zh-CN" altLang="en-US">
                          <a:noFill/>
                        </a:rPr>
                        <a:t> </a:t>
                      </a:r>
                    </a:p>
                  </p:txBody>
                </p:sp>
              </mc:Fallback>
            </mc:AlternateContent>
            <p:grpSp>
              <p:nvGrpSpPr>
                <p:cNvPr id="117" name="组合 116"/>
                <p:cNvGrpSpPr/>
                <p:nvPr/>
              </p:nvGrpSpPr>
              <p:grpSpPr>
                <a:xfrm>
                  <a:off x="5558372" y="1244357"/>
                  <a:ext cx="2854908" cy="1643511"/>
                  <a:chOff x="5558372" y="1244357"/>
                  <a:chExt cx="2854908" cy="1643511"/>
                </a:xfrm>
              </p:grpSpPr>
              <p:grpSp>
                <p:nvGrpSpPr>
                  <p:cNvPr id="118" name="组合 117"/>
                  <p:cNvGrpSpPr/>
                  <p:nvPr/>
                </p:nvGrpSpPr>
                <p:grpSpPr>
                  <a:xfrm>
                    <a:off x="5864396" y="1528008"/>
                    <a:ext cx="571042" cy="651348"/>
                    <a:chOff x="5697673" y="1938031"/>
                    <a:chExt cx="630710" cy="719407"/>
                  </a:xfrm>
                </p:grpSpPr>
                <p:cxnSp>
                  <p:nvCxnSpPr>
                    <p:cNvPr id="134" name="直接箭头连接符 133"/>
                    <p:cNvCxnSpPr>
                      <a:cxnSpLocks noChangeAspect="1"/>
                    </p:cNvCxnSpPr>
                    <p:nvPr/>
                  </p:nvCxnSpPr>
                  <p:spPr bwMode="auto">
                    <a:xfrm flipV="1">
                      <a:off x="5697673" y="1938031"/>
                      <a:ext cx="630710" cy="356468"/>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35" name="直接箭头连接符 134"/>
                    <p:cNvCxnSpPr>
                      <a:cxnSpLocks noChangeAspect="1"/>
                    </p:cNvCxnSpPr>
                    <p:nvPr/>
                  </p:nvCxnSpPr>
                  <p:spPr bwMode="auto">
                    <a:xfrm>
                      <a:off x="5697673" y="2315103"/>
                      <a:ext cx="622013" cy="342335"/>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p:grpSp>
                <p:nvGrpSpPr>
                  <p:cNvPr id="121" name="组合 120"/>
                  <p:cNvGrpSpPr/>
                  <p:nvPr/>
                </p:nvGrpSpPr>
                <p:grpSpPr>
                  <a:xfrm>
                    <a:off x="5558372" y="1244357"/>
                    <a:ext cx="2854908" cy="1643511"/>
                    <a:chOff x="5558372" y="1244357"/>
                    <a:chExt cx="2854908" cy="1643511"/>
                  </a:xfrm>
                </p:grpSpPr>
                <p:grpSp>
                  <p:nvGrpSpPr>
                    <p:cNvPr id="122" name="组合 121"/>
                    <p:cNvGrpSpPr/>
                    <p:nvPr/>
                  </p:nvGrpSpPr>
                  <p:grpSpPr>
                    <a:xfrm>
                      <a:off x="5558372" y="1675588"/>
                      <a:ext cx="316852" cy="306525"/>
                      <a:chOff x="5561045" y="2780730"/>
                      <a:chExt cx="349960" cy="338554"/>
                    </a:xfrm>
                  </p:grpSpPr>
                  <mc:AlternateContent xmlns:mc="http://schemas.openxmlformats.org/markup-compatibility/2006">
                    <mc:Choice xmlns:a14="http://schemas.microsoft.com/office/drawing/2010/main" Requires="a14">
                      <p:sp>
                        <p:nvSpPr>
                          <p:cNvPr id="132" name="文本框 131"/>
                          <p:cNvSpPr txBox="1"/>
                          <p:nvPr/>
                        </p:nvSpPr>
                        <p:spPr>
                          <a:xfrm>
                            <a:off x="5561045" y="2780730"/>
                            <a:ext cx="3243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𝑆</m:t>
                                  </m:r>
                                </m:oMath>
                              </m:oMathPara>
                            </a14:m>
                            <a:endParaRPr lang="zh-CN" altLang="en-US" sz="1600" dirty="0"/>
                          </a:p>
                        </p:txBody>
                      </p:sp>
                    </mc:Choice>
                    <mc:Fallback>
                      <p:sp>
                        <p:nvSpPr>
                          <p:cNvPr id="132" name="文本框 131"/>
                          <p:cNvSpPr txBox="1">
                            <a:spLocks noRot="1" noChangeAspect="1" noMove="1" noResize="1" noEditPoints="1" noAdjustHandles="1" noChangeArrowheads="1" noChangeShapeType="1" noTextEdit="1"/>
                          </p:cNvSpPr>
                          <p:nvPr/>
                        </p:nvSpPr>
                        <p:spPr>
                          <a:xfrm>
                            <a:off x="5561045" y="2780730"/>
                            <a:ext cx="324392" cy="338554"/>
                          </a:xfrm>
                          <a:prstGeom prst="rect">
                            <a:avLst/>
                          </a:prstGeom>
                          <a:blipFill rotWithShape="1">
                            <a:blip r:embed="rId10"/>
                          </a:blipFill>
                        </p:spPr>
                        <p:txBody>
                          <a:bodyPr/>
                          <a:lstStyle/>
                          <a:p>
                            <a:r>
                              <a:rPr lang="zh-CN" altLang="en-US">
                                <a:noFill/>
                              </a:rPr>
                              <a:t> </a:t>
                            </a:r>
                          </a:p>
                        </p:txBody>
                      </p:sp>
                    </mc:Fallback>
                  </mc:AlternateContent>
                  <p:sp>
                    <p:nvSpPr>
                      <p:cNvPr id="133" name="椭圆 132"/>
                      <p:cNvSpPr>
                        <a:spLocks noChangeAspect="1"/>
                      </p:cNvSpPr>
                      <p:nvPr/>
                    </p:nvSpPr>
                    <p:spPr bwMode="auto">
                      <a:xfrm>
                        <a:off x="5839005" y="2953651"/>
                        <a:ext cx="72000" cy="72000"/>
                      </a:xfrm>
                      <a:prstGeom prst="ellipse">
                        <a:avLst/>
                      </a:prstGeom>
                      <a:solidFill>
                        <a:srgbClr val="FF000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123" name="组合 122"/>
                    <p:cNvGrpSpPr/>
                    <p:nvPr/>
                  </p:nvGrpSpPr>
                  <p:grpSpPr>
                    <a:xfrm>
                      <a:off x="6418452" y="1244357"/>
                      <a:ext cx="1994828" cy="1643511"/>
                      <a:chOff x="6309624" y="1624741"/>
                      <a:chExt cx="2203268" cy="1815240"/>
                    </a:xfrm>
                  </p:grpSpPr>
                  <p:grpSp>
                    <p:nvGrpSpPr>
                      <p:cNvPr id="124" name="组合 123"/>
                      <p:cNvGrpSpPr/>
                      <p:nvPr/>
                    </p:nvGrpSpPr>
                    <p:grpSpPr>
                      <a:xfrm>
                        <a:off x="6309624" y="1624741"/>
                        <a:ext cx="2345" cy="1350000"/>
                        <a:chOff x="6510996" y="2149688"/>
                        <a:chExt cx="2345" cy="1711037"/>
                      </a:xfrm>
                    </p:grpSpPr>
                    <p:cxnSp>
                      <p:nvCxnSpPr>
                        <p:cNvPr id="129" name="直接连接符 128"/>
                        <p:cNvCxnSpPr/>
                        <p:nvPr/>
                      </p:nvCxnSpPr>
                      <p:spPr bwMode="auto">
                        <a:xfrm>
                          <a:off x="6513341" y="2546766"/>
                          <a:ext cx="0" cy="9036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0" name="直接连接符 129"/>
                        <p:cNvCxnSpPr/>
                        <p:nvPr/>
                      </p:nvCxnSpPr>
                      <p:spPr bwMode="auto">
                        <a:xfrm>
                          <a:off x="6513341" y="2149688"/>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1" name="直接连接符 130"/>
                        <p:cNvCxnSpPr/>
                        <p:nvPr/>
                      </p:nvCxnSpPr>
                      <p:spPr bwMode="auto">
                        <a:xfrm>
                          <a:off x="6510996" y="3500725"/>
                          <a:ext cx="0" cy="360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25" name="组合 124"/>
                      <p:cNvGrpSpPr/>
                      <p:nvPr/>
                    </p:nvGrpSpPr>
                    <p:grpSpPr>
                      <a:xfrm>
                        <a:off x="8461982" y="1716471"/>
                        <a:ext cx="50910" cy="1224657"/>
                        <a:chOff x="8663354" y="2396169"/>
                        <a:chExt cx="50910" cy="1224657"/>
                      </a:xfrm>
                    </p:grpSpPr>
                    <p:cxnSp>
                      <p:nvCxnSpPr>
                        <p:cNvPr id="127" name="直接连接符 126"/>
                        <p:cNvCxnSpPr/>
                        <p:nvPr/>
                      </p:nvCxnSpPr>
                      <p:spPr bwMode="auto">
                        <a:xfrm>
                          <a:off x="8663354" y="2396169"/>
                          <a:ext cx="0" cy="1224657"/>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28" name="矩形 127"/>
                        <p:cNvSpPr/>
                        <p:nvPr/>
                      </p:nvSpPr>
                      <p:spPr bwMode="auto">
                        <a:xfrm>
                          <a:off x="8663767" y="2499354"/>
                          <a:ext cx="50497" cy="1103110"/>
                        </a:xfrm>
                        <a:prstGeom prst="rect">
                          <a:avLst/>
                        </a:prstGeom>
                        <a:pattFill prst="ltUpDiag">
                          <a:fgClr>
                            <a:schemeClr val="tx1"/>
                          </a:fgClr>
                          <a:bgClr>
                            <a:schemeClr val="bg1"/>
                          </a:bgClr>
                        </a:patt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126" name="文本框 125"/>
                      <p:cNvSpPr txBox="1"/>
                      <p:nvPr/>
                    </p:nvSpPr>
                    <p:spPr>
                      <a:xfrm>
                        <a:off x="6318734" y="3066052"/>
                        <a:ext cx="2054800" cy="373929"/>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 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图</a:t>
                        </a:r>
                        <a:endParaRPr lang="zh-CN" altLang="en-US" sz="1600" dirty="0"/>
                      </a:p>
                    </p:txBody>
                  </p:sp>
                </p:grpSp>
              </p:grpSp>
            </p:grpSp>
          </p:grpSp>
        </p:grpSp>
      </p:grpSp>
      <p:sp>
        <p:nvSpPr>
          <p:cNvPr id="136" name="矩形 135"/>
          <p:cNvSpPr/>
          <p:nvPr/>
        </p:nvSpPr>
        <p:spPr bwMode="auto">
          <a:xfrm>
            <a:off x="6121706" y="2950050"/>
            <a:ext cx="213341" cy="364344"/>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154" name="组合 153"/>
          <p:cNvGrpSpPr/>
          <p:nvPr/>
        </p:nvGrpSpPr>
        <p:grpSpPr>
          <a:xfrm>
            <a:off x="6711377" y="2277652"/>
            <a:ext cx="537848" cy="1011615"/>
            <a:chOff x="6711377" y="2277652"/>
            <a:chExt cx="537848" cy="1011615"/>
          </a:xfrm>
        </p:grpSpPr>
        <mc:AlternateContent xmlns:mc="http://schemas.openxmlformats.org/markup-compatibility/2006">
          <mc:Choice xmlns:a14="http://schemas.microsoft.com/office/drawing/2010/main" Requires="a14">
            <p:sp>
              <p:nvSpPr>
                <p:cNvPr id="137" name="文本框 136"/>
                <p:cNvSpPr txBox="1"/>
                <p:nvPr/>
              </p:nvSpPr>
              <p:spPr>
                <a:xfrm>
                  <a:off x="6711377" y="2277652"/>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1</m:t>
                            </m:r>
                          </m:sub>
                        </m:sSub>
                      </m:oMath>
                    </m:oMathPara>
                  </a14:m>
                  <a:endParaRPr lang="zh-CN" altLang="en-US" dirty="0"/>
                </a:p>
              </p:txBody>
            </p:sp>
          </mc:Choice>
          <mc:Fallback>
            <p:sp>
              <p:nvSpPr>
                <p:cNvPr id="137" name="文本框 136"/>
                <p:cNvSpPr txBox="1">
                  <a:spLocks noRot="1" noChangeAspect="1" noMove="1" noResize="1" noEditPoints="1" noAdjustHandles="1" noChangeArrowheads="1" noChangeShapeType="1" noTextEdit="1"/>
                </p:cNvSpPr>
                <p:nvPr/>
              </p:nvSpPr>
              <p:spPr>
                <a:xfrm>
                  <a:off x="6711377" y="2277652"/>
                  <a:ext cx="430097" cy="338554"/>
                </a:xfrm>
                <a:prstGeom prst="rect">
                  <a:avLst/>
                </a:prstGeom>
                <a:blipFill rotWithShape="1">
                  <a:blip r:embed="rId11"/>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8" name="文本框 137"/>
                <p:cNvSpPr txBox="1"/>
                <p:nvPr/>
              </p:nvSpPr>
              <p:spPr>
                <a:xfrm>
                  <a:off x="6819128" y="2950713"/>
                  <a:ext cx="430097"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smtClean="0">
                                <a:latin typeface="Cambria Math" panose="02040503050406030204" pitchFamily="18" charset="0"/>
                                <a:ea typeface="Cambria Math" panose="02040503050406030204" pitchFamily="18" charset="0"/>
                              </a:rPr>
                            </m:ctrlPr>
                          </m:sSubPr>
                          <m:e>
                            <m:r>
                              <a:rPr lang="en-US" altLang="zh-CN" sz="1600" i="1">
                                <a:latin typeface="Cambria Math" panose="02040503050406030204" pitchFamily="18" charset="0"/>
                                <a:ea typeface="Cambria Math" panose="02040503050406030204" pitchFamily="18" charset="0"/>
                              </a:rPr>
                              <m:t>𝑟</m:t>
                            </m:r>
                          </m:e>
                          <m:sub>
                            <m:r>
                              <a:rPr lang="en-US" altLang="zh-CN" sz="1600" b="0" i="1" smtClean="0">
                                <a:latin typeface="Cambria Math" panose="02040503050406030204" pitchFamily="18" charset="0"/>
                                <a:ea typeface="Cambria Math" panose="02040503050406030204" pitchFamily="18" charset="0"/>
                              </a:rPr>
                              <m:t>2</m:t>
                            </m:r>
                          </m:sub>
                        </m:sSub>
                      </m:oMath>
                    </m:oMathPara>
                  </a14:m>
                  <a:endParaRPr lang="zh-CN" altLang="en-US" dirty="0"/>
                </a:p>
              </p:txBody>
            </p:sp>
          </mc:Choice>
          <mc:Fallback>
            <p:sp>
              <p:nvSpPr>
                <p:cNvPr id="138" name="文本框 137"/>
                <p:cNvSpPr txBox="1">
                  <a:spLocks noRot="1" noChangeAspect="1" noMove="1" noResize="1" noEditPoints="1" noAdjustHandles="1" noChangeArrowheads="1" noChangeShapeType="1" noTextEdit="1"/>
                </p:cNvSpPr>
                <p:nvPr/>
              </p:nvSpPr>
              <p:spPr>
                <a:xfrm>
                  <a:off x="6819128" y="2950713"/>
                  <a:ext cx="430097" cy="338554"/>
                </a:xfrm>
                <a:prstGeom prst="rect">
                  <a:avLst/>
                </a:prstGeom>
                <a:blipFill rotWithShape="1">
                  <a:blip r:embed="rId12"/>
                </a:blipFill>
              </p:spPr>
              <p:txBody>
                <a:bodyPr/>
                <a:lstStyle/>
                <a:p>
                  <a:r>
                    <a:rPr lang="zh-CN" altLang="en-US">
                      <a:noFill/>
                    </a:rPr>
                    <a:t> </a:t>
                  </a:r>
                </a:p>
              </p:txBody>
            </p:sp>
          </mc:Fallback>
        </mc:AlternateContent>
      </p:grpSp>
      <p:grpSp>
        <p:nvGrpSpPr>
          <p:cNvPr id="142" name="组合 141"/>
          <p:cNvGrpSpPr/>
          <p:nvPr/>
        </p:nvGrpSpPr>
        <p:grpSpPr>
          <a:xfrm>
            <a:off x="6122571" y="2515473"/>
            <a:ext cx="1931374" cy="625367"/>
            <a:chOff x="5873313" y="2437433"/>
            <a:chExt cx="2135945" cy="712936"/>
          </a:xfrm>
        </p:grpSpPr>
        <p:cxnSp>
          <p:nvCxnSpPr>
            <p:cNvPr id="147" name="直接箭头连接符 146"/>
            <p:cNvCxnSpPr>
              <a:cxnSpLocks noChangeAspect="1"/>
            </p:cNvCxnSpPr>
            <p:nvPr/>
          </p:nvCxnSpPr>
          <p:spPr bwMode="auto">
            <a:xfrm>
              <a:off x="5873313" y="2437433"/>
              <a:ext cx="2135945" cy="366770"/>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cxnSp>
          <p:nvCxnSpPr>
            <p:cNvPr id="145" name="直接箭头连接符 144"/>
            <p:cNvCxnSpPr>
              <a:cxnSpLocks noChangeAspect="1"/>
            </p:cNvCxnSpPr>
            <p:nvPr/>
          </p:nvCxnSpPr>
          <p:spPr bwMode="auto">
            <a:xfrm flipV="1">
              <a:off x="5873313" y="2804203"/>
              <a:ext cx="2135945" cy="346166"/>
            </a:xfrm>
            <a:prstGeom prst="straightConnector1">
              <a:avLst/>
            </a:prstGeom>
            <a:solidFill>
              <a:schemeClr val="accent1"/>
            </a:solidFill>
            <a:ln w="19050" cap="flat" cmpd="sng" algn="ctr">
              <a:solidFill>
                <a:schemeClr val="tx1"/>
              </a:solidFill>
              <a:prstDash val="solid"/>
              <a:round/>
              <a:headEnd type="none" w="med" len="med"/>
              <a:tailEnd type="none" w="med" len="lg"/>
            </a:ln>
            <a:effectLst/>
          </p:spPr>
        </p:cxnSp>
      </p:grpSp>
      <mc:AlternateContent xmlns:mc="http://schemas.openxmlformats.org/markup-compatibility/2006">
        <mc:Choice xmlns:a14="http://schemas.microsoft.com/office/drawing/2010/main" Requires="a14">
          <p:sp>
            <p:nvSpPr>
              <p:cNvPr id="150" name="文本框 149"/>
              <p:cNvSpPr txBox="1"/>
              <p:nvPr/>
            </p:nvSpPr>
            <p:spPr>
              <a:xfrm>
                <a:off x="4305023" y="3635246"/>
                <a:ext cx="1708492"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dirty="0"/>
              </a:p>
            </p:txBody>
          </p:sp>
        </mc:Choice>
        <mc:Fallback>
          <p:sp>
            <p:nvSpPr>
              <p:cNvPr id="150" name="文本框 149"/>
              <p:cNvSpPr txBox="1">
                <a:spLocks noRot="1" noChangeAspect="1" noMove="1" noResize="1" noEditPoints="1" noAdjustHandles="1" noChangeArrowheads="1" noChangeShapeType="1" noTextEdit="1"/>
              </p:cNvSpPr>
              <p:nvPr/>
            </p:nvSpPr>
            <p:spPr>
              <a:xfrm>
                <a:off x="4305023" y="3635246"/>
                <a:ext cx="1708492" cy="400110"/>
              </a:xfrm>
              <a:prstGeom prst="rect">
                <a:avLst/>
              </a:prstGeom>
              <a:blipFill rotWithShape="1">
                <a:blip r:embed="rId13"/>
                <a:stretch>
                  <a:fillRect l="-21" t="-126" r="4" b="141"/>
                </a:stretch>
              </a:blipFill>
            </p:spPr>
            <p:txBody>
              <a:bodyPr/>
              <a:lstStyle/>
              <a:p>
                <a:r>
                  <a:rPr lang="zh-CN" altLang="en-US">
                    <a:noFill/>
                  </a:rPr>
                  <a:t> </a:t>
                </a:r>
              </a:p>
            </p:txBody>
          </p:sp>
        </mc:Fallback>
      </mc:AlternateContent>
      <p:sp>
        <p:nvSpPr>
          <p:cNvPr id="151" name="文本框 150"/>
          <p:cNvSpPr txBox="1"/>
          <p:nvPr/>
        </p:nvSpPr>
        <p:spPr>
          <a:xfrm>
            <a:off x="527688" y="4123148"/>
            <a:ext cx="8158549" cy="951735"/>
          </a:xfrm>
          <a:prstGeom prst="rect">
            <a:avLst/>
          </a:prstGeom>
          <a:noFill/>
        </p:spPr>
        <p:txBody>
          <a:bodyPr wrap="square">
            <a:spAutoFit/>
          </a:bodyPr>
          <a:lstStyle/>
          <a:p>
            <a:pPr>
              <a:lnSpc>
                <a:spcPct val="150000"/>
              </a:lnSpc>
            </a:pP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         放入云母片后，原零级明纹的光程差发生变化，此处已被第九级明纹取代，此时光程差为：</a:t>
            </a:r>
            <a:endParaRPr lang="zh-CN" altLang="en-US" sz="2000" dirty="0"/>
          </a:p>
        </p:txBody>
      </p:sp>
      <mc:AlternateContent xmlns:mc="http://schemas.openxmlformats.org/markup-compatibility/2006">
        <mc:Choice xmlns:a14="http://schemas.microsoft.com/office/drawing/2010/main" Requires="a14">
          <p:sp>
            <p:nvSpPr>
              <p:cNvPr id="153" name="文本框 152"/>
              <p:cNvSpPr txBox="1"/>
              <p:nvPr/>
            </p:nvSpPr>
            <p:spPr>
              <a:xfrm>
                <a:off x="3442650" y="4669896"/>
                <a:ext cx="257086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d>
                            <m:dPr>
                              <m:begChr m:val="["/>
                              <m:endChr m:val="]"/>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𝑑</m:t>
                                  </m:r>
                                </m:e>
                              </m:d>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𝑛𝑑</m:t>
                              </m:r>
                            </m:e>
                          </m:d>
                          <m:r>
                            <a:rPr lang="en-US" altLang="zh-CN" sz="2000" i="1" kern="1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153" name="文本框 152"/>
              <p:cNvSpPr txBox="1">
                <a:spLocks noRot="1" noChangeAspect="1" noMove="1" noResize="1" noEditPoints="1" noAdjustHandles="1" noChangeArrowheads="1" noChangeShapeType="1" noTextEdit="1"/>
              </p:cNvSpPr>
              <p:nvPr/>
            </p:nvSpPr>
            <p:spPr>
              <a:xfrm>
                <a:off x="3442650" y="4669896"/>
                <a:ext cx="2570869" cy="400110"/>
              </a:xfrm>
              <a:prstGeom prst="rect">
                <a:avLst/>
              </a:prstGeom>
              <a:blipFill rotWithShape="1">
                <a:blip r:embed="rId14"/>
                <a:stretch>
                  <a:fillRect l="-12" t="-26" r="3" b="41"/>
                </a:stretch>
              </a:blipFill>
            </p:spPr>
            <p:txBody>
              <a:bodyPr/>
              <a:lstStyle/>
              <a:p>
                <a:r>
                  <a:rPr lang="zh-CN" altLang="en-US">
                    <a:noFill/>
                  </a:rPr>
                  <a:t> </a:t>
                </a:r>
              </a:p>
            </p:txBody>
          </p:sp>
        </mc:Fallback>
      </mc:AlternateContent>
      <p:grpSp>
        <p:nvGrpSpPr>
          <p:cNvPr id="158" name="组合 157"/>
          <p:cNvGrpSpPr/>
          <p:nvPr/>
        </p:nvGrpSpPr>
        <p:grpSpPr>
          <a:xfrm>
            <a:off x="8010101" y="2425653"/>
            <a:ext cx="748468" cy="601265"/>
            <a:chOff x="8010101" y="2425653"/>
            <a:chExt cx="748468" cy="601265"/>
          </a:xfrm>
        </p:grpSpPr>
        <mc:AlternateContent xmlns:mc="http://schemas.openxmlformats.org/markup-compatibility/2006">
          <mc:Choice xmlns:a14="http://schemas.microsoft.com/office/drawing/2010/main" Requires="a14">
            <p:sp>
              <p:nvSpPr>
                <p:cNvPr id="140" name="文本框 139"/>
                <p:cNvSpPr txBox="1"/>
                <p:nvPr/>
              </p:nvSpPr>
              <p:spPr>
                <a:xfrm>
                  <a:off x="8010101" y="2688364"/>
                  <a:ext cx="7484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i="1" dirty="0"/>
                </a:p>
              </p:txBody>
            </p:sp>
          </mc:Choice>
          <mc:Fallback>
            <p:sp>
              <p:nvSpPr>
                <p:cNvPr id="140" name="文本框 139"/>
                <p:cNvSpPr txBox="1">
                  <a:spLocks noRot="1" noChangeAspect="1" noMove="1" noResize="1" noEditPoints="1" noAdjustHandles="1" noChangeArrowheads="1" noChangeShapeType="1" noTextEdit="1"/>
                </p:cNvSpPr>
                <p:nvPr/>
              </p:nvSpPr>
              <p:spPr>
                <a:xfrm>
                  <a:off x="8010101" y="2688364"/>
                  <a:ext cx="748468" cy="338554"/>
                </a:xfrm>
                <a:prstGeom prst="rect">
                  <a:avLst/>
                </a:prstGeom>
                <a:blipFill rotWithShape="1">
                  <a:blip r:embed="rId15"/>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7" name="文本框 156"/>
                <p:cNvSpPr txBox="1"/>
                <p:nvPr/>
              </p:nvSpPr>
              <p:spPr>
                <a:xfrm>
                  <a:off x="8010101" y="2425653"/>
                  <a:ext cx="7484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b="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en-US" sz="1600" i="1" dirty="0"/>
                </a:p>
              </p:txBody>
            </p:sp>
          </mc:Choice>
          <mc:Fallback>
            <p:sp>
              <p:nvSpPr>
                <p:cNvPr id="157" name="文本框 156"/>
                <p:cNvSpPr txBox="1">
                  <a:spLocks noRot="1" noChangeAspect="1" noMove="1" noResize="1" noEditPoints="1" noAdjustHandles="1" noChangeArrowheads="1" noChangeShapeType="1" noTextEdit="1"/>
                </p:cNvSpPr>
                <p:nvPr/>
              </p:nvSpPr>
              <p:spPr>
                <a:xfrm>
                  <a:off x="8010101" y="2425653"/>
                  <a:ext cx="748468" cy="338554"/>
                </a:xfrm>
                <a:prstGeom prst="rect">
                  <a:avLst/>
                </a:prstGeom>
                <a:blipFill rotWithShape="1">
                  <a:blip r:embed="rId16"/>
                </a:blipFill>
              </p:spPr>
              <p:txBody>
                <a:bodyPr/>
                <a:lstStyle/>
                <a:p>
                  <a:r>
                    <a:rPr lang="zh-CN" altLang="en-US">
                      <a:noFill/>
                    </a:rPr>
                    <a:t> </a:t>
                  </a:r>
                </a:p>
              </p:txBody>
            </p:sp>
          </mc:Fallback>
        </mc:AlternateContent>
      </p:grpSp>
      <p:grpSp>
        <p:nvGrpSpPr>
          <p:cNvPr id="159" name="组合 158"/>
          <p:cNvGrpSpPr/>
          <p:nvPr/>
        </p:nvGrpSpPr>
        <p:grpSpPr>
          <a:xfrm>
            <a:off x="7997405" y="2401432"/>
            <a:ext cx="909551" cy="601265"/>
            <a:chOff x="8010100" y="2425653"/>
            <a:chExt cx="909551" cy="601265"/>
          </a:xfrm>
        </p:grpSpPr>
        <mc:AlternateContent xmlns:mc="http://schemas.openxmlformats.org/markup-compatibility/2006">
          <mc:Choice xmlns:a14="http://schemas.microsoft.com/office/drawing/2010/main" Requires="a14">
            <p:sp>
              <p:nvSpPr>
                <p:cNvPr id="160" name="文本框 159"/>
                <p:cNvSpPr txBox="1"/>
                <p:nvPr/>
              </p:nvSpPr>
              <p:spPr>
                <a:xfrm>
                  <a:off x="8010101" y="2688364"/>
                  <a:ext cx="748468"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9</m:t>
                        </m:r>
                      </m:oMath>
                    </m:oMathPara>
                  </a14:m>
                  <a:endParaRPr lang="zh-CN" altLang="en-US" sz="1600" i="1" dirty="0"/>
                </a:p>
              </p:txBody>
            </p:sp>
          </mc:Choice>
          <mc:Fallback>
            <p:sp>
              <p:nvSpPr>
                <p:cNvPr id="160" name="文本框 159"/>
                <p:cNvSpPr txBox="1">
                  <a:spLocks noRot="1" noChangeAspect="1" noMove="1" noResize="1" noEditPoints="1" noAdjustHandles="1" noChangeArrowheads="1" noChangeShapeType="1" noTextEdit="1"/>
                </p:cNvSpPr>
                <p:nvPr/>
              </p:nvSpPr>
              <p:spPr>
                <a:xfrm>
                  <a:off x="8010101" y="2688364"/>
                  <a:ext cx="748468" cy="338554"/>
                </a:xfrm>
                <a:prstGeom prst="rect">
                  <a:avLst/>
                </a:prstGeom>
                <a:blipFill rotWithShape="1">
                  <a:blip r:embed="rId17"/>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61" name="文本框 160"/>
                <p:cNvSpPr txBox="1"/>
                <p:nvPr/>
              </p:nvSpPr>
              <p:spPr>
                <a:xfrm>
                  <a:off x="8010100" y="2425653"/>
                  <a:ext cx="90955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b="0" i="1" kern="100" smtClean="0">
                            <a:latin typeface="Cambria Math" panose="02040503050406030204" pitchFamily="18" charset="0"/>
                            <a:ea typeface="宋体" panose="02010600030101010101" pitchFamily="2" charset="-122"/>
                            <a:cs typeface="Times New Roman" panose="02020603050405020304" pitchFamily="18" charset="0"/>
                          </a:rPr>
                          <m:t>𝛿</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9</m:t>
                        </m:r>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𝜆</m:t>
                        </m:r>
                      </m:oMath>
                    </m:oMathPara>
                  </a14:m>
                  <a:endParaRPr lang="zh-CN" altLang="en-US" sz="1600" i="1" dirty="0"/>
                </a:p>
              </p:txBody>
            </p:sp>
          </mc:Choice>
          <mc:Fallback>
            <p:sp>
              <p:nvSpPr>
                <p:cNvPr id="161" name="文本框 160"/>
                <p:cNvSpPr txBox="1">
                  <a:spLocks noRot="1" noChangeAspect="1" noMove="1" noResize="1" noEditPoints="1" noAdjustHandles="1" noChangeArrowheads="1" noChangeShapeType="1" noTextEdit="1"/>
                </p:cNvSpPr>
                <p:nvPr/>
              </p:nvSpPr>
              <p:spPr>
                <a:xfrm>
                  <a:off x="8010100" y="2425653"/>
                  <a:ext cx="909551" cy="338554"/>
                </a:xfrm>
                <a:prstGeom prst="rect">
                  <a:avLst/>
                </a:prstGeom>
                <a:blipFill rotWithShape="1">
                  <a:blip r:embed="rId18"/>
                </a:blipFill>
              </p:spPr>
              <p:txBody>
                <a:bodyPr/>
                <a:lstStyle/>
                <a:p>
                  <a:r>
                    <a:rPr lang="zh-CN" altLang="en-US">
                      <a:noFill/>
                    </a:rPr>
                    <a:t> </a:t>
                  </a:r>
                </a:p>
              </p:txBody>
            </p:sp>
          </mc:Fallback>
        </mc:AlternateContent>
      </p:grpSp>
      <p:sp>
        <p:nvSpPr>
          <p:cNvPr id="162" name="文本框 161"/>
          <p:cNvSpPr txBox="1"/>
          <p:nvPr/>
        </p:nvSpPr>
        <p:spPr>
          <a:xfrm>
            <a:off x="1135937" y="5244515"/>
            <a:ext cx="875714"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可得</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0"/>
                                        </p:tgtEl>
                                        <p:attrNameLst>
                                          <p:attrName>style.visibility</p:attrName>
                                        </p:attrNameLst>
                                      </p:cBhvr>
                                      <p:to>
                                        <p:strVal val="visible"/>
                                      </p:to>
                                    </p:set>
                                    <p:animEffect transition="in" filter="fade">
                                      <p:cBhvr>
                                        <p:cTn id="11" dur="500"/>
                                        <p:tgtEl>
                                          <p:spTgt spid="1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42"/>
                                        </p:tgtEl>
                                        <p:attrNameLst>
                                          <p:attrName>style.visibility</p:attrName>
                                        </p:attrNameLst>
                                      </p:cBhvr>
                                      <p:to>
                                        <p:strVal val="visible"/>
                                      </p:to>
                                    </p:set>
                                    <p:animEffect transition="in" filter="wipe(left)">
                                      <p:cBhvr>
                                        <p:cTn id="15" dur="500"/>
                                        <p:tgtEl>
                                          <p:spTgt spid="14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4"/>
                                        </p:tgtEl>
                                        <p:attrNameLst>
                                          <p:attrName>style.visibility</p:attrName>
                                        </p:attrNameLst>
                                      </p:cBhvr>
                                      <p:to>
                                        <p:strVal val="visible"/>
                                      </p:to>
                                    </p:set>
                                    <p:animEffect transition="in" filter="fade">
                                      <p:cBhvr>
                                        <p:cTn id="19" dur="500"/>
                                        <p:tgtEl>
                                          <p:spTgt spid="15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8"/>
                                        </p:tgtEl>
                                        <p:attrNameLst>
                                          <p:attrName>style.visibility</p:attrName>
                                        </p:attrNameLst>
                                      </p:cBhvr>
                                      <p:to>
                                        <p:strVal val="visible"/>
                                      </p:to>
                                    </p:set>
                                    <p:animEffect transition="in" filter="fade">
                                      <p:cBhvr>
                                        <p:cTn id="23" dur="500"/>
                                        <p:tgtEl>
                                          <p:spTgt spid="158"/>
                                        </p:tgtEl>
                                      </p:cBhvr>
                                    </p:animEffect>
                                  </p:childTnLst>
                                  <p:subTnLst>
                                    <p:set>
                                      <p:cBhvr override="childStyle">
                                        <p:cTn dur="1" fill="hold" display="0" masterRel="nextClick" afterEffect="1"/>
                                        <p:tgtEl>
                                          <p:spTgt spid="158"/>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36"/>
                                        </p:tgtEl>
                                        <p:attrNameLst>
                                          <p:attrName>style.visibility</p:attrName>
                                        </p:attrNameLst>
                                      </p:cBhvr>
                                      <p:to>
                                        <p:strVal val="visible"/>
                                      </p:to>
                                    </p:set>
                                    <p:animEffect transition="in" filter="fade">
                                      <p:cBhvr>
                                        <p:cTn id="32" dur="500"/>
                                        <p:tgtEl>
                                          <p:spTgt spid="136"/>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59"/>
                                        </p:tgtEl>
                                        <p:attrNameLst>
                                          <p:attrName>style.visibility</p:attrName>
                                        </p:attrNameLst>
                                      </p:cBhvr>
                                      <p:to>
                                        <p:strVal val="visible"/>
                                      </p:to>
                                    </p:set>
                                    <p:animEffect transition="in" filter="fade">
                                      <p:cBhvr>
                                        <p:cTn id="36" dur="500"/>
                                        <p:tgtEl>
                                          <p:spTgt spid="15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xEl>
                                              <p:pRg st="0" end="0"/>
                                            </p:txEl>
                                          </p:spTgt>
                                        </p:tgtEl>
                                        <p:attrNameLst>
                                          <p:attrName>style.visibility</p:attrName>
                                        </p:attrNameLst>
                                      </p:cBhvr>
                                      <p:to>
                                        <p:strVal val="visible"/>
                                      </p:to>
                                    </p:set>
                                    <p:animEffect transition="in" filter="fade">
                                      <p:cBhvr>
                                        <p:cTn id="60" dur="500"/>
                                        <p:tgtEl>
                                          <p:spTgt spid="16">
                                            <p:txEl>
                                              <p:pRg st="0" end="0"/>
                                            </p:txEl>
                                          </p:spTgt>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50"/>
                                        </p:tgtEl>
                                        <p:attrNameLst>
                                          <p:attrName>style.visibility</p:attrName>
                                        </p:attrNameLst>
                                      </p:cBhvr>
                                      <p:to>
                                        <p:strVal val="visible"/>
                                      </p:to>
                                    </p:set>
                                    <p:animEffect transition="in" filter="fade">
                                      <p:cBhvr>
                                        <p:cTn id="64" dur="500"/>
                                        <p:tgtEl>
                                          <p:spTgt spid="15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51">
                                            <p:txEl>
                                              <p:pRg st="0" end="0"/>
                                            </p:txEl>
                                          </p:spTgt>
                                        </p:tgtEl>
                                        <p:attrNameLst>
                                          <p:attrName>style.visibility</p:attrName>
                                        </p:attrNameLst>
                                      </p:cBhvr>
                                      <p:to>
                                        <p:strVal val="visible"/>
                                      </p:to>
                                    </p:set>
                                    <p:animEffect transition="in" filter="fade">
                                      <p:cBhvr>
                                        <p:cTn id="69" dur="500"/>
                                        <p:tgtEl>
                                          <p:spTgt spid="151">
                                            <p:txEl>
                                              <p:pRg st="0" end="0"/>
                                            </p:txEl>
                                          </p:spTgt>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153"/>
                                        </p:tgtEl>
                                        <p:attrNameLst>
                                          <p:attrName>style.visibility</p:attrName>
                                        </p:attrNameLst>
                                      </p:cBhvr>
                                      <p:to>
                                        <p:strVal val="visible"/>
                                      </p:to>
                                    </p:set>
                                    <p:animEffect transition="in" filter="fade">
                                      <p:cBhvr>
                                        <p:cTn id="73" dur="500"/>
                                        <p:tgtEl>
                                          <p:spTgt spid="15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62"/>
                                        </p:tgtEl>
                                        <p:attrNameLst>
                                          <p:attrName>style.visibility</p:attrName>
                                        </p:attrNameLst>
                                      </p:cBhvr>
                                      <p:to>
                                        <p:strVal val="visible"/>
                                      </p:to>
                                    </p:set>
                                    <p:animEffect transition="in" filter="fade">
                                      <p:cBhvr>
                                        <p:cTn id="78" dur="500"/>
                                        <p:tgtEl>
                                          <p:spTgt spid="162"/>
                                        </p:tgtEl>
                                      </p:cBhvr>
                                    </p:animEffect>
                                  </p:childTnLst>
                                </p:cTn>
                              </p:par>
                            </p:childTnLst>
                          </p:cTn>
                        </p:par>
                        <p:par>
                          <p:cTn id="79" fill="hold">
                            <p:stCondLst>
                              <p:cond delay="500"/>
                            </p:stCondLst>
                            <p:childTnLst>
                              <p:par>
                                <p:cTn id="80" presetID="10" presetClass="entr" presetSubtype="0" fill="hold" grpId="0"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par>
                          <p:cTn id="88" fill="hold">
                            <p:stCondLst>
                              <p:cond delay="500"/>
                            </p:stCondLst>
                            <p:childTnLst>
                              <p:par>
                                <p:cTn id="89" presetID="10" presetClass="entr" presetSubtype="0" fill="hold" nodeType="afterEffect">
                                  <p:stCondLst>
                                    <p:cond delay="0"/>
                                  </p:stCondLst>
                                  <p:childTnLst>
                                    <p:set>
                                      <p:cBhvr>
                                        <p:cTn id="90" dur="1" fill="hold">
                                          <p:stCondLst>
                                            <p:cond delay="0"/>
                                          </p:stCondLst>
                                        </p:cTn>
                                        <p:tgtEl>
                                          <p:spTgt spid="3">
                                            <p:txEl>
                                              <p:pRg st="0" end="0"/>
                                            </p:txEl>
                                          </p:spTgt>
                                        </p:tgtEl>
                                        <p:attrNameLst>
                                          <p:attrName>style.visibility</p:attrName>
                                        </p:attrNameLst>
                                      </p:cBhvr>
                                      <p:to>
                                        <p:strVal val="visible"/>
                                      </p:to>
                                    </p:set>
                                    <p:animEffect transition="in" filter="fade">
                                      <p:cBhvr>
                                        <p:cTn id="9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8" grpId="0"/>
      <p:bldP spid="20" grpId="0"/>
      <p:bldP spid="22" grpId="0"/>
      <p:bldP spid="136" grpId="0" animBg="1"/>
      <p:bldP spid="150" grpId="0"/>
      <p:bldP spid="153" grpId="0"/>
      <p:bldP spid="16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81144" y="930433"/>
            <a:ext cx="4536014" cy="495585"/>
          </a:xfrm>
          <a:prstGeom prst="rect">
            <a:avLst/>
          </a:prstGeom>
          <a:noFill/>
        </p:spPr>
        <p:txBody>
          <a:bodyPr wrap="square">
            <a:spAutoFit/>
          </a:bodyPr>
          <a:lstStyle/>
          <a:p>
            <a:pPr>
              <a:lnSpc>
                <a:spcPct val="150000"/>
              </a:lnSpc>
            </a:pPr>
            <a:r>
              <a:rPr lang="en-US" altLang="zh-CN" sz="2000" dirty="0">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中央明纹两侧三级明纹中心的距离。</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文本框 4"/>
              <p:cNvSpPr txBox="1"/>
              <p:nvPr/>
            </p:nvSpPr>
            <p:spPr>
              <a:xfrm>
                <a:off x="3357906" y="5444869"/>
                <a:ext cx="5401987" cy="709938"/>
              </a:xfrm>
              <a:prstGeom prst="rect">
                <a:avLst/>
              </a:prstGeom>
              <a:noFill/>
            </p:spPr>
            <p:txBody>
              <a:bodyPr wrap="square">
                <a:spAutoFit/>
              </a:bodyPr>
              <a:lstStyle/>
              <a:p>
                <a:pPr algn="l"/>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14</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632</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8</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9</m:t>
                              </m:r>
                            </m:sup>
                          </m:sSup>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num>
                        <m:den>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11</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4</m:t>
                          </m:r>
                        </m:sup>
                      </m:sSup>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zh-CN" sz="2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3357906" y="5444869"/>
                <a:ext cx="5401987" cy="709938"/>
              </a:xfrm>
              <a:prstGeom prst="rect">
                <a:avLst/>
              </a:prstGeom>
              <a:blipFill rotWithShape="1">
                <a:blip r:embed="rId1"/>
                <a:stretch>
                  <a:fillRect t="-53" r="1" b="-37333"/>
                </a:stretch>
              </a:blipFill>
            </p:spPr>
            <p:txBody>
              <a:bodyPr/>
              <a:lstStyle/>
              <a:p>
                <a:r>
                  <a:rPr lang="zh-CN" altLang="en-US">
                    <a:noFill/>
                  </a:rPr>
                  <a:t> </a:t>
                </a:r>
              </a:p>
            </p:txBody>
          </p:sp>
        </mc:Fallback>
      </mc:AlternateContent>
      <p:sp>
        <p:nvSpPr>
          <p:cNvPr id="4" name="文本框 3"/>
          <p:cNvSpPr txBox="1"/>
          <p:nvPr/>
        </p:nvSpPr>
        <p:spPr>
          <a:xfrm>
            <a:off x="226842" y="560762"/>
            <a:ext cx="729761" cy="400110"/>
          </a:xfrm>
          <a:prstGeom prst="rect">
            <a:avLst/>
          </a:prstGeom>
          <a:noFill/>
        </p:spPr>
        <p:txBody>
          <a:bodyPr wrap="square">
            <a:spAutoFit/>
          </a:bodyPr>
          <a:lstStyle/>
          <a:p>
            <a:r>
              <a:rPr lang="en-US" altLang="zh-CN" sz="2000" dirty="0">
                <a:effectLst/>
                <a:latin typeface="Times New Roman" panose="02020603050405020304" pitchFamily="18" charset="0"/>
                <a:ea typeface="宋体" panose="02010600030101010101" pitchFamily="2" charset="-122"/>
                <a:cs typeface="Times New Roman" panose="02020603050405020304" pitchFamily="18" charset="0"/>
              </a:rPr>
              <a:t>7-18</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226842" y="487038"/>
                <a:ext cx="8690316" cy="954813"/>
              </a:xfrm>
              <a:prstGeom prst="rect">
                <a:avLst/>
              </a:prstGeom>
              <a:noFill/>
            </p:spPr>
            <p:txBody>
              <a:bodyPr wrap="square">
                <a:spAutoFit/>
              </a:bodyPr>
              <a:lstStyle/>
              <a:p>
                <a:pPr>
                  <a:lnSpc>
                    <a:spcPct val="150000"/>
                  </a:lnSpc>
                </a:pPr>
                <a:r>
                  <a:rPr lang="en-US" altLang="zh-CN" sz="20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波长</a:t>
                </a:r>
                <a14:m>
                  <m:oMath xmlns:m="http://schemas.openxmlformats.org/officeDocument/2006/math">
                    <m:r>
                      <a:rPr lang="en-US" altLang="zh-CN" sz="2000" i="1">
                        <a:effectLst/>
                        <a:latin typeface="Cambria Math" panose="02040503050406030204" pitchFamily="18" charset="0"/>
                        <a:ea typeface="宋体" panose="02010600030101010101" pitchFamily="2" charset="-122"/>
                        <a:cs typeface="Times New Roman" panose="02020603050405020304" pitchFamily="18" charset="0"/>
                      </a:rPr>
                      <m:t>𝜆</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632</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8</m:t>
                    </m:r>
                    <m:r>
                      <m:rPr>
                        <m:sty m:val="p"/>
                      </m:rPr>
                      <a:rPr lang="en-US" altLang="zh-CN" sz="2000" i="0">
                        <a:effectLst/>
                        <a:latin typeface="Cambria Math" panose="02040503050406030204" pitchFamily="18" charset="0"/>
                        <a:ea typeface="宋体" panose="02010600030101010101" pitchFamily="2" charset="-122"/>
                        <a:cs typeface="Times New Roman" panose="02020603050405020304" pitchFamily="18" charset="0"/>
                      </a:rPr>
                      <m:t>nm</m:t>
                    </m:r>
                  </m:oMath>
                </a14:m>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的单色光垂直照射单缝，缝宽</a:t>
                </a:r>
                <a14:m>
                  <m:oMath xmlns:m="http://schemas.openxmlformats.org/officeDocument/2006/math">
                    <m:r>
                      <a:rPr lang="en-US" altLang="zh-CN" sz="2000" i="1">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4</m:t>
                    </m:r>
                    <m:r>
                      <m:rPr>
                        <m:sty m:val="p"/>
                      </m:rPr>
                      <a:rPr lang="en-US" altLang="zh-CN" sz="2000" i="0">
                        <a:effectLst/>
                        <a:latin typeface="Cambria Math" panose="02040503050406030204" pitchFamily="18" charset="0"/>
                        <a:ea typeface="宋体" panose="02010600030101010101" pitchFamily="2" charset="-122"/>
                        <a:cs typeface="Times New Roman" panose="02020603050405020304" pitchFamily="18" charset="0"/>
                      </a:rPr>
                      <m:t>mm</m:t>
                    </m:r>
                  </m:oMath>
                </a14:m>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，透镜焦距</a:t>
                </a:r>
                <a14:m>
                  <m:oMath xmlns:m="http://schemas.openxmlformats.org/officeDocument/2006/math">
                    <m:r>
                      <a:rPr lang="en-US" altLang="zh-CN" sz="2000" i="1">
                        <a:effectLst/>
                        <a:latin typeface="Cambria Math" panose="02040503050406030204" pitchFamily="18" charset="0"/>
                        <a:ea typeface="宋体" panose="02010600030101010101" pitchFamily="2" charset="-122"/>
                        <a:cs typeface="Times New Roman" panose="02020603050405020304" pitchFamily="18" charset="0"/>
                      </a:rPr>
                      <m:t>𝑓</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a:effectLst/>
                        <a:latin typeface="Cambria Math" panose="02040503050406030204" pitchFamily="18" charset="0"/>
                        <a:ea typeface="宋体" panose="02010600030101010101" pitchFamily="2" charset="-122"/>
                        <a:cs typeface="Times New Roman" panose="02020603050405020304" pitchFamily="18" charset="0"/>
                      </a:rPr>
                      <m:t>0</m:t>
                    </m:r>
                    <m:r>
                      <m:rPr>
                        <m:sty m:val="p"/>
                      </m:rPr>
                      <a:rPr lang="en-US" altLang="zh-CN" sz="2000" i="0">
                        <a:effectLst/>
                        <a:latin typeface="Cambria Math" panose="02040503050406030204" pitchFamily="18" charset="0"/>
                        <a:ea typeface="宋体" panose="02010600030101010101" pitchFamily="2" charset="-122"/>
                        <a:cs typeface="Times New Roman" panose="02020603050405020304" pitchFamily="18" charset="0"/>
                      </a:rPr>
                      <m:t>m</m:t>
                    </m:r>
                  </m:oMath>
                </a14:m>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226842" y="487038"/>
                <a:ext cx="8690316" cy="954813"/>
              </a:xfrm>
              <a:prstGeom prst="rect">
                <a:avLst/>
              </a:prstGeom>
              <a:blipFill rotWithShape="1">
                <a:blip r:embed="rId2"/>
                <a:stretch>
                  <a:fillRect l="-2" t="-66" r="6" b="-490"/>
                </a:stretch>
              </a:blipFill>
            </p:spPr>
            <p:txBody>
              <a:bodyPr/>
              <a:lstStyle/>
              <a:p>
                <a:r>
                  <a:rPr lang="zh-CN" altLang="en-US">
                    <a:noFill/>
                  </a:rPr>
                  <a:t> </a:t>
                </a:r>
              </a:p>
            </p:txBody>
          </p:sp>
        </mc:Fallback>
      </mc:AlternateContent>
      <p:sp>
        <p:nvSpPr>
          <p:cNvPr id="9" name="文本框 8"/>
          <p:cNvSpPr txBox="1"/>
          <p:nvPr/>
        </p:nvSpPr>
        <p:spPr>
          <a:xfrm>
            <a:off x="1459133" y="946266"/>
            <a:ext cx="524412" cy="495585"/>
          </a:xfrm>
          <a:prstGeom prst="rect">
            <a:avLst/>
          </a:prstGeom>
          <a:noFill/>
        </p:spPr>
        <p:txBody>
          <a:bodyPr wrap="square">
            <a:spAutoFit/>
          </a:bodyPr>
          <a:lstStyle/>
          <a:p>
            <a:pPr>
              <a:lnSpc>
                <a:spcPct val="150000"/>
              </a:lnSpc>
            </a:pPr>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求</a:t>
            </a:r>
            <a:r>
              <a:rPr lang="en-US" altLang="zh-CN" sz="20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1" name="文本框 10"/>
          <p:cNvSpPr txBox="1"/>
          <p:nvPr/>
        </p:nvSpPr>
        <p:spPr>
          <a:xfrm>
            <a:off x="1983545" y="1041236"/>
            <a:ext cx="2500923" cy="400110"/>
          </a:xfrm>
          <a:prstGeom prst="rect">
            <a:avLst/>
          </a:prstGeom>
          <a:noFill/>
        </p:spPr>
        <p:txBody>
          <a:bodyPr wrap="square">
            <a:spAutoFit/>
          </a:bodyPr>
          <a:lstStyle/>
          <a:p>
            <a:r>
              <a:rPr lang="en-US" altLang="zh-CN" sz="2000" dirty="0">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dirty="0">
                <a:effectLst/>
                <a:latin typeface="Times New Roman" panose="02020603050405020304" pitchFamily="18" charset="0"/>
                <a:ea typeface="宋体" panose="02010600030101010101" pitchFamily="2" charset="-122"/>
                <a:cs typeface="Times New Roman" panose="02020603050405020304" pitchFamily="18" charset="0"/>
              </a:rPr>
              <a:t>中央明纹的宽度</a:t>
            </a:r>
            <a:r>
              <a:rPr lang="zh-CN" altLang="en-US" sz="20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3" name="文本框 12"/>
          <p:cNvSpPr txBox="1"/>
          <p:nvPr/>
        </p:nvSpPr>
        <p:spPr>
          <a:xfrm>
            <a:off x="749078" y="1495949"/>
            <a:ext cx="923387"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p:sp>
        <p:nvSpPr>
          <p:cNvPr id="17" name="文本框 16"/>
          <p:cNvSpPr txBox="1"/>
          <p:nvPr/>
        </p:nvSpPr>
        <p:spPr>
          <a:xfrm>
            <a:off x="790206" y="2514899"/>
            <a:ext cx="2658626"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衍射</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明纹的条件</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为：</a:t>
            </a:r>
            <a:endParaRPr lang="zh-CN" altLang="en-US" sz="2000" dirty="0"/>
          </a:p>
        </p:txBody>
      </p:sp>
      <mc:AlternateContent xmlns:mc="http://schemas.openxmlformats.org/markup-compatibility/2006">
        <mc:Choice xmlns:a14="http://schemas.microsoft.com/office/drawing/2010/main" Requires="a14">
          <p:sp>
            <p:nvSpPr>
              <p:cNvPr id="19" name="文本框 18"/>
              <p:cNvSpPr txBox="1"/>
              <p:nvPr/>
            </p:nvSpPr>
            <p:spPr>
              <a:xfrm>
                <a:off x="822236" y="3958449"/>
                <a:ext cx="4637071" cy="730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latin typeface="Cambria Math" panose="02040503050406030204" pitchFamily="18" charset="0"/>
                          <a:ea typeface="宋体" panose="02010600030101010101" pitchFamily="2" charset="-122"/>
                          <a:cs typeface="Times New Roman" panose="02020603050405020304" pitchFamily="18" charset="0"/>
                        </a:rPr>
                        <m:t>𝑎</m:t>
                      </m:r>
                      <m:func>
                        <m:func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tan</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3</m:t>
                              </m:r>
                            </m:sub>
                          </m:sSub>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𝑓</m:t>
                          </m:r>
                        </m:den>
                      </m:f>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b="0" i="1" kern="100" smtClean="0">
                              <a:latin typeface="Cambria Math" panose="02040503050406030204" pitchFamily="18" charset="0"/>
                              <a:ea typeface="宋体" panose="02010600030101010101" pitchFamily="2" charset="-122"/>
                              <a:cs typeface="Times New Roman" panose="02020603050405020304" pitchFamily="18" charset="0"/>
                            </a:rPr>
                            <m:t>6</m:t>
                          </m:r>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latin typeface="Cambria Math" panose="02040503050406030204" pitchFamily="18" charset="0"/>
                              <a:ea typeface="宋体" panose="02010600030101010101" pitchFamily="2" charset="-122"/>
                              <a:cs typeface="Times New Roman" panose="02020603050405020304" pitchFamily="18" charset="0"/>
                            </a:rPr>
                            <m:t>1</m:t>
                          </m:r>
                        </m:e>
                      </m:d>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822236" y="3958449"/>
                <a:ext cx="4637071" cy="730777"/>
              </a:xfrm>
              <a:prstGeom prst="rect">
                <a:avLst/>
              </a:prstGeom>
              <a:blipFill rotWithShape="1">
                <a:blip r:embed="rId3"/>
                <a:stretch>
                  <a:fillRect l="-12" t="-68" r="5" b="53"/>
                </a:stretch>
              </a:blipFill>
            </p:spPr>
            <p:txBody>
              <a:bodyPr/>
              <a:lstStyle/>
              <a:p>
                <a:r>
                  <a:rPr lang="zh-CN" altLang="en-US">
                    <a:noFill/>
                  </a:rPr>
                  <a:t> </a:t>
                </a:r>
              </a:p>
            </p:txBody>
          </p:sp>
        </mc:Fallback>
      </mc:AlternateContent>
      <p:sp>
        <p:nvSpPr>
          <p:cNvPr id="21" name="文本框 20"/>
          <p:cNvSpPr txBox="1"/>
          <p:nvPr/>
        </p:nvSpPr>
        <p:spPr>
          <a:xfrm>
            <a:off x="399991" y="5568292"/>
            <a:ext cx="3295746"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则三级明纹中心的距离为</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25" name="组合 24"/>
          <p:cNvGrpSpPr/>
          <p:nvPr/>
        </p:nvGrpSpPr>
        <p:grpSpPr>
          <a:xfrm>
            <a:off x="5206794" y="1507837"/>
            <a:ext cx="2880000" cy="3024000"/>
            <a:chOff x="6038200" y="944923"/>
            <a:chExt cx="2880000" cy="3024000"/>
          </a:xfrm>
        </p:grpSpPr>
        <p:grpSp>
          <p:nvGrpSpPr>
            <p:cNvPr id="26" name="组合 25"/>
            <p:cNvGrpSpPr/>
            <p:nvPr/>
          </p:nvGrpSpPr>
          <p:grpSpPr>
            <a:xfrm>
              <a:off x="6077021" y="1896660"/>
              <a:ext cx="60597" cy="1001593"/>
              <a:chOff x="3594722" y="3811609"/>
              <a:chExt cx="36751" cy="348140"/>
            </a:xfrm>
          </p:grpSpPr>
          <p:sp>
            <p:nvSpPr>
              <p:cNvPr id="35" name="矩形 75822" descr="栎木"/>
              <p:cNvSpPr>
                <a:spLocks noChangeArrowheads="1"/>
              </p:cNvSpPr>
              <p:nvPr/>
            </p:nvSpPr>
            <p:spPr bwMode="auto">
              <a:xfrm>
                <a:off x="3598366" y="4078291"/>
                <a:ext cx="33107" cy="81458"/>
              </a:xfrm>
              <a:prstGeom prst="rect">
                <a:avLst/>
              </a:prstGeom>
              <a:blipFill dpi="0" rotWithShape="0">
                <a:blip r:embed="rId4"/>
                <a:srcRect/>
                <a:tile tx="0" ty="0" sx="100000" sy="100000" flip="none" algn="tl"/>
              </a:blipFill>
              <a:ln w="19050">
                <a:no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sp>
            <p:nvSpPr>
              <p:cNvPr id="36" name="矩形 75822" descr="栎木"/>
              <p:cNvSpPr>
                <a:spLocks noChangeArrowheads="1"/>
              </p:cNvSpPr>
              <p:nvPr/>
            </p:nvSpPr>
            <p:spPr bwMode="auto">
              <a:xfrm>
                <a:off x="3594722" y="3811609"/>
                <a:ext cx="33107" cy="81458"/>
              </a:xfrm>
              <a:prstGeom prst="rect">
                <a:avLst/>
              </a:prstGeom>
              <a:blipFill dpi="0" rotWithShape="0">
                <a:blip r:embed="rId4"/>
                <a:srcRect/>
                <a:tile tx="0" ty="0" sx="100000" sy="100000" flip="none" algn="tl"/>
              </a:blipFill>
              <a:ln w="19050">
                <a:noFill/>
                <a:miter lim="800000"/>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grpSp>
          <p:nvGrpSpPr>
            <p:cNvPr id="27" name="组合 26"/>
            <p:cNvGrpSpPr/>
            <p:nvPr/>
          </p:nvGrpSpPr>
          <p:grpSpPr>
            <a:xfrm>
              <a:off x="6038200" y="944923"/>
              <a:ext cx="2880000" cy="3024000"/>
              <a:chOff x="5489561" y="1292472"/>
              <a:chExt cx="2880000" cy="3024000"/>
            </a:xfrm>
          </p:grpSpPr>
          <p:grpSp>
            <p:nvGrpSpPr>
              <p:cNvPr id="28" name="组合 27"/>
              <p:cNvGrpSpPr/>
              <p:nvPr/>
            </p:nvGrpSpPr>
            <p:grpSpPr>
              <a:xfrm>
                <a:off x="5489561" y="1292472"/>
                <a:ext cx="2880000" cy="3024000"/>
                <a:chOff x="5377581" y="1892847"/>
                <a:chExt cx="2880000" cy="3024000"/>
              </a:xfrm>
            </p:grpSpPr>
            <p:cxnSp>
              <p:nvCxnSpPr>
                <p:cNvPr id="30" name="直接连接符 29"/>
                <p:cNvCxnSpPr/>
                <p:nvPr/>
              </p:nvCxnSpPr>
              <p:spPr bwMode="auto">
                <a:xfrm>
                  <a:off x="7823803" y="1892847"/>
                  <a:ext cx="0" cy="3024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31" name="组合 30"/>
                <p:cNvGrpSpPr/>
                <p:nvPr/>
              </p:nvGrpSpPr>
              <p:grpSpPr>
                <a:xfrm>
                  <a:off x="5377584" y="2620954"/>
                  <a:ext cx="426368" cy="1219525"/>
                  <a:chOff x="5758422" y="705639"/>
                  <a:chExt cx="1014690" cy="2648015"/>
                </a:xfrm>
              </p:grpSpPr>
              <mc:AlternateContent xmlns:mc="http://schemas.openxmlformats.org/markup-compatibility/2006">
                <mc:Choice xmlns:a14="http://schemas.microsoft.com/office/drawing/2010/main" Requires="a14">
                  <p:sp>
                    <p:nvSpPr>
                      <p:cNvPr id="33" name="对象 75818"/>
                      <p:cNvSpPr txBox="1"/>
                      <p:nvPr/>
                    </p:nvSpPr>
                    <p:spPr bwMode="auto">
                      <a:xfrm>
                        <a:off x="5758422" y="705639"/>
                        <a:ext cx="1014690" cy="927398"/>
                      </a:xfrm>
                      <a:prstGeom prst="rect">
                        <a:avLst/>
                      </a:prstGeom>
                      <a:noFill/>
                      <a:ln>
                        <a:noFill/>
                      </a:ln>
                    </p:spPr>
                    <p:txBody>
                      <a:bodyPr>
                        <a:normAutofit/>
                      </a:bodyPr>
                      <a:lstStyle/>
                      <a:p>
                        <a14:m>
                          <m:oMathPara xmlns:m="http://schemas.openxmlformats.org/officeDocument/2006/math">
                            <m:oMathParaPr>
                              <m:jc m:val="left"/>
                            </m:oMathParaPr>
                            <m:oMath xmlns:m="http://schemas.openxmlformats.org/officeDocument/2006/math">
                              <m:r>
                                <a:rPr lang="zh-CN" altLang="en-US" sz="1600" i="1">
                                  <a:solidFill>
                                    <a:srgbClr val="000000"/>
                                  </a:solidFill>
                                  <a:latin typeface="Cambria Math" panose="02040503050406030204" pitchFamily="18" charset="0"/>
                                </a:rPr>
                                <m:t>𝐿</m:t>
                              </m:r>
                            </m:oMath>
                          </m:oMathPara>
                        </a14:m>
                        <a:endParaRPr lang="zh-CN" altLang="en-US" sz="1600" i="1" dirty="0"/>
                      </a:p>
                    </p:txBody>
                  </p:sp>
                </mc:Choice>
                <mc:Fallback>
                  <p:sp>
                    <p:nvSpPr>
                      <p:cNvPr id="33" name="对象 75818"/>
                      <p:cNvSpPr txBox="1">
                        <a:spLocks noRot="1" noChangeAspect="1" noMove="1" noResize="1" noEditPoints="1" noAdjustHandles="1" noChangeArrowheads="1" noChangeShapeType="1" noTextEdit="1"/>
                      </p:cNvSpPr>
                      <p:nvPr/>
                    </p:nvSpPr>
                    <p:spPr bwMode="auto">
                      <a:xfrm>
                        <a:off x="5758422" y="705639"/>
                        <a:ext cx="1014690" cy="927398"/>
                      </a:xfrm>
                      <a:prstGeom prst="rect">
                        <a:avLst/>
                      </a:prstGeom>
                      <a:blipFill rotWithShape="1">
                        <a:blip r:embed="rId5"/>
                      </a:blipFill>
                      <a:ln>
                        <a:noFill/>
                      </a:ln>
                    </p:spPr>
                    <p:txBody>
                      <a:bodyPr/>
                      <a:lstStyle/>
                      <a:p>
                        <a:r>
                          <a:rPr lang="zh-CN" altLang="en-US">
                            <a:noFill/>
                          </a:rPr>
                          <a:t> </a:t>
                        </a:r>
                      </a:p>
                    </p:txBody>
                  </p:sp>
                </mc:Fallback>
              </mc:AlternateContent>
              <p:sp>
                <p:nvSpPr>
                  <p:cNvPr id="34" name="椭圆 75819"/>
                  <p:cNvSpPr>
                    <a:spLocks noChangeArrowheads="1"/>
                  </p:cNvSpPr>
                  <p:nvPr/>
                </p:nvSpPr>
                <p:spPr bwMode="auto">
                  <a:xfrm>
                    <a:off x="6031487" y="1330607"/>
                    <a:ext cx="176640" cy="2023047"/>
                  </a:xfrm>
                  <a:prstGeom prst="ellipse">
                    <a:avLst/>
                  </a:prstGeom>
                  <a:solidFill>
                    <a:schemeClr val="bg1">
                      <a:lumMod val="65000"/>
                      <a:alpha val="80000"/>
                    </a:schemeClr>
                  </a:solidFill>
                  <a:ln w="19050">
                    <a:noFill/>
                    <a:round/>
                  </a:ln>
                </p:spPr>
                <p:txBody>
                  <a:bodyPr/>
                  <a:lstStyle>
                    <a:lvl1pPr>
                      <a:defRPr sz="2400" b="1">
                        <a:solidFill>
                          <a:srgbClr val="CC0000"/>
                        </a:solidFill>
                        <a:latin typeface="宋体" panose="02010600030101010101" pitchFamily="2" charset="-122"/>
                        <a:ea typeface="宋体" panose="02010600030101010101" pitchFamily="2" charset="-122"/>
                      </a:defRPr>
                    </a:lvl1pPr>
                    <a:lvl2pPr marL="742950" indent="-285750">
                      <a:defRPr sz="2400" b="1">
                        <a:solidFill>
                          <a:srgbClr val="CC0000"/>
                        </a:solidFill>
                        <a:latin typeface="宋体" panose="02010600030101010101" pitchFamily="2" charset="-122"/>
                        <a:ea typeface="宋体" panose="02010600030101010101" pitchFamily="2" charset="-122"/>
                      </a:defRPr>
                    </a:lvl2pPr>
                    <a:lvl3pPr marL="1143000" indent="-228600">
                      <a:defRPr sz="2400" b="1">
                        <a:solidFill>
                          <a:srgbClr val="CC0000"/>
                        </a:solidFill>
                        <a:latin typeface="宋体" panose="02010600030101010101" pitchFamily="2" charset="-122"/>
                        <a:ea typeface="宋体" panose="02010600030101010101" pitchFamily="2" charset="-122"/>
                      </a:defRPr>
                    </a:lvl3pPr>
                    <a:lvl4pPr marL="1600200" indent="-228600">
                      <a:defRPr sz="2400" b="1">
                        <a:solidFill>
                          <a:srgbClr val="CC0000"/>
                        </a:solidFill>
                        <a:latin typeface="宋体" panose="02010600030101010101" pitchFamily="2" charset="-122"/>
                        <a:ea typeface="宋体" panose="02010600030101010101" pitchFamily="2" charset="-122"/>
                      </a:defRPr>
                    </a:lvl4pPr>
                    <a:lvl5pPr marL="2057400" indent="-228600">
                      <a:defRPr sz="2400" b="1">
                        <a:solidFill>
                          <a:srgbClr val="CC0000"/>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400" b="1">
                        <a:solidFill>
                          <a:srgbClr val="CC0000"/>
                        </a:solidFill>
                        <a:latin typeface="宋体" panose="02010600030101010101" pitchFamily="2" charset="-122"/>
                        <a:ea typeface="宋体" panose="02010600030101010101" pitchFamily="2" charset="-122"/>
                      </a:defRPr>
                    </a:lvl9pPr>
                  </a:lstStyle>
                  <a:p>
                    <a:pPr eaLnBrk="1" hangingPunct="1">
                      <a:buFont typeface="Arial" panose="020B0604020202020204" pitchFamily="34" charset="0"/>
                      <a:buNone/>
                    </a:pPr>
                    <a:endParaRPr lang="zh-CN" altLang="en-US"/>
                  </a:p>
                </p:txBody>
              </p:sp>
            </p:grpSp>
            <p:cxnSp>
              <p:nvCxnSpPr>
                <p:cNvPr id="32" name="直接连接符 31"/>
                <p:cNvCxnSpPr/>
                <p:nvPr/>
              </p:nvCxnSpPr>
              <p:spPr bwMode="auto">
                <a:xfrm flipV="1">
                  <a:off x="5377581" y="3351979"/>
                  <a:ext cx="2880000" cy="0"/>
                </a:xfrm>
                <a:prstGeom prst="line">
                  <a:avLst/>
                </a:prstGeom>
                <a:solidFill>
                  <a:schemeClr val="accent1"/>
                </a:solidFill>
                <a:ln w="19050" cap="flat" cmpd="sng" algn="ctr">
                  <a:solidFill>
                    <a:schemeClr val="bg1">
                      <a:lumMod val="75000"/>
                    </a:schemeClr>
                  </a:solidFill>
                  <a:prstDash val="dash"/>
                  <a:round/>
                  <a:headEnd type="none" w="med" len="med"/>
                  <a:tailEnd type="none" w="med" len="med"/>
                </a:ln>
                <a:effectLst/>
              </p:spPr>
            </p:cxnSp>
          </p:grpSp>
          <p:sp>
            <p:nvSpPr>
              <p:cNvPr id="29" name="文本框 28"/>
              <p:cNvSpPr txBox="1"/>
              <p:nvPr/>
            </p:nvSpPr>
            <p:spPr>
              <a:xfrm>
                <a:off x="5955730" y="3920030"/>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7-18</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grpSp>
      <p:grpSp>
        <p:nvGrpSpPr>
          <p:cNvPr id="37" name="组合 36"/>
          <p:cNvGrpSpPr/>
          <p:nvPr/>
        </p:nvGrpSpPr>
        <p:grpSpPr>
          <a:xfrm>
            <a:off x="4802081" y="2676061"/>
            <a:ext cx="367116" cy="550753"/>
            <a:chOff x="7828933" y="2953723"/>
            <a:chExt cx="367116" cy="550753"/>
          </a:xfrm>
        </p:grpSpPr>
        <p:cxnSp>
          <p:nvCxnSpPr>
            <p:cNvPr id="38" name="直接箭头连接符 37"/>
            <p:cNvCxnSpPr/>
            <p:nvPr/>
          </p:nvCxnSpPr>
          <p:spPr bwMode="auto">
            <a:xfrm flipV="1">
              <a:off x="8004412" y="2953723"/>
              <a:ext cx="0" cy="205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39" name="直接箭头连接符 38"/>
            <p:cNvCxnSpPr/>
            <p:nvPr/>
          </p:nvCxnSpPr>
          <p:spPr bwMode="auto">
            <a:xfrm flipV="1">
              <a:off x="8004412" y="3299276"/>
              <a:ext cx="0" cy="205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40" name="文本框 39"/>
                <p:cNvSpPr txBox="1"/>
                <p:nvPr/>
              </p:nvSpPr>
              <p:spPr>
                <a:xfrm>
                  <a:off x="7828933" y="3035230"/>
                  <a:ext cx="367116"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chemeClr val="tx1"/>
                            </a:solidFill>
                            <a:latin typeface="Cambria Math" panose="02040503050406030204" pitchFamily="18" charset="0"/>
                            <a:ea typeface="Cambria Math" panose="02040503050406030204" pitchFamily="18" charset="0"/>
                          </a:rPr>
                          <m:t>𝑎</m:t>
                        </m:r>
                      </m:oMath>
                    </m:oMathPara>
                  </a14:m>
                  <a:endParaRPr lang="zh-CN" altLang="en-US" sz="1600" dirty="0">
                    <a:solidFill>
                      <a:schemeClr val="tx1"/>
                    </a:solidFill>
                  </a:endParaRPr>
                </a:p>
              </p:txBody>
            </p:sp>
          </mc:Choice>
          <mc:Fallback>
            <p:sp>
              <p:nvSpPr>
                <p:cNvPr id="40" name="文本框 39"/>
                <p:cNvSpPr txBox="1">
                  <a:spLocks noRot="1" noChangeAspect="1" noMove="1" noResize="1" noEditPoints="1" noAdjustHandles="1" noChangeArrowheads="1" noChangeShapeType="1" noTextEdit="1"/>
                </p:cNvSpPr>
                <p:nvPr/>
              </p:nvSpPr>
              <p:spPr>
                <a:xfrm>
                  <a:off x="7828933" y="3035230"/>
                  <a:ext cx="367116" cy="338554"/>
                </a:xfrm>
                <a:prstGeom prst="rect">
                  <a:avLst/>
                </a:prstGeom>
                <a:blipFill rotWithShape="1">
                  <a:blip r:embed="rId6"/>
                </a:blipFill>
              </p:spPr>
              <p:txBody>
                <a:bodyPr/>
                <a:lstStyle/>
                <a:p>
                  <a:r>
                    <a:rPr lang="zh-CN" altLang="en-US">
                      <a:noFill/>
                    </a:rPr>
                    <a:t> </a:t>
                  </a:r>
                </a:p>
              </p:txBody>
            </p:sp>
          </mc:Fallback>
        </mc:AlternateContent>
      </p:grpSp>
      <p:grpSp>
        <p:nvGrpSpPr>
          <p:cNvPr id="41" name="组合 40"/>
          <p:cNvGrpSpPr/>
          <p:nvPr/>
        </p:nvGrpSpPr>
        <p:grpSpPr>
          <a:xfrm>
            <a:off x="4900989" y="2678924"/>
            <a:ext cx="360000" cy="549694"/>
            <a:chOff x="5065041" y="2467232"/>
            <a:chExt cx="360000" cy="390866"/>
          </a:xfrm>
        </p:grpSpPr>
        <p:cxnSp>
          <p:nvCxnSpPr>
            <p:cNvPr id="42" name="直接连接符 41"/>
            <p:cNvCxnSpPr/>
            <p:nvPr/>
          </p:nvCxnSpPr>
          <p:spPr bwMode="auto">
            <a:xfrm>
              <a:off x="5065041" y="2467232"/>
              <a:ext cx="360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43" name="直接连接符 42"/>
            <p:cNvCxnSpPr/>
            <p:nvPr/>
          </p:nvCxnSpPr>
          <p:spPr bwMode="auto">
            <a:xfrm>
              <a:off x="5065041" y="2858098"/>
              <a:ext cx="360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44" name="组合 43"/>
          <p:cNvGrpSpPr/>
          <p:nvPr/>
        </p:nvGrpSpPr>
        <p:grpSpPr>
          <a:xfrm>
            <a:off x="5386586" y="3687064"/>
            <a:ext cx="2231518" cy="338554"/>
            <a:chOff x="5585564" y="2227046"/>
            <a:chExt cx="2231518" cy="338554"/>
          </a:xfrm>
        </p:grpSpPr>
        <p:cxnSp>
          <p:nvCxnSpPr>
            <p:cNvPr id="45" name="直接箭头连接符 44"/>
            <p:cNvCxnSpPr/>
            <p:nvPr/>
          </p:nvCxnSpPr>
          <p:spPr bwMode="auto">
            <a:xfrm flipH="1">
              <a:off x="5585564" y="2405366"/>
              <a:ext cx="5256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46" name="直接箭头连接符 45"/>
            <p:cNvCxnSpPr/>
            <p:nvPr/>
          </p:nvCxnSpPr>
          <p:spPr bwMode="auto">
            <a:xfrm flipH="1">
              <a:off x="7291482" y="2410400"/>
              <a:ext cx="525600" cy="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47" name="文本框 46"/>
                <p:cNvSpPr txBox="1"/>
                <p:nvPr/>
              </p:nvSpPr>
              <p:spPr>
                <a:xfrm>
                  <a:off x="6115957" y="2227046"/>
                  <a:ext cx="112450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b="0" i="1" smtClean="0">
                            <a:solidFill>
                              <a:srgbClr val="333333"/>
                            </a:solidFill>
                            <a:latin typeface="Cambria Math" panose="02040503050406030204" pitchFamily="18" charset="0"/>
                            <a:ea typeface="Cambria Math" panose="02040503050406030204" pitchFamily="18" charset="0"/>
                          </a:rPr>
                          <m:t>𝑓</m:t>
                        </m:r>
                        <m:r>
                          <a:rPr lang="en-US" altLang="zh-CN" sz="1600" b="0" i="1" smtClean="0">
                            <a:solidFill>
                              <a:srgbClr val="333333"/>
                            </a:solidFill>
                            <a:latin typeface="Cambria Math" panose="02040503050406030204" pitchFamily="18" charset="0"/>
                            <a:ea typeface="Cambria Math" panose="02040503050406030204" pitchFamily="18" charset="0"/>
                          </a:rPr>
                          <m:t>=</m:t>
                        </m:r>
                        <m:r>
                          <a:rPr lang="en-US" altLang="zh-CN" sz="1600" b="0" i="1" smtClean="0">
                            <a:solidFill>
                              <a:srgbClr val="333333"/>
                            </a:solidFill>
                            <a:latin typeface="Cambria Math" panose="02040503050406030204" pitchFamily="18" charset="0"/>
                            <a:ea typeface="Cambria Math" panose="02040503050406030204" pitchFamily="18" charset="0"/>
                          </a:rPr>
                          <m:t>1</m:t>
                        </m:r>
                        <m:r>
                          <a:rPr lang="en-US" altLang="zh-CN" sz="1600" b="0" i="1" smtClean="0">
                            <a:solidFill>
                              <a:srgbClr val="333333"/>
                            </a:solidFill>
                            <a:latin typeface="Cambria Math" panose="02040503050406030204" pitchFamily="18" charset="0"/>
                            <a:ea typeface="Cambria Math" panose="02040503050406030204" pitchFamily="18" charset="0"/>
                          </a:rPr>
                          <m:t>.</m:t>
                        </m:r>
                        <m:r>
                          <a:rPr lang="en-US" altLang="zh-CN" sz="1600" b="0" i="1" smtClean="0">
                            <a:solidFill>
                              <a:srgbClr val="333333"/>
                            </a:solidFill>
                            <a:latin typeface="Cambria Math" panose="02040503050406030204" pitchFamily="18" charset="0"/>
                            <a:ea typeface="Cambria Math" panose="02040503050406030204" pitchFamily="18" charset="0"/>
                          </a:rPr>
                          <m:t>0</m:t>
                        </m:r>
                        <m:r>
                          <m:rPr>
                            <m:sty m:val="p"/>
                          </m:rPr>
                          <a:rPr lang="en-US" altLang="zh-CN" sz="1600" b="0" i="0" kern="100" smtClean="0">
                            <a:latin typeface="Cambria Math" panose="02040503050406030204" pitchFamily="18" charset="0"/>
                            <a:ea typeface="宋体" panose="02010600030101010101" pitchFamily="2" charset="-122"/>
                            <a:cs typeface="Times New Roman" panose="02020603050405020304" pitchFamily="18" charset="0"/>
                          </a:rPr>
                          <m:t>m</m:t>
                        </m:r>
                      </m:oMath>
                    </m:oMathPara>
                  </a14:m>
                  <a:endParaRPr lang="zh-CN" altLang="en-US" sz="1600" dirty="0"/>
                </a:p>
              </p:txBody>
            </p:sp>
          </mc:Choice>
          <mc:Fallback>
            <p:sp>
              <p:nvSpPr>
                <p:cNvPr id="47" name="文本框 46"/>
                <p:cNvSpPr txBox="1">
                  <a:spLocks noRot="1" noChangeAspect="1" noMove="1" noResize="1" noEditPoints="1" noAdjustHandles="1" noChangeArrowheads="1" noChangeShapeType="1" noTextEdit="1"/>
                </p:cNvSpPr>
                <p:nvPr/>
              </p:nvSpPr>
              <p:spPr>
                <a:xfrm>
                  <a:off x="6115957" y="2227046"/>
                  <a:ext cx="1124509" cy="338554"/>
                </a:xfrm>
                <a:prstGeom prst="rect">
                  <a:avLst/>
                </a:prstGeom>
                <a:blipFill rotWithShape="1">
                  <a:blip r:embed="rId7"/>
                </a:blipFill>
              </p:spPr>
              <p:txBody>
                <a:bodyPr/>
                <a:lstStyle/>
                <a:p>
                  <a:r>
                    <a:rPr lang="zh-CN" altLang="en-US">
                      <a:noFill/>
                    </a:rPr>
                    <a:t> </a:t>
                  </a:r>
                </a:p>
              </p:txBody>
            </p:sp>
          </mc:Fallback>
        </mc:AlternateContent>
      </p:grpSp>
      <p:grpSp>
        <p:nvGrpSpPr>
          <p:cNvPr id="48" name="组合 47"/>
          <p:cNvGrpSpPr/>
          <p:nvPr/>
        </p:nvGrpSpPr>
        <p:grpSpPr>
          <a:xfrm>
            <a:off x="5328195" y="2592400"/>
            <a:ext cx="2353763" cy="749041"/>
            <a:chOff x="5791396" y="2214125"/>
            <a:chExt cx="2353763" cy="1163843"/>
          </a:xfrm>
        </p:grpSpPr>
        <p:cxnSp>
          <p:nvCxnSpPr>
            <p:cNvPr id="49" name="直接连接符 48"/>
            <p:cNvCxnSpPr/>
            <p:nvPr/>
          </p:nvCxnSpPr>
          <p:spPr bwMode="auto">
            <a:xfrm flipV="1">
              <a:off x="5791396" y="2214125"/>
              <a:ext cx="2328066" cy="597145"/>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50" name="直接连接符 49"/>
            <p:cNvCxnSpPr/>
            <p:nvPr/>
          </p:nvCxnSpPr>
          <p:spPr bwMode="auto">
            <a:xfrm>
              <a:off x="5849505" y="2811342"/>
              <a:ext cx="2295654" cy="566626"/>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grpSp>
        <p:nvGrpSpPr>
          <p:cNvPr id="126" name="组合 125"/>
          <p:cNvGrpSpPr/>
          <p:nvPr/>
        </p:nvGrpSpPr>
        <p:grpSpPr>
          <a:xfrm>
            <a:off x="7558912" y="1369613"/>
            <a:ext cx="1044545" cy="3196190"/>
            <a:chOff x="7558912" y="1369613"/>
            <a:chExt cx="1044545" cy="3196190"/>
          </a:xfrm>
        </p:grpSpPr>
        <mc:AlternateContent xmlns:mc="http://schemas.openxmlformats.org/markup-compatibility/2006">
          <mc:Choice xmlns:a14="http://schemas.microsoft.com/office/drawing/2010/main" Requires="a14">
            <p:sp>
              <p:nvSpPr>
                <p:cNvPr id="52" name="文本框 51"/>
                <p:cNvSpPr txBox="1"/>
                <p:nvPr/>
              </p:nvSpPr>
              <p:spPr>
                <a:xfrm>
                  <a:off x="7558912" y="1369613"/>
                  <a:ext cx="985353"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smtClean="0">
                            <a:latin typeface="Cambria Math" panose="02040503050406030204" pitchFamily="18" charset="0"/>
                            <a:ea typeface="Cambria Math" panose="02040503050406030204" pitchFamily="18" charset="0"/>
                          </a:rPr>
                          <m:t>𝑘</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3</m:t>
                        </m:r>
                        <m:r>
                          <a:rPr lang="en-US" altLang="zh-CN" sz="1400" b="0" i="1" smtClean="0">
                            <a:latin typeface="Cambria Math" panose="02040503050406030204" pitchFamily="18" charset="0"/>
                            <a:ea typeface="Cambria Math" panose="02040503050406030204" pitchFamily="18" charset="0"/>
                          </a:rPr>
                          <m:t>明</m:t>
                        </m:r>
                      </m:oMath>
                    </m:oMathPara>
                  </a14:m>
                  <a:endParaRPr lang="zh-CN" altLang="en-US" dirty="0"/>
                </a:p>
              </p:txBody>
            </p:sp>
          </mc:Choice>
          <mc:Fallback>
            <p:sp>
              <p:nvSpPr>
                <p:cNvPr id="52" name="文本框 51"/>
                <p:cNvSpPr txBox="1">
                  <a:spLocks noRot="1" noChangeAspect="1" noMove="1" noResize="1" noEditPoints="1" noAdjustHandles="1" noChangeArrowheads="1" noChangeShapeType="1" noTextEdit="1"/>
                </p:cNvSpPr>
                <p:nvPr/>
              </p:nvSpPr>
              <p:spPr>
                <a:xfrm>
                  <a:off x="7558912" y="1369613"/>
                  <a:ext cx="985353" cy="307777"/>
                </a:xfrm>
                <a:prstGeom prst="rect">
                  <a:avLst/>
                </a:prstGeom>
                <a:blipFill rotWithShape="1">
                  <a:blip r:embed="rId8"/>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3" name="文本框 52"/>
                <p:cNvSpPr txBox="1"/>
                <p:nvPr/>
              </p:nvSpPr>
              <p:spPr>
                <a:xfrm>
                  <a:off x="7618104" y="4258026"/>
                  <a:ext cx="985353"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smtClean="0">
                            <a:latin typeface="Cambria Math" panose="02040503050406030204" pitchFamily="18" charset="0"/>
                            <a:ea typeface="Cambria Math" panose="02040503050406030204" pitchFamily="18" charset="0"/>
                          </a:rPr>
                          <m:t>𝑘</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3</m:t>
                        </m:r>
                        <m:r>
                          <a:rPr lang="en-US" altLang="zh-CN" sz="1400" b="0" i="1" smtClean="0">
                            <a:latin typeface="Cambria Math" panose="02040503050406030204" pitchFamily="18" charset="0"/>
                            <a:ea typeface="Cambria Math" panose="02040503050406030204" pitchFamily="18" charset="0"/>
                          </a:rPr>
                          <m:t>明</m:t>
                        </m:r>
                      </m:oMath>
                    </m:oMathPara>
                  </a14:m>
                  <a:endParaRPr lang="zh-CN" altLang="en-US" dirty="0"/>
                </a:p>
              </p:txBody>
            </p:sp>
          </mc:Choice>
          <mc:Fallback>
            <p:sp>
              <p:nvSpPr>
                <p:cNvPr id="53" name="文本框 52"/>
                <p:cNvSpPr txBox="1">
                  <a:spLocks noRot="1" noChangeAspect="1" noMove="1" noResize="1" noEditPoints="1" noAdjustHandles="1" noChangeArrowheads="1" noChangeShapeType="1" noTextEdit="1"/>
                </p:cNvSpPr>
                <p:nvPr/>
              </p:nvSpPr>
              <p:spPr>
                <a:xfrm>
                  <a:off x="7618104" y="4258026"/>
                  <a:ext cx="985353" cy="307777"/>
                </a:xfrm>
                <a:prstGeom prst="rect">
                  <a:avLst/>
                </a:prstGeom>
                <a:blipFill rotWithShape="1">
                  <a:blip r:embed="rId9"/>
                </a:blipFill>
              </p:spPr>
              <p:txBody>
                <a:bodyPr/>
                <a:lstStyle/>
                <a:p>
                  <a:r>
                    <a:rPr lang="zh-CN" altLang="en-US">
                      <a:noFill/>
                    </a:rPr>
                    <a:t> </a:t>
                  </a:r>
                </a:p>
              </p:txBody>
            </p:sp>
          </mc:Fallback>
        </mc:AlternateContent>
      </p:grpSp>
      <p:cxnSp>
        <p:nvCxnSpPr>
          <p:cNvPr id="58" name="直接连接符 57"/>
          <p:cNvCxnSpPr/>
          <p:nvPr/>
        </p:nvCxnSpPr>
        <p:spPr bwMode="auto">
          <a:xfrm>
            <a:off x="5348297" y="3332286"/>
            <a:ext cx="1161" cy="574228"/>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25" name="组合 124"/>
          <p:cNvGrpSpPr/>
          <p:nvPr/>
        </p:nvGrpSpPr>
        <p:grpSpPr>
          <a:xfrm>
            <a:off x="7656261" y="1487054"/>
            <a:ext cx="418740" cy="2959077"/>
            <a:chOff x="7656261" y="1487054"/>
            <a:chExt cx="418740" cy="2959077"/>
          </a:xfrm>
        </p:grpSpPr>
        <p:grpSp>
          <p:nvGrpSpPr>
            <p:cNvPr id="54" name="组合 53"/>
            <p:cNvGrpSpPr/>
            <p:nvPr/>
          </p:nvGrpSpPr>
          <p:grpSpPr>
            <a:xfrm>
              <a:off x="7657809" y="2223336"/>
              <a:ext cx="417192" cy="1484007"/>
              <a:chOff x="8135956" y="1635563"/>
              <a:chExt cx="417192" cy="2316340"/>
            </a:xfrm>
          </p:grpSpPr>
          <p:sp>
            <p:nvSpPr>
              <p:cNvPr id="55" name="Freeform 14"/>
              <p:cNvSpPr/>
              <p:nvPr/>
            </p:nvSpPr>
            <p:spPr bwMode="auto">
              <a:xfrm rot="5400000">
                <a:off x="7766151" y="2585305"/>
                <a:ext cx="1158177" cy="415817"/>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sp>
            <p:nvSpPr>
              <p:cNvPr id="56" name="Freeform 14"/>
              <p:cNvSpPr/>
              <p:nvPr/>
            </p:nvSpPr>
            <p:spPr bwMode="auto">
              <a:xfrm rot="5400000">
                <a:off x="7911731" y="1861948"/>
                <a:ext cx="579600" cy="126829"/>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sp>
            <p:nvSpPr>
              <p:cNvPr id="57" name="Freeform 14"/>
              <p:cNvSpPr/>
              <p:nvPr/>
            </p:nvSpPr>
            <p:spPr bwMode="auto">
              <a:xfrm rot="5400000">
                <a:off x="7909571" y="3598688"/>
                <a:ext cx="579600" cy="126829"/>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grpSp>
        <p:sp>
          <p:nvSpPr>
            <p:cNvPr id="59" name="Freeform 14"/>
            <p:cNvSpPr/>
            <p:nvPr/>
          </p:nvSpPr>
          <p:spPr bwMode="auto">
            <a:xfrm rot="5400000">
              <a:off x="7503265" y="2004704"/>
              <a:ext cx="371332" cy="57600"/>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sp>
          <p:nvSpPr>
            <p:cNvPr id="60" name="Freeform 14"/>
            <p:cNvSpPr/>
            <p:nvPr/>
          </p:nvSpPr>
          <p:spPr bwMode="auto">
            <a:xfrm rot="5400000">
              <a:off x="7507407" y="3859156"/>
              <a:ext cx="371332" cy="57600"/>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sp>
          <p:nvSpPr>
            <p:cNvPr id="62" name="Freeform 14"/>
            <p:cNvSpPr/>
            <p:nvPr/>
          </p:nvSpPr>
          <p:spPr bwMode="auto">
            <a:xfrm rot="5400000">
              <a:off x="7492195" y="1651120"/>
              <a:ext cx="371332" cy="43200"/>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sp>
          <p:nvSpPr>
            <p:cNvPr id="63" name="Freeform 14"/>
            <p:cNvSpPr/>
            <p:nvPr/>
          </p:nvSpPr>
          <p:spPr bwMode="auto">
            <a:xfrm rot="5400000">
              <a:off x="7503265" y="4238865"/>
              <a:ext cx="371332" cy="43200"/>
            </a:xfrm>
            <a:custGeom>
              <a:avLst/>
              <a:gdLst>
                <a:gd name="T0" fmla="*/ 0 w 1230"/>
                <a:gd name="T1" fmla="*/ 1014 h 1014"/>
                <a:gd name="T2" fmla="*/ 192 w 1230"/>
                <a:gd name="T3" fmla="*/ 819 h 1014"/>
                <a:gd name="T4" fmla="*/ 605 w 1230"/>
                <a:gd name="T5" fmla="*/ 0 h 1014"/>
                <a:gd name="T6" fmla="*/ 1046 w 1230"/>
                <a:gd name="T7" fmla="*/ 819 h 1014"/>
                <a:gd name="T8" fmla="*/ 1230 w 1230"/>
                <a:gd name="T9" fmla="*/ 1008 h 1014"/>
              </a:gdLst>
              <a:ahLst/>
              <a:cxnLst>
                <a:cxn ang="0">
                  <a:pos x="T0" y="T1"/>
                </a:cxn>
                <a:cxn ang="0">
                  <a:pos x="T2" y="T3"/>
                </a:cxn>
                <a:cxn ang="0">
                  <a:pos x="T4" y="T5"/>
                </a:cxn>
                <a:cxn ang="0">
                  <a:pos x="T6" y="T7"/>
                </a:cxn>
                <a:cxn ang="0">
                  <a:pos x="T8" y="T9"/>
                </a:cxn>
              </a:cxnLst>
              <a:rect l="0" t="0" r="r" b="b"/>
              <a:pathLst>
                <a:path w="1230" h="1014">
                  <a:moveTo>
                    <a:pt x="0" y="1014"/>
                  </a:moveTo>
                  <a:cubicBezTo>
                    <a:pt x="31" y="982"/>
                    <a:pt x="91" y="988"/>
                    <a:pt x="192" y="819"/>
                  </a:cubicBezTo>
                  <a:cubicBezTo>
                    <a:pt x="293" y="650"/>
                    <a:pt x="463" y="0"/>
                    <a:pt x="605" y="0"/>
                  </a:cubicBezTo>
                  <a:cubicBezTo>
                    <a:pt x="747" y="0"/>
                    <a:pt x="942" y="651"/>
                    <a:pt x="1046" y="819"/>
                  </a:cubicBezTo>
                  <a:cubicBezTo>
                    <a:pt x="1150" y="987"/>
                    <a:pt x="1192" y="969"/>
                    <a:pt x="1230" y="1008"/>
                  </a:cubicBezTo>
                </a:path>
              </a:pathLst>
            </a:custGeom>
            <a:noFill/>
            <a:ln w="19050" cmpd="sng">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600" dirty="0"/>
            </a:p>
          </p:txBody>
        </p:sp>
      </p:grpSp>
      <p:grpSp>
        <p:nvGrpSpPr>
          <p:cNvPr id="74" name="组合 73"/>
          <p:cNvGrpSpPr/>
          <p:nvPr/>
        </p:nvGrpSpPr>
        <p:grpSpPr>
          <a:xfrm>
            <a:off x="7185016" y="2576750"/>
            <a:ext cx="468000" cy="784380"/>
            <a:chOff x="7557909" y="3325227"/>
            <a:chExt cx="468000" cy="784380"/>
          </a:xfrm>
        </p:grpSpPr>
        <p:cxnSp>
          <p:nvCxnSpPr>
            <p:cNvPr id="64" name="直接连接符 63"/>
            <p:cNvCxnSpPr/>
            <p:nvPr/>
          </p:nvCxnSpPr>
          <p:spPr bwMode="auto">
            <a:xfrm flipV="1">
              <a:off x="7557909" y="3325227"/>
              <a:ext cx="46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65" name="直接连接符 64"/>
            <p:cNvCxnSpPr/>
            <p:nvPr/>
          </p:nvCxnSpPr>
          <p:spPr bwMode="auto">
            <a:xfrm flipV="1">
              <a:off x="7557909" y="4109607"/>
              <a:ext cx="46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70" name="组合 69"/>
          <p:cNvGrpSpPr/>
          <p:nvPr/>
        </p:nvGrpSpPr>
        <p:grpSpPr>
          <a:xfrm>
            <a:off x="8035245" y="1672374"/>
            <a:ext cx="791052" cy="2579063"/>
            <a:chOff x="7564488" y="2953723"/>
            <a:chExt cx="1172408" cy="550753"/>
          </a:xfrm>
        </p:grpSpPr>
        <p:cxnSp>
          <p:nvCxnSpPr>
            <p:cNvPr id="71" name="直接箭头连接符 70"/>
            <p:cNvCxnSpPr/>
            <p:nvPr/>
          </p:nvCxnSpPr>
          <p:spPr bwMode="auto">
            <a:xfrm flipV="1">
              <a:off x="8004412" y="2953723"/>
              <a:ext cx="0" cy="205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72" name="直接箭头连接符 71"/>
            <p:cNvCxnSpPr/>
            <p:nvPr/>
          </p:nvCxnSpPr>
          <p:spPr bwMode="auto">
            <a:xfrm flipV="1">
              <a:off x="8004412" y="3299276"/>
              <a:ext cx="0" cy="205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73" name="文本框 72"/>
                <p:cNvSpPr txBox="1"/>
                <p:nvPr/>
              </p:nvSpPr>
              <p:spPr>
                <a:xfrm>
                  <a:off x="7564488" y="3188871"/>
                  <a:ext cx="1172408" cy="73489"/>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smtClean="0">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𝛥</m:t>
                            </m:r>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𝑘</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m:t>
                            </m:r>
                            <m:r>
                              <a:rPr lang="en-US" altLang="zh-CN" sz="1600" b="0" i="1" kern="100" smtClean="0">
                                <a:latin typeface="Cambria Math" panose="02040503050406030204" pitchFamily="18" charset="0"/>
                                <a:ea typeface="宋体" panose="02010600030101010101" pitchFamily="2" charset="-122"/>
                                <a:cs typeface="Times New Roman" panose="02020603050405020304" pitchFamily="18" charset="0"/>
                              </a:rPr>
                              <m:t>3</m:t>
                            </m:r>
                          </m:sub>
                        </m:sSub>
                      </m:oMath>
                    </m:oMathPara>
                  </a14:m>
                  <a:endParaRPr lang="zh-CN" altLang="en-US" sz="1600" dirty="0">
                    <a:solidFill>
                      <a:schemeClr val="tx1"/>
                    </a:solidFill>
                  </a:endParaRPr>
                </a:p>
              </p:txBody>
            </p:sp>
          </mc:Choice>
          <mc:Fallback>
            <p:sp>
              <p:nvSpPr>
                <p:cNvPr id="73" name="文本框 72"/>
                <p:cNvSpPr txBox="1">
                  <a:spLocks noRot="1" noChangeAspect="1" noMove="1" noResize="1" noEditPoints="1" noAdjustHandles="1" noChangeArrowheads="1" noChangeShapeType="1" noTextEdit="1"/>
                </p:cNvSpPr>
                <p:nvPr/>
              </p:nvSpPr>
              <p:spPr>
                <a:xfrm>
                  <a:off x="7564488" y="3188871"/>
                  <a:ext cx="1172408" cy="73489"/>
                </a:xfrm>
                <a:prstGeom prst="rect">
                  <a:avLst/>
                </a:prstGeom>
                <a:blipFill rotWithShape="1">
                  <a:blip r:embed="rId10"/>
                </a:blipFill>
              </p:spPr>
              <p:txBody>
                <a:bodyPr/>
                <a:lstStyle/>
                <a:p>
                  <a:r>
                    <a:rPr lang="zh-CN" altLang="en-US">
                      <a:noFill/>
                    </a:rPr>
                    <a:t> </a:t>
                  </a:r>
                </a:p>
              </p:txBody>
            </p:sp>
          </mc:Fallback>
        </mc:AlternateContent>
      </p:grpSp>
      <p:grpSp>
        <p:nvGrpSpPr>
          <p:cNvPr id="75" name="组合 74"/>
          <p:cNvGrpSpPr/>
          <p:nvPr/>
        </p:nvGrpSpPr>
        <p:grpSpPr>
          <a:xfrm>
            <a:off x="7703338" y="1675194"/>
            <a:ext cx="787097" cy="2592078"/>
            <a:chOff x="7557909" y="3325227"/>
            <a:chExt cx="476722" cy="2592078"/>
          </a:xfrm>
        </p:grpSpPr>
        <p:cxnSp>
          <p:nvCxnSpPr>
            <p:cNvPr id="76" name="直接连接符 75"/>
            <p:cNvCxnSpPr/>
            <p:nvPr/>
          </p:nvCxnSpPr>
          <p:spPr bwMode="auto">
            <a:xfrm flipV="1">
              <a:off x="7557909" y="3325227"/>
              <a:ext cx="46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cxnSp>
          <p:nvCxnSpPr>
            <p:cNvPr id="77" name="直接连接符 76"/>
            <p:cNvCxnSpPr/>
            <p:nvPr/>
          </p:nvCxnSpPr>
          <p:spPr bwMode="auto">
            <a:xfrm flipV="1">
              <a:off x="7566631" y="5917305"/>
              <a:ext cx="468000"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grpSp>
        <p:nvGrpSpPr>
          <p:cNvPr id="78" name="组合 77"/>
          <p:cNvGrpSpPr/>
          <p:nvPr/>
        </p:nvGrpSpPr>
        <p:grpSpPr>
          <a:xfrm>
            <a:off x="6783927" y="2308185"/>
            <a:ext cx="1024079" cy="1334945"/>
            <a:chOff x="7944382" y="2030406"/>
            <a:chExt cx="1024079" cy="1334945"/>
          </a:xfrm>
        </p:grpSpPr>
        <mc:AlternateContent xmlns:mc="http://schemas.openxmlformats.org/markup-compatibility/2006">
          <mc:Choice xmlns:a14="http://schemas.microsoft.com/office/drawing/2010/main" Requires="a14">
            <p:sp>
              <p:nvSpPr>
                <p:cNvPr id="79" name="文本框 78"/>
                <p:cNvSpPr txBox="1"/>
                <p:nvPr/>
              </p:nvSpPr>
              <p:spPr>
                <a:xfrm>
                  <a:off x="7983108" y="2030406"/>
                  <a:ext cx="985353"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smtClean="0">
                            <a:latin typeface="Cambria Math" panose="02040503050406030204" pitchFamily="18" charset="0"/>
                            <a:ea typeface="Cambria Math" panose="02040503050406030204" pitchFamily="18" charset="0"/>
                          </a:rPr>
                          <m:t>𝑘</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1</m:t>
                        </m:r>
                        <m:r>
                          <a:rPr lang="en-US" altLang="zh-CN" sz="1400" b="0" i="1" smtClean="0">
                            <a:latin typeface="Cambria Math" panose="02040503050406030204" pitchFamily="18" charset="0"/>
                            <a:ea typeface="Cambria Math" panose="02040503050406030204" pitchFamily="18" charset="0"/>
                          </a:rPr>
                          <m:t>暗</m:t>
                        </m:r>
                      </m:oMath>
                    </m:oMathPara>
                  </a14:m>
                  <a:endParaRPr lang="zh-CN" altLang="en-US" dirty="0"/>
                </a:p>
              </p:txBody>
            </p:sp>
          </mc:Choice>
          <mc:Fallback>
            <p:sp>
              <p:nvSpPr>
                <p:cNvPr id="79" name="文本框 78"/>
                <p:cNvSpPr txBox="1">
                  <a:spLocks noRot="1" noChangeAspect="1" noMove="1" noResize="1" noEditPoints="1" noAdjustHandles="1" noChangeArrowheads="1" noChangeShapeType="1" noTextEdit="1"/>
                </p:cNvSpPr>
                <p:nvPr/>
              </p:nvSpPr>
              <p:spPr>
                <a:xfrm>
                  <a:off x="7983108" y="2030406"/>
                  <a:ext cx="985353" cy="307777"/>
                </a:xfrm>
                <a:prstGeom prst="rect">
                  <a:avLst/>
                </a:prstGeom>
                <a:blipFill rotWithShape="1">
                  <a:blip r:embed="rId11"/>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0" name="文本框 79"/>
                <p:cNvSpPr txBox="1"/>
                <p:nvPr/>
              </p:nvSpPr>
              <p:spPr>
                <a:xfrm>
                  <a:off x="7944382" y="3057574"/>
                  <a:ext cx="985353" cy="30777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400" b="0" i="1" smtClean="0">
                            <a:latin typeface="Cambria Math" panose="02040503050406030204" pitchFamily="18" charset="0"/>
                            <a:ea typeface="Cambria Math" panose="02040503050406030204" pitchFamily="18" charset="0"/>
                          </a:rPr>
                          <m:t>𝑘</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1</m:t>
                        </m:r>
                        <m:r>
                          <a:rPr lang="en-US" altLang="zh-CN" sz="1400" b="0" i="1" smtClean="0">
                            <a:latin typeface="Cambria Math" panose="02040503050406030204" pitchFamily="18" charset="0"/>
                            <a:ea typeface="Cambria Math" panose="02040503050406030204" pitchFamily="18" charset="0"/>
                          </a:rPr>
                          <m:t>暗</m:t>
                        </m:r>
                      </m:oMath>
                    </m:oMathPara>
                  </a14:m>
                  <a:endParaRPr lang="zh-CN" altLang="en-US" dirty="0"/>
                </a:p>
              </p:txBody>
            </p:sp>
          </mc:Choice>
          <mc:Fallback>
            <p:sp>
              <p:nvSpPr>
                <p:cNvPr id="80" name="文本框 79"/>
                <p:cNvSpPr txBox="1">
                  <a:spLocks noRot="1" noChangeAspect="1" noMove="1" noResize="1" noEditPoints="1" noAdjustHandles="1" noChangeArrowheads="1" noChangeShapeType="1" noTextEdit="1"/>
                </p:cNvSpPr>
                <p:nvPr/>
              </p:nvSpPr>
              <p:spPr>
                <a:xfrm>
                  <a:off x="7944382" y="3057574"/>
                  <a:ext cx="985353" cy="307777"/>
                </a:xfrm>
                <a:prstGeom prst="rect">
                  <a:avLst/>
                </a:prstGeom>
                <a:blipFill rotWithShape="1">
                  <a:blip r:embed="rId12"/>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82" name="文本框 81"/>
              <p:cNvSpPr txBox="1"/>
              <p:nvPr/>
            </p:nvSpPr>
            <p:spPr>
              <a:xfrm>
                <a:off x="1101303" y="1884734"/>
                <a:ext cx="3819959" cy="67749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100" smtClean="0">
                          <a:effectLst/>
                          <a:latin typeface="Cambria Math" panose="02040503050406030204" pitchFamily="18" charset="0"/>
                          <a:ea typeface="宋体" panose="02010600030101010101" pitchFamily="2" charset="-122"/>
                          <a:cs typeface="Times New Roman" panose="02020603050405020304" pitchFamily="18" charset="0"/>
                        </a:rPr>
                        <m:t>2</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𝑓</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den>
                      </m:f>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a:latin typeface="Cambria Math" panose="02040503050406030204" pitchFamily="18" charset="0"/>
                        </a:rPr>
                        <m:t>3</m:t>
                      </m:r>
                      <m:r>
                        <a:rPr lang="en-US" altLang="zh-CN" sz="2000" b="0">
                          <a:latin typeface="Cambria Math" panose="02040503050406030204" pitchFamily="18" charset="0"/>
                        </a:rPr>
                        <m:t>.</m:t>
                      </m:r>
                      <m:r>
                        <a:rPr lang="en-US" altLang="zh-CN" sz="2000" b="0" i="1">
                          <a:latin typeface="Cambria Math" panose="02040503050406030204" pitchFamily="18" charset="0"/>
                        </a:rPr>
                        <m:t>164</m:t>
                      </m:r>
                      <m:r>
                        <a:rPr lang="en-US" altLang="zh-CN" sz="2000" b="0">
                          <a:latin typeface="Cambria Math" panose="02040503050406030204" pitchFamily="18" charset="0"/>
                        </a:rPr>
                        <m:t>×</m:t>
                      </m:r>
                      <m:sSup>
                        <m:sSupPr>
                          <m:ctrlPr>
                            <a:rPr lang="zh-CN" altLang="zh-CN" sz="2000" i="1">
                              <a:latin typeface="Cambria Math" panose="02040503050406030204" pitchFamily="18" charset="0"/>
                            </a:rPr>
                          </m:ctrlPr>
                        </m:sSupPr>
                        <m:e>
                          <m:r>
                            <a:rPr lang="en-US" altLang="zh-CN" sz="2000" b="0" i="1">
                              <a:latin typeface="Cambria Math" panose="02040503050406030204" pitchFamily="18" charset="0"/>
                            </a:rPr>
                            <m:t>10</m:t>
                          </m:r>
                        </m:e>
                        <m:sup>
                          <m:r>
                            <a:rPr lang="zh-CN" altLang="en-US" sz="2000" b="0" i="1">
                              <a:latin typeface="Cambria Math" panose="02040503050406030204" pitchFamily="18" charset="0"/>
                            </a:rPr>
                            <m:t>−</m:t>
                          </m:r>
                          <m:r>
                            <a:rPr lang="en-US" altLang="zh-CN" sz="2000" b="0" i="1">
                              <a:latin typeface="Cambria Math" panose="02040503050406030204" pitchFamily="18" charset="0"/>
                            </a:rPr>
                            <m:t>3</m:t>
                          </m:r>
                        </m:sup>
                      </m:sSup>
                      <m:r>
                        <m:rPr>
                          <m:sty m:val="p"/>
                        </m:rPr>
                        <a:rPr lang="en-US" altLang="zh-CN" sz="2000" b="0" i="0">
                          <a:latin typeface="Cambria Math" panose="02040503050406030204" pitchFamily="18" charset="0"/>
                        </a:rPr>
                        <m:t>m</m:t>
                      </m:r>
                    </m:oMath>
                  </m:oMathPara>
                </a14:m>
                <a:endParaRPr lang="zh-CN" altLang="en-US" dirty="0"/>
              </a:p>
            </p:txBody>
          </p:sp>
        </mc:Choice>
        <mc:Fallback>
          <p:sp>
            <p:nvSpPr>
              <p:cNvPr id="82" name="文本框 81"/>
              <p:cNvSpPr txBox="1">
                <a:spLocks noRot="1" noChangeAspect="1" noMove="1" noResize="1" noEditPoints="1" noAdjustHandles="1" noChangeArrowheads="1" noChangeShapeType="1" noTextEdit="1"/>
              </p:cNvSpPr>
              <p:nvPr/>
            </p:nvSpPr>
            <p:spPr>
              <a:xfrm>
                <a:off x="1101303" y="1884734"/>
                <a:ext cx="3819959" cy="677493"/>
              </a:xfrm>
              <a:prstGeom prst="rect">
                <a:avLst/>
              </a:prstGeom>
              <a:blipFill rotWithShape="1">
                <a:blip r:embed="rId13"/>
                <a:stretch>
                  <a:fillRect l="-6" t="-8"/>
                </a:stretch>
              </a:blipFill>
            </p:spPr>
            <p:txBody>
              <a:bodyPr/>
              <a:lstStyle/>
              <a:p>
                <a:r>
                  <a:rPr lang="zh-CN" altLang="en-US">
                    <a:noFill/>
                  </a:rPr>
                  <a:t> </a:t>
                </a:r>
              </a:p>
            </p:txBody>
          </p:sp>
        </mc:Fallback>
      </mc:AlternateContent>
      <p:sp>
        <p:nvSpPr>
          <p:cNvPr id="83" name="文本框 82"/>
          <p:cNvSpPr txBox="1"/>
          <p:nvPr/>
        </p:nvSpPr>
        <p:spPr>
          <a:xfrm>
            <a:off x="1561257" y="1495949"/>
            <a:ext cx="4312368" cy="400110"/>
          </a:xfrm>
          <a:prstGeom prst="rect">
            <a:avLst/>
          </a:prstGeom>
          <a:noFill/>
        </p:spPr>
        <p:txBody>
          <a:bodyPr wrap="square">
            <a:spAutoFit/>
          </a:bodyPr>
          <a:lstStyle/>
          <a:p>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pitchFamily="2" charset="2"/>
              </a:rPr>
              <a:t>(1)</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根据单缝衍射中央明纹公式可得：</a:t>
            </a:r>
            <a:endParaRPr lang="zh-CN" altLang="en-US" sz="2000" dirty="0"/>
          </a:p>
        </p:txBody>
      </p:sp>
      <mc:AlternateContent xmlns:mc="http://schemas.openxmlformats.org/markup-compatibility/2006">
        <mc:Choice xmlns:a14="http://schemas.microsoft.com/office/drawing/2010/main" Requires="a14">
          <p:sp>
            <p:nvSpPr>
              <p:cNvPr id="85" name="文本框 84"/>
              <p:cNvSpPr txBox="1"/>
              <p:nvPr/>
            </p:nvSpPr>
            <p:spPr>
              <a:xfrm>
                <a:off x="351137" y="2829396"/>
                <a:ext cx="2727006" cy="67480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𝑎</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kern="100">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latin typeface="Cambria Math" panose="02040503050406030204" pitchFamily="18" charset="0"/>
                              <a:ea typeface="宋体" panose="02010600030101010101" pitchFamily="2" charset="-122"/>
                              <a:cs typeface="Times New Roman" panose="02020603050405020304" pitchFamily="18" charset="0"/>
                            </a:rPr>
                            <m:t>1</m:t>
                          </m:r>
                        </m:e>
                      </m:d>
                      <m:f>
                        <m:f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kern="100">
                              <a:latin typeface="Cambria Math" panose="02040503050406030204" pitchFamily="18" charset="0"/>
                              <a:ea typeface="宋体" panose="02010600030101010101" pitchFamily="2" charset="-122"/>
                              <a:cs typeface="Times New Roman" panose="02020603050405020304" pitchFamily="18" charset="0"/>
                            </a:rPr>
                            <m:t>2</m:t>
                          </m:r>
                        </m:den>
                      </m:f>
                    </m:oMath>
                  </m:oMathPara>
                </a14:m>
                <a:endParaRPr lang="zh-CN" altLang="en-US" dirty="0"/>
              </a:p>
            </p:txBody>
          </p:sp>
        </mc:Choice>
        <mc:Fallback>
          <p:sp>
            <p:nvSpPr>
              <p:cNvPr id="85" name="文本框 84"/>
              <p:cNvSpPr txBox="1">
                <a:spLocks noRot="1" noChangeAspect="1" noMove="1" noResize="1" noEditPoints="1" noAdjustHandles="1" noChangeArrowheads="1" noChangeShapeType="1" noTextEdit="1"/>
              </p:cNvSpPr>
              <p:nvPr/>
            </p:nvSpPr>
            <p:spPr>
              <a:xfrm>
                <a:off x="351137" y="2829396"/>
                <a:ext cx="2727006" cy="674800"/>
              </a:xfrm>
              <a:prstGeom prst="rect">
                <a:avLst/>
              </a:prstGeom>
              <a:blipFill rotWithShape="1">
                <a:blip r:embed="rId14"/>
                <a:stretch>
                  <a:fillRect l="-23" t="-70" r="11" b="3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7" name="文本框 86"/>
              <p:cNvSpPr txBox="1"/>
              <p:nvPr/>
            </p:nvSpPr>
            <p:spPr>
              <a:xfrm>
                <a:off x="2904376" y="3022178"/>
                <a:ext cx="180710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87" name="文本框 86"/>
              <p:cNvSpPr txBox="1">
                <a:spLocks noRot="1" noChangeAspect="1" noMove="1" noResize="1" noEditPoints="1" noAdjustHandles="1" noChangeArrowheads="1" noChangeShapeType="1" noTextEdit="1"/>
              </p:cNvSpPr>
              <p:nvPr/>
            </p:nvSpPr>
            <p:spPr>
              <a:xfrm>
                <a:off x="2904376" y="3022178"/>
                <a:ext cx="1807106" cy="400110"/>
              </a:xfrm>
              <a:prstGeom prst="rect">
                <a:avLst/>
              </a:prstGeom>
              <a:blipFill rotWithShape="1">
                <a:blip r:embed="rId15"/>
                <a:stretch>
                  <a:fillRect l="-29" t="-53" r="23" b="6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2" name="文本框 91"/>
              <p:cNvSpPr txBox="1"/>
              <p:nvPr/>
            </p:nvSpPr>
            <p:spPr>
              <a:xfrm>
                <a:off x="1406988" y="4705741"/>
                <a:ext cx="1655975" cy="67749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3</m:t>
                          </m:r>
                        </m:sub>
                      </m:sSub>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𝑓</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den>
                      </m:f>
                    </m:oMath>
                  </m:oMathPara>
                </a14:m>
                <a:endParaRPr lang="zh-CN" altLang="en-US" dirty="0"/>
              </a:p>
            </p:txBody>
          </p:sp>
        </mc:Choice>
        <mc:Fallback>
          <p:sp>
            <p:nvSpPr>
              <p:cNvPr id="92" name="文本框 91"/>
              <p:cNvSpPr txBox="1">
                <a:spLocks noRot="1" noChangeAspect="1" noMove="1" noResize="1" noEditPoints="1" noAdjustHandles="1" noChangeArrowheads="1" noChangeShapeType="1" noTextEdit="1"/>
              </p:cNvSpPr>
              <p:nvPr/>
            </p:nvSpPr>
            <p:spPr>
              <a:xfrm>
                <a:off x="1406988" y="4705741"/>
                <a:ext cx="1655975" cy="677493"/>
              </a:xfrm>
              <a:prstGeom prst="rect">
                <a:avLst/>
              </a:prstGeom>
              <a:blipFill rotWithShape="1">
                <a:blip r:embed="rId16"/>
                <a:stretch>
                  <a:fillRect l="-28" t="-58" r="22" b="50"/>
                </a:stretch>
              </a:blipFill>
            </p:spPr>
            <p:txBody>
              <a:bodyPr/>
              <a:lstStyle/>
              <a:p>
                <a:r>
                  <a:rPr lang="zh-CN" altLang="en-US">
                    <a:noFill/>
                  </a:rPr>
                  <a:t> </a:t>
                </a:r>
              </a:p>
            </p:txBody>
          </p:sp>
        </mc:Fallback>
      </mc:AlternateContent>
      <p:sp>
        <p:nvSpPr>
          <p:cNvPr id="93" name="文本框 92"/>
          <p:cNvSpPr txBox="1"/>
          <p:nvPr/>
        </p:nvSpPr>
        <p:spPr>
          <a:xfrm>
            <a:off x="840372" y="3601008"/>
            <a:ext cx="2558294"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小角度范围内，满足</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95" name="文本框 94"/>
              <p:cNvSpPr txBox="1"/>
              <p:nvPr/>
            </p:nvSpPr>
            <p:spPr>
              <a:xfrm>
                <a:off x="3130276" y="3566287"/>
                <a:ext cx="182176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en-US" altLang="zh-CN" sz="2000" i="1" kern="100">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kern="100">
                              <a:latin typeface="Cambria Math" panose="02040503050406030204" pitchFamily="18" charset="0"/>
                              <a:ea typeface="宋体" panose="02010600030101010101" pitchFamily="2" charset="-122"/>
                              <a:cs typeface="Times New Roman" panose="02020603050405020304" pitchFamily="18" charset="0"/>
                            </a:rPr>
                            <m:t>sin</m:t>
                          </m:r>
                        </m:fName>
                        <m:e>
                          <m:r>
                            <a:rPr lang="zh-CN" altLang="en-US" sz="2000" i="1" kern="100">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unc>
                        <m:funcPr>
                          <m:ctrlP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ctrlPr>
                        </m:funcPr>
                        <m:fName>
                          <m:r>
                            <m:rPr>
                              <m:sty m:val="p"/>
                            </m:rPr>
                            <a:rPr lang="en-US" altLang="zh-CN" sz="2000" i="0" kern="100" smtClean="0">
                              <a:effectLst/>
                              <a:latin typeface="Cambria Math" panose="02040503050406030204" pitchFamily="18" charset="0"/>
                              <a:ea typeface="宋体" panose="02010600030101010101" pitchFamily="2" charset="-122"/>
                              <a:cs typeface="Times New Roman" panose="02020603050405020304" pitchFamily="18" charset="0"/>
                            </a:rPr>
                            <m:t>tan</m:t>
                          </m:r>
                        </m:fName>
                        <m:e>
                          <m:r>
                            <a:rPr lang="zh-CN" altLang="en-US" sz="2000" i="1" kern="100" smtClean="0">
                              <a:effectLst/>
                              <a:latin typeface="Cambria Math" panose="02040503050406030204" pitchFamily="18" charset="0"/>
                              <a:ea typeface="宋体" panose="02010600030101010101" pitchFamily="2" charset="-122"/>
                              <a:cs typeface="Times New Roman" panose="02020603050405020304" pitchFamily="18" charset="0"/>
                            </a:rPr>
                            <m:t>𝜃</m:t>
                          </m:r>
                        </m:e>
                      </m:func>
                    </m:oMath>
                  </m:oMathPara>
                </a14:m>
                <a:endParaRPr lang="zh-CN" altLang="en-US" dirty="0"/>
              </a:p>
            </p:txBody>
          </p:sp>
        </mc:Choice>
        <mc:Fallback>
          <p:sp>
            <p:nvSpPr>
              <p:cNvPr id="95" name="文本框 94"/>
              <p:cNvSpPr txBox="1">
                <a:spLocks noRot="1" noChangeAspect="1" noMove="1" noResize="1" noEditPoints="1" noAdjustHandles="1" noChangeArrowheads="1" noChangeShapeType="1" noTextEdit="1"/>
              </p:cNvSpPr>
              <p:nvPr/>
            </p:nvSpPr>
            <p:spPr>
              <a:xfrm>
                <a:off x="3130276" y="3566287"/>
                <a:ext cx="1821766" cy="400110"/>
              </a:xfrm>
              <a:prstGeom prst="rect">
                <a:avLst/>
              </a:prstGeom>
              <a:blipFill rotWithShape="1">
                <a:blip r:embed="rId17"/>
                <a:stretch>
                  <a:fillRect l="-20" t="-32" r="17" b="47"/>
                </a:stretch>
              </a:blipFill>
            </p:spPr>
            <p:txBody>
              <a:bodyPr/>
              <a:lstStyle/>
              <a:p>
                <a:r>
                  <a:rPr lang="zh-CN" altLang="en-US">
                    <a:noFill/>
                  </a:rPr>
                  <a:t> </a:t>
                </a:r>
              </a:p>
            </p:txBody>
          </p:sp>
        </mc:Fallback>
      </mc:AlternateContent>
      <p:sp>
        <p:nvSpPr>
          <p:cNvPr id="96" name="文本框 95"/>
          <p:cNvSpPr txBox="1"/>
          <p:nvPr/>
        </p:nvSpPr>
        <p:spPr>
          <a:xfrm>
            <a:off x="488684" y="4024256"/>
            <a:ext cx="638475"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97" name="直接连接符 96"/>
          <p:cNvCxnSpPr/>
          <p:nvPr/>
        </p:nvCxnSpPr>
        <p:spPr bwMode="auto">
          <a:xfrm flipV="1">
            <a:off x="5360334" y="1674772"/>
            <a:ext cx="2324864" cy="1290093"/>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05" name="组合 104"/>
          <p:cNvGrpSpPr/>
          <p:nvPr/>
        </p:nvGrpSpPr>
        <p:grpSpPr>
          <a:xfrm>
            <a:off x="5651771" y="2498799"/>
            <a:ext cx="844945" cy="592711"/>
            <a:chOff x="6151465" y="2668648"/>
            <a:chExt cx="844945" cy="592711"/>
          </a:xfrm>
        </p:grpSpPr>
        <mc:AlternateContent xmlns:mc="http://schemas.openxmlformats.org/markup-compatibility/2006">
          <mc:Choice xmlns:a14="http://schemas.microsoft.com/office/drawing/2010/main" Requires="a14">
            <p:sp>
              <p:nvSpPr>
                <p:cNvPr id="103" name="文本框 102"/>
                <p:cNvSpPr txBox="1"/>
                <p:nvPr/>
              </p:nvSpPr>
              <p:spPr>
                <a:xfrm>
                  <a:off x="6495937" y="2668648"/>
                  <a:ext cx="500473"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zh-CN" altLang="en-US" sz="1600" i="1" kern="100" smtClean="0">
                            <a:solidFill>
                              <a:schemeClr val="tx1"/>
                            </a:solidFill>
                            <a:latin typeface="Cambria Math" panose="02040503050406030204" pitchFamily="18" charset="0"/>
                            <a:ea typeface="宋体" panose="02010600030101010101" pitchFamily="2" charset="-122"/>
                            <a:cs typeface="Times New Roman" panose="02020603050405020304" pitchFamily="18" charset="0"/>
                          </a:rPr>
                          <m:t>𝜃</m:t>
                        </m:r>
                      </m:oMath>
                    </m:oMathPara>
                  </a14:m>
                  <a:endParaRPr lang="zh-CN" altLang="en-US" dirty="0">
                    <a:solidFill>
                      <a:schemeClr val="tx1"/>
                    </a:solidFill>
                  </a:endParaRPr>
                </a:p>
              </p:txBody>
            </p:sp>
          </mc:Choice>
          <mc:Fallback>
            <p:sp>
              <p:nvSpPr>
                <p:cNvPr id="103" name="文本框 102"/>
                <p:cNvSpPr txBox="1">
                  <a:spLocks noRot="1" noChangeAspect="1" noMove="1" noResize="1" noEditPoints="1" noAdjustHandles="1" noChangeArrowheads="1" noChangeShapeType="1" noTextEdit="1"/>
                </p:cNvSpPr>
                <p:nvPr/>
              </p:nvSpPr>
              <p:spPr>
                <a:xfrm>
                  <a:off x="6495937" y="2668648"/>
                  <a:ext cx="500473" cy="338554"/>
                </a:xfrm>
                <a:prstGeom prst="rect">
                  <a:avLst/>
                </a:prstGeom>
                <a:blipFill rotWithShape="1">
                  <a:blip r:embed="rId18"/>
                </a:blipFill>
              </p:spPr>
              <p:txBody>
                <a:bodyPr/>
                <a:lstStyle/>
                <a:p>
                  <a:r>
                    <a:rPr lang="zh-CN" altLang="en-US">
                      <a:noFill/>
                    </a:rPr>
                    <a:t> </a:t>
                  </a:r>
                </a:p>
              </p:txBody>
            </p:sp>
          </mc:Fallback>
        </mc:AlternateContent>
        <p:sp>
          <p:nvSpPr>
            <p:cNvPr id="104" name="弧形 103"/>
            <p:cNvSpPr/>
            <p:nvPr/>
          </p:nvSpPr>
          <p:spPr bwMode="auto">
            <a:xfrm rot="3536929">
              <a:off x="6135722" y="2767834"/>
              <a:ext cx="509268" cy="477781"/>
            </a:xfrm>
            <a:prstGeom prst="arc">
              <a:avLst>
                <a:gd name="adj1" fmla="val 14628868"/>
                <a:gd name="adj2" fmla="val 20259167"/>
              </a:avLst>
            </a:prstGeom>
            <a:noFill/>
            <a:ln w="19050" cap="flat" cmpd="sng" algn="ctr">
              <a:solidFill>
                <a:schemeClr val="tx1"/>
              </a:solidFill>
              <a:prstDash val="dash"/>
              <a:round/>
              <a:headEnd type="none" w="med" len="med"/>
              <a:tailEnd type="none" w="med" len="med"/>
            </a:ln>
            <a:effectLst/>
          </p:spPr>
          <p:txBody>
            <a:bodyPr rtlCol="0" anchor="ctr"/>
            <a:lstStyle/>
            <a:p>
              <a:pPr algn="ctr"/>
              <a:endParaRPr lang="zh-CN" altLang="en-US"/>
            </a:p>
          </p:txBody>
        </p:sp>
      </p:grpSp>
      <p:grpSp>
        <p:nvGrpSpPr>
          <p:cNvPr id="108" name="组合 107"/>
          <p:cNvGrpSpPr/>
          <p:nvPr/>
        </p:nvGrpSpPr>
        <p:grpSpPr>
          <a:xfrm>
            <a:off x="7092893" y="2556780"/>
            <a:ext cx="305303" cy="798558"/>
            <a:chOff x="7786636" y="2953723"/>
            <a:chExt cx="367116" cy="550753"/>
          </a:xfrm>
        </p:grpSpPr>
        <p:cxnSp>
          <p:nvCxnSpPr>
            <p:cNvPr id="109" name="直接箭头连接符 108"/>
            <p:cNvCxnSpPr/>
            <p:nvPr/>
          </p:nvCxnSpPr>
          <p:spPr bwMode="auto">
            <a:xfrm flipV="1">
              <a:off x="8004412" y="2953723"/>
              <a:ext cx="0" cy="205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10" name="直接箭头连接符 109"/>
            <p:cNvCxnSpPr/>
            <p:nvPr/>
          </p:nvCxnSpPr>
          <p:spPr bwMode="auto">
            <a:xfrm flipV="1">
              <a:off x="8004412" y="3299276"/>
              <a:ext cx="0" cy="205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11" name="文本框 110"/>
                <p:cNvSpPr txBox="1"/>
                <p:nvPr/>
              </p:nvSpPr>
              <p:spPr>
                <a:xfrm>
                  <a:off x="7786636" y="3103302"/>
                  <a:ext cx="367116" cy="23349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𝛥</m:t>
                        </m:r>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𝑥</m:t>
                        </m:r>
                      </m:oMath>
                    </m:oMathPara>
                  </a14:m>
                  <a:endParaRPr lang="zh-CN" altLang="en-US" sz="1600" dirty="0">
                    <a:solidFill>
                      <a:schemeClr val="tx1"/>
                    </a:solidFill>
                  </a:endParaRPr>
                </a:p>
              </p:txBody>
            </p:sp>
          </mc:Choice>
          <mc:Fallback>
            <p:sp>
              <p:nvSpPr>
                <p:cNvPr id="111" name="文本框 110"/>
                <p:cNvSpPr txBox="1">
                  <a:spLocks noRot="1" noChangeAspect="1" noMove="1" noResize="1" noEditPoints="1" noAdjustHandles="1" noChangeArrowheads="1" noChangeShapeType="1" noTextEdit="1"/>
                </p:cNvSpPr>
                <p:nvPr/>
              </p:nvSpPr>
              <p:spPr>
                <a:xfrm>
                  <a:off x="7786636" y="3103302"/>
                  <a:ext cx="367116" cy="233495"/>
                </a:xfrm>
                <a:prstGeom prst="rect">
                  <a:avLst/>
                </a:prstGeom>
                <a:blipFill rotWithShape="1">
                  <a:blip r:embed="rId19"/>
                </a:blipFill>
              </p:spPr>
              <p:txBody>
                <a:bodyPr/>
                <a:lstStyle/>
                <a:p>
                  <a:r>
                    <a:rPr lang="zh-CN" altLang="en-US">
                      <a:noFill/>
                    </a:rPr>
                    <a:t> </a:t>
                  </a:r>
                </a:p>
              </p:txBody>
            </p:sp>
          </mc:Fallback>
        </mc:AlternateContent>
      </p:grpSp>
      <p:sp>
        <p:nvSpPr>
          <p:cNvPr id="112" name="箭头: 右 111"/>
          <p:cNvSpPr/>
          <p:nvPr/>
        </p:nvSpPr>
        <p:spPr bwMode="auto">
          <a:xfrm>
            <a:off x="1009403" y="4976935"/>
            <a:ext cx="397585" cy="23297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113" name="箭头: 右 112"/>
          <p:cNvSpPr/>
          <p:nvPr/>
        </p:nvSpPr>
        <p:spPr bwMode="auto">
          <a:xfrm>
            <a:off x="3103274" y="4956395"/>
            <a:ext cx="397585" cy="23297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15" name="文本框 114"/>
              <p:cNvSpPr txBox="1"/>
              <p:nvPr/>
            </p:nvSpPr>
            <p:spPr>
              <a:xfrm>
                <a:off x="3500859" y="4752693"/>
                <a:ext cx="2172104" cy="61888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𝛥</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18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b="0" i="0" kern="100" smtClean="0">
                          <a:effectLst/>
                          <a:latin typeface="Cambria Math" panose="02040503050406030204" pitchFamily="18" charset="0"/>
                          <a:ea typeface="宋体" panose="02010600030101010101" pitchFamily="2" charset="-122"/>
                          <a:cs typeface="Times New Roman" panose="02020603050405020304" pitchFamily="18" charset="0"/>
                        </a:rPr>
                        <m:t>2</m:t>
                      </m:r>
                      <m:sSub>
                        <m:sSubPr>
                          <m:ctrlPr>
                            <a:rPr lang="en-US" altLang="zh-CN" i="1" kern="100">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i="1" kern="100">
                              <a:latin typeface="Cambria Math" panose="02040503050406030204" pitchFamily="18" charset="0"/>
                              <a:ea typeface="宋体" panose="02010600030101010101" pitchFamily="2" charset="-122"/>
                              <a:cs typeface="Times New Roman" panose="02020603050405020304" pitchFamily="18" charset="0"/>
                            </a:rPr>
                            <m:t>3</m:t>
                          </m:r>
                        </m:sub>
                      </m:sSub>
                      <m:r>
                        <a:rPr lang="en-US" altLang="zh-CN" i="1" kern="10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b="0" i="1" kern="100" smtClean="0">
                              <a:latin typeface="Cambria Math" panose="02040503050406030204" pitchFamily="18" charset="0"/>
                              <a:ea typeface="宋体" panose="02010600030101010101" pitchFamily="2" charset="-122"/>
                              <a:cs typeface="Times New Roman" panose="02020603050405020304" pitchFamily="18" charset="0"/>
                            </a:rPr>
                            <m:t>7</m:t>
                          </m:r>
                          <m:r>
                            <a:rPr lang="en-US" altLang="zh-CN" i="1" kern="100">
                              <a:latin typeface="Cambria Math" panose="02040503050406030204" pitchFamily="18" charset="0"/>
                              <a:ea typeface="宋体" panose="02010600030101010101" pitchFamily="2" charset="-122"/>
                              <a:cs typeface="Times New Roman" panose="02020603050405020304" pitchFamily="18" charset="0"/>
                            </a:rPr>
                            <m:t>𝑓</m:t>
                          </m:r>
                          <m:r>
                            <a:rPr lang="en-US" altLang="zh-CN" i="1" kern="100">
                              <a:latin typeface="Cambria Math" panose="02040503050406030204" pitchFamily="18" charset="0"/>
                              <a:ea typeface="宋体" panose="02010600030101010101" pitchFamily="2" charset="-122"/>
                              <a:cs typeface="Times New Roman" panose="02020603050405020304" pitchFamily="18" charset="0"/>
                            </a:rPr>
                            <m:t>𝜆</m:t>
                          </m:r>
                        </m:num>
                        <m:den>
                          <m:r>
                            <a:rPr lang="en-US" altLang="zh-CN" i="1" kern="100">
                              <a:latin typeface="Cambria Math" panose="02040503050406030204" pitchFamily="18" charset="0"/>
                              <a:ea typeface="宋体" panose="02010600030101010101" pitchFamily="2" charset="-122"/>
                              <a:cs typeface="Times New Roman" panose="02020603050405020304" pitchFamily="18" charset="0"/>
                            </a:rPr>
                            <m:t>𝑎</m:t>
                          </m:r>
                        </m:den>
                      </m:f>
                    </m:oMath>
                  </m:oMathPara>
                </a14:m>
                <a:endParaRPr lang="zh-CN" altLang="en-US" dirty="0"/>
              </a:p>
            </p:txBody>
          </p:sp>
        </mc:Choice>
        <mc:Fallback>
          <p:sp>
            <p:nvSpPr>
              <p:cNvPr id="115" name="文本框 114"/>
              <p:cNvSpPr txBox="1">
                <a:spLocks noRot="1" noChangeAspect="1" noMove="1" noResize="1" noEditPoints="1" noAdjustHandles="1" noChangeArrowheads="1" noChangeShapeType="1" noTextEdit="1"/>
              </p:cNvSpPr>
              <p:nvPr/>
            </p:nvSpPr>
            <p:spPr>
              <a:xfrm>
                <a:off x="3500859" y="4752693"/>
                <a:ext cx="2172104" cy="618887"/>
              </a:xfrm>
              <a:prstGeom prst="rect">
                <a:avLst/>
              </a:prstGeom>
              <a:blipFill rotWithShape="1">
                <a:blip r:embed="rId20"/>
                <a:stretch>
                  <a:fillRect l="-5" t="-57" r="23" b="19"/>
                </a:stretch>
              </a:blipFill>
            </p:spPr>
            <p:txBody>
              <a:bodyPr/>
              <a:lstStyle/>
              <a:p>
                <a:r>
                  <a:rPr lang="zh-CN" altLang="en-US">
                    <a:noFill/>
                  </a:rPr>
                  <a:t> </a:t>
                </a:r>
              </a:p>
            </p:txBody>
          </p:sp>
        </mc:Fallback>
      </mc:AlternateContent>
      <p:cxnSp>
        <p:nvCxnSpPr>
          <p:cNvPr id="119" name="直接连接符 118"/>
          <p:cNvCxnSpPr/>
          <p:nvPr/>
        </p:nvCxnSpPr>
        <p:spPr bwMode="auto">
          <a:xfrm>
            <a:off x="6492228" y="1678202"/>
            <a:ext cx="1185633" cy="0"/>
          </a:xfrm>
          <a:prstGeom prst="line">
            <a:avLst/>
          </a:prstGeom>
          <a:solidFill>
            <a:schemeClr val="accent1"/>
          </a:solidFill>
          <a:ln w="19050" cap="flat" cmpd="sng" algn="ctr">
            <a:solidFill>
              <a:schemeClr val="tx1"/>
            </a:solidFill>
            <a:prstDash val="dash"/>
            <a:round/>
            <a:headEnd type="none" w="med" len="med"/>
            <a:tailEnd type="none" w="med" len="med"/>
          </a:ln>
          <a:effectLst/>
        </p:spPr>
      </p:cxnSp>
      <p:grpSp>
        <p:nvGrpSpPr>
          <p:cNvPr id="121" name="组合 120"/>
          <p:cNvGrpSpPr/>
          <p:nvPr/>
        </p:nvGrpSpPr>
        <p:grpSpPr>
          <a:xfrm>
            <a:off x="6565385" y="1722137"/>
            <a:ext cx="305303" cy="1258377"/>
            <a:chOff x="7780292" y="2953723"/>
            <a:chExt cx="367116" cy="550753"/>
          </a:xfrm>
        </p:grpSpPr>
        <p:cxnSp>
          <p:nvCxnSpPr>
            <p:cNvPr id="122" name="直接箭头连接符 121"/>
            <p:cNvCxnSpPr/>
            <p:nvPr/>
          </p:nvCxnSpPr>
          <p:spPr bwMode="auto">
            <a:xfrm flipV="1">
              <a:off x="8004412" y="2953723"/>
              <a:ext cx="0" cy="20520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cxnSp>
          <p:nvCxnSpPr>
            <p:cNvPr id="123" name="直接箭头连接符 122"/>
            <p:cNvCxnSpPr/>
            <p:nvPr/>
          </p:nvCxnSpPr>
          <p:spPr bwMode="auto">
            <a:xfrm flipV="1">
              <a:off x="8004412" y="3299276"/>
              <a:ext cx="0" cy="205200"/>
            </a:xfrm>
            <a:prstGeom prst="straightConnector1">
              <a:avLst/>
            </a:prstGeom>
            <a:solidFill>
              <a:schemeClr val="accent1"/>
            </a:solidFill>
            <a:ln w="19050" cap="flat" cmpd="sng" algn="ctr">
              <a:solidFill>
                <a:schemeClr val="tx1"/>
              </a:solidFill>
              <a:prstDash val="solid"/>
              <a:round/>
              <a:headEnd type="stealth" w="med" len="lg"/>
              <a:tailEnd type="none" w="med" len="lg"/>
            </a:ln>
            <a:effectLst/>
          </p:spPr>
        </p:cxnSp>
        <mc:AlternateContent xmlns:mc="http://schemas.openxmlformats.org/markup-compatibility/2006">
          <mc:Choice xmlns:a14="http://schemas.microsoft.com/office/drawing/2010/main" Requires="a14">
            <p:sp>
              <p:nvSpPr>
                <p:cNvPr id="124" name="文本框 123"/>
                <p:cNvSpPr txBox="1"/>
                <p:nvPr/>
              </p:nvSpPr>
              <p:spPr>
                <a:xfrm>
                  <a:off x="7780292" y="3137045"/>
                  <a:ext cx="367116" cy="14817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zh-CN" sz="1600" i="1" kern="100">
                                <a:latin typeface="Cambria Math" panose="02040503050406030204" pitchFamily="18" charset="0"/>
                                <a:ea typeface="宋体" panose="02010600030101010101" pitchFamily="2" charset="-122"/>
                                <a:cs typeface="Times New Roman" panose="02020603050405020304" pitchFamily="18" charset="0"/>
                              </a:rPr>
                            </m:ctrlPr>
                          </m:sSubPr>
                          <m:e>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宋体" panose="02010600030101010101" pitchFamily="2" charset="-122"/>
                                <a:cs typeface="Times New Roman" panose="02020603050405020304" pitchFamily="18" charset="0"/>
                              </a:rPr>
                              <m:t>3</m:t>
                            </m:r>
                          </m:sub>
                        </m:sSub>
                      </m:oMath>
                    </m:oMathPara>
                  </a14:m>
                  <a:endParaRPr lang="zh-CN" altLang="en-US" sz="1600" dirty="0">
                    <a:solidFill>
                      <a:schemeClr val="tx1"/>
                    </a:solidFill>
                  </a:endParaRPr>
                </a:p>
              </p:txBody>
            </p:sp>
          </mc:Choice>
          <mc:Fallback>
            <p:sp>
              <p:nvSpPr>
                <p:cNvPr id="124" name="文本框 123"/>
                <p:cNvSpPr txBox="1">
                  <a:spLocks noRot="1" noChangeAspect="1" noMove="1" noResize="1" noEditPoints="1" noAdjustHandles="1" noChangeArrowheads="1" noChangeShapeType="1" noTextEdit="1"/>
                </p:cNvSpPr>
                <p:nvPr/>
              </p:nvSpPr>
              <p:spPr>
                <a:xfrm>
                  <a:off x="7780292" y="3137045"/>
                  <a:ext cx="367116" cy="148175"/>
                </a:xfrm>
                <a:prstGeom prst="rect">
                  <a:avLst/>
                </a:prstGeom>
                <a:blipFill rotWithShape="1">
                  <a:blip r:embed="rId21"/>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par>
                          <p:cTn id="16" fill="hold">
                            <p:stCondLst>
                              <p:cond delay="1500"/>
                            </p:stCondLst>
                            <p:childTnLst>
                              <p:par>
                                <p:cTn id="17" presetID="16" presetClass="entr" presetSubtype="42"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outHorizontal)">
                                      <p:cBhvr>
                                        <p:cTn id="19" dur="500"/>
                                        <p:tgtEl>
                                          <p:spTgt spid="3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left)">
                                      <p:cBhvr>
                                        <p:cTn id="23" dur="500"/>
                                        <p:tgtEl>
                                          <p:spTgt spid="58"/>
                                        </p:tgtEl>
                                      </p:cBhvr>
                                    </p:animEffect>
                                  </p:childTnLst>
                                </p:cTn>
                              </p:par>
                              <p:par>
                                <p:cTn id="24" presetID="16" presetClass="entr" presetSubtype="37"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barn(outVertical)">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25"/>
                                        </p:tgtEl>
                                        <p:attrNameLst>
                                          <p:attrName>style.visibility</p:attrName>
                                        </p:attrNameLst>
                                      </p:cBhvr>
                                      <p:to>
                                        <p:strVal val="visible"/>
                                      </p:to>
                                    </p:set>
                                    <p:animEffect transition="in" filter="fade">
                                      <p:cBhvr>
                                        <p:cTn id="35" dur="500"/>
                                        <p:tgtEl>
                                          <p:spTgt spid="1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par>
                          <p:cTn id="45" fill="hold">
                            <p:stCondLst>
                              <p:cond delay="1000"/>
                            </p:stCondLst>
                            <p:childTnLst>
                              <p:par>
                                <p:cTn id="46" presetID="22" presetClass="entr" presetSubtype="8" fill="hold" nodeType="after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left)">
                                      <p:cBhvr>
                                        <p:cTn id="48" dur="500"/>
                                        <p:tgtEl>
                                          <p:spTgt spid="74"/>
                                        </p:tgtEl>
                                      </p:cBhvr>
                                    </p:animEffect>
                                  </p:childTnLst>
                                </p:cTn>
                              </p:par>
                            </p:childTnLst>
                          </p:cTn>
                        </p:par>
                        <p:par>
                          <p:cTn id="49" fill="hold">
                            <p:stCondLst>
                              <p:cond delay="1500"/>
                            </p:stCondLst>
                            <p:childTnLst>
                              <p:par>
                                <p:cTn id="50" presetID="10" presetClass="entr" presetSubtype="0" fill="hold" nodeType="afterEffect">
                                  <p:stCondLst>
                                    <p:cond delay="0"/>
                                  </p:stCondLst>
                                  <p:childTnLst>
                                    <p:set>
                                      <p:cBhvr>
                                        <p:cTn id="51" dur="1" fill="hold">
                                          <p:stCondLst>
                                            <p:cond delay="0"/>
                                          </p:stCondLst>
                                        </p:cTn>
                                        <p:tgtEl>
                                          <p:spTgt spid="78"/>
                                        </p:tgtEl>
                                        <p:attrNameLst>
                                          <p:attrName>style.visibility</p:attrName>
                                        </p:attrNameLst>
                                      </p:cBhvr>
                                      <p:to>
                                        <p:strVal val="visible"/>
                                      </p:to>
                                    </p:set>
                                    <p:animEffect transition="in" filter="fade">
                                      <p:cBhvr>
                                        <p:cTn id="52" dur="500"/>
                                        <p:tgtEl>
                                          <p:spTgt spid="78"/>
                                        </p:tgtEl>
                                      </p:cBhvr>
                                    </p:animEffect>
                                  </p:childTnLst>
                                </p:cTn>
                              </p:par>
                            </p:childTnLst>
                          </p:cTn>
                        </p:par>
                        <p:par>
                          <p:cTn id="53" fill="hold">
                            <p:stCondLst>
                              <p:cond delay="2000"/>
                            </p:stCondLst>
                            <p:childTnLst>
                              <p:par>
                                <p:cTn id="54" presetID="16" presetClass="entr" presetSubtype="42" fill="hold" nodeType="afterEffect">
                                  <p:stCondLst>
                                    <p:cond delay="0"/>
                                  </p:stCondLst>
                                  <p:childTnLst>
                                    <p:set>
                                      <p:cBhvr>
                                        <p:cTn id="55" dur="1" fill="hold">
                                          <p:stCondLst>
                                            <p:cond delay="0"/>
                                          </p:stCondLst>
                                        </p:cTn>
                                        <p:tgtEl>
                                          <p:spTgt spid="108"/>
                                        </p:tgtEl>
                                        <p:attrNameLst>
                                          <p:attrName>style.visibility</p:attrName>
                                        </p:attrNameLst>
                                      </p:cBhvr>
                                      <p:to>
                                        <p:strVal val="visible"/>
                                      </p:to>
                                    </p:set>
                                    <p:animEffect transition="in" filter="barn(outHorizontal)">
                                      <p:cBhvr>
                                        <p:cTn id="56" dur="500"/>
                                        <p:tgtEl>
                                          <p:spTgt spid="10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500"/>
                                        <p:tgtEl>
                                          <p:spTgt spid="3">
                                            <p:txEl>
                                              <p:pRg st="0" end="0"/>
                                            </p:txEl>
                                          </p:spTgt>
                                        </p:tgtEl>
                                      </p:cBhvr>
                                    </p:animEffect>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wipe(left)">
                                      <p:cBhvr>
                                        <p:cTn id="65" dur="500"/>
                                        <p:tgtEl>
                                          <p:spTgt spid="75"/>
                                        </p:tgtEl>
                                      </p:cBhvr>
                                    </p:animEffect>
                                  </p:childTnLst>
                                </p:cTn>
                              </p:par>
                            </p:childTnLst>
                          </p:cTn>
                        </p:par>
                        <p:par>
                          <p:cTn id="66" fill="hold">
                            <p:stCondLst>
                              <p:cond delay="1000"/>
                            </p:stCondLst>
                            <p:childTnLst>
                              <p:par>
                                <p:cTn id="67" presetID="22" presetClass="entr" presetSubtype="1" fill="hold" nodeType="afterEffect">
                                  <p:stCondLst>
                                    <p:cond delay="0"/>
                                  </p:stCondLst>
                                  <p:childTnLst>
                                    <p:set>
                                      <p:cBhvr>
                                        <p:cTn id="68" dur="1" fill="hold">
                                          <p:stCondLst>
                                            <p:cond delay="0"/>
                                          </p:stCondLst>
                                        </p:cTn>
                                        <p:tgtEl>
                                          <p:spTgt spid="126"/>
                                        </p:tgtEl>
                                        <p:attrNameLst>
                                          <p:attrName>style.visibility</p:attrName>
                                        </p:attrNameLst>
                                      </p:cBhvr>
                                      <p:to>
                                        <p:strVal val="visible"/>
                                      </p:to>
                                    </p:set>
                                    <p:animEffect transition="in" filter="wipe(up)">
                                      <p:cBhvr>
                                        <p:cTn id="69" dur="500"/>
                                        <p:tgtEl>
                                          <p:spTgt spid="126"/>
                                        </p:tgtEl>
                                      </p:cBhvr>
                                    </p:animEffect>
                                  </p:childTnLst>
                                </p:cTn>
                              </p:par>
                            </p:childTnLst>
                          </p:cTn>
                        </p:par>
                        <p:par>
                          <p:cTn id="70" fill="hold">
                            <p:stCondLst>
                              <p:cond delay="1500"/>
                            </p:stCondLst>
                            <p:childTnLst>
                              <p:par>
                                <p:cTn id="71" presetID="16" presetClass="entr" presetSubtype="42" fill="hold" nodeType="afterEffect">
                                  <p:stCondLst>
                                    <p:cond delay="0"/>
                                  </p:stCondLst>
                                  <p:childTnLst>
                                    <p:set>
                                      <p:cBhvr>
                                        <p:cTn id="72" dur="1" fill="hold">
                                          <p:stCondLst>
                                            <p:cond delay="0"/>
                                          </p:stCondLst>
                                        </p:cTn>
                                        <p:tgtEl>
                                          <p:spTgt spid="70"/>
                                        </p:tgtEl>
                                        <p:attrNameLst>
                                          <p:attrName>style.visibility</p:attrName>
                                        </p:attrNameLst>
                                      </p:cBhvr>
                                      <p:to>
                                        <p:strVal val="visible"/>
                                      </p:to>
                                    </p:set>
                                    <p:animEffect transition="in" filter="barn(outHorizontal)">
                                      <p:cBhvr>
                                        <p:cTn id="73" dur="500"/>
                                        <p:tgtEl>
                                          <p:spTgt spid="7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83">
                                            <p:txEl>
                                              <p:pRg st="0" end="0"/>
                                            </p:txEl>
                                          </p:spTgt>
                                        </p:tgtEl>
                                        <p:attrNameLst>
                                          <p:attrName>style.visibility</p:attrName>
                                        </p:attrNameLst>
                                      </p:cBhvr>
                                      <p:to>
                                        <p:strVal val="visible"/>
                                      </p:to>
                                    </p:set>
                                    <p:animEffect transition="in" filter="fade">
                                      <p:cBhvr>
                                        <p:cTn id="83" dur="500"/>
                                        <p:tgtEl>
                                          <p:spTgt spid="83">
                                            <p:txEl>
                                              <p:pRg st="0" end="0"/>
                                            </p:txEl>
                                          </p:spTgt>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82"/>
                                        </p:tgtEl>
                                        <p:attrNameLst>
                                          <p:attrName>style.visibility</p:attrName>
                                        </p:attrNameLst>
                                      </p:cBhvr>
                                      <p:to>
                                        <p:strVal val="visible"/>
                                      </p:to>
                                    </p:set>
                                    <p:animEffect transition="in" filter="fade">
                                      <p:cBhvr>
                                        <p:cTn id="87" dur="500"/>
                                        <p:tgtEl>
                                          <p:spTgt spid="8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fade">
                                      <p:cBhvr>
                                        <p:cTn id="92" dur="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85"/>
                                        </p:tgtEl>
                                        <p:attrNameLst>
                                          <p:attrName>style.visibility</p:attrName>
                                        </p:attrNameLst>
                                      </p:cBhvr>
                                      <p:to>
                                        <p:strVal val="visible"/>
                                      </p:to>
                                    </p:set>
                                    <p:animEffect transition="in" filter="fade">
                                      <p:cBhvr>
                                        <p:cTn id="97" dur="500"/>
                                        <p:tgtEl>
                                          <p:spTgt spid="85"/>
                                        </p:tgtEl>
                                      </p:cBhvr>
                                    </p:animEffect>
                                  </p:childTnLst>
                                </p:cTn>
                              </p:par>
                            </p:childTnLst>
                          </p:cTn>
                        </p:par>
                        <p:par>
                          <p:cTn id="98" fill="hold">
                            <p:stCondLst>
                              <p:cond delay="500"/>
                            </p:stCondLst>
                            <p:childTnLst>
                              <p:par>
                                <p:cTn id="99" presetID="10" presetClass="entr" presetSubtype="0" fill="hold" nodeType="afterEffect">
                                  <p:stCondLst>
                                    <p:cond delay="0"/>
                                  </p:stCondLst>
                                  <p:childTnLst>
                                    <p:set>
                                      <p:cBhvr>
                                        <p:cTn id="100" dur="1" fill="hold">
                                          <p:stCondLst>
                                            <p:cond delay="0"/>
                                          </p:stCondLst>
                                        </p:cTn>
                                        <p:tgtEl>
                                          <p:spTgt spid="87">
                                            <p:txEl>
                                              <p:pRg st="0" end="0"/>
                                            </p:txEl>
                                          </p:spTgt>
                                        </p:tgtEl>
                                        <p:attrNameLst>
                                          <p:attrName>style.visibility</p:attrName>
                                        </p:attrNameLst>
                                      </p:cBhvr>
                                      <p:to>
                                        <p:strVal val="visible"/>
                                      </p:to>
                                    </p:set>
                                    <p:animEffect transition="in" filter="fade">
                                      <p:cBhvr>
                                        <p:cTn id="101" dur="500"/>
                                        <p:tgtEl>
                                          <p:spTgt spid="87">
                                            <p:txEl>
                                              <p:pRg st="0" end="0"/>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93"/>
                                        </p:tgtEl>
                                        <p:attrNameLst>
                                          <p:attrName>style.visibility</p:attrName>
                                        </p:attrNameLst>
                                      </p:cBhvr>
                                      <p:to>
                                        <p:strVal val="visible"/>
                                      </p:to>
                                    </p:set>
                                    <p:animEffect transition="in" filter="fade">
                                      <p:cBhvr>
                                        <p:cTn id="106" dur="500"/>
                                        <p:tgtEl>
                                          <p:spTgt spid="93"/>
                                        </p:tgtEl>
                                      </p:cBhvr>
                                    </p:animEffect>
                                  </p:childTnLst>
                                </p:cTn>
                              </p:par>
                            </p:childTnLst>
                          </p:cTn>
                        </p:par>
                        <p:par>
                          <p:cTn id="107" fill="hold">
                            <p:stCondLst>
                              <p:cond delay="500"/>
                            </p:stCondLst>
                            <p:childTnLst>
                              <p:par>
                                <p:cTn id="108" presetID="10" presetClass="entr" presetSubtype="0" fill="hold" grpId="0" nodeType="afterEffect">
                                  <p:stCondLst>
                                    <p:cond delay="0"/>
                                  </p:stCondLst>
                                  <p:childTnLst>
                                    <p:set>
                                      <p:cBhvr>
                                        <p:cTn id="109" dur="1" fill="hold">
                                          <p:stCondLst>
                                            <p:cond delay="0"/>
                                          </p:stCondLst>
                                        </p:cTn>
                                        <p:tgtEl>
                                          <p:spTgt spid="95"/>
                                        </p:tgtEl>
                                        <p:attrNameLst>
                                          <p:attrName>style.visibility</p:attrName>
                                        </p:attrNameLst>
                                      </p:cBhvr>
                                      <p:to>
                                        <p:strVal val="visible"/>
                                      </p:to>
                                    </p:set>
                                    <p:animEffect transition="in" filter="fade">
                                      <p:cBhvr>
                                        <p:cTn id="110" dur="500"/>
                                        <p:tgtEl>
                                          <p:spTgt spid="95"/>
                                        </p:tgtEl>
                                      </p:cBhvr>
                                    </p:animEffect>
                                  </p:childTnLst>
                                </p:cTn>
                              </p:par>
                            </p:childTnLst>
                          </p:cTn>
                        </p:par>
                        <p:par>
                          <p:cTn id="111" fill="hold">
                            <p:stCondLst>
                              <p:cond delay="1000"/>
                            </p:stCondLst>
                            <p:childTnLst>
                              <p:par>
                                <p:cTn id="112" presetID="22" presetClass="entr" presetSubtype="4" fill="hold" nodeType="afterEffect">
                                  <p:stCondLst>
                                    <p:cond delay="0"/>
                                  </p:stCondLst>
                                  <p:childTnLst>
                                    <p:set>
                                      <p:cBhvr>
                                        <p:cTn id="113" dur="1" fill="hold">
                                          <p:stCondLst>
                                            <p:cond delay="0"/>
                                          </p:stCondLst>
                                        </p:cTn>
                                        <p:tgtEl>
                                          <p:spTgt spid="97"/>
                                        </p:tgtEl>
                                        <p:attrNameLst>
                                          <p:attrName>style.visibility</p:attrName>
                                        </p:attrNameLst>
                                      </p:cBhvr>
                                      <p:to>
                                        <p:strVal val="visible"/>
                                      </p:to>
                                    </p:set>
                                    <p:animEffect transition="in" filter="wipe(down)">
                                      <p:cBhvr>
                                        <p:cTn id="114" dur="500"/>
                                        <p:tgtEl>
                                          <p:spTgt spid="97"/>
                                        </p:tgtEl>
                                      </p:cBhvr>
                                    </p:animEffect>
                                  </p:childTnLst>
                                </p:cTn>
                              </p:par>
                            </p:childTnLst>
                          </p:cTn>
                        </p:par>
                        <p:par>
                          <p:cTn id="115" fill="hold">
                            <p:stCondLst>
                              <p:cond delay="1500"/>
                            </p:stCondLst>
                            <p:childTnLst>
                              <p:par>
                                <p:cTn id="116" presetID="22" presetClass="entr" presetSubtype="4" fill="hold" nodeType="afterEffect">
                                  <p:stCondLst>
                                    <p:cond delay="0"/>
                                  </p:stCondLst>
                                  <p:childTnLst>
                                    <p:set>
                                      <p:cBhvr>
                                        <p:cTn id="117" dur="1" fill="hold">
                                          <p:stCondLst>
                                            <p:cond delay="0"/>
                                          </p:stCondLst>
                                        </p:cTn>
                                        <p:tgtEl>
                                          <p:spTgt spid="105"/>
                                        </p:tgtEl>
                                        <p:attrNameLst>
                                          <p:attrName>style.visibility</p:attrName>
                                        </p:attrNameLst>
                                      </p:cBhvr>
                                      <p:to>
                                        <p:strVal val="visible"/>
                                      </p:to>
                                    </p:set>
                                    <p:animEffect transition="in" filter="wipe(down)">
                                      <p:cBhvr>
                                        <p:cTn id="118" dur="500"/>
                                        <p:tgtEl>
                                          <p:spTgt spid="105"/>
                                        </p:tgtEl>
                                      </p:cBhvr>
                                    </p:animEffect>
                                  </p:childTnLst>
                                </p:cTn>
                              </p:par>
                            </p:childTnLst>
                          </p:cTn>
                        </p:par>
                        <p:par>
                          <p:cTn id="119" fill="hold">
                            <p:stCondLst>
                              <p:cond delay="2000"/>
                            </p:stCondLst>
                            <p:childTnLst>
                              <p:par>
                                <p:cTn id="120" presetID="22" presetClass="entr" presetSubtype="8" fill="hold" nodeType="afterEffect">
                                  <p:stCondLst>
                                    <p:cond delay="0"/>
                                  </p:stCondLst>
                                  <p:childTnLst>
                                    <p:set>
                                      <p:cBhvr>
                                        <p:cTn id="121" dur="1" fill="hold">
                                          <p:stCondLst>
                                            <p:cond delay="0"/>
                                          </p:stCondLst>
                                        </p:cTn>
                                        <p:tgtEl>
                                          <p:spTgt spid="119"/>
                                        </p:tgtEl>
                                        <p:attrNameLst>
                                          <p:attrName>style.visibility</p:attrName>
                                        </p:attrNameLst>
                                      </p:cBhvr>
                                      <p:to>
                                        <p:strVal val="visible"/>
                                      </p:to>
                                    </p:set>
                                    <p:animEffect transition="in" filter="wipe(left)">
                                      <p:cBhvr>
                                        <p:cTn id="122" dur="500"/>
                                        <p:tgtEl>
                                          <p:spTgt spid="119"/>
                                        </p:tgtEl>
                                      </p:cBhvr>
                                    </p:animEffect>
                                  </p:childTnLst>
                                </p:cTn>
                              </p:par>
                            </p:childTnLst>
                          </p:cTn>
                        </p:par>
                        <p:par>
                          <p:cTn id="123" fill="hold">
                            <p:stCondLst>
                              <p:cond delay="2500"/>
                            </p:stCondLst>
                            <p:childTnLst>
                              <p:par>
                                <p:cTn id="124" presetID="16" presetClass="entr" presetSubtype="42" fill="hold" nodeType="afterEffect">
                                  <p:stCondLst>
                                    <p:cond delay="0"/>
                                  </p:stCondLst>
                                  <p:childTnLst>
                                    <p:set>
                                      <p:cBhvr>
                                        <p:cTn id="125" dur="1" fill="hold">
                                          <p:stCondLst>
                                            <p:cond delay="0"/>
                                          </p:stCondLst>
                                        </p:cTn>
                                        <p:tgtEl>
                                          <p:spTgt spid="121"/>
                                        </p:tgtEl>
                                        <p:attrNameLst>
                                          <p:attrName>style.visibility</p:attrName>
                                        </p:attrNameLst>
                                      </p:cBhvr>
                                      <p:to>
                                        <p:strVal val="visible"/>
                                      </p:to>
                                    </p:set>
                                    <p:animEffect transition="in" filter="barn(outHorizontal)">
                                      <p:cBhvr>
                                        <p:cTn id="126" dur="500"/>
                                        <p:tgtEl>
                                          <p:spTgt spid="121"/>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96"/>
                                        </p:tgtEl>
                                        <p:attrNameLst>
                                          <p:attrName>style.visibility</p:attrName>
                                        </p:attrNameLst>
                                      </p:cBhvr>
                                      <p:to>
                                        <p:strVal val="visible"/>
                                      </p:to>
                                    </p:set>
                                    <p:animEffect transition="in" filter="fade">
                                      <p:cBhvr>
                                        <p:cTn id="131" dur="500"/>
                                        <p:tgtEl>
                                          <p:spTgt spid="96"/>
                                        </p:tgtEl>
                                      </p:cBhvr>
                                    </p:animEffect>
                                  </p:childTnLst>
                                </p:cTn>
                              </p:par>
                            </p:childTnLst>
                          </p:cTn>
                        </p:par>
                        <p:par>
                          <p:cTn id="132" fill="hold">
                            <p:stCondLst>
                              <p:cond delay="500"/>
                            </p:stCondLst>
                            <p:childTnLst>
                              <p:par>
                                <p:cTn id="133" presetID="10" presetClass="entr" presetSubtype="0" fill="hold" nodeType="afterEffect">
                                  <p:stCondLst>
                                    <p:cond delay="0"/>
                                  </p:stCondLst>
                                  <p:childTnLst>
                                    <p:set>
                                      <p:cBhvr>
                                        <p:cTn id="134" dur="1" fill="hold">
                                          <p:stCondLst>
                                            <p:cond delay="0"/>
                                          </p:stCondLst>
                                        </p:cTn>
                                        <p:tgtEl>
                                          <p:spTgt spid="19">
                                            <p:txEl>
                                              <p:pRg st="0" end="0"/>
                                            </p:txEl>
                                          </p:spTgt>
                                        </p:tgtEl>
                                        <p:attrNameLst>
                                          <p:attrName>style.visibility</p:attrName>
                                        </p:attrNameLst>
                                      </p:cBhvr>
                                      <p:to>
                                        <p:strVal val="visible"/>
                                      </p:to>
                                    </p:set>
                                    <p:animEffect transition="in" filter="fade">
                                      <p:cBhvr>
                                        <p:cTn id="135" dur="500"/>
                                        <p:tgtEl>
                                          <p:spTgt spid="19">
                                            <p:txEl>
                                              <p:pRg st="0" end="0"/>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112"/>
                                        </p:tgtEl>
                                        <p:attrNameLst>
                                          <p:attrName>style.visibility</p:attrName>
                                        </p:attrNameLst>
                                      </p:cBhvr>
                                      <p:to>
                                        <p:strVal val="visible"/>
                                      </p:to>
                                    </p:set>
                                    <p:animEffect transition="in" filter="wipe(left)">
                                      <p:cBhvr>
                                        <p:cTn id="140" dur="500"/>
                                        <p:tgtEl>
                                          <p:spTgt spid="112"/>
                                        </p:tgtEl>
                                      </p:cBhvr>
                                    </p:animEffect>
                                  </p:childTnLst>
                                </p:cTn>
                              </p:par>
                            </p:childTnLst>
                          </p:cTn>
                        </p:par>
                        <p:par>
                          <p:cTn id="141" fill="hold">
                            <p:stCondLst>
                              <p:cond delay="500"/>
                            </p:stCondLst>
                            <p:childTnLst>
                              <p:par>
                                <p:cTn id="142" presetID="10" presetClass="entr" presetSubtype="0" fill="hold" grpId="0" nodeType="afterEffect">
                                  <p:stCondLst>
                                    <p:cond delay="0"/>
                                  </p:stCondLst>
                                  <p:childTnLst>
                                    <p:set>
                                      <p:cBhvr>
                                        <p:cTn id="143" dur="1" fill="hold">
                                          <p:stCondLst>
                                            <p:cond delay="0"/>
                                          </p:stCondLst>
                                        </p:cTn>
                                        <p:tgtEl>
                                          <p:spTgt spid="92"/>
                                        </p:tgtEl>
                                        <p:attrNameLst>
                                          <p:attrName>style.visibility</p:attrName>
                                        </p:attrNameLst>
                                      </p:cBhvr>
                                      <p:to>
                                        <p:strVal val="visible"/>
                                      </p:to>
                                    </p:set>
                                    <p:animEffect transition="in" filter="fade">
                                      <p:cBhvr>
                                        <p:cTn id="144" dur="500"/>
                                        <p:tgtEl>
                                          <p:spTgt spid="92"/>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113"/>
                                        </p:tgtEl>
                                        <p:attrNameLst>
                                          <p:attrName>style.visibility</p:attrName>
                                        </p:attrNameLst>
                                      </p:cBhvr>
                                      <p:to>
                                        <p:strVal val="visible"/>
                                      </p:to>
                                    </p:set>
                                    <p:animEffect transition="in" filter="wipe(left)">
                                      <p:cBhvr>
                                        <p:cTn id="149" dur="500"/>
                                        <p:tgtEl>
                                          <p:spTgt spid="113"/>
                                        </p:tgtEl>
                                      </p:cBhvr>
                                    </p:animEffect>
                                  </p:childTnLst>
                                </p:cTn>
                              </p:par>
                            </p:childTnLst>
                          </p:cTn>
                        </p:par>
                        <p:par>
                          <p:cTn id="150" fill="hold">
                            <p:stCondLst>
                              <p:cond delay="500"/>
                            </p:stCondLst>
                            <p:childTnLst>
                              <p:par>
                                <p:cTn id="151" presetID="10" presetClass="entr" presetSubtype="0" fill="hold" grpId="0" nodeType="afterEffect">
                                  <p:stCondLst>
                                    <p:cond delay="0"/>
                                  </p:stCondLst>
                                  <p:childTnLst>
                                    <p:set>
                                      <p:cBhvr>
                                        <p:cTn id="152" dur="1" fill="hold">
                                          <p:stCondLst>
                                            <p:cond delay="0"/>
                                          </p:stCondLst>
                                        </p:cTn>
                                        <p:tgtEl>
                                          <p:spTgt spid="115"/>
                                        </p:tgtEl>
                                        <p:attrNameLst>
                                          <p:attrName>style.visibility</p:attrName>
                                        </p:attrNameLst>
                                      </p:cBhvr>
                                      <p:to>
                                        <p:strVal val="visible"/>
                                      </p:to>
                                    </p:set>
                                    <p:animEffect transition="in" filter="fade">
                                      <p:cBhvr>
                                        <p:cTn id="153" dur="500"/>
                                        <p:tgtEl>
                                          <p:spTgt spid="115"/>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21"/>
                                        </p:tgtEl>
                                        <p:attrNameLst>
                                          <p:attrName>style.visibility</p:attrName>
                                        </p:attrNameLst>
                                      </p:cBhvr>
                                      <p:to>
                                        <p:strVal val="visible"/>
                                      </p:to>
                                    </p:set>
                                    <p:animEffect transition="in" filter="fade">
                                      <p:cBhvr>
                                        <p:cTn id="158" dur="500"/>
                                        <p:tgtEl>
                                          <p:spTgt spid="21"/>
                                        </p:tgtEl>
                                      </p:cBhvr>
                                    </p:animEffect>
                                  </p:childTnLst>
                                </p:cTn>
                              </p:par>
                            </p:childTnLst>
                          </p:cTn>
                        </p:par>
                        <p:par>
                          <p:cTn id="159" fill="hold">
                            <p:stCondLst>
                              <p:cond delay="500"/>
                            </p:stCondLst>
                            <p:childTnLst>
                              <p:par>
                                <p:cTn id="160" presetID="10" presetClass="entr" presetSubtype="0" fill="hold" grpId="0" nodeType="afterEffect">
                                  <p:stCondLst>
                                    <p:cond delay="0"/>
                                  </p:stCondLst>
                                  <p:childTnLst>
                                    <p:set>
                                      <p:cBhvr>
                                        <p:cTn id="161" dur="1" fill="hold">
                                          <p:stCondLst>
                                            <p:cond delay="0"/>
                                          </p:stCondLst>
                                        </p:cTn>
                                        <p:tgtEl>
                                          <p:spTgt spid="5"/>
                                        </p:tgtEl>
                                        <p:attrNameLst>
                                          <p:attrName>style.visibility</p:attrName>
                                        </p:attrNameLst>
                                      </p:cBhvr>
                                      <p:to>
                                        <p:strVal val="visible"/>
                                      </p:to>
                                    </p:set>
                                    <p:animEffect transition="in" filter="fade">
                                      <p:cBhvr>
                                        <p:cTn id="1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7" grpId="0"/>
      <p:bldP spid="21" grpId="0"/>
      <p:bldP spid="82" grpId="0"/>
      <p:bldP spid="85" grpId="0"/>
      <p:bldP spid="92" grpId="0"/>
      <p:bldP spid="93" grpId="0"/>
      <p:bldP spid="95" grpId="0"/>
      <p:bldP spid="96" grpId="0"/>
      <p:bldP spid="112" grpId="0" animBg="1"/>
      <p:bldP spid="113" grpId="0" animBg="1"/>
      <p:bldP spid="1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051898" y="552595"/>
            <a:ext cx="4572000"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自然光和线偏振光组成的混合光，</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
        <p:nvSpPr>
          <p:cNvPr id="6" name="文本框 5"/>
          <p:cNvSpPr txBox="1"/>
          <p:nvPr/>
        </p:nvSpPr>
        <p:spPr>
          <a:xfrm>
            <a:off x="472280" y="567984"/>
            <a:ext cx="4572000" cy="400110"/>
          </a:xfrm>
          <a:prstGeom prst="rect">
            <a:avLst/>
          </a:prstGeom>
          <a:noFill/>
        </p:spPr>
        <p:txBody>
          <a:bodyPr wrap="square">
            <a:spAutoFit/>
          </a:bodyPr>
          <a:lstStyle/>
          <a:p>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7-20</a:t>
            </a:r>
            <a:endParaRPr lang="zh-CN" altLang="en-US" sz="2000" dirty="0"/>
          </a:p>
        </p:txBody>
      </p:sp>
      <mc:AlternateContent xmlns:mc="http://schemas.openxmlformats.org/markup-compatibility/2006">
        <mc:Choice xmlns:a14="http://schemas.microsoft.com/office/drawing/2010/main" Requires="a14">
          <p:sp>
            <p:nvSpPr>
              <p:cNvPr id="8" name="文本框 7"/>
              <p:cNvSpPr txBox="1"/>
              <p:nvPr/>
            </p:nvSpPr>
            <p:spPr>
              <a:xfrm>
                <a:off x="472280" y="474080"/>
                <a:ext cx="8330916" cy="957250"/>
              </a:xfrm>
              <a:prstGeom prst="rect">
                <a:avLst/>
              </a:prstGeom>
              <a:noFill/>
            </p:spPr>
            <p:txBody>
              <a:bodyPr wrap="square">
                <a:spAutoFit/>
              </a:bodyPr>
              <a:lstStyle/>
              <a:p>
                <a:pPr>
                  <a:lnSpc>
                    <a:spcPct val="150000"/>
                  </a:lnSpc>
                </a:pPr>
                <a:r>
                  <a:rPr lang="en-US"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通过偏振片时改变偏振片的取向，</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透射光强变化</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7</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倍</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8" name="文本框 7"/>
              <p:cNvSpPr txBox="1">
                <a:spLocks noRot="1" noChangeAspect="1" noMove="1" noResize="1" noEditPoints="1" noAdjustHandles="1" noChangeArrowheads="1" noChangeShapeType="1" noTextEdit="1"/>
              </p:cNvSpPr>
              <p:nvPr/>
            </p:nvSpPr>
            <p:spPr>
              <a:xfrm>
                <a:off x="472280" y="474080"/>
                <a:ext cx="8330916" cy="957250"/>
              </a:xfrm>
              <a:prstGeom prst="rect">
                <a:avLst/>
              </a:prstGeom>
              <a:blipFill rotWithShape="1">
                <a:blip r:embed="rId1"/>
                <a:stretch>
                  <a:fillRect l="-6" t="-39" r="2" b="-261"/>
                </a:stretch>
              </a:blipFill>
            </p:spPr>
            <p:txBody>
              <a:bodyPr/>
              <a:lstStyle/>
              <a:p>
                <a:r>
                  <a:rPr lang="zh-CN" altLang="en-US">
                    <a:noFill/>
                  </a:rPr>
                  <a:t> </a:t>
                </a:r>
              </a:p>
            </p:txBody>
          </p:sp>
        </mc:Fallback>
      </mc:AlternateContent>
      <p:sp>
        <p:nvSpPr>
          <p:cNvPr id="10" name="文本框 9"/>
          <p:cNvSpPr txBox="1"/>
          <p:nvPr/>
        </p:nvSpPr>
        <p:spPr>
          <a:xfrm>
            <a:off x="2595827" y="910050"/>
            <a:ext cx="6056141" cy="501932"/>
          </a:xfrm>
          <a:prstGeom prst="rect">
            <a:avLst/>
          </a:prstGeom>
          <a:noFill/>
        </p:spPr>
        <p:txBody>
          <a:bodyPr wrap="square">
            <a:spAutoFit/>
          </a:bodyPr>
          <a:lstStyle/>
          <a:p>
            <a:pPr algn="l">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试求入射光中两种光的光强度各占总入射光强的比例。</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2" name="文本框 11"/>
          <p:cNvSpPr txBox="1"/>
          <p:nvPr/>
        </p:nvSpPr>
        <p:spPr>
          <a:xfrm>
            <a:off x="996697" y="1523244"/>
            <a:ext cx="893299"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4" name="文本框 13"/>
              <p:cNvSpPr txBox="1"/>
              <p:nvPr/>
            </p:nvSpPr>
            <p:spPr>
              <a:xfrm>
                <a:off x="1776384" y="1432256"/>
                <a:ext cx="6950201" cy="501932"/>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设入射光的光强为</a:t>
                </a:r>
                <a14:m>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其中线偏振光光强</a:t>
                </a:r>
                <a14:m>
                  <m:oMath xmlns:m="http://schemas.openxmlformats.org/officeDocument/2006/math">
                    <m:sSub>
                      <m:sSub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01</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，自然光为</a:t>
                </a:r>
                <a14:m>
                  <m:oMath xmlns:m="http://schemas.openxmlformats.org/officeDocument/2006/math">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02</m:t>
                        </m:r>
                      </m:sub>
                    </m:sSub>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14" name="文本框 13"/>
              <p:cNvSpPr txBox="1">
                <a:spLocks noRot="1" noChangeAspect="1" noMove="1" noResize="1" noEditPoints="1" noAdjustHandles="1" noChangeArrowheads="1" noChangeShapeType="1" noTextEdit="1"/>
              </p:cNvSpPr>
              <p:nvPr/>
            </p:nvSpPr>
            <p:spPr>
              <a:xfrm>
                <a:off x="1776384" y="1432256"/>
                <a:ext cx="6950201" cy="501932"/>
              </a:xfrm>
              <a:prstGeom prst="rect">
                <a:avLst/>
              </a:prstGeom>
              <a:blipFill rotWithShape="1">
                <a:blip r:embed="rId2"/>
                <a:stretch>
                  <a:fillRect l="-4" t="-66" r="6" b="-131"/>
                </a:stretch>
              </a:blipFill>
            </p:spPr>
            <p:txBody>
              <a:bodyPr/>
              <a:lstStyle/>
              <a:p>
                <a:r>
                  <a:rPr lang="zh-CN" altLang="en-US">
                    <a:noFill/>
                  </a:rPr>
                  <a:t> </a:t>
                </a:r>
              </a:p>
            </p:txBody>
          </p:sp>
        </mc:Fallback>
      </mc:AlternateContent>
      <p:sp>
        <p:nvSpPr>
          <p:cNvPr id="16" name="文本框 15"/>
          <p:cNvSpPr txBox="1"/>
          <p:nvPr/>
        </p:nvSpPr>
        <p:spPr>
          <a:xfrm>
            <a:off x="984279" y="2116328"/>
            <a:ext cx="3886943" cy="400110"/>
          </a:xfrm>
          <a:prstGeom prst="rect">
            <a:avLst/>
          </a:prstGeom>
          <a:noFill/>
        </p:spPr>
        <p:txBody>
          <a:bodyPr wrap="square">
            <a:spAutoFit/>
          </a:bodyPr>
          <a:lstStyle/>
          <a:p>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两束光</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通过偏振片透射光强为：</a:t>
            </a:r>
            <a:endParaRPr lang="zh-CN" altLang="en-US" sz="2000" dirty="0"/>
          </a:p>
        </p:txBody>
      </p:sp>
      <mc:AlternateContent xmlns:mc="http://schemas.openxmlformats.org/markup-compatibility/2006">
        <mc:Choice xmlns:a14="http://schemas.microsoft.com/office/drawing/2010/main" Requires="a14">
          <p:sp>
            <p:nvSpPr>
              <p:cNvPr id="18" name="文本框 17"/>
              <p:cNvSpPr txBox="1"/>
              <p:nvPr/>
            </p:nvSpPr>
            <p:spPr>
              <a:xfrm>
                <a:off x="6439244" y="1982625"/>
                <a:ext cx="1280160" cy="668516"/>
              </a:xfrm>
              <a:prstGeom prst="rect">
                <a:avLst/>
              </a:prstGeom>
              <a:noFill/>
            </p:spPr>
            <p:txBody>
              <a:bodyPr wrap="square">
                <a:spAutoFit/>
              </a:bodyPr>
              <a:lstStyle/>
              <a:p>
                <a:pPr indent="266700" algn="l"/>
                <a14:m>
                  <m:oMathPara xmlns:m="http://schemas.openxmlformats.org/officeDocument/2006/math">
                    <m:oMathParaPr>
                      <m:jc m:val="centerGroup"/>
                    </m:oMathParaPr>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sSub>
                        <m:sSubPr>
                          <m:ctrlPr>
                            <a:rPr lang="zh-CN" altLang="zh-CN" sz="2000" i="1" kern="1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8" name="文本框 17"/>
              <p:cNvSpPr txBox="1">
                <a:spLocks noRot="1" noChangeAspect="1" noMove="1" noResize="1" noEditPoints="1" noAdjustHandles="1" noChangeArrowheads="1" noChangeShapeType="1" noTextEdit="1"/>
              </p:cNvSpPr>
              <p:nvPr/>
            </p:nvSpPr>
            <p:spPr>
              <a:xfrm>
                <a:off x="6439244" y="1982625"/>
                <a:ext cx="1280160" cy="668516"/>
              </a:xfrm>
              <a:prstGeom prst="rect">
                <a:avLst/>
              </a:prstGeom>
              <a:blipFill rotWithShape="1">
                <a:blip r:embed="rId3"/>
                <a:stretch>
                  <a:fillRect l="-27" t="-23" r="-72" b="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0" name="文本框 19"/>
              <p:cNvSpPr txBox="1"/>
              <p:nvPr/>
            </p:nvSpPr>
            <p:spPr>
              <a:xfrm>
                <a:off x="4871222" y="2154162"/>
                <a:ext cx="956603"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100" smtClean="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dirty="0"/>
              </a:p>
            </p:txBody>
          </p:sp>
        </mc:Choice>
        <mc:Fallback>
          <p:sp>
            <p:nvSpPr>
              <p:cNvPr id="20" name="文本框 19"/>
              <p:cNvSpPr txBox="1">
                <a:spLocks noRot="1" noChangeAspect="1" noMove="1" noResize="1" noEditPoints="1" noAdjustHandles="1" noChangeArrowheads="1" noChangeShapeType="1" noTextEdit="1"/>
              </p:cNvSpPr>
              <p:nvPr/>
            </p:nvSpPr>
            <p:spPr>
              <a:xfrm>
                <a:off x="4871222" y="2154162"/>
                <a:ext cx="956603" cy="400110"/>
              </a:xfrm>
              <a:prstGeom prst="rect">
                <a:avLst/>
              </a:prstGeom>
              <a:blipFill rotWithShape="1">
                <a:blip r:embed="rId4"/>
                <a:stretch>
                  <a:fillRect l="-14" t="-60" r="45" b="7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5595182" y="2134413"/>
                <a:ext cx="121685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01</m:t>
                          </m:r>
                        </m:sub>
                      </m:sSub>
                      <m:func>
                        <m:func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cos</m:t>
                              </m:r>
                            </m:e>
                            <m:sup>
                              <m: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fName>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𝛼</m:t>
                          </m:r>
                        </m:e>
                      </m:func>
                    </m:oMath>
                  </m:oMathPara>
                </a14:m>
                <a:endParaRPr lang="zh-CN" altLang="en-US" dirty="0"/>
              </a:p>
            </p:txBody>
          </p:sp>
        </mc:Choice>
        <mc:Fallback>
          <p:sp>
            <p:nvSpPr>
              <p:cNvPr id="22" name="文本框 21"/>
              <p:cNvSpPr txBox="1">
                <a:spLocks noRot="1" noChangeAspect="1" noMove="1" noResize="1" noEditPoints="1" noAdjustHandles="1" noChangeArrowheads="1" noChangeShapeType="1" noTextEdit="1"/>
              </p:cNvSpPr>
              <p:nvPr/>
            </p:nvSpPr>
            <p:spPr>
              <a:xfrm>
                <a:off x="5595182" y="2134413"/>
                <a:ext cx="1216855" cy="400110"/>
              </a:xfrm>
              <a:prstGeom prst="rect">
                <a:avLst/>
              </a:prstGeom>
              <a:blipFill rotWithShape="1">
                <a:blip r:embed="rId5"/>
                <a:stretch>
                  <a:fillRect l="-16" t="-44" r="32" b="5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文本框 23"/>
              <p:cNvSpPr txBox="1"/>
              <p:nvPr/>
            </p:nvSpPr>
            <p:spPr>
              <a:xfrm>
                <a:off x="1022020" y="2663796"/>
                <a:ext cx="3488789" cy="501932"/>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当</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0</m:t>
                    </m:r>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时，</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透射光强最大</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Choice>
        <mc:Fallback>
          <p:sp>
            <p:nvSpPr>
              <p:cNvPr id="24" name="文本框 23"/>
              <p:cNvSpPr txBox="1">
                <a:spLocks noRot="1" noChangeAspect="1" noMove="1" noResize="1" noEditPoints="1" noAdjustHandles="1" noChangeArrowheads="1" noChangeShapeType="1" noTextEdit="1"/>
              </p:cNvSpPr>
              <p:nvPr/>
            </p:nvSpPr>
            <p:spPr>
              <a:xfrm>
                <a:off x="1022020" y="2663796"/>
                <a:ext cx="3488789" cy="501932"/>
              </a:xfrm>
              <a:prstGeom prst="rect">
                <a:avLst/>
              </a:prstGeom>
              <a:blipFill rotWithShape="1">
                <a:blip r:embed="rId6"/>
                <a:stretch>
                  <a:fillRect l="-9" t="-121" r="12" b="-7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4042600" y="2582659"/>
                <a:ext cx="2609557" cy="66851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max</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01</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f>
                            <m:f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en-US" dirty="0"/>
              </a:p>
            </p:txBody>
          </p:sp>
        </mc:Choice>
        <mc:Fallback>
          <p:sp>
            <p:nvSpPr>
              <p:cNvPr id="26" name="文本框 25"/>
              <p:cNvSpPr txBox="1">
                <a:spLocks noRot="1" noChangeAspect="1" noMove="1" noResize="1" noEditPoints="1" noAdjustHandles="1" noChangeArrowheads="1" noChangeShapeType="1" noTextEdit="1"/>
              </p:cNvSpPr>
              <p:nvPr/>
            </p:nvSpPr>
            <p:spPr>
              <a:xfrm>
                <a:off x="4042600" y="2582659"/>
                <a:ext cx="2609557" cy="668516"/>
              </a:xfrm>
              <a:prstGeom prst="rect">
                <a:avLst/>
              </a:prstGeom>
              <a:blipFill rotWithShape="1">
                <a:blip r:embed="rId7"/>
                <a:stretch>
                  <a:fillRect l="-7" t="-17" r="20" b="9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8" name="文本框 27"/>
              <p:cNvSpPr txBox="1"/>
              <p:nvPr/>
            </p:nvSpPr>
            <p:spPr>
              <a:xfrm>
                <a:off x="1022020" y="3250589"/>
                <a:ext cx="3571772" cy="653769"/>
              </a:xfrm>
              <a:prstGeom prst="rect">
                <a:avLst/>
              </a:prstGeom>
              <a:noFill/>
            </p:spPr>
            <p:txBody>
              <a:bodyPr wrap="square">
                <a:spAutoFit/>
              </a:bodyPr>
              <a:lstStyle/>
              <a:p>
                <a:pPr>
                  <a:lnSpc>
                    <a:spcPct val="150000"/>
                  </a:lnSpc>
                </a:pP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当</a:t>
                </a:r>
                <a14:m>
                  <m:oMath xmlns:m="http://schemas.openxmlformats.org/officeDocument/2006/math">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π</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2</m:t>
                        </m:r>
                      </m:den>
                    </m:f>
                  </m:oMath>
                </a14:m>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时，</a:t>
                </a:r>
                <a:r>
                  <a:rPr lang="zh-CN" altLang="zh-CN" sz="2000" kern="100" dirty="0">
                    <a:effectLst/>
                    <a:latin typeface="等线" panose="02010600030101010101" pitchFamily="2" charset="-122"/>
                    <a:ea typeface="Times New Roman" panose="02020603050405020304" pitchFamily="18" charset="0"/>
                    <a:cs typeface="Times New Roman" panose="02020603050405020304" pitchFamily="18" charset="0"/>
                  </a:rPr>
                  <a:t> </a:t>
                </a:r>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透射光强最小：</a:t>
                </a:r>
                <a:endParaRPr lang="zh-CN" altLang="en-US" sz="2000" dirty="0"/>
              </a:p>
            </p:txBody>
          </p:sp>
        </mc:Choice>
        <mc:Fallback>
          <p:sp>
            <p:nvSpPr>
              <p:cNvPr id="28" name="文本框 27"/>
              <p:cNvSpPr txBox="1">
                <a:spLocks noRot="1" noChangeAspect="1" noMove="1" noResize="1" noEditPoints="1" noAdjustHandles="1" noChangeArrowheads="1" noChangeShapeType="1" noTextEdit="1"/>
              </p:cNvSpPr>
              <p:nvPr/>
            </p:nvSpPr>
            <p:spPr>
              <a:xfrm>
                <a:off x="1022020" y="3250589"/>
                <a:ext cx="3571772" cy="653769"/>
              </a:xfrm>
              <a:prstGeom prst="rect">
                <a:avLst/>
              </a:prstGeom>
              <a:blipFill rotWithShape="1">
                <a:blip r:embed="rId8"/>
                <a:stretch>
                  <a:fillRect l="-9" t="-4" r="6" b="5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0" name="文本框 29"/>
              <p:cNvSpPr txBox="1"/>
              <p:nvPr/>
            </p:nvSpPr>
            <p:spPr>
              <a:xfrm>
                <a:off x="3994884" y="3248128"/>
                <a:ext cx="2046849" cy="745460"/>
              </a:xfrm>
              <a:prstGeom prst="rect">
                <a:avLst/>
              </a:prstGeom>
              <a:noFill/>
            </p:spPr>
            <p:txBody>
              <a:bodyPr wrap="square">
                <a:spAutoFit/>
              </a:bodyPr>
              <a:lstStyle/>
              <a:p>
                <a:pPr algn="just">
                  <a:spcAft>
                    <a:spcPts val="600"/>
                  </a:spcAft>
                </a:pPr>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min</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f>
                            <m:fPr>
                              <m:ctrlPr>
                                <a:rPr lang="zh-CN" altLang="zh-CN" sz="20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30" name="文本框 29"/>
              <p:cNvSpPr txBox="1">
                <a:spLocks noRot="1" noChangeAspect="1" noMove="1" noResize="1" noEditPoints="1" noAdjustHandles="1" noChangeArrowheads="1" noChangeShapeType="1" noTextEdit="1"/>
              </p:cNvSpPr>
              <p:nvPr/>
            </p:nvSpPr>
            <p:spPr>
              <a:xfrm>
                <a:off x="3994884" y="3248128"/>
                <a:ext cx="2046849" cy="745460"/>
              </a:xfrm>
              <a:prstGeom prst="rect">
                <a:avLst/>
              </a:prstGeom>
              <a:blipFill rotWithShape="1">
                <a:blip r:embed="rId9"/>
                <a:stretch>
                  <a:fillRect l="-5" t="-14" r="17" b="10"/>
                </a:stretch>
              </a:blipFill>
            </p:spPr>
            <p:txBody>
              <a:bodyPr/>
              <a:lstStyle/>
              <a:p>
                <a:r>
                  <a:rPr lang="zh-CN" altLang="en-US">
                    <a:noFill/>
                  </a:rPr>
                  <a:t> </a:t>
                </a:r>
              </a:p>
            </p:txBody>
          </p:sp>
        </mc:Fallback>
      </mc:AlternateContent>
      <p:sp>
        <p:nvSpPr>
          <p:cNvPr id="32" name="文本框 31"/>
          <p:cNvSpPr txBox="1"/>
          <p:nvPr/>
        </p:nvSpPr>
        <p:spPr>
          <a:xfrm>
            <a:off x="996697" y="4097332"/>
            <a:ext cx="1102555"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依题意</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34" name="文本框 33"/>
              <p:cNvSpPr txBox="1"/>
              <p:nvPr/>
            </p:nvSpPr>
            <p:spPr>
              <a:xfrm>
                <a:off x="2036825" y="4083264"/>
                <a:ext cx="2059159"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max</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7</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m:rPr>
                              <m:sty m:val="p"/>
                            </m:rPr>
                            <a:rPr lang="en-US" altLang="zh-CN" sz="2000" kern="100">
                              <a:effectLst/>
                              <a:latin typeface="Cambria Math" panose="02040503050406030204" pitchFamily="18" charset="0"/>
                              <a:ea typeface="宋体" panose="02010600030101010101" pitchFamily="2" charset="-122"/>
                              <a:cs typeface="Times New Roman" panose="02020603050405020304" pitchFamily="18" charset="0"/>
                            </a:rPr>
                            <m:t>min</m:t>
                          </m:r>
                        </m:sub>
                      </m:sSub>
                    </m:oMath>
                  </m:oMathPara>
                </a14:m>
                <a:endParaRPr lang="zh-CN" altLang="en-US" dirty="0"/>
              </a:p>
            </p:txBody>
          </p:sp>
        </mc:Choice>
        <mc:Fallback>
          <p:sp>
            <p:nvSpPr>
              <p:cNvPr id="34" name="文本框 33"/>
              <p:cNvSpPr txBox="1">
                <a:spLocks noRot="1" noChangeAspect="1" noMove="1" noResize="1" noEditPoints="1" noAdjustHandles="1" noChangeArrowheads="1" noChangeShapeType="1" noTextEdit="1"/>
              </p:cNvSpPr>
              <p:nvPr/>
            </p:nvSpPr>
            <p:spPr>
              <a:xfrm>
                <a:off x="2036825" y="4083264"/>
                <a:ext cx="2059159" cy="400110"/>
              </a:xfrm>
              <a:prstGeom prst="rect">
                <a:avLst/>
              </a:prstGeom>
              <a:blipFill rotWithShape="1">
                <a:blip r:embed="rId10"/>
                <a:stretch>
                  <a:fillRect l="-18" t="-53" r="11" b="68"/>
                </a:stretch>
              </a:blipFill>
            </p:spPr>
            <p:txBody>
              <a:bodyPr/>
              <a:lstStyle/>
              <a:p>
                <a:r>
                  <a:rPr lang="zh-CN" altLang="en-US">
                    <a:noFill/>
                  </a:rPr>
                  <a:t> </a:t>
                </a:r>
              </a:p>
            </p:txBody>
          </p:sp>
        </mc:Fallback>
      </mc:AlternateContent>
      <p:sp>
        <p:nvSpPr>
          <p:cNvPr id="36" name="文本框 35"/>
          <p:cNvSpPr txBox="1"/>
          <p:nvPr/>
        </p:nvSpPr>
        <p:spPr>
          <a:xfrm>
            <a:off x="1053657" y="4728247"/>
            <a:ext cx="722727"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即：</a:t>
            </a:r>
            <a:endParaRPr lang="zh-CN" altLang="en-US" sz="2000" dirty="0"/>
          </a:p>
        </p:txBody>
      </p:sp>
      <mc:AlternateContent xmlns:mc="http://schemas.openxmlformats.org/markup-compatibility/2006">
        <mc:Choice xmlns:a14="http://schemas.microsoft.com/office/drawing/2010/main" Requires="a14">
          <p:sp>
            <p:nvSpPr>
              <p:cNvPr id="38" name="文本框 37"/>
              <p:cNvSpPr txBox="1"/>
              <p:nvPr/>
            </p:nvSpPr>
            <p:spPr>
              <a:xfrm>
                <a:off x="2679739" y="4629616"/>
                <a:ext cx="2815840" cy="69506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01</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f>
                            <m:fPr>
                              <m:ctrlPr>
                                <a:rPr lang="zh-CN" altLang="zh-CN" sz="200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02</m:t>
                          </m:r>
                        </m:sub>
                      </m:sSub>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latin typeface="Cambria Math" panose="02040503050406030204" pitchFamily="18" charset="0"/>
                          <a:ea typeface="宋体" panose="02010600030101010101" pitchFamily="2" charset="-122"/>
                          <a:cs typeface="Times New Roman" panose="02020603050405020304" pitchFamily="18" charset="0"/>
                        </a:rPr>
                        <m:t>7</m:t>
                      </m:r>
                      <m:r>
                        <a:rPr lang="en-US" altLang="zh-CN" sz="2000" i="1" kern="100"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zh-CN" altLang="zh-CN" sz="2000" i="1" kern="10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f>
                            <m:fPr>
                              <m:ctrlPr>
                                <a:rPr lang="zh-CN" altLang="zh-CN" sz="200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0" i="1" kern="1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2000" i="1" kern="100">
                                  <a:solidFill>
                                    <a:schemeClr val="tx1"/>
                                  </a:solidFill>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en-US" dirty="0"/>
              </a:p>
            </p:txBody>
          </p:sp>
        </mc:Choice>
        <mc:Fallback>
          <p:sp>
            <p:nvSpPr>
              <p:cNvPr id="38" name="文本框 37"/>
              <p:cNvSpPr txBox="1">
                <a:spLocks noRot="1" noChangeAspect="1" noMove="1" noResize="1" noEditPoints="1" noAdjustHandles="1" noChangeArrowheads="1" noChangeShapeType="1" noTextEdit="1"/>
              </p:cNvSpPr>
              <p:nvPr/>
            </p:nvSpPr>
            <p:spPr>
              <a:xfrm>
                <a:off x="2679739" y="4629616"/>
                <a:ext cx="2815840" cy="695062"/>
              </a:xfrm>
              <a:prstGeom prst="rect">
                <a:avLst/>
              </a:prstGeom>
              <a:blipFill rotWithShape="1">
                <a:blip r:embed="rId11"/>
                <a:stretch>
                  <a:fillRect l="-1" t="-67" r="10"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1687319" y="5198821"/>
                <a:ext cx="2047731" cy="553998"/>
              </a:xfrm>
              <a:prstGeom prst="rect">
                <a:avLst/>
              </a:prstGeom>
              <a:noFill/>
            </p:spPr>
            <p:txBody>
              <a:bodyPr wrap="square">
                <a:spAutoFit/>
              </a:bodyPr>
              <a:lstStyle/>
              <a:p>
                <a:pPr algn="l">
                  <a:lnSpc>
                    <a:spcPct val="150000"/>
                  </a:lnSpc>
                </a:pPr>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01</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sSub>
                        <m:sSubPr>
                          <m:ctrlPr>
                            <a:rPr lang="zh-CN" altLang="zh-CN" sz="20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0" name="文本框 39"/>
              <p:cNvSpPr txBox="1">
                <a:spLocks noRot="1" noChangeAspect="1" noMove="1" noResize="1" noEditPoints="1" noAdjustHandles="1" noChangeArrowheads="1" noChangeShapeType="1" noTextEdit="1"/>
              </p:cNvSpPr>
              <p:nvPr/>
            </p:nvSpPr>
            <p:spPr>
              <a:xfrm>
                <a:off x="1687319" y="5198821"/>
                <a:ext cx="2047731" cy="553998"/>
              </a:xfrm>
              <a:prstGeom prst="rect">
                <a:avLst/>
              </a:prstGeom>
              <a:blipFill rotWithShape="1">
                <a:blip r:embed="rId12"/>
                <a:stretch>
                  <a:fillRect l="-6" t="-14" r="30" b="64"/>
                </a:stretch>
              </a:blipFill>
            </p:spPr>
            <p:txBody>
              <a:bodyPr/>
              <a:lstStyle/>
              <a:p>
                <a:r>
                  <a:rPr lang="zh-CN" altLang="en-US">
                    <a:noFill/>
                  </a:rPr>
                  <a:t> </a:t>
                </a:r>
              </a:p>
            </p:txBody>
          </p:sp>
        </mc:Fallback>
      </mc:AlternateContent>
      <p:sp>
        <p:nvSpPr>
          <p:cNvPr id="44" name="文本框 43"/>
          <p:cNvSpPr txBox="1"/>
          <p:nvPr/>
        </p:nvSpPr>
        <p:spPr>
          <a:xfrm>
            <a:off x="1071113" y="5295573"/>
            <a:ext cx="861986"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可得：</a:t>
            </a:r>
            <a:endParaRPr lang="zh-CN" altLang="en-US" sz="2000" dirty="0"/>
          </a:p>
        </p:txBody>
      </p:sp>
      <p:sp>
        <p:nvSpPr>
          <p:cNvPr id="46" name="文本框 45"/>
          <p:cNvSpPr txBox="1"/>
          <p:nvPr/>
        </p:nvSpPr>
        <p:spPr>
          <a:xfrm>
            <a:off x="1059418" y="5916571"/>
            <a:ext cx="2047731"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入射总光强为</a:t>
            </a:r>
            <a:r>
              <a:rPr lang="zh-CN" altLang="en-US" sz="20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000" dirty="0"/>
          </a:p>
        </p:txBody>
      </p:sp>
      <mc:AlternateContent xmlns:mc="http://schemas.openxmlformats.org/markup-compatibility/2006">
        <mc:Choice xmlns:a14="http://schemas.microsoft.com/office/drawing/2010/main" Requires="a14">
          <p:sp>
            <p:nvSpPr>
              <p:cNvPr id="48" name="文本框 47"/>
              <p:cNvSpPr txBox="1"/>
              <p:nvPr/>
            </p:nvSpPr>
            <p:spPr>
              <a:xfrm>
                <a:off x="2712299" y="5913970"/>
                <a:ext cx="2663599" cy="39299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01</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02</m:t>
                          </m:r>
                        </m:sub>
                      </m:sSub>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smtClean="0">
                          <a:effectLst/>
                          <a:latin typeface="Cambria Math" panose="02040503050406030204" pitchFamily="18" charset="0"/>
                          <a:ea typeface="宋体" panose="02010600030101010101" pitchFamily="2" charset="-122"/>
                          <a:cs typeface="Times New Roman" panose="02020603050405020304" pitchFamily="18" charset="0"/>
                        </a:rPr>
                        <m:t>4</m:t>
                      </m:r>
                      <m:sSub>
                        <m:sSub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i="1" kern="100">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en-US" dirty="0"/>
              </a:p>
            </p:txBody>
          </p:sp>
        </mc:Choice>
        <mc:Fallback>
          <p:sp>
            <p:nvSpPr>
              <p:cNvPr id="48" name="文本框 47"/>
              <p:cNvSpPr txBox="1">
                <a:spLocks noRot="1" noChangeAspect="1" noMove="1" noResize="1" noEditPoints="1" noAdjustHandles="1" noChangeArrowheads="1" noChangeShapeType="1" noTextEdit="1"/>
              </p:cNvSpPr>
              <p:nvPr/>
            </p:nvSpPr>
            <p:spPr>
              <a:xfrm>
                <a:off x="2712299" y="5913970"/>
                <a:ext cx="2663599" cy="392993"/>
              </a:xfrm>
              <a:prstGeom prst="rect">
                <a:avLst/>
              </a:prstGeom>
              <a:blipFill rotWithShape="1">
                <a:blip r:embed="rId13"/>
                <a:stretch>
                  <a:fillRect l="-8" t="-55" r="23" b="36"/>
                </a:stretch>
              </a:blipFill>
            </p:spPr>
            <p:txBody>
              <a:bodyPr/>
              <a:lstStyle/>
              <a:p>
                <a:r>
                  <a:rPr lang="zh-CN" altLang="en-US">
                    <a:noFill/>
                  </a:rPr>
                  <a:t> </a:t>
                </a:r>
              </a:p>
            </p:txBody>
          </p:sp>
        </mc:Fallback>
      </mc:AlternateContent>
      <p:sp>
        <p:nvSpPr>
          <p:cNvPr id="50" name="文本框 49"/>
          <p:cNvSpPr txBox="1"/>
          <p:nvPr/>
        </p:nvSpPr>
        <p:spPr>
          <a:xfrm>
            <a:off x="5283031" y="5939760"/>
            <a:ext cx="1008815" cy="400110"/>
          </a:xfrm>
          <a:prstGeom prst="rect">
            <a:avLst/>
          </a:prstGeom>
          <a:noFill/>
        </p:spPr>
        <p:txBody>
          <a:bodyPr wrap="square">
            <a:spAutoFit/>
          </a:bodyPr>
          <a:lstStyle/>
          <a:p>
            <a:r>
              <a:rPr lang="zh-CN" altLang="zh-CN" sz="2000" kern="100" dirty="0">
                <a:effectLst/>
                <a:latin typeface="Times New Roman" panose="02020603050405020304" pitchFamily="18" charset="0"/>
                <a:ea typeface="宋体" panose="02010600030101010101" pitchFamily="2" charset="-122"/>
                <a:cs typeface="Times New Roman" panose="02020603050405020304" pitchFamily="18" charset="0"/>
              </a:rPr>
              <a:t>所以：</a:t>
            </a:r>
            <a:endParaRPr lang="zh-CN" altLang="en-US" sz="2000" dirty="0"/>
          </a:p>
        </p:txBody>
      </p:sp>
      <mc:AlternateContent xmlns:mc="http://schemas.openxmlformats.org/markup-compatibility/2006">
        <mc:Choice xmlns:a14="http://schemas.microsoft.com/office/drawing/2010/main" Requires="a14">
          <p:sp>
            <p:nvSpPr>
              <p:cNvPr id="52" name="文本框 51"/>
              <p:cNvSpPr txBox="1"/>
              <p:nvPr/>
            </p:nvSpPr>
            <p:spPr>
              <a:xfrm>
                <a:off x="5961947" y="5752819"/>
                <a:ext cx="1429086" cy="72276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01</m:t>
                              </m:r>
                            </m:sub>
                          </m:sSub>
                        </m:num>
                        <m:den>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sub>
                          </m:sSub>
                        </m:den>
                      </m:f>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4</m:t>
                          </m:r>
                        </m:den>
                      </m:f>
                    </m:oMath>
                  </m:oMathPara>
                </a14:m>
                <a:endParaRPr lang="zh-CN" altLang="en-US" dirty="0"/>
              </a:p>
            </p:txBody>
          </p:sp>
        </mc:Choice>
        <mc:Fallback>
          <p:sp>
            <p:nvSpPr>
              <p:cNvPr id="52" name="文本框 51"/>
              <p:cNvSpPr txBox="1">
                <a:spLocks noRot="1" noChangeAspect="1" noMove="1" noResize="1" noEditPoints="1" noAdjustHandles="1" noChangeArrowheads="1" noChangeShapeType="1" noTextEdit="1"/>
              </p:cNvSpPr>
              <p:nvPr/>
            </p:nvSpPr>
            <p:spPr>
              <a:xfrm>
                <a:off x="5961947" y="5752819"/>
                <a:ext cx="1429086" cy="722762"/>
              </a:xfrm>
              <a:prstGeom prst="rect">
                <a:avLst/>
              </a:prstGeom>
              <a:blipFill rotWithShape="1">
                <a:blip r:embed="rId14"/>
                <a:stretch>
                  <a:fillRect l="-40" t="-49" r="19" b="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4" name="文本框 53"/>
              <p:cNvSpPr txBox="1"/>
              <p:nvPr/>
            </p:nvSpPr>
            <p:spPr>
              <a:xfrm>
                <a:off x="7152697" y="5755245"/>
                <a:ext cx="1561513" cy="72276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
                        <m:fPr>
                          <m:ctrlPr>
                            <a:rPr lang="zh-CN" altLang="zh-CN" sz="20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02</m:t>
                              </m:r>
                            </m:sub>
                          </m:sSub>
                        </m:num>
                        <m:den>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0</m:t>
                              </m:r>
                            </m:sub>
                          </m:sSub>
                        </m:den>
                      </m:f>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4</m:t>
                          </m:r>
                        </m:den>
                      </m:f>
                    </m:oMath>
                  </m:oMathPara>
                </a14:m>
                <a:endParaRPr lang="zh-CN" altLang="en-US" dirty="0"/>
              </a:p>
            </p:txBody>
          </p:sp>
        </mc:Choice>
        <mc:Fallback>
          <p:sp>
            <p:nvSpPr>
              <p:cNvPr id="54" name="文本框 53"/>
              <p:cNvSpPr txBox="1">
                <a:spLocks noRot="1" noChangeAspect="1" noMove="1" noResize="1" noEditPoints="1" noAdjustHandles="1" noChangeArrowheads="1" noChangeShapeType="1" noTextEdit="1"/>
              </p:cNvSpPr>
              <p:nvPr/>
            </p:nvSpPr>
            <p:spPr>
              <a:xfrm>
                <a:off x="7152697" y="5755245"/>
                <a:ext cx="1561513" cy="722762"/>
              </a:xfrm>
              <a:prstGeom prst="rect">
                <a:avLst/>
              </a:prstGeom>
              <a:blipFill rotWithShape="1">
                <a:blip r:embed="rId15"/>
                <a:stretch>
                  <a:fillRect l="-4" t="-33" r="7" b="51"/>
                </a:stretch>
              </a:blipFill>
            </p:spPr>
            <p:txBody>
              <a:bodyPr/>
              <a:lstStyle/>
              <a:p>
                <a:r>
                  <a:rPr lang="zh-CN" altLang="en-US">
                    <a:noFill/>
                  </a:rPr>
                  <a:t> </a:t>
                </a:r>
              </a:p>
            </p:txBody>
          </p:sp>
        </mc:Fallback>
      </mc:AlternateContent>
      <p:grpSp>
        <p:nvGrpSpPr>
          <p:cNvPr id="142" name="组合 141"/>
          <p:cNvGrpSpPr/>
          <p:nvPr/>
        </p:nvGrpSpPr>
        <p:grpSpPr>
          <a:xfrm>
            <a:off x="6527142" y="3516907"/>
            <a:ext cx="1603642" cy="1985349"/>
            <a:chOff x="6527142" y="3516907"/>
            <a:chExt cx="1603642" cy="1985349"/>
          </a:xfrm>
        </p:grpSpPr>
        <p:sp>
          <p:nvSpPr>
            <p:cNvPr id="97" name="文本框 96"/>
            <p:cNvSpPr txBox="1"/>
            <p:nvPr/>
          </p:nvSpPr>
          <p:spPr>
            <a:xfrm>
              <a:off x="6527142" y="5163702"/>
              <a:ext cx="1603642" cy="338554"/>
            </a:xfrm>
            <a:prstGeom prst="rect">
              <a:avLst/>
            </a:prstGeom>
            <a:noFill/>
          </p:spPr>
          <p:txBody>
            <a:bodyPr wrap="square">
              <a:spAutoFit/>
            </a:bodyPr>
            <a:lstStyle/>
            <a:p>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7-20</a:t>
              </a: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nvGrpSpPr>
            <p:cNvPr id="98" name="组合 97"/>
            <p:cNvGrpSpPr/>
            <p:nvPr/>
          </p:nvGrpSpPr>
          <p:grpSpPr>
            <a:xfrm>
              <a:off x="7039150" y="3516907"/>
              <a:ext cx="882071" cy="1120981"/>
              <a:chOff x="3604518" y="2286544"/>
              <a:chExt cx="882071" cy="1120981"/>
            </a:xfrm>
          </p:grpSpPr>
          <p:sp>
            <p:nvSpPr>
              <p:cNvPr id="99" name="平行四边形 98"/>
              <p:cNvSpPr/>
              <p:nvPr/>
            </p:nvSpPr>
            <p:spPr bwMode="auto">
              <a:xfrm rot="20925870">
                <a:off x="3604518" y="2286544"/>
                <a:ext cx="882071" cy="1120981"/>
              </a:xfrm>
              <a:prstGeom prst="parallelogram">
                <a:avLst/>
              </a:prstGeom>
              <a:solidFill>
                <a:schemeClr val="bg1">
                  <a:lumMod val="65000"/>
                </a:schemeClr>
              </a:solidFill>
              <a:ln w="12700">
                <a:noFill/>
                <a:round/>
                <a:headEnd type="none" w="med" len="lg"/>
                <a:tailEnd type="stealth" w="med" len="lg"/>
              </a:ln>
            </p:spPr>
            <p:txBody>
              <a:bodyPr rtlCol="0" anchor="ctr"/>
              <a:lstStyle/>
              <a:p>
                <a:pPr algn="l"/>
                <a:endParaRPr lang="zh-CN" altLang="en-US"/>
              </a:p>
            </p:txBody>
          </p:sp>
          <p:sp>
            <p:nvSpPr>
              <p:cNvPr id="100" name="直接连接符 24589"/>
              <p:cNvSpPr>
                <a:spLocks noChangeAspect="1" noChangeShapeType="1"/>
              </p:cNvSpPr>
              <p:nvPr/>
            </p:nvSpPr>
            <p:spPr bwMode="auto">
              <a:xfrm>
                <a:off x="3781618" y="2955391"/>
                <a:ext cx="150497" cy="444610"/>
              </a:xfrm>
              <a:prstGeom prst="line">
                <a:avLst/>
              </a:prstGeom>
              <a:noFill/>
              <a:ln w="19050">
                <a:solidFill>
                  <a:schemeClr val="bg1"/>
                </a:solidFill>
                <a:prstDash val="dash"/>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grpSp>
      </p:grpSp>
      <p:sp>
        <p:nvSpPr>
          <p:cNvPr id="101" name="直接连接符 24584"/>
          <p:cNvSpPr>
            <a:spLocks noChangeShapeType="1"/>
          </p:cNvSpPr>
          <p:nvPr/>
        </p:nvSpPr>
        <p:spPr bwMode="auto">
          <a:xfrm flipV="1">
            <a:off x="6320624" y="3890275"/>
            <a:ext cx="216000" cy="0"/>
          </a:xfrm>
          <a:prstGeom prst="line">
            <a:avLst/>
          </a:prstGeom>
          <a:noFill/>
          <a:ln w="19050">
            <a:solidFill>
              <a:srgbClr val="FF000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02" name="直接连接符 24587"/>
          <p:cNvSpPr>
            <a:spLocks noChangeShapeType="1"/>
          </p:cNvSpPr>
          <p:nvPr/>
        </p:nvSpPr>
        <p:spPr bwMode="auto">
          <a:xfrm>
            <a:off x="6557593" y="3674287"/>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mc:AlternateContent xmlns:mc="http://schemas.openxmlformats.org/markup-compatibility/2006">
        <mc:Choice xmlns:a14="http://schemas.microsoft.com/office/drawing/2010/main" Requires="a14">
          <p:sp>
            <p:nvSpPr>
              <p:cNvPr id="103" name="文本框 102"/>
              <p:cNvSpPr txBox="1"/>
              <p:nvPr/>
            </p:nvSpPr>
            <p:spPr>
              <a:xfrm>
                <a:off x="5870194" y="3674287"/>
                <a:ext cx="5107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02</m:t>
                          </m:r>
                        </m:sub>
                      </m:sSub>
                    </m:oMath>
                  </m:oMathPara>
                </a14:m>
                <a:endParaRPr lang="zh-CN" altLang="en-US" dirty="0"/>
              </a:p>
            </p:txBody>
          </p:sp>
        </mc:Choice>
        <mc:Fallback>
          <p:sp>
            <p:nvSpPr>
              <p:cNvPr id="103" name="文本框 102"/>
              <p:cNvSpPr txBox="1">
                <a:spLocks noRot="1" noChangeAspect="1" noMove="1" noResize="1" noEditPoints="1" noAdjustHandles="1" noChangeArrowheads="1" noChangeShapeType="1" noTextEdit="1"/>
              </p:cNvSpPr>
              <p:nvPr/>
            </p:nvSpPr>
            <p:spPr>
              <a:xfrm>
                <a:off x="5870194" y="3674287"/>
                <a:ext cx="510725" cy="338554"/>
              </a:xfrm>
              <a:prstGeom prst="rect">
                <a:avLst/>
              </a:prstGeom>
              <a:blipFill rotWithShape="1">
                <a:blip r:embed="rId16"/>
                <a:stretch>
                  <a:fillRect l="-50" t="-52" r="86" b="8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4" name="文本框 103"/>
              <p:cNvSpPr txBox="1"/>
              <p:nvPr/>
            </p:nvSpPr>
            <p:spPr>
              <a:xfrm>
                <a:off x="7975841" y="3283326"/>
                <a:ext cx="420354" cy="551754"/>
              </a:xfrm>
              <a:prstGeom prst="rect">
                <a:avLst/>
              </a:prstGeom>
              <a:noFill/>
            </p:spPr>
            <p:txBody>
              <a:bodyPr wrap="square">
                <a:spAutoFit/>
              </a:bodyPr>
              <a:lstStyle/>
              <a:p>
                <a14:m>
                  <m:oMathPara xmlns:m="http://schemas.openxmlformats.org/officeDocument/2006/math">
                    <m:oMathParaPr>
                      <m:jc m:val="left"/>
                    </m:oMathParaPr>
                    <m:oMath xmlns:m="http://schemas.openxmlformats.org/officeDocument/2006/math">
                      <m:f>
                        <m:fPr>
                          <m:ctrlPr>
                            <a:rPr lang="zh-CN" altLang="en-US" sz="1600" i="1" smtClean="0">
                              <a:solidFill>
                                <a:srgbClr val="836967"/>
                              </a:solidFill>
                              <a:latin typeface="Cambria Math" panose="02040503050406030204" pitchFamily="18" charset="0"/>
                            </a:rPr>
                          </m:ctrlPr>
                        </m:fPr>
                        <m:num>
                          <m:sSub>
                            <m:sSubPr>
                              <m:ctrlPr>
                                <a:rPr lang="zh-CN" altLang="zh-CN" sz="1600" i="1" kern="10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600" i="1" kern="100">
                                  <a:solidFill>
                                    <a:srgbClr val="FF0000"/>
                                  </a:solidFill>
                                  <a:latin typeface="Cambria Math" panose="02040503050406030204" pitchFamily="18" charset="0"/>
                                  <a:ea typeface="宋体" panose="02010600030101010101" pitchFamily="2" charset="-122"/>
                                  <a:cs typeface="Times New Roman" panose="02020603050405020304" pitchFamily="18" charset="0"/>
                                </a:rPr>
                                <m:t>02</m:t>
                              </m:r>
                            </m:sub>
                          </m:sSub>
                        </m:num>
                        <m:den>
                          <m:r>
                            <a:rPr lang="zh-CN" altLang="en-US" sz="1600" i="0">
                              <a:latin typeface="Cambria Math" panose="02040503050406030204" pitchFamily="18" charset="0"/>
                            </a:rPr>
                            <m:t>2</m:t>
                          </m:r>
                        </m:den>
                      </m:f>
                    </m:oMath>
                  </m:oMathPara>
                </a14:m>
                <a:endParaRPr lang="zh-CN" altLang="en-US" dirty="0"/>
              </a:p>
            </p:txBody>
          </p:sp>
        </mc:Choice>
        <mc:Fallback>
          <p:sp>
            <p:nvSpPr>
              <p:cNvPr id="104" name="文本框 103"/>
              <p:cNvSpPr txBox="1">
                <a:spLocks noRot="1" noChangeAspect="1" noMove="1" noResize="1" noEditPoints="1" noAdjustHandles="1" noChangeArrowheads="1" noChangeShapeType="1" noTextEdit="1"/>
              </p:cNvSpPr>
              <p:nvPr/>
            </p:nvSpPr>
            <p:spPr>
              <a:xfrm>
                <a:off x="7975841" y="3283326"/>
                <a:ext cx="420354" cy="551754"/>
              </a:xfrm>
              <a:prstGeom prst="rect">
                <a:avLst/>
              </a:prstGeom>
              <a:blipFill rotWithShape="1">
                <a:blip r:embed="rId17"/>
                <a:stretch>
                  <a:fillRect l="-57" t="-68" r="54" b="57"/>
                </a:stretch>
              </a:blipFill>
            </p:spPr>
            <p:txBody>
              <a:bodyPr/>
              <a:lstStyle/>
              <a:p>
                <a:r>
                  <a:rPr lang="zh-CN" altLang="en-US">
                    <a:noFill/>
                  </a:rPr>
                  <a:t> </a:t>
                </a:r>
              </a:p>
            </p:txBody>
          </p:sp>
        </mc:Fallback>
      </mc:AlternateContent>
      <p:sp>
        <p:nvSpPr>
          <p:cNvPr id="105" name="直接连接符 24584"/>
          <p:cNvSpPr>
            <a:spLocks noChangeShapeType="1"/>
          </p:cNvSpPr>
          <p:nvPr/>
        </p:nvSpPr>
        <p:spPr bwMode="auto">
          <a:xfrm>
            <a:off x="6549452" y="4407982"/>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06" name="直接连接符 105"/>
          <p:cNvCxnSpPr/>
          <p:nvPr/>
        </p:nvCxnSpPr>
        <p:spPr bwMode="auto">
          <a:xfrm flipH="1">
            <a:off x="6478207" y="4240928"/>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cxnSp>
        <p:nvCxnSpPr>
          <p:cNvPr id="107" name="直接连接符 106"/>
          <p:cNvCxnSpPr/>
          <p:nvPr/>
        </p:nvCxnSpPr>
        <p:spPr bwMode="auto">
          <a:xfrm flipH="1">
            <a:off x="6749028" y="4226794"/>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grpSp>
        <p:nvGrpSpPr>
          <p:cNvPr id="108" name="组合 107"/>
          <p:cNvGrpSpPr/>
          <p:nvPr/>
        </p:nvGrpSpPr>
        <p:grpSpPr>
          <a:xfrm>
            <a:off x="7081177" y="4533441"/>
            <a:ext cx="380370" cy="604925"/>
            <a:chOff x="3363893" y="3688903"/>
            <a:chExt cx="380370" cy="604925"/>
          </a:xfrm>
        </p:grpSpPr>
        <p:sp>
          <p:nvSpPr>
            <p:cNvPr id="109" name="弧形 108"/>
            <p:cNvSpPr/>
            <p:nvPr/>
          </p:nvSpPr>
          <p:spPr bwMode="auto">
            <a:xfrm rot="7698469">
              <a:off x="3397537" y="3667352"/>
              <a:ext cx="313082" cy="356183"/>
            </a:xfrm>
            <a:prstGeom prst="arc">
              <a:avLst/>
            </a:prstGeom>
            <a:noFill/>
            <a:ln w="19050" cap="flat" cmpd="sng" algn="ctr">
              <a:solidFill>
                <a:schemeClr val="tx1"/>
              </a:solidFill>
              <a:prstDash val="sys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10" name="文本框 109"/>
                <p:cNvSpPr txBox="1"/>
                <p:nvPr/>
              </p:nvSpPr>
              <p:spPr>
                <a:xfrm>
                  <a:off x="3363893" y="3955274"/>
                  <a:ext cx="38037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宋体" panose="02010600030101010101" pitchFamily="2" charset="-122"/>
                            <a:cs typeface="Times New Roman" panose="02020603050405020304" pitchFamily="18" charset="0"/>
                          </a:rPr>
                          <m:t>𝛼</m:t>
                        </m:r>
                      </m:oMath>
                    </m:oMathPara>
                  </a14:m>
                  <a:endParaRPr lang="zh-CN" altLang="en-US" sz="1600" dirty="0"/>
                </a:p>
              </p:txBody>
            </p:sp>
          </mc:Choice>
          <mc:Fallback>
            <p:sp>
              <p:nvSpPr>
                <p:cNvPr id="110" name="文本框 109"/>
                <p:cNvSpPr txBox="1">
                  <a:spLocks noRot="1" noChangeAspect="1" noMove="1" noResize="1" noEditPoints="1" noAdjustHandles="1" noChangeArrowheads="1" noChangeShapeType="1" noTextEdit="1"/>
                </p:cNvSpPr>
                <p:nvPr/>
              </p:nvSpPr>
              <p:spPr>
                <a:xfrm>
                  <a:off x="3363893" y="3955274"/>
                  <a:ext cx="380370" cy="338554"/>
                </a:xfrm>
                <a:prstGeom prst="rect">
                  <a:avLst/>
                </a:prstGeom>
                <a:blipFill rotWithShape="1">
                  <a:blip r:embed="rId18"/>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111" name="文本框 110"/>
              <p:cNvSpPr txBox="1"/>
              <p:nvPr/>
            </p:nvSpPr>
            <p:spPr>
              <a:xfrm>
                <a:off x="5871101" y="4197314"/>
                <a:ext cx="51072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smtClean="0">
                              <a:solidFill>
                                <a:srgbClr val="00B0F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600" i="1" kern="100">
                              <a:solidFill>
                                <a:srgbClr val="00B0F0"/>
                              </a:solidFill>
                              <a:latin typeface="Cambria Math" panose="02040503050406030204" pitchFamily="18" charset="0"/>
                              <a:ea typeface="宋体" panose="02010600030101010101" pitchFamily="2" charset="-122"/>
                              <a:cs typeface="Times New Roman" panose="02020603050405020304" pitchFamily="18" charset="0"/>
                            </a:rPr>
                            <m:t>0</m:t>
                          </m:r>
                          <m:r>
                            <a:rPr lang="en-US" altLang="zh-CN" sz="1600" b="0" i="1" kern="100" smtClean="0">
                              <a:solidFill>
                                <a:srgbClr val="00B0F0"/>
                              </a:solidFill>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111" name="文本框 110"/>
              <p:cNvSpPr txBox="1">
                <a:spLocks noRot="1" noChangeAspect="1" noMove="1" noResize="1" noEditPoints="1" noAdjustHandles="1" noChangeArrowheads="1" noChangeShapeType="1" noTextEdit="1"/>
              </p:cNvSpPr>
              <p:nvPr/>
            </p:nvSpPr>
            <p:spPr>
              <a:xfrm>
                <a:off x="5871101" y="4197314"/>
                <a:ext cx="510725" cy="338554"/>
              </a:xfrm>
              <a:prstGeom prst="rect">
                <a:avLst/>
              </a:prstGeom>
              <a:blipFill rotWithShape="1">
                <a:blip r:embed="rId19"/>
                <a:stretch>
                  <a:fillRect l="-103" t="-177" r="15" b="1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2" name="文本框 111"/>
              <p:cNvSpPr txBox="1"/>
              <p:nvPr/>
            </p:nvSpPr>
            <p:spPr>
              <a:xfrm>
                <a:off x="7509730" y="4509392"/>
                <a:ext cx="121685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01</m:t>
                          </m:r>
                        </m:sub>
                      </m:sSub>
                      <m:func>
                        <m:func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sSup>
                            <m:sSupPr>
                              <m:ctrlPr>
                                <a:rPr lang="zh-CN" altLang="zh-CN" sz="2000" i="1" kern="100">
                                  <a:solidFill>
                                    <a:srgbClr val="00B0F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cos</m:t>
                              </m:r>
                            </m:e>
                            <m:sup>
                              <m:r>
                                <a:rPr lang="en-US" altLang="zh-CN" sz="2000"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2</m:t>
                              </m:r>
                            </m:sup>
                          </m:sSup>
                        </m:fName>
                        <m:e>
                          <m:r>
                            <a:rPr lang="en-US" altLang="zh-CN" sz="2000" i="1" kern="10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𝛼</m:t>
                          </m:r>
                        </m:e>
                      </m:func>
                    </m:oMath>
                  </m:oMathPara>
                </a14:m>
                <a:endParaRPr lang="zh-CN" altLang="en-US" dirty="0"/>
              </a:p>
            </p:txBody>
          </p:sp>
        </mc:Choice>
        <mc:Fallback>
          <p:sp>
            <p:nvSpPr>
              <p:cNvPr id="112" name="文本框 111"/>
              <p:cNvSpPr txBox="1">
                <a:spLocks noRot="1" noChangeAspect="1" noMove="1" noResize="1" noEditPoints="1" noAdjustHandles="1" noChangeArrowheads="1" noChangeShapeType="1" noTextEdit="1"/>
              </p:cNvSpPr>
              <p:nvPr/>
            </p:nvSpPr>
            <p:spPr>
              <a:xfrm>
                <a:off x="7509730" y="4509392"/>
                <a:ext cx="1216855" cy="400110"/>
              </a:xfrm>
              <a:prstGeom prst="rect">
                <a:avLst/>
              </a:prstGeom>
              <a:blipFill rotWithShape="1">
                <a:blip r:embed="rId5"/>
                <a:stretch>
                  <a:fillRect l="-18" t="-64" r="34" b="79"/>
                </a:stretch>
              </a:blipFill>
            </p:spPr>
            <p:txBody>
              <a:bodyPr/>
              <a:lstStyle/>
              <a:p>
                <a:r>
                  <a:rPr lang="zh-CN" altLang="en-US">
                    <a:noFill/>
                  </a:rPr>
                  <a:t> </a:t>
                </a:r>
              </a:p>
            </p:txBody>
          </p:sp>
        </mc:Fallback>
      </mc:AlternateContent>
      <p:cxnSp>
        <p:nvCxnSpPr>
          <p:cNvPr id="113" name="直接连接符 112"/>
          <p:cNvCxnSpPr/>
          <p:nvPr/>
        </p:nvCxnSpPr>
        <p:spPr bwMode="auto">
          <a:xfrm rot="540000" flipH="1">
            <a:off x="6497805" y="3707794"/>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114" name="直接连接符 24587"/>
          <p:cNvSpPr>
            <a:spLocks noChangeShapeType="1"/>
          </p:cNvSpPr>
          <p:nvPr/>
        </p:nvSpPr>
        <p:spPr bwMode="auto">
          <a:xfrm>
            <a:off x="6819327" y="3679862"/>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cxnSp>
        <p:nvCxnSpPr>
          <p:cNvPr id="115" name="直接连接符 114"/>
          <p:cNvCxnSpPr/>
          <p:nvPr/>
        </p:nvCxnSpPr>
        <p:spPr bwMode="auto">
          <a:xfrm rot="540000" flipH="1">
            <a:off x="6759539" y="3713369"/>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116" name="直接连接符 24587"/>
          <p:cNvSpPr>
            <a:spLocks noChangeShapeType="1"/>
          </p:cNvSpPr>
          <p:nvPr/>
        </p:nvSpPr>
        <p:spPr bwMode="auto">
          <a:xfrm>
            <a:off x="7056256" y="3694143"/>
            <a:ext cx="0" cy="385200"/>
          </a:xfrm>
          <a:prstGeom prst="line">
            <a:avLst/>
          </a:prstGeom>
          <a:noFill/>
          <a:ln w="19050">
            <a:solidFill>
              <a:srgbClr val="FF0000"/>
            </a:solidFill>
            <a:round/>
            <a:tailEnd type="none" w="sm" len="lg"/>
          </a:ln>
          <a:extLst>
            <a:ext uri="{909E8E84-426E-40DD-AFC4-6F175D3DCCD1}">
              <a14:hiddenFill xmlns:a14="http://schemas.microsoft.com/office/drawing/2010/main">
                <a:noFill/>
              </a14:hiddenFill>
            </a:ext>
          </a:extLst>
        </p:spPr>
        <p:txBody>
          <a:bodyPr/>
          <a:lstStyle/>
          <a:p>
            <a:endParaRPr lang="en-US" dirty="0"/>
          </a:p>
        </p:txBody>
      </p:sp>
      <p:cxnSp>
        <p:nvCxnSpPr>
          <p:cNvPr id="117" name="直接连接符 116"/>
          <p:cNvCxnSpPr/>
          <p:nvPr/>
        </p:nvCxnSpPr>
        <p:spPr bwMode="auto">
          <a:xfrm rot="540000" flipH="1">
            <a:off x="6996468" y="3727650"/>
            <a:ext cx="119575" cy="344659"/>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118" name="直接连接符 117"/>
          <p:cNvCxnSpPr/>
          <p:nvPr/>
        </p:nvCxnSpPr>
        <p:spPr bwMode="auto">
          <a:xfrm>
            <a:off x="6557593" y="3890275"/>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119" name="直接连接符 118"/>
          <p:cNvCxnSpPr/>
          <p:nvPr/>
        </p:nvCxnSpPr>
        <p:spPr bwMode="auto">
          <a:xfrm>
            <a:off x="6812293" y="3890275"/>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120" name="直接连接符 24589"/>
          <p:cNvSpPr>
            <a:spLocks noChangeAspect="1" noChangeShapeType="1"/>
          </p:cNvSpPr>
          <p:nvPr/>
        </p:nvSpPr>
        <p:spPr bwMode="auto">
          <a:xfrm>
            <a:off x="7420472" y="3735731"/>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21" name="直接连接符 24589"/>
          <p:cNvSpPr>
            <a:spLocks noChangeAspect="1" noChangeShapeType="1"/>
          </p:cNvSpPr>
          <p:nvPr/>
        </p:nvSpPr>
        <p:spPr bwMode="auto">
          <a:xfrm>
            <a:off x="7675172" y="3741920"/>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22" name="直接连接符 24589"/>
          <p:cNvSpPr>
            <a:spLocks noChangeAspect="1" noChangeShapeType="1"/>
          </p:cNvSpPr>
          <p:nvPr/>
        </p:nvSpPr>
        <p:spPr bwMode="auto">
          <a:xfrm>
            <a:off x="7930595" y="3742765"/>
            <a:ext cx="97325" cy="287524"/>
          </a:xfrm>
          <a:prstGeom prst="line">
            <a:avLst/>
          </a:prstGeom>
          <a:noFill/>
          <a:ln w="19050">
            <a:solidFill>
              <a:srgbClr val="FF000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23" name="直接连接符 122"/>
          <p:cNvCxnSpPr/>
          <p:nvPr/>
        </p:nvCxnSpPr>
        <p:spPr bwMode="auto">
          <a:xfrm>
            <a:off x="7478204" y="3895616"/>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124" name="直接连接符 123"/>
          <p:cNvCxnSpPr/>
          <p:nvPr/>
        </p:nvCxnSpPr>
        <p:spPr bwMode="auto">
          <a:xfrm>
            <a:off x="7732831" y="3899766"/>
            <a:ext cx="2412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cxnSp>
        <p:nvCxnSpPr>
          <p:cNvPr id="125" name="直接连接符 124"/>
          <p:cNvCxnSpPr/>
          <p:nvPr/>
        </p:nvCxnSpPr>
        <p:spPr bwMode="auto">
          <a:xfrm>
            <a:off x="7979257" y="3899766"/>
            <a:ext cx="352800" cy="0"/>
          </a:xfrm>
          <a:prstGeom prst="line">
            <a:avLst/>
          </a:prstGeom>
          <a:solidFill>
            <a:schemeClr val="accent1"/>
          </a:solidFill>
          <a:ln w="19050" cap="flat" cmpd="sng" algn="ctr">
            <a:solidFill>
              <a:srgbClr val="FF0000"/>
            </a:solidFill>
            <a:prstDash val="solid"/>
            <a:round/>
            <a:headEnd type="none" w="med" len="med"/>
            <a:tailEnd type="stealth" w="med" len="lg"/>
          </a:ln>
          <a:effectLst/>
        </p:spPr>
      </p:cxnSp>
      <p:sp>
        <p:nvSpPr>
          <p:cNvPr id="126" name="直接连接符 24584"/>
          <p:cNvSpPr>
            <a:spLocks noChangeShapeType="1"/>
          </p:cNvSpPr>
          <p:nvPr/>
        </p:nvSpPr>
        <p:spPr bwMode="auto">
          <a:xfrm>
            <a:off x="6294184" y="4407982"/>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27" name="直接连接符 126"/>
          <p:cNvCxnSpPr/>
          <p:nvPr/>
        </p:nvCxnSpPr>
        <p:spPr bwMode="auto">
          <a:xfrm flipH="1">
            <a:off x="6998100" y="4252012"/>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sp>
        <p:nvSpPr>
          <p:cNvPr id="128" name="直接连接符 24584"/>
          <p:cNvSpPr>
            <a:spLocks noChangeShapeType="1"/>
          </p:cNvSpPr>
          <p:nvPr/>
        </p:nvSpPr>
        <p:spPr bwMode="auto">
          <a:xfrm>
            <a:off x="6816688" y="4407982"/>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29" name="直接连接符 24584"/>
          <p:cNvSpPr>
            <a:spLocks noChangeShapeType="1"/>
          </p:cNvSpPr>
          <p:nvPr/>
        </p:nvSpPr>
        <p:spPr bwMode="auto">
          <a:xfrm flipV="1">
            <a:off x="7061763" y="4407982"/>
            <a:ext cx="241200" cy="1503"/>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30" name="直接箭头连接符 129"/>
          <p:cNvCxnSpPr/>
          <p:nvPr/>
        </p:nvCxnSpPr>
        <p:spPr bwMode="auto">
          <a:xfrm>
            <a:off x="7068464" y="3892945"/>
            <a:ext cx="432000" cy="0"/>
          </a:xfrm>
          <a:prstGeom prst="straightConnector1">
            <a:avLst/>
          </a:prstGeom>
          <a:solidFill>
            <a:schemeClr val="accent1"/>
          </a:solidFill>
          <a:ln w="19050" cap="flat" cmpd="sng" algn="ctr">
            <a:solidFill>
              <a:srgbClr val="FF0000"/>
            </a:solidFill>
            <a:prstDash val="solid"/>
            <a:round/>
            <a:headEnd type="none" w="med" len="med"/>
            <a:tailEnd type="none" w="med" len="lg"/>
          </a:ln>
          <a:effectLst/>
        </p:spPr>
      </p:cxnSp>
      <p:cxnSp>
        <p:nvCxnSpPr>
          <p:cNvPr id="131" name="直接连接符 130"/>
          <p:cNvCxnSpPr/>
          <p:nvPr/>
        </p:nvCxnSpPr>
        <p:spPr bwMode="auto">
          <a:xfrm flipH="1">
            <a:off x="7247172" y="4252012"/>
            <a:ext cx="119575" cy="344659"/>
          </a:xfrm>
          <a:prstGeom prst="line">
            <a:avLst/>
          </a:prstGeom>
          <a:solidFill>
            <a:schemeClr val="accent1"/>
          </a:solidFill>
          <a:ln w="19050" cap="flat" cmpd="sng" algn="ctr">
            <a:solidFill>
              <a:srgbClr val="00B0F0"/>
            </a:solidFill>
            <a:prstDash val="solid"/>
            <a:round/>
            <a:headEnd type="none" w="med" len="med"/>
            <a:tailEnd type="none" w="med" len="med"/>
          </a:ln>
          <a:effectLst/>
        </p:spPr>
      </p:cxnSp>
      <p:sp>
        <p:nvSpPr>
          <p:cNvPr id="132" name="直接连接符 24584"/>
          <p:cNvSpPr>
            <a:spLocks noChangeShapeType="1"/>
          </p:cNvSpPr>
          <p:nvPr/>
        </p:nvSpPr>
        <p:spPr bwMode="auto">
          <a:xfrm>
            <a:off x="7328963" y="4409326"/>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3" name="直接连接符 24584"/>
          <p:cNvSpPr>
            <a:spLocks noChangeShapeType="1"/>
          </p:cNvSpPr>
          <p:nvPr/>
        </p:nvSpPr>
        <p:spPr bwMode="auto">
          <a:xfrm>
            <a:off x="7585169" y="4415016"/>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4" name="直接连接符 24584"/>
          <p:cNvSpPr>
            <a:spLocks noChangeShapeType="1"/>
          </p:cNvSpPr>
          <p:nvPr/>
        </p:nvSpPr>
        <p:spPr bwMode="auto">
          <a:xfrm>
            <a:off x="7853431" y="4415016"/>
            <a:ext cx="241200" cy="0"/>
          </a:xfrm>
          <a:prstGeom prst="line">
            <a:avLst/>
          </a:prstGeom>
          <a:noFill/>
          <a:ln w="19050">
            <a:solidFill>
              <a:srgbClr val="00B0F0"/>
            </a:solidFill>
            <a:round/>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5" name="直接连接符 24589"/>
          <p:cNvSpPr>
            <a:spLocks noChangeAspect="1" noChangeShapeType="1"/>
          </p:cNvSpPr>
          <p:nvPr/>
        </p:nvSpPr>
        <p:spPr bwMode="auto">
          <a:xfrm>
            <a:off x="7780300" y="4252012"/>
            <a:ext cx="97325" cy="287524"/>
          </a:xfrm>
          <a:prstGeom prst="line">
            <a:avLst/>
          </a:prstGeom>
          <a:noFill/>
          <a:ln w="19050">
            <a:solidFill>
              <a:srgbClr val="00B0F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6" name="直接连接符 24589"/>
          <p:cNvSpPr>
            <a:spLocks noChangeAspect="1" noChangeShapeType="1"/>
          </p:cNvSpPr>
          <p:nvPr/>
        </p:nvSpPr>
        <p:spPr bwMode="auto">
          <a:xfrm>
            <a:off x="7517797" y="4255361"/>
            <a:ext cx="97325" cy="287524"/>
          </a:xfrm>
          <a:prstGeom prst="line">
            <a:avLst/>
          </a:prstGeom>
          <a:noFill/>
          <a:ln w="19050">
            <a:solidFill>
              <a:srgbClr val="00B0F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137" name="直接连接符 24589"/>
          <p:cNvSpPr>
            <a:spLocks noChangeAspect="1" noChangeShapeType="1"/>
          </p:cNvSpPr>
          <p:nvPr/>
        </p:nvSpPr>
        <p:spPr bwMode="auto">
          <a:xfrm>
            <a:off x="8023775" y="4264220"/>
            <a:ext cx="97325" cy="287524"/>
          </a:xfrm>
          <a:prstGeom prst="line">
            <a:avLst/>
          </a:prstGeom>
          <a:noFill/>
          <a:ln w="19050">
            <a:solidFill>
              <a:srgbClr val="00B0F0"/>
            </a:solidFill>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cxnSp>
        <p:nvCxnSpPr>
          <p:cNvPr id="138" name="直接连接符 137"/>
          <p:cNvCxnSpPr/>
          <p:nvPr/>
        </p:nvCxnSpPr>
        <p:spPr bwMode="auto">
          <a:xfrm>
            <a:off x="8094631" y="4415016"/>
            <a:ext cx="352800" cy="0"/>
          </a:xfrm>
          <a:prstGeom prst="line">
            <a:avLst/>
          </a:prstGeom>
          <a:solidFill>
            <a:schemeClr val="accent1"/>
          </a:solidFill>
          <a:ln w="19050" cap="flat" cmpd="sng" algn="ctr">
            <a:solidFill>
              <a:srgbClr val="00B0F0"/>
            </a:solidFill>
            <a:prstDash val="solid"/>
            <a:round/>
            <a:headEnd type="none" w="med" len="med"/>
            <a:tailEnd type="stealth" w="med" len="lg"/>
          </a:ln>
          <a:effectLst/>
        </p:spPr>
      </p:cxnSp>
      <p:grpSp>
        <p:nvGrpSpPr>
          <p:cNvPr id="139" name="组合 138"/>
          <p:cNvGrpSpPr/>
          <p:nvPr/>
        </p:nvGrpSpPr>
        <p:grpSpPr>
          <a:xfrm>
            <a:off x="7107175" y="4597938"/>
            <a:ext cx="381802" cy="377226"/>
            <a:chOff x="7437247" y="3542304"/>
            <a:chExt cx="381802" cy="377226"/>
          </a:xfrm>
        </p:grpSpPr>
        <p:cxnSp>
          <p:nvCxnSpPr>
            <p:cNvPr id="140" name="直接连接符 139"/>
            <p:cNvCxnSpPr/>
            <p:nvPr/>
          </p:nvCxnSpPr>
          <p:spPr bwMode="auto">
            <a:xfrm flipH="1">
              <a:off x="7437247" y="3574871"/>
              <a:ext cx="119575" cy="344659"/>
            </a:xfrm>
            <a:prstGeom prst="line">
              <a:avLst/>
            </a:prstGeom>
            <a:solidFill>
              <a:schemeClr val="accent1"/>
            </a:solidFill>
            <a:ln w="19050" cap="flat" cmpd="sng" algn="ctr">
              <a:solidFill>
                <a:schemeClr val="tx1"/>
              </a:solidFill>
              <a:prstDash val="dash"/>
              <a:round/>
              <a:headEnd type="none" w="med" len="med"/>
              <a:tailEnd type="none" w="med" len="med"/>
            </a:ln>
            <a:effectLst/>
          </p:spPr>
        </p:cxnSp>
        <p:sp>
          <p:nvSpPr>
            <p:cNvPr id="141" name="直接连接符 24589"/>
            <p:cNvSpPr>
              <a:spLocks noChangeAspect="1" noChangeShapeType="1"/>
            </p:cNvSpPr>
            <p:nvPr/>
          </p:nvSpPr>
          <p:spPr bwMode="auto">
            <a:xfrm>
              <a:off x="7691362" y="3542304"/>
              <a:ext cx="127687" cy="377224"/>
            </a:xfrm>
            <a:prstGeom prst="line">
              <a:avLst/>
            </a:prstGeom>
            <a:noFill/>
            <a:ln w="19050">
              <a:solidFill>
                <a:schemeClr val="tx1"/>
              </a:solidFill>
              <a:prstDash val="dash"/>
              <a:round/>
              <a:headEnd type="none" w="med" len="lg"/>
              <a:tailEnd type="none" w="med" len="lg"/>
            </a:ln>
            <a:extLst>
              <a:ext uri="{909E8E84-426E-40DD-AFC4-6F175D3DCCD1}">
                <a14:hiddenFill xmlns:a14="http://schemas.microsoft.com/office/drawing/2010/main">
                  <a:noFill/>
                </a14:hiddenFill>
              </a:ext>
            </a:extLst>
          </p:spPr>
          <p:txBody>
            <a:bodyPr/>
            <a:lstStyle/>
            <a:p>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2"/>
                                        </p:tgtEl>
                                        <p:attrNameLst>
                                          <p:attrName>style.visibility</p:attrName>
                                        </p:attrNameLst>
                                      </p:cBhvr>
                                      <p:to>
                                        <p:strVal val="visible"/>
                                      </p:to>
                                    </p:set>
                                    <p:animEffect transition="in" filter="fade">
                                      <p:cBhvr>
                                        <p:cTn id="11" dur="500"/>
                                        <p:tgtEl>
                                          <p:spTgt spid="14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500"/>
                                        <p:tgtEl>
                                          <p:spTgt spid="10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1"/>
                                        </p:tgtEl>
                                        <p:attrNameLst>
                                          <p:attrName>style.visibility</p:attrName>
                                        </p:attrNameLst>
                                      </p:cBhvr>
                                      <p:to>
                                        <p:strVal val="visible"/>
                                      </p:to>
                                    </p:set>
                                    <p:animEffect transition="in" filter="wipe(left)">
                                      <p:cBhvr>
                                        <p:cTn id="20" dur="500"/>
                                        <p:tgtEl>
                                          <p:spTgt spid="101"/>
                                        </p:tgtEl>
                                      </p:cBhvr>
                                    </p:animEffect>
                                  </p:childTnLst>
                                </p:cTn>
                              </p:par>
                            </p:childTnLst>
                          </p:cTn>
                        </p:par>
                        <p:par>
                          <p:cTn id="21" fill="hold">
                            <p:stCondLst>
                              <p:cond delay="1000"/>
                            </p:stCondLst>
                            <p:childTnLst>
                              <p:par>
                                <p:cTn id="22" presetID="16" presetClass="entr" presetSubtype="37" fill="hold" nodeType="afterEffect">
                                  <p:stCondLst>
                                    <p:cond delay="0"/>
                                  </p:stCondLst>
                                  <p:childTnLst>
                                    <p:set>
                                      <p:cBhvr>
                                        <p:cTn id="23" dur="1" fill="hold">
                                          <p:stCondLst>
                                            <p:cond delay="0"/>
                                          </p:stCondLst>
                                        </p:cTn>
                                        <p:tgtEl>
                                          <p:spTgt spid="113"/>
                                        </p:tgtEl>
                                        <p:attrNameLst>
                                          <p:attrName>style.visibility</p:attrName>
                                        </p:attrNameLst>
                                      </p:cBhvr>
                                      <p:to>
                                        <p:strVal val="visible"/>
                                      </p:to>
                                    </p:set>
                                    <p:animEffect transition="in" filter="barn(outVertical)">
                                      <p:cBhvr>
                                        <p:cTn id="24" dur="500"/>
                                        <p:tgtEl>
                                          <p:spTgt spid="113"/>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barn(outHorizontal)">
                                      <p:cBhvr>
                                        <p:cTn id="27" dur="500"/>
                                        <p:tgtEl>
                                          <p:spTgt spid="102"/>
                                        </p:tgtEl>
                                      </p:cBhvr>
                                    </p:animEffec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118"/>
                                        </p:tgtEl>
                                        <p:attrNameLst>
                                          <p:attrName>style.visibility</p:attrName>
                                        </p:attrNameLst>
                                      </p:cBhvr>
                                      <p:to>
                                        <p:strVal val="visible"/>
                                      </p:to>
                                    </p:set>
                                    <p:animEffect transition="in" filter="wipe(left)">
                                      <p:cBhvr>
                                        <p:cTn id="31" dur="500"/>
                                        <p:tgtEl>
                                          <p:spTgt spid="118"/>
                                        </p:tgtEl>
                                      </p:cBhvr>
                                    </p:animEffect>
                                  </p:childTnLst>
                                </p:cTn>
                              </p:par>
                            </p:childTnLst>
                          </p:cTn>
                        </p:par>
                        <p:par>
                          <p:cTn id="32" fill="hold">
                            <p:stCondLst>
                              <p:cond delay="2000"/>
                            </p:stCondLst>
                            <p:childTnLst>
                              <p:par>
                                <p:cTn id="33" presetID="16" presetClass="entr" presetSubtype="37" fill="hold" nodeType="afterEffect">
                                  <p:stCondLst>
                                    <p:cond delay="0"/>
                                  </p:stCondLst>
                                  <p:childTnLst>
                                    <p:set>
                                      <p:cBhvr>
                                        <p:cTn id="34" dur="1" fill="hold">
                                          <p:stCondLst>
                                            <p:cond delay="0"/>
                                          </p:stCondLst>
                                        </p:cTn>
                                        <p:tgtEl>
                                          <p:spTgt spid="115"/>
                                        </p:tgtEl>
                                        <p:attrNameLst>
                                          <p:attrName>style.visibility</p:attrName>
                                        </p:attrNameLst>
                                      </p:cBhvr>
                                      <p:to>
                                        <p:strVal val="visible"/>
                                      </p:to>
                                    </p:set>
                                    <p:animEffect transition="in" filter="barn(outVertical)">
                                      <p:cBhvr>
                                        <p:cTn id="35" dur="500"/>
                                        <p:tgtEl>
                                          <p:spTgt spid="115"/>
                                        </p:tgtEl>
                                      </p:cBhvr>
                                    </p:animEffect>
                                  </p:childTnLst>
                                </p:cTn>
                              </p:par>
                              <p:par>
                                <p:cTn id="36" presetID="16" presetClass="entr" presetSubtype="42" fill="hold" grpId="0" nodeType="withEffect">
                                  <p:stCondLst>
                                    <p:cond delay="0"/>
                                  </p:stCondLst>
                                  <p:childTnLst>
                                    <p:set>
                                      <p:cBhvr>
                                        <p:cTn id="37" dur="1" fill="hold">
                                          <p:stCondLst>
                                            <p:cond delay="0"/>
                                          </p:stCondLst>
                                        </p:cTn>
                                        <p:tgtEl>
                                          <p:spTgt spid="114"/>
                                        </p:tgtEl>
                                        <p:attrNameLst>
                                          <p:attrName>style.visibility</p:attrName>
                                        </p:attrNameLst>
                                      </p:cBhvr>
                                      <p:to>
                                        <p:strVal val="visible"/>
                                      </p:to>
                                    </p:set>
                                    <p:animEffect transition="in" filter="barn(outHorizontal)">
                                      <p:cBhvr>
                                        <p:cTn id="38" dur="500"/>
                                        <p:tgtEl>
                                          <p:spTgt spid="114"/>
                                        </p:tgtEl>
                                      </p:cBhvr>
                                    </p:animEffect>
                                  </p:childTnLst>
                                </p:cTn>
                              </p:par>
                            </p:childTnLst>
                          </p:cTn>
                        </p:par>
                        <p:par>
                          <p:cTn id="39" fill="hold">
                            <p:stCondLst>
                              <p:cond delay="2500"/>
                            </p:stCondLst>
                            <p:childTnLst>
                              <p:par>
                                <p:cTn id="40" presetID="22" presetClass="entr" presetSubtype="8" fill="hold" nodeType="afterEffect">
                                  <p:stCondLst>
                                    <p:cond delay="0"/>
                                  </p:stCondLst>
                                  <p:childTnLst>
                                    <p:set>
                                      <p:cBhvr>
                                        <p:cTn id="41" dur="1" fill="hold">
                                          <p:stCondLst>
                                            <p:cond delay="0"/>
                                          </p:stCondLst>
                                        </p:cTn>
                                        <p:tgtEl>
                                          <p:spTgt spid="119"/>
                                        </p:tgtEl>
                                        <p:attrNameLst>
                                          <p:attrName>style.visibility</p:attrName>
                                        </p:attrNameLst>
                                      </p:cBhvr>
                                      <p:to>
                                        <p:strVal val="visible"/>
                                      </p:to>
                                    </p:set>
                                    <p:animEffect transition="in" filter="wipe(left)">
                                      <p:cBhvr>
                                        <p:cTn id="42" dur="500"/>
                                        <p:tgtEl>
                                          <p:spTgt spid="119"/>
                                        </p:tgtEl>
                                      </p:cBhvr>
                                    </p:animEffect>
                                  </p:childTnLst>
                                </p:cTn>
                              </p:par>
                            </p:childTnLst>
                          </p:cTn>
                        </p:par>
                        <p:par>
                          <p:cTn id="43" fill="hold">
                            <p:stCondLst>
                              <p:cond delay="3000"/>
                            </p:stCondLst>
                            <p:childTnLst>
                              <p:par>
                                <p:cTn id="44" presetID="16" presetClass="entr" presetSubtype="37" fill="hold" nodeType="afterEffect">
                                  <p:stCondLst>
                                    <p:cond delay="0"/>
                                  </p:stCondLst>
                                  <p:childTnLst>
                                    <p:set>
                                      <p:cBhvr>
                                        <p:cTn id="45" dur="1" fill="hold">
                                          <p:stCondLst>
                                            <p:cond delay="0"/>
                                          </p:stCondLst>
                                        </p:cTn>
                                        <p:tgtEl>
                                          <p:spTgt spid="117"/>
                                        </p:tgtEl>
                                        <p:attrNameLst>
                                          <p:attrName>style.visibility</p:attrName>
                                        </p:attrNameLst>
                                      </p:cBhvr>
                                      <p:to>
                                        <p:strVal val="visible"/>
                                      </p:to>
                                    </p:set>
                                    <p:animEffect transition="in" filter="barn(outVertical)">
                                      <p:cBhvr>
                                        <p:cTn id="46" dur="500"/>
                                        <p:tgtEl>
                                          <p:spTgt spid="117"/>
                                        </p:tgtEl>
                                      </p:cBhvr>
                                    </p:animEffect>
                                  </p:childTnLst>
                                </p:cTn>
                              </p:par>
                              <p:par>
                                <p:cTn id="47" presetID="16" presetClass="entr" presetSubtype="42" fill="hold" grpId="0" nodeType="withEffect">
                                  <p:stCondLst>
                                    <p:cond delay="0"/>
                                  </p:stCondLst>
                                  <p:childTnLst>
                                    <p:set>
                                      <p:cBhvr>
                                        <p:cTn id="48" dur="1" fill="hold">
                                          <p:stCondLst>
                                            <p:cond delay="0"/>
                                          </p:stCondLst>
                                        </p:cTn>
                                        <p:tgtEl>
                                          <p:spTgt spid="116"/>
                                        </p:tgtEl>
                                        <p:attrNameLst>
                                          <p:attrName>style.visibility</p:attrName>
                                        </p:attrNameLst>
                                      </p:cBhvr>
                                      <p:to>
                                        <p:strVal val="visible"/>
                                      </p:to>
                                    </p:set>
                                    <p:animEffect transition="in" filter="barn(outHorizontal)">
                                      <p:cBhvr>
                                        <p:cTn id="49" dur="500"/>
                                        <p:tgtEl>
                                          <p:spTgt spid="116"/>
                                        </p:tgtEl>
                                      </p:cBhvr>
                                    </p:animEffect>
                                  </p:childTnLst>
                                </p:cTn>
                              </p:par>
                            </p:childTnLst>
                          </p:cTn>
                        </p:par>
                        <p:par>
                          <p:cTn id="50" fill="hold">
                            <p:stCondLst>
                              <p:cond delay="3500"/>
                            </p:stCondLst>
                            <p:childTnLst>
                              <p:par>
                                <p:cTn id="51" presetID="22" presetClass="entr" presetSubtype="8" fill="hold" nodeType="afterEffect">
                                  <p:stCondLst>
                                    <p:cond delay="0"/>
                                  </p:stCondLst>
                                  <p:childTnLst>
                                    <p:set>
                                      <p:cBhvr>
                                        <p:cTn id="52" dur="1" fill="hold">
                                          <p:stCondLst>
                                            <p:cond delay="0"/>
                                          </p:stCondLst>
                                        </p:cTn>
                                        <p:tgtEl>
                                          <p:spTgt spid="130"/>
                                        </p:tgtEl>
                                        <p:attrNameLst>
                                          <p:attrName>style.visibility</p:attrName>
                                        </p:attrNameLst>
                                      </p:cBhvr>
                                      <p:to>
                                        <p:strVal val="visible"/>
                                      </p:to>
                                    </p:set>
                                    <p:animEffect transition="in" filter="wipe(left)">
                                      <p:cBhvr>
                                        <p:cTn id="53" dur="500"/>
                                        <p:tgtEl>
                                          <p:spTgt spid="13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42" fill="hold" grpId="0" nodeType="clickEffect">
                                  <p:stCondLst>
                                    <p:cond delay="0"/>
                                  </p:stCondLst>
                                  <p:childTnLst>
                                    <p:set>
                                      <p:cBhvr>
                                        <p:cTn id="57" dur="1" fill="hold">
                                          <p:stCondLst>
                                            <p:cond delay="0"/>
                                          </p:stCondLst>
                                        </p:cTn>
                                        <p:tgtEl>
                                          <p:spTgt spid="120"/>
                                        </p:tgtEl>
                                        <p:attrNameLst>
                                          <p:attrName>style.visibility</p:attrName>
                                        </p:attrNameLst>
                                      </p:cBhvr>
                                      <p:to>
                                        <p:strVal val="visible"/>
                                      </p:to>
                                    </p:set>
                                    <p:animEffect transition="in" filter="barn(outHorizontal)">
                                      <p:cBhvr>
                                        <p:cTn id="58" dur="500"/>
                                        <p:tgtEl>
                                          <p:spTgt spid="120"/>
                                        </p:tgtEl>
                                      </p:cBhvr>
                                    </p:animEffect>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123"/>
                                        </p:tgtEl>
                                        <p:attrNameLst>
                                          <p:attrName>style.visibility</p:attrName>
                                        </p:attrNameLst>
                                      </p:cBhvr>
                                      <p:to>
                                        <p:strVal val="visible"/>
                                      </p:to>
                                    </p:set>
                                    <p:animEffect transition="in" filter="wipe(left)">
                                      <p:cBhvr>
                                        <p:cTn id="62" dur="500"/>
                                        <p:tgtEl>
                                          <p:spTgt spid="123"/>
                                        </p:tgtEl>
                                      </p:cBhvr>
                                    </p:animEffect>
                                  </p:childTnLst>
                                </p:cTn>
                              </p:par>
                            </p:childTnLst>
                          </p:cTn>
                        </p:par>
                        <p:par>
                          <p:cTn id="63" fill="hold">
                            <p:stCondLst>
                              <p:cond delay="1000"/>
                            </p:stCondLst>
                            <p:childTnLst>
                              <p:par>
                                <p:cTn id="64" presetID="16" presetClass="entr" presetSubtype="42" fill="hold" grpId="0" nodeType="afterEffect">
                                  <p:stCondLst>
                                    <p:cond delay="0"/>
                                  </p:stCondLst>
                                  <p:childTnLst>
                                    <p:set>
                                      <p:cBhvr>
                                        <p:cTn id="65" dur="1" fill="hold">
                                          <p:stCondLst>
                                            <p:cond delay="0"/>
                                          </p:stCondLst>
                                        </p:cTn>
                                        <p:tgtEl>
                                          <p:spTgt spid="121"/>
                                        </p:tgtEl>
                                        <p:attrNameLst>
                                          <p:attrName>style.visibility</p:attrName>
                                        </p:attrNameLst>
                                      </p:cBhvr>
                                      <p:to>
                                        <p:strVal val="visible"/>
                                      </p:to>
                                    </p:set>
                                    <p:animEffect transition="in" filter="barn(outHorizontal)">
                                      <p:cBhvr>
                                        <p:cTn id="66" dur="500"/>
                                        <p:tgtEl>
                                          <p:spTgt spid="121"/>
                                        </p:tgtEl>
                                      </p:cBhvr>
                                    </p:animEffect>
                                  </p:childTnLst>
                                </p:cTn>
                              </p:par>
                            </p:childTnLst>
                          </p:cTn>
                        </p:par>
                        <p:par>
                          <p:cTn id="67" fill="hold">
                            <p:stCondLst>
                              <p:cond delay="1500"/>
                            </p:stCondLst>
                            <p:childTnLst>
                              <p:par>
                                <p:cTn id="68" presetID="22" presetClass="entr" presetSubtype="8" fill="hold" nodeType="afterEffect">
                                  <p:stCondLst>
                                    <p:cond delay="0"/>
                                  </p:stCondLst>
                                  <p:childTnLst>
                                    <p:set>
                                      <p:cBhvr>
                                        <p:cTn id="69" dur="1" fill="hold">
                                          <p:stCondLst>
                                            <p:cond delay="0"/>
                                          </p:stCondLst>
                                        </p:cTn>
                                        <p:tgtEl>
                                          <p:spTgt spid="124"/>
                                        </p:tgtEl>
                                        <p:attrNameLst>
                                          <p:attrName>style.visibility</p:attrName>
                                        </p:attrNameLst>
                                      </p:cBhvr>
                                      <p:to>
                                        <p:strVal val="visible"/>
                                      </p:to>
                                    </p:set>
                                    <p:animEffect transition="in" filter="wipe(left)">
                                      <p:cBhvr>
                                        <p:cTn id="70" dur="500"/>
                                        <p:tgtEl>
                                          <p:spTgt spid="124"/>
                                        </p:tgtEl>
                                      </p:cBhvr>
                                    </p:animEffect>
                                  </p:childTnLst>
                                </p:cTn>
                              </p:par>
                            </p:childTnLst>
                          </p:cTn>
                        </p:par>
                        <p:par>
                          <p:cTn id="71" fill="hold">
                            <p:stCondLst>
                              <p:cond delay="2000"/>
                            </p:stCondLst>
                            <p:childTnLst>
                              <p:par>
                                <p:cTn id="72" presetID="16" presetClass="entr" presetSubtype="42" fill="hold" grpId="0" nodeType="afterEffect">
                                  <p:stCondLst>
                                    <p:cond delay="0"/>
                                  </p:stCondLst>
                                  <p:childTnLst>
                                    <p:set>
                                      <p:cBhvr>
                                        <p:cTn id="73" dur="1" fill="hold">
                                          <p:stCondLst>
                                            <p:cond delay="0"/>
                                          </p:stCondLst>
                                        </p:cTn>
                                        <p:tgtEl>
                                          <p:spTgt spid="122"/>
                                        </p:tgtEl>
                                        <p:attrNameLst>
                                          <p:attrName>style.visibility</p:attrName>
                                        </p:attrNameLst>
                                      </p:cBhvr>
                                      <p:to>
                                        <p:strVal val="visible"/>
                                      </p:to>
                                    </p:set>
                                    <p:animEffect transition="in" filter="barn(outHorizontal)">
                                      <p:cBhvr>
                                        <p:cTn id="74" dur="500"/>
                                        <p:tgtEl>
                                          <p:spTgt spid="122"/>
                                        </p:tgtEl>
                                      </p:cBhvr>
                                    </p:animEffect>
                                  </p:childTnLst>
                                </p:cTn>
                              </p:par>
                            </p:childTnLst>
                          </p:cTn>
                        </p:par>
                        <p:par>
                          <p:cTn id="75" fill="hold">
                            <p:stCondLst>
                              <p:cond delay="2500"/>
                            </p:stCondLst>
                            <p:childTnLst>
                              <p:par>
                                <p:cTn id="76" presetID="22" presetClass="entr" presetSubtype="8" fill="hold" nodeType="afterEffect">
                                  <p:stCondLst>
                                    <p:cond delay="0"/>
                                  </p:stCondLst>
                                  <p:childTnLst>
                                    <p:set>
                                      <p:cBhvr>
                                        <p:cTn id="77" dur="1" fill="hold">
                                          <p:stCondLst>
                                            <p:cond delay="0"/>
                                          </p:stCondLst>
                                        </p:cTn>
                                        <p:tgtEl>
                                          <p:spTgt spid="125"/>
                                        </p:tgtEl>
                                        <p:attrNameLst>
                                          <p:attrName>style.visibility</p:attrName>
                                        </p:attrNameLst>
                                      </p:cBhvr>
                                      <p:to>
                                        <p:strVal val="visible"/>
                                      </p:to>
                                    </p:set>
                                    <p:animEffect transition="in" filter="wipe(left)">
                                      <p:cBhvr>
                                        <p:cTn id="78" dur="500"/>
                                        <p:tgtEl>
                                          <p:spTgt spid="125"/>
                                        </p:tgtEl>
                                      </p:cBhvr>
                                    </p:animEffect>
                                  </p:childTnLst>
                                </p:cTn>
                              </p:par>
                            </p:childTnLst>
                          </p:cTn>
                        </p:par>
                        <p:par>
                          <p:cTn id="79" fill="hold">
                            <p:stCondLst>
                              <p:cond delay="3000"/>
                            </p:stCondLst>
                            <p:childTnLst>
                              <p:par>
                                <p:cTn id="80" presetID="10" presetClass="entr" presetSubtype="0" fill="hold" grpId="0" nodeType="afterEffect">
                                  <p:stCondLst>
                                    <p:cond delay="0"/>
                                  </p:stCondLst>
                                  <p:childTnLst>
                                    <p:set>
                                      <p:cBhvr>
                                        <p:cTn id="81" dur="1" fill="hold">
                                          <p:stCondLst>
                                            <p:cond delay="0"/>
                                          </p:stCondLst>
                                        </p:cTn>
                                        <p:tgtEl>
                                          <p:spTgt spid="104"/>
                                        </p:tgtEl>
                                        <p:attrNameLst>
                                          <p:attrName>style.visibility</p:attrName>
                                        </p:attrNameLst>
                                      </p:cBhvr>
                                      <p:to>
                                        <p:strVal val="visible"/>
                                      </p:to>
                                    </p:set>
                                    <p:animEffect transition="in" filter="fade">
                                      <p:cBhvr>
                                        <p:cTn id="82" dur="500"/>
                                        <p:tgtEl>
                                          <p:spTgt spid="10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11"/>
                                        </p:tgtEl>
                                        <p:attrNameLst>
                                          <p:attrName>style.visibility</p:attrName>
                                        </p:attrNameLst>
                                      </p:cBhvr>
                                      <p:to>
                                        <p:strVal val="visible"/>
                                      </p:to>
                                    </p:set>
                                    <p:animEffect transition="in" filter="fade">
                                      <p:cBhvr>
                                        <p:cTn id="87" dur="500"/>
                                        <p:tgtEl>
                                          <p:spTgt spid="111"/>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000"/>
                            </p:stCondLst>
                            <p:childTnLst>
                              <p:par>
                                <p:cTn id="93" presetID="16" presetClass="entr" presetSubtype="42" fill="hold" nodeType="afterEffect">
                                  <p:stCondLst>
                                    <p:cond delay="0"/>
                                  </p:stCondLst>
                                  <p:childTnLst>
                                    <p:set>
                                      <p:cBhvr>
                                        <p:cTn id="94" dur="1" fill="hold">
                                          <p:stCondLst>
                                            <p:cond delay="0"/>
                                          </p:stCondLst>
                                        </p:cTn>
                                        <p:tgtEl>
                                          <p:spTgt spid="106"/>
                                        </p:tgtEl>
                                        <p:attrNameLst>
                                          <p:attrName>style.visibility</p:attrName>
                                        </p:attrNameLst>
                                      </p:cBhvr>
                                      <p:to>
                                        <p:strVal val="visible"/>
                                      </p:to>
                                    </p:set>
                                    <p:animEffect transition="in" filter="barn(outHorizontal)">
                                      <p:cBhvr>
                                        <p:cTn id="95" dur="500"/>
                                        <p:tgtEl>
                                          <p:spTgt spid="106"/>
                                        </p:tgtEl>
                                      </p:cBhvr>
                                    </p:animEffect>
                                  </p:childTnLst>
                                </p:cTn>
                              </p:par>
                            </p:childTnLst>
                          </p:cTn>
                        </p:par>
                        <p:par>
                          <p:cTn id="96" fill="hold">
                            <p:stCondLst>
                              <p:cond delay="1500"/>
                            </p:stCondLst>
                            <p:childTnLst>
                              <p:par>
                                <p:cTn id="97" presetID="22" presetClass="entr" presetSubtype="8"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Effect transition="in" filter="wipe(left)">
                                      <p:cBhvr>
                                        <p:cTn id="99" dur="500"/>
                                        <p:tgtEl>
                                          <p:spTgt spid="105"/>
                                        </p:tgtEl>
                                      </p:cBhvr>
                                    </p:animEffect>
                                  </p:childTnLst>
                                </p:cTn>
                              </p:par>
                            </p:childTnLst>
                          </p:cTn>
                        </p:par>
                        <p:par>
                          <p:cTn id="100" fill="hold">
                            <p:stCondLst>
                              <p:cond delay="2000"/>
                            </p:stCondLst>
                            <p:childTnLst>
                              <p:par>
                                <p:cTn id="101" presetID="16" presetClass="entr" presetSubtype="42" fill="hold" nodeType="afterEffect">
                                  <p:stCondLst>
                                    <p:cond delay="0"/>
                                  </p:stCondLst>
                                  <p:childTnLst>
                                    <p:set>
                                      <p:cBhvr>
                                        <p:cTn id="102" dur="1" fill="hold">
                                          <p:stCondLst>
                                            <p:cond delay="0"/>
                                          </p:stCondLst>
                                        </p:cTn>
                                        <p:tgtEl>
                                          <p:spTgt spid="107"/>
                                        </p:tgtEl>
                                        <p:attrNameLst>
                                          <p:attrName>style.visibility</p:attrName>
                                        </p:attrNameLst>
                                      </p:cBhvr>
                                      <p:to>
                                        <p:strVal val="visible"/>
                                      </p:to>
                                    </p:set>
                                    <p:animEffect transition="in" filter="barn(outHorizontal)">
                                      <p:cBhvr>
                                        <p:cTn id="103" dur="500"/>
                                        <p:tgtEl>
                                          <p:spTgt spid="107"/>
                                        </p:tgtEl>
                                      </p:cBhvr>
                                    </p:animEffect>
                                  </p:childTnLst>
                                </p:cTn>
                              </p:par>
                            </p:childTnLst>
                          </p:cTn>
                        </p:par>
                        <p:par>
                          <p:cTn id="104" fill="hold">
                            <p:stCondLst>
                              <p:cond delay="2500"/>
                            </p:stCondLst>
                            <p:childTnLst>
                              <p:par>
                                <p:cTn id="105" presetID="22" presetClass="entr" presetSubtype="8" fill="hold" grpId="0" nodeType="afterEffect">
                                  <p:stCondLst>
                                    <p:cond delay="0"/>
                                  </p:stCondLst>
                                  <p:childTnLst>
                                    <p:set>
                                      <p:cBhvr>
                                        <p:cTn id="106" dur="1" fill="hold">
                                          <p:stCondLst>
                                            <p:cond delay="0"/>
                                          </p:stCondLst>
                                        </p:cTn>
                                        <p:tgtEl>
                                          <p:spTgt spid="128"/>
                                        </p:tgtEl>
                                        <p:attrNameLst>
                                          <p:attrName>style.visibility</p:attrName>
                                        </p:attrNameLst>
                                      </p:cBhvr>
                                      <p:to>
                                        <p:strVal val="visible"/>
                                      </p:to>
                                    </p:set>
                                    <p:animEffect transition="in" filter="wipe(left)">
                                      <p:cBhvr>
                                        <p:cTn id="107" dur="500"/>
                                        <p:tgtEl>
                                          <p:spTgt spid="128"/>
                                        </p:tgtEl>
                                      </p:cBhvr>
                                    </p:animEffect>
                                  </p:childTnLst>
                                </p:cTn>
                              </p:par>
                            </p:childTnLst>
                          </p:cTn>
                        </p:par>
                        <p:par>
                          <p:cTn id="108" fill="hold">
                            <p:stCondLst>
                              <p:cond delay="3000"/>
                            </p:stCondLst>
                            <p:childTnLst>
                              <p:par>
                                <p:cTn id="109" presetID="16" presetClass="entr" presetSubtype="42" fill="hold" nodeType="afterEffect">
                                  <p:stCondLst>
                                    <p:cond delay="0"/>
                                  </p:stCondLst>
                                  <p:childTnLst>
                                    <p:set>
                                      <p:cBhvr>
                                        <p:cTn id="110" dur="1" fill="hold">
                                          <p:stCondLst>
                                            <p:cond delay="0"/>
                                          </p:stCondLst>
                                        </p:cTn>
                                        <p:tgtEl>
                                          <p:spTgt spid="127"/>
                                        </p:tgtEl>
                                        <p:attrNameLst>
                                          <p:attrName>style.visibility</p:attrName>
                                        </p:attrNameLst>
                                      </p:cBhvr>
                                      <p:to>
                                        <p:strVal val="visible"/>
                                      </p:to>
                                    </p:set>
                                    <p:animEffect transition="in" filter="barn(outHorizontal)">
                                      <p:cBhvr>
                                        <p:cTn id="111" dur="500"/>
                                        <p:tgtEl>
                                          <p:spTgt spid="127"/>
                                        </p:tgtEl>
                                      </p:cBhvr>
                                    </p:animEffect>
                                  </p:childTnLst>
                                </p:cTn>
                              </p:par>
                            </p:childTnLst>
                          </p:cTn>
                        </p:par>
                        <p:par>
                          <p:cTn id="112" fill="hold">
                            <p:stCondLst>
                              <p:cond delay="3500"/>
                            </p:stCondLst>
                            <p:childTnLst>
                              <p:par>
                                <p:cTn id="113" presetID="22" presetClass="entr" presetSubtype="8" fill="hold" grpId="0" nodeType="afterEffect">
                                  <p:stCondLst>
                                    <p:cond delay="0"/>
                                  </p:stCondLst>
                                  <p:childTnLst>
                                    <p:set>
                                      <p:cBhvr>
                                        <p:cTn id="114" dur="1" fill="hold">
                                          <p:stCondLst>
                                            <p:cond delay="0"/>
                                          </p:stCondLst>
                                        </p:cTn>
                                        <p:tgtEl>
                                          <p:spTgt spid="129"/>
                                        </p:tgtEl>
                                        <p:attrNameLst>
                                          <p:attrName>style.visibility</p:attrName>
                                        </p:attrNameLst>
                                      </p:cBhvr>
                                      <p:to>
                                        <p:strVal val="visible"/>
                                      </p:to>
                                    </p:set>
                                    <p:animEffect transition="in" filter="wipe(left)">
                                      <p:cBhvr>
                                        <p:cTn id="115" dur="500"/>
                                        <p:tgtEl>
                                          <p:spTgt spid="129"/>
                                        </p:tgtEl>
                                      </p:cBhvr>
                                    </p:animEffect>
                                  </p:childTnLst>
                                </p:cTn>
                              </p:par>
                            </p:childTnLst>
                          </p:cTn>
                        </p:par>
                        <p:par>
                          <p:cTn id="116" fill="hold">
                            <p:stCondLst>
                              <p:cond delay="4000"/>
                            </p:stCondLst>
                            <p:childTnLst>
                              <p:par>
                                <p:cTn id="117" presetID="16" presetClass="entr" presetSubtype="42" fill="hold" nodeType="afterEffect">
                                  <p:stCondLst>
                                    <p:cond delay="0"/>
                                  </p:stCondLst>
                                  <p:childTnLst>
                                    <p:set>
                                      <p:cBhvr>
                                        <p:cTn id="118" dur="1" fill="hold">
                                          <p:stCondLst>
                                            <p:cond delay="0"/>
                                          </p:stCondLst>
                                        </p:cTn>
                                        <p:tgtEl>
                                          <p:spTgt spid="131"/>
                                        </p:tgtEl>
                                        <p:attrNameLst>
                                          <p:attrName>style.visibility</p:attrName>
                                        </p:attrNameLst>
                                      </p:cBhvr>
                                      <p:to>
                                        <p:strVal val="visible"/>
                                      </p:to>
                                    </p:set>
                                    <p:animEffect transition="in" filter="barn(outHorizontal)">
                                      <p:cBhvr>
                                        <p:cTn id="119" dur="500"/>
                                        <p:tgtEl>
                                          <p:spTgt spid="131"/>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139"/>
                                        </p:tgtEl>
                                        <p:attrNameLst>
                                          <p:attrName>style.visibility</p:attrName>
                                        </p:attrNameLst>
                                      </p:cBhvr>
                                      <p:to>
                                        <p:strVal val="visible"/>
                                      </p:to>
                                    </p:set>
                                    <p:animEffect transition="in" filter="wipe(up)">
                                      <p:cBhvr>
                                        <p:cTn id="124" dur="500"/>
                                        <p:tgtEl>
                                          <p:spTgt spid="139"/>
                                        </p:tgtEl>
                                      </p:cBhvr>
                                    </p:animEffect>
                                  </p:childTnLst>
                                </p:cTn>
                              </p:par>
                            </p:childTnLst>
                          </p:cTn>
                        </p:par>
                        <p:par>
                          <p:cTn id="125" fill="hold">
                            <p:stCondLst>
                              <p:cond delay="500"/>
                            </p:stCondLst>
                            <p:childTnLst>
                              <p:par>
                                <p:cTn id="126" presetID="10" presetClass="entr" presetSubtype="0" fill="hold" nodeType="afterEffect">
                                  <p:stCondLst>
                                    <p:cond delay="0"/>
                                  </p:stCondLst>
                                  <p:childTnLst>
                                    <p:set>
                                      <p:cBhvr>
                                        <p:cTn id="127" dur="1" fill="hold">
                                          <p:stCondLst>
                                            <p:cond delay="0"/>
                                          </p:stCondLst>
                                        </p:cTn>
                                        <p:tgtEl>
                                          <p:spTgt spid="108"/>
                                        </p:tgtEl>
                                        <p:attrNameLst>
                                          <p:attrName>style.visibility</p:attrName>
                                        </p:attrNameLst>
                                      </p:cBhvr>
                                      <p:to>
                                        <p:strVal val="visible"/>
                                      </p:to>
                                    </p:set>
                                    <p:animEffect transition="in" filter="fade">
                                      <p:cBhvr>
                                        <p:cTn id="128" dur="500"/>
                                        <p:tgtEl>
                                          <p:spTgt spid="108"/>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32"/>
                                        </p:tgtEl>
                                        <p:attrNameLst>
                                          <p:attrName>style.visibility</p:attrName>
                                        </p:attrNameLst>
                                      </p:cBhvr>
                                      <p:to>
                                        <p:strVal val="visible"/>
                                      </p:to>
                                    </p:set>
                                    <p:animEffect transition="in" filter="wipe(left)">
                                      <p:cBhvr>
                                        <p:cTn id="133" dur="500"/>
                                        <p:tgtEl>
                                          <p:spTgt spid="132"/>
                                        </p:tgtEl>
                                      </p:cBhvr>
                                    </p:animEffect>
                                  </p:childTnLst>
                                </p:cTn>
                              </p:par>
                            </p:childTnLst>
                          </p:cTn>
                        </p:par>
                        <p:par>
                          <p:cTn id="134" fill="hold">
                            <p:stCondLst>
                              <p:cond delay="500"/>
                            </p:stCondLst>
                            <p:childTnLst>
                              <p:par>
                                <p:cTn id="135" presetID="16" presetClass="entr" presetSubtype="42" fill="hold" grpId="0" nodeType="afterEffect">
                                  <p:stCondLst>
                                    <p:cond delay="0"/>
                                  </p:stCondLst>
                                  <p:childTnLst>
                                    <p:set>
                                      <p:cBhvr>
                                        <p:cTn id="136" dur="1" fill="hold">
                                          <p:stCondLst>
                                            <p:cond delay="0"/>
                                          </p:stCondLst>
                                        </p:cTn>
                                        <p:tgtEl>
                                          <p:spTgt spid="136"/>
                                        </p:tgtEl>
                                        <p:attrNameLst>
                                          <p:attrName>style.visibility</p:attrName>
                                        </p:attrNameLst>
                                      </p:cBhvr>
                                      <p:to>
                                        <p:strVal val="visible"/>
                                      </p:to>
                                    </p:set>
                                    <p:animEffect transition="in" filter="barn(outHorizontal)">
                                      <p:cBhvr>
                                        <p:cTn id="137" dur="500"/>
                                        <p:tgtEl>
                                          <p:spTgt spid="136"/>
                                        </p:tgtEl>
                                      </p:cBhvr>
                                    </p:animEffect>
                                  </p:childTnLst>
                                </p:cTn>
                              </p:par>
                            </p:childTnLst>
                          </p:cTn>
                        </p:par>
                        <p:par>
                          <p:cTn id="138" fill="hold">
                            <p:stCondLst>
                              <p:cond delay="1000"/>
                            </p:stCondLst>
                            <p:childTnLst>
                              <p:par>
                                <p:cTn id="139" presetID="22" presetClass="entr" presetSubtype="8" fill="hold" grpId="0" nodeType="afterEffect">
                                  <p:stCondLst>
                                    <p:cond delay="0"/>
                                  </p:stCondLst>
                                  <p:childTnLst>
                                    <p:set>
                                      <p:cBhvr>
                                        <p:cTn id="140" dur="1" fill="hold">
                                          <p:stCondLst>
                                            <p:cond delay="0"/>
                                          </p:stCondLst>
                                        </p:cTn>
                                        <p:tgtEl>
                                          <p:spTgt spid="133"/>
                                        </p:tgtEl>
                                        <p:attrNameLst>
                                          <p:attrName>style.visibility</p:attrName>
                                        </p:attrNameLst>
                                      </p:cBhvr>
                                      <p:to>
                                        <p:strVal val="visible"/>
                                      </p:to>
                                    </p:set>
                                    <p:animEffect transition="in" filter="wipe(left)">
                                      <p:cBhvr>
                                        <p:cTn id="141" dur="500"/>
                                        <p:tgtEl>
                                          <p:spTgt spid="133"/>
                                        </p:tgtEl>
                                      </p:cBhvr>
                                    </p:animEffect>
                                  </p:childTnLst>
                                </p:cTn>
                              </p:par>
                            </p:childTnLst>
                          </p:cTn>
                        </p:par>
                        <p:par>
                          <p:cTn id="142" fill="hold">
                            <p:stCondLst>
                              <p:cond delay="1500"/>
                            </p:stCondLst>
                            <p:childTnLst>
                              <p:par>
                                <p:cTn id="143" presetID="16" presetClass="entr" presetSubtype="42" fill="hold" grpId="0" nodeType="afterEffect">
                                  <p:stCondLst>
                                    <p:cond delay="0"/>
                                  </p:stCondLst>
                                  <p:childTnLst>
                                    <p:set>
                                      <p:cBhvr>
                                        <p:cTn id="144" dur="1" fill="hold">
                                          <p:stCondLst>
                                            <p:cond delay="0"/>
                                          </p:stCondLst>
                                        </p:cTn>
                                        <p:tgtEl>
                                          <p:spTgt spid="135"/>
                                        </p:tgtEl>
                                        <p:attrNameLst>
                                          <p:attrName>style.visibility</p:attrName>
                                        </p:attrNameLst>
                                      </p:cBhvr>
                                      <p:to>
                                        <p:strVal val="visible"/>
                                      </p:to>
                                    </p:set>
                                    <p:animEffect transition="in" filter="barn(outHorizontal)">
                                      <p:cBhvr>
                                        <p:cTn id="145" dur="500"/>
                                        <p:tgtEl>
                                          <p:spTgt spid="135"/>
                                        </p:tgtEl>
                                      </p:cBhvr>
                                    </p:animEffect>
                                  </p:childTnLst>
                                </p:cTn>
                              </p:par>
                            </p:childTnLst>
                          </p:cTn>
                        </p:par>
                        <p:par>
                          <p:cTn id="146" fill="hold">
                            <p:stCondLst>
                              <p:cond delay="2000"/>
                            </p:stCondLst>
                            <p:childTnLst>
                              <p:par>
                                <p:cTn id="147" presetID="22" presetClass="entr" presetSubtype="8" fill="hold" grpId="0" nodeType="afterEffect">
                                  <p:stCondLst>
                                    <p:cond delay="0"/>
                                  </p:stCondLst>
                                  <p:childTnLst>
                                    <p:set>
                                      <p:cBhvr>
                                        <p:cTn id="148" dur="1" fill="hold">
                                          <p:stCondLst>
                                            <p:cond delay="0"/>
                                          </p:stCondLst>
                                        </p:cTn>
                                        <p:tgtEl>
                                          <p:spTgt spid="134"/>
                                        </p:tgtEl>
                                        <p:attrNameLst>
                                          <p:attrName>style.visibility</p:attrName>
                                        </p:attrNameLst>
                                      </p:cBhvr>
                                      <p:to>
                                        <p:strVal val="visible"/>
                                      </p:to>
                                    </p:set>
                                    <p:animEffect transition="in" filter="wipe(left)">
                                      <p:cBhvr>
                                        <p:cTn id="149" dur="500"/>
                                        <p:tgtEl>
                                          <p:spTgt spid="134"/>
                                        </p:tgtEl>
                                      </p:cBhvr>
                                    </p:animEffect>
                                  </p:childTnLst>
                                </p:cTn>
                              </p:par>
                            </p:childTnLst>
                          </p:cTn>
                        </p:par>
                        <p:par>
                          <p:cTn id="150" fill="hold">
                            <p:stCondLst>
                              <p:cond delay="2500"/>
                            </p:stCondLst>
                            <p:childTnLst>
                              <p:par>
                                <p:cTn id="151" presetID="16" presetClass="entr" presetSubtype="42" fill="hold" grpId="0" nodeType="afterEffect">
                                  <p:stCondLst>
                                    <p:cond delay="0"/>
                                  </p:stCondLst>
                                  <p:childTnLst>
                                    <p:set>
                                      <p:cBhvr>
                                        <p:cTn id="152" dur="1" fill="hold">
                                          <p:stCondLst>
                                            <p:cond delay="0"/>
                                          </p:stCondLst>
                                        </p:cTn>
                                        <p:tgtEl>
                                          <p:spTgt spid="137"/>
                                        </p:tgtEl>
                                        <p:attrNameLst>
                                          <p:attrName>style.visibility</p:attrName>
                                        </p:attrNameLst>
                                      </p:cBhvr>
                                      <p:to>
                                        <p:strVal val="visible"/>
                                      </p:to>
                                    </p:set>
                                    <p:animEffect transition="in" filter="barn(outHorizontal)">
                                      <p:cBhvr>
                                        <p:cTn id="153" dur="500"/>
                                        <p:tgtEl>
                                          <p:spTgt spid="137"/>
                                        </p:tgtEl>
                                      </p:cBhvr>
                                    </p:animEffect>
                                  </p:childTnLst>
                                </p:cTn>
                              </p:par>
                            </p:childTnLst>
                          </p:cTn>
                        </p:par>
                        <p:par>
                          <p:cTn id="154" fill="hold">
                            <p:stCondLst>
                              <p:cond delay="3000"/>
                            </p:stCondLst>
                            <p:childTnLst>
                              <p:par>
                                <p:cTn id="155" presetID="22" presetClass="entr" presetSubtype="8" fill="hold" nodeType="afterEffect">
                                  <p:stCondLst>
                                    <p:cond delay="0"/>
                                  </p:stCondLst>
                                  <p:childTnLst>
                                    <p:set>
                                      <p:cBhvr>
                                        <p:cTn id="156" dur="1" fill="hold">
                                          <p:stCondLst>
                                            <p:cond delay="0"/>
                                          </p:stCondLst>
                                        </p:cTn>
                                        <p:tgtEl>
                                          <p:spTgt spid="138"/>
                                        </p:tgtEl>
                                        <p:attrNameLst>
                                          <p:attrName>style.visibility</p:attrName>
                                        </p:attrNameLst>
                                      </p:cBhvr>
                                      <p:to>
                                        <p:strVal val="visible"/>
                                      </p:to>
                                    </p:set>
                                    <p:animEffect transition="in" filter="wipe(left)">
                                      <p:cBhvr>
                                        <p:cTn id="157" dur="500"/>
                                        <p:tgtEl>
                                          <p:spTgt spid="138"/>
                                        </p:tgtEl>
                                      </p:cBhvr>
                                    </p:animEffect>
                                  </p:childTnLst>
                                </p:cTn>
                              </p:par>
                            </p:childTnLst>
                          </p:cTn>
                        </p:par>
                        <p:par>
                          <p:cTn id="158" fill="hold">
                            <p:stCondLst>
                              <p:cond delay="3500"/>
                            </p:stCondLst>
                            <p:childTnLst>
                              <p:par>
                                <p:cTn id="159" presetID="10" presetClass="entr" presetSubtype="0" fill="hold" grpId="0" nodeType="afterEffect">
                                  <p:stCondLst>
                                    <p:cond delay="0"/>
                                  </p:stCondLst>
                                  <p:childTnLst>
                                    <p:set>
                                      <p:cBhvr>
                                        <p:cTn id="160" dur="1" fill="hold">
                                          <p:stCondLst>
                                            <p:cond delay="0"/>
                                          </p:stCondLst>
                                        </p:cTn>
                                        <p:tgtEl>
                                          <p:spTgt spid="112"/>
                                        </p:tgtEl>
                                        <p:attrNameLst>
                                          <p:attrName>style.visibility</p:attrName>
                                        </p:attrNameLst>
                                      </p:cBhvr>
                                      <p:to>
                                        <p:strVal val="visible"/>
                                      </p:to>
                                    </p:set>
                                    <p:animEffect transition="in" filter="fade">
                                      <p:cBhvr>
                                        <p:cTn id="161" dur="500"/>
                                        <p:tgtEl>
                                          <p:spTgt spid="112"/>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8">
                                            <p:txEl>
                                              <p:pRg st="0" end="0"/>
                                            </p:txEl>
                                          </p:spTgt>
                                        </p:tgtEl>
                                        <p:attrNameLst>
                                          <p:attrName>style.visibility</p:attrName>
                                        </p:attrNameLst>
                                      </p:cBhvr>
                                      <p:to>
                                        <p:strVal val="visible"/>
                                      </p:to>
                                    </p:set>
                                    <p:animEffect transition="in" filter="fade">
                                      <p:cBhvr>
                                        <p:cTn id="166" dur="500"/>
                                        <p:tgtEl>
                                          <p:spTgt spid="8">
                                            <p:txEl>
                                              <p:pRg st="0" end="0"/>
                                            </p:txEl>
                                          </p:spTgt>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10"/>
                                        </p:tgtEl>
                                        <p:attrNameLst>
                                          <p:attrName>style.visibility</p:attrName>
                                        </p:attrNameLst>
                                      </p:cBhvr>
                                      <p:to>
                                        <p:strVal val="visible"/>
                                      </p:to>
                                    </p:set>
                                    <p:animEffect transition="in" filter="fade">
                                      <p:cBhvr>
                                        <p:cTn id="171" dur="500"/>
                                        <p:tgtEl>
                                          <p:spTgt spid="10"/>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12"/>
                                        </p:tgtEl>
                                        <p:attrNameLst>
                                          <p:attrName>style.visibility</p:attrName>
                                        </p:attrNameLst>
                                      </p:cBhvr>
                                      <p:to>
                                        <p:strVal val="visible"/>
                                      </p:to>
                                    </p:set>
                                    <p:animEffect transition="in" filter="fade">
                                      <p:cBhvr>
                                        <p:cTn id="176" dur="500"/>
                                        <p:tgtEl>
                                          <p:spTgt spid="12"/>
                                        </p:tgtEl>
                                      </p:cBhvr>
                                    </p:animEffect>
                                  </p:childTnLst>
                                </p:cTn>
                              </p:par>
                            </p:childTnLst>
                          </p:cTn>
                        </p:par>
                        <p:par>
                          <p:cTn id="177" fill="hold">
                            <p:stCondLst>
                              <p:cond delay="500"/>
                            </p:stCondLst>
                            <p:childTnLst>
                              <p:par>
                                <p:cTn id="178" presetID="10" presetClass="entr" presetSubtype="0" fill="hold" grpId="0" nodeType="afterEffect">
                                  <p:stCondLst>
                                    <p:cond delay="0"/>
                                  </p:stCondLst>
                                  <p:childTnLst>
                                    <p:set>
                                      <p:cBhvr>
                                        <p:cTn id="179" dur="1" fill="hold">
                                          <p:stCondLst>
                                            <p:cond delay="0"/>
                                          </p:stCondLst>
                                        </p:cTn>
                                        <p:tgtEl>
                                          <p:spTgt spid="14"/>
                                        </p:tgtEl>
                                        <p:attrNameLst>
                                          <p:attrName>style.visibility</p:attrName>
                                        </p:attrNameLst>
                                      </p:cBhvr>
                                      <p:to>
                                        <p:strVal val="visible"/>
                                      </p:to>
                                    </p:set>
                                    <p:animEffect transition="in" filter="fade">
                                      <p:cBhvr>
                                        <p:cTn id="180" dur="500"/>
                                        <p:tgtEl>
                                          <p:spTgt spid="14"/>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ntr" presetSubtype="0" fill="hold" grpId="0" nodeType="clickEffect">
                                  <p:stCondLst>
                                    <p:cond delay="0"/>
                                  </p:stCondLst>
                                  <p:childTnLst>
                                    <p:set>
                                      <p:cBhvr>
                                        <p:cTn id="184" dur="1" fill="hold">
                                          <p:stCondLst>
                                            <p:cond delay="0"/>
                                          </p:stCondLst>
                                        </p:cTn>
                                        <p:tgtEl>
                                          <p:spTgt spid="16"/>
                                        </p:tgtEl>
                                        <p:attrNameLst>
                                          <p:attrName>style.visibility</p:attrName>
                                        </p:attrNameLst>
                                      </p:cBhvr>
                                      <p:to>
                                        <p:strVal val="visible"/>
                                      </p:to>
                                    </p:set>
                                    <p:animEffect transition="in" filter="fade">
                                      <p:cBhvr>
                                        <p:cTn id="185" dur="500"/>
                                        <p:tgtEl>
                                          <p:spTgt spid="16"/>
                                        </p:tgtEl>
                                      </p:cBhvr>
                                    </p:animEffect>
                                  </p:childTnLst>
                                </p:cTn>
                              </p:par>
                            </p:childTnLst>
                          </p:cTn>
                        </p:par>
                        <p:par>
                          <p:cTn id="186" fill="hold">
                            <p:stCondLst>
                              <p:cond delay="500"/>
                            </p:stCondLst>
                            <p:childTnLst>
                              <p:par>
                                <p:cTn id="187" presetID="10" presetClass="entr" presetSubtype="0" fill="hold" grpId="0" nodeType="afterEffect">
                                  <p:stCondLst>
                                    <p:cond delay="0"/>
                                  </p:stCondLst>
                                  <p:childTnLst>
                                    <p:set>
                                      <p:cBhvr>
                                        <p:cTn id="188" dur="1" fill="hold">
                                          <p:stCondLst>
                                            <p:cond delay="0"/>
                                          </p:stCondLst>
                                        </p:cTn>
                                        <p:tgtEl>
                                          <p:spTgt spid="20"/>
                                        </p:tgtEl>
                                        <p:attrNameLst>
                                          <p:attrName>style.visibility</p:attrName>
                                        </p:attrNameLst>
                                      </p:cBhvr>
                                      <p:to>
                                        <p:strVal val="visible"/>
                                      </p:to>
                                    </p:set>
                                    <p:animEffect transition="in" filter="fade">
                                      <p:cBhvr>
                                        <p:cTn id="189" dur="500"/>
                                        <p:tgtEl>
                                          <p:spTgt spid="20"/>
                                        </p:tgtEl>
                                      </p:cBhvr>
                                    </p:animEffect>
                                  </p:childTnLst>
                                </p:cTn>
                              </p:par>
                            </p:childTnLst>
                          </p:cTn>
                        </p:par>
                        <p:par>
                          <p:cTn id="190" fill="hold">
                            <p:stCondLst>
                              <p:cond delay="1000"/>
                            </p:stCondLst>
                            <p:childTnLst>
                              <p:par>
                                <p:cTn id="191" presetID="10" presetClass="entr" presetSubtype="0" fill="hold" grpId="0" nodeType="afterEffect">
                                  <p:stCondLst>
                                    <p:cond delay="0"/>
                                  </p:stCondLst>
                                  <p:childTnLst>
                                    <p:set>
                                      <p:cBhvr>
                                        <p:cTn id="192" dur="1" fill="hold">
                                          <p:stCondLst>
                                            <p:cond delay="0"/>
                                          </p:stCondLst>
                                        </p:cTn>
                                        <p:tgtEl>
                                          <p:spTgt spid="22"/>
                                        </p:tgtEl>
                                        <p:attrNameLst>
                                          <p:attrName>style.visibility</p:attrName>
                                        </p:attrNameLst>
                                      </p:cBhvr>
                                      <p:to>
                                        <p:strVal val="visible"/>
                                      </p:to>
                                    </p:set>
                                    <p:animEffect transition="in" filter="fade">
                                      <p:cBhvr>
                                        <p:cTn id="193" dur="500"/>
                                        <p:tgtEl>
                                          <p:spTgt spid="22"/>
                                        </p:tgtEl>
                                      </p:cBhvr>
                                    </p:animEffect>
                                  </p:childTnLst>
                                </p:cTn>
                              </p:par>
                            </p:childTnLst>
                          </p:cTn>
                        </p:par>
                        <p:par>
                          <p:cTn id="194" fill="hold">
                            <p:stCondLst>
                              <p:cond delay="1500"/>
                            </p:stCondLst>
                            <p:childTnLst>
                              <p:par>
                                <p:cTn id="195" presetID="10" presetClass="entr" presetSubtype="0" fill="hold" grpId="0" nodeType="afterEffect">
                                  <p:stCondLst>
                                    <p:cond delay="0"/>
                                  </p:stCondLst>
                                  <p:childTnLst>
                                    <p:set>
                                      <p:cBhvr>
                                        <p:cTn id="196" dur="1" fill="hold">
                                          <p:stCondLst>
                                            <p:cond delay="0"/>
                                          </p:stCondLst>
                                        </p:cTn>
                                        <p:tgtEl>
                                          <p:spTgt spid="18"/>
                                        </p:tgtEl>
                                        <p:attrNameLst>
                                          <p:attrName>style.visibility</p:attrName>
                                        </p:attrNameLst>
                                      </p:cBhvr>
                                      <p:to>
                                        <p:strVal val="visible"/>
                                      </p:to>
                                    </p:set>
                                    <p:animEffect transition="in" filter="fade">
                                      <p:cBhvr>
                                        <p:cTn id="197" dur="500"/>
                                        <p:tgtEl>
                                          <p:spTgt spid="18"/>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24"/>
                                        </p:tgtEl>
                                        <p:attrNameLst>
                                          <p:attrName>style.visibility</p:attrName>
                                        </p:attrNameLst>
                                      </p:cBhvr>
                                      <p:to>
                                        <p:strVal val="visible"/>
                                      </p:to>
                                    </p:set>
                                    <p:animEffect transition="in" filter="fade">
                                      <p:cBhvr>
                                        <p:cTn id="202" dur="500"/>
                                        <p:tgtEl>
                                          <p:spTgt spid="24"/>
                                        </p:tgtEl>
                                      </p:cBhvr>
                                    </p:animEffect>
                                  </p:childTnLst>
                                </p:cTn>
                              </p:par>
                            </p:childTnLst>
                          </p:cTn>
                        </p:par>
                        <p:par>
                          <p:cTn id="203" fill="hold">
                            <p:stCondLst>
                              <p:cond delay="500"/>
                            </p:stCondLst>
                            <p:childTnLst>
                              <p:par>
                                <p:cTn id="204" presetID="10" presetClass="entr" presetSubtype="0" fill="hold" grpId="0" nodeType="afterEffect">
                                  <p:stCondLst>
                                    <p:cond delay="0"/>
                                  </p:stCondLst>
                                  <p:childTnLst>
                                    <p:set>
                                      <p:cBhvr>
                                        <p:cTn id="205" dur="1" fill="hold">
                                          <p:stCondLst>
                                            <p:cond delay="0"/>
                                          </p:stCondLst>
                                        </p:cTn>
                                        <p:tgtEl>
                                          <p:spTgt spid="26"/>
                                        </p:tgtEl>
                                        <p:attrNameLst>
                                          <p:attrName>style.visibility</p:attrName>
                                        </p:attrNameLst>
                                      </p:cBhvr>
                                      <p:to>
                                        <p:strVal val="visible"/>
                                      </p:to>
                                    </p:set>
                                    <p:animEffect transition="in" filter="fade">
                                      <p:cBhvr>
                                        <p:cTn id="206" dur="500"/>
                                        <p:tgtEl>
                                          <p:spTgt spid="26"/>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grpId="0" nodeType="click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500"/>
                                        <p:tgtEl>
                                          <p:spTgt spid="28"/>
                                        </p:tgtEl>
                                      </p:cBhvr>
                                    </p:animEffect>
                                  </p:childTnLst>
                                </p:cTn>
                              </p:par>
                            </p:childTnLst>
                          </p:cTn>
                        </p:par>
                        <p:par>
                          <p:cTn id="212" fill="hold">
                            <p:stCondLst>
                              <p:cond delay="500"/>
                            </p:stCondLst>
                            <p:childTnLst>
                              <p:par>
                                <p:cTn id="213" presetID="10" presetClass="entr" presetSubtype="0" fill="hold" grpId="0" nodeType="afterEffect">
                                  <p:stCondLst>
                                    <p:cond delay="0"/>
                                  </p:stCondLst>
                                  <p:childTnLst>
                                    <p:set>
                                      <p:cBhvr>
                                        <p:cTn id="214" dur="1" fill="hold">
                                          <p:stCondLst>
                                            <p:cond delay="0"/>
                                          </p:stCondLst>
                                        </p:cTn>
                                        <p:tgtEl>
                                          <p:spTgt spid="30"/>
                                        </p:tgtEl>
                                        <p:attrNameLst>
                                          <p:attrName>style.visibility</p:attrName>
                                        </p:attrNameLst>
                                      </p:cBhvr>
                                      <p:to>
                                        <p:strVal val="visible"/>
                                      </p:to>
                                    </p:set>
                                    <p:animEffect transition="in" filter="fade">
                                      <p:cBhvr>
                                        <p:cTn id="215" dur="500"/>
                                        <p:tgtEl>
                                          <p:spTgt spid="30"/>
                                        </p:tgtEl>
                                      </p:cBhvr>
                                    </p:animEffect>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grpId="0" nodeType="clickEffect">
                                  <p:stCondLst>
                                    <p:cond delay="0"/>
                                  </p:stCondLst>
                                  <p:childTnLst>
                                    <p:set>
                                      <p:cBhvr>
                                        <p:cTn id="219" dur="1" fill="hold">
                                          <p:stCondLst>
                                            <p:cond delay="0"/>
                                          </p:stCondLst>
                                        </p:cTn>
                                        <p:tgtEl>
                                          <p:spTgt spid="32"/>
                                        </p:tgtEl>
                                        <p:attrNameLst>
                                          <p:attrName>style.visibility</p:attrName>
                                        </p:attrNameLst>
                                      </p:cBhvr>
                                      <p:to>
                                        <p:strVal val="visible"/>
                                      </p:to>
                                    </p:set>
                                    <p:animEffect transition="in" filter="fade">
                                      <p:cBhvr>
                                        <p:cTn id="220" dur="500"/>
                                        <p:tgtEl>
                                          <p:spTgt spid="32"/>
                                        </p:tgtEl>
                                      </p:cBhvr>
                                    </p:animEffect>
                                  </p:childTnLst>
                                </p:cTn>
                              </p:par>
                            </p:childTnLst>
                          </p:cTn>
                        </p:par>
                        <p:par>
                          <p:cTn id="221" fill="hold">
                            <p:stCondLst>
                              <p:cond delay="500"/>
                            </p:stCondLst>
                            <p:childTnLst>
                              <p:par>
                                <p:cTn id="222" presetID="10" presetClass="entr" presetSubtype="0" fill="hold" nodeType="afterEffect">
                                  <p:stCondLst>
                                    <p:cond delay="0"/>
                                  </p:stCondLst>
                                  <p:childTnLst>
                                    <p:set>
                                      <p:cBhvr>
                                        <p:cTn id="223" dur="1" fill="hold">
                                          <p:stCondLst>
                                            <p:cond delay="0"/>
                                          </p:stCondLst>
                                        </p:cTn>
                                        <p:tgtEl>
                                          <p:spTgt spid="34">
                                            <p:txEl>
                                              <p:pRg st="0" end="0"/>
                                            </p:txEl>
                                          </p:spTgt>
                                        </p:tgtEl>
                                        <p:attrNameLst>
                                          <p:attrName>style.visibility</p:attrName>
                                        </p:attrNameLst>
                                      </p:cBhvr>
                                      <p:to>
                                        <p:strVal val="visible"/>
                                      </p:to>
                                    </p:set>
                                    <p:animEffect transition="in" filter="fade">
                                      <p:cBhvr>
                                        <p:cTn id="224" dur="500"/>
                                        <p:tgtEl>
                                          <p:spTgt spid="34">
                                            <p:txEl>
                                              <p:pRg st="0" end="0"/>
                                            </p:txEl>
                                          </p:spTgt>
                                        </p:tgtEl>
                                      </p:cBhvr>
                                    </p:animEffect>
                                  </p:childTnLst>
                                </p:cTn>
                              </p:par>
                            </p:childTnLst>
                          </p:cTn>
                        </p:par>
                      </p:childTnLst>
                    </p:cTn>
                  </p:par>
                  <p:par>
                    <p:cTn id="225" fill="hold">
                      <p:stCondLst>
                        <p:cond delay="indefinite"/>
                      </p:stCondLst>
                      <p:childTnLst>
                        <p:par>
                          <p:cTn id="226" fill="hold">
                            <p:stCondLst>
                              <p:cond delay="0"/>
                            </p:stCondLst>
                            <p:childTnLst>
                              <p:par>
                                <p:cTn id="227" presetID="10" presetClass="entr" presetSubtype="0" fill="hold" grpId="0" nodeType="clickEffect">
                                  <p:stCondLst>
                                    <p:cond delay="0"/>
                                  </p:stCondLst>
                                  <p:childTnLst>
                                    <p:set>
                                      <p:cBhvr>
                                        <p:cTn id="228" dur="1" fill="hold">
                                          <p:stCondLst>
                                            <p:cond delay="0"/>
                                          </p:stCondLst>
                                        </p:cTn>
                                        <p:tgtEl>
                                          <p:spTgt spid="36"/>
                                        </p:tgtEl>
                                        <p:attrNameLst>
                                          <p:attrName>style.visibility</p:attrName>
                                        </p:attrNameLst>
                                      </p:cBhvr>
                                      <p:to>
                                        <p:strVal val="visible"/>
                                      </p:to>
                                    </p:set>
                                    <p:animEffect transition="in" filter="fade">
                                      <p:cBhvr>
                                        <p:cTn id="229" dur="500"/>
                                        <p:tgtEl>
                                          <p:spTgt spid="36"/>
                                        </p:tgtEl>
                                      </p:cBhvr>
                                    </p:animEffect>
                                  </p:childTnLst>
                                </p:cTn>
                              </p:par>
                            </p:childTnLst>
                          </p:cTn>
                        </p:par>
                        <p:par>
                          <p:cTn id="230" fill="hold">
                            <p:stCondLst>
                              <p:cond delay="500"/>
                            </p:stCondLst>
                            <p:childTnLst>
                              <p:par>
                                <p:cTn id="231" presetID="10" presetClass="entr" presetSubtype="0" fill="hold" grpId="0" nodeType="afterEffect">
                                  <p:stCondLst>
                                    <p:cond delay="0"/>
                                  </p:stCondLst>
                                  <p:childTnLst>
                                    <p:set>
                                      <p:cBhvr>
                                        <p:cTn id="232" dur="1" fill="hold">
                                          <p:stCondLst>
                                            <p:cond delay="0"/>
                                          </p:stCondLst>
                                        </p:cTn>
                                        <p:tgtEl>
                                          <p:spTgt spid="38"/>
                                        </p:tgtEl>
                                        <p:attrNameLst>
                                          <p:attrName>style.visibility</p:attrName>
                                        </p:attrNameLst>
                                      </p:cBhvr>
                                      <p:to>
                                        <p:strVal val="visible"/>
                                      </p:to>
                                    </p:set>
                                    <p:animEffect transition="in" filter="fade">
                                      <p:cBhvr>
                                        <p:cTn id="233" dur="500"/>
                                        <p:tgtEl>
                                          <p:spTgt spid="38"/>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ntr" presetSubtype="0" fill="hold" grpId="0" nodeType="clickEffect">
                                  <p:stCondLst>
                                    <p:cond delay="0"/>
                                  </p:stCondLst>
                                  <p:childTnLst>
                                    <p:set>
                                      <p:cBhvr>
                                        <p:cTn id="237" dur="1" fill="hold">
                                          <p:stCondLst>
                                            <p:cond delay="0"/>
                                          </p:stCondLst>
                                        </p:cTn>
                                        <p:tgtEl>
                                          <p:spTgt spid="44"/>
                                        </p:tgtEl>
                                        <p:attrNameLst>
                                          <p:attrName>style.visibility</p:attrName>
                                        </p:attrNameLst>
                                      </p:cBhvr>
                                      <p:to>
                                        <p:strVal val="visible"/>
                                      </p:to>
                                    </p:set>
                                    <p:animEffect transition="in" filter="fade">
                                      <p:cBhvr>
                                        <p:cTn id="238" dur="500"/>
                                        <p:tgtEl>
                                          <p:spTgt spid="44"/>
                                        </p:tgtEl>
                                      </p:cBhvr>
                                    </p:animEffect>
                                  </p:childTnLst>
                                </p:cTn>
                              </p:par>
                            </p:childTnLst>
                          </p:cTn>
                        </p:par>
                        <p:par>
                          <p:cTn id="239" fill="hold">
                            <p:stCondLst>
                              <p:cond delay="500"/>
                            </p:stCondLst>
                            <p:childTnLst>
                              <p:par>
                                <p:cTn id="240" presetID="10" presetClass="entr" presetSubtype="0" fill="hold" nodeType="afterEffect">
                                  <p:stCondLst>
                                    <p:cond delay="0"/>
                                  </p:stCondLst>
                                  <p:childTnLst>
                                    <p:set>
                                      <p:cBhvr>
                                        <p:cTn id="241" dur="1" fill="hold">
                                          <p:stCondLst>
                                            <p:cond delay="0"/>
                                          </p:stCondLst>
                                        </p:cTn>
                                        <p:tgtEl>
                                          <p:spTgt spid="40">
                                            <p:txEl>
                                              <p:pRg st="0" end="0"/>
                                            </p:txEl>
                                          </p:spTgt>
                                        </p:tgtEl>
                                        <p:attrNameLst>
                                          <p:attrName>style.visibility</p:attrName>
                                        </p:attrNameLst>
                                      </p:cBhvr>
                                      <p:to>
                                        <p:strVal val="visible"/>
                                      </p:to>
                                    </p:set>
                                    <p:animEffect transition="in" filter="fade">
                                      <p:cBhvr>
                                        <p:cTn id="242" dur="500"/>
                                        <p:tgtEl>
                                          <p:spTgt spid="40">
                                            <p:txEl>
                                              <p:pRg st="0" end="0"/>
                                            </p:txEl>
                                          </p:spTgt>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grpId="0" nodeType="clickEffect">
                                  <p:stCondLst>
                                    <p:cond delay="0"/>
                                  </p:stCondLst>
                                  <p:childTnLst>
                                    <p:set>
                                      <p:cBhvr>
                                        <p:cTn id="246" dur="1" fill="hold">
                                          <p:stCondLst>
                                            <p:cond delay="0"/>
                                          </p:stCondLst>
                                        </p:cTn>
                                        <p:tgtEl>
                                          <p:spTgt spid="46"/>
                                        </p:tgtEl>
                                        <p:attrNameLst>
                                          <p:attrName>style.visibility</p:attrName>
                                        </p:attrNameLst>
                                      </p:cBhvr>
                                      <p:to>
                                        <p:strVal val="visible"/>
                                      </p:to>
                                    </p:set>
                                    <p:animEffect transition="in" filter="fade">
                                      <p:cBhvr>
                                        <p:cTn id="247" dur="500"/>
                                        <p:tgtEl>
                                          <p:spTgt spid="46"/>
                                        </p:tgtEl>
                                      </p:cBhvr>
                                    </p:animEffect>
                                  </p:childTnLst>
                                </p:cTn>
                              </p:par>
                            </p:childTnLst>
                          </p:cTn>
                        </p:par>
                        <p:par>
                          <p:cTn id="248" fill="hold">
                            <p:stCondLst>
                              <p:cond delay="500"/>
                            </p:stCondLst>
                            <p:childTnLst>
                              <p:par>
                                <p:cTn id="249" presetID="10" presetClass="entr" presetSubtype="0" fill="hold" grpId="0" nodeType="afterEffect">
                                  <p:stCondLst>
                                    <p:cond delay="0"/>
                                  </p:stCondLst>
                                  <p:childTnLst>
                                    <p:set>
                                      <p:cBhvr>
                                        <p:cTn id="250" dur="1" fill="hold">
                                          <p:stCondLst>
                                            <p:cond delay="0"/>
                                          </p:stCondLst>
                                        </p:cTn>
                                        <p:tgtEl>
                                          <p:spTgt spid="48"/>
                                        </p:tgtEl>
                                        <p:attrNameLst>
                                          <p:attrName>style.visibility</p:attrName>
                                        </p:attrNameLst>
                                      </p:cBhvr>
                                      <p:to>
                                        <p:strVal val="visible"/>
                                      </p:to>
                                    </p:set>
                                    <p:animEffect transition="in" filter="fade">
                                      <p:cBhvr>
                                        <p:cTn id="251" dur="500"/>
                                        <p:tgtEl>
                                          <p:spTgt spid="48"/>
                                        </p:tgtEl>
                                      </p:cBhvr>
                                    </p:animEffect>
                                  </p:childTnLst>
                                </p:cTn>
                              </p:par>
                            </p:childTnLst>
                          </p:cTn>
                        </p:par>
                      </p:childTnLst>
                    </p:cTn>
                  </p:par>
                  <p:par>
                    <p:cTn id="252" fill="hold">
                      <p:stCondLst>
                        <p:cond delay="indefinite"/>
                      </p:stCondLst>
                      <p:childTnLst>
                        <p:par>
                          <p:cTn id="253" fill="hold">
                            <p:stCondLst>
                              <p:cond delay="0"/>
                            </p:stCondLst>
                            <p:childTnLst>
                              <p:par>
                                <p:cTn id="254" presetID="10" presetClass="entr" presetSubtype="0" fill="hold" nodeType="clickEffect">
                                  <p:stCondLst>
                                    <p:cond delay="0"/>
                                  </p:stCondLst>
                                  <p:childTnLst>
                                    <p:set>
                                      <p:cBhvr>
                                        <p:cTn id="255" dur="1" fill="hold">
                                          <p:stCondLst>
                                            <p:cond delay="0"/>
                                          </p:stCondLst>
                                        </p:cTn>
                                        <p:tgtEl>
                                          <p:spTgt spid="50">
                                            <p:txEl>
                                              <p:pRg st="0" end="0"/>
                                            </p:txEl>
                                          </p:spTgt>
                                        </p:tgtEl>
                                        <p:attrNameLst>
                                          <p:attrName>style.visibility</p:attrName>
                                        </p:attrNameLst>
                                      </p:cBhvr>
                                      <p:to>
                                        <p:strVal val="visible"/>
                                      </p:to>
                                    </p:set>
                                    <p:animEffect transition="in" filter="fade">
                                      <p:cBhvr>
                                        <p:cTn id="256" dur="500"/>
                                        <p:tgtEl>
                                          <p:spTgt spid="50">
                                            <p:txEl>
                                              <p:pRg st="0" end="0"/>
                                            </p:txEl>
                                          </p:spTgt>
                                        </p:tgtEl>
                                      </p:cBhvr>
                                    </p:animEffect>
                                  </p:childTnLst>
                                </p:cTn>
                              </p:par>
                            </p:childTnLst>
                          </p:cTn>
                        </p:par>
                        <p:par>
                          <p:cTn id="257" fill="hold">
                            <p:stCondLst>
                              <p:cond delay="500"/>
                            </p:stCondLst>
                            <p:childTnLst>
                              <p:par>
                                <p:cTn id="258" presetID="10" presetClass="entr" presetSubtype="0" fill="hold" grpId="0" nodeType="afterEffect">
                                  <p:stCondLst>
                                    <p:cond delay="0"/>
                                  </p:stCondLst>
                                  <p:childTnLst>
                                    <p:set>
                                      <p:cBhvr>
                                        <p:cTn id="259" dur="1" fill="hold">
                                          <p:stCondLst>
                                            <p:cond delay="0"/>
                                          </p:stCondLst>
                                        </p:cTn>
                                        <p:tgtEl>
                                          <p:spTgt spid="54"/>
                                        </p:tgtEl>
                                        <p:attrNameLst>
                                          <p:attrName>style.visibility</p:attrName>
                                        </p:attrNameLst>
                                      </p:cBhvr>
                                      <p:to>
                                        <p:strVal val="visible"/>
                                      </p:to>
                                    </p:set>
                                    <p:animEffect transition="in" filter="fade">
                                      <p:cBhvr>
                                        <p:cTn id="260" dur="500"/>
                                        <p:tgtEl>
                                          <p:spTgt spid="54"/>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52"/>
                                        </p:tgtEl>
                                        <p:attrNameLst>
                                          <p:attrName>style.visibility</p:attrName>
                                        </p:attrNameLst>
                                      </p:cBhvr>
                                      <p:to>
                                        <p:strVal val="visible"/>
                                      </p:to>
                                    </p:set>
                                    <p:animEffect transition="in" filter="fade">
                                      <p:cBhvr>
                                        <p:cTn id="26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P spid="20" grpId="0"/>
      <p:bldP spid="22" grpId="0"/>
      <p:bldP spid="24" grpId="0"/>
      <p:bldP spid="26" grpId="0"/>
      <p:bldP spid="28" grpId="0"/>
      <p:bldP spid="30" grpId="0"/>
      <p:bldP spid="32" grpId="0"/>
      <p:bldP spid="36" grpId="0"/>
      <p:bldP spid="38" grpId="0"/>
      <p:bldP spid="44" grpId="0"/>
      <p:bldP spid="46" grpId="0"/>
      <p:bldP spid="48" grpId="0"/>
      <p:bldP spid="52" grpId="0"/>
      <p:bldP spid="54" grpId="0"/>
      <p:bldP spid="101" grpId="0" animBg="1"/>
      <p:bldP spid="102" grpId="0" animBg="1"/>
      <p:bldP spid="103" grpId="0"/>
      <p:bldP spid="104" grpId="0"/>
      <p:bldP spid="105" grpId="0" animBg="1"/>
      <p:bldP spid="111" grpId="0"/>
      <p:bldP spid="112" grpId="0"/>
      <p:bldP spid="114" grpId="0" animBg="1"/>
      <p:bldP spid="116" grpId="0" animBg="1"/>
      <p:bldP spid="120" grpId="0" animBg="1"/>
      <p:bldP spid="121" grpId="0" animBg="1"/>
      <p:bldP spid="122" grpId="0" animBg="1"/>
      <p:bldP spid="126" grpId="0" animBg="1"/>
      <p:bldP spid="128" grpId="0" animBg="1"/>
      <p:bldP spid="129" grpId="0" animBg="1"/>
      <p:bldP spid="132" grpId="0" animBg="1"/>
      <p:bldP spid="133" grpId="0" animBg="1"/>
      <p:bldP spid="134" grpId="0" animBg="1"/>
      <p:bldP spid="135" grpId="0" animBg="1"/>
      <p:bldP spid="136" grpId="0" animBg="1"/>
      <p:bldP spid="1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90855" y="1449395"/>
            <a:ext cx="6246055" cy="501932"/>
          </a:xfrm>
          <a:prstGeom prst="rect">
            <a:avLst/>
          </a:prstGeom>
          <a:noFill/>
        </p:spPr>
        <p:txBody>
          <a:bodyPr wrap="square">
            <a:spAutoFit/>
          </a:bodyPr>
          <a:lstStyle/>
          <a:p>
            <a:pPr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求小球作匀速圆周运动的水平面离碗底高度为多少？</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p:cNvSpPr txBox="1"/>
          <p:nvPr/>
        </p:nvSpPr>
        <p:spPr>
          <a:xfrm>
            <a:off x="211015" y="645328"/>
            <a:ext cx="604911" cy="400110"/>
          </a:xfrm>
          <a:prstGeom prst="rect">
            <a:avLst/>
          </a:prstGeom>
          <a:noFill/>
        </p:spPr>
        <p:txBody>
          <a:bodyPr wrap="square">
            <a:spAutoFit/>
          </a:bodyPr>
          <a:lstStyle/>
          <a:p>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2-7 </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211015" y="574170"/>
                <a:ext cx="8644597" cy="952505"/>
              </a:xfrm>
              <a:prstGeom prst="rect">
                <a:avLst/>
              </a:prstGeom>
              <a:noFill/>
            </p:spPr>
            <p:txBody>
              <a:bodyPr wrap="square">
                <a:spAutoFit/>
              </a:bodyPr>
              <a:lstStyle/>
              <a:p>
                <a:pPr>
                  <a:lnSpc>
                    <a:spcPct val="150000"/>
                  </a:lnSpc>
                </a:pPr>
                <a:r>
                  <a:rPr lang="en-US" altLang="zh-CN" sz="18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沿半球形碗的光滑的内面，质量为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的小球以角速度</a:t>
                </a:r>
                <a14:m>
                  <m:oMath xmlns:m="http://schemas.openxmlformats.org/officeDocument/2006/math">
                    <m:r>
                      <a:rPr lang="en-US" altLang="zh-CN" sz="20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在一水平面内作匀速率圆周运动，</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碗半径为</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题图</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p>
            </p:txBody>
          </p:sp>
        </mc:Choice>
        <mc:Fallback>
          <p:sp>
            <p:nvSpPr>
              <p:cNvPr id="7" name="文本框 6"/>
              <p:cNvSpPr txBox="1">
                <a:spLocks noRot="1" noChangeAspect="1" noMove="1" noResize="1" noEditPoints="1" noAdjustHandles="1" noChangeArrowheads="1" noChangeShapeType="1" noTextEdit="1"/>
              </p:cNvSpPr>
              <p:nvPr/>
            </p:nvSpPr>
            <p:spPr>
              <a:xfrm>
                <a:off x="211015" y="574170"/>
                <a:ext cx="8644597" cy="952505"/>
              </a:xfrm>
              <a:prstGeom prst="rect">
                <a:avLst/>
              </a:prstGeom>
              <a:blipFill rotWithShape="1">
                <a:blip r:embed="rId1"/>
                <a:stretch>
                  <a:fillRect l="-2" t="-14" r="6" b="-786"/>
                </a:stretch>
              </a:blipFill>
            </p:spPr>
            <p:txBody>
              <a:bodyPr/>
              <a:lstStyle/>
              <a:p>
                <a:r>
                  <a:rPr lang="zh-CN" altLang="en-US">
                    <a:noFill/>
                  </a:rPr>
                  <a:t> </a:t>
                </a:r>
              </a:p>
            </p:txBody>
          </p:sp>
        </mc:Fallback>
      </mc:AlternateContent>
      <p:cxnSp>
        <p:nvCxnSpPr>
          <p:cNvPr id="11" name="直接连接符 10"/>
          <p:cNvCxnSpPr>
            <a:cxnSpLocks noChangeAspect="1"/>
          </p:cNvCxnSpPr>
          <p:nvPr/>
        </p:nvCxnSpPr>
        <p:spPr>
          <a:xfrm>
            <a:off x="7489777" y="1737461"/>
            <a:ext cx="0" cy="193901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6607514" y="2813753"/>
            <a:ext cx="1846468" cy="369072"/>
          </a:xfrm>
          <a:prstGeom prst="ellipse">
            <a:avLst/>
          </a:prstGeom>
          <a:noFill/>
          <a:ln w="19050">
            <a:solidFill>
              <a:srgbClr val="FF0000">
                <a:alpha val="58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nvGrpSpPr>
          <p:cNvPr id="60" name="组合 59"/>
          <p:cNvGrpSpPr/>
          <p:nvPr/>
        </p:nvGrpSpPr>
        <p:grpSpPr>
          <a:xfrm>
            <a:off x="6392324" y="1976821"/>
            <a:ext cx="2386119" cy="2223516"/>
            <a:chOff x="5999131" y="2032991"/>
            <a:chExt cx="2386119" cy="2223516"/>
          </a:xfrm>
        </p:grpSpPr>
        <p:sp>
          <p:nvSpPr>
            <p:cNvPr id="9" name="Text Box 34"/>
            <p:cNvSpPr txBox="1">
              <a:spLocks noChangeArrowheads="1"/>
            </p:cNvSpPr>
            <p:nvPr/>
          </p:nvSpPr>
          <p:spPr bwMode="auto">
            <a:xfrm>
              <a:off x="6154284" y="3893180"/>
              <a:ext cx="2230966" cy="3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题图</a:t>
              </a:r>
              <a:r>
                <a:rPr lang="en-US" sz="16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2-3</a:t>
              </a: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sz="16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2-7</a:t>
              </a:r>
              <a:r>
                <a:rPr lang="zh-CN" sz="16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解答</a:t>
              </a:r>
              <a:r>
                <a:rPr lang="zh-CN" sz="16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图</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nvGrpSpPr>
            <p:cNvPr id="59" name="组合 58"/>
            <p:cNvGrpSpPr/>
            <p:nvPr/>
          </p:nvGrpSpPr>
          <p:grpSpPr>
            <a:xfrm>
              <a:off x="5999131" y="2032991"/>
              <a:ext cx="2282650" cy="1572279"/>
              <a:chOff x="5999131" y="2032991"/>
              <a:chExt cx="2282650" cy="1572279"/>
            </a:xfrm>
          </p:grpSpPr>
          <p:sp>
            <p:nvSpPr>
              <p:cNvPr id="10" name="椭圆 9"/>
              <p:cNvSpPr/>
              <p:nvPr/>
            </p:nvSpPr>
            <p:spPr>
              <a:xfrm>
                <a:off x="5999131" y="2032991"/>
                <a:ext cx="2282650" cy="63517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3" name="弧形 459"/>
              <p:cNvSpPr/>
              <p:nvPr/>
            </p:nvSpPr>
            <p:spPr>
              <a:xfrm>
                <a:off x="5999131" y="2356579"/>
                <a:ext cx="2282650" cy="1248691"/>
              </a:xfrm>
              <a:custGeom>
                <a:avLst/>
                <a:gdLst>
                  <a:gd name="connsiteX0" fmla="*/ 818707 w 818707"/>
                  <a:gd name="connsiteY0" fmla="*/ 584123 h 1169394"/>
                  <a:gd name="connsiteX1" fmla="*/ 670092 w 818707"/>
                  <a:gd name="connsiteY1" fmla="*/ 1035443 h 1169394"/>
                  <a:gd name="connsiteX2" fmla="*/ 149007 w 818707"/>
                  <a:gd name="connsiteY2" fmla="*/ 1035905 h 1169394"/>
                  <a:gd name="connsiteX3" fmla="*/ 0 w 818707"/>
                  <a:gd name="connsiteY3" fmla="*/ 584572 h 1169394"/>
                  <a:gd name="connsiteX4" fmla="*/ 409354 w 818707"/>
                  <a:gd name="connsiteY4" fmla="*/ 584697 h 1169394"/>
                  <a:gd name="connsiteX5" fmla="*/ 818707 w 818707"/>
                  <a:gd name="connsiteY5" fmla="*/ 584123 h 1169394"/>
                  <a:gd name="connsiteX0-1" fmla="*/ 818707 w 818707"/>
                  <a:gd name="connsiteY0-2" fmla="*/ 584123 h 1169394"/>
                  <a:gd name="connsiteX1-3" fmla="*/ 670092 w 818707"/>
                  <a:gd name="connsiteY1-4" fmla="*/ 1035443 h 1169394"/>
                  <a:gd name="connsiteX2-5" fmla="*/ 149007 w 818707"/>
                  <a:gd name="connsiteY2-6" fmla="*/ 1035905 h 1169394"/>
                  <a:gd name="connsiteX3-7" fmla="*/ 0 w 818707"/>
                  <a:gd name="connsiteY3-8" fmla="*/ 584572 h 1169394"/>
                  <a:gd name="connsiteX0-9" fmla="*/ 818707 w 818707"/>
                  <a:gd name="connsiteY0-10" fmla="*/ 0 h 585271"/>
                  <a:gd name="connsiteX1-11" fmla="*/ 670092 w 818707"/>
                  <a:gd name="connsiteY1-12" fmla="*/ 451320 h 585271"/>
                  <a:gd name="connsiteX2-13" fmla="*/ 149007 w 818707"/>
                  <a:gd name="connsiteY2-14" fmla="*/ 451782 h 585271"/>
                  <a:gd name="connsiteX3-15" fmla="*/ 0 w 818707"/>
                  <a:gd name="connsiteY3-16" fmla="*/ 449 h 585271"/>
                  <a:gd name="connsiteX4-17" fmla="*/ 388089 w 818707"/>
                  <a:gd name="connsiteY4-18" fmla="*/ 563354 h 585271"/>
                  <a:gd name="connsiteX5-19" fmla="*/ 818707 w 818707"/>
                  <a:gd name="connsiteY5-20" fmla="*/ 0 h 585271"/>
                  <a:gd name="connsiteX0-21" fmla="*/ 818707 w 818707"/>
                  <a:gd name="connsiteY0-22" fmla="*/ 0 h 585271"/>
                  <a:gd name="connsiteX1-23" fmla="*/ 670092 w 818707"/>
                  <a:gd name="connsiteY1-24" fmla="*/ 451320 h 585271"/>
                  <a:gd name="connsiteX2-25" fmla="*/ 149007 w 818707"/>
                  <a:gd name="connsiteY2-26" fmla="*/ 451782 h 585271"/>
                  <a:gd name="connsiteX3-27" fmla="*/ 0 w 818707"/>
                  <a:gd name="connsiteY3-28" fmla="*/ 449 h 585271"/>
                </a:gdLst>
                <a:ahLst/>
                <a:cxnLst>
                  <a:cxn ang="0">
                    <a:pos x="connsiteX0-1" y="connsiteY0-2"/>
                  </a:cxn>
                  <a:cxn ang="0">
                    <a:pos x="connsiteX1-3" y="connsiteY1-4"/>
                  </a:cxn>
                  <a:cxn ang="0">
                    <a:pos x="connsiteX2-5" y="connsiteY2-6"/>
                  </a:cxn>
                  <a:cxn ang="0">
                    <a:pos x="connsiteX3-7" y="connsiteY3-8"/>
                  </a:cxn>
                </a:cxnLst>
                <a:rect l="l" t="t" r="r" b="b"/>
                <a:pathLst>
                  <a:path w="818707" h="585271" stroke="0" extrusionOk="0">
                    <a:moveTo>
                      <a:pt x="818707" y="0"/>
                    </a:moveTo>
                    <a:cubicBezTo>
                      <a:pt x="818827" y="174587"/>
                      <a:pt x="764320" y="340116"/>
                      <a:pt x="670092" y="451320"/>
                    </a:cubicBezTo>
                    <a:cubicBezTo>
                      <a:pt x="518901" y="629748"/>
                      <a:pt x="300353" y="629942"/>
                      <a:pt x="149007" y="451782"/>
                    </a:cubicBezTo>
                    <a:cubicBezTo>
                      <a:pt x="54630" y="340684"/>
                      <a:pt x="-27" y="175133"/>
                      <a:pt x="0" y="449"/>
                    </a:cubicBezTo>
                    <a:lnTo>
                      <a:pt x="388089" y="563354"/>
                    </a:lnTo>
                    <a:cubicBezTo>
                      <a:pt x="524540" y="563163"/>
                      <a:pt x="682256" y="191"/>
                      <a:pt x="818707" y="0"/>
                    </a:cubicBezTo>
                    <a:close/>
                  </a:path>
                  <a:path w="818707" h="585271" fill="none">
                    <a:moveTo>
                      <a:pt x="818707" y="0"/>
                    </a:moveTo>
                    <a:cubicBezTo>
                      <a:pt x="818827" y="174587"/>
                      <a:pt x="764320" y="340116"/>
                      <a:pt x="670092" y="451320"/>
                    </a:cubicBezTo>
                    <a:cubicBezTo>
                      <a:pt x="518901" y="629748"/>
                      <a:pt x="300353" y="629942"/>
                      <a:pt x="149007" y="451782"/>
                    </a:cubicBezTo>
                    <a:cubicBezTo>
                      <a:pt x="54630" y="340684"/>
                      <a:pt x="-27" y="175133"/>
                      <a:pt x="0" y="44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grpSp>
      </p:grpSp>
      <p:cxnSp>
        <p:nvCxnSpPr>
          <p:cNvPr id="14" name="直接连接符 13"/>
          <p:cNvCxnSpPr/>
          <p:nvPr/>
        </p:nvCxnSpPr>
        <p:spPr>
          <a:xfrm>
            <a:off x="7518827" y="2300053"/>
            <a:ext cx="115428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598156" y="2278774"/>
            <a:ext cx="898498" cy="715143"/>
          </a:xfrm>
          <a:prstGeom prst="line">
            <a:avLst/>
          </a:prstGeom>
          <a:ln w="19050">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6265733" y="2941763"/>
            <a:ext cx="390962" cy="368383"/>
            <a:chOff x="5879574" y="3004967"/>
            <a:chExt cx="390962" cy="368383"/>
          </a:xfrm>
        </p:grpSpPr>
        <p:sp>
          <p:nvSpPr>
            <p:cNvPr id="16" name="椭圆 15"/>
            <p:cNvSpPr>
              <a:spLocks noChangeAspect="1"/>
            </p:cNvSpPr>
            <p:nvPr/>
          </p:nvSpPr>
          <p:spPr>
            <a:xfrm>
              <a:off x="6162551" y="3004967"/>
              <a:ext cx="107985" cy="10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19" name="Text Box 38"/>
            <p:cNvSpPr txBox="1">
              <a:spLocks noChangeArrowheads="1"/>
            </p:cNvSpPr>
            <p:nvPr/>
          </p:nvSpPr>
          <p:spPr bwMode="auto">
            <a:xfrm>
              <a:off x="5879574" y="3018325"/>
              <a:ext cx="338310" cy="35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FF0000"/>
                  </a:solidFill>
                  <a:effectLst/>
                  <a:latin typeface="Times New Roman" panose="02020603050405020304" pitchFamily="18" charset="0"/>
                  <a:ea typeface="宋体" panose="02010600030101010101" pitchFamily="2" charset="-122"/>
                  <a:cs typeface="宋体" panose="02010600030101010101" pitchFamily="2" charset="-122"/>
                </a:rPr>
                <a:t>m</a:t>
              </a:r>
              <a:endParaRPr lang="zh-CN" sz="1600"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3" name="组合 42"/>
          <p:cNvGrpSpPr/>
          <p:nvPr/>
        </p:nvGrpSpPr>
        <p:grpSpPr>
          <a:xfrm>
            <a:off x="7104050" y="2183354"/>
            <a:ext cx="576000" cy="883839"/>
            <a:chOff x="6710857" y="2239524"/>
            <a:chExt cx="576000" cy="883839"/>
          </a:xfrm>
        </p:grpSpPr>
        <p:sp>
          <p:nvSpPr>
            <p:cNvPr id="20" name="弧形 19"/>
            <p:cNvSpPr/>
            <p:nvPr/>
          </p:nvSpPr>
          <p:spPr>
            <a:xfrm rot="9173927">
              <a:off x="6710857" y="2239524"/>
              <a:ext cx="576000" cy="576000"/>
            </a:xfrm>
            <a:prstGeom prst="arc">
              <a:avLst>
                <a:gd name="adj1" fmla="val 17037168"/>
                <a:gd name="adj2" fmla="val 183532"/>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21" name="Text Box 38"/>
            <p:cNvSpPr txBox="1">
              <a:spLocks noChangeArrowheads="1"/>
            </p:cNvSpPr>
            <p:nvPr/>
          </p:nvSpPr>
          <p:spPr bwMode="auto">
            <a:xfrm>
              <a:off x="6747932" y="2762669"/>
              <a:ext cx="337636" cy="36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θ</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44" name="组合 43"/>
          <p:cNvGrpSpPr/>
          <p:nvPr/>
        </p:nvGrpSpPr>
        <p:grpSpPr>
          <a:xfrm>
            <a:off x="8432963" y="3000359"/>
            <a:ext cx="305629" cy="538105"/>
            <a:chOff x="8039770" y="3056529"/>
            <a:chExt cx="305629" cy="538105"/>
          </a:xfrm>
        </p:grpSpPr>
        <p:cxnSp>
          <p:nvCxnSpPr>
            <p:cNvPr id="24" name="直接箭头连接符 23"/>
            <p:cNvCxnSpPr/>
            <p:nvPr/>
          </p:nvCxnSpPr>
          <p:spPr>
            <a:xfrm flipV="1">
              <a:off x="8175270" y="3056529"/>
              <a:ext cx="0" cy="18000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8175270" y="3414634"/>
              <a:ext cx="0" cy="180000"/>
            </a:xfrm>
            <a:prstGeom prst="straightConnector1">
              <a:avLst/>
            </a:prstGeom>
            <a:ln w="19050">
              <a:solidFill>
                <a:schemeClr val="tx1"/>
              </a:solidFill>
              <a:tailEnd type="stealth" w="med" len="lg"/>
            </a:ln>
          </p:spPr>
          <p:style>
            <a:lnRef idx="1">
              <a:schemeClr val="accent1"/>
            </a:lnRef>
            <a:fillRef idx="0">
              <a:schemeClr val="accent1"/>
            </a:fillRef>
            <a:effectRef idx="0">
              <a:schemeClr val="accent1"/>
            </a:effectRef>
            <a:fontRef idx="minor">
              <a:schemeClr val="tx1"/>
            </a:fontRef>
          </p:style>
        </p:cxnSp>
        <p:sp>
          <p:nvSpPr>
            <p:cNvPr id="26" name="Text Box 38"/>
            <p:cNvSpPr txBox="1">
              <a:spLocks noChangeArrowheads="1"/>
            </p:cNvSpPr>
            <p:nvPr/>
          </p:nvSpPr>
          <p:spPr bwMode="auto">
            <a:xfrm>
              <a:off x="8039770" y="3163773"/>
              <a:ext cx="305629" cy="34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h</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61" name="组合 60"/>
          <p:cNvGrpSpPr/>
          <p:nvPr/>
        </p:nvGrpSpPr>
        <p:grpSpPr>
          <a:xfrm>
            <a:off x="7485637" y="3011676"/>
            <a:ext cx="1145350" cy="541426"/>
            <a:chOff x="7092444" y="3067846"/>
            <a:chExt cx="1145350" cy="541426"/>
          </a:xfrm>
        </p:grpSpPr>
        <p:cxnSp>
          <p:nvCxnSpPr>
            <p:cNvPr id="17" name="直接连接符 16"/>
            <p:cNvCxnSpPr>
              <a:cxnSpLocks noChangeAspect="1"/>
            </p:cNvCxnSpPr>
            <p:nvPr/>
          </p:nvCxnSpPr>
          <p:spPr>
            <a:xfrm>
              <a:off x="7092444" y="3067846"/>
              <a:ext cx="114535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a:cxnSpLocks noChangeAspect="1"/>
            </p:cNvCxnSpPr>
            <p:nvPr/>
          </p:nvCxnSpPr>
          <p:spPr>
            <a:xfrm>
              <a:off x="7092444" y="3609272"/>
              <a:ext cx="108282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a:cxnSpLocks noChangeAspect="1"/>
          </p:cNvCxnSpPr>
          <p:nvPr/>
        </p:nvCxnSpPr>
        <p:spPr>
          <a:xfrm>
            <a:off x="8674611" y="1794519"/>
            <a:ext cx="0" cy="45627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7485637" y="1680468"/>
            <a:ext cx="1182491" cy="343918"/>
            <a:chOff x="7092444" y="1939053"/>
            <a:chExt cx="1182491" cy="343918"/>
          </a:xfrm>
        </p:grpSpPr>
        <p:sp>
          <p:nvSpPr>
            <p:cNvPr id="28" name="文本框 130438573"/>
            <p:cNvSpPr txBox="1"/>
            <p:nvPr/>
          </p:nvSpPr>
          <p:spPr>
            <a:xfrm>
              <a:off x="7528665" y="1939053"/>
              <a:ext cx="329728" cy="34391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R</a:t>
              </a:r>
              <a:endParaRPr lang="zh-CN" sz="1600" kern="100" dirty="0">
                <a:solidFill>
                  <a:srgbClr val="000000"/>
                </a:solidFill>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30" name="直接连接符 29"/>
            <p:cNvCxnSpPr>
              <a:cxnSpLocks noChangeAspect="1"/>
            </p:cNvCxnSpPr>
            <p:nvPr/>
          </p:nvCxnSpPr>
          <p:spPr>
            <a:xfrm flipH="1">
              <a:off x="7092444" y="2115726"/>
              <a:ext cx="390973" cy="0"/>
            </a:xfrm>
            <a:prstGeom prst="line">
              <a:avLst/>
            </a:prstGeom>
            <a:ln w="19050">
              <a:solidFill>
                <a:schemeClr val="tx1"/>
              </a:solidFill>
              <a:prstDash val="solid"/>
              <a:headEnd w="med" len="lg"/>
              <a:tailEnd type="stealth" w="med" len="lg"/>
            </a:ln>
          </p:spPr>
          <p:style>
            <a:lnRef idx="1">
              <a:schemeClr val="accent1"/>
            </a:lnRef>
            <a:fillRef idx="0">
              <a:schemeClr val="accent1"/>
            </a:fillRef>
            <a:effectRef idx="0">
              <a:schemeClr val="accent1"/>
            </a:effectRef>
            <a:fontRef idx="minor">
              <a:schemeClr val="tx1"/>
            </a:fontRef>
          </p:style>
        </p:cxnSp>
        <p:cxnSp>
          <p:nvCxnSpPr>
            <p:cNvPr id="31" name="直接连接符 30"/>
            <p:cNvCxnSpPr>
              <a:cxnSpLocks noChangeAspect="1"/>
            </p:cNvCxnSpPr>
            <p:nvPr/>
          </p:nvCxnSpPr>
          <p:spPr>
            <a:xfrm>
              <a:off x="7818673" y="2115726"/>
              <a:ext cx="456262" cy="0"/>
            </a:xfrm>
            <a:prstGeom prst="line">
              <a:avLst/>
            </a:prstGeom>
            <a:ln w="19050">
              <a:solidFill>
                <a:schemeClr val="tx1"/>
              </a:solidFill>
              <a:prstDash val="solid"/>
              <a:headEnd w="med" len="lg"/>
              <a:tailEnd type="stealth" w="med" len="lg"/>
            </a:ln>
          </p:spPr>
          <p:style>
            <a:lnRef idx="1">
              <a:schemeClr val="accent1"/>
            </a:lnRef>
            <a:fillRef idx="0">
              <a:schemeClr val="accent1"/>
            </a:fillRef>
            <a:effectRef idx="0">
              <a:schemeClr val="accent1"/>
            </a:effectRef>
            <a:fontRef idx="minor">
              <a:schemeClr val="tx1"/>
            </a:fontRef>
          </p:style>
        </p:cxnSp>
      </p:grpSp>
      <p:cxnSp>
        <p:nvCxnSpPr>
          <p:cNvPr id="32" name="直接连接符 31"/>
          <p:cNvCxnSpPr>
            <a:cxnSpLocks noChangeAspect="1"/>
          </p:cNvCxnSpPr>
          <p:nvPr/>
        </p:nvCxnSpPr>
        <p:spPr>
          <a:xfrm>
            <a:off x="8470165" y="2575691"/>
            <a:ext cx="0" cy="57177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2" name="组合 41"/>
          <p:cNvGrpSpPr/>
          <p:nvPr/>
        </p:nvGrpSpPr>
        <p:grpSpPr>
          <a:xfrm>
            <a:off x="7496654" y="2551721"/>
            <a:ext cx="957328" cy="299425"/>
            <a:chOff x="7067318" y="2873016"/>
            <a:chExt cx="957328" cy="299425"/>
          </a:xfrm>
        </p:grpSpPr>
        <p:sp>
          <p:nvSpPr>
            <p:cNvPr id="18" name="Text Box 38"/>
            <p:cNvSpPr txBox="1">
              <a:spLocks noChangeArrowheads="1"/>
            </p:cNvSpPr>
            <p:nvPr/>
          </p:nvSpPr>
          <p:spPr bwMode="auto">
            <a:xfrm>
              <a:off x="7446636" y="2873016"/>
              <a:ext cx="286053" cy="29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r</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3" name="直接连接符 32"/>
            <p:cNvCxnSpPr>
              <a:cxnSpLocks noChangeAspect="1"/>
            </p:cNvCxnSpPr>
            <p:nvPr/>
          </p:nvCxnSpPr>
          <p:spPr>
            <a:xfrm flipH="1">
              <a:off x="7067318" y="3063250"/>
              <a:ext cx="337698" cy="0"/>
            </a:xfrm>
            <a:prstGeom prst="line">
              <a:avLst/>
            </a:prstGeom>
            <a:ln w="19050">
              <a:solidFill>
                <a:schemeClr val="tx1"/>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4" name="直接连接符 33"/>
            <p:cNvCxnSpPr>
              <a:cxnSpLocks noChangeAspect="1"/>
            </p:cNvCxnSpPr>
            <p:nvPr/>
          </p:nvCxnSpPr>
          <p:spPr>
            <a:xfrm>
              <a:off x="7690604" y="3063250"/>
              <a:ext cx="334042" cy="0"/>
            </a:xfrm>
            <a:prstGeom prst="line">
              <a:avLst/>
            </a:prstGeom>
            <a:ln w="19050">
              <a:solidFill>
                <a:schemeClr val="tx1"/>
              </a:solidFill>
              <a:prstDash val="solid"/>
              <a:tailEnd type="stealth" w="med" len="lg"/>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nvGrpSpPr>
        <p:grpSpPr>
          <a:xfrm>
            <a:off x="6600496" y="2500510"/>
            <a:ext cx="479438" cy="488948"/>
            <a:chOff x="4062144" y="4647908"/>
            <a:chExt cx="479438" cy="488948"/>
          </a:xfrm>
        </p:grpSpPr>
        <p:sp>
          <p:nvSpPr>
            <p:cNvPr id="23" name="Text Box 38"/>
            <p:cNvSpPr txBox="1">
              <a:spLocks noChangeArrowheads="1"/>
            </p:cNvSpPr>
            <p:nvPr/>
          </p:nvSpPr>
          <p:spPr bwMode="auto">
            <a:xfrm>
              <a:off x="4113001" y="4647908"/>
              <a:ext cx="34796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B0F0"/>
                  </a:solidFill>
                  <a:effectLst/>
                  <a:latin typeface="Times New Roman" panose="02020603050405020304" pitchFamily="18" charset="0"/>
                  <a:ea typeface="宋体" panose="02010600030101010101" pitchFamily="2" charset="-122"/>
                  <a:cs typeface="宋体" panose="02010600030101010101" pitchFamily="2" charset="-122"/>
                </a:rPr>
                <a:t>N</a:t>
              </a:r>
              <a:endParaRPr lang="zh-CN" sz="1600"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p:cxnSp>
          <p:nvCxnSpPr>
            <p:cNvPr id="48" name="直接连接符 47"/>
            <p:cNvCxnSpPr>
              <a:cxnSpLocks noChangeAspect="1"/>
            </p:cNvCxnSpPr>
            <p:nvPr/>
          </p:nvCxnSpPr>
          <p:spPr>
            <a:xfrm flipH="1">
              <a:off x="4062144" y="4755256"/>
              <a:ext cx="479438" cy="381600"/>
            </a:xfrm>
            <a:prstGeom prst="line">
              <a:avLst/>
            </a:prstGeom>
            <a:ln w="19050">
              <a:solidFill>
                <a:srgbClr val="00B0F0"/>
              </a:solidFill>
              <a:prstDash val="solid"/>
              <a:headEnd type="stealth" w="med" len="lg"/>
              <a:tailEnd type="none" w="med" len="lg"/>
            </a:ln>
          </p:spPr>
          <p:style>
            <a:lnRef idx="1">
              <a:schemeClr val="accent1"/>
            </a:lnRef>
            <a:fillRef idx="0">
              <a:schemeClr val="accent1"/>
            </a:fillRef>
            <a:effectRef idx="0">
              <a:schemeClr val="accent1"/>
            </a:effectRef>
            <a:fontRef idx="minor">
              <a:schemeClr val="tx1"/>
            </a:fontRef>
          </p:style>
        </p:cxnSp>
      </p:grpSp>
      <p:grpSp>
        <p:nvGrpSpPr>
          <p:cNvPr id="54" name="组合 53"/>
          <p:cNvGrpSpPr/>
          <p:nvPr/>
        </p:nvGrpSpPr>
        <p:grpSpPr>
          <a:xfrm>
            <a:off x="6385718" y="3021032"/>
            <a:ext cx="486022" cy="739160"/>
            <a:chOff x="5999131" y="3105933"/>
            <a:chExt cx="486022" cy="739160"/>
          </a:xfrm>
        </p:grpSpPr>
        <p:cxnSp>
          <p:nvCxnSpPr>
            <p:cNvPr id="52" name="直接箭头连接符 51"/>
            <p:cNvCxnSpPr/>
            <p:nvPr/>
          </p:nvCxnSpPr>
          <p:spPr bwMode="auto">
            <a:xfrm>
              <a:off x="6204963" y="3105933"/>
              <a:ext cx="0" cy="381600"/>
            </a:xfrm>
            <a:prstGeom prst="straightConnector1">
              <a:avLst/>
            </a:prstGeom>
            <a:solidFill>
              <a:schemeClr val="accent1"/>
            </a:solidFill>
            <a:ln w="19050" cap="flat" cmpd="sng" algn="ctr">
              <a:solidFill>
                <a:srgbClr val="FF0000"/>
              </a:solidFill>
              <a:prstDash val="solid"/>
              <a:round/>
              <a:headEnd type="none" w="med" len="med"/>
              <a:tailEnd type="stealth" w="med" len="lg"/>
            </a:ln>
            <a:effectLst/>
          </p:spPr>
        </p:cxnSp>
        <p:sp>
          <p:nvSpPr>
            <p:cNvPr id="53" name="Text Box 38"/>
            <p:cNvSpPr txBox="1">
              <a:spLocks noChangeArrowheads="1"/>
            </p:cNvSpPr>
            <p:nvPr/>
          </p:nvSpPr>
          <p:spPr bwMode="auto">
            <a:xfrm>
              <a:off x="5999131" y="3422162"/>
              <a:ext cx="486022" cy="42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FF0000"/>
                  </a:solidFill>
                  <a:effectLst/>
                  <a:latin typeface="Times New Roman" panose="02020603050405020304" pitchFamily="18" charset="0"/>
                  <a:ea typeface="宋体" panose="02010600030101010101" pitchFamily="2" charset="-122"/>
                  <a:cs typeface="宋体" panose="02010600030101010101" pitchFamily="2" charset="-122"/>
                </a:rPr>
                <a:t>mg</a:t>
              </a:r>
              <a:endParaRPr lang="zh-CN" sz="1600"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58" name="组合 57"/>
          <p:cNvGrpSpPr/>
          <p:nvPr/>
        </p:nvGrpSpPr>
        <p:grpSpPr>
          <a:xfrm>
            <a:off x="6622403" y="2804100"/>
            <a:ext cx="1846800" cy="605414"/>
            <a:chOff x="6229210" y="2860270"/>
            <a:chExt cx="1846800" cy="605414"/>
          </a:xfrm>
        </p:grpSpPr>
        <p:sp>
          <p:nvSpPr>
            <p:cNvPr id="55" name="弧形 54"/>
            <p:cNvSpPr/>
            <p:nvPr/>
          </p:nvSpPr>
          <p:spPr bwMode="auto">
            <a:xfrm>
              <a:off x="6229210" y="2860270"/>
              <a:ext cx="1846800" cy="378000"/>
            </a:xfrm>
            <a:prstGeom prst="arc">
              <a:avLst>
                <a:gd name="adj1" fmla="val 9814564"/>
                <a:gd name="adj2" fmla="val 10771043"/>
              </a:avLst>
            </a:prstGeom>
            <a:noFill/>
            <a:ln w="19050" cap="flat" cmpd="sng" algn="ctr">
              <a:solidFill>
                <a:srgbClr val="00B050"/>
              </a:solidFill>
              <a:prstDash val="solid"/>
              <a:round/>
              <a:headEnd type="stealth" w="med" len="lg"/>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7" name="文本框 56"/>
                <p:cNvSpPr txBox="1"/>
                <p:nvPr/>
              </p:nvSpPr>
              <p:spPr>
                <a:xfrm>
                  <a:off x="6442121" y="3127130"/>
                  <a:ext cx="338310"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𝜔</m:t>
                        </m:r>
                      </m:oMath>
                    </m:oMathPara>
                  </a14:m>
                  <a:endParaRPr lang="zh-CN" altLang="en-US" sz="1600" dirty="0">
                    <a:solidFill>
                      <a:srgbClr val="00B050"/>
                    </a:solidFill>
                  </a:endParaRPr>
                </a:p>
              </p:txBody>
            </p:sp>
          </mc:Choice>
          <mc:Fallback>
            <p:sp>
              <p:nvSpPr>
                <p:cNvPr id="57" name="文本框 56"/>
                <p:cNvSpPr txBox="1">
                  <a:spLocks noRot="1" noChangeAspect="1" noMove="1" noResize="1" noEditPoints="1" noAdjustHandles="1" noChangeArrowheads="1" noChangeShapeType="1" noTextEdit="1"/>
                </p:cNvSpPr>
                <p:nvPr/>
              </p:nvSpPr>
              <p:spPr>
                <a:xfrm>
                  <a:off x="6442121" y="3127130"/>
                  <a:ext cx="338310" cy="338554"/>
                </a:xfrm>
                <a:prstGeom prst="rect">
                  <a:avLst/>
                </a:prstGeom>
                <a:blipFill rotWithShape="1">
                  <a:blip r:embed="rId2"/>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63" name="文本框 62"/>
              <p:cNvSpPr txBox="1"/>
              <p:nvPr/>
            </p:nvSpPr>
            <p:spPr>
              <a:xfrm>
                <a:off x="1242743" y="1924646"/>
                <a:ext cx="4002984" cy="501932"/>
              </a:xfrm>
              <a:prstGeom prst="rect">
                <a:avLst/>
              </a:prstGeom>
              <a:noFill/>
            </p:spPr>
            <p:txBody>
              <a:bodyPr wrap="square">
                <a:spAutoFit/>
              </a:bodyPr>
              <a:lstStyle/>
              <a:p>
                <a:pPr indent="266700">
                  <a:lnSpc>
                    <a:spcPct val="150000"/>
                  </a:lnSpc>
                </a:pPr>
                <a:r>
                  <a:rPr lang="zh-CN" altLang="en-US"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对小球受力分析，</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设支持力为</a:t>
                </a:r>
                <a14:m>
                  <m:oMath xmlns:m="http://schemas.openxmlformats.org/officeDocument/2006/math">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oMath>
                </a14:m>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63" name="文本框 62"/>
              <p:cNvSpPr txBox="1">
                <a:spLocks noRot="1" noChangeAspect="1" noMove="1" noResize="1" noEditPoints="1" noAdjustHandles="1" noChangeArrowheads="1" noChangeShapeType="1" noTextEdit="1"/>
              </p:cNvSpPr>
              <p:nvPr/>
            </p:nvSpPr>
            <p:spPr>
              <a:xfrm>
                <a:off x="1242743" y="1924646"/>
                <a:ext cx="4002984" cy="501932"/>
              </a:xfrm>
              <a:prstGeom prst="rect">
                <a:avLst/>
              </a:prstGeom>
              <a:blipFill rotWithShape="1">
                <a:blip r:embed="rId3"/>
                <a:stretch>
                  <a:fillRect l="-1" t="-119" r="-2427" b="-78"/>
                </a:stretch>
              </a:blipFill>
            </p:spPr>
            <p:txBody>
              <a:bodyPr/>
              <a:lstStyle/>
              <a:p>
                <a:r>
                  <a:rPr lang="zh-CN" altLang="en-US">
                    <a:noFill/>
                  </a:rPr>
                  <a:t> </a:t>
                </a:r>
              </a:p>
            </p:txBody>
          </p:sp>
        </mc:Fallback>
      </mc:AlternateContent>
      <p:sp>
        <p:nvSpPr>
          <p:cNvPr id="65" name="文本框 64"/>
          <p:cNvSpPr txBox="1"/>
          <p:nvPr/>
        </p:nvSpPr>
        <p:spPr>
          <a:xfrm>
            <a:off x="724838" y="2001542"/>
            <a:ext cx="878222"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grpSp>
        <p:nvGrpSpPr>
          <p:cNvPr id="66" name="组合 65"/>
          <p:cNvGrpSpPr/>
          <p:nvPr/>
        </p:nvGrpSpPr>
        <p:grpSpPr>
          <a:xfrm>
            <a:off x="7004469" y="4881179"/>
            <a:ext cx="1115622" cy="851708"/>
            <a:chOff x="4062144" y="4755256"/>
            <a:chExt cx="678450" cy="540000"/>
          </a:xfrm>
        </p:grpSpPr>
        <p:sp>
          <p:nvSpPr>
            <p:cNvPr id="67" name="Text Box 38"/>
            <p:cNvSpPr txBox="1">
              <a:spLocks noChangeArrowheads="1"/>
            </p:cNvSpPr>
            <p:nvPr/>
          </p:nvSpPr>
          <p:spPr bwMode="auto">
            <a:xfrm>
              <a:off x="4224887" y="4863356"/>
              <a:ext cx="259746" cy="22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B0F0"/>
                  </a:solidFill>
                  <a:effectLst/>
                  <a:latin typeface="Times New Roman" panose="02020603050405020304" pitchFamily="18" charset="0"/>
                  <a:ea typeface="宋体" panose="02010600030101010101" pitchFamily="2" charset="-122"/>
                  <a:cs typeface="宋体" panose="02010600030101010101" pitchFamily="2" charset="-122"/>
                </a:rPr>
                <a:t>N</a:t>
              </a:r>
              <a:endParaRPr lang="zh-CN" sz="1600" dirty="0">
                <a:solidFill>
                  <a:srgbClr val="00B0F0"/>
                </a:solidFill>
                <a:effectLst/>
                <a:latin typeface="宋体" panose="02010600030101010101" pitchFamily="2" charset="-122"/>
                <a:ea typeface="宋体" panose="02010600030101010101" pitchFamily="2" charset="-122"/>
                <a:cs typeface="宋体" panose="02010600030101010101" pitchFamily="2" charset="-122"/>
              </a:endParaRPr>
            </a:p>
          </p:txBody>
        </p:sp>
        <p:cxnSp>
          <p:nvCxnSpPr>
            <p:cNvPr id="68" name="直接连接符 67"/>
            <p:cNvCxnSpPr>
              <a:cxnSpLocks noChangeAspect="1"/>
            </p:cNvCxnSpPr>
            <p:nvPr/>
          </p:nvCxnSpPr>
          <p:spPr>
            <a:xfrm flipH="1">
              <a:off x="4062144" y="4755256"/>
              <a:ext cx="678450" cy="540000"/>
            </a:xfrm>
            <a:prstGeom prst="line">
              <a:avLst/>
            </a:prstGeom>
            <a:ln w="19050">
              <a:solidFill>
                <a:srgbClr val="00B0F0"/>
              </a:solidFill>
              <a:prstDash val="solid"/>
              <a:headEnd type="stealth" w="med" len="lg"/>
              <a:tailEnd type="none" w="med" len="lg"/>
            </a:ln>
          </p:spPr>
          <p:style>
            <a:lnRef idx="1">
              <a:schemeClr val="accent1"/>
            </a:lnRef>
            <a:fillRef idx="0">
              <a:schemeClr val="accent1"/>
            </a:fillRef>
            <a:effectRef idx="0">
              <a:schemeClr val="accent1"/>
            </a:effectRef>
            <a:fontRef idx="minor">
              <a:schemeClr val="tx1"/>
            </a:fontRef>
          </p:style>
        </p:cxnSp>
      </p:grpSp>
      <p:grpSp>
        <p:nvGrpSpPr>
          <p:cNvPr id="82" name="组合 81"/>
          <p:cNvGrpSpPr/>
          <p:nvPr/>
        </p:nvGrpSpPr>
        <p:grpSpPr>
          <a:xfrm>
            <a:off x="7003026" y="4482804"/>
            <a:ext cx="1522800" cy="1257097"/>
            <a:chOff x="7003026" y="4482804"/>
            <a:chExt cx="1522800" cy="1257097"/>
          </a:xfrm>
        </p:grpSpPr>
        <p:cxnSp>
          <p:nvCxnSpPr>
            <p:cNvPr id="69" name="直接连接符 68"/>
            <p:cNvCxnSpPr>
              <a:cxnSpLocks noChangeAspect="1"/>
            </p:cNvCxnSpPr>
            <p:nvPr/>
          </p:nvCxnSpPr>
          <p:spPr>
            <a:xfrm>
              <a:off x="7003026" y="5732887"/>
              <a:ext cx="1522800"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直接连接符 69"/>
            <p:cNvCxnSpPr>
              <a:cxnSpLocks noChangeAspect="1"/>
            </p:cNvCxnSpPr>
            <p:nvPr/>
          </p:nvCxnSpPr>
          <p:spPr>
            <a:xfrm>
              <a:off x="7004469" y="4482804"/>
              <a:ext cx="0" cy="125709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72" name="直接连接符 71"/>
          <p:cNvCxnSpPr>
            <a:cxnSpLocks noChangeAspect="1"/>
          </p:cNvCxnSpPr>
          <p:nvPr/>
        </p:nvCxnSpPr>
        <p:spPr>
          <a:xfrm>
            <a:off x="8118562" y="4836802"/>
            <a:ext cx="0" cy="96526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4" name="直接连接符 73"/>
          <p:cNvCxnSpPr>
            <a:cxnSpLocks noChangeAspect="1"/>
          </p:cNvCxnSpPr>
          <p:nvPr/>
        </p:nvCxnSpPr>
        <p:spPr>
          <a:xfrm>
            <a:off x="6910076" y="4881179"/>
            <a:ext cx="1361538" cy="0"/>
          </a:xfrm>
          <a:prstGeom prst="line">
            <a:avLst/>
          </a:prstGeom>
          <a:ln w="1905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sp>
        <p:nvSpPr>
          <p:cNvPr id="77" name="文本框 76"/>
          <p:cNvSpPr txBox="1"/>
          <p:nvPr/>
        </p:nvSpPr>
        <p:spPr>
          <a:xfrm>
            <a:off x="729624" y="2905225"/>
            <a:ext cx="5252857" cy="495585"/>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竖直方向的分量维持小球竖直方向保持稳定。</a:t>
            </a:r>
            <a:endParaRPr lang="zh-CN" altLang="en-US" sz="2000" dirty="0"/>
          </a:p>
        </p:txBody>
      </p:sp>
      <mc:AlternateContent xmlns:mc="http://schemas.openxmlformats.org/markup-compatibility/2006">
        <mc:Choice xmlns:a14="http://schemas.microsoft.com/office/drawing/2010/main" Requires="a14">
          <p:sp>
            <p:nvSpPr>
              <p:cNvPr id="79" name="文本框 78"/>
              <p:cNvSpPr txBox="1"/>
              <p:nvPr/>
            </p:nvSpPr>
            <p:spPr>
              <a:xfrm>
                <a:off x="724838" y="2401636"/>
                <a:ext cx="4482290" cy="493148"/>
              </a:xfrm>
              <a:prstGeom prst="rect">
                <a:avLst/>
              </a:prstGeom>
              <a:noFill/>
            </p:spPr>
            <p:txBody>
              <a:bodyPr wrap="square">
                <a:spAutoFit/>
              </a:bodyPr>
              <a:lstStyle/>
              <a:p>
                <a:pPr>
                  <a:lnSpc>
                    <a:spcPct val="150000"/>
                  </a:lnSpc>
                </a:pPr>
                <a14:m>
                  <m:oMath xmlns:m="http://schemas.openxmlformats.org/officeDocument/2006/math">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的水平分量</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提供</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圆周运动</a:t>
                </a:r>
                <a:r>
                  <a:rPr lang="zh-CN" altLang="en-US"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的向心力；</a:t>
                </a:r>
                <a:endParaRPr lang="zh-CN" altLang="en-US" sz="2000" dirty="0"/>
              </a:p>
            </p:txBody>
          </p:sp>
        </mc:Choice>
        <mc:Fallback>
          <p:sp>
            <p:nvSpPr>
              <p:cNvPr id="79" name="文本框 78"/>
              <p:cNvSpPr txBox="1">
                <a:spLocks noRot="1" noChangeAspect="1" noMove="1" noResize="1" noEditPoints="1" noAdjustHandles="1" noChangeArrowheads="1" noChangeShapeType="1" noTextEdit="1"/>
              </p:cNvSpPr>
              <p:nvPr/>
            </p:nvSpPr>
            <p:spPr>
              <a:xfrm>
                <a:off x="724838" y="2401636"/>
                <a:ext cx="4482290" cy="493148"/>
              </a:xfrm>
              <a:prstGeom prst="rect">
                <a:avLst/>
              </a:prstGeom>
              <a:blipFill rotWithShape="1">
                <a:blip r:embed="rId4"/>
                <a:stretch>
                  <a:fillRect l="-7" t="-13" r="3" b="-1968"/>
                </a:stretch>
              </a:blipFill>
            </p:spPr>
            <p:txBody>
              <a:bodyPr/>
              <a:lstStyle/>
              <a:p>
                <a:r>
                  <a:rPr lang="zh-CN" altLang="en-US">
                    <a:noFill/>
                  </a:rPr>
                  <a:t> </a:t>
                </a:r>
              </a:p>
            </p:txBody>
          </p:sp>
        </mc:Fallback>
      </mc:AlternateContent>
      <p:grpSp>
        <p:nvGrpSpPr>
          <p:cNvPr id="85" name="组合 84"/>
          <p:cNvGrpSpPr/>
          <p:nvPr/>
        </p:nvGrpSpPr>
        <p:grpSpPr>
          <a:xfrm>
            <a:off x="7717654" y="4675330"/>
            <a:ext cx="616583" cy="862896"/>
            <a:chOff x="6670274" y="2239524"/>
            <a:chExt cx="616583" cy="862896"/>
          </a:xfrm>
        </p:grpSpPr>
        <p:sp>
          <p:nvSpPr>
            <p:cNvPr id="86" name="弧形 85"/>
            <p:cNvSpPr/>
            <p:nvPr/>
          </p:nvSpPr>
          <p:spPr>
            <a:xfrm rot="9173927">
              <a:off x="6710857" y="2239524"/>
              <a:ext cx="576000" cy="576000"/>
            </a:xfrm>
            <a:prstGeom prst="arc">
              <a:avLst>
                <a:gd name="adj1" fmla="val 17037168"/>
                <a:gd name="adj2" fmla="val 183532"/>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noAutofit/>
            </a:bodyPr>
            <a:lstStyle/>
            <a:p>
              <a:endParaRPr lang="zh-CN" altLang="en-US" sz="1600"/>
            </a:p>
          </p:txBody>
        </p:sp>
        <p:sp>
          <p:nvSpPr>
            <p:cNvPr id="87" name="Text Box 38"/>
            <p:cNvSpPr txBox="1">
              <a:spLocks noChangeArrowheads="1"/>
            </p:cNvSpPr>
            <p:nvPr/>
          </p:nvSpPr>
          <p:spPr bwMode="auto">
            <a:xfrm>
              <a:off x="6670274" y="2741726"/>
              <a:ext cx="337636" cy="36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i="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θ</a:t>
              </a:r>
              <a:endParaRPr lang="zh-CN" sz="1600"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p:txBody>
        </p:sp>
      </p:grpSp>
      <p:grpSp>
        <p:nvGrpSpPr>
          <p:cNvPr id="90" name="组合 89"/>
          <p:cNvGrpSpPr/>
          <p:nvPr/>
        </p:nvGrpSpPr>
        <p:grpSpPr>
          <a:xfrm>
            <a:off x="7002562" y="5730845"/>
            <a:ext cx="1116000" cy="363938"/>
            <a:chOff x="7002562" y="5730845"/>
            <a:chExt cx="1116000" cy="363938"/>
          </a:xfrm>
        </p:grpSpPr>
        <p:cxnSp>
          <p:nvCxnSpPr>
            <p:cNvPr id="80" name="直接连接符 79"/>
            <p:cNvCxnSpPr>
              <a:cxnSpLocks noChangeAspect="1"/>
            </p:cNvCxnSpPr>
            <p:nvPr/>
          </p:nvCxnSpPr>
          <p:spPr>
            <a:xfrm>
              <a:off x="7002562" y="5730845"/>
              <a:ext cx="1116000" cy="0"/>
            </a:xfrm>
            <a:prstGeom prst="line">
              <a:avLst/>
            </a:prstGeom>
            <a:ln w="19050">
              <a:solidFill>
                <a:schemeClr val="tx1">
                  <a:lumMod val="85000"/>
                  <a:lumOff val="15000"/>
                </a:schemeClr>
              </a:solidFill>
              <a:prstDash val="solid"/>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9" name="文本框 88"/>
                <p:cNvSpPr txBox="1"/>
                <p:nvPr/>
              </p:nvSpPr>
              <p:spPr>
                <a:xfrm>
                  <a:off x="7043574" y="5756229"/>
                  <a:ext cx="1033975"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func>
                          <m:funcPr>
                            <m:ctrlPr>
                              <a:rPr lang="zh-CN" altLang="zh-CN" sz="1600" i="1" kern="10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1600"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1600" i="1" kern="100">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m:t>𝜃</m:t>
                            </m:r>
                          </m:e>
                        </m:func>
                      </m:oMath>
                    </m:oMathPara>
                  </a14:m>
                  <a:endParaRPr lang="zh-CN" altLang="en-US" dirty="0"/>
                </a:p>
              </p:txBody>
            </p:sp>
          </mc:Choice>
          <mc:Fallback>
            <p:sp>
              <p:nvSpPr>
                <p:cNvPr id="89" name="文本框 88"/>
                <p:cNvSpPr txBox="1">
                  <a:spLocks noRot="1" noChangeAspect="1" noMove="1" noResize="1" noEditPoints="1" noAdjustHandles="1" noChangeArrowheads="1" noChangeShapeType="1" noTextEdit="1"/>
                </p:cNvSpPr>
                <p:nvPr/>
              </p:nvSpPr>
              <p:spPr>
                <a:xfrm>
                  <a:off x="7043574" y="5756229"/>
                  <a:ext cx="1033975" cy="338554"/>
                </a:xfrm>
                <a:prstGeom prst="rect">
                  <a:avLst/>
                </a:prstGeom>
                <a:blipFill rotWithShape="1">
                  <a:blip r:embed="rId5"/>
                </a:blipFill>
              </p:spPr>
              <p:txBody>
                <a:bodyPr/>
                <a:lstStyle/>
                <a:p>
                  <a:r>
                    <a:rPr lang="zh-CN" altLang="en-US">
                      <a:noFill/>
                    </a:rPr>
                    <a:t> </a:t>
                  </a:r>
                </a:p>
              </p:txBody>
            </p:sp>
          </mc:Fallback>
        </mc:AlternateContent>
      </p:grpSp>
      <p:grpSp>
        <p:nvGrpSpPr>
          <p:cNvPr id="93" name="组合 92"/>
          <p:cNvGrpSpPr/>
          <p:nvPr/>
        </p:nvGrpSpPr>
        <p:grpSpPr>
          <a:xfrm>
            <a:off x="6164343" y="4873645"/>
            <a:ext cx="879231" cy="853200"/>
            <a:chOff x="6164343" y="4873645"/>
            <a:chExt cx="879231" cy="853200"/>
          </a:xfrm>
        </p:grpSpPr>
        <p:cxnSp>
          <p:nvCxnSpPr>
            <p:cNvPr id="81" name="直接连接符 80"/>
            <p:cNvCxnSpPr>
              <a:cxnSpLocks noChangeAspect="1"/>
            </p:cNvCxnSpPr>
            <p:nvPr/>
          </p:nvCxnSpPr>
          <p:spPr>
            <a:xfrm>
              <a:off x="7007625" y="4873645"/>
              <a:ext cx="0" cy="853200"/>
            </a:xfrm>
            <a:prstGeom prst="line">
              <a:avLst/>
            </a:prstGeom>
            <a:ln w="19050">
              <a:solidFill>
                <a:schemeClr val="tx1"/>
              </a:solidFill>
              <a:prstDash val="solid"/>
              <a:headEnd type="stealth" w="med" len="lg"/>
              <a:tailEnd type="non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2" name="文本框 91"/>
                <p:cNvSpPr txBox="1"/>
                <p:nvPr/>
              </p:nvSpPr>
              <p:spPr>
                <a:xfrm>
                  <a:off x="6164343" y="5111352"/>
                  <a:ext cx="879231"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func>
                          <m:funcPr>
                            <m:ctrlPr>
                              <a:rPr lang="zh-CN" altLang="zh-CN" sz="16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16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16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oMath>
                    </m:oMathPara>
                  </a14:m>
                  <a:endParaRPr lang="zh-CN" altLang="en-US" dirty="0"/>
                </a:p>
              </p:txBody>
            </p:sp>
          </mc:Choice>
          <mc:Fallback>
            <p:sp>
              <p:nvSpPr>
                <p:cNvPr id="92" name="文本框 91"/>
                <p:cNvSpPr txBox="1">
                  <a:spLocks noRot="1" noChangeAspect="1" noMove="1" noResize="1" noEditPoints="1" noAdjustHandles="1" noChangeArrowheads="1" noChangeShapeType="1" noTextEdit="1"/>
                </p:cNvSpPr>
                <p:nvPr/>
              </p:nvSpPr>
              <p:spPr>
                <a:xfrm>
                  <a:off x="6164343" y="5111352"/>
                  <a:ext cx="879231" cy="338554"/>
                </a:xfrm>
                <a:prstGeom prst="rect">
                  <a:avLst/>
                </a:prstGeom>
                <a:blipFill rotWithShape="1">
                  <a:blip r:embed="rId6"/>
                </a:blipFill>
              </p:spPr>
              <p:txBody>
                <a:bodyPr/>
                <a:lstStyle/>
                <a:p>
                  <a:r>
                    <a:rPr lang="zh-CN" altLang="en-US">
                      <a:noFill/>
                    </a:rPr>
                    <a:t> </a:t>
                  </a:r>
                </a:p>
              </p:txBody>
            </p:sp>
          </mc:Fallback>
        </mc:AlternateContent>
      </p:grpSp>
      <mc:AlternateContent xmlns:mc="http://schemas.openxmlformats.org/markup-compatibility/2006">
        <mc:Choice xmlns:a14="http://schemas.microsoft.com/office/drawing/2010/main" Requires="a14">
          <p:sp>
            <p:nvSpPr>
              <p:cNvPr id="95" name="文本框 94"/>
              <p:cNvSpPr txBox="1"/>
              <p:nvPr/>
            </p:nvSpPr>
            <p:spPr>
              <a:xfrm>
                <a:off x="2027286" y="3879457"/>
                <a:ext cx="2000368"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000" kern="100">
                          <a:solidFill>
                            <a:srgbClr val="FF0000"/>
                          </a:solidFill>
                          <a:effectLst/>
                          <a:latin typeface="Cambria Math" panose="02040503050406030204" pitchFamily="18" charset="0"/>
                          <a:ea typeface="宋体" panose="02010600030101010101" pitchFamily="2" charset="-122"/>
                          <a:cs typeface="Times New Roman" panose="02020603050405020304" pitchFamily="18" charset="0"/>
                        </a:rPr>
                        <m:t>g</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95" name="文本框 94"/>
              <p:cNvSpPr txBox="1">
                <a:spLocks noRot="1" noChangeAspect="1" noMove="1" noResize="1" noEditPoints="1" noAdjustHandles="1" noChangeArrowheads="1" noChangeShapeType="1" noTextEdit="1"/>
              </p:cNvSpPr>
              <p:nvPr/>
            </p:nvSpPr>
            <p:spPr>
              <a:xfrm>
                <a:off x="2027286" y="3879457"/>
                <a:ext cx="2000368" cy="553998"/>
              </a:xfrm>
              <a:prstGeom prst="rect">
                <a:avLst/>
              </a:prstGeom>
              <a:blipFill rotWithShape="1">
                <a:blip r:embed="rId7"/>
                <a:stretch>
                  <a:fillRect l="-18" t="-44" r="24" b="9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7" name="文本框 96"/>
              <p:cNvSpPr txBox="1"/>
              <p:nvPr/>
            </p:nvSpPr>
            <p:spPr>
              <a:xfrm>
                <a:off x="2282923" y="3448572"/>
                <a:ext cx="3794655"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B0F0"/>
                          </a:solidFill>
                          <a:effectLst/>
                          <a:latin typeface="Cambria Math" panose="02040503050406030204" pitchFamily="18" charset="0"/>
                          <a:ea typeface="宋体" panose="02010600030101010101" pitchFamily="2" charset="-122"/>
                          <a:cs typeface="Times New Roman" panose="02020603050405020304" pitchFamily="18" charset="0"/>
                        </a:rPr>
                        <m:t>𝑁</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𝑚𝑟</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sin</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e>
                      </m:d>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smtClean="0">
                              <a:solidFill>
                                <a:srgbClr val="00B05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sz="2000" dirty="0"/>
              </a:p>
            </p:txBody>
          </p:sp>
        </mc:Choice>
        <mc:Fallback>
          <p:sp>
            <p:nvSpPr>
              <p:cNvPr id="97" name="文本框 96"/>
              <p:cNvSpPr txBox="1">
                <a:spLocks noRot="1" noChangeAspect="1" noMove="1" noResize="1" noEditPoints="1" noAdjustHandles="1" noChangeArrowheads="1" noChangeShapeType="1" noTextEdit="1"/>
              </p:cNvSpPr>
              <p:nvPr/>
            </p:nvSpPr>
            <p:spPr>
              <a:xfrm>
                <a:off x="2282923" y="3448572"/>
                <a:ext cx="3794655" cy="400110"/>
              </a:xfrm>
              <a:prstGeom prst="rect">
                <a:avLst/>
              </a:prstGeom>
              <a:blipFill rotWithShape="1">
                <a:blip r:embed="rId8"/>
                <a:stretch>
                  <a:fillRect l="-3" t="-130" r="17" b="14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9" name="文本框 98"/>
              <p:cNvSpPr txBox="1"/>
              <p:nvPr/>
            </p:nvSpPr>
            <p:spPr>
              <a:xfrm>
                <a:off x="2475760" y="5051678"/>
                <a:ext cx="2057553" cy="674672"/>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func>
                        <m:func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cos</m:t>
                          </m:r>
                        </m:fName>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𝜃</m:t>
                          </m:r>
                        </m:e>
                      </m:func>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den>
                      </m:f>
                    </m:oMath>
                  </m:oMathPara>
                </a14:m>
                <a:endParaRPr lang="zh-CN" altLang="en-US" dirty="0"/>
              </a:p>
            </p:txBody>
          </p:sp>
        </mc:Choice>
        <mc:Fallback>
          <p:sp>
            <p:nvSpPr>
              <p:cNvPr id="99" name="文本框 98"/>
              <p:cNvSpPr txBox="1">
                <a:spLocks noRot="1" noChangeAspect="1" noMove="1" noResize="1" noEditPoints="1" noAdjustHandles="1" noChangeArrowheads="1" noChangeShapeType="1" noTextEdit="1"/>
              </p:cNvSpPr>
              <p:nvPr/>
            </p:nvSpPr>
            <p:spPr>
              <a:xfrm>
                <a:off x="2475760" y="5051678"/>
                <a:ext cx="2057553" cy="674672"/>
              </a:xfrm>
              <a:prstGeom prst="rect">
                <a:avLst/>
              </a:prstGeom>
              <a:blipFill rotWithShape="1">
                <a:blip r:embed="rId9"/>
                <a:stretch>
                  <a:fillRect l="-26" t="-37" r="2" b="8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1" name="文本框 100"/>
              <p:cNvSpPr txBox="1"/>
              <p:nvPr/>
            </p:nvSpPr>
            <p:spPr>
              <a:xfrm>
                <a:off x="3966716" y="5732887"/>
                <a:ext cx="2468172" cy="61946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ℎ</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g</m:t>
                          </m:r>
                        </m:num>
                        <m:den>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𝜔</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oMath>
                  </m:oMathPara>
                </a14:m>
                <a:endParaRPr lang="zh-CN" altLang="en-US" sz="2000" dirty="0"/>
              </a:p>
            </p:txBody>
          </p:sp>
        </mc:Choice>
        <mc:Fallback>
          <p:sp>
            <p:nvSpPr>
              <p:cNvPr id="101" name="文本框 100"/>
              <p:cNvSpPr txBox="1">
                <a:spLocks noRot="1" noChangeAspect="1" noMove="1" noResize="1" noEditPoints="1" noAdjustHandles="1" noChangeArrowheads="1" noChangeShapeType="1" noTextEdit="1"/>
              </p:cNvSpPr>
              <p:nvPr/>
            </p:nvSpPr>
            <p:spPr>
              <a:xfrm>
                <a:off x="3966716" y="5732887"/>
                <a:ext cx="2468172" cy="619465"/>
              </a:xfrm>
              <a:prstGeom prst="rect">
                <a:avLst/>
              </a:prstGeom>
              <a:blipFill rotWithShape="1">
                <a:blip r:embed="rId10"/>
                <a:stretch>
                  <a:fillRect l="-21" t="-17" r="18" b="72"/>
                </a:stretch>
              </a:blipFill>
            </p:spPr>
            <p:txBody>
              <a:bodyPr/>
              <a:lstStyle/>
              <a:p>
                <a:r>
                  <a:rPr lang="zh-CN" altLang="en-US">
                    <a:noFill/>
                  </a:rPr>
                  <a:t> </a:t>
                </a:r>
              </a:p>
            </p:txBody>
          </p:sp>
        </mc:Fallback>
      </mc:AlternateContent>
      <p:sp>
        <p:nvSpPr>
          <p:cNvPr id="102" name="文本框 130438573"/>
          <p:cNvSpPr txBox="1"/>
          <p:nvPr/>
        </p:nvSpPr>
        <p:spPr>
          <a:xfrm>
            <a:off x="7261117" y="2064718"/>
            <a:ext cx="284984" cy="343918"/>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just"/>
            <a:r>
              <a:rPr lang="en-US" altLang="zh-CN" sz="1600" i="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o</a:t>
            </a:r>
            <a:endParaRPr lang="zh-CN" sz="1600" kern="100" dirty="0">
              <a:solidFill>
                <a:srgbClr val="000000"/>
              </a:solidFill>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04" name="文本框 103"/>
          <p:cNvSpPr txBox="1"/>
          <p:nvPr/>
        </p:nvSpPr>
        <p:spPr>
          <a:xfrm>
            <a:off x="674512" y="4004875"/>
            <a:ext cx="1667587"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则竖直方向：</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
        <p:nvSpPr>
          <p:cNvPr id="106" name="文本框 105"/>
          <p:cNvSpPr txBox="1"/>
          <p:nvPr/>
        </p:nvSpPr>
        <p:spPr>
          <a:xfrm>
            <a:off x="674512" y="3458090"/>
            <a:ext cx="1441309"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水平方向：</a:t>
            </a:r>
            <a:endParaRPr lang="zh-CN" altLang="en-US" sz="2000" dirty="0"/>
          </a:p>
        </p:txBody>
      </p:sp>
      <p:cxnSp>
        <p:nvCxnSpPr>
          <p:cNvPr id="107" name="直接连接符 106"/>
          <p:cNvCxnSpPr>
            <a:cxnSpLocks noChangeAspect="1"/>
          </p:cNvCxnSpPr>
          <p:nvPr/>
        </p:nvCxnSpPr>
        <p:spPr>
          <a:xfrm>
            <a:off x="7079934" y="2664826"/>
            <a:ext cx="0" cy="3816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cxnSpLocks noChangeAspect="1"/>
          </p:cNvCxnSpPr>
          <p:nvPr/>
        </p:nvCxnSpPr>
        <p:spPr>
          <a:xfrm>
            <a:off x="6635335" y="2998289"/>
            <a:ext cx="478800" cy="0"/>
          </a:xfrm>
          <a:prstGeom prst="line">
            <a:avLst/>
          </a:prstGeom>
          <a:ln w="19050">
            <a:solidFill>
              <a:schemeClr val="tx1">
                <a:lumMod val="85000"/>
                <a:lumOff val="15000"/>
              </a:schemeClr>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109" name="直接连接符 108"/>
          <p:cNvCxnSpPr>
            <a:cxnSpLocks noChangeAspect="1"/>
          </p:cNvCxnSpPr>
          <p:nvPr/>
        </p:nvCxnSpPr>
        <p:spPr>
          <a:xfrm>
            <a:off x="6598156" y="2604251"/>
            <a:ext cx="0" cy="381600"/>
          </a:xfrm>
          <a:prstGeom prst="line">
            <a:avLst/>
          </a:prstGeom>
          <a:ln w="19050">
            <a:solidFill>
              <a:schemeClr val="tx1"/>
            </a:solidFill>
            <a:prstDash val="solid"/>
            <a:headEnd type="stealth" w="med" len="lg"/>
            <a:tailEnd type="none" w="med" len="lg"/>
          </a:ln>
        </p:spPr>
        <p:style>
          <a:lnRef idx="1">
            <a:schemeClr val="accent1"/>
          </a:lnRef>
          <a:fillRef idx="0">
            <a:schemeClr val="accent1"/>
          </a:fillRef>
          <a:effectRef idx="0">
            <a:schemeClr val="accent1"/>
          </a:effectRef>
          <a:fontRef idx="minor">
            <a:schemeClr val="tx1"/>
          </a:fontRef>
        </p:style>
      </p:cxnSp>
      <p:cxnSp>
        <p:nvCxnSpPr>
          <p:cNvPr id="110" name="直接连接符 109"/>
          <p:cNvCxnSpPr>
            <a:cxnSpLocks noChangeAspect="1"/>
          </p:cNvCxnSpPr>
          <p:nvPr/>
        </p:nvCxnSpPr>
        <p:spPr>
          <a:xfrm>
            <a:off x="6568605" y="2607858"/>
            <a:ext cx="478800" cy="0"/>
          </a:xfrm>
          <a:prstGeom prst="line">
            <a:avLst/>
          </a:prstGeom>
          <a:ln w="19050">
            <a:solidFill>
              <a:schemeClr val="tx1">
                <a:lumMod val="85000"/>
                <a:lumOff val="15000"/>
              </a:schemeClr>
            </a:solidFill>
            <a:prstDash val="dash"/>
            <a:tailEnd type="none" w="med" len="lg"/>
          </a:ln>
        </p:spPr>
        <p:style>
          <a:lnRef idx="1">
            <a:schemeClr val="accent1"/>
          </a:lnRef>
          <a:fillRef idx="0">
            <a:schemeClr val="accent1"/>
          </a:fillRef>
          <a:effectRef idx="0">
            <a:schemeClr val="accent1"/>
          </a:effectRef>
          <a:fontRef idx="minor">
            <a:schemeClr val="tx1"/>
          </a:fontRef>
        </p:style>
      </p:cxnSp>
      <p:sp>
        <p:nvSpPr>
          <p:cNvPr id="112" name="文本框 111"/>
          <p:cNvSpPr txBox="1"/>
          <p:nvPr/>
        </p:nvSpPr>
        <p:spPr>
          <a:xfrm>
            <a:off x="653541" y="4535788"/>
            <a:ext cx="3374112"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由图中的角度关系，可得：</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
        <p:nvSpPr>
          <p:cNvPr id="114" name="文本框 113"/>
          <p:cNvSpPr txBox="1"/>
          <p:nvPr/>
        </p:nvSpPr>
        <p:spPr>
          <a:xfrm>
            <a:off x="690855" y="5897853"/>
            <a:ext cx="3842458"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联立求解上述三个方程，得到：</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500"/>
                                        <p:tgtEl>
                                          <p:spTgt spid="6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fade">
                                      <p:cBhvr>
                                        <p:cTn id="32" dur="500"/>
                                        <p:tgtEl>
                                          <p:spTgt spid="102"/>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childTnLst>
                          </p:cTn>
                        </p:par>
                        <p:par>
                          <p:cTn id="37" fill="hold">
                            <p:stCondLst>
                              <p:cond delay="1500"/>
                            </p:stCondLst>
                            <p:childTnLst>
                              <p:par>
                                <p:cTn id="38" presetID="22" presetClass="entr" presetSubtype="4"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down)">
                                      <p:cBhvr>
                                        <p:cTn id="40" dur="500"/>
                                        <p:tgtEl>
                                          <p:spTgt spid="29"/>
                                        </p:tgtEl>
                                      </p:cBhvr>
                                    </p:animEffect>
                                  </p:childTnLst>
                                </p:cTn>
                              </p:par>
                            </p:childTnLst>
                          </p:cTn>
                        </p:par>
                        <p:par>
                          <p:cTn id="41" fill="hold">
                            <p:stCondLst>
                              <p:cond delay="2000"/>
                            </p:stCondLst>
                            <p:childTnLst>
                              <p:par>
                                <p:cTn id="42" presetID="16" presetClass="entr" presetSubtype="37" fill="hold"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barn(outVertical)">
                                      <p:cBhvr>
                                        <p:cTn id="44" dur="500"/>
                                        <p:tgtEl>
                                          <p:spTgt spid="3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down)">
                                      <p:cBhvr>
                                        <p:cTn id="49" dur="500"/>
                                        <p:tgtEl>
                                          <p:spTgt spid="32"/>
                                        </p:tgtEl>
                                      </p:cBhvr>
                                    </p:animEffect>
                                  </p:childTnLst>
                                </p:cTn>
                              </p:par>
                            </p:childTnLst>
                          </p:cTn>
                        </p:par>
                        <p:par>
                          <p:cTn id="50" fill="hold">
                            <p:stCondLst>
                              <p:cond delay="500"/>
                            </p:stCondLst>
                            <p:childTnLst>
                              <p:par>
                                <p:cTn id="51" presetID="16" presetClass="entr" presetSubtype="37" fill="hold" nodeType="after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barn(outVertical)">
                                      <p:cBhvr>
                                        <p:cTn id="53" dur="500"/>
                                        <p:tgtEl>
                                          <p:spTgt spid="4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up)">
                                      <p:cBhvr>
                                        <p:cTn id="58" dur="500"/>
                                        <p:tgtEl>
                                          <p:spTgt spid="15"/>
                                        </p:tgtEl>
                                      </p:cBhvr>
                                    </p:animEffec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wipe(left)">
                                      <p:cBhvr>
                                        <p:cTn id="71" dur="500"/>
                                        <p:tgtEl>
                                          <p:spTgt spid="61"/>
                                        </p:tgtEl>
                                      </p:cBhvr>
                                    </p:animEffect>
                                  </p:childTnLst>
                                </p:cTn>
                              </p:par>
                            </p:childTnLst>
                          </p:cTn>
                        </p:par>
                        <p:par>
                          <p:cTn id="72" fill="hold">
                            <p:stCondLst>
                              <p:cond delay="1000"/>
                            </p:stCondLst>
                            <p:childTnLst>
                              <p:par>
                                <p:cTn id="73" presetID="16" presetClass="entr" presetSubtype="42" fill="hold" nodeType="after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barn(outHorizontal)">
                                      <p:cBhvr>
                                        <p:cTn id="75" dur="500"/>
                                        <p:tgtEl>
                                          <p:spTgt spid="4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65"/>
                                        </p:tgtEl>
                                        <p:attrNameLst>
                                          <p:attrName>style.visibility</p:attrName>
                                        </p:attrNameLst>
                                      </p:cBhvr>
                                      <p:to>
                                        <p:strVal val="visible"/>
                                      </p:to>
                                    </p:set>
                                    <p:animEffect transition="in" filter="fade">
                                      <p:cBhvr>
                                        <p:cTn id="80" dur="500"/>
                                        <p:tgtEl>
                                          <p:spTgt spid="6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fade">
                                      <p:cBhvr>
                                        <p:cTn id="85" dur="500"/>
                                        <p:tgtEl>
                                          <p:spTgt spid="63"/>
                                        </p:tgtEl>
                                      </p:cBhvr>
                                    </p:animEffect>
                                  </p:childTnLst>
                                </p:cTn>
                              </p:par>
                            </p:childTnLst>
                          </p:cTn>
                        </p:par>
                        <p:par>
                          <p:cTn id="86" fill="hold">
                            <p:stCondLst>
                              <p:cond delay="500"/>
                            </p:stCondLst>
                            <p:childTnLst>
                              <p:par>
                                <p:cTn id="87" presetID="22" presetClass="entr" presetSubtype="1" fill="hold" nodeType="after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wipe(up)">
                                      <p:cBhvr>
                                        <p:cTn id="89" dur="500"/>
                                        <p:tgtEl>
                                          <p:spTgt spid="54"/>
                                        </p:tgtEl>
                                      </p:cBhvr>
                                    </p:animEffect>
                                  </p:childTnLst>
                                </p:cTn>
                              </p:par>
                            </p:childTnLst>
                          </p:cTn>
                        </p:par>
                        <p:par>
                          <p:cTn id="90" fill="hold">
                            <p:stCondLst>
                              <p:cond delay="1000"/>
                            </p:stCondLst>
                            <p:childTnLst>
                              <p:par>
                                <p:cTn id="91" presetID="22" presetClass="entr" presetSubtype="8" fill="hold" nodeType="afterEffect">
                                  <p:stCondLst>
                                    <p:cond delay="0"/>
                                  </p:stCondLst>
                                  <p:childTnLst>
                                    <p:set>
                                      <p:cBhvr>
                                        <p:cTn id="92" dur="1" fill="hold">
                                          <p:stCondLst>
                                            <p:cond delay="0"/>
                                          </p:stCondLst>
                                        </p:cTn>
                                        <p:tgtEl>
                                          <p:spTgt spid="50"/>
                                        </p:tgtEl>
                                        <p:attrNameLst>
                                          <p:attrName>style.visibility</p:attrName>
                                        </p:attrNameLst>
                                      </p:cBhvr>
                                      <p:to>
                                        <p:strVal val="visible"/>
                                      </p:to>
                                    </p:set>
                                    <p:animEffect transition="in" filter="wipe(left)">
                                      <p:cBhvr>
                                        <p:cTn id="93" dur="500"/>
                                        <p:tgtEl>
                                          <p:spTgt spid="50"/>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9"/>
                                        </p:tgtEl>
                                        <p:attrNameLst>
                                          <p:attrName>style.visibility</p:attrName>
                                        </p:attrNameLst>
                                      </p:cBhvr>
                                      <p:to>
                                        <p:strVal val="visible"/>
                                      </p:to>
                                    </p:set>
                                    <p:animEffect transition="in" filter="fade">
                                      <p:cBhvr>
                                        <p:cTn id="98" dur="500"/>
                                        <p:tgtEl>
                                          <p:spTgt spid="79"/>
                                        </p:tgtEl>
                                      </p:cBhvr>
                                    </p:animEffect>
                                  </p:childTnLst>
                                </p:cTn>
                              </p:par>
                            </p:childTnLst>
                          </p:cTn>
                        </p:par>
                        <p:par>
                          <p:cTn id="99" fill="hold">
                            <p:stCondLst>
                              <p:cond delay="500"/>
                            </p:stCondLst>
                            <p:childTnLst>
                              <p:par>
                                <p:cTn id="100" presetID="22" presetClass="entr" presetSubtype="1" fill="hold" nodeType="afterEffect">
                                  <p:stCondLst>
                                    <p:cond delay="0"/>
                                  </p:stCondLst>
                                  <p:childTnLst>
                                    <p:set>
                                      <p:cBhvr>
                                        <p:cTn id="101" dur="1" fill="hold">
                                          <p:stCondLst>
                                            <p:cond delay="0"/>
                                          </p:stCondLst>
                                        </p:cTn>
                                        <p:tgtEl>
                                          <p:spTgt spid="107"/>
                                        </p:tgtEl>
                                        <p:attrNameLst>
                                          <p:attrName>style.visibility</p:attrName>
                                        </p:attrNameLst>
                                      </p:cBhvr>
                                      <p:to>
                                        <p:strVal val="visible"/>
                                      </p:to>
                                    </p:set>
                                    <p:animEffect transition="in" filter="wipe(up)">
                                      <p:cBhvr>
                                        <p:cTn id="102" dur="500"/>
                                        <p:tgtEl>
                                          <p:spTgt spid="107"/>
                                        </p:tgtEl>
                                      </p:cBhvr>
                                    </p:animEffect>
                                  </p:childTnLst>
                                </p:cTn>
                              </p:par>
                            </p:childTnLst>
                          </p:cTn>
                        </p:par>
                        <p:par>
                          <p:cTn id="103" fill="hold">
                            <p:stCondLst>
                              <p:cond delay="1000"/>
                            </p:stCondLst>
                            <p:childTnLst>
                              <p:par>
                                <p:cTn id="104" presetID="22" presetClass="entr" presetSubtype="8" fill="hold" nodeType="afterEffect">
                                  <p:stCondLst>
                                    <p:cond delay="0"/>
                                  </p:stCondLst>
                                  <p:childTnLst>
                                    <p:set>
                                      <p:cBhvr>
                                        <p:cTn id="105" dur="1" fill="hold">
                                          <p:stCondLst>
                                            <p:cond delay="0"/>
                                          </p:stCondLst>
                                        </p:cTn>
                                        <p:tgtEl>
                                          <p:spTgt spid="108"/>
                                        </p:tgtEl>
                                        <p:attrNameLst>
                                          <p:attrName>style.visibility</p:attrName>
                                        </p:attrNameLst>
                                      </p:cBhvr>
                                      <p:to>
                                        <p:strVal val="visible"/>
                                      </p:to>
                                    </p:set>
                                    <p:animEffect transition="in" filter="wipe(left)">
                                      <p:cBhvr>
                                        <p:cTn id="106" dur="500"/>
                                        <p:tgtEl>
                                          <p:spTgt spid="108"/>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500"/>
                                        <p:tgtEl>
                                          <p:spTgt spid="77"/>
                                        </p:tgtEl>
                                      </p:cBhvr>
                                    </p:animEffect>
                                  </p:childTnLst>
                                </p:cTn>
                              </p:par>
                            </p:childTnLst>
                          </p:cTn>
                        </p:par>
                        <p:par>
                          <p:cTn id="112" fill="hold">
                            <p:stCondLst>
                              <p:cond delay="500"/>
                            </p:stCondLst>
                            <p:childTnLst>
                              <p:par>
                                <p:cTn id="113" presetID="22" presetClass="entr" presetSubtype="2" fill="hold" nodeType="afterEffect">
                                  <p:stCondLst>
                                    <p:cond delay="0"/>
                                  </p:stCondLst>
                                  <p:childTnLst>
                                    <p:set>
                                      <p:cBhvr>
                                        <p:cTn id="114" dur="1" fill="hold">
                                          <p:stCondLst>
                                            <p:cond delay="0"/>
                                          </p:stCondLst>
                                        </p:cTn>
                                        <p:tgtEl>
                                          <p:spTgt spid="110"/>
                                        </p:tgtEl>
                                        <p:attrNameLst>
                                          <p:attrName>style.visibility</p:attrName>
                                        </p:attrNameLst>
                                      </p:cBhvr>
                                      <p:to>
                                        <p:strVal val="visible"/>
                                      </p:to>
                                    </p:set>
                                    <p:animEffect transition="in" filter="wipe(right)">
                                      <p:cBhvr>
                                        <p:cTn id="115" dur="500"/>
                                        <p:tgtEl>
                                          <p:spTgt spid="110"/>
                                        </p:tgtEl>
                                      </p:cBhvr>
                                    </p:animEffect>
                                  </p:childTnLst>
                                </p:cTn>
                              </p:par>
                            </p:childTnLst>
                          </p:cTn>
                        </p:par>
                        <p:par>
                          <p:cTn id="116" fill="hold">
                            <p:stCondLst>
                              <p:cond delay="1000"/>
                            </p:stCondLst>
                            <p:childTnLst>
                              <p:par>
                                <p:cTn id="117" presetID="22" presetClass="entr" presetSubtype="4" fill="hold" nodeType="afterEffect">
                                  <p:stCondLst>
                                    <p:cond delay="0"/>
                                  </p:stCondLst>
                                  <p:childTnLst>
                                    <p:set>
                                      <p:cBhvr>
                                        <p:cTn id="118" dur="1" fill="hold">
                                          <p:stCondLst>
                                            <p:cond delay="0"/>
                                          </p:stCondLst>
                                        </p:cTn>
                                        <p:tgtEl>
                                          <p:spTgt spid="109"/>
                                        </p:tgtEl>
                                        <p:attrNameLst>
                                          <p:attrName>style.visibility</p:attrName>
                                        </p:attrNameLst>
                                      </p:cBhvr>
                                      <p:to>
                                        <p:strVal val="visible"/>
                                      </p:to>
                                    </p:set>
                                    <p:animEffect transition="in" filter="wipe(down)">
                                      <p:cBhvr>
                                        <p:cTn id="119" dur="500"/>
                                        <p:tgtEl>
                                          <p:spTgt spid="109"/>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82"/>
                                        </p:tgtEl>
                                        <p:attrNameLst>
                                          <p:attrName>style.visibility</p:attrName>
                                        </p:attrNameLst>
                                      </p:cBhvr>
                                      <p:to>
                                        <p:strVal val="visible"/>
                                      </p:to>
                                    </p:set>
                                    <p:animEffect transition="in" filter="fade">
                                      <p:cBhvr>
                                        <p:cTn id="124" dur="500"/>
                                        <p:tgtEl>
                                          <p:spTgt spid="82"/>
                                        </p:tgtEl>
                                      </p:cBhvr>
                                    </p:animEffect>
                                  </p:childTnLst>
                                </p:cTn>
                              </p:par>
                            </p:childTnLst>
                          </p:cTn>
                        </p:par>
                        <p:par>
                          <p:cTn id="125" fill="hold">
                            <p:stCondLst>
                              <p:cond delay="500"/>
                            </p:stCondLst>
                            <p:childTnLst>
                              <p:par>
                                <p:cTn id="126" presetID="22" presetClass="entr" presetSubtype="8" fill="hold" nodeType="afterEffect">
                                  <p:stCondLst>
                                    <p:cond delay="0"/>
                                  </p:stCondLst>
                                  <p:childTnLst>
                                    <p:set>
                                      <p:cBhvr>
                                        <p:cTn id="127" dur="1" fill="hold">
                                          <p:stCondLst>
                                            <p:cond delay="0"/>
                                          </p:stCondLst>
                                        </p:cTn>
                                        <p:tgtEl>
                                          <p:spTgt spid="66"/>
                                        </p:tgtEl>
                                        <p:attrNameLst>
                                          <p:attrName>style.visibility</p:attrName>
                                        </p:attrNameLst>
                                      </p:cBhvr>
                                      <p:to>
                                        <p:strVal val="visible"/>
                                      </p:to>
                                    </p:set>
                                    <p:animEffect transition="in" filter="wipe(left)">
                                      <p:cBhvr>
                                        <p:cTn id="128" dur="500"/>
                                        <p:tgtEl>
                                          <p:spTgt spid="66"/>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106"/>
                                        </p:tgtEl>
                                        <p:attrNameLst>
                                          <p:attrName>style.visibility</p:attrName>
                                        </p:attrNameLst>
                                      </p:cBhvr>
                                      <p:to>
                                        <p:strVal val="visible"/>
                                      </p:to>
                                    </p:set>
                                    <p:animEffect transition="in" filter="fade">
                                      <p:cBhvr>
                                        <p:cTn id="133" dur="500"/>
                                        <p:tgtEl>
                                          <p:spTgt spid="106"/>
                                        </p:tgtEl>
                                      </p:cBhvr>
                                    </p:animEffect>
                                  </p:childTnLst>
                                </p:cTn>
                              </p:par>
                            </p:childTnLst>
                          </p:cTn>
                        </p:par>
                        <p:par>
                          <p:cTn id="134" fill="hold">
                            <p:stCondLst>
                              <p:cond delay="500"/>
                            </p:stCondLst>
                            <p:childTnLst>
                              <p:par>
                                <p:cTn id="135" presetID="22" presetClass="entr" presetSubtype="1" fill="hold" nodeType="afterEffect">
                                  <p:stCondLst>
                                    <p:cond delay="0"/>
                                  </p:stCondLst>
                                  <p:childTnLst>
                                    <p:set>
                                      <p:cBhvr>
                                        <p:cTn id="136" dur="1" fill="hold">
                                          <p:stCondLst>
                                            <p:cond delay="0"/>
                                          </p:stCondLst>
                                        </p:cTn>
                                        <p:tgtEl>
                                          <p:spTgt spid="72"/>
                                        </p:tgtEl>
                                        <p:attrNameLst>
                                          <p:attrName>style.visibility</p:attrName>
                                        </p:attrNameLst>
                                      </p:cBhvr>
                                      <p:to>
                                        <p:strVal val="visible"/>
                                      </p:to>
                                    </p:set>
                                    <p:animEffect transition="in" filter="wipe(up)">
                                      <p:cBhvr>
                                        <p:cTn id="137" dur="500"/>
                                        <p:tgtEl>
                                          <p:spTgt spid="72"/>
                                        </p:tgtEl>
                                      </p:cBhvr>
                                    </p:animEffect>
                                  </p:childTnLst>
                                </p:cTn>
                              </p:par>
                            </p:childTnLst>
                          </p:cTn>
                        </p:par>
                        <p:par>
                          <p:cTn id="138" fill="hold">
                            <p:stCondLst>
                              <p:cond delay="1000"/>
                            </p:stCondLst>
                            <p:childTnLst>
                              <p:par>
                                <p:cTn id="139" presetID="10" presetClass="entr" presetSubtype="0" fill="hold" nodeType="afterEffect">
                                  <p:stCondLst>
                                    <p:cond delay="0"/>
                                  </p:stCondLst>
                                  <p:childTnLst>
                                    <p:set>
                                      <p:cBhvr>
                                        <p:cTn id="140" dur="1" fill="hold">
                                          <p:stCondLst>
                                            <p:cond delay="0"/>
                                          </p:stCondLst>
                                        </p:cTn>
                                        <p:tgtEl>
                                          <p:spTgt spid="85"/>
                                        </p:tgtEl>
                                        <p:attrNameLst>
                                          <p:attrName>style.visibility</p:attrName>
                                        </p:attrNameLst>
                                      </p:cBhvr>
                                      <p:to>
                                        <p:strVal val="visible"/>
                                      </p:to>
                                    </p:set>
                                    <p:animEffect transition="in" filter="fade">
                                      <p:cBhvr>
                                        <p:cTn id="141" dur="500"/>
                                        <p:tgtEl>
                                          <p:spTgt spid="85"/>
                                        </p:tgtEl>
                                      </p:cBhvr>
                                    </p:animEffect>
                                  </p:childTnLst>
                                </p:cTn>
                              </p:par>
                            </p:childTnLst>
                          </p:cTn>
                        </p:par>
                        <p:par>
                          <p:cTn id="142" fill="hold">
                            <p:stCondLst>
                              <p:cond delay="1500"/>
                            </p:stCondLst>
                            <p:childTnLst>
                              <p:par>
                                <p:cTn id="143" presetID="22" presetClass="entr" presetSubtype="8" fill="hold" nodeType="afterEffect">
                                  <p:stCondLst>
                                    <p:cond delay="0"/>
                                  </p:stCondLst>
                                  <p:childTnLst>
                                    <p:set>
                                      <p:cBhvr>
                                        <p:cTn id="144" dur="1" fill="hold">
                                          <p:stCondLst>
                                            <p:cond delay="0"/>
                                          </p:stCondLst>
                                        </p:cTn>
                                        <p:tgtEl>
                                          <p:spTgt spid="90"/>
                                        </p:tgtEl>
                                        <p:attrNameLst>
                                          <p:attrName>style.visibility</p:attrName>
                                        </p:attrNameLst>
                                      </p:cBhvr>
                                      <p:to>
                                        <p:strVal val="visible"/>
                                      </p:to>
                                    </p:set>
                                    <p:animEffect transition="in" filter="wipe(left)">
                                      <p:cBhvr>
                                        <p:cTn id="145" dur="500"/>
                                        <p:tgtEl>
                                          <p:spTgt spid="90"/>
                                        </p:tgtEl>
                                      </p:cBhvr>
                                    </p:animEffect>
                                  </p:childTnLst>
                                </p:cTn>
                              </p:par>
                            </p:childTnLst>
                          </p:cTn>
                        </p:par>
                        <p:par>
                          <p:cTn id="146" fill="hold">
                            <p:stCondLst>
                              <p:cond delay="2000"/>
                            </p:stCondLst>
                            <p:childTnLst>
                              <p:par>
                                <p:cTn id="147" presetID="10" presetClass="entr" presetSubtype="0" fill="hold" grpId="0" nodeType="afterEffect">
                                  <p:stCondLst>
                                    <p:cond delay="0"/>
                                  </p:stCondLst>
                                  <p:childTnLst>
                                    <p:set>
                                      <p:cBhvr>
                                        <p:cTn id="148" dur="1" fill="hold">
                                          <p:stCondLst>
                                            <p:cond delay="0"/>
                                          </p:stCondLst>
                                        </p:cTn>
                                        <p:tgtEl>
                                          <p:spTgt spid="97"/>
                                        </p:tgtEl>
                                        <p:attrNameLst>
                                          <p:attrName>style.visibility</p:attrName>
                                        </p:attrNameLst>
                                      </p:cBhvr>
                                      <p:to>
                                        <p:strVal val="visible"/>
                                      </p:to>
                                    </p:set>
                                    <p:animEffect transition="in" filter="fade">
                                      <p:cBhvr>
                                        <p:cTn id="149" dur="500"/>
                                        <p:tgtEl>
                                          <p:spTgt spid="97"/>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104"/>
                                        </p:tgtEl>
                                        <p:attrNameLst>
                                          <p:attrName>style.visibility</p:attrName>
                                        </p:attrNameLst>
                                      </p:cBhvr>
                                      <p:to>
                                        <p:strVal val="visible"/>
                                      </p:to>
                                    </p:set>
                                    <p:animEffect transition="in" filter="fade">
                                      <p:cBhvr>
                                        <p:cTn id="154" dur="500"/>
                                        <p:tgtEl>
                                          <p:spTgt spid="104"/>
                                        </p:tgtEl>
                                      </p:cBhvr>
                                    </p:animEffect>
                                  </p:childTnLst>
                                </p:cTn>
                              </p:par>
                            </p:childTnLst>
                          </p:cTn>
                        </p:par>
                        <p:par>
                          <p:cTn id="155" fill="hold">
                            <p:stCondLst>
                              <p:cond delay="500"/>
                            </p:stCondLst>
                            <p:childTnLst>
                              <p:par>
                                <p:cTn id="156" presetID="22" presetClass="entr" presetSubtype="2" fill="hold" nodeType="afterEffect">
                                  <p:stCondLst>
                                    <p:cond delay="0"/>
                                  </p:stCondLst>
                                  <p:childTnLst>
                                    <p:set>
                                      <p:cBhvr>
                                        <p:cTn id="157" dur="1" fill="hold">
                                          <p:stCondLst>
                                            <p:cond delay="0"/>
                                          </p:stCondLst>
                                        </p:cTn>
                                        <p:tgtEl>
                                          <p:spTgt spid="74"/>
                                        </p:tgtEl>
                                        <p:attrNameLst>
                                          <p:attrName>style.visibility</p:attrName>
                                        </p:attrNameLst>
                                      </p:cBhvr>
                                      <p:to>
                                        <p:strVal val="visible"/>
                                      </p:to>
                                    </p:set>
                                    <p:animEffect transition="in" filter="wipe(right)">
                                      <p:cBhvr>
                                        <p:cTn id="158" dur="500"/>
                                        <p:tgtEl>
                                          <p:spTgt spid="74"/>
                                        </p:tgtEl>
                                      </p:cBhvr>
                                    </p:animEffect>
                                  </p:childTnLst>
                                </p:cTn>
                              </p:par>
                            </p:childTnLst>
                          </p:cTn>
                        </p:par>
                        <p:par>
                          <p:cTn id="159" fill="hold">
                            <p:stCondLst>
                              <p:cond delay="1000"/>
                            </p:stCondLst>
                            <p:childTnLst>
                              <p:par>
                                <p:cTn id="160" presetID="22" presetClass="entr" presetSubtype="4" fill="hold" nodeType="afterEffect">
                                  <p:stCondLst>
                                    <p:cond delay="0"/>
                                  </p:stCondLst>
                                  <p:childTnLst>
                                    <p:set>
                                      <p:cBhvr>
                                        <p:cTn id="161" dur="1" fill="hold">
                                          <p:stCondLst>
                                            <p:cond delay="0"/>
                                          </p:stCondLst>
                                        </p:cTn>
                                        <p:tgtEl>
                                          <p:spTgt spid="93"/>
                                        </p:tgtEl>
                                        <p:attrNameLst>
                                          <p:attrName>style.visibility</p:attrName>
                                        </p:attrNameLst>
                                      </p:cBhvr>
                                      <p:to>
                                        <p:strVal val="visible"/>
                                      </p:to>
                                    </p:set>
                                    <p:animEffect transition="in" filter="wipe(down)">
                                      <p:cBhvr>
                                        <p:cTn id="162" dur="500"/>
                                        <p:tgtEl>
                                          <p:spTgt spid="93"/>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95"/>
                                        </p:tgtEl>
                                        <p:attrNameLst>
                                          <p:attrName>style.visibility</p:attrName>
                                        </p:attrNameLst>
                                      </p:cBhvr>
                                      <p:to>
                                        <p:strVal val="visible"/>
                                      </p:to>
                                    </p:set>
                                    <p:animEffect transition="in" filter="fade">
                                      <p:cBhvr>
                                        <p:cTn id="167" dur="500"/>
                                        <p:tgtEl>
                                          <p:spTgt spid="95"/>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112"/>
                                        </p:tgtEl>
                                        <p:attrNameLst>
                                          <p:attrName>style.visibility</p:attrName>
                                        </p:attrNameLst>
                                      </p:cBhvr>
                                      <p:to>
                                        <p:strVal val="visible"/>
                                      </p:to>
                                    </p:set>
                                    <p:animEffect transition="in" filter="fade">
                                      <p:cBhvr>
                                        <p:cTn id="172" dur="500"/>
                                        <p:tgtEl>
                                          <p:spTgt spid="112"/>
                                        </p:tgtEl>
                                      </p:cBhvr>
                                    </p:animEffect>
                                  </p:childTnLst>
                                </p:cTn>
                              </p:par>
                            </p:childTnLst>
                          </p:cTn>
                        </p:par>
                        <p:par>
                          <p:cTn id="173" fill="hold">
                            <p:stCondLst>
                              <p:cond delay="500"/>
                            </p:stCondLst>
                            <p:childTnLst>
                              <p:par>
                                <p:cTn id="174" presetID="10" presetClass="entr" presetSubtype="0" fill="hold" grpId="0" nodeType="afterEffect">
                                  <p:stCondLst>
                                    <p:cond delay="0"/>
                                  </p:stCondLst>
                                  <p:childTnLst>
                                    <p:set>
                                      <p:cBhvr>
                                        <p:cTn id="175" dur="1" fill="hold">
                                          <p:stCondLst>
                                            <p:cond delay="0"/>
                                          </p:stCondLst>
                                        </p:cTn>
                                        <p:tgtEl>
                                          <p:spTgt spid="99"/>
                                        </p:tgtEl>
                                        <p:attrNameLst>
                                          <p:attrName>style.visibility</p:attrName>
                                        </p:attrNameLst>
                                      </p:cBhvr>
                                      <p:to>
                                        <p:strVal val="visible"/>
                                      </p:to>
                                    </p:set>
                                    <p:animEffect transition="in" filter="fade">
                                      <p:cBhvr>
                                        <p:cTn id="176" dur="500"/>
                                        <p:tgtEl>
                                          <p:spTgt spid="99"/>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114"/>
                                        </p:tgtEl>
                                        <p:attrNameLst>
                                          <p:attrName>style.visibility</p:attrName>
                                        </p:attrNameLst>
                                      </p:cBhvr>
                                      <p:to>
                                        <p:strVal val="visible"/>
                                      </p:to>
                                    </p:set>
                                    <p:animEffect transition="in" filter="fade">
                                      <p:cBhvr>
                                        <p:cTn id="181" dur="500"/>
                                        <p:tgtEl>
                                          <p:spTgt spid="114"/>
                                        </p:tgtEl>
                                      </p:cBhvr>
                                    </p:animEffect>
                                  </p:childTnLst>
                                </p:cTn>
                              </p:par>
                            </p:childTnLst>
                          </p:cTn>
                        </p:par>
                        <p:par>
                          <p:cTn id="182" fill="hold">
                            <p:stCondLst>
                              <p:cond delay="500"/>
                            </p:stCondLst>
                            <p:childTnLst>
                              <p:par>
                                <p:cTn id="183" presetID="10" presetClass="entr" presetSubtype="0" fill="hold" grpId="0" nodeType="afterEffect">
                                  <p:stCondLst>
                                    <p:cond delay="0"/>
                                  </p:stCondLst>
                                  <p:childTnLst>
                                    <p:set>
                                      <p:cBhvr>
                                        <p:cTn id="184" dur="1" fill="hold">
                                          <p:stCondLst>
                                            <p:cond delay="0"/>
                                          </p:stCondLst>
                                        </p:cTn>
                                        <p:tgtEl>
                                          <p:spTgt spid="101"/>
                                        </p:tgtEl>
                                        <p:attrNameLst>
                                          <p:attrName>style.visibility</p:attrName>
                                        </p:attrNameLst>
                                      </p:cBhvr>
                                      <p:to>
                                        <p:strVal val="visible"/>
                                      </p:to>
                                    </p:set>
                                    <p:animEffect transition="in" filter="fade">
                                      <p:cBhvr>
                                        <p:cTn id="185"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63" grpId="0"/>
      <p:bldP spid="65" grpId="0"/>
      <p:bldP spid="77" grpId="0"/>
      <p:bldP spid="79" grpId="0"/>
      <p:bldP spid="95" grpId="0"/>
      <p:bldP spid="97" grpId="0"/>
      <p:bldP spid="99" grpId="0"/>
      <p:bldP spid="101" grpId="0"/>
      <p:bldP spid="102" grpId="0"/>
      <p:bldP spid="104" grpId="0"/>
      <p:bldP spid="106" grpId="0"/>
      <p:bldP spid="112" grpId="0"/>
      <p:bldP spid="1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46184" y="659395"/>
            <a:ext cx="766690"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2-26</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246184" y="687255"/>
                <a:ext cx="8489853" cy="954813"/>
              </a:xfrm>
              <a:prstGeom prst="rect">
                <a:avLst/>
              </a:prstGeom>
              <a:noFill/>
            </p:spPr>
            <p:txBody>
              <a:bodyPr wrap="square">
                <a:spAutoFit/>
              </a:bodyPr>
              <a:lstStyle/>
              <a:p>
                <a:pPr>
                  <a:lnSpc>
                    <a:spcPct val="150000"/>
                  </a:lnSpc>
                </a:pP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合外力</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式中</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的单位为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𝑁</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的单位为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oMath>
                </a14:m>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的合外力作用在质量</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Kg</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的物体上，</a:t>
                </a:r>
                <a:endParaRPr lang="zh-CN" altLang="en-US" dirty="0"/>
              </a:p>
            </p:txBody>
          </p:sp>
        </mc:Choice>
        <mc:Fallback>
          <p:sp>
            <p:nvSpPr>
              <p:cNvPr id="7" name="文本框 6"/>
              <p:cNvSpPr txBox="1">
                <a:spLocks noRot="1" noChangeAspect="1" noMove="1" noResize="1" noEditPoints="1" noAdjustHandles="1" noChangeArrowheads="1" noChangeShapeType="1" noTextEdit="1"/>
              </p:cNvSpPr>
              <p:nvPr/>
            </p:nvSpPr>
            <p:spPr>
              <a:xfrm>
                <a:off x="246184" y="687255"/>
                <a:ext cx="8489853" cy="954813"/>
              </a:xfrm>
              <a:prstGeom prst="rect">
                <a:avLst/>
              </a:prstGeom>
              <a:blipFill rotWithShape="1">
                <a:blip r:embed="rId1"/>
                <a:stretch>
                  <a:fillRect l="-5" t="-19" r="4" b="-536"/>
                </a:stretch>
              </a:blipFill>
            </p:spPr>
            <p:txBody>
              <a:bodyPr/>
              <a:lstStyle/>
              <a:p>
                <a:r>
                  <a:rPr lang="zh-CN" altLang="en-US">
                    <a:noFill/>
                  </a:rPr>
                  <a:t> </a:t>
                </a:r>
              </a:p>
            </p:txBody>
          </p:sp>
        </mc:Fallback>
      </mc:AlternateContent>
      <p:sp>
        <p:nvSpPr>
          <p:cNvPr id="9" name="文本框 8"/>
          <p:cNvSpPr txBox="1"/>
          <p:nvPr/>
        </p:nvSpPr>
        <p:spPr>
          <a:xfrm>
            <a:off x="3151163" y="1214012"/>
            <a:ext cx="886265" cy="400110"/>
          </a:xfrm>
          <a:prstGeom prst="rect">
            <a:avLst/>
          </a:prstGeom>
          <a:noFill/>
        </p:spPr>
        <p:txBody>
          <a:bodyPr wrap="square">
            <a:spAutoFit/>
          </a:bodyPr>
          <a:lstStyle/>
          <a:p>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试求：</a:t>
            </a:r>
            <a:endParaRPr lang="zh-CN" altLang="en-US" sz="2000" dirty="0"/>
          </a:p>
        </p:txBody>
      </p:sp>
      <mc:AlternateContent xmlns:mc="http://schemas.openxmlformats.org/markup-compatibility/2006">
        <mc:Choice xmlns:a14="http://schemas.microsoft.com/office/drawing/2010/main" Requires="a14">
          <p:sp>
            <p:nvSpPr>
              <p:cNvPr id="11" name="文本框 10"/>
              <p:cNvSpPr txBox="1"/>
              <p:nvPr/>
            </p:nvSpPr>
            <p:spPr>
              <a:xfrm>
                <a:off x="3995225" y="1118537"/>
                <a:ext cx="3446585"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在开始</a:t>
                </a:r>
                <a14:m>
                  <m:oMath xmlns:m="http://schemas.openxmlformats.org/officeDocument/2006/math">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𝑠</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内此力的冲量；</a:t>
                </a:r>
                <a:endParaRPr lang="zh-CN" altLang="en-US" sz="2000" dirty="0"/>
              </a:p>
            </p:txBody>
          </p:sp>
        </mc:Choice>
        <mc:Fallback>
          <p:sp>
            <p:nvSpPr>
              <p:cNvPr id="11" name="文本框 10"/>
              <p:cNvSpPr txBox="1">
                <a:spLocks noRot="1" noChangeAspect="1" noMove="1" noResize="1" noEditPoints="1" noAdjustHandles="1" noChangeArrowheads="1" noChangeShapeType="1" noTextEdit="1"/>
              </p:cNvSpPr>
              <p:nvPr/>
            </p:nvSpPr>
            <p:spPr>
              <a:xfrm>
                <a:off x="3995225" y="1118537"/>
                <a:ext cx="3446585" cy="495585"/>
              </a:xfrm>
              <a:prstGeom prst="rect">
                <a:avLst/>
              </a:prstGeom>
              <a:blipFill rotWithShape="1">
                <a:blip r:embed="rId2"/>
                <a:stretch>
                  <a:fillRect l="-13" t="-61" r="7" b="-141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246184" y="1131873"/>
                <a:ext cx="8651632" cy="951735"/>
              </a:xfrm>
              <a:prstGeom prst="rect">
                <a:avLst/>
              </a:prstGeom>
              <a:noFill/>
            </p:spPr>
            <p:txBody>
              <a:bodyPr wrap="square">
                <a:spAutoFit/>
              </a:bodyPr>
              <a:lstStyle/>
              <a:p>
                <a:pPr>
                  <a:lnSpc>
                    <a:spcPct val="150000"/>
                  </a:lnSpc>
                </a:pPr>
                <a:r>
                  <a:rPr lang="en-US"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(2)</a:t>
                </a:r>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若冲量</a:t>
                </a:r>
                <a14:m>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300</m:t>
                    </m:r>
                    <m:r>
                      <m:rPr>
                        <m:sty m:val="p"/>
                      </m:rPr>
                      <a:rPr lang="en-US" altLang="zh-CN" sz="2000"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N</m:t>
                    </m:r>
                    <m:r>
                      <a:rPr lang="en-US" altLang="zh-CN" sz="2000"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，此力作用的时间；</a:t>
                </a:r>
                <a:endParaRPr lang="zh-CN" altLang="en-US" sz="2000" dirty="0"/>
              </a:p>
            </p:txBody>
          </p:sp>
        </mc:Choice>
        <mc:Fallback>
          <p:sp>
            <p:nvSpPr>
              <p:cNvPr id="13" name="文本框 12"/>
              <p:cNvSpPr txBox="1">
                <a:spLocks noRot="1" noChangeAspect="1" noMove="1" noResize="1" noEditPoints="1" noAdjustHandles="1" noChangeArrowheads="1" noChangeShapeType="1" noTextEdit="1"/>
              </p:cNvSpPr>
              <p:nvPr/>
            </p:nvSpPr>
            <p:spPr>
              <a:xfrm>
                <a:off x="246184" y="1131873"/>
                <a:ext cx="8651632" cy="951735"/>
              </a:xfrm>
              <a:prstGeom prst="rect">
                <a:avLst/>
              </a:prstGeom>
              <a:blipFill rotWithShape="1">
                <a:blip r:embed="rId3"/>
                <a:stretch>
                  <a:fillRect l="-5" t="-32" r="2" b="-84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270803" y="1574177"/>
                <a:ext cx="8546124"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若物体的初速度</a:t>
                </a:r>
                <a14:m>
                  <m:oMath xmlns:m="http://schemas.openxmlformats.org/officeDocument/2006/math">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，方向与</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相同，在</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86</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时，此物体的速度</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270803" y="1574177"/>
                <a:ext cx="8546124" cy="963597"/>
              </a:xfrm>
              <a:prstGeom prst="rect">
                <a:avLst/>
              </a:prstGeom>
              <a:blipFill rotWithShape="1">
                <a:blip r:embed="rId4"/>
                <a:stretch>
                  <a:fillRect l="-3" t="-1" r="7" b="-692"/>
                </a:stretch>
              </a:blipFill>
            </p:spPr>
            <p:txBody>
              <a:bodyPr/>
              <a:lstStyle/>
              <a:p>
                <a:r>
                  <a:rPr lang="zh-CN" altLang="en-US">
                    <a:noFill/>
                  </a:rPr>
                  <a:t> </a:t>
                </a:r>
              </a:p>
            </p:txBody>
          </p:sp>
        </mc:Fallback>
      </mc:AlternateContent>
      <p:sp>
        <p:nvSpPr>
          <p:cNvPr id="17" name="文本框 16"/>
          <p:cNvSpPr txBox="1"/>
          <p:nvPr/>
        </p:nvSpPr>
        <p:spPr>
          <a:xfrm>
            <a:off x="761414" y="2502985"/>
            <a:ext cx="888023" cy="490071"/>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mc:AlternateContent xmlns:mc="http://schemas.openxmlformats.org/markup-compatibility/2006">
        <mc:Choice xmlns:a14="http://schemas.microsoft.com/office/drawing/2010/main" Requires="a14">
          <p:sp>
            <p:nvSpPr>
              <p:cNvPr id="19" name="文本框 18"/>
              <p:cNvSpPr txBox="1"/>
              <p:nvPr/>
            </p:nvSpPr>
            <p:spPr>
              <a:xfrm>
                <a:off x="256735" y="2386730"/>
                <a:ext cx="8546123" cy="1128579"/>
              </a:xfrm>
              <a:prstGeom prst="rect">
                <a:avLst/>
              </a:prstGeom>
              <a:noFill/>
            </p:spPr>
            <p:txBody>
              <a:bodyPr wrap="square">
                <a:spAutoFit/>
              </a:bodyPr>
              <a:lstStyle/>
              <a:p>
                <a:pPr indent="266700" algn="just">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本题可由冲量的定义式</a:t>
                </a:r>
                <a14:m>
                  <m:oMath xmlns:m="http://schemas.openxmlformats.org/officeDocument/2006/math">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𝐹</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，求变力的冲量，继而根据动量定理求速度</a:t>
                </a:r>
                <a14:m>
                  <m:oMath xmlns:m="http://schemas.openxmlformats.org/officeDocument/2006/math">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256735" y="2386730"/>
                <a:ext cx="8546123" cy="1128579"/>
              </a:xfrm>
              <a:prstGeom prst="rect">
                <a:avLst/>
              </a:prstGeom>
              <a:blipFill rotWithShape="1">
                <a:blip r:embed="rId5"/>
                <a:stretch>
                  <a:fillRect l="-2" t="-35" r="6" b="52"/>
                </a:stretch>
              </a:blipFill>
            </p:spPr>
            <p:txBody>
              <a:bodyPr/>
              <a:lstStyle/>
              <a:p>
                <a:r>
                  <a:rPr lang="zh-CN" altLang="en-US">
                    <a:noFill/>
                  </a:rPr>
                  <a:t> </a:t>
                </a:r>
              </a:p>
            </p:txBody>
          </p:sp>
        </mc:Fallback>
      </mc:AlternateContent>
      <p:sp>
        <p:nvSpPr>
          <p:cNvPr id="21" name="文本框 20"/>
          <p:cNvSpPr txBox="1"/>
          <p:nvPr/>
        </p:nvSpPr>
        <p:spPr>
          <a:xfrm>
            <a:off x="786913" y="3498296"/>
            <a:ext cx="1703948" cy="501932"/>
          </a:xfrm>
          <a:prstGeom prst="rect">
            <a:avLst/>
          </a:prstGeom>
          <a:noFill/>
        </p:spPr>
        <p:txBody>
          <a:bodyPr wrap="square">
            <a:spAutoFit/>
          </a:bodyPr>
          <a:lstStyle/>
          <a:p>
            <a:pPr>
              <a:lnSpc>
                <a:spcPct val="150000"/>
              </a:lnSpc>
            </a:pP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由分析知</a:t>
            </a:r>
            <a:r>
              <a:rPr lang="zh-CN" altLang="zh-CN" sz="2000" kern="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23" name="文本框 22"/>
              <p:cNvSpPr txBox="1"/>
              <p:nvPr/>
            </p:nvSpPr>
            <p:spPr>
              <a:xfrm>
                <a:off x="2256107" y="3401542"/>
                <a:ext cx="6240780" cy="790153"/>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nary>
                        <m:nary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up>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e>
                          <m:d>
                            <m:d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d>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nary>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d>
                        <m:dPr>
                          <m:begChr m:val="|"/>
                          <m:endChr m:val=""/>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type m:val="noBa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num>
                            <m:den>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den>
                          </m:f>
                        </m:e>
                      </m:d>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68</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d>
                        <m:d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N</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d>
                    </m:oMath>
                  </m:oMathPara>
                </a14:m>
                <a:endParaRPr lang="zh-CN" altLang="en-US" dirty="0"/>
              </a:p>
            </p:txBody>
          </p:sp>
        </mc:Choice>
        <mc:Fallback>
          <p:sp>
            <p:nvSpPr>
              <p:cNvPr id="23" name="文本框 22"/>
              <p:cNvSpPr txBox="1">
                <a:spLocks noRot="1" noChangeAspect="1" noMove="1" noResize="1" noEditPoints="1" noAdjustHandles="1" noChangeArrowheads="1" noChangeShapeType="1" noTextEdit="1"/>
              </p:cNvSpPr>
              <p:nvPr/>
            </p:nvSpPr>
            <p:spPr>
              <a:xfrm>
                <a:off x="2256107" y="3401542"/>
                <a:ext cx="6240780" cy="790153"/>
              </a:xfrm>
              <a:prstGeom prst="rect">
                <a:avLst/>
              </a:prstGeom>
              <a:blipFill rotWithShape="1">
                <a:blip r:embed="rId6"/>
                <a:stretch>
                  <a:fillRect l="-9" t="-61" r="9" b="8"/>
                </a:stretch>
              </a:blipFill>
            </p:spPr>
            <p:txBody>
              <a:bodyPr/>
              <a:lstStyle/>
              <a:p>
                <a:r>
                  <a:rPr lang="zh-CN" altLang="en-US">
                    <a:noFill/>
                  </a:rPr>
                  <a:t> </a:t>
                </a:r>
              </a:p>
            </p:txBody>
          </p:sp>
        </mc:Fallback>
      </mc:AlternateContent>
      <p:sp>
        <p:nvSpPr>
          <p:cNvPr id="25" name="文本框 24"/>
          <p:cNvSpPr txBox="1"/>
          <p:nvPr/>
        </p:nvSpPr>
        <p:spPr>
          <a:xfrm>
            <a:off x="770319" y="4237083"/>
            <a:ext cx="873075" cy="400110"/>
          </a:xfrm>
          <a:prstGeom prst="rect">
            <a:avLst/>
          </a:prstGeom>
          <a:noFill/>
        </p:spPr>
        <p:txBody>
          <a:bodyPr wrap="square">
            <a:spAutoFit/>
          </a:bodyPr>
          <a:lstStyle/>
          <a:p>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a:t>
            </a:r>
            <a:endParaRPr lang="zh-CN" altLang="en-US" sz="2000" dirty="0"/>
          </a:p>
        </p:txBody>
      </p:sp>
      <mc:AlternateContent xmlns:mc="http://schemas.openxmlformats.org/markup-compatibility/2006">
        <mc:Choice xmlns:a14="http://schemas.microsoft.com/office/drawing/2010/main" Requires="a14">
          <p:sp>
            <p:nvSpPr>
              <p:cNvPr id="27" name="文本框 26"/>
              <p:cNvSpPr txBox="1"/>
              <p:nvPr/>
            </p:nvSpPr>
            <p:spPr>
              <a:xfrm>
                <a:off x="1298736" y="4255816"/>
                <a:ext cx="2700996"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b="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b="0" i="0"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0"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300</m:t>
                      </m:r>
                      <m:r>
                        <a:rPr lang="en-US" altLang="zh-CN" sz="2000" b="0" i="0"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Sup>
                        <m:sSup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e>
                        <m:sup>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m:oMathPara>
                </a14:m>
                <a:endParaRPr lang="zh-CN" altLang="en-US" sz="2000" dirty="0"/>
              </a:p>
            </p:txBody>
          </p:sp>
        </mc:Choice>
        <mc:Fallback>
          <p:sp>
            <p:nvSpPr>
              <p:cNvPr id="27" name="文本框 26"/>
              <p:cNvSpPr txBox="1">
                <a:spLocks noRot="1" noChangeAspect="1" noMove="1" noResize="1" noEditPoints="1" noAdjustHandles="1" noChangeArrowheads="1" noChangeShapeType="1" noTextEdit="1"/>
              </p:cNvSpPr>
              <p:nvPr/>
            </p:nvSpPr>
            <p:spPr>
              <a:xfrm>
                <a:off x="1298736" y="4255816"/>
                <a:ext cx="2700996" cy="400110"/>
              </a:xfrm>
              <a:prstGeom prst="rect">
                <a:avLst/>
              </a:prstGeom>
              <a:blipFill rotWithShape="1">
                <a:blip r:embed="rId7"/>
                <a:stretch>
                  <a:fillRect l="-6" t="-11" r="19" b="26"/>
                </a:stretch>
              </a:blipFill>
            </p:spPr>
            <p:txBody>
              <a:bodyPr/>
              <a:lstStyle/>
              <a:p>
                <a:r>
                  <a:rPr lang="zh-CN" altLang="en-US">
                    <a:noFill/>
                  </a:rPr>
                  <a:t> </a:t>
                </a:r>
              </a:p>
            </p:txBody>
          </p:sp>
        </mc:Fallback>
      </mc:AlternateContent>
      <p:sp>
        <p:nvSpPr>
          <p:cNvPr id="30" name="箭头: 右 29"/>
          <p:cNvSpPr/>
          <p:nvPr/>
        </p:nvSpPr>
        <p:spPr bwMode="auto">
          <a:xfrm>
            <a:off x="3961267" y="4335645"/>
            <a:ext cx="481819" cy="26315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32" name="文本框 31"/>
              <p:cNvSpPr txBox="1"/>
              <p:nvPr/>
            </p:nvSpPr>
            <p:spPr>
              <a:xfrm>
                <a:off x="4534304" y="4254492"/>
                <a:ext cx="1488537"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b="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b="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86</m:t>
                      </m:r>
                      <m:r>
                        <m:rPr>
                          <m:sty m:val="p"/>
                        </m:rPr>
                        <a:rPr lang="en-US" altLang="zh-CN" sz="2000" b="0" i="0"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m:oMathPara>
                </a14:m>
                <a:endParaRPr lang="zh-CN" altLang="en-US" dirty="0"/>
              </a:p>
            </p:txBody>
          </p:sp>
        </mc:Choice>
        <mc:Fallback>
          <p:sp>
            <p:nvSpPr>
              <p:cNvPr id="32" name="文本框 31"/>
              <p:cNvSpPr txBox="1">
                <a:spLocks noRot="1" noChangeAspect="1" noMove="1" noResize="1" noEditPoints="1" noAdjustHandles="1" noChangeArrowheads="1" noChangeShapeType="1" noTextEdit="1"/>
              </p:cNvSpPr>
              <p:nvPr/>
            </p:nvSpPr>
            <p:spPr>
              <a:xfrm>
                <a:off x="4534304" y="4254492"/>
                <a:ext cx="1488537" cy="400110"/>
              </a:xfrm>
              <a:prstGeom prst="rect">
                <a:avLst/>
              </a:prstGeom>
              <a:blipFill rotWithShape="1">
                <a:blip r:embed="rId8"/>
                <a:stretch>
                  <a:fillRect l="-27" t="-157" r="34" b="13"/>
                </a:stretch>
              </a:blipFill>
            </p:spPr>
            <p:txBody>
              <a:bodyPr/>
              <a:lstStyle/>
              <a:p>
                <a:r>
                  <a:rPr lang="zh-CN" altLang="en-US">
                    <a:noFill/>
                  </a:rPr>
                  <a:t> </a:t>
                </a:r>
              </a:p>
            </p:txBody>
          </p:sp>
        </mc:Fallback>
      </mc:AlternateContent>
      <p:sp>
        <p:nvSpPr>
          <p:cNvPr id="34" name="文本框 33"/>
          <p:cNvSpPr txBox="1"/>
          <p:nvPr/>
        </p:nvSpPr>
        <p:spPr>
          <a:xfrm>
            <a:off x="5667522" y="4157254"/>
            <a:ext cx="3026312" cy="460960"/>
          </a:xfrm>
          <a:prstGeom prst="rect">
            <a:avLst/>
          </a:prstGeom>
          <a:noFill/>
        </p:spPr>
        <p:txBody>
          <a:bodyPr wrap="square">
            <a:spAutoFit/>
          </a:bodyPr>
          <a:lstStyle/>
          <a:p>
            <a:pPr indent="266700" algn="just">
              <a:lnSpc>
                <a:spcPct val="150000"/>
              </a:lnSpc>
            </a:pPr>
            <a:r>
              <a:rPr lang="en-US" altLang="zh-CN" sz="18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8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另一解不合题意已舍去</a:t>
            </a:r>
            <a:r>
              <a:rPr lang="en-US" altLang="zh-CN" sz="18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36" name="文本框 35"/>
          <p:cNvSpPr txBox="1"/>
          <p:nvPr/>
        </p:nvSpPr>
        <p:spPr>
          <a:xfrm>
            <a:off x="806256" y="4819655"/>
            <a:ext cx="2554164" cy="400110"/>
          </a:xfrm>
          <a:prstGeom prst="rect">
            <a:avLst/>
          </a:prstGeom>
          <a:noFill/>
        </p:spPr>
        <p:txBody>
          <a:bodyPr wrap="square">
            <a:spAutoFit/>
          </a:bodyPr>
          <a:lstStyle/>
          <a:p>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由动量定理，有：</a:t>
            </a:r>
            <a:r>
              <a:rPr lang="zh-CN" altLang="zh-CN" sz="2000" kern="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8" name="文本框 37"/>
              <p:cNvSpPr txBox="1"/>
              <p:nvPr/>
            </p:nvSpPr>
            <p:spPr>
              <a:xfrm>
                <a:off x="3239087" y="4781265"/>
                <a:ext cx="2252811" cy="40011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m:oMathPara>
                </a14:m>
                <a:endParaRPr lang="zh-CN" altLang="en-US" dirty="0"/>
              </a:p>
            </p:txBody>
          </p:sp>
        </mc:Choice>
        <mc:Fallback>
          <p:sp>
            <p:nvSpPr>
              <p:cNvPr id="38" name="文本框 37"/>
              <p:cNvSpPr txBox="1">
                <a:spLocks noRot="1" noChangeAspect="1" noMove="1" noResize="1" noEditPoints="1" noAdjustHandles="1" noChangeArrowheads="1" noChangeShapeType="1" noTextEdit="1"/>
              </p:cNvSpPr>
              <p:nvPr/>
            </p:nvSpPr>
            <p:spPr>
              <a:xfrm>
                <a:off x="3239087" y="4781265"/>
                <a:ext cx="2252811" cy="400110"/>
              </a:xfrm>
              <a:prstGeom prst="rect">
                <a:avLst/>
              </a:prstGeom>
              <a:blipFill rotWithShape="1">
                <a:blip r:embed="rId9"/>
                <a:stretch>
                  <a:fillRect l="-26" t="-87" r="19" b="10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0" name="文本框 39"/>
              <p:cNvSpPr txBox="1"/>
              <p:nvPr/>
            </p:nvSpPr>
            <p:spPr>
              <a:xfrm>
                <a:off x="806256" y="5234408"/>
                <a:ext cx="7416310" cy="495585"/>
              </a:xfrm>
              <a:prstGeom prst="rect">
                <a:avLst/>
              </a:prstGeom>
              <a:noFill/>
            </p:spPr>
            <p:txBody>
              <a:bodyPr wrap="square">
                <a:spAutoFit/>
              </a:bodyPr>
              <a:lstStyle/>
              <a:p>
                <a:pPr>
                  <a:lnSpc>
                    <a:spcPct val="150000"/>
                  </a:lnSpc>
                </a:pP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a:t>
                </a:r>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可知当</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86</m:t>
                    </m:r>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时</a:t>
                </a:r>
                <a:r>
                  <a:rPr lang="zh-CN" altLang="en-US"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300</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N</m:t>
                    </m:r>
                    <m: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000"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oMath>
                </a14:m>
                <a:r>
                  <a:rPr lang="zh-CN" altLang="en-US"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将</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oMath>
                </a14:m>
                <a:r>
                  <a:rPr lang="zh-CN" altLang="zh-CN" sz="2000" i="1"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en-US"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及</a:t>
                </a:r>
                <a14:m>
                  <m:oMath xmlns:m="http://schemas.openxmlformats.org/officeDocument/2006/math">
                    <m:sSub>
                      <m:sSubPr>
                        <m:ctrlPr>
                          <a:rPr lang="zh-CN" altLang="zh-CN" sz="2000" i="1" ker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zh-CN" altLang="zh-CN" sz="20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代入可得：</a:t>
                </a:r>
                <a:endParaRPr lang="zh-CN" altLang="en-US" sz="2000" dirty="0"/>
              </a:p>
            </p:txBody>
          </p:sp>
        </mc:Choice>
        <mc:Fallback>
          <p:sp>
            <p:nvSpPr>
              <p:cNvPr id="40" name="文本框 39"/>
              <p:cNvSpPr txBox="1">
                <a:spLocks noRot="1" noChangeAspect="1" noMove="1" noResize="1" noEditPoints="1" noAdjustHandles="1" noChangeArrowheads="1" noChangeShapeType="1" noTextEdit="1"/>
              </p:cNvSpPr>
              <p:nvPr/>
            </p:nvSpPr>
            <p:spPr>
              <a:xfrm>
                <a:off x="806256" y="5234408"/>
                <a:ext cx="7416310" cy="495585"/>
              </a:xfrm>
              <a:prstGeom prst="rect">
                <a:avLst/>
              </a:prstGeom>
              <a:blipFill rotWithShape="1">
                <a:blip r:embed="rId10"/>
                <a:stretch>
                  <a:fillRect l="-6" t="-21" r="8" b="-145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2" name="文本框 41"/>
              <p:cNvSpPr txBox="1"/>
              <p:nvPr/>
            </p:nvSpPr>
            <p:spPr>
              <a:xfrm>
                <a:off x="2897065" y="5765591"/>
                <a:ext cx="3756953" cy="668581"/>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200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den>
                      </m:f>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40</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d>
                        <m:d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s</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p>
                          </m:sSup>
                        </m:e>
                      </m:d>
                    </m:oMath>
                  </m:oMathPara>
                </a14:m>
                <a:endParaRPr lang="zh-CN" altLang="en-US" dirty="0"/>
              </a:p>
            </p:txBody>
          </p:sp>
        </mc:Choice>
        <mc:Fallback>
          <p:sp>
            <p:nvSpPr>
              <p:cNvPr id="42" name="文本框 41"/>
              <p:cNvSpPr txBox="1">
                <a:spLocks noRot="1" noChangeAspect="1" noMove="1" noResize="1" noEditPoints="1" noAdjustHandles="1" noChangeArrowheads="1" noChangeShapeType="1" noTextEdit="1"/>
              </p:cNvSpPr>
              <p:nvPr/>
            </p:nvSpPr>
            <p:spPr>
              <a:xfrm>
                <a:off x="2897065" y="5765591"/>
                <a:ext cx="3756953" cy="668581"/>
              </a:xfrm>
              <a:prstGeom prst="rect">
                <a:avLst/>
              </a:prstGeom>
              <a:blipFill rotWithShape="1">
                <a:blip r:embed="rId11"/>
                <a:stretch>
                  <a:fillRect l="-5" t="-64" r="13" b="53"/>
                </a:stretch>
              </a:blipFill>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27">
                                            <p:txEl>
                                              <p:pRg st="0" end="0"/>
                                            </p:txEl>
                                          </p:spTgt>
                                        </p:tgtEl>
                                        <p:attrNameLst>
                                          <p:attrName>style.visibility</p:attrName>
                                        </p:attrNameLst>
                                      </p:cBhvr>
                                      <p:to>
                                        <p:strVal val="visible"/>
                                      </p:to>
                                    </p:set>
                                    <p:animEffect transition="in" filter="fade">
                                      <p:cBhvr>
                                        <p:cTn id="56" dur="500"/>
                                        <p:tgtEl>
                                          <p:spTgt spid="27">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500"/>
                                        <p:tgtEl>
                                          <p:spTgt spid="30"/>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32">
                                            <p:txEl>
                                              <p:pRg st="0" end="0"/>
                                            </p:txEl>
                                          </p:spTgt>
                                        </p:tgtEl>
                                        <p:attrNameLst>
                                          <p:attrName>style.visibility</p:attrName>
                                        </p:attrNameLst>
                                      </p:cBhvr>
                                      <p:to>
                                        <p:strVal val="visible"/>
                                      </p:to>
                                    </p:set>
                                    <p:animEffect transition="in" filter="fade">
                                      <p:cBhvr>
                                        <p:cTn id="65" dur="500"/>
                                        <p:tgtEl>
                                          <p:spTgt spid="32">
                                            <p:txEl>
                                              <p:pRg st="0" end="0"/>
                                            </p:txEl>
                                          </p:spTgt>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34">
                                            <p:txEl>
                                              <p:pRg st="0" end="0"/>
                                            </p:txEl>
                                          </p:spTgt>
                                        </p:tgtEl>
                                        <p:attrNameLst>
                                          <p:attrName>style.visibility</p:attrName>
                                        </p:attrNameLst>
                                      </p:cBhvr>
                                      <p:to>
                                        <p:strVal val="visible"/>
                                      </p:to>
                                    </p:set>
                                    <p:animEffect transition="in" filter="fade">
                                      <p:cBhvr>
                                        <p:cTn id="69" dur="500"/>
                                        <p:tgtEl>
                                          <p:spTgt spid="34">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500"/>
                                        <p:tgtEl>
                                          <p:spTgt spid="36"/>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38">
                                            <p:txEl>
                                              <p:pRg st="0" end="0"/>
                                            </p:txEl>
                                          </p:spTgt>
                                        </p:tgtEl>
                                        <p:attrNameLst>
                                          <p:attrName>style.visibility</p:attrName>
                                        </p:attrNameLst>
                                      </p:cBhvr>
                                      <p:to>
                                        <p:strVal val="visible"/>
                                      </p:to>
                                    </p:set>
                                    <p:animEffect transition="in" filter="fade">
                                      <p:cBhvr>
                                        <p:cTn id="78" dur="500"/>
                                        <p:tgtEl>
                                          <p:spTgt spid="38">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P spid="19" grpId="0"/>
      <p:bldP spid="21" grpId="0"/>
      <p:bldP spid="23" grpId="0"/>
      <p:bldP spid="25" grpId="0"/>
      <p:bldP spid="30" grpId="0" animBg="1"/>
      <p:bldP spid="36" grpId="0"/>
      <p:bldP spid="40"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37625" y="1554177"/>
            <a:ext cx="8503919" cy="963597"/>
          </a:xfrm>
          <a:prstGeom prst="rect">
            <a:avLst/>
          </a:prstGeom>
          <a:noFill/>
        </p:spPr>
        <p:txBody>
          <a:bodyPr wrap="square">
            <a:spAutoFit/>
          </a:bodyPr>
          <a:lstStyle/>
          <a:p>
            <a:pPr algn="l">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(3)</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在这个过程中，子弹施于木块的冲量。</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p:cNvSpPr txBox="1"/>
          <p:nvPr/>
        </p:nvSpPr>
        <p:spPr>
          <a:xfrm>
            <a:off x="337625" y="631260"/>
            <a:ext cx="766689" cy="497316"/>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2-31</a:t>
            </a:r>
            <a:endParaRPr lang="zh-CN" altLang="en-US" sz="2000" dirty="0"/>
          </a:p>
        </p:txBody>
      </p:sp>
      <mc:AlternateContent xmlns:mc="http://schemas.openxmlformats.org/markup-compatibility/2006">
        <mc:Choice xmlns:a14="http://schemas.microsoft.com/office/drawing/2010/main" Requires="a14">
          <p:sp>
            <p:nvSpPr>
              <p:cNvPr id="7" name="文本框 6"/>
              <p:cNvSpPr txBox="1"/>
              <p:nvPr/>
            </p:nvSpPr>
            <p:spPr>
              <a:xfrm>
                <a:off x="1033975" y="653442"/>
                <a:ext cx="5345723" cy="493148"/>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的木块静止在光滑的水平面桌面上，</a:t>
                </a:r>
                <a:endParaRPr lang="zh-CN" altLang="en-US" sz="2000" dirty="0"/>
              </a:p>
            </p:txBody>
          </p:sp>
        </mc:Choice>
        <mc:Fallback>
          <p:sp>
            <p:nvSpPr>
              <p:cNvPr id="7" name="文本框 6"/>
              <p:cNvSpPr txBox="1">
                <a:spLocks noRot="1" noChangeAspect="1" noMove="1" noResize="1" noEditPoints="1" noAdjustHandles="1" noChangeArrowheads="1" noChangeShapeType="1" noTextEdit="1"/>
              </p:cNvSpPr>
              <p:nvPr/>
            </p:nvSpPr>
            <p:spPr>
              <a:xfrm>
                <a:off x="1033975" y="653442"/>
                <a:ext cx="5345723" cy="493148"/>
              </a:xfrm>
              <a:prstGeom prst="rect">
                <a:avLst/>
              </a:prstGeom>
              <a:blipFill rotWithShape="1">
                <a:blip r:embed="rId1"/>
                <a:stretch>
                  <a:fillRect l="-4" t="-5" r="9" b="-197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9" name="文本框 8"/>
              <p:cNvSpPr txBox="1"/>
              <p:nvPr/>
            </p:nvSpPr>
            <p:spPr>
              <a:xfrm>
                <a:off x="337625" y="661716"/>
                <a:ext cx="8503920" cy="951735"/>
              </a:xfrm>
              <a:prstGeom prst="rect">
                <a:avLst/>
              </a:prstGeom>
              <a:noFill/>
            </p:spPr>
            <p:txBody>
              <a:bodyPr wrap="square">
                <a:spAutoFit/>
              </a:bodyPr>
              <a:lstStyle/>
              <a:p>
                <a:pPr>
                  <a:lnSpc>
                    <a:spcPct val="150000"/>
                  </a:lnSpc>
                </a:pPr>
                <a:r>
                  <a:rPr lang="en-US" altLang="zh-CN" sz="2000" kern="100" dirty="0">
                    <a:solidFill>
                      <a:srgbClr val="000000"/>
                    </a:solidFill>
                    <a:effectLst/>
                    <a:highlight>
                      <a:srgbClr val="FF00FF"/>
                    </a:highlight>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质量为</a:t>
                </a:r>
                <a14:m>
                  <m:oMath xmlns:m="http://schemas.openxmlformats.org/officeDocument/2006/math">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速度为</a:t>
                </a:r>
                <a14:m>
                  <m:oMath xmlns:m="http://schemas.openxmlformats.org/officeDocument/2006/math">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oMath>
                </a14:m>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的子弹水平地射入木块，并陷在木块内与木块一起运动。</a:t>
                </a:r>
                <a:endParaRPr lang="zh-CN" altLang="en-US" sz="2000" dirty="0"/>
              </a:p>
            </p:txBody>
          </p:sp>
        </mc:Choice>
        <mc:Fallback>
          <p:sp>
            <p:nvSpPr>
              <p:cNvPr id="9" name="文本框 8"/>
              <p:cNvSpPr txBox="1">
                <a:spLocks noRot="1" noChangeAspect="1" noMove="1" noResize="1" noEditPoints="1" noAdjustHandles="1" noChangeArrowheads="1" noChangeShapeType="1" noTextEdit="1"/>
              </p:cNvSpPr>
              <p:nvPr/>
            </p:nvSpPr>
            <p:spPr>
              <a:xfrm>
                <a:off x="337625" y="661716"/>
                <a:ext cx="8503920" cy="951735"/>
              </a:xfrm>
              <a:prstGeom prst="rect">
                <a:avLst/>
              </a:prstGeom>
              <a:blipFill rotWithShape="1">
                <a:blip r:embed="rId2"/>
                <a:stretch>
                  <a:fillRect l="-5" t="-5" r="5" b="-876"/>
                </a:stretch>
              </a:blipFill>
            </p:spPr>
            <p:txBody>
              <a:bodyPr/>
              <a:lstStyle/>
              <a:p>
                <a:r>
                  <a:rPr lang="zh-CN" altLang="en-US">
                    <a:noFill/>
                  </a:rPr>
                  <a:t> </a:t>
                </a:r>
              </a:p>
            </p:txBody>
          </p:sp>
        </mc:Fallback>
      </mc:AlternateContent>
      <p:sp>
        <p:nvSpPr>
          <p:cNvPr id="11" name="文本框 10"/>
          <p:cNvSpPr txBox="1"/>
          <p:nvPr/>
        </p:nvSpPr>
        <p:spPr>
          <a:xfrm>
            <a:off x="6260122" y="1123380"/>
            <a:ext cx="724487"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求：</a:t>
            </a:r>
            <a:endParaRPr lang="zh-CN" altLang="en-US" sz="2000" dirty="0"/>
          </a:p>
        </p:txBody>
      </p:sp>
      <p:sp>
        <p:nvSpPr>
          <p:cNvPr id="13" name="文本框 12"/>
          <p:cNvSpPr txBox="1"/>
          <p:nvPr/>
        </p:nvSpPr>
        <p:spPr>
          <a:xfrm>
            <a:off x="320040" y="1117785"/>
            <a:ext cx="8503919" cy="95173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(1)</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子弹相对木块静止后，木块的速度和动量；</a:t>
            </a:r>
            <a:endParaRPr lang="zh-CN" altLang="en-US" sz="2000" dirty="0"/>
          </a:p>
        </p:txBody>
      </p:sp>
      <p:sp>
        <p:nvSpPr>
          <p:cNvPr id="15" name="文本框 14"/>
          <p:cNvSpPr txBox="1"/>
          <p:nvPr/>
        </p:nvSpPr>
        <p:spPr>
          <a:xfrm>
            <a:off x="3706836" y="1554177"/>
            <a:ext cx="4593100"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子弹相对木块静止后，子弹的动量；</a:t>
            </a:r>
            <a:endParaRPr lang="zh-CN" altLang="en-US" sz="2000" dirty="0"/>
          </a:p>
        </p:txBody>
      </p:sp>
      <p:sp>
        <p:nvSpPr>
          <p:cNvPr id="19" name="文本框 18"/>
          <p:cNvSpPr txBox="1"/>
          <p:nvPr/>
        </p:nvSpPr>
        <p:spPr>
          <a:xfrm>
            <a:off x="852853" y="2495121"/>
            <a:ext cx="933744" cy="490071"/>
          </a:xfrm>
          <a:prstGeom prst="rect">
            <a:avLst/>
          </a:prstGeom>
          <a:noFill/>
        </p:spPr>
        <p:txBody>
          <a:bodyPr wrap="square">
            <a:spAutoFit/>
          </a:bodyPr>
          <a:lstStyle/>
          <a:p>
            <a:pPr>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a:t>
            </a:r>
            <a:endParaRPr lang="zh-CN" altLang="en-US" sz="2000" dirty="0"/>
          </a:p>
        </p:txBody>
      </p:sp>
      <p:sp>
        <p:nvSpPr>
          <p:cNvPr id="21" name="文本框 20"/>
          <p:cNvSpPr txBox="1"/>
          <p:nvPr/>
        </p:nvSpPr>
        <p:spPr>
          <a:xfrm>
            <a:off x="400928" y="2495121"/>
            <a:ext cx="8342141" cy="951735"/>
          </a:xfrm>
          <a:prstGeom prst="rect">
            <a:avLst/>
          </a:prstGeom>
          <a:noFill/>
        </p:spPr>
        <p:txBody>
          <a:bodyPr wrap="square">
            <a:spAutoFit/>
          </a:bodyPr>
          <a:lstStyle/>
          <a:p>
            <a:pPr>
              <a:lnSpc>
                <a:spcPct val="150000"/>
              </a:lnSpc>
            </a:pPr>
            <a:r>
              <a:rPr lang="en-US" alt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由木块、子弹为系统水平方向动量守恒，可求解木块的速度和动量。由动量定理求解子弹施于木块的冲量。</a:t>
            </a:r>
            <a:endParaRPr lang="zh-CN" altLang="en-US" sz="2000" dirty="0"/>
          </a:p>
        </p:txBody>
      </p:sp>
      <p:sp>
        <p:nvSpPr>
          <p:cNvPr id="23" name="文本框 22"/>
          <p:cNvSpPr txBox="1"/>
          <p:nvPr/>
        </p:nvSpPr>
        <p:spPr>
          <a:xfrm>
            <a:off x="801859" y="3477425"/>
            <a:ext cx="2785403"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由动量守恒定律有：</a:t>
            </a:r>
            <a:endParaRPr lang="zh-CN" altLang="en-US" sz="2000" dirty="0"/>
          </a:p>
        </p:txBody>
      </p:sp>
      <mc:AlternateContent xmlns:mc="http://schemas.openxmlformats.org/markup-compatibility/2006">
        <mc:Choice xmlns:a14="http://schemas.microsoft.com/office/drawing/2010/main" Requires="a14">
          <p:sp>
            <p:nvSpPr>
              <p:cNvPr id="25" name="文本框 24"/>
              <p:cNvSpPr txBox="1"/>
              <p:nvPr/>
            </p:nvSpPr>
            <p:spPr>
              <a:xfrm>
                <a:off x="3218165" y="3458909"/>
                <a:ext cx="2347366" cy="553998"/>
              </a:xfrm>
              <a:prstGeom prst="rect">
                <a:avLst/>
              </a:prstGeom>
              <a:noFill/>
            </p:spPr>
            <p:txBody>
              <a:bodyPr wrap="square">
                <a:spAutoFit/>
              </a:bodyPr>
              <a:lstStyle/>
              <a:p>
                <a:pPr indent="266700" algn="l">
                  <a:lnSpc>
                    <a:spcPct val="150000"/>
                  </a:lnSpc>
                </a:pPr>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25" name="文本框 24"/>
              <p:cNvSpPr txBox="1">
                <a:spLocks noRot="1" noChangeAspect="1" noMove="1" noResize="1" noEditPoints="1" noAdjustHandles="1" noChangeArrowheads="1" noChangeShapeType="1" noTextEdit="1"/>
              </p:cNvSpPr>
              <p:nvPr/>
            </p:nvSpPr>
            <p:spPr>
              <a:xfrm>
                <a:off x="3218165" y="3458909"/>
                <a:ext cx="2347366" cy="553998"/>
              </a:xfrm>
              <a:prstGeom prst="rect">
                <a:avLst/>
              </a:prstGeom>
              <a:blipFill rotWithShape="1">
                <a:blip r:embed="rId3"/>
                <a:stretch>
                  <a:fillRect l="-26" t="-12" r="-957" b="62"/>
                </a:stretch>
              </a:blipFill>
            </p:spPr>
            <p:txBody>
              <a:bodyPr/>
              <a:lstStyle/>
              <a:p>
                <a:r>
                  <a:rPr lang="zh-CN" altLang="en-US">
                    <a:noFill/>
                  </a:rPr>
                  <a:t> </a:t>
                </a:r>
              </a:p>
            </p:txBody>
          </p:sp>
        </mc:Fallback>
      </mc:AlternateContent>
      <p:sp>
        <p:nvSpPr>
          <p:cNvPr id="27" name="文本框 26"/>
          <p:cNvSpPr txBox="1"/>
          <p:nvPr/>
        </p:nvSpPr>
        <p:spPr>
          <a:xfrm>
            <a:off x="891721" y="4033276"/>
            <a:ext cx="2359856" cy="501932"/>
          </a:xfrm>
          <a:prstGeom prst="rect">
            <a:avLst/>
          </a:prstGeom>
          <a:noFill/>
        </p:spPr>
        <p:txBody>
          <a:bodyPr wrap="square">
            <a:spAutoFit/>
          </a:bodyPr>
          <a:lstStyle/>
          <a:p>
            <a:pPr indent="266700" algn="l">
              <a:lnSpc>
                <a:spcPct val="150000"/>
              </a:lnSpc>
            </a:pP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所以木块的速度：</a:t>
            </a: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9" name="文本框 28"/>
              <p:cNvSpPr txBox="1"/>
              <p:nvPr/>
            </p:nvSpPr>
            <p:spPr>
              <a:xfrm>
                <a:off x="2089946" y="4633259"/>
                <a:ext cx="2096086" cy="62459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𝑀</m:t>
                      </m:r>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𝑀</m:t>
                          </m:r>
                        </m:den>
                      </m:f>
                    </m:oMath>
                  </m:oMathPara>
                </a14:m>
                <a:endParaRPr lang="zh-CN" altLang="en-US" dirty="0"/>
              </a:p>
            </p:txBody>
          </p:sp>
        </mc:Choice>
        <mc:Fallback>
          <p:sp>
            <p:nvSpPr>
              <p:cNvPr id="29" name="文本框 28"/>
              <p:cNvSpPr txBox="1">
                <a:spLocks noRot="1" noChangeAspect="1" noMove="1" noResize="1" noEditPoints="1" noAdjustHandles="1" noChangeArrowheads="1" noChangeShapeType="1" noTextEdit="1"/>
              </p:cNvSpPr>
              <p:nvPr/>
            </p:nvSpPr>
            <p:spPr>
              <a:xfrm>
                <a:off x="2089946" y="4633259"/>
                <a:ext cx="2096086" cy="624595"/>
              </a:xfrm>
              <a:prstGeom prst="rect">
                <a:avLst/>
              </a:prstGeom>
              <a:blipFill rotWithShape="1">
                <a:blip r:embed="rId4"/>
                <a:stretch>
                  <a:fillRect l="-8" t="-48" r="5" b="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1" name="文本框 30"/>
              <p:cNvSpPr txBox="1"/>
              <p:nvPr/>
            </p:nvSpPr>
            <p:spPr>
              <a:xfrm>
                <a:off x="3037044" y="4032287"/>
                <a:ext cx="1811216" cy="624595"/>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𝑀</m:t>
                          </m:r>
                        </m:den>
                      </m:f>
                    </m:oMath>
                  </m:oMathPara>
                </a14:m>
                <a:endParaRPr lang="zh-CN" altLang="en-US" dirty="0"/>
              </a:p>
            </p:txBody>
          </p:sp>
        </mc:Choice>
        <mc:Fallback>
          <p:sp>
            <p:nvSpPr>
              <p:cNvPr id="31" name="文本框 30"/>
              <p:cNvSpPr txBox="1">
                <a:spLocks noRot="1" noChangeAspect="1" noMove="1" noResize="1" noEditPoints="1" noAdjustHandles="1" noChangeArrowheads="1" noChangeShapeType="1" noTextEdit="1"/>
              </p:cNvSpPr>
              <p:nvPr/>
            </p:nvSpPr>
            <p:spPr>
              <a:xfrm>
                <a:off x="3037044" y="4032287"/>
                <a:ext cx="1811216" cy="624595"/>
              </a:xfrm>
              <a:prstGeom prst="rect">
                <a:avLst/>
              </a:prstGeom>
              <a:blipFill rotWithShape="1">
                <a:blip r:embed="rId5"/>
                <a:stretch>
                  <a:fillRect l="-26" t="-6" r="2" b="68"/>
                </a:stretch>
              </a:blipFill>
            </p:spPr>
            <p:txBody>
              <a:bodyPr/>
              <a:lstStyle/>
              <a:p>
                <a:r>
                  <a:rPr lang="zh-CN" altLang="en-US">
                    <a:noFill/>
                  </a:rPr>
                  <a:t> </a:t>
                </a:r>
              </a:p>
            </p:txBody>
          </p:sp>
        </mc:Fallback>
      </mc:AlternateContent>
      <p:sp>
        <p:nvSpPr>
          <p:cNvPr id="33" name="文本框 32"/>
          <p:cNvSpPr txBox="1"/>
          <p:nvPr/>
        </p:nvSpPr>
        <p:spPr>
          <a:xfrm>
            <a:off x="1203681" y="4749569"/>
            <a:ext cx="981222" cy="400110"/>
          </a:xfrm>
          <a:prstGeom prst="rect">
            <a:avLst/>
          </a:prstGeom>
          <a:noFill/>
        </p:spPr>
        <p:txBody>
          <a:bodyPr wrap="square">
            <a:spAutoFit/>
          </a:bodyPr>
          <a:lstStyle/>
          <a:p>
            <a:r>
              <a:rPr lang="zh-CN" altLang="zh-CN" sz="20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动量：</a:t>
            </a:r>
            <a:endParaRPr lang="zh-CN" altLang="en-US" sz="2000" dirty="0"/>
          </a:p>
        </p:txBody>
      </p:sp>
      <p:sp>
        <p:nvSpPr>
          <p:cNvPr id="35" name="文本框 34"/>
          <p:cNvSpPr txBox="1"/>
          <p:nvPr/>
        </p:nvSpPr>
        <p:spPr>
          <a:xfrm>
            <a:off x="831751" y="5280811"/>
            <a:ext cx="2082020" cy="495585"/>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子弹的动量：</a:t>
            </a: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37" name="文本框 36"/>
              <p:cNvSpPr txBox="1"/>
              <p:nvPr/>
            </p:nvSpPr>
            <p:spPr>
              <a:xfrm>
                <a:off x="2818565" y="5188801"/>
                <a:ext cx="2256107" cy="715068"/>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e>
                            <m:sup>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m:t>
                              </m:r>
                            </m:sup>
                          </m:sSup>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den>
                      </m:f>
                    </m:oMath>
                  </m:oMathPara>
                </a14:m>
                <a:endParaRPr lang="zh-CN" altLang="en-US" dirty="0"/>
              </a:p>
            </p:txBody>
          </p:sp>
        </mc:Choice>
        <mc:Fallback>
          <p:sp>
            <p:nvSpPr>
              <p:cNvPr id="37" name="文本框 36"/>
              <p:cNvSpPr txBox="1">
                <a:spLocks noRot="1" noChangeAspect="1" noMove="1" noResize="1" noEditPoints="1" noAdjustHandles="1" noChangeArrowheads="1" noChangeShapeType="1" noTextEdit="1"/>
              </p:cNvSpPr>
              <p:nvPr/>
            </p:nvSpPr>
            <p:spPr>
              <a:xfrm>
                <a:off x="2818565" y="5188801"/>
                <a:ext cx="2256107" cy="715068"/>
              </a:xfrm>
              <a:prstGeom prst="rect">
                <a:avLst/>
              </a:prstGeom>
              <a:blipFill rotWithShape="1">
                <a:blip r:embed="rId6"/>
                <a:stretch>
                  <a:fillRect l="-19" t="-30" r="17" b="38"/>
                </a:stretch>
              </a:blipFill>
            </p:spPr>
            <p:txBody>
              <a:bodyPr/>
              <a:lstStyle/>
              <a:p>
                <a:r>
                  <a:rPr lang="zh-CN" altLang="en-US">
                    <a:noFill/>
                  </a:rPr>
                  <a:t> </a:t>
                </a:r>
              </a:p>
            </p:txBody>
          </p:sp>
        </mc:Fallback>
      </mc:AlternateContent>
      <p:sp>
        <p:nvSpPr>
          <p:cNvPr id="39" name="文本框 38"/>
          <p:cNvSpPr txBox="1"/>
          <p:nvPr/>
        </p:nvSpPr>
        <p:spPr>
          <a:xfrm>
            <a:off x="815925" y="5895607"/>
            <a:ext cx="3038623" cy="501932"/>
          </a:xfrm>
          <a:prstGeom prst="rect">
            <a:avLst/>
          </a:prstGeom>
          <a:noFill/>
        </p:spPr>
        <p:txBody>
          <a:bodyPr wrap="square">
            <a:spAutoFit/>
          </a:bodyPr>
          <a:lstStyle/>
          <a:p>
            <a:pPr>
              <a:lnSpc>
                <a:spcPct val="150000"/>
              </a:lnSpc>
            </a:pPr>
            <a:r>
              <a:rPr lang="en-US"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 </a:t>
            </a:r>
            <a:r>
              <a:rPr lang="zh-CN" altLang="zh-CN" sz="2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对木块由动量定理有：</a:t>
            </a:r>
            <a:r>
              <a:rPr lang="zh-CN" altLang="zh-CN" sz="2000" kern="100" dirty="0">
                <a:solidFill>
                  <a:srgbClr val="000000"/>
                </a:solidFill>
                <a:effectLst/>
                <a:latin typeface="等线" panose="02010600030101010101" pitchFamily="2" charset="-122"/>
                <a:ea typeface="Times New Roman" panose="02020603050405020304" pitchFamily="18" charset="0"/>
                <a:cs typeface="Times New Roman" panose="02020603050405020304" pitchFamily="18" charset="0"/>
              </a:rPr>
              <a:t> </a:t>
            </a:r>
            <a:endParaRPr lang="zh-CN" altLang="en-US" sz="2000" dirty="0"/>
          </a:p>
        </p:txBody>
      </p:sp>
      <mc:AlternateContent xmlns:mc="http://schemas.openxmlformats.org/markup-compatibility/2006">
        <mc:Choice xmlns:a14="http://schemas.microsoft.com/office/drawing/2010/main" Requires="a14">
          <p:sp>
            <p:nvSpPr>
              <p:cNvPr id="41" name="文本框 40"/>
              <p:cNvSpPr txBox="1"/>
              <p:nvPr/>
            </p:nvSpPr>
            <p:spPr>
              <a:xfrm>
                <a:off x="3587262" y="5832776"/>
                <a:ext cx="2651760" cy="624595"/>
              </a:xfrm>
              <a:prstGeom prst="rect">
                <a:avLst/>
              </a:prstGeom>
              <a:noFill/>
            </p:spPr>
            <p:txBody>
              <a:bodyPr wrap="square">
                <a:spAutoFit/>
              </a:bodyPr>
              <a:lstStyle/>
              <a:p>
                <a:pPr indent="266700"/>
                <a14:m>
                  <m:oMathPara xmlns:m="http://schemas.openxmlformats.org/officeDocument/2006/math">
                    <m:oMathParaPr>
                      <m:jc m:val="centerGroup"/>
                    </m:oMathParaPr>
                    <m:oMath xmlns:m="http://schemas.openxmlformats.org/officeDocument/2006/math">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f>
                        <m:f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sSub>
                            <m:sSubPr>
                              <m:ctrlPr>
                                <a:rPr lang="zh-CN" altLang="zh-CN" sz="2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den>
                      </m:f>
                    </m:oMath>
                  </m:oMathPara>
                </a14:m>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p:sp>
            <p:nvSpPr>
              <p:cNvPr id="41" name="文本框 40"/>
              <p:cNvSpPr txBox="1">
                <a:spLocks noRot="1" noChangeAspect="1" noMove="1" noResize="1" noEditPoints="1" noAdjustHandles="1" noChangeArrowheads="1" noChangeShapeType="1" noTextEdit="1"/>
              </p:cNvSpPr>
              <p:nvPr/>
            </p:nvSpPr>
            <p:spPr>
              <a:xfrm>
                <a:off x="3587262" y="5832776"/>
                <a:ext cx="2651760" cy="624595"/>
              </a:xfrm>
              <a:prstGeom prst="rect">
                <a:avLst/>
              </a:prstGeom>
              <a:blipFill rotWithShape="1">
                <a:blip r:embed="rId7"/>
                <a:stretch>
                  <a:fillRect l="-6" t="-48" r="6" b="9"/>
                </a:stretch>
              </a:blipFill>
            </p:spPr>
            <p:txBody>
              <a:bodyPr/>
              <a:lstStyle/>
              <a:p>
                <a:r>
                  <a:rPr lang="zh-CN" altLang="en-US">
                    <a:noFill/>
                  </a:rPr>
                  <a:t> </a:t>
                </a:r>
              </a:p>
            </p:txBody>
          </p:sp>
        </mc:Fallback>
      </mc:AlternateContent>
      <p:grpSp>
        <p:nvGrpSpPr>
          <p:cNvPr id="2" name="组合 1"/>
          <p:cNvGrpSpPr/>
          <p:nvPr/>
        </p:nvGrpSpPr>
        <p:grpSpPr>
          <a:xfrm>
            <a:off x="6460544" y="4403296"/>
            <a:ext cx="604911" cy="338554"/>
            <a:chOff x="4126392" y="4342895"/>
            <a:chExt cx="604911" cy="338554"/>
          </a:xfrm>
        </p:grpSpPr>
        <mc:AlternateContent xmlns:mc="http://schemas.openxmlformats.org/markup-compatibility/2006">
          <mc:Choice xmlns:a14="http://schemas.microsoft.com/office/drawing/2010/main" Requires="a14">
            <p:sp>
              <p:nvSpPr>
                <p:cNvPr id="4" name="文本框 3"/>
                <p:cNvSpPr txBox="1"/>
                <p:nvPr/>
              </p:nvSpPr>
              <p:spPr>
                <a:xfrm>
                  <a:off x="4176752" y="4342895"/>
                  <a:ext cx="4871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oMath>
                    </m:oMathPara>
                  </a14:m>
                  <a:endParaRPr lang="zh-CN" altLang="en-US" sz="1600" dirty="0"/>
                </a:p>
              </p:txBody>
            </p:sp>
          </mc:Choice>
          <mc:Fallback>
            <p:sp>
              <p:nvSpPr>
                <p:cNvPr id="4" name="文本框 3"/>
                <p:cNvSpPr txBox="1">
                  <a:spLocks noRot="1" noChangeAspect="1" noMove="1" noResize="1" noEditPoints="1" noAdjustHandles="1" noChangeArrowheads="1" noChangeShapeType="1" noTextEdit="1"/>
                </p:cNvSpPr>
                <p:nvPr/>
              </p:nvSpPr>
              <p:spPr>
                <a:xfrm>
                  <a:off x="4176752" y="4342895"/>
                  <a:ext cx="487199" cy="338554"/>
                </a:xfrm>
                <a:prstGeom prst="rect">
                  <a:avLst/>
                </a:prstGeom>
                <a:blipFill rotWithShape="1">
                  <a:blip r:embed="rId8"/>
                </a:blipFill>
              </p:spPr>
              <p:txBody>
                <a:bodyPr/>
                <a:lstStyle/>
                <a:p>
                  <a:r>
                    <a:rPr lang="zh-CN" altLang="en-US">
                      <a:noFill/>
                    </a:rPr>
                    <a:t> </a:t>
                  </a:r>
                </a:p>
              </p:txBody>
            </p:sp>
          </mc:Fallback>
        </mc:AlternateContent>
        <p:sp>
          <p:nvSpPr>
            <p:cNvPr id="6" name="矩形 5"/>
            <p:cNvSpPr/>
            <p:nvPr/>
          </p:nvSpPr>
          <p:spPr bwMode="auto">
            <a:xfrm>
              <a:off x="4126392" y="4353979"/>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 name="组合 7"/>
          <p:cNvGrpSpPr/>
          <p:nvPr/>
        </p:nvGrpSpPr>
        <p:grpSpPr>
          <a:xfrm>
            <a:off x="6460544" y="4403130"/>
            <a:ext cx="604911" cy="338554"/>
            <a:chOff x="6243683" y="3652683"/>
            <a:chExt cx="604911" cy="338554"/>
          </a:xfrm>
        </p:grpSpPr>
        <p:sp>
          <p:nvSpPr>
            <p:cNvPr id="10" name="矩形 9"/>
            <p:cNvSpPr/>
            <p:nvPr/>
          </p:nvSpPr>
          <p:spPr bwMode="auto">
            <a:xfrm>
              <a:off x="6243683" y="3663767"/>
              <a:ext cx="604911" cy="316386"/>
            </a:xfrm>
            <a:prstGeom prst="rect">
              <a:avLst/>
            </a:prstGeom>
            <a:noFill/>
            <a:ln w="19050" cap="flat" cmpd="sng" algn="ctr">
              <a:solidFill>
                <a:schemeClr val="bg1">
                  <a:lumMod val="65000"/>
                </a:schemeClr>
              </a:solidFill>
              <a:prstDash val="dash"/>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12" name="文本框 11"/>
                <p:cNvSpPr txBox="1"/>
                <p:nvPr/>
              </p:nvSpPr>
              <p:spPr>
                <a:xfrm>
                  <a:off x="6302538" y="3652683"/>
                  <a:ext cx="48719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oMath>
                    </m:oMathPara>
                  </a14:m>
                  <a:endParaRPr lang="zh-CN" altLang="en-US" sz="1600" dirty="0"/>
                </a:p>
              </p:txBody>
            </p:sp>
          </mc:Choice>
          <mc:Fallback>
            <p:sp>
              <p:nvSpPr>
                <p:cNvPr id="12" name="文本框 11"/>
                <p:cNvSpPr txBox="1">
                  <a:spLocks noRot="1" noChangeAspect="1" noMove="1" noResize="1" noEditPoints="1" noAdjustHandles="1" noChangeArrowheads="1" noChangeShapeType="1" noTextEdit="1"/>
                </p:cNvSpPr>
                <p:nvPr/>
              </p:nvSpPr>
              <p:spPr>
                <a:xfrm>
                  <a:off x="6302538" y="3652683"/>
                  <a:ext cx="487199" cy="338554"/>
                </a:xfrm>
                <a:prstGeom prst="rect">
                  <a:avLst/>
                </a:prstGeom>
                <a:blipFill rotWithShape="1">
                  <a:blip r:embed="rId8"/>
                </a:blipFill>
              </p:spPr>
              <p:txBody>
                <a:bodyPr/>
                <a:lstStyle/>
                <a:p>
                  <a:r>
                    <a:rPr lang="zh-CN" altLang="en-US">
                      <a:noFill/>
                    </a:rPr>
                    <a:t> </a:t>
                  </a:r>
                </a:p>
              </p:txBody>
            </p:sp>
          </mc:Fallback>
        </mc:AlternateContent>
      </p:grpSp>
      <p:grpSp>
        <p:nvGrpSpPr>
          <p:cNvPr id="14" name="组合 13"/>
          <p:cNvGrpSpPr/>
          <p:nvPr/>
        </p:nvGrpSpPr>
        <p:grpSpPr>
          <a:xfrm>
            <a:off x="5324680" y="3935784"/>
            <a:ext cx="591348" cy="938330"/>
            <a:chOff x="3436136" y="2189454"/>
            <a:chExt cx="591348" cy="938330"/>
          </a:xfrm>
        </p:grpSpPr>
        <mc:AlternateContent xmlns:mc="http://schemas.openxmlformats.org/markup-compatibility/2006">
          <mc:Choice xmlns:a14="http://schemas.microsoft.com/office/drawing/2010/main" Requires="a14">
            <p:sp>
              <p:nvSpPr>
                <p:cNvPr id="44" name="文本框 43"/>
                <p:cNvSpPr txBox="1"/>
                <p:nvPr/>
              </p:nvSpPr>
              <p:spPr>
                <a:xfrm>
                  <a:off x="3436136" y="2789230"/>
                  <a:ext cx="53309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altLang="en-US" sz="1600" dirty="0"/>
                </a:p>
              </p:txBody>
            </p:sp>
          </mc:Choice>
          <mc:Fallback>
            <p:sp>
              <p:nvSpPr>
                <p:cNvPr id="44" name="文本框 43"/>
                <p:cNvSpPr txBox="1">
                  <a:spLocks noRot="1" noChangeAspect="1" noMove="1" noResize="1" noEditPoints="1" noAdjustHandles="1" noChangeArrowheads="1" noChangeShapeType="1" noTextEdit="1"/>
                </p:cNvSpPr>
                <p:nvPr/>
              </p:nvSpPr>
              <p:spPr>
                <a:xfrm>
                  <a:off x="3436136" y="2789230"/>
                  <a:ext cx="533092" cy="338554"/>
                </a:xfrm>
                <a:prstGeom prst="rect">
                  <a:avLst/>
                </a:prstGeom>
                <a:blipFill rotWithShape="1">
                  <a:blip r:embed="rId9"/>
                </a:blipFill>
              </p:spPr>
              <p:txBody>
                <a:bodyPr/>
                <a:lstStyle/>
                <a:p>
                  <a:r>
                    <a:rPr lang="zh-CN" altLang="en-US">
                      <a:noFill/>
                    </a:rPr>
                    <a:t> </a:t>
                  </a:r>
                </a:p>
              </p:txBody>
            </p:sp>
          </mc:Fallback>
        </mc:AlternateContent>
        <p:grpSp>
          <p:nvGrpSpPr>
            <p:cNvPr id="45" name="组合 44"/>
            <p:cNvGrpSpPr/>
            <p:nvPr/>
          </p:nvGrpSpPr>
          <p:grpSpPr>
            <a:xfrm>
              <a:off x="3570279" y="2189454"/>
              <a:ext cx="457205" cy="421706"/>
              <a:chOff x="3446381" y="1190884"/>
              <a:chExt cx="457205" cy="421706"/>
            </a:xfrm>
          </p:grpSpPr>
          <mc:AlternateContent xmlns:mc="http://schemas.openxmlformats.org/markup-compatibility/2006">
            <mc:Choice xmlns:a14="http://schemas.microsoft.com/office/drawing/2010/main" Requires="a14">
              <p:sp>
                <p:nvSpPr>
                  <p:cNvPr id="46" name="文本框 45"/>
                  <p:cNvSpPr txBox="1"/>
                  <p:nvPr/>
                </p:nvSpPr>
                <p:spPr>
                  <a:xfrm>
                    <a:off x="3446381" y="1190884"/>
                    <a:ext cx="409932"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zh-CN" sz="16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𝜐</m:t>
                              </m:r>
                            </m:e>
                            <m:sub>
                              <m:r>
                                <a:rPr lang="en-US" altLang="zh-CN" sz="16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0</m:t>
                              </m:r>
                            </m:sub>
                          </m:sSub>
                        </m:oMath>
                      </m:oMathPara>
                    </a14:m>
                    <a:endParaRPr lang="zh-CN" altLang="en-US" sz="1600" dirty="0"/>
                  </a:p>
                </p:txBody>
              </p:sp>
            </mc:Choice>
            <mc:Fallback>
              <p:sp>
                <p:nvSpPr>
                  <p:cNvPr id="46" name="文本框 45"/>
                  <p:cNvSpPr txBox="1">
                    <a:spLocks noRot="1" noChangeAspect="1" noMove="1" noResize="1" noEditPoints="1" noAdjustHandles="1" noChangeArrowheads="1" noChangeShapeType="1" noTextEdit="1"/>
                  </p:cNvSpPr>
                  <p:nvPr/>
                </p:nvSpPr>
                <p:spPr>
                  <a:xfrm>
                    <a:off x="3446381" y="1190884"/>
                    <a:ext cx="409932" cy="338554"/>
                  </a:xfrm>
                  <a:prstGeom prst="rect">
                    <a:avLst/>
                  </a:prstGeom>
                  <a:blipFill rotWithShape="1">
                    <a:blip r:embed="rId10"/>
                  </a:blipFill>
                </p:spPr>
                <p:txBody>
                  <a:bodyPr/>
                  <a:lstStyle/>
                  <a:p>
                    <a:r>
                      <a:rPr lang="zh-CN" altLang="en-US">
                        <a:noFill/>
                      </a:rPr>
                      <a:t> </a:t>
                    </a:r>
                  </a:p>
                </p:txBody>
              </p:sp>
            </mc:Fallback>
          </mc:AlternateContent>
          <p:cxnSp>
            <p:nvCxnSpPr>
              <p:cNvPr id="47" name="直接箭头连接符 46"/>
              <p:cNvCxnSpPr/>
              <p:nvPr/>
            </p:nvCxnSpPr>
            <p:spPr bwMode="auto">
              <a:xfrm>
                <a:off x="3543586" y="1612590"/>
                <a:ext cx="360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grpSp>
      <p:grpSp>
        <p:nvGrpSpPr>
          <p:cNvPr id="48" name="组合 47"/>
          <p:cNvGrpSpPr/>
          <p:nvPr/>
        </p:nvGrpSpPr>
        <p:grpSpPr>
          <a:xfrm>
            <a:off x="6247660" y="4411287"/>
            <a:ext cx="817764" cy="316386"/>
            <a:chOff x="4359116" y="2664957"/>
            <a:chExt cx="817764" cy="316386"/>
          </a:xfrm>
        </p:grpSpPr>
        <p:sp>
          <p:nvSpPr>
            <p:cNvPr id="49" name="矩形 48"/>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0" name="流程图: 终止 49"/>
            <p:cNvSpPr/>
            <p:nvPr/>
          </p:nvSpPr>
          <p:spPr bwMode="auto">
            <a:xfrm>
              <a:off x="4359116"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sp>
        <p:nvSpPr>
          <p:cNvPr id="51" name="流程图: 终止 50"/>
          <p:cNvSpPr/>
          <p:nvPr/>
        </p:nvSpPr>
        <p:spPr bwMode="auto">
          <a:xfrm>
            <a:off x="5571320" y="4505502"/>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mc:AlternateContent xmlns:mc="http://schemas.openxmlformats.org/markup-compatibility/2006">
        <mc:Choice xmlns:a14="http://schemas.microsoft.com/office/drawing/2010/main" Requires="a14">
          <p:sp>
            <p:nvSpPr>
              <p:cNvPr id="52" name="文本框 51"/>
              <p:cNvSpPr txBox="1"/>
              <p:nvPr/>
            </p:nvSpPr>
            <p:spPr>
              <a:xfrm>
                <a:off x="7668165" y="4118098"/>
                <a:ext cx="88895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𝑚</m:t>
                      </m:r>
                    </m:oMath>
                  </m:oMathPara>
                </a14:m>
                <a:endParaRPr lang="zh-CN" altLang="en-US" sz="1600" dirty="0"/>
              </a:p>
            </p:txBody>
          </p:sp>
        </mc:Choice>
        <mc:Fallback>
          <p:sp>
            <p:nvSpPr>
              <p:cNvPr id="52" name="文本框 51"/>
              <p:cNvSpPr txBox="1">
                <a:spLocks noRot="1" noChangeAspect="1" noMove="1" noResize="1" noEditPoints="1" noAdjustHandles="1" noChangeArrowheads="1" noChangeShapeType="1" noTextEdit="1"/>
              </p:cNvSpPr>
              <p:nvPr/>
            </p:nvSpPr>
            <p:spPr>
              <a:xfrm>
                <a:off x="7668165" y="4118098"/>
                <a:ext cx="888959" cy="338554"/>
              </a:xfrm>
              <a:prstGeom prst="rect">
                <a:avLst/>
              </a:prstGeom>
              <a:blipFill rotWithShape="1">
                <a:blip r:embed="rId11"/>
                <a:stretch>
                  <a:fillRect l="-61" t="-36" r="56" b="66"/>
                </a:stretch>
              </a:blipFill>
            </p:spPr>
            <p:txBody>
              <a:bodyPr/>
              <a:lstStyle/>
              <a:p>
                <a:r>
                  <a:rPr lang="zh-CN" altLang="en-US">
                    <a:noFill/>
                  </a:rPr>
                  <a:t> </a:t>
                </a:r>
              </a:p>
            </p:txBody>
          </p:sp>
        </mc:Fallback>
      </mc:AlternateContent>
      <p:sp>
        <p:nvSpPr>
          <p:cNvPr id="53" name="流程图: 终止 52"/>
          <p:cNvSpPr/>
          <p:nvPr/>
        </p:nvSpPr>
        <p:spPr bwMode="auto">
          <a:xfrm>
            <a:off x="5635722"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4" name="流程图: 终止 53"/>
          <p:cNvSpPr/>
          <p:nvPr/>
        </p:nvSpPr>
        <p:spPr bwMode="auto">
          <a:xfrm>
            <a:off x="5717782"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5" name="流程图: 终止 54"/>
          <p:cNvSpPr/>
          <p:nvPr/>
        </p:nvSpPr>
        <p:spPr bwMode="auto">
          <a:xfrm>
            <a:off x="5806876"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6" name="流程图: 终止 55"/>
          <p:cNvSpPr/>
          <p:nvPr/>
        </p:nvSpPr>
        <p:spPr bwMode="auto">
          <a:xfrm>
            <a:off x="5895976"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7" name="流程图: 终止 56"/>
          <p:cNvSpPr/>
          <p:nvPr/>
        </p:nvSpPr>
        <p:spPr bwMode="auto">
          <a:xfrm>
            <a:off x="5992098"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58" name="流程图: 终止 57"/>
          <p:cNvSpPr/>
          <p:nvPr/>
        </p:nvSpPr>
        <p:spPr bwMode="auto">
          <a:xfrm>
            <a:off x="6074158" y="450393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nvGrpSpPr>
          <p:cNvPr id="59" name="组合 58"/>
          <p:cNvGrpSpPr/>
          <p:nvPr/>
        </p:nvGrpSpPr>
        <p:grpSpPr>
          <a:xfrm>
            <a:off x="6428196" y="4410330"/>
            <a:ext cx="754458" cy="316386"/>
            <a:chOff x="4422422" y="2664957"/>
            <a:chExt cx="754458" cy="316386"/>
          </a:xfrm>
        </p:grpSpPr>
        <p:sp>
          <p:nvSpPr>
            <p:cNvPr id="60" name="矩形 59"/>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1" name="流程图: 终止 60"/>
            <p:cNvSpPr/>
            <p:nvPr/>
          </p:nvSpPr>
          <p:spPr bwMode="auto">
            <a:xfrm>
              <a:off x="4422422"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2" name="组合 61"/>
          <p:cNvGrpSpPr/>
          <p:nvPr/>
        </p:nvGrpSpPr>
        <p:grpSpPr>
          <a:xfrm>
            <a:off x="6594664" y="4410330"/>
            <a:ext cx="740390" cy="316386"/>
            <a:chOff x="4436490" y="2664957"/>
            <a:chExt cx="740390" cy="316386"/>
          </a:xfrm>
        </p:grpSpPr>
        <p:sp>
          <p:nvSpPr>
            <p:cNvPr id="63" name="矩形 62"/>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4" name="流程图: 终止 63"/>
            <p:cNvSpPr/>
            <p:nvPr/>
          </p:nvSpPr>
          <p:spPr bwMode="auto">
            <a:xfrm>
              <a:off x="4436490"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5" name="组合 64"/>
          <p:cNvGrpSpPr/>
          <p:nvPr/>
        </p:nvGrpSpPr>
        <p:grpSpPr>
          <a:xfrm>
            <a:off x="6775200" y="4410330"/>
            <a:ext cx="712254" cy="316386"/>
            <a:chOff x="4464626" y="2664957"/>
            <a:chExt cx="712254" cy="316386"/>
          </a:xfrm>
        </p:grpSpPr>
        <p:sp>
          <p:nvSpPr>
            <p:cNvPr id="66" name="矩形 65"/>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67" name="流程图: 终止 66"/>
            <p:cNvSpPr/>
            <p:nvPr/>
          </p:nvSpPr>
          <p:spPr bwMode="auto">
            <a:xfrm>
              <a:off x="4464626"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68" name="组合 67"/>
          <p:cNvGrpSpPr/>
          <p:nvPr/>
        </p:nvGrpSpPr>
        <p:grpSpPr>
          <a:xfrm>
            <a:off x="6955736" y="4410330"/>
            <a:ext cx="684118" cy="316386"/>
            <a:chOff x="4492762" y="2664957"/>
            <a:chExt cx="684118" cy="316386"/>
          </a:xfrm>
        </p:grpSpPr>
        <p:sp>
          <p:nvSpPr>
            <p:cNvPr id="69" name="矩形 68"/>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0" name="流程图: 终止 69"/>
            <p:cNvSpPr/>
            <p:nvPr/>
          </p:nvSpPr>
          <p:spPr bwMode="auto">
            <a:xfrm>
              <a:off x="4492762"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1" name="组合 70"/>
          <p:cNvGrpSpPr/>
          <p:nvPr/>
        </p:nvGrpSpPr>
        <p:grpSpPr>
          <a:xfrm>
            <a:off x="7136272" y="4410330"/>
            <a:ext cx="655982" cy="316386"/>
            <a:chOff x="4520898" y="2664957"/>
            <a:chExt cx="655982" cy="316386"/>
          </a:xfrm>
        </p:grpSpPr>
        <p:sp>
          <p:nvSpPr>
            <p:cNvPr id="72" name="矩形 71"/>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3" name="流程图: 终止 72"/>
            <p:cNvSpPr/>
            <p:nvPr/>
          </p:nvSpPr>
          <p:spPr bwMode="auto">
            <a:xfrm>
              <a:off x="4520898"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4" name="组合 73"/>
          <p:cNvGrpSpPr/>
          <p:nvPr/>
        </p:nvGrpSpPr>
        <p:grpSpPr>
          <a:xfrm>
            <a:off x="7316808" y="4410330"/>
            <a:ext cx="627846" cy="316386"/>
            <a:chOff x="4549034" y="2664957"/>
            <a:chExt cx="627846" cy="316386"/>
          </a:xfrm>
        </p:grpSpPr>
        <p:sp>
          <p:nvSpPr>
            <p:cNvPr id="75" name="矩形 74"/>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6" name="流程图: 终止 75"/>
            <p:cNvSpPr/>
            <p:nvPr/>
          </p:nvSpPr>
          <p:spPr bwMode="auto">
            <a:xfrm>
              <a:off x="4549034"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77" name="组合 76"/>
          <p:cNvGrpSpPr/>
          <p:nvPr/>
        </p:nvGrpSpPr>
        <p:grpSpPr>
          <a:xfrm>
            <a:off x="7469208" y="4410330"/>
            <a:ext cx="627846" cy="316386"/>
            <a:chOff x="4549034" y="2664957"/>
            <a:chExt cx="627846" cy="316386"/>
          </a:xfrm>
        </p:grpSpPr>
        <p:sp>
          <p:nvSpPr>
            <p:cNvPr id="78" name="矩形 77"/>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79" name="流程图: 终止 78"/>
            <p:cNvSpPr/>
            <p:nvPr/>
          </p:nvSpPr>
          <p:spPr bwMode="auto">
            <a:xfrm>
              <a:off x="4549034"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0" name="组合 79"/>
          <p:cNvGrpSpPr/>
          <p:nvPr/>
        </p:nvGrpSpPr>
        <p:grpSpPr>
          <a:xfrm>
            <a:off x="7644543" y="4410330"/>
            <a:ext cx="604911" cy="316386"/>
            <a:chOff x="4571969" y="2664957"/>
            <a:chExt cx="604911" cy="316386"/>
          </a:xfrm>
        </p:grpSpPr>
        <p:sp>
          <p:nvSpPr>
            <p:cNvPr id="81" name="矩形 80"/>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2" name="流程图: 终止 81"/>
            <p:cNvSpPr/>
            <p:nvPr/>
          </p:nvSpPr>
          <p:spPr bwMode="auto">
            <a:xfrm>
              <a:off x="4577170"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3" name="组合 82"/>
          <p:cNvGrpSpPr/>
          <p:nvPr/>
        </p:nvGrpSpPr>
        <p:grpSpPr>
          <a:xfrm>
            <a:off x="7761773" y="4410330"/>
            <a:ext cx="604911" cy="316386"/>
            <a:chOff x="4571969" y="2664957"/>
            <a:chExt cx="604911" cy="316386"/>
          </a:xfrm>
        </p:grpSpPr>
        <p:sp>
          <p:nvSpPr>
            <p:cNvPr id="84" name="矩形 83"/>
            <p:cNvSpPr/>
            <p:nvPr/>
          </p:nvSpPr>
          <p:spPr bwMode="auto">
            <a:xfrm>
              <a:off x="4571969" y="2664957"/>
              <a:ext cx="604911" cy="316386"/>
            </a:xfrm>
            <a:prstGeom prst="rect">
              <a:avLst/>
            </a:prstGeom>
            <a:no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sp>
          <p:nvSpPr>
            <p:cNvPr id="85" name="流程图: 终止 84"/>
            <p:cNvSpPr/>
            <p:nvPr/>
          </p:nvSpPr>
          <p:spPr bwMode="auto">
            <a:xfrm>
              <a:off x="4640476" y="2757600"/>
              <a:ext cx="301947" cy="90000"/>
            </a:xfrm>
            <a:prstGeom prst="flowChartTerminator">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2400" b="1" i="0" u="none" strike="noStrike" cap="none" normalizeH="0" baseline="0">
                <a:ln>
                  <a:noFill/>
                </a:ln>
                <a:solidFill>
                  <a:srgbClr val="CC0000"/>
                </a:solidFill>
                <a:effectLst/>
                <a:latin typeface="宋体" panose="02010600030101010101" pitchFamily="2" charset="-122"/>
                <a:ea typeface="宋体" panose="02010600030101010101" pitchFamily="2" charset="-122"/>
              </a:endParaRPr>
            </a:p>
          </p:txBody>
        </p:sp>
      </p:grpSp>
      <p:grpSp>
        <p:nvGrpSpPr>
          <p:cNvPr id="86" name="组合 85"/>
          <p:cNvGrpSpPr/>
          <p:nvPr/>
        </p:nvGrpSpPr>
        <p:grpSpPr>
          <a:xfrm>
            <a:off x="5818872" y="4727673"/>
            <a:ext cx="2802246" cy="538251"/>
            <a:chOff x="3930328" y="2981343"/>
            <a:chExt cx="2802246" cy="538251"/>
          </a:xfrm>
        </p:grpSpPr>
        <p:cxnSp>
          <p:nvCxnSpPr>
            <p:cNvPr id="87" name="直接连接符 86"/>
            <p:cNvCxnSpPr/>
            <p:nvPr/>
          </p:nvCxnSpPr>
          <p:spPr bwMode="auto">
            <a:xfrm>
              <a:off x="3930328" y="2981343"/>
              <a:ext cx="2802246"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88" name="文本框 87"/>
            <p:cNvSpPr txBox="1"/>
            <p:nvPr/>
          </p:nvSpPr>
          <p:spPr>
            <a:xfrm>
              <a:off x="4539652" y="3181040"/>
              <a:ext cx="1793907" cy="338554"/>
            </a:xfrm>
            <a:prstGeom prst="rect">
              <a:avLst/>
            </a:prstGeom>
            <a:noFill/>
          </p:spPr>
          <p:txBody>
            <a:bodyPr wrap="square">
              <a:spAutoFit/>
            </a:bodyPr>
            <a:lstStyle/>
            <a:p>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习题</a:t>
              </a:r>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2-31</a:t>
              </a: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解答图</a:t>
              </a:r>
              <a:endParaRPr lang="zh-CN" altLang="en-US" sz="1600" dirty="0"/>
            </a:p>
          </p:txBody>
        </p:sp>
      </p:grpSp>
      <p:grpSp>
        <p:nvGrpSpPr>
          <p:cNvPr id="89" name="组合 88"/>
          <p:cNvGrpSpPr/>
          <p:nvPr/>
        </p:nvGrpSpPr>
        <p:grpSpPr>
          <a:xfrm>
            <a:off x="8353936" y="4180612"/>
            <a:ext cx="400929" cy="387911"/>
            <a:chOff x="2286000" y="3240817"/>
            <a:chExt cx="400929" cy="387911"/>
          </a:xfrm>
        </p:grpSpPr>
        <mc:AlternateContent xmlns:mc="http://schemas.openxmlformats.org/markup-compatibility/2006">
          <mc:Choice xmlns:a14="http://schemas.microsoft.com/office/drawing/2010/main" Requires="a14">
            <p:sp>
              <p:nvSpPr>
                <p:cNvPr id="90" name="文本框 89"/>
                <p:cNvSpPr txBox="1"/>
                <p:nvPr/>
              </p:nvSpPr>
              <p:spPr>
                <a:xfrm>
                  <a:off x="2286000" y="3240817"/>
                  <a:ext cx="400929" cy="338554"/>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r>
                          <a:rPr lang="en-US" altLang="zh-CN" sz="16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𝜐</m:t>
                        </m:r>
                      </m:oMath>
                    </m:oMathPara>
                  </a14:m>
                  <a:endParaRPr lang="zh-CN" altLang="en-US" sz="1600"/>
                </a:p>
              </p:txBody>
            </p:sp>
          </mc:Choice>
          <mc:Fallback>
            <p:sp>
              <p:nvSpPr>
                <p:cNvPr id="90" name="文本框 89"/>
                <p:cNvSpPr txBox="1">
                  <a:spLocks noRot="1" noChangeAspect="1" noMove="1" noResize="1" noEditPoints="1" noAdjustHandles="1" noChangeArrowheads="1" noChangeShapeType="1" noTextEdit="1"/>
                </p:cNvSpPr>
                <p:nvPr/>
              </p:nvSpPr>
              <p:spPr>
                <a:xfrm>
                  <a:off x="2286000" y="3240817"/>
                  <a:ext cx="400929" cy="338554"/>
                </a:xfrm>
                <a:prstGeom prst="rect">
                  <a:avLst/>
                </a:prstGeom>
                <a:blipFill rotWithShape="1">
                  <a:blip r:embed="rId12"/>
                </a:blipFill>
              </p:spPr>
              <p:txBody>
                <a:bodyPr/>
                <a:lstStyle/>
                <a:p>
                  <a:r>
                    <a:rPr lang="zh-CN" altLang="en-US">
                      <a:noFill/>
                    </a:rPr>
                    <a:t> </a:t>
                  </a:r>
                </a:p>
              </p:txBody>
            </p:sp>
          </mc:Fallback>
        </mc:AlternateContent>
        <p:cxnSp>
          <p:nvCxnSpPr>
            <p:cNvPr id="91" name="直接箭头连接符 90"/>
            <p:cNvCxnSpPr/>
            <p:nvPr/>
          </p:nvCxnSpPr>
          <p:spPr bwMode="auto">
            <a:xfrm>
              <a:off x="2342776" y="3628728"/>
              <a:ext cx="288000" cy="0"/>
            </a:xfrm>
            <a:prstGeom prst="straightConnector1">
              <a:avLst/>
            </a:prstGeom>
            <a:solidFill>
              <a:schemeClr val="accent1"/>
            </a:solidFill>
            <a:ln w="19050" cap="flat" cmpd="sng" algn="ctr">
              <a:solidFill>
                <a:schemeClr val="tx1"/>
              </a:solidFill>
              <a:prstDash val="solid"/>
              <a:round/>
              <a:headEnd type="none" w="med" len="med"/>
              <a:tailEnd type="stealth" w="med" len="lg"/>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6"/>
                                        </p:tgtEl>
                                        <p:attrNameLst>
                                          <p:attrName>style.visibility</p:attrName>
                                        </p:attrNameLst>
                                      </p:cBhvr>
                                      <p:to>
                                        <p:strVal val="visible"/>
                                      </p:to>
                                    </p:set>
                                    <p:animEffect transition="in" filter="fade">
                                      <p:cBhvr>
                                        <p:cTn id="11" dur="500"/>
                                        <p:tgtEl>
                                          <p:spTgt spid="8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51"/>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4"/>
                                        </p:tgtEl>
                                        <p:attrNameLst>
                                          <p:attrName>style.visibility</p:attrName>
                                        </p:attrNameLst>
                                      </p:cBhvr>
                                      <p:to>
                                        <p:strVal val="hidden"/>
                                      </p:to>
                                    </p:set>
                                  </p:childTnLst>
                                </p:cTn>
                              </p:par>
                            </p:childTnLst>
                          </p:cTn>
                        </p:par>
                        <p:par>
                          <p:cTn id="37" fill="hold">
                            <p:stCondLst>
                              <p:cond delay="0"/>
                            </p:stCondLst>
                            <p:childTnLst>
                              <p:par>
                                <p:cTn id="38" presetID="10" presetClass="entr" presetSubtype="0" fill="hold" grpId="0" nodeType="after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
                                        <p:tgtEl>
                                          <p:spTgt spid="53"/>
                                        </p:tgtEl>
                                      </p:cBhvr>
                                    </p:animEffect>
                                  </p:childTnLst>
                                  <p:subTnLst>
                                    <p:set>
                                      <p:cBhvr override="childStyle">
                                        <p:cTn dur="1" fill="hold" display="0" masterRel="sameClick" afterEffect="1">
                                          <p:stCondLst>
                                            <p:cond evt="end" delay="0">
                                              <p:tn val="38"/>
                                            </p:cond>
                                          </p:stCondLst>
                                        </p:cTn>
                                        <p:tgtEl>
                                          <p:spTgt spid="53"/>
                                        </p:tgtEl>
                                        <p:attrNameLst>
                                          <p:attrName>style.visibility</p:attrName>
                                        </p:attrNameLst>
                                      </p:cBhvr>
                                      <p:to>
                                        <p:strVal val="hidden"/>
                                      </p:to>
                                    </p:set>
                                  </p:sub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fade">
                                      <p:cBhvr>
                                        <p:cTn id="44" dur="50"/>
                                        <p:tgtEl>
                                          <p:spTgt spid="54"/>
                                        </p:tgtEl>
                                      </p:cBhvr>
                                    </p:animEffect>
                                  </p:childTnLst>
                                  <p:subTnLst>
                                    <p:set>
                                      <p:cBhvr override="childStyle">
                                        <p:cTn dur="1" fill="hold" display="0" masterRel="sameClick" afterEffect="1">
                                          <p:stCondLst>
                                            <p:cond evt="end" delay="0">
                                              <p:tn val="42"/>
                                            </p:cond>
                                          </p:stCondLst>
                                        </p:cTn>
                                        <p:tgtEl>
                                          <p:spTgt spid="54"/>
                                        </p:tgtEl>
                                        <p:attrNameLst>
                                          <p:attrName>style.visibility</p:attrName>
                                        </p:attrNameLst>
                                      </p:cBhvr>
                                      <p:to>
                                        <p:strVal val="hidden"/>
                                      </p:to>
                                    </p:set>
                                  </p:sub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50"/>
                                        <p:tgtEl>
                                          <p:spTgt spid="55"/>
                                        </p:tgtEl>
                                      </p:cBhvr>
                                    </p:animEffect>
                                  </p:childTnLst>
                                  <p:subTnLst>
                                    <p:set>
                                      <p:cBhvr override="childStyle">
                                        <p:cTn dur="1" fill="hold" display="0" masterRel="sameClick" afterEffect="1">
                                          <p:stCondLst>
                                            <p:cond evt="end" delay="0">
                                              <p:tn val="46"/>
                                            </p:cond>
                                          </p:stCondLst>
                                        </p:cTn>
                                        <p:tgtEl>
                                          <p:spTgt spid="55"/>
                                        </p:tgtEl>
                                        <p:attrNameLst>
                                          <p:attrName>style.visibility</p:attrName>
                                        </p:attrNameLst>
                                      </p:cBhvr>
                                      <p:to>
                                        <p:strVal val="hidden"/>
                                      </p:to>
                                    </p:set>
                                  </p:sub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fade">
                                      <p:cBhvr>
                                        <p:cTn id="52" dur="50"/>
                                        <p:tgtEl>
                                          <p:spTgt spid="56"/>
                                        </p:tgtEl>
                                      </p:cBhvr>
                                    </p:animEffect>
                                  </p:childTnLst>
                                  <p:subTnLst>
                                    <p:set>
                                      <p:cBhvr override="childStyle">
                                        <p:cTn dur="1" fill="hold" display="0" masterRel="sameClick" afterEffect="1">
                                          <p:stCondLst>
                                            <p:cond evt="end" delay="0">
                                              <p:tn val="50"/>
                                            </p:cond>
                                          </p:stCondLst>
                                        </p:cTn>
                                        <p:tgtEl>
                                          <p:spTgt spid="56"/>
                                        </p:tgtEl>
                                        <p:attrNameLst>
                                          <p:attrName>style.visibility</p:attrName>
                                        </p:attrNameLst>
                                      </p:cBhvr>
                                      <p:to>
                                        <p:strVal val="hidden"/>
                                      </p:to>
                                    </p:set>
                                  </p:subTnLst>
                                </p:cTn>
                              </p:par>
                            </p:childTnLst>
                          </p:cTn>
                        </p:par>
                        <p:par>
                          <p:cTn id="53" fill="hold">
                            <p:stCondLst>
                              <p:cond delay="2000"/>
                            </p:stCondLst>
                            <p:childTnLst>
                              <p:par>
                                <p:cTn id="54" presetID="10" presetClass="entr" presetSubtype="0" fill="hold" grpId="0" nodeType="after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50"/>
                                        <p:tgtEl>
                                          <p:spTgt spid="57"/>
                                        </p:tgtEl>
                                      </p:cBhvr>
                                    </p:animEffect>
                                  </p:childTnLst>
                                  <p:subTnLst>
                                    <p:set>
                                      <p:cBhvr override="childStyle">
                                        <p:cTn dur="1" fill="hold" display="0" masterRel="sameClick" afterEffect="1">
                                          <p:stCondLst>
                                            <p:cond evt="end" delay="0">
                                              <p:tn val="54"/>
                                            </p:cond>
                                          </p:stCondLst>
                                        </p:cTn>
                                        <p:tgtEl>
                                          <p:spTgt spid="57"/>
                                        </p:tgtEl>
                                        <p:attrNameLst>
                                          <p:attrName>style.visibility</p:attrName>
                                        </p:attrNameLst>
                                      </p:cBhvr>
                                      <p:to>
                                        <p:strVal val="hidden"/>
                                      </p:to>
                                    </p:set>
                                  </p:subTnLst>
                                </p:cTn>
                              </p:par>
                            </p:childTnLst>
                          </p:cTn>
                        </p:par>
                        <p:par>
                          <p:cTn id="57" fill="hold">
                            <p:stCondLst>
                              <p:cond delay="2500"/>
                            </p:stCondLst>
                            <p:childTnLst>
                              <p:par>
                                <p:cTn id="58" presetID="10" presetClass="entr" presetSubtype="0" fill="hold" grpId="0" nodeType="after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50"/>
                                        <p:tgtEl>
                                          <p:spTgt spid="58"/>
                                        </p:tgtEl>
                                      </p:cBhvr>
                                    </p:animEffect>
                                  </p:childTnLst>
                                  <p:subTnLst>
                                    <p:set>
                                      <p:cBhvr override="childStyle">
                                        <p:cTn dur="1" fill="hold" display="0" masterRel="sameClick" afterEffect="1">
                                          <p:stCondLst>
                                            <p:cond evt="end" delay="0">
                                              <p:tn val="58"/>
                                            </p:cond>
                                          </p:stCondLst>
                                        </p:cTn>
                                        <p:tgtEl>
                                          <p:spTgt spid="58"/>
                                        </p:tgtEl>
                                        <p:attrNameLst>
                                          <p:attrName>style.visibility</p:attrName>
                                        </p:attrNameLst>
                                      </p:cBhvr>
                                      <p:to>
                                        <p:strVal val="hidden"/>
                                      </p:to>
                                    </p:set>
                                  </p:subTnLst>
                                </p:cTn>
                              </p:par>
                            </p:childTnLst>
                          </p:cTn>
                        </p:par>
                        <p:par>
                          <p:cTn id="61" fill="hold">
                            <p:stCondLst>
                              <p:cond delay="3000"/>
                            </p:stCondLst>
                            <p:childTnLst>
                              <p:par>
                                <p:cTn id="62" presetID="10" presetClass="entr" presetSubtype="0" fill="hold"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fade">
                                      <p:cBhvr>
                                        <p:cTn id="64" dur="50"/>
                                        <p:tgtEl>
                                          <p:spTgt spid="48"/>
                                        </p:tgtEl>
                                      </p:cBhvr>
                                    </p:animEffect>
                                  </p:childTnLst>
                                  <p:subTnLst>
                                    <p:set>
                                      <p:cBhvr override="childStyle">
                                        <p:cTn dur="1" fill="hold" display="0" masterRel="sameClick" afterEffect="1">
                                          <p:stCondLst>
                                            <p:cond evt="end" delay="0">
                                              <p:tn val="62"/>
                                            </p:cond>
                                          </p:stCondLst>
                                        </p:cTn>
                                        <p:tgtEl>
                                          <p:spTgt spid="48"/>
                                        </p:tgtEl>
                                        <p:attrNameLst>
                                          <p:attrName>style.visibility</p:attrName>
                                        </p:attrNameLst>
                                      </p:cBhvr>
                                      <p:to>
                                        <p:strVal val="hidden"/>
                                      </p:to>
                                    </p:set>
                                  </p:subTnLst>
                                </p:cTn>
                              </p:par>
                            </p:childTnLst>
                          </p:cTn>
                        </p:par>
                        <p:par>
                          <p:cTn id="65" fill="hold">
                            <p:stCondLst>
                              <p:cond delay="3500"/>
                            </p:stCondLst>
                            <p:childTnLst>
                              <p:par>
                                <p:cTn id="66" presetID="10" presetClass="entr" presetSubtype="0" fill="hold" nodeType="after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50"/>
                                        <p:tgtEl>
                                          <p:spTgt spid="8"/>
                                        </p:tgtEl>
                                      </p:cBhvr>
                                    </p:animEffect>
                                  </p:childTnLst>
                                </p:cTn>
                              </p:par>
                            </p:childTnLst>
                          </p:cTn>
                        </p:par>
                        <p:par>
                          <p:cTn id="69" fill="hold">
                            <p:stCondLst>
                              <p:cond delay="4000"/>
                            </p:stCondLst>
                            <p:childTnLst>
                              <p:par>
                                <p:cTn id="70" presetID="1" presetClass="exit" presetSubtype="0" fill="hold" nodeType="afterEffect">
                                  <p:stCondLst>
                                    <p:cond delay="0"/>
                                  </p:stCondLst>
                                  <p:childTnLst>
                                    <p:set>
                                      <p:cBhvr>
                                        <p:cTn id="71" dur="1" fill="hold">
                                          <p:stCondLst>
                                            <p:cond delay="0"/>
                                          </p:stCondLst>
                                        </p:cTn>
                                        <p:tgtEl>
                                          <p:spTgt spid="2"/>
                                        </p:tgtEl>
                                        <p:attrNameLst>
                                          <p:attrName>style.visibility</p:attrName>
                                        </p:attrNameLst>
                                      </p:cBhvr>
                                      <p:to>
                                        <p:strVal val="hidden"/>
                                      </p:to>
                                    </p:se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fade">
                                      <p:cBhvr>
                                        <p:cTn id="75" dur="50"/>
                                        <p:tgtEl>
                                          <p:spTgt spid="59"/>
                                        </p:tgtEl>
                                      </p:cBhvr>
                                    </p:animEffect>
                                  </p:childTnLst>
                                  <p:subTnLst>
                                    <p:set>
                                      <p:cBhvr override="childStyle">
                                        <p:cTn dur="1" fill="hold" display="0" masterRel="sameClick" afterEffect="1">
                                          <p:stCondLst>
                                            <p:cond evt="end" delay="0">
                                              <p:tn val="73"/>
                                            </p:cond>
                                          </p:stCondLst>
                                        </p:cTn>
                                        <p:tgtEl>
                                          <p:spTgt spid="59"/>
                                        </p:tgtEl>
                                        <p:attrNameLst>
                                          <p:attrName>style.visibility</p:attrName>
                                        </p:attrNameLst>
                                      </p:cBhvr>
                                      <p:to>
                                        <p:strVal val="hidden"/>
                                      </p:to>
                                    </p:set>
                                  </p:sub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fade">
                                      <p:cBhvr>
                                        <p:cTn id="79" dur="50"/>
                                        <p:tgtEl>
                                          <p:spTgt spid="62"/>
                                        </p:tgtEl>
                                      </p:cBhvr>
                                    </p:animEffect>
                                  </p:childTnLst>
                                  <p:subTnLst>
                                    <p:set>
                                      <p:cBhvr override="childStyle">
                                        <p:cTn dur="1" fill="hold" display="0" masterRel="sameClick" afterEffect="1">
                                          <p:stCondLst>
                                            <p:cond evt="end" delay="0">
                                              <p:tn val="77"/>
                                            </p:cond>
                                          </p:stCondLst>
                                        </p:cTn>
                                        <p:tgtEl>
                                          <p:spTgt spid="62"/>
                                        </p:tgtEl>
                                        <p:attrNameLst>
                                          <p:attrName>style.visibility</p:attrName>
                                        </p:attrNameLst>
                                      </p:cBhvr>
                                      <p:to>
                                        <p:strVal val="hidden"/>
                                      </p:to>
                                    </p:set>
                                  </p:sub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65"/>
                                        </p:tgtEl>
                                        <p:attrNameLst>
                                          <p:attrName>style.visibility</p:attrName>
                                        </p:attrNameLst>
                                      </p:cBhvr>
                                      <p:to>
                                        <p:strVal val="visible"/>
                                      </p:to>
                                    </p:set>
                                    <p:animEffect transition="in" filter="fade">
                                      <p:cBhvr>
                                        <p:cTn id="83" dur="50"/>
                                        <p:tgtEl>
                                          <p:spTgt spid="65"/>
                                        </p:tgtEl>
                                      </p:cBhvr>
                                    </p:animEffect>
                                  </p:childTnLst>
                                  <p:subTnLst>
                                    <p:set>
                                      <p:cBhvr override="childStyle">
                                        <p:cTn dur="1" fill="hold" display="0" masterRel="sameClick" afterEffect="1">
                                          <p:stCondLst>
                                            <p:cond evt="end" delay="0">
                                              <p:tn val="81"/>
                                            </p:cond>
                                          </p:stCondLst>
                                        </p:cTn>
                                        <p:tgtEl>
                                          <p:spTgt spid="65"/>
                                        </p:tgtEl>
                                        <p:attrNameLst>
                                          <p:attrName>style.visibility</p:attrName>
                                        </p:attrNameLst>
                                      </p:cBhvr>
                                      <p:to>
                                        <p:strVal val="hidden"/>
                                      </p:to>
                                    </p:set>
                                  </p:sub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68"/>
                                        </p:tgtEl>
                                        <p:attrNameLst>
                                          <p:attrName>style.visibility</p:attrName>
                                        </p:attrNameLst>
                                      </p:cBhvr>
                                      <p:to>
                                        <p:strVal val="visible"/>
                                      </p:to>
                                    </p:set>
                                    <p:animEffect transition="in" filter="fade">
                                      <p:cBhvr>
                                        <p:cTn id="87" dur="50"/>
                                        <p:tgtEl>
                                          <p:spTgt spid="68"/>
                                        </p:tgtEl>
                                      </p:cBhvr>
                                    </p:animEffect>
                                  </p:childTnLst>
                                  <p:subTnLst>
                                    <p:set>
                                      <p:cBhvr override="childStyle">
                                        <p:cTn dur="1" fill="hold" display="0" masterRel="sameClick" afterEffect="1">
                                          <p:stCondLst>
                                            <p:cond evt="end" delay="0">
                                              <p:tn val="85"/>
                                            </p:cond>
                                          </p:stCondLst>
                                        </p:cTn>
                                        <p:tgtEl>
                                          <p:spTgt spid="68"/>
                                        </p:tgtEl>
                                        <p:attrNameLst>
                                          <p:attrName>style.visibility</p:attrName>
                                        </p:attrNameLst>
                                      </p:cBhvr>
                                      <p:to>
                                        <p:strVal val="hidden"/>
                                      </p:to>
                                    </p:set>
                                  </p:sub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fade">
                                      <p:cBhvr>
                                        <p:cTn id="91" dur="50"/>
                                        <p:tgtEl>
                                          <p:spTgt spid="71"/>
                                        </p:tgtEl>
                                      </p:cBhvr>
                                    </p:animEffect>
                                  </p:childTnLst>
                                  <p:subTnLst>
                                    <p:set>
                                      <p:cBhvr override="childStyle">
                                        <p:cTn dur="1" fill="hold" display="0" masterRel="sameClick" afterEffect="1">
                                          <p:stCondLst>
                                            <p:cond evt="end" delay="0">
                                              <p:tn val="89"/>
                                            </p:cond>
                                          </p:stCondLst>
                                        </p:cTn>
                                        <p:tgtEl>
                                          <p:spTgt spid="71"/>
                                        </p:tgtEl>
                                        <p:attrNameLst>
                                          <p:attrName>style.visibility</p:attrName>
                                        </p:attrNameLst>
                                      </p:cBhvr>
                                      <p:to>
                                        <p:strVal val="hidden"/>
                                      </p:to>
                                    </p:set>
                                  </p:sub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
                                        <p:tgtEl>
                                          <p:spTgt spid="74"/>
                                        </p:tgtEl>
                                      </p:cBhvr>
                                    </p:animEffect>
                                  </p:childTnLst>
                                  <p:subTnLst>
                                    <p:set>
                                      <p:cBhvr override="childStyle">
                                        <p:cTn dur="1" fill="hold" display="0" masterRel="sameClick" afterEffect="1">
                                          <p:stCondLst>
                                            <p:cond evt="end" delay="0">
                                              <p:tn val="93"/>
                                            </p:cond>
                                          </p:stCondLst>
                                        </p:cTn>
                                        <p:tgtEl>
                                          <p:spTgt spid="74"/>
                                        </p:tgtEl>
                                        <p:attrNameLst>
                                          <p:attrName>style.visibility</p:attrName>
                                        </p:attrNameLst>
                                      </p:cBhvr>
                                      <p:to>
                                        <p:strVal val="hidden"/>
                                      </p:to>
                                    </p:set>
                                  </p:sub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77"/>
                                        </p:tgtEl>
                                        <p:attrNameLst>
                                          <p:attrName>style.visibility</p:attrName>
                                        </p:attrNameLst>
                                      </p:cBhvr>
                                      <p:to>
                                        <p:strVal val="visible"/>
                                      </p:to>
                                    </p:set>
                                    <p:animEffect transition="in" filter="fade">
                                      <p:cBhvr>
                                        <p:cTn id="99" dur="50"/>
                                        <p:tgtEl>
                                          <p:spTgt spid="77"/>
                                        </p:tgtEl>
                                      </p:cBhvr>
                                    </p:animEffect>
                                  </p:childTnLst>
                                  <p:subTnLst>
                                    <p:set>
                                      <p:cBhvr override="childStyle">
                                        <p:cTn dur="1" fill="hold" display="0" masterRel="sameClick" afterEffect="1">
                                          <p:stCondLst>
                                            <p:cond evt="end" delay="0">
                                              <p:tn val="97"/>
                                            </p:cond>
                                          </p:stCondLst>
                                        </p:cTn>
                                        <p:tgtEl>
                                          <p:spTgt spid="77"/>
                                        </p:tgtEl>
                                        <p:attrNameLst>
                                          <p:attrName>style.visibility</p:attrName>
                                        </p:attrNameLst>
                                      </p:cBhvr>
                                      <p:to>
                                        <p:strVal val="hidden"/>
                                      </p:to>
                                    </p:set>
                                  </p:sub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80"/>
                                        </p:tgtEl>
                                        <p:attrNameLst>
                                          <p:attrName>style.visibility</p:attrName>
                                        </p:attrNameLst>
                                      </p:cBhvr>
                                      <p:to>
                                        <p:strVal val="visible"/>
                                      </p:to>
                                    </p:set>
                                    <p:animEffect transition="in" filter="fade">
                                      <p:cBhvr>
                                        <p:cTn id="103" dur="50"/>
                                        <p:tgtEl>
                                          <p:spTgt spid="80"/>
                                        </p:tgtEl>
                                      </p:cBhvr>
                                    </p:animEffect>
                                  </p:childTnLst>
                                  <p:subTnLst>
                                    <p:set>
                                      <p:cBhvr override="childStyle">
                                        <p:cTn dur="1" fill="hold" display="0" masterRel="sameClick" afterEffect="1">
                                          <p:stCondLst>
                                            <p:cond evt="end" delay="0">
                                              <p:tn val="101"/>
                                            </p:cond>
                                          </p:stCondLst>
                                        </p:cTn>
                                        <p:tgtEl>
                                          <p:spTgt spid="80"/>
                                        </p:tgtEl>
                                        <p:attrNameLst>
                                          <p:attrName>style.visibility</p:attrName>
                                        </p:attrNameLst>
                                      </p:cBhvr>
                                      <p:to>
                                        <p:strVal val="hidden"/>
                                      </p:to>
                                    </p:set>
                                  </p:sub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83"/>
                                        </p:tgtEl>
                                        <p:attrNameLst>
                                          <p:attrName>style.visibility</p:attrName>
                                        </p:attrNameLst>
                                      </p:cBhvr>
                                      <p:to>
                                        <p:strVal val="visible"/>
                                      </p:to>
                                    </p:set>
                                    <p:animEffect transition="in" filter="fade">
                                      <p:cBhvr>
                                        <p:cTn id="107" dur="50"/>
                                        <p:tgtEl>
                                          <p:spTgt spid="83"/>
                                        </p:tgtEl>
                                      </p:cBhvr>
                                    </p:animEffect>
                                  </p:childTnLst>
                                </p:cTn>
                              </p:par>
                            </p:childTnLst>
                          </p:cTn>
                        </p:par>
                        <p:par>
                          <p:cTn id="108" fill="hold">
                            <p:stCondLst>
                              <p:cond delay="8500"/>
                            </p:stCondLst>
                            <p:childTnLst>
                              <p:par>
                                <p:cTn id="109" presetID="10" presetClass="entr" presetSubtype="0" fill="hold" grpId="0" nodeType="afterEffect">
                                  <p:stCondLst>
                                    <p:cond delay="0"/>
                                  </p:stCondLst>
                                  <p:childTnLst>
                                    <p:set>
                                      <p:cBhvr>
                                        <p:cTn id="110" dur="1" fill="hold">
                                          <p:stCondLst>
                                            <p:cond delay="0"/>
                                          </p:stCondLst>
                                        </p:cTn>
                                        <p:tgtEl>
                                          <p:spTgt spid="52"/>
                                        </p:tgtEl>
                                        <p:attrNameLst>
                                          <p:attrName>style.visibility</p:attrName>
                                        </p:attrNameLst>
                                      </p:cBhvr>
                                      <p:to>
                                        <p:strVal val="visible"/>
                                      </p:to>
                                    </p:set>
                                    <p:animEffect transition="in" filter="fade">
                                      <p:cBhvr>
                                        <p:cTn id="111" dur="500"/>
                                        <p:tgtEl>
                                          <p:spTgt spid="52"/>
                                        </p:tgtEl>
                                      </p:cBhvr>
                                    </p:animEffect>
                                  </p:childTnLst>
                                </p:cTn>
                              </p:par>
                              <p:par>
                                <p:cTn id="112" presetID="22" presetClass="entr" presetSubtype="8" fill="hold" nodeType="withEffect">
                                  <p:stCondLst>
                                    <p:cond delay="0"/>
                                  </p:stCondLst>
                                  <p:childTnLst>
                                    <p:set>
                                      <p:cBhvr>
                                        <p:cTn id="113" dur="1" fill="hold">
                                          <p:stCondLst>
                                            <p:cond delay="0"/>
                                          </p:stCondLst>
                                        </p:cTn>
                                        <p:tgtEl>
                                          <p:spTgt spid="89"/>
                                        </p:tgtEl>
                                        <p:attrNameLst>
                                          <p:attrName>style.visibility</p:attrName>
                                        </p:attrNameLst>
                                      </p:cBhvr>
                                      <p:to>
                                        <p:strVal val="visible"/>
                                      </p:to>
                                    </p:set>
                                    <p:animEffect transition="in" filter="wipe(left)">
                                      <p:cBhvr>
                                        <p:cTn id="114" dur="500"/>
                                        <p:tgtEl>
                                          <p:spTgt spid="89"/>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Effect transition="in" filter="fade">
                                      <p:cBhvr>
                                        <p:cTn id="119" dur="500"/>
                                        <p:tgtEl>
                                          <p:spTgt spid="11">
                                            <p:txEl>
                                              <p:pRg st="0" end="0"/>
                                            </p:txEl>
                                          </p:spTgt>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13"/>
                                        </p:tgtEl>
                                        <p:attrNameLst>
                                          <p:attrName>style.visibility</p:attrName>
                                        </p:attrNameLst>
                                      </p:cBhvr>
                                      <p:to>
                                        <p:strVal val="visible"/>
                                      </p:to>
                                    </p:set>
                                    <p:animEffect transition="in" filter="fade">
                                      <p:cBhvr>
                                        <p:cTn id="124" dur="500"/>
                                        <p:tgtEl>
                                          <p:spTgt spid="13"/>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15"/>
                                        </p:tgtEl>
                                        <p:attrNameLst>
                                          <p:attrName>style.visibility</p:attrName>
                                        </p:attrNameLst>
                                      </p:cBhvr>
                                      <p:to>
                                        <p:strVal val="visible"/>
                                      </p:to>
                                    </p:set>
                                    <p:animEffect transition="in" filter="fade">
                                      <p:cBhvr>
                                        <p:cTn id="129" dur="500"/>
                                        <p:tgtEl>
                                          <p:spTgt spid="15"/>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
                                        </p:tgtEl>
                                        <p:attrNameLst>
                                          <p:attrName>style.visibility</p:attrName>
                                        </p:attrNameLst>
                                      </p:cBhvr>
                                      <p:to>
                                        <p:strVal val="visible"/>
                                      </p:to>
                                    </p:set>
                                    <p:animEffect transition="in" filter="fade">
                                      <p:cBhvr>
                                        <p:cTn id="134" dur="500"/>
                                        <p:tgtEl>
                                          <p:spTgt spid="3"/>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9"/>
                                        </p:tgtEl>
                                        <p:attrNameLst>
                                          <p:attrName>style.visibility</p:attrName>
                                        </p:attrNameLst>
                                      </p:cBhvr>
                                      <p:to>
                                        <p:strVal val="visible"/>
                                      </p:to>
                                    </p:set>
                                    <p:animEffect transition="in" filter="fade">
                                      <p:cBhvr>
                                        <p:cTn id="139" dur="500"/>
                                        <p:tgtEl>
                                          <p:spTgt spid="19"/>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21"/>
                                        </p:tgtEl>
                                        <p:attrNameLst>
                                          <p:attrName>style.visibility</p:attrName>
                                        </p:attrNameLst>
                                      </p:cBhvr>
                                      <p:to>
                                        <p:strVal val="visible"/>
                                      </p:to>
                                    </p:set>
                                    <p:animEffect transition="in" filter="fade">
                                      <p:cBhvr>
                                        <p:cTn id="144" dur="500"/>
                                        <p:tgtEl>
                                          <p:spTgt spid="21"/>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3"/>
                                        </p:tgtEl>
                                        <p:attrNameLst>
                                          <p:attrName>style.visibility</p:attrName>
                                        </p:attrNameLst>
                                      </p:cBhvr>
                                      <p:to>
                                        <p:strVal val="visible"/>
                                      </p:to>
                                    </p:set>
                                    <p:animEffect transition="in" filter="fade">
                                      <p:cBhvr>
                                        <p:cTn id="149" dur="500"/>
                                        <p:tgtEl>
                                          <p:spTgt spid="23"/>
                                        </p:tgtEl>
                                      </p:cBhvr>
                                    </p:animEffect>
                                  </p:childTnLst>
                                </p:cTn>
                              </p:par>
                            </p:childTnLst>
                          </p:cTn>
                        </p:par>
                        <p:par>
                          <p:cTn id="150" fill="hold">
                            <p:stCondLst>
                              <p:cond delay="500"/>
                            </p:stCondLst>
                            <p:childTnLst>
                              <p:par>
                                <p:cTn id="151" presetID="10" presetClass="entr" presetSubtype="0" fill="hold" nodeType="afterEffect">
                                  <p:stCondLst>
                                    <p:cond delay="0"/>
                                  </p:stCondLst>
                                  <p:childTnLst>
                                    <p:set>
                                      <p:cBhvr>
                                        <p:cTn id="152" dur="1" fill="hold">
                                          <p:stCondLst>
                                            <p:cond delay="0"/>
                                          </p:stCondLst>
                                        </p:cTn>
                                        <p:tgtEl>
                                          <p:spTgt spid="25">
                                            <p:txEl>
                                              <p:pRg st="0" end="0"/>
                                            </p:txEl>
                                          </p:spTgt>
                                        </p:tgtEl>
                                        <p:attrNameLst>
                                          <p:attrName>style.visibility</p:attrName>
                                        </p:attrNameLst>
                                      </p:cBhvr>
                                      <p:to>
                                        <p:strVal val="visible"/>
                                      </p:to>
                                    </p:set>
                                    <p:animEffect transition="in" filter="fade">
                                      <p:cBhvr>
                                        <p:cTn id="153" dur="500"/>
                                        <p:tgtEl>
                                          <p:spTgt spid="25">
                                            <p:txEl>
                                              <p:pRg st="0" end="0"/>
                                            </p:txEl>
                                          </p:spTgt>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27"/>
                                        </p:tgtEl>
                                        <p:attrNameLst>
                                          <p:attrName>style.visibility</p:attrName>
                                        </p:attrNameLst>
                                      </p:cBhvr>
                                      <p:to>
                                        <p:strVal val="visible"/>
                                      </p:to>
                                    </p:set>
                                    <p:animEffect transition="in" filter="fade">
                                      <p:cBhvr>
                                        <p:cTn id="158" dur="500"/>
                                        <p:tgtEl>
                                          <p:spTgt spid="27"/>
                                        </p:tgtEl>
                                      </p:cBhvr>
                                    </p:animEffect>
                                  </p:childTnLst>
                                </p:cTn>
                              </p:par>
                            </p:childTnLst>
                          </p:cTn>
                        </p:par>
                        <p:par>
                          <p:cTn id="159" fill="hold">
                            <p:stCondLst>
                              <p:cond delay="500"/>
                            </p:stCondLst>
                            <p:childTnLst>
                              <p:par>
                                <p:cTn id="160" presetID="10" presetClass="entr" presetSubtype="0" fill="hold" nodeType="afterEffect">
                                  <p:stCondLst>
                                    <p:cond delay="0"/>
                                  </p:stCondLst>
                                  <p:childTnLst>
                                    <p:set>
                                      <p:cBhvr>
                                        <p:cTn id="161" dur="1" fill="hold">
                                          <p:stCondLst>
                                            <p:cond delay="0"/>
                                          </p:stCondLst>
                                        </p:cTn>
                                        <p:tgtEl>
                                          <p:spTgt spid="31">
                                            <p:txEl>
                                              <p:pRg st="0" end="0"/>
                                            </p:txEl>
                                          </p:spTgt>
                                        </p:tgtEl>
                                        <p:attrNameLst>
                                          <p:attrName>style.visibility</p:attrName>
                                        </p:attrNameLst>
                                      </p:cBhvr>
                                      <p:to>
                                        <p:strVal val="visible"/>
                                      </p:to>
                                    </p:set>
                                    <p:animEffect transition="in" filter="fade">
                                      <p:cBhvr>
                                        <p:cTn id="162" dur="500"/>
                                        <p:tgtEl>
                                          <p:spTgt spid="31">
                                            <p:txEl>
                                              <p:pRg st="0" end="0"/>
                                            </p:txEl>
                                          </p:spTgt>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3"/>
                                        </p:tgtEl>
                                        <p:attrNameLst>
                                          <p:attrName>style.visibility</p:attrName>
                                        </p:attrNameLst>
                                      </p:cBhvr>
                                      <p:to>
                                        <p:strVal val="visible"/>
                                      </p:to>
                                    </p:set>
                                    <p:animEffect transition="in" filter="fade">
                                      <p:cBhvr>
                                        <p:cTn id="167" dur="500"/>
                                        <p:tgtEl>
                                          <p:spTgt spid="33"/>
                                        </p:tgtEl>
                                      </p:cBhvr>
                                    </p:animEffect>
                                  </p:childTnLst>
                                </p:cTn>
                              </p:par>
                            </p:childTnLst>
                          </p:cTn>
                        </p:par>
                        <p:par>
                          <p:cTn id="168" fill="hold">
                            <p:stCondLst>
                              <p:cond delay="500"/>
                            </p:stCondLst>
                            <p:childTnLst>
                              <p:par>
                                <p:cTn id="169" presetID="10" presetClass="entr" presetSubtype="0" fill="hold" nodeType="afterEffect">
                                  <p:stCondLst>
                                    <p:cond delay="0"/>
                                  </p:stCondLst>
                                  <p:childTnLst>
                                    <p:set>
                                      <p:cBhvr>
                                        <p:cTn id="170" dur="1" fill="hold">
                                          <p:stCondLst>
                                            <p:cond delay="0"/>
                                          </p:stCondLst>
                                        </p:cTn>
                                        <p:tgtEl>
                                          <p:spTgt spid="29">
                                            <p:txEl>
                                              <p:pRg st="0" end="0"/>
                                            </p:txEl>
                                          </p:spTgt>
                                        </p:tgtEl>
                                        <p:attrNameLst>
                                          <p:attrName>style.visibility</p:attrName>
                                        </p:attrNameLst>
                                      </p:cBhvr>
                                      <p:to>
                                        <p:strVal val="visible"/>
                                      </p:to>
                                    </p:set>
                                    <p:animEffect transition="in" filter="fade">
                                      <p:cBhvr>
                                        <p:cTn id="171" dur="500"/>
                                        <p:tgtEl>
                                          <p:spTgt spid="29">
                                            <p:txEl>
                                              <p:pRg st="0" end="0"/>
                                            </p:txEl>
                                          </p:spTgt>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35"/>
                                        </p:tgtEl>
                                        <p:attrNameLst>
                                          <p:attrName>style.visibility</p:attrName>
                                        </p:attrNameLst>
                                      </p:cBhvr>
                                      <p:to>
                                        <p:strVal val="visible"/>
                                      </p:to>
                                    </p:set>
                                    <p:animEffect transition="in" filter="fade">
                                      <p:cBhvr>
                                        <p:cTn id="176" dur="500"/>
                                        <p:tgtEl>
                                          <p:spTgt spid="35"/>
                                        </p:tgtEl>
                                      </p:cBhvr>
                                    </p:animEffect>
                                  </p:childTnLst>
                                </p:cTn>
                              </p:par>
                            </p:childTnLst>
                          </p:cTn>
                        </p:par>
                        <p:par>
                          <p:cTn id="177" fill="hold">
                            <p:stCondLst>
                              <p:cond delay="500"/>
                            </p:stCondLst>
                            <p:childTnLst>
                              <p:par>
                                <p:cTn id="178" presetID="10" presetClass="entr" presetSubtype="0" fill="hold" grpId="0" nodeType="afterEffect">
                                  <p:stCondLst>
                                    <p:cond delay="0"/>
                                  </p:stCondLst>
                                  <p:childTnLst>
                                    <p:set>
                                      <p:cBhvr>
                                        <p:cTn id="179" dur="1" fill="hold">
                                          <p:stCondLst>
                                            <p:cond delay="0"/>
                                          </p:stCondLst>
                                        </p:cTn>
                                        <p:tgtEl>
                                          <p:spTgt spid="37"/>
                                        </p:tgtEl>
                                        <p:attrNameLst>
                                          <p:attrName>style.visibility</p:attrName>
                                        </p:attrNameLst>
                                      </p:cBhvr>
                                      <p:to>
                                        <p:strVal val="visible"/>
                                      </p:to>
                                    </p:set>
                                    <p:animEffect transition="in" filter="fade">
                                      <p:cBhvr>
                                        <p:cTn id="180" dur="500"/>
                                        <p:tgtEl>
                                          <p:spTgt spid="37"/>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ntr" presetSubtype="0" fill="hold" grpId="0" nodeType="clickEffect">
                                  <p:stCondLst>
                                    <p:cond delay="0"/>
                                  </p:stCondLst>
                                  <p:childTnLst>
                                    <p:set>
                                      <p:cBhvr>
                                        <p:cTn id="184" dur="1" fill="hold">
                                          <p:stCondLst>
                                            <p:cond delay="0"/>
                                          </p:stCondLst>
                                        </p:cTn>
                                        <p:tgtEl>
                                          <p:spTgt spid="39"/>
                                        </p:tgtEl>
                                        <p:attrNameLst>
                                          <p:attrName>style.visibility</p:attrName>
                                        </p:attrNameLst>
                                      </p:cBhvr>
                                      <p:to>
                                        <p:strVal val="visible"/>
                                      </p:to>
                                    </p:set>
                                    <p:animEffect transition="in" filter="fade">
                                      <p:cBhvr>
                                        <p:cTn id="185" dur="500"/>
                                        <p:tgtEl>
                                          <p:spTgt spid="39"/>
                                        </p:tgtEl>
                                      </p:cBhvr>
                                    </p:animEffect>
                                  </p:childTnLst>
                                </p:cTn>
                              </p:par>
                            </p:childTnLst>
                          </p:cTn>
                        </p:par>
                        <p:par>
                          <p:cTn id="186" fill="hold">
                            <p:stCondLst>
                              <p:cond delay="500"/>
                            </p:stCondLst>
                            <p:childTnLst>
                              <p:par>
                                <p:cTn id="187" presetID="10" presetClass="entr" presetSubtype="0" fill="hold" nodeType="afterEffect">
                                  <p:stCondLst>
                                    <p:cond delay="0"/>
                                  </p:stCondLst>
                                  <p:childTnLst>
                                    <p:set>
                                      <p:cBhvr>
                                        <p:cTn id="188" dur="1" fill="hold">
                                          <p:stCondLst>
                                            <p:cond delay="0"/>
                                          </p:stCondLst>
                                        </p:cTn>
                                        <p:tgtEl>
                                          <p:spTgt spid="41">
                                            <p:txEl>
                                              <p:pRg st="0" end="0"/>
                                            </p:txEl>
                                          </p:spTgt>
                                        </p:tgtEl>
                                        <p:attrNameLst>
                                          <p:attrName>style.visibility</p:attrName>
                                        </p:attrNameLst>
                                      </p:cBhvr>
                                      <p:to>
                                        <p:strVal val="visible"/>
                                      </p:to>
                                    </p:set>
                                    <p:animEffect transition="in" filter="fade">
                                      <p:cBhvr>
                                        <p:cTn id="189" dur="500"/>
                                        <p:tgtEl>
                                          <p:spTgt spid="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3" grpId="0"/>
      <p:bldP spid="15" grpId="0"/>
      <p:bldP spid="19" grpId="0"/>
      <p:bldP spid="21" grpId="0"/>
      <p:bldP spid="23" grpId="0"/>
      <p:bldP spid="27" grpId="0"/>
      <p:bldP spid="33" grpId="0"/>
      <p:bldP spid="35" grpId="0"/>
      <p:bldP spid="37" grpId="0"/>
      <p:bldP spid="39" grpId="0"/>
      <p:bldP spid="51" grpId="0" animBg="1"/>
      <p:bldP spid="51" grpId="1" animBg="1"/>
      <p:bldP spid="52" grpId="0"/>
      <p:bldP spid="53" grpId="0" animBg="1"/>
      <p:bldP spid="54" grpId="0" animBg="1"/>
      <p:bldP spid="55" grpId="0" animBg="1"/>
      <p:bldP spid="56" grpId="0" animBg="1"/>
      <p:bldP spid="57" grpId="0" animBg="1"/>
      <p:bldP spid="58" grpId="0" animBg="1"/>
    </p:bldLst>
  </p:timing>
</p:sld>
</file>

<file path=ppt/tags/tag1.xml><?xml version="1.0" encoding="utf-8"?>
<p:tagLst xmlns:p="http://schemas.openxmlformats.org/presentationml/2006/main">
  <p:tag name="KSO_WPP_MARK_KEY" val="94ef365b-84ca-4b74-9705-019083661cb8"/>
  <p:tag name="COMMONDATA" val="eyJoZGlkIjoiMGZlN2NkNTFkYjZiNWJlZjljZWMyMTNkOTcxNTYxMjYifQ=="/>
</p:tagLst>
</file>

<file path=ppt/theme/theme1.xml><?xml version="1.0" encoding="utf-8"?>
<a:theme xmlns:a="http://schemas.openxmlformats.org/drawingml/2006/main" name="石友彬">
  <a:themeElements>
    <a:clrScheme name="cdb2004c020gl 4">
      <a:dk1>
        <a:srgbClr val="000000"/>
      </a:dk1>
      <a:lt1>
        <a:srgbClr val="FFFFFF"/>
      </a:lt1>
      <a:dk2>
        <a:srgbClr val="006666"/>
      </a:dk2>
      <a:lt2>
        <a:srgbClr val="FFFFCC"/>
      </a:lt2>
      <a:accent1>
        <a:srgbClr val="EDFAD2"/>
      </a:accent1>
      <a:accent2>
        <a:srgbClr val="EBF7FF"/>
      </a:accent2>
      <a:accent3>
        <a:srgbClr val="FFFFFF"/>
      </a:accent3>
      <a:accent4>
        <a:srgbClr val="000000"/>
      </a:accent4>
      <a:accent5>
        <a:srgbClr val="F4FCE5"/>
      </a:accent5>
      <a:accent6>
        <a:srgbClr val="D5E0E7"/>
      </a:accent6>
      <a:hlink>
        <a:srgbClr val="CC99FF"/>
      </a:hlink>
      <a:folHlink>
        <a:srgbClr val="F2DFFD"/>
      </a:folHlink>
    </a:clrScheme>
    <a:fontScheme name="cdb2004c020g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non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sz="2400" b="1" i="0" u="none" strike="noStrike" cap="none" normalizeH="0" baseline="0" smtClean="0">
            <a:ln>
              <a:noFill/>
            </a:ln>
            <a:solidFill>
              <a:srgbClr val="CC0000"/>
            </a:solidFill>
            <a:effectLst/>
            <a:latin typeface="宋体" panose="02010600030101010101" pitchFamily="2" charset="-122"/>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non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sz="2400" b="1" i="0" u="none" strike="noStrike" cap="none" normalizeH="0" baseline="0" smtClean="0">
            <a:ln>
              <a:noFill/>
            </a:ln>
            <a:solidFill>
              <a:srgbClr val="CC0000"/>
            </a:solidFill>
            <a:effectLst/>
            <a:latin typeface="宋体" panose="02010600030101010101" pitchFamily="2" charset="-122"/>
            <a:ea typeface="宋体" panose="02010600030101010101" pitchFamily="2" charset="-122"/>
          </a:defRPr>
        </a:defPPr>
      </a:lstStyle>
    </a:lnDef>
  </a:objectDefaults>
  <a:extraClrSchemeLst>
    <a:extraClrScheme>
      <a:clrScheme name="cdb2004c020gl 1">
        <a:dk1>
          <a:srgbClr val="1D528D"/>
        </a:dk1>
        <a:lt1>
          <a:srgbClr val="FFFFFF"/>
        </a:lt1>
        <a:dk2>
          <a:srgbClr val="000000"/>
        </a:dk2>
        <a:lt2>
          <a:srgbClr val="C0C0C0"/>
        </a:lt2>
        <a:accent1>
          <a:srgbClr val="399D72"/>
        </a:accent1>
        <a:accent2>
          <a:srgbClr val="FF9900"/>
        </a:accent2>
        <a:accent3>
          <a:srgbClr val="FFFFFF"/>
        </a:accent3>
        <a:accent4>
          <a:srgbClr val="174578"/>
        </a:accent4>
        <a:accent5>
          <a:srgbClr val="AECCBC"/>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cdb2004c020gl 2">
        <a:dk1>
          <a:srgbClr val="666699"/>
        </a:dk1>
        <a:lt1>
          <a:srgbClr val="FFFFFF"/>
        </a:lt1>
        <a:dk2>
          <a:srgbClr val="000000"/>
        </a:dk2>
        <a:lt2>
          <a:srgbClr val="C0C0C0"/>
        </a:lt2>
        <a:accent1>
          <a:srgbClr val="3556A7"/>
        </a:accent1>
        <a:accent2>
          <a:srgbClr val="C78DD7"/>
        </a:accent2>
        <a:accent3>
          <a:srgbClr val="FFFFFF"/>
        </a:accent3>
        <a:accent4>
          <a:srgbClr val="565682"/>
        </a:accent4>
        <a:accent5>
          <a:srgbClr val="AEB4D0"/>
        </a:accent5>
        <a:accent6>
          <a:srgbClr val="B47FC3"/>
        </a:accent6>
        <a:hlink>
          <a:srgbClr val="3197BB"/>
        </a:hlink>
        <a:folHlink>
          <a:srgbClr val="878FA5"/>
        </a:folHlink>
      </a:clrScheme>
      <a:clrMap bg1="lt1" tx1="dk1" bg2="lt2" tx2="dk2" accent1="accent1" accent2="accent2" accent3="accent3" accent4="accent4" accent5="accent5" accent6="accent6" hlink="hlink" folHlink="folHlink"/>
    </a:extraClrScheme>
    <a:extraClrScheme>
      <a:clrScheme name="cdb2004c020gl 3">
        <a:dk1>
          <a:srgbClr val="1D528D"/>
        </a:dk1>
        <a:lt1>
          <a:srgbClr val="FFFFFF"/>
        </a:lt1>
        <a:dk2>
          <a:srgbClr val="000000"/>
        </a:dk2>
        <a:lt2>
          <a:srgbClr val="B2B2B2"/>
        </a:lt2>
        <a:accent1>
          <a:srgbClr val="1B9AD9"/>
        </a:accent1>
        <a:accent2>
          <a:srgbClr val="FF9900"/>
        </a:accent2>
        <a:accent3>
          <a:srgbClr val="FFFFFF"/>
        </a:accent3>
        <a:accent4>
          <a:srgbClr val="174578"/>
        </a:accent4>
        <a:accent5>
          <a:srgbClr val="ABCAE9"/>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cdb2004c020gl 4">
        <a:dk1>
          <a:srgbClr val="000000"/>
        </a:dk1>
        <a:lt1>
          <a:srgbClr val="FFFFFF"/>
        </a:lt1>
        <a:dk2>
          <a:srgbClr val="006666"/>
        </a:dk2>
        <a:lt2>
          <a:srgbClr val="FFFFCC"/>
        </a:lt2>
        <a:accent1>
          <a:srgbClr val="EDFAD2"/>
        </a:accent1>
        <a:accent2>
          <a:srgbClr val="EBF7FF"/>
        </a:accent2>
        <a:accent3>
          <a:srgbClr val="FFFFFF"/>
        </a:accent3>
        <a:accent4>
          <a:srgbClr val="000000"/>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大学物理4：3</Template>
  <TotalTime>0</TotalTime>
  <Words>28660</Words>
  <Application>WPS 演示</Application>
  <PresentationFormat>全屏显示(4:3)</PresentationFormat>
  <Paragraphs>3057</Paragraphs>
  <Slides>64</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64</vt:i4>
      </vt:variant>
    </vt:vector>
  </HeadingPairs>
  <TitlesOfParts>
    <vt:vector size="74" baseType="lpstr">
      <vt:lpstr>Arial</vt:lpstr>
      <vt:lpstr>宋体</vt:lpstr>
      <vt:lpstr>Wingdings</vt:lpstr>
      <vt:lpstr>Times New Roman</vt:lpstr>
      <vt:lpstr>Verdana</vt:lpstr>
      <vt:lpstr>Cambria Math</vt:lpstr>
      <vt:lpstr>等线</vt:lpstr>
      <vt:lpstr>微软雅黑</vt:lpstr>
      <vt:lpstr>Arial Unicode MS</vt:lpstr>
      <vt:lpstr>石友彬</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SHIYOUBIN1967</dc:creator>
  <cp:lastModifiedBy>瑶瑶</cp:lastModifiedBy>
  <cp:revision>173</cp:revision>
  <dcterms:created xsi:type="dcterms:W3CDTF">2023-05-09T06:10:00Z</dcterms:created>
  <dcterms:modified xsi:type="dcterms:W3CDTF">2024-06-25T09:32:04Z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8D1BFFD6FE6C45BC813414526BB6B45E</vt:lpwstr>
  </property>
  <property fmtid="{D5CDD505-2E9C-101B-9397-08002B2CF9AE}" pid="3" name="KSOProductBuildVer">
    <vt:lpwstr>2052-11.1.0.12165</vt:lpwstr>
  </property>
</Properties>
</file>