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1" r:id="rId5"/>
    <p:sldId id="259" r:id="rId6"/>
    <p:sldId id="262" r:id="rId7"/>
    <p:sldId id="263" r:id="rId8"/>
    <p:sldId id="260" r:id="rId9"/>
    <p:sldId id="265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3434080" y="1651635"/>
            <a:ext cx="5447665" cy="170751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29685" y="1993265"/>
            <a:ext cx="4290060" cy="2038350"/>
          </a:xfrm>
        </p:spPr>
        <p:txBody>
          <a:bodyPr>
            <a:normAutofit/>
          </a:bodyPr>
          <a:p>
            <a:endParaRPr lang="zh-CN" altLang="en-US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412201151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1830" y="946150"/>
            <a:ext cx="8467725" cy="4675505"/>
          </a:xfrm>
          <a:prstGeom prst="rect">
            <a:avLst/>
          </a:prstGeom>
        </p:spPr>
      </p:pic>
      <p:sp>
        <p:nvSpPr>
          <p:cNvPr id="5" name="矩形 4" descr="7b0a2020202022776f7264617274223a2022220a7d0a"/>
          <p:cNvSpPr/>
          <p:nvPr/>
        </p:nvSpPr>
        <p:spPr>
          <a:xfrm>
            <a:off x="3757295" y="2116455"/>
            <a:ext cx="1110615" cy="119507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Autofit/>
            <a:scene3d>
              <a:camera prst="obliqueBottomLeft"/>
              <a:lightRig rig="threePt" dir="t"/>
            </a:scene3d>
            <a:sp3d>
              <a:extrusionClr>
                <a:srgbClr val="417BD3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6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民</a:t>
            </a:r>
            <a:endParaRPr lang="zh-CN" altLang="en-US" sz="6600" b="1">
              <a:ln w="63500">
                <a:solidFill>
                  <a:srgbClr val="F9FBFA"/>
                </a:solidFill>
                <a:prstDash val="solid"/>
              </a:ln>
              <a:solidFill>
                <a:schemeClr val="bg1"/>
              </a:solidFill>
              <a:effectLst>
                <a:innerShdw blurRad="50800" dist="38100" dir="13500000">
                  <a:srgbClr val="A52946">
                    <a:alpha val="100000"/>
                  </a:srgbClr>
                </a:innerShdw>
                <a:reflection blurRad="6350" stA="36000" endA="900" endPos="60000" dist="60007" dir="5400000" sy="-100000" algn="bl" rotWithShape="0"/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9625" y="2272030"/>
            <a:ext cx="1139190" cy="1039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以</a:t>
            </a:r>
            <a:endParaRPr lang="zh-CN" altLang="en-US" sz="5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79060" y="2272030"/>
            <a:ext cx="1159510" cy="120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食</a:t>
            </a:r>
            <a:endParaRPr lang="zh-CN" altLang="en-US" sz="66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32805" y="2216150"/>
            <a:ext cx="1240155" cy="1095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为</a:t>
            </a:r>
            <a:endParaRPr lang="zh-CN" altLang="en-US" sz="5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29705" y="1993900"/>
            <a:ext cx="121285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天</a:t>
            </a:r>
            <a:endParaRPr lang="zh-CN" altLang="en-US" sz="6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1340" y="3021965"/>
            <a:ext cx="1219835" cy="948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食</a:t>
            </a:r>
            <a:endParaRPr lang="zh-CN" altLang="en-US" sz="6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5080" y="3182620"/>
            <a:ext cx="1134110" cy="1149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以</a:t>
            </a:r>
            <a:endParaRPr lang="zh-CN" altLang="en-US" sz="5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8810" y="2968625"/>
            <a:ext cx="1266190" cy="1001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安</a:t>
            </a:r>
            <a:endParaRPr lang="zh-CN" altLang="en-US" sz="66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29705" y="2794000"/>
            <a:ext cx="1200785" cy="1176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为</a:t>
            </a:r>
            <a:endParaRPr lang="zh-CN" altLang="en-US" sz="54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5000" y="2794000"/>
            <a:ext cx="1267460" cy="1135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先</a:t>
            </a:r>
            <a:endParaRPr lang="zh-CN" altLang="en-US" sz="66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82365" y="1804670"/>
            <a:ext cx="4569460" cy="2327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434080" y="1441450"/>
            <a:ext cx="5643245" cy="1115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600"/>
          </a:p>
        </p:txBody>
      </p:sp>
      <p:sp>
        <p:nvSpPr>
          <p:cNvPr id="34" name="文本框 33"/>
          <p:cNvSpPr txBox="1"/>
          <p:nvPr/>
        </p:nvSpPr>
        <p:spPr>
          <a:xfrm>
            <a:off x="3499485" y="1993265"/>
            <a:ext cx="5196205" cy="1189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16600"/>
          </a:p>
        </p:txBody>
      </p:sp>
      <p:sp>
        <p:nvSpPr>
          <p:cNvPr id="42" name="任意多边形 41"/>
          <p:cNvSpPr/>
          <p:nvPr/>
        </p:nvSpPr>
        <p:spPr>
          <a:xfrm>
            <a:off x="1970405" y="531495"/>
            <a:ext cx="8467725" cy="24904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35" h="3922">
                <a:moveTo>
                  <a:pt x="7682" y="3326"/>
                </a:moveTo>
                <a:cubicBezTo>
                  <a:pt x="7784" y="3326"/>
                  <a:pt x="7835" y="3367"/>
                  <a:pt x="7835" y="3449"/>
                </a:cubicBezTo>
                <a:cubicBezTo>
                  <a:pt x="7835" y="3494"/>
                  <a:pt x="7818" y="3547"/>
                  <a:pt x="7785" y="3609"/>
                </a:cubicBezTo>
                <a:lnTo>
                  <a:pt x="7617" y="3922"/>
                </a:lnTo>
                <a:lnTo>
                  <a:pt x="7409" y="3922"/>
                </a:lnTo>
                <a:lnTo>
                  <a:pt x="7589" y="3599"/>
                </a:lnTo>
                <a:cubicBezTo>
                  <a:pt x="7552" y="3561"/>
                  <a:pt x="7533" y="3519"/>
                  <a:pt x="7533" y="3473"/>
                </a:cubicBezTo>
                <a:cubicBezTo>
                  <a:pt x="7533" y="3433"/>
                  <a:pt x="7547" y="3398"/>
                  <a:pt x="7574" y="3370"/>
                </a:cubicBezTo>
                <a:cubicBezTo>
                  <a:pt x="7602" y="3341"/>
                  <a:pt x="7638" y="3326"/>
                  <a:pt x="7682" y="3326"/>
                </a:cubicBezTo>
                <a:close/>
                <a:moveTo>
                  <a:pt x="3910" y="3326"/>
                </a:moveTo>
                <a:cubicBezTo>
                  <a:pt x="4012" y="3326"/>
                  <a:pt x="4063" y="3367"/>
                  <a:pt x="4063" y="3449"/>
                </a:cubicBezTo>
                <a:cubicBezTo>
                  <a:pt x="4063" y="3494"/>
                  <a:pt x="4046" y="3547"/>
                  <a:pt x="4013" y="3609"/>
                </a:cubicBezTo>
                <a:lnTo>
                  <a:pt x="3845" y="3922"/>
                </a:lnTo>
                <a:lnTo>
                  <a:pt x="3637" y="3922"/>
                </a:lnTo>
                <a:lnTo>
                  <a:pt x="3817" y="3599"/>
                </a:lnTo>
                <a:cubicBezTo>
                  <a:pt x="3780" y="3561"/>
                  <a:pt x="3761" y="3519"/>
                  <a:pt x="3761" y="3473"/>
                </a:cubicBezTo>
                <a:cubicBezTo>
                  <a:pt x="3761" y="3433"/>
                  <a:pt x="3775" y="3398"/>
                  <a:pt x="3802" y="3370"/>
                </a:cubicBezTo>
                <a:cubicBezTo>
                  <a:pt x="3830" y="3341"/>
                  <a:pt x="3866" y="3326"/>
                  <a:pt x="3910" y="3326"/>
                </a:cubicBezTo>
                <a:close/>
                <a:moveTo>
                  <a:pt x="5833" y="3257"/>
                </a:moveTo>
                <a:cubicBezTo>
                  <a:pt x="5939" y="3257"/>
                  <a:pt x="5992" y="3324"/>
                  <a:pt x="5992" y="3459"/>
                </a:cubicBezTo>
                <a:lnTo>
                  <a:pt x="5992" y="3922"/>
                </a:lnTo>
                <a:lnTo>
                  <a:pt x="5674" y="3922"/>
                </a:lnTo>
                <a:lnTo>
                  <a:pt x="5674" y="3459"/>
                </a:lnTo>
                <a:cubicBezTo>
                  <a:pt x="5674" y="3324"/>
                  <a:pt x="5727" y="3257"/>
                  <a:pt x="5833" y="3257"/>
                </a:cubicBezTo>
                <a:close/>
                <a:moveTo>
                  <a:pt x="9797" y="3250"/>
                </a:moveTo>
                <a:lnTo>
                  <a:pt x="9797" y="3922"/>
                </a:lnTo>
                <a:lnTo>
                  <a:pt x="9658" y="3922"/>
                </a:lnTo>
                <a:lnTo>
                  <a:pt x="9658" y="3798"/>
                </a:lnTo>
                <a:lnTo>
                  <a:pt x="9522" y="3798"/>
                </a:lnTo>
                <a:lnTo>
                  <a:pt x="9797" y="3250"/>
                </a:lnTo>
                <a:close/>
                <a:moveTo>
                  <a:pt x="0" y="0"/>
                </a:moveTo>
                <a:lnTo>
                  <a:pt x="13335" y="0"/>
                </a:lnTo>
                <a:lnTo>
                  <a:pt x="13335" y="3922"/>
                </a:lnTo>
                <a:lnTo>
                  <a:pt x="10418" y="3922"/>
                </a:lnTo>
                <a:lnTo>
                  <a:pt x="10418" y="2726"/>
                </a:lnTo>
                <a:lnTo>
                  <a:pt x="9449" y="2726"/>
                </a:lnTo>
                <a:lnTo>
                  <a:pt x="8945" y="3922"/>
                </a:lnTo>
                <a:lnTo>
                  <a:pt x="8327" y="3922"/>
                </a:lnTo>
                <a:lnTo>
                  <a:pt x="8396" y="3788"/>
                </a:lnTo>
                <a:cubicBezTo>
                  <a:pt x="8451" y="3682"/>
                  <a:pt x="8479" y="3568"/>
                  <a:pt x="8479" y="3446"/>
                </a:cubicBezTo>
                <a:cubicBezTo>
                  <a:pt x="8479" y="3238"/>
                  <a:pt x="8406" y="3057"/>
                  <a:pt x="8258" y="2903"/>
                </a:cubicBezTo>
                <a:cubicBezTo>
                  <a:pt x="8111" y="2749"/>
                  <a:pt x="7928" y="2672"/>
                  <a:pt x="7709" y="2672"/>
                </a:cubicBezTo>
                <a:cubicBezTo>
                  <a:pt x="7494" y="2672"/>
                  <a:pt x="7312" y="2748"/>
                  <a:pt x="7163" y="2900"/>
                </a:cubicBezTo>
                <a:cubicBezTo>
                  <a:pt x="7013" y="3051"/>
                  <a:pt x="6939" y="3234"/>
                  <a:pt x="6939" y="3446"/>
                </a:cubicBezTo>
                <a:cubicBezTo>
                  <a:pt x="6939" y="3629"/>
                  <a:pt x="6992" y="3786"/>
                  <a:pt x="7097" y="3918"/>
                </a:cubicBezTo>
                <a:lnTo>
                  <a:pt x="7101" y="3922"/>
                </a:lnTo>
                <a:lnTo>
                  <a:pt x="6623" y="3922"/>
                </a:lnTo>
                <a:lnTo>
                  <a:pt x="6623" y="3589"/>
                </a:lnTo>
                <a:cubicBezTo>
                  <a:pt x="6623" y="3303"/>
                  <a:pt x="6553" y="3079"/>
                  <a:pt x="6412" y="2916"/>
                </a:cubicBezTo>
                <a:cubicBezTo>
                  <a:pt x="6272" y="2754"/>
                  <a:pt x="6079" y="2672"/>
                  <a:pt x="5833" y="2672"/>
                </a:cubicBezTo>
                <a:cubicBezTo>
                  <a:pt x="5587" y="2672"/>
                  <a:pt x="5395" y="2754"/>
                  <a:pt x="5255" y="2918"/>
                </a:cubicBezTo>
                <a:cubicBezTo>
                  <a:pt x="5116" y="3082"/>
                  <a:pt x="5046" y="3305"/>
                  <a:pt x="5046" y="3589"/>
                </a:cubicBezTo>
                <a:lnTo>
                  <a:pt x="5046" y="3922"/>
                </a:lnTo>
                <a:lnTo>
                  <a:pt x="4555" y="3922"/>
                </a:lnTo>
                <a:lnTo>
                  <a:pt x="4624" y="3788"/>
                </a:lnTo>
                <a:cubicBezTo>
                  <a:pt x="4679" y="3682"/>
                  <a:pt x="4707" y="3568"/>
                  <a:pt x="4707" y="3446"/>
                </a:cubicBezTo>
                <a:cubicBezTo>
                  <a:pt x="4707" y="3238"/>
                  <a:pt x="4634" y="3057"/>
                  <a:pt x="4486" y="2903"/>
                </a:cubicBezTo>
                <a:cubicBezTo>
                  <a:pt x="4339" y="2749"/>
                  <a:pt x="4156" y="2672"/>
                  <a:pt x="3937" y="2672"/>
                </a:cubicBezTo>
                <a:cubicBezTo>
                  <a:pt x="3722" y="2672"/>
                  <a:pt x="3540" y="2748"/>
                  <a:pt x="3391" y="2900"/>
                </a:cubicBezTo>
                <a:cubicBezTo>
                  <a:pt x="3241" y="3051"/>
                  <a:pt x="3167" y="3234"/>
                  <a:pt x="3167" y="3446"/>
                </a:cubicBezTo>
                <a:cubicBezTo>
                  <a:pt x="3167" y="3629"/>
                  <a:pt x="3220" y="3786"/>
                  <a:pt x="3325" y="3918"/>
                </a:cubicBezTo>
                <a:lnTo>
                  <a:pt x="3329" y="3922"/>
                </a:lnTo>
                <a:lnTo>
                  <a:pt x="0" y="39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altLang="zh-CN" sz="16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lt"/>
              <a:sym typeface="+mn-ea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970405" y="2968625"/>
            <a:ext cx="8439150" cy="26054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90" h="3954">
                <a:moveTo>
                  <a:pt x="5672" y="0"/>
                </a:moveTo>
                <a:lnTo>
                  <a:pt x="5990" y="0"/>
                </a:lnTo>
                <a:lnTo>
                  <a:pt x="5990" y="313"/>
                </a:lnTo>
                <a:cubicBezTo>
                  <a:pt x="5990" y="448"/>
                  <a:pt x="5937" y="515"/>
                  <a:pt x="5831" y="515"/>
                </a:cubicBezTo>
                <a:cubicBezTo>
                  <a:pt x="5725" y="515"/>
                  <a:pt x="5672" y="448"/>
                  <a:pt x="5672" y="313"/>
                </a:cubicBezTo>
                <a:lnTo>
                  <a:pt x="5672" y="0"/>
                </a:lnTo>
                <a:close/>
                <a:moveTo>
                  <a:pt x="0" y="0"/>
                </a:moveTo>
                <a:lnTo>
                  <a:pt x="3293" y="0"/>
                </a:lnTo>
                <a:lnTo>
                  <a:pt x="3295" y="3"/>
                </a:lnTo>
                <a:cubicBezTo>
                  <a:pt x="3354" y="87"/>
                  <a:pt x="3433" y="162"/>
                  <a:pt x="3533" y="226"/>
                </a:cubicBezTo>
                <a:lnTo>
                  <a:pt x="3660" y="0"/>
                </a:lnTo>
                <a:lnTo>
                  <a:pt x="3867" y="0"/>
                </a:lnTo>
                <a:lnTo>
                  <a:pt x="3297" y="1063"/>
                </a:lnTo>
                <a:lnTo>
                  <a:pt x="4728" y="1063"/>
                </a:lnTo>
                <a:lnTo>
                  <a:pt x="4728" y="422"/>
                </a:lnTo>
                <a:lnTo>
                  <a:pt x="4360" y="422"/>
                </a:lnTo>
                <a:lnTo>
                  <a:pt x="4576" y="0"/>
                </a:lnTo>
                <a:lnTo>
                  <a:pt x="5044" y="0"/>
                </a:lnTo>
                <a:lnTo>
                  <a:pt x="5044" y="183"/>
                </a:lnTo>
                <a:cubicBezTo>
                  <a:pt x="5044" y="469"/>
                  <a:pt x="5114" y="693"/>
                  <a:pt x="5255" y="856"/>
                </a:cubicBezTo>
                <a:cubicBezTo>
                  <a:pt x="5395" y="1018"/>
                  <a:pt x="5587" y="1100"/>
                  <a:pt x="5831" y="1100"/>
                </a:cubicBezTo>
                <a:cubicBezTo>
                  <a:pt x="6074" y="1100"/>
                  <a:pt x="6267" y="1018"/>
                  <a:pt x="6409" y="854"/>
                </a:cubicBezTo>
                <a:cubicBezTo>
                  <a:pt x="6550" y="690"/>
                  <a:pt x="6621" y="467"/>
                  <a:pt x="6621" y="183"/>
                </a:cubicBezTo>
                <a:lnTo>
                  <a:pt x="6621" y="0"/>
                </a:lnTo>
                <a:lnTo>
                  <a:pt x="7065" y="0"/>
                </a:lnTo>
                <a:lnTo>
                  <a:pt x="7067" y="3"/>
                </a:lnTo>
                <a:cubicBezTo>
                  <a:pt x="7126" y="87"/>
                  <a:pt x="7205" y="162"/>
                  <a:pt x="7305" y="226"/>
                </a:cubicBezTo>
                <a:lnTo>
                  <a:pt x="7432" y="0"/>
                </a:lnTo>
                <a:lnTo>
                  <a:pt x="7639" y="0"/>
                </a:lnTo>
                <a:lnTo>
                  <a:pt x="7069" y="1063"/>
                </a:lnTo>
                <a:lnTo>
                  <a:pt x="8500" y="1063"/>
                </a:lnTo>
                <a:lnTo>
                  <a:pt x="8500" y="422"/>
                </a:lnTo>
                <a:lnTo>
                  <a:pt x="8132" y="422"/>
                </a:lnTo>
                <a:lnTo>
                  <a:pt x="8348" y="0"/>
                </a:lnTo>
                <a:lnTo>
                  <a:pt x="8962" y="0"/>
                </a:lnTo>
                <a:lnTo>
                  <a:pt x="8793" y="402"/>
                </a:lnTo>
                <a:lnTo>
                  <a:pt x="9656" y="402"/>
                </a:lnTo>
                <a:lnTo>
                  <a:pt x="9656" y="0"/>
                </a:lnTo>
                <a:lnTo>
                  <a:pt x="9795" y="0"/>
                </a:lnTo>
                <a:lnTo>
                  <a:pt x="9795" y="1063"/>
                </a:lnTo>
                <a:lnTo>
                  <a:pt x="10416" y="1063"/>
                </a:lnTo>
                <a:lnTo>
                  <a:pt x="10416" y="0"/>
                </a:lnTo>
                <a:lnTo>
                  <a:pt x="13290" y="0"/>
                </a:lnTo>
                <a:lnTo>
                  <a:pt x="13290" y="3954"/>
                </a:lnTo>
                <a:lnTo>
                  <a:pt x="0" y="39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altLang="zh-CN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  <a:cs typeface="+mn-lt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28390" y="1110615"/>
            <a:ext cx="5448935" cy="1275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 sz="166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28125 -0.442963 " pathEditMode="relative" ptsTypes="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 0.711481 " pathEditMode="relative" ptsTypes="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2" grpId="0" bldLvl="0" animBg="1"/>
      <p:bldP spid="18" grpId="0" bldLvl="0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0390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758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003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00300" y="3505835"/>
            <a:ext cx="990600" cy="8953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39925" y="475361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2563495" y="1757680"/>
            <a:ext cx="4619625" cy="600392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670" y="469900"/>
            <a:ext cx="4876800" cy="5885815"/>
          </a:xfrm>
          <a:prstGeom prst="ellipse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90265" y="1010285"/>
            <a:ext cx="8282940" cy="734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食品问题不断，人民忧愁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不绝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8" name="图片 17" descr="微信图片_202412251926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90" y="2781935"/>
            <a:ext cx="2343150" cy="2343150"/>
          </a:xfrm>
          <a:prstGeom prst="rect">
            <a:avLst/>
          </a:prstGeom>
        </p:spPr>
      </p:pic>
      <p:pic>
        <p:nvPicPr>
          <p:cNvPr id="17" name="图片 16" descr="微信图片_20241225192616"/>
          <p:cNvPicPr>
            <a:picLocks noChangeAspect="1"/>
          </p:cNvPicPr>
          <p:nvPr/>
        </p:nvPicPr>
        <p:blipFill>
          <a:blip r:embed="rId4"/>
          <a:srcRect l="10788" t="3036" r="7690" b="-5371"/>
          <a:stretch>
            <a:fillRect/>
          </a:stretch>
        </p:blipFill>
        <p:spPr>
          <a:xfrm>
            <a:off x="8283575" y="3871595"/>
            <a:ext cx="2107565" cy="2944495"/>
          </a:xfrm>
          <a:prstGeom prst="rect">
            <a:avLst/>
          </a:prstGeom>
        </p:spPr>
      </p:pic>
      <p:pic>
        <p:nvPicPr>
          <p:cNvPr id="20" name="图片 19" descr="微信图片_202412251925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595" y="3445510"/>
            <a:ext cx="2349500" cy="2349500"/>
          </a:xfrm>
          <a:prstGeom prst="rect">
            <a:avLst/>
          </a:prstGeom>
        </p:spPr>
      </p:pic>
      <p:pic>
        <p:nvPicPr>
          <p:cNvPr id="19" name="图片 18" descr="微信图片_202412251926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860" y="1744345"/>
            <a:ext cx="2258695" cy="22586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24555" y="1758315"/>
            <a:ext cx="2912110" cy="4738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民以食为天，食品安全是保障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人民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安全的标杆，然而食品黑幕大揭秘，层出不穷的食品问题，让人心惶惶，人民与食品企业产生了信任危机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0390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914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70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00300" y="3505835"/>
            <a:ext cx="990600" cy="8953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39925" y="475361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3657600" y="1238885"/>
            <a:ext cx="4876800" cy="462851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670" y="469900"/>
            <a:ext cx="4876800" cy="58858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5200" y="1129030"/>
            <a:ext cx="7520940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品各地美食，拒各种毒食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5595" y="2026285"/>
            <a:ext cx="3940175" cy="907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大家渴望于吃到各种美食，却对食品本身不放心，担心其添加剂过多，卫生不达标。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微信图片_20241225193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35" y="1905635"/>
            <a:ext cx="2610485" cy="1884680"/>
          </a:xfrm>
          <a:prstGeom prst="rect">
            <a:avLst/>
          </a:prstGeom>
        </p:spPr>
      </p:pic>
      <p:pic>
        <p:nvPicPr>
          <p:cNvPr id="7" name="图片 6" descr="微信图片_202412251938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329305"/>
            <a:ext cx="3158490" cy="24682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82790" y="4122420"/>
            <a:ext cx="4377690" cy="1453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随着更多企业的曝光，人们更加担忧食品问题，对食品安全的呼吁声更大。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600000"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040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70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67000" y="3505835"/>
            <a:ext cx="991235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39925" y="475361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3679190" y="1391285"/>
            <a:ext cx="4876800" cy="462851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25" y="225425"/>
            <a:ext cx="5372100" cy="58858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56940" y="1010285"/>
            <a:ext cx="7834630" cy="979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圆食品安全梦，人民更安心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635" y="1782445"/>
            <a:ext cx="408305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政府应该加强监管力度，加大对违法违规行为的处罚力度，提高违法成本。建立健全食品安全检测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体系，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从源头抓起，对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各个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40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食品环节进行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监控。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微信图片_202412251946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000">
            <a:off x="4107815" y="1864360"/>
            <a:ext cx="1805940" cy="2403475"/>
          </a:xfrm>
          <a:prstGeom prst="rect">
            <a:avLst/>
          </a:prstGeom>
        </p:spPr>
      </p:pic>
      <p:pic>
        <p:nvPicPr>
          <p:cNvPr id="7" name="图片 6" descr="微信图片_202412251947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85" y="2961640"/>
            <a:ext cx="2308860" cy="29724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88715" y="4555490"/>
            <a:ext cx="5487670" cy="1311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定期对市场的食品进行抽检，并将抽检结果向社会公布，让消费者能够及时了解食品安全信息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600000"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040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70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67000" y="3505835"/>
            <a:ext cx="991235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39925" y="475361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3679190" y="1391285"/>
            <a:ext cx="4876800" cy="462851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25" y="225425"/>
            <a:ext cx="5372100" cy="58858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56940" y="1010285"/>
            <a:ext cx="7834630" cy="979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圆食品安全梦，人民更安心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635" y="1782445"/>
            <a:ext cx="408305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88715" y="4555490"/>
            <a:ext cx="5487670" cy="1311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3975" y="2451735"/>
            <a:ext cx="4692015" cy="3659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食品企业应增强社会责任意识，严格遵守食品安全相关法律法规，加强内部管理，建立完善的食品安全管理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体系。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9" name="图片 18" descr="微信图片_20241225200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55" y="1905635"/>
            <a:ext cx="2733675" cy="3639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600000"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040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70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67000" y="3505835"/>
            <a:ext cx="991235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39925" y="475361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3679190" y="1391285"/>
            <a:ext cx="4876800" cy="462851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25" y="225425"/>
            <a:ext cx="5372100" cy="58858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56940" y="1010285"/>
            <a:ext cx="7834630" cy="979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圆食品安全梦，人民更安心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635" y="1782445"/>
            <a:ext cx="408305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88715" y="4555490"/>
            <a:ext cx="5487670" cy="1311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30650" y="1782445"/>
            <a:ext cx="6558280" cy="3659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消费者自身也应提高食品安全意识和辨别能力。在购买食物时查看食品的标签，生产日期，保质期等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信息。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微信图片_202412252008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60" y="3249295"/>
            <a:ext cx="1776095" cy="2618105"/>
          </a:xfrm>
          <a:prstGeom prst="rect">
            <a:avLst/>
          </a:prstGeom>
        </p:spPr>
      </p:pic>
      <p:pic>
        <p:nvPicPr>
          <p:cNvPr id="7" name="图片 6" descr="微信图片_202412252008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3154045"/>
            <a:ext cx="2212975" cy="2498725"/>
          </a:xfrm>
          <a:prstGeom prst="rect">
            <a:avLst/>
          </a:prstGeom>
        </p:spPr>
      </p:pic>
      <p:pic>
        <p:nvPicPr>
          <p:cNvPr id="18" name="图片 17" descr="微信图片_202412252008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90" y="3153410"/>
            <a:ext cx="2641600" cy="264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4345"/>
            <a:ext cx="1477645" cy="44005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4" name="内容占位符 3" descr="微信图片_20241225190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0390" y="831215"/>
            <a:ext cx="11031855" cy="510286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600000">
            <a:off x="-4011295" y="0"/>
            <a:ext cx="6846570" cy="681609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420000">
            <a:off x="-3094640" y="1005778"/>
            <a:ext cx="5424739" cy="489534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8543" h="7709">
                <a:moveTo>
                  <a:pt x="8030" y="5312"/>
                </a:moveTo>
                <a:lnTo>
                  <a:pt x="8528" y="6245"/>
                </a:lnTo>
                <a:lnTo>
                  <a:pt x="7492" y="6245"/>
                </a:lnTo>
                <a:lnTo>
                  <a:pt x="7785" y="5695"/>
                </a:lnTo>
                <a:lnTo>
                  <a:pt x="7790" y="5689"/>
                </a:lnTo>
                <a:cubicBezTo>
                  <a:pt x="7877" y="5566"/>
                  <a:pt x="7957" y="5441"/>
                  <a:pt x="8030" y="5312"/>
                </a:cubicBezTo>
                <a:lnTo>
                  <a:pt x="8030" y="5312"/>
                </a:lnTo>
                <a:close/>
                <a:moveTo>
                  <a:pt x="4739" y="0"/>
                </a:moveTo>
                <a:cubicBezTo>
                  <a:pt x="6299" y="5"/>
                  <a:pt x="7705" y="795"/>
                  <a:pt x="8282" y="2152"/>
                </a:cubicBezTo>
                <a:cubicBezTo>
                  <a:pt x="8712" y="3167"/>
                  <a:pt x="8593" y="4294"/>
                  <a:pt x="8054" y="5269"/>
                </a:cubicBezTo>
                <a:lnTo>
                  <a:pt x="8030" y="5312"/>
                </a:lnTo>
                <a:lnTo>
                  <a:pt x="8010" y="5274"/>
                </a:lnTo>
                <a:lnTo>
                  <a:pt x="7785" y="5695"/>
                </a:lnTo>
                <a:lnTo>
                  <a:pt x="7760" y="5729"/>
                </a:lnTo>
                <a:cubicBezTo>
                  <a:pt x="7277" y="6391"/>
                  <a:pt x="6587" y="6952"/>
                  <a:pt x="5739" y="7312"/>
                </a:cubicBezTo>
                <a:cubicBezTo>
                  <a:pt x="3524" y="8252"/>
                  <a:pt x="1072" y="7466"/>
                  <a:pt x="261" y="5557"/>
                </a:cubicBezTo>
                <a:cubicBezTo>
                  <a:pt x="-549" y="3647"/>
                  <a:pt x="589" y="1337"/>
                  <a:pt x="2804" y="397"/>
                </a:cubicBezTo>
                <a:cubicBezTo>
                  <a:pt x="3444" y="125"/>
                  <a:pt x="4104" y="-2"/>
                  <a:pt x="47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24075" y="1010285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食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7000" y="2258060"/>
            <a:ext cx="990600" cy="89535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>
            <a:solidFill>
              <a:schemeClr val="accent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品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67000" y="3505835"/>
            <a:ext cx="991235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</a:rPr>
              <a:t>圆</a:t>
            </a:r>
            <a:endParaRPr lang="zh-CN" altLang="en-US" sz="4000">
              <a:solidFill>
                <a:schemeClr val="bg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25650" y="4972050"/>
            <a:ext cx="990600" cy="895350"/>
          </a:xfrm>
          <a:prstGeom prst="ellipse">
            <a:avLst/>
          </a:prstGeom>
          <a:solidFill>
            <a:schemeClr val="accent4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梦</a:t>
            </a:r>
            <a:endParaRPr lang="zh-CN" altLang="en-US" sz="4000"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4" name="图片 13" descr="微信图片_20241225191629"/>
          <p:cNvPicPr>
            <a:picLocks noChangeAspect="1"/>
          </p:cNvPicPr>
          <p:nvPr/>
        </p:nvPicPr>
        <p:blipFill>
          <a:blip r:embed="rId2"/>
          <a:srcRect l="139648" t="4688" r="-139648" b="404"/>
          <a:stretch>
            <a:fillRect/>
          </a:stretch>
        </p:blipFill>
        <p:spPr>
          <a:xfrm>
            <a:off x="3657600" y="1238885"/>
            <a:ext cx="4876800" cy="4628515"/>
          </a:xfrm>
          <a:prstGeom prst="rect">
            <a:avLst/>
          </a:prstGeom>
        </p:spPr>
      </p:pic>
      <p:pic>
        <p:nvPicPr>
          <p:cNvPr id="15" name="图片 14" descr="微信图片_202412251916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6255" y="225425"/>
            <a:ext cx="5372100" cy="588581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57600" y="1010285"/>
            <a:ext cx="7473950" cy="1174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梦想成真，共赴美好未来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8755" y="1905635"/>
            <a:ext cx="4055110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民以食为天，食以安为先。食品与我们的生活息息相关，让我们一起为食品安全而努力，为自己，为后代打造一个无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毒品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的时代，让食品安全不再是梦！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6" name="图片 5" descr="微信图片_202412252019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495" y="1868170"/>
            <a:ext cx="3555365" cy="399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188595"/>
            <a:ext cx="12970510" cy="7477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64845"/>
            <a:ext cx="13139420" cy="830389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78785" y="2928620"/>
            <a:ext cx="1422400" cy="2800985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54600" y="2928620"/>
            <a:ext cx="3796665" cy="3585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小贴士寄语</a:t>
            </a:r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保持食品与手清洁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生熟食物要分开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食物要烧熟煮透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安全温度保存食物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240" y="-616585"/>
            <a:ext cx="16309975" cy="8062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" y="3486150"/>
            <a:ext cx="10953750" cy="4658995"/>
          </a:xfrm>
          <a:prstGeom prst="rect">
            <a:avLst/>
          </a:prstGeom>
          <a:scene3d>
            <a:camera prst="perspectiveFront">
              <a:rot lat="18000000" lon="0" rev="0"/>
            </a:camera>
            <a:lightRig rig="threePt" dir="t"/>
          </a:scene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43455" y="2735580"/>
            <a:ext cx="2114550" cy="3612515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162550" y="1409065"/>
            <a:ext cx="6386830" cy="318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小贴士寄语</a:t>
            </a:r>
            <a:r>
              <a:rPr lang="en-US" altLang="zh-CN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40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1.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保持食品与手清洁</a:t>
            </a:r>
            <a:endParaRPr lang="zh-CN" altLang="en-US" sz="40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2.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生熟食物要分开</a:t>
            </a:r>
            <a:endParaRPr lang="zh-CN" altLang="en-US" sz="40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3.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食物要烧熟煮透</a:t>
            </a:r>
            <a:endParaRPr lang="zh-CN" altLang="en-US" sz="40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4.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安全温度保存食物</a:t>
            </a:r>
            <a:endParaRPr lang="zh-CN" altLang="en-US" sz="40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演示</Application>
  <PresentationFormat>宽屏</PresentationFormat>
  <Paragraphs>113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华文新魏</vt:lpstr>
      <vt:lpstr>华文琥珀</vt:lpstr>
      <vt:lpstr>仿宋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林林林</dc:creator>
  <cp:lastModifiedBy>WPS_1694858103</cp:lastModifiedBy>
  <cp:revision>12</cp:revision>
  <dcterms:created xsi:type="dcterms:W3CDTF">2023-08-09T12:44:00Z</dcterms:created>
  <dcterms:modified xsi:type="dcterms:W3CDTF">2024-12-27T13:46:00Z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