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6" r:id="rId5"/>
    <p:sldId id="267" r:id="rId6"/>
    <p:sldId id="261" r:id="rId7"/>
    <p:sldId id="272" r:id="rId8"/>
    <p:sldId id="262" r:id="rId9"/>
    <p:sldId id="265" r:id="rId10"/>
    <p:sldId id="263" r:id="rId11"/>
    <p:sldId id="275" r:id="rId12"/>
    <p:sldId id="277" r:id="rId13"/>
    <p:sldId id="285" r:id="rId14"/>
    <p:sldId id="281" r:id="rId15"/>
    <p:sldId id="273" r:id="rId16"/>
    <p:sldId id="284" r:id="rId1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B2E"/>
    <a:srgbClr val="B52B36"/>
    <a:srgbClr val="CB5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455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93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1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57150" y="-90170"/>
            <a:ext cx="12319635" cy="70662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 dirty="0"/>
          </a:p>
        </p:txBody>
      </p:sp>
      <p:sp>
        <p:nvSpPr>
          <p:cNvPr id="37" name="任意多边形 36"/>
          <p:cNvSpPr/>
          <p:nvPr/>
        </p:nvSpPr>
        <p:spPr>
          <a:xfrm rot="21155408" flipH="1">
            <a:off x="-557062" y="-818547"/>
            <a:ext cx="13167812" cy="8500422"/>
          </a:xfrm>
          <a:custGeom>
            <a:avLst/>
            <a:gdLst>
              <a:gd name="connsiteX0" fmla="*/ 0 w 12989007"/>
              <a:gd name="connsiteY0" fmla="*/ 1584266 h 8384995"/>
              <a:gd name="connsiteX1" fmla="*/ 11915 w 12989007"/>
              <a:gd name="connsiteY1" fmla="*/ 1582716 h 8384995"/>
              <a:gd name="connsiteX2" fmla="*/ 14372 w 12989007"/>
              <a:gd name="connsiteY2" fmla="*/ 1601608 h 8384995"/>
              <a:gd name="connsiteX3" fmla="*/ 3567804 w 12989007"/>
              <a:gd name="connsiteY3" fmla="*/ 5061048 h 8384995"/>
              <a:gd name="connsiteX4" fmla="*/ 3567804 w 12989007"/>
              <a:gd name="connsiteY4" fmla="*/ 5938370 h 8384995"/>
              <a:gd name="connsiteX5" fmla="*/ 4005028 w 12989007"/>
              <a:gd name="connsiteY5" fmla="*/ 6375594 h 8384995"/>
              <a:gd name="connsiteX6" fmla="*/ 4918066 w 12989007"/>
              <a:gd name="connsiteY6" fmla="*/ 6375594 h 8384995"/>
              <a:gd name="connsiteX7" fmla="*/ 6263498 w 12989007"/>
              <a:gd name="connsiteY7" fmla="*/ 7685437 h 8384995"/>
              <a:gd name="connsiteX8" fmla="*/ 884451 w 12989007"/>
              <a:gd name="connsiteY8" fmla="*/ 8384995 h 8384995"/>
              <a:gd name="connsiteX9" fmla="*/ 12100752 w 12989007"/>
              <a:gd name="connsiteY9" fmla="*/ 0 h 8384995"/>
              <a:gd name="connsiteX10" fmla="*/ 12989007 w 12989007"/>
              <a:gd name="connsiteY10" fmla="*/ 6829979 h 8384995"/>
              <a:gd name="connsiteX11" fmla="*/ 6280906 w 12989007"/>
              <a:gd name="connsiteY11" fmla="*/ 7702384 h 8384995"/>
              <a:gd name="connsiteX12" fmla="*/ 6263498 w 12989007"/>
              <a:gd name="connsiteY12" fmla="*/ 7685437 h 8384995"/>
              <a:gd name="connsiteX13" fmla="*/ 12974635 w 12989007"/>
              <a:gd name="connsiteY13" fmla="*/ 6812637 h 8384995"/>
              <a:gd name="connsiteX14" fmla="*/ 12090184 w 12989007"/>
              <a:gd name="connsiteY14" fmla="*/ 11908 h 8384995"/>
              <a:gd name="connsiteX15" fmla="*/ 11915 w 12989007"/>
              <a:gd name="connsiteY15" fmla="*/ 1582716 h 8384995"/>
              <a:gd name="connsiteX16" fmla="*/ 10568 w 12989007"/>
              <a:gd name="connsiteY16" fmla="*/ 1572358 h 8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89007" h="8384995">
                <a:moveTo>
                  <a:pt x="0" y="1584266"/>
                </a:moveTo>
                <a:lnTo>
                  <a:pt x="11915" y="1582716"/>
                </a:lnTo>
                <a:lnTo>
                  <a:pt x="14372" y="1601608"/>
                </a:lnTo>
                <a:lnTo>
                  <a:pt x="3567804" y="5061048"/>
                </a:lnTo>
                <a:lnTo>
                  <a:pt x="3567804" y="5938370"/>
                </a:lnTo>
                <a:cubicBezTo>
                  <a:pt x="3567804" y="6179842"/>
                  <a:pt x="3763556" y="6375594"/>
                  <a:pt x="4005028" y="6375594"/>
                </a:cubicBezTo>
                <a:lnTo>
                  <a:pt x="4918066" y="6375594"/>
                </a:lnTo>
                <a:lnTo>
                  <a:pt x="6263498" y="7685437"/>
                </a:lnTo>
                <a:lnTo>
                  <a:pt x="884451" y="8384995"/>
                </a:lnTo>
                <a:close/>
                <a:moveTo>
                  <a:pt x="12100752" y="0"/>
                </a:moveTo>
                <a:lnTo>
                  <a:pt x="12989007" y="6829979"/>
                </a:lnTo>
                <a:lnTo>
                  <a:pt x="6280906" y="7702384"/>
                </a:lnTo>
                <a:lnTo>
                  <a:pt x="6263498" y="7685437"/>
                </a:lnTo>
                <a:lnTo>
                  <a:pt x="12974635" y="6812637"/>
                </a:lnTo>
                <a:lnTo>
                  <a:pt x="12090184" y="11908"/>
                </a:lnTo>
                <a:lnTo>
                  <a:pt x="11915" y="1582716"/>
                </a:lnTo>
                <a:lnTo>
                  <a:pt x="10568" y="1572358"/>
                </a:lnTo>
                <a:close/>
              </a:path>
            </a:pathLst>
          </a:custGeom>
          <a:solidFill>
            <a:srgbClr val="B52B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任意多边形 52"/>
          <p:cNvSpPr/>
          <p:nvPr/>
        </p:nvSpPr>
        <p:spPr>
          <a:xfrm rot="21155408" flipH="1">
            <a:off x="-638659" y="-861368"/>
            <a:ext cx="13393362" cy="8646025"/>
          </a:xfrm>
          <a:custGeom>
            <a:avLst/>
            <a:gdLst>
              <a:gd name="connsiteX0" fmla="*/ 0 w 12989007"/>
              <a:gd name="connsiteY0" fmla="*/ 1584266 h 8384995"/>
              <a:gd name="connsiteX1" fmla="*/ 11915 w 12989007"/>
              <a:gd name="connsiteY1" fmla="*/ 1582716 h 8384995"/>
              <a:gd name="connsiteX2" fmla="*/ 14372 w 12989007"/>
              <a:gd name="connsiteY2" fmla="*/ 1601608 h 8384995"/>
              <a:gd name="connsiteX3" fmla="*/ 3567804 w 12989007"/>
              <a:gd name="connsiteY3" fmla="*/ 5061048 h 8384995"/>
              <a:gd name="connsiteX4" fmla="*/ 3567804 w 12989007"/>
              <a:gd name="connsiteY4" fmla="*/ 5938370 h 8384995"/>
              <a:gd name="connsiteX5" fmla="*/ 4005028 w 12989007"/>
              <a:gd name="connsiteY5" fmla="*/ 6375594 h 8384995"/>
              <a:gd name="connsiteX6" fmla="*/ 4918066 w 12989007"/>
              <a:gd name="connsiteY6" fmla="*/ 6375594 h 8384995"/>
              <a:gd name="connsiteX7" fmla="*/ 6263498 w 12989007"/>
              <a:gd name="connsiteY7" fmla="*/ 7685437 h 8384995"/>
              <a:gd name="connsiteX8" fmla="*/ 884451 w 12989007"/>
              <a:gd name="connsiteY8" fmla="*/ 8384995 h 8384995"/>
              <a:gd name="connsiteX9" fmla="*/ 12100752 w 12989007"/>
              <a:gd name="connsiteY9" fmla="*/ 0 h 8384995"/>
              <a:gd name="connsiteX10" fmla="*/ 12989007 w 12989007"/>
              <a:gd name="connsiteY10" fmla="*/ 6829979 h 8384995"/>
              <a:gd name="connsiteX11" fmla="*/ 6280906 w 12989007"/>
              <a:gd name="connsiteY11" fmla="*/ 7702384 h 8384995"/>
              <a:gd name="connsiteX12" fmla="*/ 6263498 w 12989007"/>
              <a:gd name="connsiteY12" fmla="*/ 7685437 h 8384995"/>
              <a:gd name="connsiteX13" fmla="*/ 12974635 w 12989007"/>
              <a:gd name="connsiteY13" fmla="*/ 6812637 h 8384995"/>
              <a:gd name="connsiteX14" fmla="*/ 12090184 w 12989007"/>
              <a:gd name="connsiteY14" fmla="*/ 11908 h 8384995"/>
              <a:gd name="connsiteX15" fmla="*/ 11915 w 12989007"/>
              <a:gd name="connsiteY15" fmla="*/ 1582716 h 8384995"/>
              <a:gd name="connsiteX16" fmla="*/ 10568 w 12989007"/>
              <a:gd name="connsiteY16" fmla="*/ 1572358 h 8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89007" h="8384995">
                <a:moveTo>
                  <a:pt x="0" y="1584266"/>
                </a:moveTo>
                <a:lnTo>
                  <a:pt x="11915" y="1582716"/>
                </a:lnTo>
                <a:lnTo>
                  <a:pt x="14372" y="1601608"/>
                </a:lnTo>
                <a:lnTo>
                  <a:pt x="3567804" y="5061048"/>
                </a:lnTo>
                <a:lnTo>
                  <a:pt x="3567804" y="5938370"/>
                </a:lnTo>
                <a:cubicBezTo>
                  <a:pt x="3567804" y="6179842"/>
                  <a:pt x="3763556" y="6375594"/>
                  <a:pt x="4005028" y="6375594"/>
                </a:cubicBezTo>
                <a:lnTo>
                  <a:pt x="4918066" y="6375594"/>
                </a:lnTo>
                <a:lnTo>
                  <a:pt x="6263498" y="7685437"/>
                </a:lnTo>
                <a:lnTo>
                  <a:pt x="884451" y="8384995"/>
                </a:lnTo>
                <a:close/>
                <a:moveTo>
                  <a:pt x="12100752" y="0"/>
                </a:moveTo>
                <a:lnTo>
                  <a:pt x="12989007" y="6829979"/>
                </a:lnTo>
                <a:lnTo>
                  <a:pt x="6280906" y="7702384"/>
                </a:lnTo>
                <a:lnTo>
                  <a:pt x="6263498" y="7685437"/>
                </a:lnTo>
                <a:lnTo>
                  <a:pt x="12974635" y="6812637"/>
                </a:lnTo>
                <a:lnTo>
                  <a:pt x="12090184" y="11908"/>
                </a:lnTo>
                <a:lnTo>
                  <a:pt x="11915" y="1582716"/>
                </a:lnTo>
                <a:lnTo>
                  <a:pt x="10568" y="1572358"/>
                </a:lnTo>
                <a:close/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2932" y="673916"/>
            <a:ext cx="7552055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zh-CN" altLang="en-US" sz="9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食刻牢记  </a:t>
            </a:r>
            <a:endParaRPr lang="en-US" altLang="zh-CN" sz="9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 sz="9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9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r>
              <a:rPr lang="zh-CN" altLang="en-US" sz="9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安全相伴</a:t>
            </a:r>
            <a:endParaRPr lang="en-US" altLang="zh-CN" sz="9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0752" y="3720904"/>
            <a:ext cx="706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PAY ATTENTION TO FOOD SAFETY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11738" y="5732060"/>
            <a:ext cx="3261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 smtClean="0">
                <a:solidFill>
                  <a:schemeClr val="bg1"/>
                </a:solidFill>
              </a:rPr>
              <a:t>杨菲乐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pPr algn="r"/>
            <a:r>
              <a:rPr lang="en-US" altLang="zh-CN" sz="2400" dirty="0" smtClean="0">
                <a:solidFill>
                  <a:schemeClr val="bg1"/>
                </a:solidFill>
              </a:rPr>
              <a:t>2024/12/21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3" grpId="0" animBg="1"/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270" y="3181985"/>
            <a:ext cx="12192635" cy="261048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76771" y="3728720"/>
            <a:ext cx="1517650" cy="1517650"/>
            <a:chOff x="1203" y="5872"/>
            <a:chExt cx="2390" cy="2390"/>
          </a:xfrm>
        </p:grpSpPr>
        <p:sp>
          <p:nvSpPr>
            <p:cNvPr id="7" name="椭圆 6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755557" y="3728085"/>
            <a:ext cx="1518285" cy="1518285"/>
            <a:chOff x="1203" y="5872"/>
            <a:chExt cx="2391" cy="2391"/>
          </a:xfrm>
        </p:grpSpPr>
        <p:sp>
          <p:nvSpPr>
            <p:cNvPr id="14" name="椭圆 13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061282" y="3728085"/>
            <a:ext cx="1518285" cy="1518285"/>
            <a:chOff x="1203" y="5872"/>
            <a:chExt cx="2391" cy="2391"/>
          </a:xfrm>
        </p:grpSpPr>
        <p:sp>
          <p:nvSpPr>
            <p:cNvPr id="22" name="椭圆 21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7030669" y="3181985"/>
            <a:ext cx="2631773" cy="2609693"/>
          </a:xfrm>
          <a:prstGeom prst="rect">
            <a:avLst/>
          </a:prstGeom>
          <a:solidFill>
            <a:srgbClr val="B52B3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7538949" y="3728085"/>
            <a:ext cx="1518285" cy="1518285"/>
            <a:chOff x="1203" y="5872"/>
            <a:chExt cx="2391" cy="2391"/>
          </a:xfrm>
        </p:grpSpPr>
        <p:sp>
          <p:nvSpPr>
            <p:cNvPr id="29" name="椭圆 28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734185" y="892175"/>
            <a:ext cx="482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B52B36">
                    <a:alpha val="70000"/>
                  </a:srgb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提高</a:t>
            </a:r>
            <a:r>
              <a:rPr lang="zh-CN" altLang="en-US" sz="3600" b="1" dirty="0" smtClean="0">
                <a:solidFill>
                  <a:srgbClr val="B52B36">
                    <a:alpha val="70000"/>
                  </a:srgb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食品安全意识</a:t>
            </a:r>
            <a:endParaRPr lang="zh-CN" altLang="en-US" sz="3600" b="1" dirty="0">
              <a:solidFill>
                <a:srgbClr val="B52B36">
                  <a:alpha val="70000"/>
                </a:srgb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811655" y="1628725"/>
            <a:ext cx="6645910" cy="45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Raise awareness of food safety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811655" y="1577340"/>
            <a:ext cx="5471160" cy="0"/>
          </a:xfrm>
          <a:prstGeom prst="line">
            <a:avLst/>
          </a:prstGeom>
          <a:ln w="12700">
            <a:solidFill>
              <a:srgbClr val="B52B3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10167761" y="3728085"/>
            <a:ext cx="1518285" cy="1518285"/>
          </a:xfrm>
          <a:prstGeom prst="ellipse">
            <a:avLst/>
          </a:prstGeom>
          <a:noFill/>
          <a:ln w="25400" cmpd="sng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0275330" y="3951605"/>
            <a:ext cx="1339850" cy="1071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PART</a:t>
            </a:r>
          </a:p>
          <a:p>
            <a:pPr algn="ctr"/>
            <a:r>
              <a:rPr lang="en-US" altLang="zh-CN" sz="3200" b="1" dirty="0" smtClean="0">
                <a:solidFill>
                  <a:schemeClr val="bg1"/>
                </a:solidFill>
              </a:rPr>
              <a:t>05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4" grpId="0" bldLvl="0" animBg="1"/>
      <p:bldP spid="27" grpId="0"/>
      <p:bldP spid="28" grpId="0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735705" y="500835"/>
            <a:ext cx="47180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提高食品安全意识</a:t>
            </a:r>
            <a:endParaRPr lang="en-US" altLang="zh-CN" sz="32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标题"/>
          <p:cNvSpPr/>
          <p:nvPr/>
        </p:nvSpPr>
        <p:spPr>
          <a:xfrm>
            <a:off x="2442949" y="2100096"/>
            <a:ext cx="28440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4000" dirty="0" smtClean="0">
                <a:solidFill>
                  <a:srgbClr val="A82B2E"/>
                </a:solidFill>
                <a:latin typeface="华文细黑" panose="02010600040101010101" charset="-122"/>
                <a:ea typeface="华文细黑" panose="02010600040101010101" charset="-122"/>
              </a:rPr>
              <a:t>要养成良好的卫生习惯</a:t>
            </a:r>
            <a:endParaRPr lang="zh-CN" altLang="en-US" sz="4000" dirty="0">
              <a:solidFill>
                <a:srgbClr val="A82B2E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99735" y="2210435"/>
            <a:ext cx="594995" cy="3087370"/>
          </a:xfrm>
          <a:custGeom>
            <a:avLst/>
            <a:gdLst/>
            <a:ahLst/>
            <a:cxnLst/>
            <a:rect l="l" t="t" r="r" b="b"/>
            <a:pathLst>
              <a:path w="594936" h="2743232">
                <a:moveTo>
                  <a:pt x="0" y="0"/>
                </a:moveTo>
                <a:lnTo>
                  <a:pt x="594936" y="0"/>
                </a:lnTo>
                <a:lnTo>
                  <a:pt x="594936" y="142429"/>
                </a:lnTo>
                <a:lnTo>
                  <a:pt x="183970" y="142429"/>
                </a:lnTo>
                <a:lnTo>
                  <a:pt x="183970" y="2600804"/>
                </a:lnTo>
                <a:lnTo>
                  <a:pt x="594936" y="2600804"/>
                </a:lnTo>
                <a:lnTo>
                  <a:pt x="594936" y="2743232"/>
                </a:lnTo>
                <a:lnTo>
                  <a:pt x="0" y="2743232"/>
                </a:lnTo>
                <a:close/>
              </a:path>
            </a:pathLst>
          </a:custGeom>
          <a:solidFill>
            <a:srgbClr val="B52B36">
              <a:alpha val="7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23900" dirty="0"/>
          </a:p>
        </p:txBody>
      </p:sp>
      <p:sp>
        <p:nvSpPr>
          <p:cNvPr id="2" name="正文"/>
          <p:cNvSpPr/>
          <p:nvPr/>
        </p:nvSpPr>
        <p:spPr>
          <a:xfrm>
            <a:off x="6094730" y="2127706"/>
            <a:ext cx="37890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200000"/>
              </a:lnSpc>
            </a:pPr>
            <a:r>
              <a:rPr lang="en-GB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1.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养成吃饭前洗手的卫生习惯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algn="l" fontAlgn="auto">
              <a:lnSpc>
                <a:spcPct val="200000"/>
              </a:lnSpc>
            </a:pPr>
            <a:r>
              <a:rPr lang="en-GB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2.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生吃瓜果要洗干净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algn="l" fontAlgn="auto">
              <a:lnSpc>
                <a:spcPct val="200000"/>
              </a:lnSpc>
            </a:pP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3.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不吃腐烂变馊的饭菜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algn="l" fontAlgn="auto">
              <a:lnSpc>
                <a:spcPct val="200000"/>
              </a:lnSpc>
            </a:pP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4.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饮水讲卫生，不喝生冷水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algn="l" fontAlgn="auto">
              <a:lnSpc>
                <a:spcPct val="200000"/>
              </a:lnSpc>
            </a:pP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5.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注意科学饮食</a:t>
            </a:r>
            <a:endParaRPr lang="en-GB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1" name="任意多边形: 形状 20"/>
          <p:cNvSpPr/>
          <p:nvPr/>
        </p:nvSpPr>
        <p:spPr>
          <a:xfrm rot="10800000">
            <a:off x="10044847" y="2172439"/>
            <a:ext cx="1551548" cy="1721506"/>
          </a:xfrm>
          <a:custGeom>
            <a:avLst/>
            <a:gdLst/>
            <a:ahLst/>
            <a:cxnLst/>
            <a:rect l="l" t="t" r="r" b="b"/>
            <a:pathLst>
              <a:path w="714327" h="792575">
                <a:moveTo>
                  <a:pt x="661321" y="0"/>
                </a:moveTo>
                <a:lnTo>
                  <a:pt x="714327" y="85820"/>
                </a:lnTo>
                <a:cubicBezTo>
                  <a:pt x="584756" y="149764"/>
                  <a:pt x="519970" y="296164"/>
                  <a:pt x="519970" y="525018"/>
                </a:cubicBezTo>
                <a:lnTo>
                  <a:pt x="666369" y="525018"/>
                </a:lnTo>
                <a:lnTo>
                  <a:pt x="666369" y="792575"/>
                </a:lnTo>
                <a:lnTo>
                  <a:pt x="403860" y="792575"/>
                </a:lnTo>
                <a:lnTo>
                  <a:pt x="403860" y="545211"/>
                </a:lnTo>
                <a:cubicBezTo>
                  <a:pt x="403860" y="425735"/>
                  <a:pt x="426156" y="315515"/>
                  <a:pt x="470749" y="214550"/>
                </a:cubicBezTo>
                <a:cubicBezTo>
                  <a:pt x="515342" y="113585"/>
                  <a:pt x="578866" y="42068"/>
                  <a:pt x="661321" y="0"/>
                </a:cubicBezTo>
                <a:close/>
                <a:moveTo>
                  <a:pt x="257461" y="0"/>
                </a:moveTo>
                <a:lnTo>
                  <a:pt x="310467" y="85820"/>
                </a:lnTo>
                <a:cubicBezTo>
                  <a:pt x="180896" y="149764"/>
                  <a:pt x="116110" y="296164"/>
                  <a:pt x="116110" y="525018"/>
                </a:cubicBezTo>
                <a:lnTo>
                  <a:pt x="262509" y="525018"/>
                </a:lnTo>
                <a:lnTo>
                  <a:pt x="262509" y="792575"/>
                </a:lnTo>
                <a:lnTo>
                  <a:pt x="0" y="792575"/>
                </a:lnTo>
                <a:lnTo>
                  <a:pt x="0" y="545211"/>
                </a:lnTo>
                <a:cubicBezTo>
                  <a:pt x="0" y="425735"/>
                  <a:pt x="22296" y="315515"/>
                  <a:pt x="66889" y="214550"/>
                </a:cubicBezTo>
                <a:cubicBezTo>
                  <a:pt x="111482" y="113585"/>
                  <a:pt x="175006" y="42068"/>
                  <a:pt x="25746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直角三角形 4"/>
          <p:cNvSpPr/>
          <p:nvPr/>
        </p:nvSpPr>
        <p:spPr>
          <a:xfrm>
            <a:off x="-15240" y="1113155"/>
            <a:ext cx="5744845" cy="5744845"/>
          </a:xfrm>
          <a:prstGeom prst="rtTriangl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/>
      <p:bldP spid="9" grpId="0" bldLvl="0" animBg="1"/>
      <p:bldP spid="2" grpId="0"/>
      <p:bldP spid="21" grpId="0" bldLvl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875935" cy="6858000"/>
          </a:xfrm>
          <a:prstGeom prst="rect">
            <a:avLst/>
          </a:prstGeom>
          <a:solidFill>
            <a:srgbClr val="B52B3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23120" y="1153551"/>
            <a:ext cx="9945858" cy="49658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23"/>
          <p:cNvSpPr>
            <a:spLocks noChangeArrowheads="1"/>
          </p:cNvSpPr>
          <p:nvPr/>
        </p:nvSpPr>
        <p:spPr bwMode="auto">
          <a:xfrm>
            <a:off x="5725600" y="2050367"/>
            <a:ext cx="4941570" cy="28062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不要到无证、无照摊点上购买食品</a:t>
            </a:r>
            <a:endParaRPr lang="en-US" altLang="zh-CN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要到正规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的商店、超市和标准化的农贸市场购买食品</a:t>
            </a:r>
            <a:endParaRPr lang="en-US" altLang="zh-CN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要选择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安全、卫生的餐馆</a:t>
            </a:r>
            <a:endParaRPr lang="en-US" altLang="zh-CN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看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餐馆是否持有有效的食品卫生许可证    </a:t>
            </a:r>
            <a:endParaRPr lang="en-US" altLang="zh-CN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  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看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参观就餐环境是否卫生 </a:t>
            </a:r>
            <a:endParaRPr lang="en-US" altLang="zh-CN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71910" y="256736"/>
            <a:ext cx="3848277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提高食品安全意识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23120" y="2050367"/>
            <a:ext cx="4602480" cy="284607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543162" y="5167896"/>
            <a:ext cx="9124008" cy="89113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lnSpc>
                <a:spcPct val="130000"/>
              </a:lnSpc>
            </a:pP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</a:rPr>
              <a:t>不偏食、不挑食，养成良好的卫生习惯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181983"/>
            <a:ext cx="12192635" cy="261048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4484" y="3728720"/>
            <a:ext cx="1517650" cy="1517650"/>
            <a:chOff x="1203" y="5872"/>
            <a:chExt cx="2390" cy="2390"/>
          </a:xfrm>
        </p:grpSpPr>
        <p:sp>
          <p:nvSpPr>
            <p:cNvPr id="7" name="椭圆 6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9635319" y="3182775"/>
            <a:ext cx="2556681" cy="2609693"/>
          </a:xfrm>
          <a:prstGeom prst="rect">
            <a:avLst/>
          </a:prstGeom>
          <a:solidFill>
            <a:srgbClr val="B52B3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873928" y="3728082"/>
            <a:ext cx="1518285" cy="1518285"/>
            <a:chOff x="1203" y="5872"/>
            <a:chExt cx="2391" cy="2391"/>
          </a:xfrm>
        </p:grpSpPr>
        <p:sp>
          <p:nvSpPr>
            <p:cNvPr id="14" name="椭圆 13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</a:rPr>
                <a:t>02</a:t>
              </a:r>
              <a:endParaRPr lang="en-US" altLang="zh-C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63369" y="3728082"/>
            <a:ext cx="1518285" cy="1518285"/>
            <a:chOff x="1203" y="5872"/>
            <a:chExt cx="2391" cy="2391"/>
          </a:xfrm>
        </p:grpSpPr>
        <p:sp>
          <p:nvSpPr>
            <p:cNvPr id="22" name="椭圆 21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201831" y="3728081"/>
            <a:ext cx="1518285" cy="1518285"/>
            <a:chOff x="1203" y="5872"/>
            <a:chExt cx="2391" cy="2391"/>
          </a:xfrm>
        </p:grpSpPr>
        <p:sp>
          <p:nvSpPr>
            <p:cNvPr id="29" name="椭圆 28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</a:rPr>
                <a:t>05</a:t>
              </a:r>
              <a:endParaRPr lang="en-US" altLang="zh-CN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734185" y="892175"/>
            <a:ext cx="541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 smtClean="0">
                <a:solidFill>
                  <a:srgbClr val="A82B2E">
                    <a:alpha val="70000"/>
                  </a:srgb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购买食品注意事项</a:t>
            </a:r>
            <a:endParaRPr lang="zh-CN" altLang="en-US" sz="4000" b="1" dirty="0">
              <a:solidFill>
                <a:srgbClr val="A82B2E">
                  <a:alpha val="70000"/>
                </a:srgb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734820" y="1791970"/>
            <a:ext cx="6645910" cy="45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Precautions for purchasing food 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811655" y="1577340"/>
            <a:ext cx="5471160" cy="0"/>
          </a:xfrm>
          <a:prstGeom prst="line">
            <a:avLst/>
          </a:prstGeom>
          <a:ln w="12700">
            <a:solidFill>
              <a:srgbClr val="B52B3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7621587" y="3728082"/>
            <a:ext cx="1518285" cy="1518285"/>
            <a:chOff x="1203" y="5872"/>
            <a:chExt cx="2391" cy="2391"/>
          </a:xfrm>
        </p:grpSpPr>
        <p:sp>
          <p:nvSpPr>
            <p:cNvPr id="24" name="椭圆 23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758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 bldLvl="0" animBg="1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5075555" y="-30480"/>
            <a:ext cx="8472805" cy="6903720"/>
          </a:xfrm>
          <a:prstGeom prst="parallelogram">
            <a:avLst>
              <a:gd name="adj" fmla="val 55685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744210" y="0"/>
            <a:ext cx="7578090" cy="2705100"/>
            <a:chOff x="9046" y="0"/>
            <a:chExt cx="11934" cy="4260"/>
          </a:xfrm>
        </p:grpSpPr>
        <p:sp>
          <p:nvSpPr>
            <p:cNvPr id="19" name="平行四边形 18"/>
            <p:cNvSpPr/>
            <p:nvPr/>
          </p:nvSpPr>
          <p:spPr>
            <a:xfrm>
              <a:off x="9046" y="0"/>
              <a:ext cx="11935" cy="4260"/>
            </a:xfrm>
            <a:prstGeom prst="parallelogram">
              <a:avLst>
                <a:gd name="adj" fmla="val 80000"/>
              </a:avLst>
            </a:prstGeom>
            <a:solidFill>
              <a:srgbClr val="B52B3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0" name="蝴蝶"/>
            <p:cNvSpPr/>
            <p:nvPr/>
          </p:nvSpPr>
          <p:spPr bwMode="auto">
            <a:xfrm>
              <a:off x="13393" y="1032"/>
              <a:ext cx="2543" cy="2543"/>
            </a:xfrm>
            <a:custGeom>
              <a:avLst/>
              <a:gdLst>
                <a:gd name="T0" fmla="*/ 1810617 w 5490"/>
                <a:gd name="T1" fmla="*/ 347 h 4522"/>
                <a:gd name="T2" fmla="*/ 1609014 w 5490"/>
                <a:gd name="T3" fmla="*/ 21157 h 4522"/>
                <a:gd name="T4" fmla="*/ 1443844 w 5490"/>
                <a:gd name="T5" fmla="*/ 59657 h 4522"/>
                <a:gd name="T6" fmla="*/ 1305046 w 5490"/>
                <a:gd name="T7" fmla="*/ 109255 h 4522"/>
                <a:gd name="T8" fmla="*/ 1164514 w 5490"/>
                <a:gd name="T9" fmla="*/ 180704 h 4522"/>
                <a:gd name="T10" fmla="*/ 1027104 w 5490"/>
                <a:gd name="T11" fmla="*/ 277126 h 4522"/>
                <a:gd name="T12" fmla="*/ 915719 w 5490"/>
                <a:gd name="T13" fmla="*/ 310076 h 4522"/>
                <a:gd name="T14" fmla="*/ 780391 w 5490"/>
                <a:gd name="T15" fmla="*/ 205330 h 4522"/>
                <a:gd name="T16" fmla="*/ 640205 w 5490"/>
                <a:gd name="T17" fmla="*/ 127291 h 4522"/>
                <a:gd name="T18" fmla="*/ 500366 w 5490"/>
                <a:gd name="T19" fmla="*/ 72143 h 4522"/>
                <a:gd name="T20" fmla="*/ 366773 w 5490"/>
                <a:gd name="T21" fmla="*/ 35031 h 4522"/>
                <a:gd name="T22" fmla="*/ 142615 w 5490"/>
                <a:gd name="T23" fmla="*/ 2775 h 4522"/>
                <a:gd name="T24" fmla="*/ 0 w 5490"/>
                <a:gd name="T25" fmla="*/ 1387 h 4522"/>
                <a:gd name="T26" fmla="*/ 19779 w 5490"/>
                <a:gd name="T27" fmla="*/ 160934 h 4522"/>
                <a:gd name="T28" fmla="*/ 65929 w 5490"/>
                <a:gd name="T29" fmla="*/ 368345 h 4522"/>
                <a:gd name="T30" fmla="*/ 121101 w 5490"/>
                <a:gd name="T31" fmla="*/ 531707 h 4522"/>
                <a:gd name="T32" fmla="*/ 200216 w 5490"/>
                <a:gd name="T33" fmla="*/ 690214 h 4522"/>
                <a:gd name="T34" fmla="*/ 298415 w 5490"/>
                <a:gd name="T35" fmla="*/ 818892 h 4522"/>
                <a:gd name="T36" fmla="*/ 362609 w 5490"/>
                <a:gd name="T37" fmla="*/ 876120 h 4522"/>
                <a:gd name="T38" fmla="*/ 435131 w 5490"/>
                <a:gd name="T39" fmla="*/ 921903 h 4522"/>
                <a:gd name="T40" fmla="*/ 516328 w 5490"/>
                <a:gd name="T41" fmla="*/ 954506 h 4522"/>
                <a:gd name="T42" fmla="*/ 607240 w 5490"/>
                <a:gd name="T43" fmla="*/ 972195 h 4522"/>
                <a:gd name="T44" fmla="*/ 708216 w 5490"/>
                <a:gd name="T45" fmla="*/ 972195 h 4522"/>
                <a:gd name="T46" fmla="*/ 615915 w 5490"/>
                <a:gd name="T47" fmla="*/ 999249 h 4522"/>
                <a:gd name="T48" fmla="*/ 502101 w 5490"/>
                <a:gd name="T49" fmla="*/ 1060293 h 4522"/>
                <a:gd name="T50" fmla="*/ 443459 w 5490"/>
                <a:gd name="T51" fmla="*/ 1111279 h 4522"/>
                <a:gd name="T52" fmla="*/ 392104 w 5490"/>
                <a:gd name="T53" fmla="*/ 1177178 h 4522"/>
                <a:gd name="T54" fmla="*/ 351852 w 5490"/>
                <a:gd name="T55" fmla="*/ 1259727 h 4522"/>
                <a:gd name="T56" fmla="*/ 326869 w 5490"/>
                <a:gd name="T57" fmla="*/ 1361351 h 4522"/>
                <a:gd name="T58" fmla="*/ 320623 w 5490"/>
                <a:gd name="T59" fmla="*/ 1484133 h 4522"/>
                <a:gd name="T60" fmla="*/ 347342 w 5490"/>
                <a:gd name="T61" fmla="*/ 1566334 h 4522"/>
                <a:gd name="T62" fmla="*/ 458727 w 5490"/>
                <a:gd name="T63" fmla="*/ 1564947 h 4522"/>
                <a:gd name="T64" fmla="*/ 550680 w 5490"/>
                <a:gd name="T65" fmla="*/ 1546564 h 4522"/>
                <a:gd name="T66" fmla="*/ 640552 w 5490"/>
                <a:gd name="T67" fmla="*/ 1511186 h 4522"/>
                <a:gd name="T68" fmla="*/ 732158 w 5490"/>
                <a:gd name="T69" fmla="*/ 1452570 h 4522"/>
                <a:gd name="T70" fmla="*/ 819948 w 5490"/>
                <a:gd name="T71" fmla="*/ 1365513 h 4522"/>
                <a:gd name="T72" fmla="*/ 898022 w 5490"/>
                <a:gd name="T73" fmla="*/ 1243078 h 4522"/>
                <a:gd name="T74" fmla="*/ 952500 w 5490"/>
                <a:gd name="T75" fmla="*/ 1106423 h 4522"/>
                <a:gd name="T76" fmla="*/ 1017388 w 5490"/>
                <a:gd name="T77" fmla="*/ 1262848 h 4522"/>
                <a:gd name="T78" fmla="*/ 1097197 w 5490"/>
                <a:gd name="T79" fmla="*/ 1379733 h 4522"/>
                <a:gd name="T80" fmla="*/ 1185680 w 5490"/>
                <a:gd name="T81" fmla="*/ 1462628 h 4522"/>
                <a:gd name="T82" fmla="*/ 1277634 w 5490"/>
                <a:gd name="T83" fmla="*/ 1517776 h 4522"/>
                <a:gd name="T84" fmla="*/ 1366464 w 5490"/>
                <a:gd name="T85" fmla="*/ 1549686 h 4522"/>
                <a:gd name="T86" fmla="*/ 1467093 w 5490"/>
                <a:gd name="T87" fmla="*/ 1567028 h 4522"/>
                <a:gd name="T88" fmla="*/ 1572579 w 5490"/>
                <a:gd name="T89" fmla="*/ 1564947 h 4522"/>
                <a:gd name="T90" fmla="*/ 1585071 w 5490"/>
                <a:gd name="T91" fmla="*/ 1465056 h 4522"/>
                <a:gd name="T92" fmla="*/ 1575702 w 5490"/>
                <a:gd name="T93" fmla="*/ 1345743 h 4522"/>
                <a:gd name="T94" fmla="*/ 1548637 w 5490"/>
                <a:gd name="T95" fmla="*/ 1246893 h 4522"/>
                <a:gd name="T96" fmla="*/ 1505956 w 5490"/>
                <a:gd name="T97" fmla="*/ 1166773 h 4522"/>
                <a:gd name="T98" fmla="*/ 1453560 w 5490"/>
                <a:gd name="T99" fmla="*/ 1102954 h 4522"/>
                <a:gd name="T100" fmla="*/ 1394571 w 5490"/>
                <a:gd name="T101" fmla="*/ 1054397 h 4522"/>
                <a:gd name="T102" fmla="*/ 1272429 w 5490"/>
                <a:gd name="T103" fmla="*/ 993006 h 4522"/>
                <a:gd name="T104" fmla="*/ 1211705 w 5490"/>
                <a:gd name="T105" fmla="*/ 973236 h 4522"/>
                <a:gd name="T106" fmla="*/ 1311292 w 5490"/>
                <a:gd name="T107" fmla="*/ 970808 h 4522"/>
                <a:gd name="T108" fmla="*/ 1400470 w 5490"/>
                <a:gd name="T109" fmla="*/ 951038 h 4522"/>
                <a:gd name="T110" fmla="*/ 1480626 w 5490"/>
                <a:gd name="T111" fmla="*/ 916354 h 4522"/>
                <a:gd name="T112" fmla="*/ 1552107 w 5490"/>
                <a:gd name="T113" fmla="*/ 868490 h 4522"/>
                <a:gd name="T114" fmla="*/ 1614913 w 5490"/>
                <a:gd name="T115" fmla="*/ 809874 h 4522"/>
                <a:gd name="T116" fmla="*/ 1717970 w 5490"/>
                <a:gd name="T117" fmla="*/ 668363 h 4522"/>
                <a:gd name="T118" fmla="*/ 1793268 w 5490"/>
                <a:gd name="T119" fmla="*/ 508469 h 4522"/>
                <a:gd name="T120" fmla="*/ 1845664 w 5490"/>
                <a:gd name="T121" fmla="*/ 346147 h 4522"/>
                <a:gd name="T122" fmla="*/ 1890426 w 5490"/>
                <a:gd name="T123" fmla="*/ 126944 h 45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490" h="4522">
                  <a:moveTo>
                    <a:pt x="5490" y="4"/>
                  </a:moveTo>
                  <a:lnTo>
                    <a:pt x="5490" y="4"/>
                  </a:lnTo>
                  <a:lnTo>
                    <a:pt x="5471" y="3"/>
                  </a:lnTo>
                  <a:lnTo>
                    <a:pt x="5418" y="1"/>
                  </a:lnTo>
                  <a:lnTo>
                    <a:pt x="5332" y="0"/>
                  </a:lnTo>
                  <a:lnTo>
                    <a:pt x="5278" y="0"/>
                  </a:lnTo>
                  <a:lnTo>
                    <a:pt x="5218" y="1"/>
                  </a:lnTo>
                  <a:lnTo>
                    <a:pt x="5151" y="4"/>
                  </a:lnTo>
                  <a:lnTo>
                    <a:pt x="5078" y="8"/>
                  </a:lnTo>
                  <a:lnTo>
                    <a:pt x="5000" y="15"/>
                  </a:lnTo>
                  <a:lnTo>
                    <a:pt x="4917" y="22"/>
                  </a:lnTo>
                  <a:lnTo>
                    <a:pt x="4828" y="32"/>
                  </a:lnTo>
                  <a:lnTo>
                    <a:pt x="4734" y="45"/>
                  </a:lnTo>
                  <a:lnTo>
                    <a:pt x="4637" y="61"/>
                  </a:lnTo>
                  <a:lnTo>
                    <a:pt x="4537" y="79"/>
                  </a:lnTo>
                  <a:lnTo>
                    <a:pt x="4433" y="101"/>
                  </a:lnTo>
                  <a:lnTo>
                    <a:pt x="4379" y="113"/>
                  </a:lnTo>
                  <a:lnTo>
                    <a:pt x="4325" y="127"/>
                  </a:lnTo>
                  <a:lnTo>
                    <a:pt x="4271" y="141"/>
                  </a:lnTo>
                  <a:lnTo>
                    <a:pt x="4217" y="156"/>
                  </a:lnTo>
                  <a:lnTo>
                    <a:pt x="4161" y="172"/>
                  </a:lnTo>
                  <a:lnTo>
                    <a:pt x="4105" y="189"/>
                  </a:lnTo>
                  <a:lnTo>
                    <a:pt x="4048" y="208"/>
                  </a:lnTo>
                  <a:lnTo>
                    <a:pt x="3991" y="226"/>
                  </a:lnTo>
                  <a:lnTo>
                    <a:pt x="3935" y="247"/>
                  </a:lnTo>
                  <a:lnTo>
                    <a:pt x="3877" y="269"/>
                  </a:lnTo>
                  <a:lnTo>
                    <a:pt x="3819" y="291"/>
                  </a:lnTo>
                  <a:lnTo>
                    <a:pt x="3761" y="315"/>
                  </a:lnTo>
                  <a:lnTo>
                    <a:pt x="3704" y="340"/>
                  </a:lnTo>
                  <a:lnTo>
                    <a:pt x="3646" y="367"/>
                  </a:lnTo>
                  <a:lnTo>
                    <a:pt x="3587" y="395"/>
                  </a:lnTo>
                  <a:lnTo>
                    <a:pt x="3529" y="425"/>
                  </a:lnTo>
                  <a:lnTo>
                    <a:pt x="3472" y="455"/>
                  </a:lnTo>
                  <a:lnTo>
                    <a:pt x="3414" y="487"/>
                  </a:lnTo>
                  <a:lnTo>
                    <a:pt x="3356" y="521"/>
                  </a:lnTo>
                  <a:lnTo>
                    <a:pt x="3298" y="555"/>
                  </a:lnTo>
                  <a:lnTo>
                    <a:pt x="3240" y="592"/>
                  </a:lnTo>
                  <a:lnTo>
                    <a:pt x="3184" y="630"/>
                  </a:lnTo>
                  <a:lnTo>
                    <a:pt x="3127" y="670"/>
                  </a:lnTo>
                  <a:lnTo>
                    <a:pt x="3071" y="711"/>
                  </a:lnTo>
                  <a:lnTo>
                    <a:pt x="3015" y="754"/>
                  </a:lnTo>
                  <a:lnTo>
                    <a:pt x="2960" y="799"/>
                  </a:lnTo>
                  <a:lnTo>
                    <a:pt x="2905" y="845"/>
                  </a:lnTo>
                  <a:lnTo>
                    <a:pt x="2851" y="894"/>
                  </a:lnTo>
                  <a:lnTo>
                    <a:pt x="2798" y="943"/>
                  </a:lnTo>
                  <a:lnTo>
                    <a:pt x="2745" y="994"/>
                  </a:lnTo>
                  <a:lnTo>
                    <a:pt x="2692" y="943"/>
                  </a:lnTo>
                  <a:lnTo>
                    <a:pt x="2639" y="894"/>
                  </a:lnTo>
                  <a:lnTo>
                    <a:pt x="2584" y="845"/>
                  </a:lnTo>
                  <a:lnTo>
                    <a:pt x="2530" y="799"/>
                  </a:lnTo>
                  <a:lnTo>
                    <a:pt x="2475" y="754"/>
                  </a:lnTo>
                  <a:lnTo>
                    <a:pt x="2419" y="711"/>
                  </a:lnTo>
                  <a:lnTo>
                    <a:pt x="2363" y="670"/>
                  </a:lnTo>
                  <a:lnTo>
                    <a:pt x="2306" y="630"/>
                  </a:lnTo>
                  <a:lnTo>
                    <a:pt x="2249" y="592"/>
                  </a:lnTo>
                  <a:lnTo>
                    <a:pt x="2192" y="555"/>
                  </a:lnTo>
                  <a:lnTo>
                    <a:pt x="2134" y="521"/>
                  </a:lnTo>
                  <a:lnTo>
                    <a:pt x="2076" y="487"/>
                  </a:lnTo>
                  <a:lnTo>
                    <a:pt x="2018" y="455"/>
                  </a:lnTo>
                  <a:lnTo>
                    <a:pt x="1961" y="425"/>
                  </a:lnTo>
                  <a:lnTo>
                    <a:pt x="1903" y="395"/>
                  </a:lnTo>
                  <a:lnTo>
                    <a:pt x="1845" y="367"/>
                  </a:lnTo>
                  <a:lnTo>
                    <a:pt x="1786" y="340"/>
                  </a:lnTo>
                  <a:lnTo>
                    <a:pt x="1728" y="315"/>
                  </a:lnTo>
                  <a:lnTo>
                    <a:pt x="1671" y="291"/>
                  </a:lnTo>
                  <a:lnTo>
                    <a:pt x="1613" y="269"/>
                  </a:lnTo>
                  <a:lnTo>
                    <a:pt x="1556" y="247"/>
                  </a:lnTo>
                  <a:lnTo>
                    <a:pt x="1499" y="226"/>
                  </a:lnTo>
                  <a:lnTo>
                    <a:pt x="1442" y="208"/>
                  </a:lnTo>
                  <a:lnTo>
                    <a:pt x="1385" y="189"/>
                  </a:lnTo>
                  <a:lnTo>
                    <a:pt x="1330" y="172"/>
                  </a:lnTo>
                  <a:lnTo>
                    <a:pt x="1274" y="156"/>
                  </a:lnTo>
                  <a:lnTo>
                    <a:pt x="1219" y="141"/>
                  </a:lnTo>
                  <a:lnTo>
                    <a:pt x="1165" y="127"/>
                  </a:lnTo>
                  <a:lnTo>
                    <a:pt x="1110" y="113"/>
                  </a:lnTo>
                  <a:lnTo>
                    <a:pt x="1057" y="101"/>
                  </a:lnTo>
                  <a:lnTo>
                    <a:pt x="953" y="79"/>
                  </a:lnTo>
                  <a:lnTo>
                    <a:pt x="853" y="61"/>
                  </a:lnTo>
                  <a:lnTo>
                    <a:pt x="756" y="45"/>
                  </a:lnTo>
                  <a:lnTo>
                    <a:pt x="662" y="32"/>
                  </a:lnTo>
                  <a:lnTo>
                    <a:pt x="574" y="22"/>
                  </a:lnTo>
                  <a:lnTo>
                    <a:pt x="490" y="15"/>
                  </a:lnTo>
                  <a:lnTo>
                    <a:pt x="411" y="8"/>
                  </a:lnTo>
                  <a:lnTo>
                    <a:pt x="339" y="4"/>
                  </a:lnTo>
                  <a:lnTo>
                    <a:pt x="272" y="1"/>
                  </a:lnTo>
                  <a:lnTo>
                    <a:pt x="212" y="0"/>
                  </a:lnTo>
                  <a:lnTo>
                    <a:pt x="159" y="0"/>
                  </a:lnTo>
                  <a:lnTo>
                    <a:pt x="73" y="1"/>
                  </a:lnTo>
                  <a:lnTo>
                    <a:pt x="19" y="3"/>
                  </a:lnTo>
                  <a:lnTo>
                    <a:pt x="0" y="4"/>
                  </a:lnTo>
                  <a:lnTo>
                    <a:pt x="3" y="38"/>
                  </a:lnTo>
                  <a:lnTo>
                    <a:pt x="12" y="131"/>
                  </a:lnTo>
                  <a:lnTo>
                    <a:pt x="19" y="198"/>
                  </a:lnTo>
                  <a:lnTo>
                    <a:pt x="29" y="277"/>
                  </a:lnTo>
                  <a:lnTo>
                    <a:pt x="42" y="366"/>
                  </a:lnTo>
                  <a:lnTo>
                    <a:pt x="57" y="464"/>
                  </a:lnTo>
                  <a:lnTo>
                    <a:pt x="76" y="571"/>
                  </a:lnTo>
                  <a:lnTo>
                    <a:pt x="98" y="686"/>
                  </a:lnTo>
                  <a:lnTo>
                    <a:pt x="125" y="807"/>
                  </a:lnTo>
                  <a:lnTo>
                    <a:pt x="139" y="870"/>
                  </a:lnTo>
                  <a:lnTo>
                    <a:pt x="155" y="933"/>
                  </a:lnTo>
                  <a:lnTo>
                    <a:pt x="171" y="998"/>
                  </a:lnTo>
                  <a:lnTo>
                    <a:pt x="190" y="1062"/>
                  </a:lnTo>
                  <a:lnTo>
                    <a:pt x="208" y="1129"/>
                  </a:lnTo>
                  <a:lnTo>
                    <a:pt x="229" y="1195"/>
                  </a:lnTo>
                  <a:lnTo>
                    <a:pt x="250" y="1262"/>
                  </a:lnTo>
                  <a:lnTo>
                    <a:pt x="273" y="1330"/>
                  </a:lnTo>
                  <a:lnTo>
                    <a:pt x="297" y="1397"/>
                  </a:lnTo>
                  <a:lnTo>
                    <a:pt x="321" y="1466"/>
                  </a:lnTo>
                  <a:lnTo>
                    <a:pt x="349" y="1533"/>
                  </a:lnTo>
                  <a:lnTo>
                    <a:pt x="377" y="1600"/>
                  </a:lnTo>
                  <a:lnTo>
                    <a:pt x="406" y="1667"/>
                  </a:lnTo>
                  <a:lnTo>
                    <a:pt x="437" y="1732"/>
                  </a:lnTo>
                  <a:lnTo>
                    <a:pt x="469" y="1798"/>
                  </a:lnTo>
                  <a:lnTo>
                    <a:pt x="504" y="1863"/>
                  </a:lnTo>
                  <a:lnTo>
                    <a:pt x="540" y="1927"/>
                  </a:lnTo>
                  <a:lnTo>
                    <a:pt x="577" y="1990"/>
                  </a:lnTo>
                  <a:lnTo>
                    <a:pt x="615" y="2051"/>
                  </a:lnTo>
                  <a:lnTo>
                    <a:pt x="656" y="2111"/>
                  </a:lnTo>
                  <a:lnTo>
                    <a:pt x="698" y="2170"/>
                  </a:lnTo>
                  <a:lnTo>
                    <a:pt x="742" y="2227"/>
                  </a:lnTo>
                  <a:lnTo>
                    <a:pt x="788" y="2282"/>
                  </a:lnTo>
                  <a:lnTo>
                    <a:pt x="835" y="2335"/>
                  </a:lnTo>
                  <a:lnTo>
                    <a:pt x="860" y="2361"/>
                  </a:lnTo>
                  <a:lnTo>
                    <a:pt x="885" y="2386"/>
                  </a:lnTo>
                  <a:lnTo>
                    <a:pt x="911" y="2411"/>
                  </a:lnTo>
                  <a:lnTo>
                    <a:pt x="936" y="2435"/>
                  </a:lnTo>
                  <a:lnTo>
                    <a:pt x="963" y="2459"/>
                  </a:lnTo>
                  <a:lnTo>
                    <a:pt x="989" y="2481"/>
                  </a:lnTo>
                  <a:lnTo>
                    <a:pt x="1017" y="2504"/>
                  </a:lnTo>
                  <a:lnTo>
                    <a:pt x="1045" y="2526"/>
                  </a:lnTo>
                  <a:lnTo>
                    <a:pt x="1073" y="2547"/>
                  </a:lnTo>
                  <a:lnTo>
                    <a:pt x="1102" y="2567"/>
                  </a:lnTo>
                  <a:lnTo>
                    <a:pt x="1131" y="2586"/>
                  </a:lnTo>
                  <a:lnTo>
                    <a:pt x="1161" y="2606"/>
                  </a:lnTo>
                  <a:lnTo>
                    <a:pt x="1191" y="2624"/>
                  </a:lnTo>
                  <a:lnTo>
                    <a:pt x="1222" y="2642"/>
                  </a:lnTo>
                  <a:lnTo>
                    <a:pt x="1254" y="2658"/>
                  </a:lnTo>
                  <a:lnTo>
                    <a:pt x="1286" y="2674"/>
                  </a:lnTo>
                  <a:lnTo>
                    <a:pt x="1318" y="2689"/>
                  </a:lnTo>
                  <a:lnTo>
                    <a:pt x="1351" y="2704"/>
                  </a:lnTo>
                  <a:lnTo>
                    <a:pt x="1384" y="2717"/>
                  </a:lnTo>
                  <a:lnTo>
                    <a:pt x="1419" y="2729"/>
                  </a:lnTo>
                  <a:lnTo>
                    <a:pt x="1453" y="2742"/>
                  </a:lnTo>
                  <a:lnTo>
                    <a:pt x="1488" y="2752"/>
                  </a:lnTo>
                  <a:lnTo>
                    <a:pt x="1524" y="2763"/>
                  </a:lnTo>
                  <a:lnTo>
                    <a:pt x="1561" y="2772"/>
                  </a:lnTo>
                  <a:lnTo>
                    <a:pt x="1598" y="2780"/>
                  </a:lnTo>
                  <a:lnTo>
                    <a:pt x="1635" y="2787"/>
                  </a:lnTo>
                  <a:lnTo>
                    <a:pt x="1673" y="2793"/>
                  </a:lnTo>
                  <a:lnTo>
                    <a:pt x="1711" y="2799"/>
                  </a:lnTo>
                  <a:lnTo>
                    <a:pt x="1750" y="2803"/>
                  </a:lnTo>
                  <a:lnTo>
                    <a:pt x="1791" y="2806"/>
                  </a:lnTo>
                  <a:lnTo>
                    <a:pt x="1831" y="2808"/>
                  </a:lnTo>
                  <a:lnTo>
                    <a:pt x="1872" y="2809"/>
                  </a:lnTo>
                  <a:lnTo>
                    <a:pt x="1913" y="2809"/>
                  </a:lnTo>
                  <a:lnTo>
                    <a:pt x="1956" y="2808"/>
                  </a:lnTo>
                  <a:lnTo>
                    <a:pt x="1999" y="2806"/>
                  </a:lnTo>
                  <a:lnTo>
                    <a:pt x="2041" y="2803"/>
                  </a:lnTo>
                  <a:lnTo>
                    <a:pt x="2002" y="2811"/>
                  </a:lnTo>
                  <a:lnTo>
                    <a:pt x="1961" y="2822"/>
                  </a:lnTo>
                  <a:lnTo>
                    <a:pt x="1917" y="2833"/>
                  </a:lnTo>
                  <a:lnTo>
                    <a:pt x="1870" y="2847"/>
                  </a:lnTo>
                  <a:lnTo>
                    <a:pt x="1823" y="2863"/>
                  </a:lnTo>
                  <a:lnTo>
                    <a:pt x="1775" y="2881"/>
                  </a:lnTo>
                  <a:lnTo>
                    <a:pt x="1725" y="2902"/>
                  </a:lnTo>
                  <a:lnTo>
                    <a:pt x="1675" y="2923"/>
                  </a:lnTo>
                  <a:lnTo>
                    <a:pt x="1624" y="2949"/>
                  </a:lnTo>
                  <a:lnTo>
                    <a:pt x="1574" y="2977"/>
                  </a:lnTo>
                  <a:lnTo>
                    <a:pt x="1523" y="3007"/>
                  </a:lnTo>
                  <a:lnTo>
                    <a:pt x="1472" y="3040"/>
                  </a:lnTo>
                  <a:lnTo>
                    <a:pt x="1447" y="3057"/>
                  </a:lnTo>
                  <a:lnTo>
                    <a:pt x="1422" y="3076"/>
                  </a:lnTo>
                  <a:lnTo>
                    <a:pt x="1397" y="3096"/>
                  </a:lnTo>
                  <a:lnTo>
                    <a:pt x="1373" y="3115"/>
                  </a:lnTo>
                  <a:lnTo>
                    <a:pt x="1348" y="3136"/>
                  </a:lnTo>
                  <a:lnTo>
                    <a:pt x="1324" y="3158"/>
                  </a:lnTo>
                  <a:lnTo>
                    <a:pt x="1301" y="3180"/>
                  </a:lnTo>
                  <a:lnTo>
                    <a:pt x="1278" y="3204"/>
                  </a:lnTo>
                  <a:lnTo>
                    <a:pt x="1256" y="3228"/>
                  </a:lnTo>
                  <a:lnTo>
                    <a:pt x="1233" y="3253"/>
                  </a:lnTo>
                  <a:lnTo>
                    <a:pt x="1211" y="3279"/>
                  </a:lnTo>
                  <a:lnTo>
                    <a:pt x="1190" y="3306"/>
                  </a:lnTo>
                  <a:lnTo>
                    <a:pt x="1169" y="3335"/>
                  </a:lnTo>
                  <a:lnTo>
                    <a:pt x="1150" y="3364"/>
                  </a:lnTo>
                  <a:lnTo>
                    <a:pt x="1130" y="3394"/>
                  </a:lnTo>
                  <a:lnTo>
                    <a:pt x="1112" y="3425"/>
                  </a:lnTo>
                  <a:lnTo>
                    <a:pt x="1093" y="3456"/>
                  </a:lnTo>
                  <a:lnTo>
                    <a:pt x="1076" y="3490"/>
                  </a:lnTo>
                  <a:lnTo>
                    <a:pt x="1060" y="3523"/>
                  </a:lnTo>
                  <a:lnTo>
                    <a:pt x="1043" y="3559"/>
                  </a:lnTo>
                  <a:lnTo>
                    <a:pt x="1028" y="3595"/>
                  </a:lnTo>
                  <a:lnTo>
                    <a:pt x="1014" y="3632"/>
                  </a:lnTo>
                  <a:lnTo>
                    <a:pt x="1001" y="3670"/>
                  </a:lnTo>
                  <a:lnTo>
                    <a:pt x="988" y="3710"/>
                  </a:lnTo>
                  <a:lnTo>
                    <a:pt x="976" y="3751"/>
                  </a:lnTo>
                  <a:lnTo>
                    <a:pt x="966" y="3792"/>
                  </a:lnTo>
                  <a:lnTo>
                    <a:pt x="957" y="3835"/>
                  </a:lnTo>
                  <a:lnTo>
                    <a:pt x="949" y="3880"/>
                  </a:lnTo>
                  <a:lnTo>
                    <a:pt x="942" y="3925"/>
                  </a:lnTo>
                  <a:lnTo>
                    <a:pt x="935" y="3971"/>
                  </a:lnTo>
                  <a:lnTo>
                    <a:pt x="930" y="4020"/>
                  </a:lnTo>
                  <a:lnTo>
                    <a:pt x="927" y="4068"/>
                  </a:lnTo>
                  <a:lnTo>
                    <a:pt x="924" y="4119"/>
                  </a:lnTo>
                  <a:lnTo>
                    <a:pt x="922" y="4171"/>
                  </a:lnTo>
                  <a:lnTo>
                    <a:pt x="922" y="4224"/>
                  </a:lnTo>
                  <a:lnTo>
                    <a:pt x="924" y="4279"/>
                  </a:lnTo>
                  <a:lnTo>
                    <a:pt x="927" y="4334"/>
                  </a:lnTo>
                  <a:lnTo>
                    <a:pt x="930" y="4391"/>
                  </a:lnTo>
                  <a:lnTo>
                    <a:pt x="936" y="4449"/>
                  </a:lnTo>
                  <a:lnTo>
                    <a:pt x="943" y="4508"/>
                  </a:lnTo>
                  <a:lnTo>
                    <a:pt x="958" y="4512"/>
                  </a:lnTo>
                  <a:lnTo>
                    <a:pt x="1001" y="4516"/>
                  </a:lnTo>
                  <a:lnTo>
                    <a:pt x="1031" y="4519"/>
                  </a:lnTo>
                  <a:lnTo>
                    <a:pt x="1068" y="4521"/>
                  </a:lnTo>
                  <a:lnTo>
                    <a:pt x="1109" y="4522"/>
                  </a:lnTo>
                  <a:lnTo>
                    <a:pt x="1155" y="4522"/>
                  </a:lnTo>
                  <a:lnTo>
                    <a:pt x="1206" y="4521"/>
                  </a:lnTo>
                  <a:lnTo>
                    <a:pt x="1262" y="4518"/>
                  </a:lnTo>
                  <a:lnTo>
                    <a:pt x="1322" y="4512"/>
                  </a:lnTo>
                  <a:lnTo>
                    <a:pt x="1384" y="4504"/>
                  </a:lnTo>
                  <a:lnTo>
                    <a:pt x="1416" y="4498"/>
                  </a:lnTo>
                  <a:lnTo>
                    <a:pt x="1450" y="4492"/>
                  </a:lnTo>
                  <a:lnTo>
                    <a:pt x="1483" y="4485"/>
                  </a:lnTo>
                  <a:lnTo>
                    <a:pt x="1518" y="4477"/>
                  </a:lnTo>
                  <a:lnTo>
                    <a:pt x="1553" y="4468"/>
                  </a:lnTo>
                  <a:lnTo>
                    <a:pt x="1587" y="4459"/>
                  </a:lnTo>
                  <a:lnTo>
                    <a:pt x="1624" y="4447"/>
                  </a:lnTo>
                  <a:lnTo>
                    <a:pt x="1660" y="4436"/>
                  </a:lnTo>
                  <a:lnTo>
                    <a:pt x="1697" y="4423"/>
                  </a:lnTo>
                  <a:lnTo>
                    <a:pt x="1734" y="4408"/>
                  </a:lnTo>
                  <a:lnTo>
                    <a:pt x="1771" y="4393"/>
                  </a:lnTo>
                  <a:lnTo>
                    <a:pt x="1808" y="4376"/>
                  </a:lnTo>
                  <a:lnTo>
                    <a:pt x="1846" y="4357"/>
                  </a:lnTo>
                  <a:lnTo>
                    <a:pt x="1884" y="4337"/>
                  </a:lnTo>
                  <a:lnTo>
                    <a:pt x="1921" y="4317"/>
                  </a:lnTo>
                  <a:lnTo>
                    <a:pt x="1959" y="4295"/>
                  </a:lnTo>
                  <a:lnTo>
                    <a:pt x="1998" y="4270"/>
                  </a:lnTo>
                  <a:lnTo>
                    <a:pt x="2034" y="4245"/>
                  </a:lnTo>
                  <a:lnTo>
                    <a:pt x="2073" y="4217"/>
                  </a:lnTo>
                  <a:lnTo>
                    <a:pt x="2110" y="4188"/>
                  </a:lnTo>
                  <a:lnTo>
                    <a:pt x="2147" y="4158"/>
                  </a:lnTo>
                  <a:lnTo>
                    <a:pt x="2184" y="4126"/>
                  </a:lnTo>
                  <a:lnTo>
                    <a:pt x="2220" y="4091"/>
                  </a:lnTo>
                  <a:lnTo>
                    <a:pt x="2256" y="4056"/>
                  </a:lnTo>
                  <a:lnTo>
                    <a:pt x="2292" y="4017"/>
                  </a:lnTo>
                  <a:lnTo>
                    <a:pt x="2328" y="3978"/>
                  </a:lnTo>
                  <a:lnTo>
                    <a:pt x="2363" y="3937"/>
                  </a:lnTo>
                  <a:lnTo>
                    <a:pt x="2397" y="3893"/>
                  </a:lnTo>
                  <a:lnTo>
                    <a:pt x="2431" y="3846"/>
                  </a:lnTo>
                  <a:lnTo>
                    <a:pt x="2463" y="3799"/>
                  </a:lnTo>
                  <a:lnTo>
                    <a:pt x="2495" y="3748"/>
                  </a:lnTo>
                  <a:lnTo>
                    <a:pt x="2527" y="3696"/>
                  </a:lnTo>
                  <a:lnTo>
                    <a:pt x="2558" y="3641"/>
                  </a:lnTo>
                  <a:lnTo>
                    <a:pt x="2588" y="3584"/>
                  </a:lnTo>
                  <a:lnTo>
                    <a:pt x="2617" y="3525"/>
                  </a:lnTo>
                  <a:lnTo>
                    <a:pt x="2644" y="3463"/>
                  </a:lnTo>
                  <a:lnTo>
                    <a:pt x="2671" y="3398"/>
                  </a:lnTo>
                  <a:lnTo>
                    <a:pt x="2696" y="3332"/>
                  </a:lnTo>
                  <a:lnTo>
                    <a:pt x="2722" y="3263"/>
                  </a:lnTo>
                  <a:lnTo>
                    <a:pt x="2745" y="3190"/>
                  </a:lnTo>
                  <a:lnTo>
                    <a:pt x="2769" y="3263"/>
                  </a:lnTo>
                  <a:lnTo>
                    <a:pt x="2793" y="3332"/>
                  </a:lnTo>
                  <a:lnTo>
                    <a:pt x="2819" y="3398"/>
                  </a:lnTo>
                  <a:lnTo>
                    <a:pt x="2847" y="3463"/>
                  </a:lnTo>
                  <a:lnTo>
                    <a:pt x="2874" y="3525"/>
                  </a:lnTo>
                  <a:lnTo>
                    <a:pt x="2903" y="3584"/>
                  </a:lnTo>
                  <a:lnTo>
                    <a:pt x="2932" y="3641"/>
                  </a:lnTo>
                  <a:lnTo>
                    <a:pt x="2963" y="3696"/>
                  </a:lnTo>
                  <a:lnTo>
                    <a:pt x="2994" y="3748"/>
                  </a:lnTo>
                  <a:lnTo>
                    <a:pt x="3027" y="3799"/>
                  </a:lnTo>
                  <a:lnTo>
                    <a:pt x="3060" y="3846"/>
                  </a:lnTo>
                  <a:lnTo>
                    <a:pt x="3094" y="3893"/>
                  </a:lnTo>
                  <a:lnTo>
                    <a:pt x="3127" y="3937"/>
                  </a:lnTo>
                  <a:lnTo>
                    <a:pt x="3162" y="3978"/>
                  </a:lnTo>
                  <a:lnTo>
                    <a:pt x="3198" y="4017"/>
                  </a:lnTo>
                  <a:lnTo>
                    <a:pt x="3234" y="4056"/>
                  </a:lnTo>
                  <a:lnTo>
                    <a:pt x="3269" y="4091"/>
                  </a:lnTo>
                  <a:lnTo>
                    <a:pt x="3306" y="4126"/>
                  </a:lnTo>
                  <a:lnTo>
                    <a:pt x="3343" y="4158"/>
                  </a:lnTo>
                  <a:lnTo>
                    <a:pt x="3380" y="4188"/>
                  </a:lnTo>
                  <a:lnTo>
                    <a:pt x="3417" y="4217"/>
                  </a:lnTo>
                  <a:lnTo>
                    <a:pt x="3455" y="4245"/>
                  </a:lnTo>
                  <a:lnTo>
                    <a:pt x="3493" y="4270"/>
                  </a:lnTo>
                  <a:lnTo>
                    <a:pt x="3530" y="4295"/>
                  </a:lnTo>
                  <a:lnTo>
                    <a:pt x="3569" y="4317"/>
                  </a:lnTo>
                  <a:lnTo>
                    <a:pt x="3607" y="4337"/>
                  </a:lnTo>
                  <a:lnTo>
                    <a:pt x="3644" y="4357"/>
                  </a:lnTo>
                  <a:lnTo>
                    <a:pt x="3682" y="4376"/>
                  </a:lnTo>
                  <a:lnTo>
                    <a:pt x="3719" y="4393"/>
                  </a:lnTo>
                  <a:lnTo>
                    <a:pt x="3757" y="4408"/>
                  </a:lnTo>
                  <a:lnTo>
                    <a:pt x="3794" y="4423"/>
                  </a:lnTo>
                  <a:lnTo>
                    <a:pt x="3830" y="4436"/>
                  </a:lnTo>
                  <a:lnTo>
                    <a:pt x="3867" y="4447"/>
                  </a:lnTo>
                  <a:lnTo>
                    <a:pt x="3902" y="4459"/>
                  </a:lnTo>
                  <a:lnTo>
                    <a:pt x="3938" y="4468"/>
                  </a:lnTo>
                  <a:lnTo>
                    <a:pt x="3973" y="4477"/>
                  </a:lnTo>
                  <a:lnTo>
                    <a:pt x="4008" y="4485"/>
                  </a:lnTo>
                  <a:lnTo>
                    <a:pt x="4041" y="4492"/>
                  </a:lnTo>
                  <a:lnTo>
                    <a:pt x="4073" y="4498"/>
                  </a:lnTo>
                  <a:lnTo>
                    <a:pt x="4107" y="4504"/>
                  </a:lnTo>
                  <a:lnTo>
                    <a:pt x="4169" y="4512"/>
                  </a:lnTo>
                  <a:lnTo>
                    <a:pt x="4228" y="4518"/>
                  </a:lnTo>
                  <a:lnTo>
                    <a:pt x="4284" y="4521"/>
                  </a:lnTo>
                  <a:lnTo>
                    <a:pt x="4334" y="4522"/>
                  </a:lnTo>
                  <a:lnTo>
                    <a:pt x="4382" y="4522"/>
                  </a:lnTo>
                  <a:lnTo>
                    <a:pt x="4423" y="4521"/>
                  </a:lnTo>
                  <a:lnTo>
                    <a:pt x="4459" y="4519"/>
                  </a:lnTo>
                  <a:lnTo>
                    <a:pt x="4490" y="4516"/>
                  </a:lnTo>
                  <a:lnTo>
                    <a:pt x="4532" y="4512"/>
                  </a:lnTo>
                  <a:lnTo>
                    <a:pt x="4547" y="4508"/>
                  </a:lnTo>
                  <a:lnTo>
                    <a:pt x="4554" y="4449"/>
                  </a:lnTo>
                  <a:lnTo>
                    <a:pt x="4560" y="4391"/>
                  </a:lnTo>
                  <a:lnTo>
                    <a:pt x="4563" y="4334"/>
                  </a:lnTo>
                  <a:lnTo>
                    <a:pt x="4567" y="4279"/>
                  </a:lnTo>
                  <a:lnTo>
                    <a:pt x="4568" y="4224"/>
                  </a:lnTo>
                  <a:lnTo>
                    <a:pt x="4568" y="4171"/>
                  </a:lnTo>
                  <a:lnTo>
                    <a:pt x="4567" y="4119"/>
                  </a:lnTo>
                  <a:lnTo>
                    <a:pt x="4564" y="4068"/>
                  </a:lnTo>
                  <a:lnTo>
                    <a:pt x="4560" y="4020"/>
                  </a:lnTo>
                  <a:lnTo>
                    <a:pt x="4555" y="3971"/>
                  </a:lnTo>
                  <a:lnTo>
                    <a:pt x="4549" y="3925"/>
                  </a:lnTo>
                  <a:lnTo>
                    <a:pt x="4541" y="3880"/>
                  </a:lnTo>
                  <a:lnTo>
                    <a:pt x="4533" y="3835"/>
                  </a:lnTo>
                  <a:lnTo>
                    <a:pt x="4524" y="3792"/>
                  </a:lnTo>
                  <a:lnTo>
                    <a:pt x="4513" y="3751"/>
                  </a:lnTo>
                  <a:lnTo>
                    <a:pt x="4502" y="3710"/>
                  </a:lnTo>
                  <a:lnTo>
                    <a:pt x="4489" y="3670"/>
                  </a:lnTo>
                  <a:lnTo>
                    <a:pt x="4477" y="3632"/>
                  </a:lnTo>
                  <a:lnTo>
                    <a:pt x="4463" y="3595"/>
                  </a:lnTo>
                  <a:lnTo>
                    <a:pt x="4446" y="3559"/>
                  </a:lnTo>
                  <a:lnTo>
                    <a:pt x="4431" y="3523"/>
                  </a:lnTo>
                  <a:lnTo>
                    <a:pt x="4414" y="3490"/>
                  </a:lnTo>
                  <a:lnTo>
                    <a:pt x="4397" y="3456"/>
                  </a:lnTo>
                  <a:lnTo>
                    <a:pt x="4379" y="3425"/>
                  </a:lnTo>
                  <a:lnTo>
                    <a:pt x="4360" y="3394"/>
                  </a:lnTo>
                  <a:lnTo>
                    <a:pt x="4340" y="3364"/>
                  </a:lnTo>
                  <a:lnTo>
                    <a:pt x="4321" y="3335"/>
                  </a:lnTo>
                  <a:lnTo>
                    <a:pt x="4300" y="3306"/>
                  </a:lnTo>
                  <a:lnTo>
                    <a:pt x="4279" y="3279"/>
                  </a:lnTo>
                  <a:lnTo>
                    <a:pt x="4257" y="3253"/>
                  </a:lnTo>
                  <a:lnTo>
                    <a:pt x="4235" y="3228"/>
                  </a:lnTo>
                  <a:lnTo>
                    <a:pt x="4212" y="3204"/>
                  </a:lnTo>
                  <a:lnTo>
                    <a:pt x="4189" y="3180"/>
                  </a:lnTo>
                  <a:lnTo>
                    <a:pt x="4166" y="3158"/>
                  </a:lnTo>
                  <a:lnTo>
                    <a:pt x="4142" y="3136"/>
                  </a:lnTo>
                  <a:lnTo>
                    <a:pt x="4117" y="3115"/>
                  </a:lnTo>
                  <a:lnTo>
                    <a:pt x="4093" y="3096"/>
                  </a:lnTo>
                  <a:lnTo>
                    <a:pt x="4069" y="3076"/>
                  </a:lnTo>
                  <a:lnTo>
                    <a:pt x="4043" y="3057"/>
                  </a:lnTo>
                  <a:lnTo>
                    <a:pt x="4019" y="3040"/>
                  </a:lnTo>
                  <a:lnTo>
                    <a:pt x="3968" y="3007"/>
                  </a:lnTo>
                  <a:lnTo>
                    <a:pt x="3917" y="2977"/>
                  </a:lnTo>
                  <a:lnTo>
                    <a:pt x="3867" y="2949"/>
                  </a:lnTo>
                  <a:lnTo>
                    <a:pt x="3816" y="2923"/>
                  </a:lnTo>
                  <a:lnTo>
                    <a:pt x="3765" y="2902"/>
                  </a:lnTo>
                  <a:lnTo>
                    <a:pt x="3715" y="2881"/>
                  </a:lnTo>
                  <a:lnTo>
                    <a:pt x="3667" y="2863"/>
                  </a:lnTo>
                  <a:lnTo>
                    <a:pt x="3619" y="2847"/>
                  </a:lnTo>
                  <a:lnTo>
                    <a:pt x="3573" y="2833"/>
                  </a:lnTo>
                  <a:lnTo>
                    <a:pt x="3529" y="2822"/>
                  </a:lnTo>
                  <a:lnTo>
                    <a:pt x="3488" y="2811"/>
                  </a:lnTo>
                  <a:lnTo>
                    <a:pt x="3448" y="2803"/>
                  </a:lnTo>
                  <a:lnTo>
                    <a:pt x="3492" y="2806"/>
                  </a:lnTo>
                  <a:lnTo>
                    <a:pt x="3535" y="2808"/>
                  </a:lnTo>
                  <a:lnTo>
                    <a:pt x="3577" y="2809"/>
                  </a:lnTo>
                  <a:lnTo>
                    <a:pt x="3618" y="2809"/>
                  </a:lnTo>
                  <a:lnTo>
                    <a:pt x="3660" y="2808"/>
                  </a:lnTo>
                  <a:lnTo>
                    <a:pt x="3699" y="2806"/>
                  </a:lnTo>
                  <a:lnTo>
                    <a:pt x="3740" y="2803"/>
                  </a:lnTo>
                  <a:lnTo>
                    <a:pt x="3779" y="2799"/>
                  </a:lnTo>
                  <a:lnTo>
                    <a:pt x="3817" y="2793"/>
                  </a:lnTo>
                  <a:lnTo>
                    <a:pt x="3855" y="2787"/>
                  </a:lnTo>
                  <a:lnTo>
                    <a:pt x="3893" y="2780"/>
                  </a:lnTo>
                  <a:lnTo>
                    <a:pt x="3930" y="2772"/>
                  </a:lnTo>
                  <a:lnTo>
                    <a:pt x="3966" y="2763"/>
                  </a:lnTo>
                  <a:lnTo>
                    <a:pt x="4002" y="2752"/>
                  </a:lnTo>
                  <a:lnTo>
                    <a:pt x="4036" y="2742"/>
                  </a:lnTo>
                  <a:lnTo>
                    <a:pt x="4071" y="2729"/>
                  </a:lnTo>
                  <a:lnTo>
                    <a:pt x="4106" y="2717"/>
                  </a:lnTo>
                  <a:lnTo>
                    <a:pt x="4139" y="2704"/>
                  </a:lnTo>
                  <a:lnTo>
                    <a:pt x="4173" y="2689"/>
                  </a:lnTo>
                  <a:lnTo>
                    <a:pt x="4205" y="2674"/>
                  </a:lnTo>
                  <a:lnTo>
                    <a:pt x="4236" y="2658"/>
                  </a:lnTo>
                  <a:lnTo>
                    <a:pt x="4267" y="2642"/>
                  </a:lnTo>
                  <a:lnTo>
                    <a:pt x="4299" y="2624"/>
                  </a:lnTo>
                  <a:lnTo>
                    <a:pt x="4329" y="2606"/>
                  </a:lnTo>
                  <a:lnTo>
                    <a:pt x="4359" y="2586"/>
                  </a:lnTo>
                  <a:lnTo>
                    <a:pt x="4389" y="2567"/>
                  </a:lnTo>
                  <a:lnTo>
                    <a:pt x="4418" y="2547"/>
                  </a:lnTo>
                  <a:lnTo>
                    <a:pt x="4445" y="2526"/>
                  </a:lnTo>
                  <a:lnTo>
                    <a:pt x="4473" y="2504"/>
                  </a:lnTo>
                  <a:lnTo>
                    <a:pt x="4501" y="2481"/>
                  </a:lnTo>
                  <a:lnTo>
                    <a:pt x="4527" y="2459"/>
                  </a:lnTo>
                  <a:lnTo>
                    <a:pt x="4554" y="2435"/>
                  </a:lnTo>
                  <a:lnTo>
                    <a:pt x="4580" y="2411"/>
                  </a:lnTo>
                  <a:lnTo>
                    <a:pt x="4606" y="2386"/>
                  </a:lnTo>
                  <a:lnTo>
                    <a:pt x="4630" y="2361"/>
                  </a:lnTo>
                  <a:lnTo>
                    <a:pt x="4654" y="2335"/>
                  </a:lnTo>
                  <a:lnTo>
                    <a:pt x="4703" y="2282"/>
                  </a:lnTo>
                  <a:lnTo>
                    <a:pt x="4748" y="2227"/>
                  </a:lnTo>
                  <a:lnTo>
                    <a:pt x="4792" y="2170"/>
                  </a:lnTo>
                  <a:lnTo>
                    <a:pt x="4835" y="2111"/>
                  </a:lnTo>
                  <a:lnTo>
                    <a:pt x="4875" y="2051"/>
                  </a:lnTo>
                  <a:lnTo>
                    <a:pt x="4913" y="1990"/>
                  </a:lnTo>
                  <a:lnTo>
                    <a:pt x="4951" y="1927"/>
                  </a:lnTo>
                  <a:lnTo>
                    <a:pt x="4987" y="1863"/>
                  </a:lnTo>
                  <a:lnTo>
                    <a:pt x="5021" y="1798"/>
                  </a:lnTo>
                  <a:lnTo>
                    <a:pt x="5053" y="1732"/>
                  </a:lnTo>
                  <a:lnTo>
                    <a:pt x="5084" y="1667"/>
                  </a:lnTo>
                  <a:lnTo>
                    <a:pt x="5113" y="1600"/>
                  </a:lnTo>
                  <a:lnTo>
                    <a:pt x="5142" y="1533"/>
                  </a:lnTo>
                  <a:lnTo>
                    <a:pt x="5168" y="1466"/>
                  </a:lnTo>
                  <a:lnTo>
                    <a:pt x="5194" y="1397"/>
                  </a:lnTo>
                  <a:lnTo>
                    <a:pt x="5218" y="1330"/>
                  </a:lnTo>
                  <a:lnTo>
                    <a:pt x="5240" y="1262"/>
                  </a:lnTo>
                  <a:lnTo>
                    <a:pt x="5262" y="1195"/>
                  </a:lnTo>
                  <a:lnTo>
                    <a:pt x="5282" y="1129"/>
                  </a:lnTo>
                  <a:lnTo>
                    <a:pt x="5301" y="1062"/>
                  </a:lnTo>
                  <a:lnTo>
                    <a:pt x="5319" y="998"/>
                  </a:lnTo>
                  <a:lnTo>
                    <a:pt x="5336" y="933"/>
                  </a:lnTo>
                  <a:lnTo>
                    <a:pt x="5351" y="870"/>
                  </a:lnTo>
                  <a:lnTo>
                    <a:pt x="5366" y="807"/>
                  </a:lnTo>
                  <a:lnTo>
                    <a:pt x="5391" y="686"/>
                  </a:lnTo>
                  <a:lnTo>
                    <a:pt x="5415" y="571"/>
                  </a:lnTo>
                  <a:lnTo>
                    <a:pt x="5433" y="464"/>
                  </a:lnTo>
                  <a:lnTo>
                    <a:pt x="5448" y="366"/>
                  </a:lnTo>
                  <a:lnTo>
                    <a:pt x="5461" y="277"/>
                  </a:lnTo>
                  <a:lnTo>
                    <a:pt x="5471" y="198"/>
                  </a:lnTo>
                  <a:lnTo>
                    <a:pt x="5478" y="131"/>
                  </a:lnTo>
                  <a:lnTo>
                    <a:pt x="5487" y="38"/>
                  </a:lnTo>
                  <a:lnTo>
                    <a:pt x="5490" y="4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6" name="正文"/>
          <p:cNvSpPr/>
          <p:nvPr/>
        </p:nvSpPr>
        <p:spPr>
          <a:xfrm>
            <a:off x="841373" y="1802204"/>
            <a:ext cx="49028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华文细黑" panose="02010600040101010101" charset="-122"/>
                <a:ea typeface="华文细黑" panose="02010600040101010101" charset="-122"/>
              </a:rPr>
              <a:t>到正规商店里购买，不买校园周边、街头巷尾的“三无”食品</a:t>
            </a:r>
            <a:endParaRPr lang="en-US" altLang="zh-CN" sz="2000" dirty="0" smtClean="0">
              <a:latin typeface="华文细黑" panose="02010600040101010101" charset="-122"/>
              <a:ea typeface="华文细黑" panose="02010600040101010101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华文细黑" panose="02010600040101010101" charset="-122"/>
                <a:ea typeface="华文细黑" panose="02010600040101010101" charset="-122"/>
              </a:rPr>
              <a:t>仔细查看商品标签，食品标签中必须标注</a:t>
            </a:r>
            <a:r>
              <a:rPr lang="en-US" altLang="zh-CN" sz="2000" dirty="0" smtClean="0">
                <a:latin typeface="华文细黑" panose="02010600040101010101" charset="-122"/>
                <a:ea typeface="华文细黑" panose="02010600040101010101" charset="-122"/>
              </a:rPr>
              <a:t>:</a:t>
            </a:r>
            <a:r>
              <a:rPr lang="zh-CN" altLang="en-US" sz="2000" dirty="0" smtClean="0">
                <a:latin typeface="华文细黑" panose="02010600040101010101" charset="-122"/>
                <a:ea typeface="华文细黑" panose="02010600040101010101" charset="-122"/>
              </a:rPr>
              <a:t>产品名称、配料表、净含量、厂名、产品标准号等</a:t>
            </a:r>
            <a:endParaRPr lang="en-US" altLang="zh-CN" sz="2000" dirty="0" smtClean="0">
              <a:latin typeface="华文细黑" panose="02010600040101010101" charset="-122"/>
              <a:ea typeface="华文细黑" panose="02010600040101010101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华文细黑" panose="02010600040101010101" charset="-122"/>
                <a:ea typeface="华文细黑" panose="02010600040101010101" charset="-122"/>
              </a:rPr>
              <a:t>不</a:t>
            </a:r>
            <a:r>
              <a:rPr lang="zh-CN" altLang="en-US" sz="2000" dirty="0" smtClean="0">
                <a:latin typeface="华文细黑" panose="02010600040101010101" charset="-122"/>
                <a:ea typeface="华文细黑" panose="02010600040101010101" charset="-122"/>
              </a:rPr>
              <a:t>买标签不规范的产品。产品是否适合自己食用</a:t>
            </a:r>
            <a:endParaRPr lang="en-US" altLang="zh-CN" sz="2000" dirty="0" smtClean="0">
              <a:latin typeface="华文细黑" panose="02010600040101010101" charset="-122"/>
              <a:ea typeface="华文细黑" panose="02010600040101010101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华文细黑" panose="02010600040101010101" charset="-122"/>
                <a:ea typeface="华文细黑" panose="02010600040101010101" charset="-122"/>
              </a:rPr>
              <a:t>不盲目</a:t>
            </a:r>
            <a:r>
              <a:rPr lang="zh-CN" altLang="en-US" sz="2000" dirty="0" smtClean="0">
                <a:latin typeface="华文细黑" panose="02010600040101010101" charset="-122"/>
                <a:ea typeface="华文细黑" panose="02010600040101010101" charset="-122"/>
              </a:rPr>
              <a:t>随从广告，广告的宣传并不代表科学，是商家利益的体现</a:t>
            </a:r>
            <a:endParaRPr lang="en-GB" altLang="zh-CN" sz="2000" dirty="0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2" name="文本框 1"/>
          <p:cNvSpPr txBox="1">
            <a:spLocks noChangeArrowheads="1"/>
          </p:cNvSpPr>
          <p:nvPr/>
        </p:nvSpPr>
        <p:spPr bwMode="auto">
          <a:xfrm>
            <a:off x="661300" y="562697"/>
            <a:ext cx="5262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3600" b="1" dirty="0" smtClean="0">
                <a:solidFill>
                  <a:srgbClr val="B52B36"/>
                </a:solidFill>
              </a:rPr>
              <a:t>学生购买食品时注意事项</a:t>
            </a:r>
            <a:endParaRPr lang="en-US" altLang="zh-CN" sz="3600" b="1" dirty="0">
              <a:solidFill>
                <a:srgbClr val="B52B3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622675" y="245805"/>
            <a:ext cx="47180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保质期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55715" y="1018635"/>
            <a:ext cx="4995502" cy="58477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A82B2E"/>
                </a:solidFill>
                <a:latin typeface="+mn-ea"/>
              </a:rPr>
              <a:t>最佳食用期</a:t>
            </a:r>
            <a:endParaRPr lang="zh-CN" altLang="en-US" sz="3200" b="1" dirty="0">
              <a:solidFill>
                <a:srgbClr val="A82B2E"/>
              </a:solidFill>
              <a:latin typeface="+mn-ea"/>
            </a:endParaRPr>
          </a:p>
        </p:txBody>
      </p:sp>
      <p:sp>
        <p:nvSpPr>
          <p:cNvPr id="7" name="文本框 22"/>
          <p:cNvSpPr txBox="1"/>
          <p:nvPr/>
        </p:nvSpPr>
        <p:spPr>
          <a:xfrm flipH="1">
            <a:off x="6355715" y="1789110"/>
            <a:ext cx="4689475" cy="1698029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dirty="0" smtClean="0">
                <a:latin typeface="等线" panose="02010600030101010101" pitchFamily="2" charset="-122"/>
                <a:ea typeface="等线" panose="02010600030101010101" pitchFamily="2" charset="-122"/>
              </a:rPr>
              <a:t>是指标签指明的储存条件下，保持品质的期限，在一定时间内依然可以食用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91590" y="3860800"/>
            <a:ext cx="4690110" cy="58477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A82B2E"/>
                </a:solidFill>
                <a:latin typeface="+mn-ea"/>
              </a:rPr>
              <a:t>推荐最后食用日期</a:t>
            </a:r>
            <a:endParaRPr lang="zh-CN" altLang="en-US" sz="3200" b="1" dirty="0">
              <a:solidFill>
                <a:srgbClr val="A82B2E"/>
              </a:solidFill>
              <a:latin typeface="+mn-ea"/>
            </a:endParaRPr>
          </a:p>
        </p:txBody>
      </p:sp>
      <p:sp>
        <p:nvSpPr>
          <p:cNvPr id="10" name="文本框 22"/>
          <p:cNvSpPr txBox="1"/>
          <p:nvPr/>
        </p:nvSpPr>
        <p:spPr>
          <a:xfrm flipH="1">
            <a:off x="1292225" y="4500880"/>
            <a:ext cx="4690745" cy="1754326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dirty="0" smtClean="0"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是指标签指明的储存条件下，预计的终止食用日期，超过保存期的食品不宜食用</a:t>
            </a:r>
            <a:r>
              <a:rPr lang="en-GB" altLang="zh-CN" sz="24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 </a:t>
            </a:r>
            <a:endParaRPr lang="en-US" altLang="zh-CN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92225" y="1009650"/>
            <a:ext cx="4690110" cy="266319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355715" y="3672840"/>
            <a:ext cx="4690110" cy="266319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6" grpId="0"/>
      <p:bldP spid="7" grpId="0" bldLvl="0" animBg="1"/>
      <p:bldP spid="9" grpId="0"/>
      <p:bldP spid="10" grpId="0" bldLvl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041627" y="1549246"/>
            <a:ext cx="4187598" cy="4187598"/>
          </a:xfrm>
          <a:prstGeom prst="ellipse">
            <a:avLst/>
          </a:prstGeom>
          <a:solidFill>
            <a:srgbClr val="B52B3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end </a:t>
            </a:r>
            <a:endParaRPr lang="zh-CN" altLang="en-US" sz="7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79777" y="4006883"/>
            <a:ext cx="5029200" cy="365760"/>
          </a:xfrm>
          <a:prstGeom prst="rect">
            <a:avLst/>
          </a:prstGeom>
          <a:solidFill>
            <a:srgbClr val="B52B36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 you</a:t>
            </a:r>
            <a:endParaRPr lang="en-US" altLang="zh-CN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19913" y="4006883"/>
            <a:ext cx="187294" cy="369332"/>
          </a:xfrm>
          <a:prstGeom prst="rect">
            <a:avLst/>
          </a:prstGeom>
          <a:solidFill>
            <a:srgbClr val="B5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4" grpId="0" bldLvl="0" animBg="1"/>
      <p:bldP spid="29" grpId="0" bldLvl="0" animBg="1"/>
      <p:bldP spid="29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 rot="3353473">
            <a:off x="-3907807" y="148526"/>
            <a:ext cx="7846938" cy="7770481"/>
          </a:xfrm>
          <a:prstGeom prst="roundRect">
            <a:avLst>
              <a:gd name="adj" fmla="val 25034"/>
            </a:avLst>
          </a:prstGeom>
          <a:solidFill>
            <a:srgbClr val="B52B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 rot="3353473">
            <a:off x="-3576198" y="311403"/>
            <a:ext cx="7496810" cy="7298055"/>
          </a:xfrm>
          <a:prstGeom prst="roundRect">
            <a:avLst>
              <a:gd name="adj" fmla="val 25034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圆角矩形 64"/>
          <p:cNvSpPr/>
          <p:nvPr/>
        </p:nvSpPr>
        <p:spPr>
          <a:xfrm rot="3353473">
            <a:off x="-2394984" y="-274257"/>
            <a:ext cx="7846938" cy="7770481"/>
          </a:xfrm>
          <a:prstGeom prst="roundRect">
            <a:avLst>
              <a:gd name="adj" fmla="val 25034"/>
            </a:avLst>
          </a:prstGeom>
          <a:noFill/>
          <a:ln>
            <a:solidFill>
              <a:srgbClr val="B52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3354861">
            <a:off x="1965097" y="1350010"/>
            <a:ext cx="4292160" cy="1325880"/>
          </a:xfrm>
        </p:spPr>
        <p:txBody>
          <a:bodyPr anchor="b" anchorCtr="1">
            <a:noAutofit/>
          </a:bodyPr>
          <a:lstStyle/>
          <a:p>
            <a:pPr algn="r"/>
            <a:r>
              <a:rPr lang="en-US" altLang="zh-CN" sz="5400" b="1" dirty="0">
                <a:solidFill>
                  <a:srgbClr val="B52B36">
                    <a:alpha val="70000"/>
                  </a:srgbClr>
                </a:solidFill>
                <a:latin typeface="方正悠黑_513B" panose="02000000000000000000" charset="-122"/>
                <a:ea typeface="方正悠黑_513B" panose="02000000000000000000" charset="-122"/>
              </a:rPr>
              <a:t>CONTENTS</a:t>
            </a:r>
          </a:p>
        </p:txBody>
      </p:sp>
      <p:sp>
        <p:nvSpPr>
          <p:cNvPr id="14" name="圆角矩形 13"/>
          <p:cNvSpPr/>
          <p:nvPr/>
        </p:nvSpPr>
        <p:spPr>
          <a:xfrm rot="3353473">
            <a:off x="-4198047" y="76490"/>
            <a:ext cx="7846938" cy="7770481"/>
          </a:xfrm>
          <a:prstGeom prst="roundRect">
            <a:avLst>
              <a:gd name="adj" fmla="val 23810"/>
            </a:avLst>
          </a:prstGeom>
          <a:noFill/>
          <a:ln>
            <a:solidFill>
              <a:srgbClr val="B52B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854801" y="386105"/>
            <a:ext cx="826770" cy="826770"/>
            <a:chOff x="6372" y="803"/>
            <a:chExt cx="1302" cy="1302"/>
          </a:xfrm>
        </p:grpSpPr>
        <p:sp>
          <p:nvSpPr>
            <p:cNvPr id="5" name="菱形 4"/>
            <p:cNvSpPr/>
            <p:nvPr/>
          </p:nvSpPr>
          <p:spPr>
            <a:xfrm>
              <a:off x="6372" y="803"/>
              <a:ext cx="1303" cy="1303"/>
            </a:xfrm>
            <a:prstGeom prst="diamond">
              <a:avLst/>
            </a:prstGeom>
            <a:solidFill>
              <a:srgbClr val="B52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菱形 5"/>
            <p:cNvSpPr/>
            <p:nvPr/>
          </p:nvSpPr>
          <p:spPr>
            <a:xfrm>
              <a:off x="6517" y="948"/>
              <a:ext cx="1013" cy="1013"/>
            </a:xfrm>
            <a:prstGeom prst="diamond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方正悠黑_513B" panose="02000000000000000000" charset="-122"/>
                  <a:ea typeface="方正悠黑_513B" panose="02000000000000000000" charset="-122"/>
                </a:rPr>
                <a:t>1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98753" y="1569435"/>
            <a:ext cx="826770" cy="826770"/>
            <a:chOff x="6372" y="803"/>
            <a:chExt cx="1302" cy="1302"/>
          </a:xfrm>
        </p:grpSpPr>
        <p:sp>
          <p:nvSpPr>
            <p:cNvPr id="9" name="菱形 8"/>
            <p:cNvSpPr/>
            <p:nvPr/>
          </p:nvSpPr>
          <p:spPr>
            <a:xfrm>
              <a:off x="6372" y="803"/>
              <a:ext cx="1303" cy="1303"/>
            </a:xfrm>
            <a:prstGeom prst="diamond">
              <a:avLst/>
            </a:prstGeom>
            <a:solidFill>
              <a:srgbClr val="B52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菱形 9"/>
            <p:cNvSpPr/>
            <p:nvPr/>
          </p:nvSpPr>
          <p:spPr>
            <a:xfrm>
              <a:off x="6517" y="948"/>
              <a:ext cx="1013" cy="1013"/>
            </a:xfrm>
            <a:prstGeom prst="diamond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方正悠黑_513B" panose="02000000000000000000" charset="-122"/>
                  <a:ea typeface="方正悠黑_513B" panose="02000000000000000000" charset="-122"/>
                </a:rPr>
                <a:t>2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519381" y="2865969"/>
            <a:ext cx="826770" cy="826770"/>
            <a:chOff x="6372" y="803"/>
            <a:chExt cx="1302" cy="1302"/>
          </a:xfrm>
        </p:grpSpPr>
        <p:sp>
          <p:nvSpPr>
            <p:cNvPr id="15" name="菱形 14"/>
            <p:cNvSpPr/>
            <p:nvPr/>
          </p:nvSpPr>
          <p:spPr>
            <a:xfrm>
              <a:off x="6372" y="803"/>
              <a:ext cx="1303" cy="1303"/>
            </a:xfrm>
            <a:prstGeom prst="diamond">
              <a:avLst/>
            </a:prstGeom>
            <a:solidFill>
              <a:srgbClr val="B52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菱形 15"/>
            <p:cNvSpPr/>
            <p:nvPr/>
          </p:nvSpPr>
          <p:spPr>
            <a:xfrm>
              <a:off x="6517" y="948"/>
              <a:ext cx="1013" cy="1013"/>
            </a:xfrm>
            <a:prstGeom prst="diamond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方正悠黑_513B" panose="02000000000000000000" charset="-122"/>
                  <a:ea typeface="方正悠黑_513B" panose="02000000000000000000" charset="-122"/>
                </a:rPr>
                <a:t>3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680517" y="4381902"/>
            <a:ext cx="826770" cy="826770"/>
            <a:chOff x="6372" y="803"/>
            <a:chExt cx="1302" cy="1302"/>
          </a:xfrm>
        </p:grpSpPr>
        <p:sp>
          <p:nvSpPr>
            <p:cNvPr id="18" name="菱形 17"/>
            <p:cNvSpPr/>
            <p:nvPr/>
          </p:nvSpPr>
          <p:spPr>
            <a:xfrm>
              <a:off x="6372" y="803"/>
              <a:ext cx="1303" cy="1303"/>
            </a:xfrm>
            <a:prstGeom prst="diamond">
              <a:avLst/>
            </a:prstGeom>
            <a:solidFill>
              <a:srgbClr val="B52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菱形 18"/>
            <p:cNvSpPr/>
            <p:nvPr/>
          </p:nvSpPr>
          <p:spPr>
            <a:xfrm>
              <a:off x="6517" y="948"/>
              <a:ext cx="1013" cy="1013"/>
            </a:xfrm>
            <a:prstGeom prst="diamond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方正悠黑_513B" panose="02000000000000000000" charset="-122"/>
                  <a:ea typeface="方正悠黑_513B" panose="02000000000000000000" charset="-122"/>
                </a:rPr>
                <a:t>4</a:t>
              </a: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4794034" y="554413"/>
            <a:ext cx="341693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 smtClean="0">
                <a:solidFill>
                  <a:srgbClr val="B52B36"/>
                </a:solidFill>
                <a:latin typeface="华文细黑" panose="02010600040101010101" charset="-122"/>
                <a:ea typeface="华文细黑" panose="02010600040101010101" charset="-122"/>
              </a:rPr>
              <a:t>食品安全介绍</a:t>
            </a:r>
            <a:endParaRPr lang="en-US" altLang="zh-CN" b="1" dirty="0">
              <a:solidFill>
                <a:srgbClr val="B52B36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800319" y="925082"/>
            <a:ext cx="46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Introduction to Food Safety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45726" y="1773522"/>
            <a:ext cx="341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 smtClean="0">
                <a:solidFill>
                  <a:srgbClr val="B52B36"/>
                </a:solidFill>
                <a:latin typeface="华文细黑" panose="02010600040101010101" charset="-122"/>
                <a:ea typeface="华文细黑" panose="02010600040101010101" charset="-122"/>
              </a:rPr>
              <a:t>食品药品安全责任体系</a:t>
            </a:r>
            <a:endParaRPr lang="en-US" altLang="zh-CN" b="1" dirty="0">
              <a:solidFill>
                <a:srgbClr val="B52B36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45726" y="2087896"/>
            <a:ext cx="46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Food and Drug Safety Responsibility System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41135" y="3078431"/>
            <a:ext cx="341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 smtClean="0">
                <a:solidFill>
                  <a:srgbClr val="B52B36"/>
                </a:solidFill>
                <a:latin typeface="华文细黑" panose="02010600040101010101" charset="-122"/>
                <a:ea typeface="华文细黑" panose="02010600040101010101" charset="-122"/>
              </a:rPr>
              <a:t>垃圾食品及危害</a:t>
            </a:r>
            <a:endParaRPr lang="en-US" altLang="zh-CN" b="1" dirty="0">
              <a:solidFill>
                <a:srgbClr val="B52B36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502501" y="3447763"/>
            <a:ext cx="46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Junk food and its hazards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41135" y="4643999"/>
            <a:ext cx="341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 smtClean="0">
                <a:solidFill>
                  <a:srgbClr val="B52B36"/>
                </a:solidFill>
                <a:latin typeface="华文细黑" panose="02010600040101010101" charset="-122"/>
                <a:ea typeface="华文细黑" panose="02010600040101010101" charset="-122"/>
              </a:rPr>
              <a:t>提高食品安全意识</a:t>
            </a:r>
            <a:endParaRPr lang="en-US" altLang="zh-CN" b="1" dirty="0">
              <a:solidFill>
                <a:srgbClr val="B52B36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529629" y="5041842"/>
            <a:ext cx="46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Raise awareness of food safety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785665" y="5520663"/>
            <a:ext cx="826770" cy="826770"/>
            <a:chOff x="6372" y="803"/>
            <a:chExt cx="1302" cy="1302"/>
          </a:xfrm>
        </p:grpSpPr>
        <p:sp>
          <p:nvSpPr>
            <p:cNvPr id="31" name="菱形 30"/>
            <p:cNvSpPr/>
            <p:nvPr/>
          </p:nvSpPr>
          <p:spPr>
            <a:xfrm>
              <a:off x="6372" y="803"/>
              <a:ext cx="1303" cy="1303"/>
            </a:xfrm>
            <a:prstGeom prst="diamond">
              <a:avLst/>
            </a:prstGeom>
            <a:solidFill>
              <a:srgbClr val="B52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菱形 31"/>
            <p:cNvSpPr/>
            <p:nvPr/>
          </p:nvSpPr>
          <p:spPr>
            <a:xfrm>
              <a:off x="6517" y="948"/>
              <a:ext cx="1013" cy="1013"/>
            </a:xfrm>
            <a:prstGeom prst="diamond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方正悠黑_513B" panose="02000000000000000000" charset="-122"/>
                  <a:ea typeface="方正悠黑_513B" panose="02000000000000000000"/>
                </a:rPr>
                <a:t>5</a:t>
              </a:r>
              <a:endParaRPr lang="en-US" altLang="zh-CN" sz="2400" b="1" dirty="0">
                <a:latin typeface="方正悠黑_513B" panose="02000000000000000000" charset="-122"/>
                <a:ea typeface="方正悠黑_513B" panose="0200000000000000000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772592" y="5720782"/>
            <a:ext cx="312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B52B36"/>
                </a:solidFill>
                <a:latin typeface="华文细黑" panose="02010600040101010101" charset="-122"/>
                <a:ea typeface="华文细黑" panose="02010600040101010101" charset="-122"/>
              </a:rPr>
              <a:t>购买食品注意事项</a:t>
            </a:r>
            <a:endParaRPr lang="en-US" altLang="zh-CN" b="1" dirty="0">
              <a:solidFill>
                <a:srgbClr val="B52B36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5093" y="6184548"/>
            <a:ext cx="4541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Precautions for purchasing food</a:t>
            </a:r>
            <a:endParaRPr lang="zh-CN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65" grpId="0" animBg="1"/>
      <p:bldP spid="2" grpId="0"/>
      <p:bldP spid="14" grpId="0" animBg="1"/>
      <p:bldP spid="45" grpId="0"/>
      <p:bldP spid="46" grpId="0"/>
      <p:bldP spid="22" grpId="0"/>
      <p:bldP spid="23" grpId="0"/>
      <p:bldP spid="24" grpId="0"/>
      <p:bldP spid="25" grpId="0"/>
      <p:bldP spid="26" grpId="0"/>
      <p:bldP spid="27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270" y="3181985"/>
            <a:ext cx="12192635" cy="261048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-1270" y="3513294"/>
            <a:ext cx="2580697" cy="2279176"/>
          </a:xfrm>
          <a:prstGeom prst="rect">
            <a:avLst/>
          </a:prstGeom>
          <a:solidFill>
            <a:srgbClr val="B52B3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82948" y="3728719"/>
            <a:ext cx="1517650" cy="1517650"/>
            <a:chOff x="1203" y="5872"/>
            <a:chExt cx="2390" cy="2390"/>
          </a:xfrm>
        </p:grpSpPr>
        <p:sp>
          <p:nvSpPr>
            <p:cNvPr id="7" name="椭圆 6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25046" y="3728082"/>
            <a:ext cx="1518285" cy="1518285"/>
            <a:chOff x="1203" y="5872"/>
            <a:chExt cx="2391" cy="2391"/>
          </a:xfrm>
        </p:grpSpPr>
        <p:sp>
          <p:nvSpPr>
            <p:cNvPr id="14" name="椭圆 13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097342" y="3728081"/>
            <a:ext cx="1518285" cy="1518285"/>
            <a:chOff x="1203" y="5872"/>
            <a:chExt cx="2391" cy="2391"/>
          </a:xfrm>
        </p:grpSpPr>
        <p:sp>
          <p:nvSpPr>
            <p:cNvPr id="22" name="椭圆 21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508205" y="3728079"/>
            <a:ext cx="1518285" cy="1518285"/>
            <a:chOff x="1203" y="5872"/>
            <a:chExt cx="2391" cy="2391"/>
          </a:xfrm>
        </p:grpSpPr>
        <p:sp>
          <p:nvSpPr>
            <p:cNvPr id="29" name="椭圆 28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734185" y="892175"/>
            <a:ext cx="482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 smtClean="0">
                <a:solidFill>
                  <a:srgbClr val="B52B36">
                    <a:alpha val="70000"/>
                  </a:srgb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食品安全介绍</a:t>
            </a:r>
            <a:endParaRPr lang="zh-CN" altLang="en-US" sz="4400" b="1" dirty="0">
              <a:solidFill>
                <a:srgbClr val="B52B36">
                  <a:alpha val="70000"/>
                </a:srgb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734820" y="1791970"/>
            <a:ext cx="6645910" cy="49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Introduction to Food Safety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811655" y="1577340"/>
            <a:ext cx="5471160" cy="0"/>
          </a:xfrm>
          <a:prstGeom prst="line">
            <a:avLst/>
          </a:prstGeom>
          <a:ln w="12700">
            <a:solidFill>
              <a:srgbClr val="B52B3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9958705" y="3728080"/>
            <a:ext cx="1518285" cy="1518285"/>
            <a:chOff x="1203" y="5872"/>
            <a:chExt cx="2391" cy="2391"/>
          </a:xfrm>
        </p:grpSpPr>
        <p:sp>
          <p:nvSpPr>
            <p:cNvPr id="20" name="椭圆 19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</a:rPr>
                <a:t>05</a:t>
              </a:r>
              <a:endParaRPr lang="en-US" altLang="zh-CN" sz="3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 bldLvl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36975" y="334010"/>
            <a:ext cx="47180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食品安全介绍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70230" y="1898650"/>
            <a:ext cx="4862195" cy="20415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570230" y="4246245"/>
            <a:ext cx="2235835" cy="20415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3110865" y="4246245"/>
            <a:ext cx="3656965" cy="204152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7072630" y="4246245"/>
            <a:ext cx="2235835" cy="204152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5759764" y="1348290"/>
            <a:ext cx="3629520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2800" b="1" i="1" dirty="0" smtClean="0">
                <a:solidFill>
                  <a:srgbClr val="B52B36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食品安全你关注了吗</a:t>
            </a:r>
            <a:r>
              <a:rPr lang="en-US" altLang="zh-CN" sz="2800" b="1" i="1" dirty="0" smtClean="0">
                <a:solidFill>
                  <a:srgbClr val="B52B36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?</a:t>
            </a:r>
            <a:endParaRPr lang="zh-CN" altLang="en-US" sz="2800" b="1" i="1" dirty="0">
              <a:solidFill>
                <a:srgbClr val="B52B36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50423" y="2169994"/>
            <a:ext cx="4954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瘦肉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精、毒豆芽、染色馒头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……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食品安全接连被媒体曝光，老百姓越来越没有安全感。民以食为天，食以安为先。食品安全对老百姓而言是天大的事，也是最基本的需求，政府对此高度重视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5" grpId="0" animBg="1"/>
      <p:bldP spid="66" grpId="0" animBg="1"/>
      <p:bldP spid="67" grpId="0" animBg="1"/>
      <p:bldP spid="68" grpId="0" animBg="1"/>
      <p:bldP spid="7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文"/>
          <p:cNvSpPr/>
          <p:nvPr/>
        </p:nvSpPr>
        <p:spPr>
          <a:xfrm>
            <a:off x="651876" y="4565825"/>
            <a:ext cx="398484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华文细黑" panose="02010600040101010101" charset="-122"/>
                <a:ea typeface="华文细黑" panose="02010600040101010101" charset="-122"/>
                <a:sym typeface="+mn-ea"/>
              </a:rPr>
              <a:t>食品数量</a:t>
            </a:r>
            <a:r>
              <a:rPr lang="en-US" altLang="zh-CN" dirty="0" smtClean="0">
                <a:latin typeface="华文细黑" panose="02010600040101010101" charset="-122"/>
                <a:ea typeface="华文细黑" panose="02010600040101010101" charset="-122"/>
                <a:sym typeface="+mn-ea"/>
              </a:rPr>
              <a:t>:</a:t>
            </a:r>
            <a:r>
              <a:rPr lang="zh-CN" altLang="en-US" dirty="0" smtClean="0">
                <a:latin typeface="华文细黑" panose="02010600040101010101" charset="-122"/>
                <a:ea typeface="华文细黑" panose="02010600040101010101" charset="-122"/>
                <a:sym typeface="+mn-ea"/>
              </a:rPr>
              <a:t>充足供应</a:t>
            </a:r>
            <a:endParaRPr lang="en-US" altLang="zh-CN" dirty="0" smtClean="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华文细黑" panose="02010600040101010101" charset="-122"/>
                <a:ea typeface="华文细黑" panose="02010600040101010101" charset="-122"/>
                <a:sym typeface="+mn-ea"/>
              </a:rPr>
              <a:t>食品质量</a:t>
            </a:r>
            <a:r>
              <a:rPr lang="en-GB" altLang="zh-CN" b="1" dirty="0" smtClean="0">
                <a:latin typeface="华文细黑" panose="02010600040101010101" charset="-122"/>
                <a:ea typeface="华文细黑" panose="02010600040101010101" charset="-122"/>
              </a:rPr>
              <a:t>:</a:t>
            </a:r>
            <a:r>
              <a:rPr lang="zh-CN" altLang="en-US" dirty="0">
                <a:latin typeface="华文细黑" panose="02010600040101010101" charset="-122"/>
                <a:ea typeface="华文细黑" panose="02010600040101010101" charset="-122"/>
              </a:rPr>
              <a:t>对人体</a:t>
            </a:r>
            <a:r>
              <a:rPr lang="zh-CN" altLang="en-US" dirty="0" smtClean="0">
                <a:latin typeface="华文细黑" panose="02010600040101010101" charset="-122"/>
                <a:ea typeface="华文细黑" panose="02010600040101010101" charset="-122"/>
              </a:rPr>
              <a:t>健康、对生命安全</a:t>
            </a:r>
            <a:endParaRPr lang="en-US" altLang="zh-CN" dirty="0" smtClean="0">
              <a:latin typeface="华文细黑" panose="02010600040101010101" charset="-122"/>
              <a:ea typeface="华文细黑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华文细黑" panose="02010600040101010101" charset="-122"/>
                <a:ea typeface="华文细黑" panose="02010600040101010101" charset="-122"/>
              </a:rPr>
              <a:t>对</a:t>
            </a:r>
            <a:r>
              <a:rPr lang="zh-CN" altLang="en-US" b="1" dirty="0" smtClean="0">
                <a:latin typeface="华文细黑" panose="02010600040101010101" charset="-122"/>
                <a:ea typeface="华文细黑" panose="02010600040101010101" charset="-122"/>
              </a:rPr>
              <a:t>食品的更高要求</a:t>
            </a:r>
            <a:r>
              <a:rPr lang="en-US" altLang="zh-CN" b="1" dirty="0" smtClean="0">
                <a:latin typeface="华文细黑" panose="02010600040101010101" charset="-122"/>
                <a:ea typeface="华文细黑" panose="02010600040101010101" charset="-122"/>
              </a:rPr>
              <a:t>:</a:t>
            </a:r>
            <a:r>
              <a:rPr lang="zh-CN" altLang="en-US" dirty="0" smtClean="0">
                <a:latin typeface="华文细黑" panose="02010600040101010101" charset="-122"/>
                <a:ea typeface="华文细黑" panose="02010600040101010101" charset="-122"/>
              </a:rPr>
              <a:t>没有受到环境污染</a:t>
            </a:r>
            <a:endParaRPr lang="en-GB" altLang="zh-CN" b="1" dirty="0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7" name="分点上标题"/>
          <p:cNvSpPr/>
          <p:nvPr/>
        </p:nvSpPr>
        <p:spPr>
          <a:xfrm>
            <a:off x="651876" y="3900497"/>
            <a:ext cx="3486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A82B2E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食品安全概念</a:t>
            </a:r>
            <a:endParaRPr lang="zh-CN" altLang="en-US" sz="2800" b="1" dirty="0">
              <a:solidFill>
                <a:srgbClr val="A82B2E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12" name="分点上标题"/>
          <p:cNvSpPr/>
          <p:nvPr/>
        </p:nvSpPr>
        <p:spPr>
          <a:xfrm>
            <a:off x="4258101" y="3900497"/>
            <a:ext cx="3209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A82B2E"/>
                </a:solidFill>
                <a:latin typeface="+mj-ea"/>
                <a:ea typeface="+mj-ea"/>
              </a:rPr>
              <a:t>检查食物是否合格</a:t>
            </a:r>
            <a:endParaRPr lang="en-US" altLang="zh-CN" sz="2800" b="1" dirty="0">
              <a:solidFill>
                <a:srgbClr val="A82B2E"/>
              </a:solidFill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36975" y="334010"/>
            <a:ext cx="47180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食品安全介绍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20937" y="883617"/>
            <a:ext cx="4447350" cy="267908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514498" y="883617"/>
            <a:ext cx="4474845" cy="266603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587195" y="3699147"/>
            <a:ext cx="4259062" cy="283813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556940" y="4565825"/>
            <a:ext cx="261133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绿色食品标志徽</a:t>
            </a:r>
            <a:endParaRPr lang="en-US" altLang="zh-CN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zh-CN" altLang="en-US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级绿色食品标志</a:t>
            </a:r>
            <a:endParaRPr lang="en-US" altLang="zh-CN" dirty="0" smtClean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AA</a:t>
            </a:r>
            <a:r>
              <a:rPr lang="zh-CN" altLang="en-US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级绿色食品标志</a:t>
            </a:r>
            <a:endParaRPr lang="zh-CN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2" grpId="1"/>
      <p:bldP spid="8" grpId="0" bldLvl="0" animBg="1"/>
      <p:bldP spid="9" grpId="0" animBg="1"/>
      <p:bldP spid="13" grpId="0" animBg="1"/>
      <p:bldP spid="14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181983"/>
            <a:ext cx="12192635" cy="261048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4484" y="3728720"/>
            <a:ext cx="1517650" cy="1517650"/>
            <a:chOff x="1203" y="5872"/>
            <a:chExt cx="2390" cy="2390"/>
          </a:xfrm>
        </p:grpSpPr>
        <p:sp>
          <p:nvSpPr>
            <p:cNvPr id="7" name="椭圆 6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2284677" y="3183732"/>
            <a:ext cx="3049200" cy="2609693"/>
          </a:xfrm>
          <a:prstGeom prst="rect">
            <a:avLst/>
          </a:prstGeom>
          <a:solidFill>
            <a:srgbClr val="B52B3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995242" y="3728084"/>
            <a:ext cx="1518285" cy="1518285"/>
            <a:chOff x="1203" y="5872"/>
            <a:chExt cx="2391" cy="2391"/>
          </a:xfrm>
        </p:grpSpPr>
        <p:sp>
          <p:nvSpPr>
            <p:cNvPr id="14" name="椭圆 13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</a:rPr>
                <a:t>02</a:t>
              </a:r>
              <a:endParaRPr lang="en-US" altLang="zh-C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15785" y="3597911"/>
            <a:ext cx="1518285" cy="1518285"/>
            <a:chOff x="1203" y="5872"/>
            <a:chExt cx="2391" cy="2391"/>
          </a:xfrm>
        </p:grpSpPr>
        <p:sp>
          <p:nvSpPr>
            <p:cNvPr id="22" name="椭圆 21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292441" y="3594043"/>
            <a:ext cx="1518285" cy="1518285"/>
            <a:chOff x="1203" y="5872"/>
            <a:chExt cx="2391" cy="2391"/>
          </a:xfrm>
        </p:grpSpPr>
        <p:sp>
          <p:nvSpPr>
            <p:cNvPr id="29" name="椭圆 28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</a:rPr>
                <a:t>05</a:t>
              </a:r>
              <a:endParaRPr lang="en-US" altLang="zh-CN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734185" y="892175"/>
            <a:ext cx="541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 smtClean="0">
                <a:solidFill>
                  <a:srgbClr val="A82B2E">
                    <a:alpha val="70000"/>
                  </a:srgb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食品药品安全责任体系</a:t>
            </a:r>
            <a:endParaRPr lang="zh-CN" altLang="en-US" sz="4000" b="1" dirty="0">
              <a:solidFill>
                <a:srgbClr val="A82B2E">
                  <a:alpha val="70000"/>
                </a:srgb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734820" y="1791970"/>
            <a:ext cx="6645910" cy="45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Food and Drug Safety Responsibility System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811655" y="1577340"/>
            <a:ext cx="5471160" cy="0"/>
          </a:xfrm>
          <a:prstGeom prst="line">
            <a:avLst/>
          </a:prstGeom>
          <a:ln w="12700">
            <a:solidFill>
              <a:srgbClr val="B52B3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8004113" y="3594044"/>
            <a:ext cx="1518285" cy="1518285"/>
            <a:chOff x="1203" y="5872"/>
            <a:chExt cx="2391" cy="2391"/>
          </a:xfrm>
        </p:grpSpPr>
        <p:sp>
          <p:nvSpPr>
            <p:cNvPr id="24" name="椭圆 23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 bldLvl="0" animBg="1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1005840" y="1489075"/>
            <a:ext cx="2434590" cy="162306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1081405" y="402249"/>
            <a:ext cx="471805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食品药品安全责任体系</a:t>
            </a:r>
            <a:endParaRPr lang="en-US" altLang="zh-CN" sz="28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592830" y="1489075"/>
            <a:ext cx="2434590" cy="162306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77" y="0"/>
            <a:ext cx="4757854" cy="6858000"/>
          </a:xfrm>
          <a:prstGeom prst="rect">
            <a:avLst/>
          </a:prstGeom>
        </p:spPr>
      </p:pic>
      <p:sp>
        <p:nvSpPr>
          <p:cNvPr id="20" name="正文"/>
          <p:cNvSpPr/>
          <p:nvPr/>
        </p:nvSpPr>
        <p:spPr>
          <a:xfrm>
            <a:off x="854075" y="3231298"/>
            <a:ext cx="5172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7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月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29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日，市场监管总局党组书记、局长罗文主持召开总局党组理论学习中心组第九次集体（扩大）学习</a:t>
            </a:r>
            <a:r>
              <a:rPr lang="zh-CN" altLang="en-US" b="1" dirty="0" smtClean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，会议指出，要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从新时代全面深化改革的伟大成就中汲取智慧力量，更加善于在“两个大局”中思考研究改革创新问题，不断把市场监管事业向前推进。</a:t>
            </a:r>
            <a:endParaRPr lang="en-GB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bldLvl="0" animBg="1"/>
      <p:bldP spid="23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208083"/>
            <a:ext cx="12192635" cy="261048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8303" y="3728720"/>
            <a:ext cx="1517650" cy="1517650"/>
            <a:chOff x="1203" y="5872"/>
            <a:chExt cx="2390" cy="2390"/>
          </a:xfrm>
        </p:grpSpPr>
        <p:sp>
          <p:nvSpPr>
            <p:cNvPr id="7" name="椭圆 6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680347" y="3748392"/>
            <a:ext cx="1518285" cy="1518285"/>
            <a:chOff x="1203" y="5872"/>
            <a:chExt cx="2391" cy="2391"/>
          </a:xfrm>
        </p:grpSpPr>
        <p:sp>
          <p:nvSpPr>
            <p:cNvPr id="14" name="椭圆 13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4683165" y="3208083"/>
            <a:ext cx="2431249" cy="2609693"/>
          </a:xfrm>
          <a:prstGeom prst="rect">
            <a:avLst/>
          </a:prstGeom>
          <a:solidFill>
            <a:srgbClr val="B52B3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088957" y="3707412"/>
            <a:ext cx="1518285" cy="1518285"/>
            <a:chOff x="1203" y="5872"/>
            <a:chExt cx="2391" cy="2391"/>
          </a:xfrm>
        </p:grpSpPr>
        <p:sp>
          <p:nvSpPr>
            <p:cNvPr id="22" name="椭圆 21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43" y="6224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621587" y="3728084"/>
            <a:ext cx="1518285" cy="1518285"/>
            <a:chOff x="1203" y="5872"/>
            <a:chExt cx="2391" cy="2391"/>
          </a:xfrm>
        </p:grpSpPr>
        <p:sp>
          <p:nvSpPr>
            <p:cNvPr id="29" name="椭圆 28"/>
            <p:cNvSpPr/>
            <p:nvPr/>
          </p:nvSpPr>
          <p:spPr>
            <a:xfrm>
              <a:off x="1203" y="5872"/>
              <a:ext cx="2391" cy="2391"/>
            </a:xfrm>
            <a:prstGeom prst="ellipse">
              <a:avLst/>
            </a:prstGeom>
            <a:noFill/>
            <a:ln w="25400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43" y="6163"/>
              <a:ext cx="2110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PART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734185" y="892175"/>
            <a:ext cx="482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B52B36">
                    <a:alpha val="70000"/>
                  </a:srgbClr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垃圾食品的危害</a:t>
            </a:r>
            <a:endParaRPr lang="zh-CN" altLang="en-US" sz="3600" b="1" dirty="0">
              <a:solidFill>
                <a:srgbClr val="B52B36">
                  <a:alpha val="70000"/>
                </a:srgbClr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821806" y="1700477"/>
            <a:ext cx="6645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Junk food and its hazards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811655" y="1577340"/>
            <a:ext cx="5471160" cy="0"/>
          </a:xfrm>
          <a:prstGeom prst="line">
            <a:avLst/>
          </a:prstGeom>
          <a:ln w="12700">
            <a:solidFill>
              <a:srgbClr val="B52B36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9958705" y="3689348"/>
            <a:ext cx="1518285" cy="1518285"/>
          </a:xfrm>
          <a:prstGeom prst="ellipse">
            <a:avLst/>
          </a:prstGeom>
          <a:noFill/>
          <a:ln w="25400" cmpd="sng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144641" y="3927946"/>
            <a:ext cx="114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PART</a:t>
            </a:r>
          </a:p>
          <a:p>
            <a:pPr algn="ctr"/>
            <a:r>
              <a:rPr lang="en-US" altLang="zh-CN" sz="3200" b="1" dirty="0" smtClean="0">
                <a:solidFill>
                  <a:schemeClr val="bg1"/>
                </a:solidFill>
              </a:rPr>
              <a:t>05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6" grpId="0" bldLvl="0" animBg="1"/>
      <p:bldP spid="27" grpId="0"/>
      <p:bldP spid="28" grpId="0"/>
      <p:bldP spid="20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847177" y="3684033"/>
            <a:ext cx="2979049" cy="216112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093715" y="1658846"/>
            <a:ext cx="2786248" cy="205641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106172" y="3703623"/>
            <a:ext cx="2978738" cy="21137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49944" y="1660701"/>
            <a:ext cx="2943702" cy="2133534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137904" y="3525321"/>
            <a:ext cx="2967783" cy="2292002"/>
            <a:chOff x="838293" y="2866218"/>
            <a:chExt cx="2552400" cy="1602334"/>
          </a:xfrm>
        </p:grpSpPr>
        <p:grpSp>
          <p:nvGrpSpPr>
            <p:cNvPr id="38" name="组合 37"/>
            <p:cNvGrpSpPr/>
            <p:nvPr/>
          </p:nvGrpSpPr>
          <p:grpSpPr>
            <a:xfrm>
              <a:off x="838293" y="3032152"/>
              <a:ext cx="2552400" cy="1436400"/>
              <a:chOff x="571593" y="4542774"/>
              <a:chExt cx="2552400" cy="1436400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571593" y="5007174"/>
                <a:ext cx="2552400" cy="972000"/>
              </a:xfrm>
              <a:prstGeom prst="rect">
                <a:avLst/>
              </a:prstGeom>
              <a:solidFill>
                <a:srgbClr val="B52B3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571593" y="4542774"/>
                <a:ext cx="2552400" cy="464400"/>
              </a:xfrm>
              <a:prstGeom prst="rect">
                <a:avLst/>
              </a:prstGeom>
              <a:solidFill>
                <a:srgbClr val="B52B3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等腰三角形 38"/>
            <p:cNvSpPr/>
            <p:nvPr/>
          </p:nvSpPr>
          <p:spPr>
            <a:xfrm>
              <a:off x="3162093" y="2866218"/>
              <a:ext cx="228600" cy="165312"/>
            </a:xfrm>
            <a:prstGeom prst="triangle">
              <a:avLst/>
            </a:prstGeom>
            <a:solidFill>
              <a:srgbClr val="B52B3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085395" y="3473091"/>
            <a:ext cx="2774287" cy="2369159"/>
            <a:chOff x="838293" y="2866218"/>
            <a:chExt cx="2552400" cy="1602334"/>
          </a:xfrm>
        </p:grpSpPr>
        <p:grpSp>
          <p:nvGrpSpPr>
            <p:cNvPr id="42" name="组合 41"/>
            <p:cNvGrpSpPr/>
            <p:nvPr/>
          </p:nvGrpSpPr>
          <p:grpSpPr>
            <a:xfrm>
              <a:off x="838293" y="3032152"/>
              <a:ext cx="2552400" cy="1436400"/>
              <a:chOff x="571593" y="4542774"/>
              <a:chExt cx="2552400" cy="1436400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571593" y="5007174"/>
                <a:ext cx="2552400" cy="972000"/>
              </a:xfrm>
              <a:prstGeom prst="rect">
                <a:avLst/>
              </a:prstGeom>
              <a:solidFill>
                <a:srgbClr val="B52B3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571593" y="4542774"/>
                <a:ext cx="2552400" cy="464400"/>
              </a:xfrm>
              <a:prstGeom prst="rect">
                <a:avLst/>
              </a:prstGeom>
              <a:solidFill>
                <a:srgbClr val="B52B3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等腰三角形 42"/>
            <p:cNvSpPr/>
            <p:nvPr/>
          </p:nvSpPr>
          <p:spPr>
            <a:xfrm>
              <a:off x="3162093" y="2866218"/>
              <a:ext cx="228600" cy="165312"/>
            </a:xfrm>
            <a:prstGeom prst="triangle">
              <a:avLst/>
            </a:prstGeom>
            <a:solidFill>
              <a:srgbClr val="B52B3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093647" y="1658900"/>
            <a:ext cx="2991181" cy="2258939"/>
            <a:chOff x="849220" y="3061508"/>
            <a:chExt cx="2552624" cy="1572356"/>
          </a:xfrm>
          <a:solidFill>
            <a:schemeClr val="bg1">
              <a:lumMod val="95000"/>
            </a:schemeClr>
          </a:solidFill>
        </p:grpSpPr>
        <p:grpSp>
          <p:nvGrpSpPr>
            <p:cNvPr id="47" name="组合 46"/>
            <p:cNvGrpSpPr/>
            <p:nvPr/>
          </p:nvGrpSpPr>
          <p:grpSpPr>
            <a:xfrm>
              <a:off x="849220" y="3061508"/>
              <a:ext cx="2552624" cy="1428034"/>
              <a:chOff x="582520" y="4572130"/>
              <a:chExt cx="2552624" cy="1428034"/>
            </a:xfrm>
            <a:grpFill/>
          </p:grpSpPr>
          <p:sp>
            <p:nvSpPr>
              <p:cNvPr id="49" name="矩形 48"/>
              <p:cNvSpPr/>
              <p:nvPr/>
            </p:nvSpPr>
            <p:spPr>
              <a:xfrm>
                <a:off x="582744" y="5028164"/>
                <a:ext cx="2552400" cy="972000"/>
              </a:xfrm>
              <a:prstGeom prst="rect">
                <a:avLst/>
              </a:prstGeom>
              <a:solidFill>
                <a:srgbClr val="B52B3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582520" y="4572130"/>
                <a:ext cx="2552400" cy="464400"/>
              </a:xfrm>
              <a:prstGeom prst="rect">
                <a:avLst/>
              </a:prstGeom>
              <a:solidFill>
                <a:srgbClr val="B52B3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3DB39E"/>
                  </a:solidFill>
                </a:endParaRPr>
              </a:p>
            </p:txBody>
          </p:sp>
        </p:grpSp>
        <p:sp>
          <p:nvSpPr>
            <p:cNvPr id="48" name="等腰三角形 47"/>
            <p:cNvSpPr/>
            <p:nvPr/>
          </p:nvSpPr>
          <p:spPr>
            <a:xfrm flipV="1">
              <a:off x="3161953" y="4468552"/>
              <a:ext cx="228600" cy="165312"/>
            </a:xfrm>
            <a:prstGeom prst="triangle">
              <a:avLst/>
            </a:prstGeom>
            <a:solidFill>
              <a:srgbClr val="B52B3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868570" y="1672907"/>
            <a:ext cx="2978797" cy="2252806"/>
            <a:chOff x="838293" y="3032152"/>
            <a:chExt cx="2552400" cy="1601712"/>
          </a:xfrm>
          <a:solidFill>
            <a:schemeClr val="bg1">
              <a:lumMod val="95000"/>
            </a:schemeClr>
          </a:solidFill>
        </p:grpSpPr>
        <p:grpSp>
          <p:nvGrpSpPr>
            <p:cNvPr id="52" name="组合 51"/>
            <p:cNvGrpSpPr/>
            <p:nvPr/>
          </p:nvGrpSpPr>
          <p:grpSpPr>
            <a:xfrm>
              <a:off x="838293" y="3032152"/>
              <a:ext cx="2552400" cy="1436400"/>
              <a:chOff x="571593" y="4542774"/>
              <a:chExt cx="2552400" cy="1436400"/>
            </a:xfrm>
            <a:grpFill/>
          </p:grpSpPr>
          <p:sp>
            <p:nvSpPr>
              <p:cNvPr id="54" name="矩形 53"/>
              <p:cNvSpPr/>
              <p:nvPr/>
            </p:nvSpPr>
            <p:spPr>
              <a:xfrm>
                <a:off x="571593" y="5007174"/>
                <a:ext cx="2552400" cy="972000"/>
              </a:xfrm>
              <a:prstGeom prst="rect">
                <a:avLst/>
              </a:prstGeom>
              <a:solidFill>
                <a:srgbClr val="B52B3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571593" y="4542774"/>
                <a:ext cx="2552400" cy="464400"/>
              </a:xfrm>
              <a:prstGeom prst="rect">
                <a:avLst/>
              </a:prstGeom>
              <a:solidFill>
                <a:srgbClr val="B52B3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3DB39E"/>
                  </a:solidFill>
                </a:endParaRPr>
              </a:p>
            </p:txBody>
          </p:sp>
        </p:grpSp>
        <p:sp>
          <p:nvSpPr>
            <p:cNvPr id="53" name="等腰三角形 52"/>
            <p:cNvSpPr/>
            <p:nvPr/>
          </p:nvSpPr>
          <p:spPr>
            <a:xfrm flipV="1">
              <a:off x="3161953" y="4468552"/>
              <a:ext cx="228600" cy="165312"/>
            </a:xfrm>
            <a:prstGeom prst="triangle">
              <a:avLst/>
            </a:prstGeom>
            <a:solidFill>
              <a:srgbClr val="B52B3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736975" y="334010"/>
            <a:ext cx="471805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垃圾食品及危害</a:t>
            </a:r>
            <a:endParaRPr lang="en-US" altLang="zh-CN" sz="36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339968" y="4117408"/>
            <a:ext cx="255270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微软雅黑" panose="020B0503020204020204" charset="-122"/>
                <a:sym typeface="+mn-ea"/>
              </a:rPr>
              <a:t>油炸食品</a:t>
            </a:r>
            <a:endParaRPr lang="en-US" altLang="zh-CN" b="1" dirty="0" smtClean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微软雅黑" panose="020B0503020204020204" charset="-122"/>
                <a:sym typeface="+mn-ea"/>
              </a:rPr>
              <a:t>导致</a:t>
            </a:r>
            <a:r>
              <a:rPr lang="zh-CN" altLang="en-US" dirty="0" smtClean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微软雅黑" panose="020B0503020204020204" charset="-122"/>
                <a:sym typeface="+mn-ea"/>
              </a:rPr>
              <a:t>心血管疾病；含致癌物质；破坏维生素</a:t>
            </a:r>
            <a:endParaRPr lang="zh-CN" altLang="en-US" dirty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3147452" y="2042080"/>
            <a:ext cx="2955292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2.</a:t>
            </a:r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腌制类食品</a:t>
            </a:r>
            <a:endParaRPr lang="en-US" altLang="zh-CN" b="1" dirty="0" smtClean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微软雅黑" panose="020B0503020204020204" charset="-122"/>
                <a:sym typeface="+mn-ea"/>
              </a:rPr>
              <a:t>导致</a:t>
            </a:r>
            <a:r>
              <a:rPr lang="zh-CN" altLang="en-US" dirty="0" smtClean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微软雅黑" panose="020B0503020204020204" charset="-122"/>
                <a:sym typeface="+mn-ea"/>
              </a:rPr>
              <a:t>高血压，肾负担过重，导致鼻咽癌等</a:t>
            </a:r>
            <a:endParaRPr lang="zh-CN" altLang="en-US" dirty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8788057" y="2035608"/>
            <a:ext cx="3151217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.饼干类食品</a:t>
            </a:r>
            <a:endParaRPr lang="en-US" altLang="zh-CN" b="1" dirty="0" smtClean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微软雅黑" panose="020B0503020204020204" charset="-122"/>
                <a:sym typeface="+mn-ea"/>
              </a:rPr>
              <a:t>食用</a:t>
            </a:r>
            <a:r>
              <a:rPr lang="zh-CN" altLang="en-US" dirty="0" smtClean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微软雅黑" panose="020B0503020204020204" charset="-122"/>
                <a:sym typeface="+mn-ea"/>
              </a:rPr>
              <a:t>香精和色素过多，严重破坏维生素；营养成分低</a:t>
            </a:r>
            <a:endParaRPr lang="zh-CN" altLang="en-US" dirty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25833" y="4117408"/>
            <a:ext cx="2322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3</a:t>
            </a:r>
            <a:r>
              <a:rPr lang="en-US" altLang="zh-CN" dirty="0">
                <a:solidFill>
                  <a:schemeClr val="bg1"/>
                </a:solidFill>
              </a:rPr>
              <a:t>.</a:t>
            </a:r>
            <a:r>
              <a:rPr lang="zh-CN" altLang="en-US" b="1" dirty="0" smtClean="0">
                <a:solidFill>
                  <a:schemeClr val="bg1"/>
                </a:solidFill>
              </a:rPr>
              <a:t>加工类肉食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</a:rPr>
              <a:t>含致癌</a:t>
            </a:r>
            <a:r>
              <a:rPr lang="zh-CN" altLang="en-US" dirty="0" smtClean="0">
                <a:solidFill>
                  <a:schemeClr val="bg1"/>
                </a:solidFill>
              </a:rPr>
              <a:t>物质</a:t>
            </a:r>
            <a:r>
              <a:rPr lang="en-US" altLang="zh-CN" dirty="0" smtClean="0">
                <a:solidFill>
                  <a:schemeClr val="bg1"/>
                </a:solidFill>
              </a:rPr>
              <a:t>:</a:t>
            </a:r>
            <a:r>
              <a:rPr lang="zh-CN" altLang="en-US" dirty="0" smtClean="0">
                <a:solidFill>
                  <a:schemeClr val="bg1"/>
                </a:solidFill>
              </a:rPr>
              <a:t>亚硝酸盐；含大量防腐剂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  <p:bldP spid="4" grpId="0" animBg="1"/>
      <p:bldP spid="9" grpId="0" bldLvl="0" animBg="1"/>
      <p:bldP spid="12" grpId="0" bldLvl="0" animBg="1"/>
      <p:bldP spid="8" grpId="0" bldLvl="0" animBg="1"/>
      <p:bldP spid="11" grpId="0" bldLvl="0" animBg="1"/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640</Words>
  <Application>Microsoft Office PowerPoint</Application>
  <PresentationFormat>宽屏</PresentationFormat>
  <Paragraphs>131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Malgun Gothic</vt:lpstr>
      <vt:lpstr>等线</vt:lpstr>
      <vt:lpstr>方正悠黑_513B</vt:lpstr>
      <vt:lpstr>仿宋</vt:lpstr>
      <vt:lpstr>华文细黑</vt:lpstr>
      <vt:lpstr>华文新魏</vt:lpstr>
      <vt:lpstr>宋体</vt:lpstr>
      <vt:lpstr>微软雅黑</vt:lpstr>
      <vt:lpstr>微软雅黑 Light</vt:lpstr>
      <vt:lpstr>Arial</vt:lpstr>
      <vt:lpstr>Calibri</vt:lpstr>
      <vt:lpstr>Calibri Light</vt:lpstr>
      <vt:lpstr>Wingdings</vt:lpstr>
      <vt:lpstr>Office 主题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锐旗设计；https://9ppt.taobao.com</dc:description>
  <cp:lastModifiedBy>Microsoft 帐户</cp:lastModifiedBy>
  <cp:revision>44</cp:revision>
  <dcterms:created xsi:type="dcterms:W3CDTF">2017-05-25T08:16:00Z</dcterms:created>
  <dcterms:modified xsi:type="dcterms:W3CDTF">2024-12-21T13:42:16Z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2052-10.1.0.6391</vt:lpwstr>
  </property>
</Properties>
</file>