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57" r:id="rId4"/>
    <p:sldId id="258" r:id="rId5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WPS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tags" Target="tags/tag382.xml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microsoft.com/office/2007/relationships/hdphoto" Target="../media/image4.wdp"/><Relationship Id="rId7" Type="http://schemas.openxmlformats.org/officeDocument/2006/relationships/image" Target="../media/image3.png"/><Relationship Id="rId6" Type="http://schemas.openxmlformats.org/officeDocument/2006/relationships/tags" Target="../tags/tag65.xml"/><Relationship Id="rId5" Type="http://schemas.microsoft.com/office/2007/relationships/hdphoto" Target="../media/image2.wdp"/><Relationship Id="rId4" Type="http://schemas.openxmlformats.org/officeDocument/2006/relationships/image" Target="../media/image1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6" Type="http://schemas.openxmlformats.org/officeDocument/2006/relationships/tags" Target="../tags/tag72.xml"/><Relationship Id="rId15" Type="http://schemas.openxmlformats.org/officeDocument/2006/relationships/tags" Target="../tags/tag71.xml"/><Relationship Id="rId14" Type="http://schemas.openxmlformats.org/officeDocument/2006/relationships/tags" Target="../tags/tag70.xml"/><Relationship Id="rId13" Type="http://schemas.openxmlformats.org/officeDocument/2006/relationships/tags" Target="../tags/tag69.xml"/><Relationship Id="rId12" Type="http://schemas.openxmlformats.org/officeDocument/2006/relationships/tags" Target="../tags/tag68.xml"/><Relationship Id="rId11" Type="http://schemas.openxmlformats.org/officeDocument/2006/relationships/image" Target="../media/image5.png"/><Relationship Id="rId10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image" Target="../media/image8.png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microsoft.com/office/2007/relationships/hdphoto" Target="../media/image7.wdp"/><Relationship Id="rId3" Type="http://schemas.openxmlformats.org/officeDocument/2006/relationships/image" Target="../media/image6.png"/><Relationship Id="rId2" Type="http://schemas.openxmlformats.org/officeDocument/2006/relationships/tags" Target="../tags/tag78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image" Target="../media/image11.png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image" Target="../media/image10.png"/><Relationship Id="rId4" Type="http://schemas.openxmlformats.org/officeDocument/2006/relationships/tags" Target="../tags/tag87.xml"/><Relationship Id="rId3" Type="http://schemas.openxmlformats.org/officeDocument/2006/relationships/image" Target="../media/image9.png"/><Relationship Id="rId2" Type="http://schemas.openxmlformats.org/officeDocument/2006/relationships/tags" Target="../tags/tag86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microsoft.com/office/2007/relationships/hdphoto" Target="../media/image4.wdp"/><Relationship Id="rId8" Type="http://schemas.openxmlformats.org/officeDocument/2006/relationships/image" Target="../media/image3.png"/><Relationship Id="rId7" Type="http://schemas.openxmlformats.org/officeDocument/2006/relationships/tags" Target="../tags/tag128.xml"/><Relationship Id="rId6" Type="http://schemas.microsoft.com/office/2007/relationships/hdphoto" Target="../media/image2.wdp"/><Relationship Id="rId5" Type="http://schemas.openxmlformats.org/officeDocument/2006/relationships/image" Target="../media/image1.png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7" Type="http://schemas.openxmlformats.org/officeDocument/2006/relationships/tags" Target="../tags/tag135.xml"/><Relationship Id="rId16" Type="http://schemas.openxmlformats.org/officeDocument/2006/relationships/tags" Target="../tags/tag134.xml"/><Relationship Id="rId15" Type="http://schemas.openxmlformats.org/officeDocument/2006/relationships/tags" Target="../tags/tag133.xml"/><Relationship Id="rId14" Type="http://schemas.openxmlformats.org/officeDocument/2006/relationships/tags" Target="../tags/tag132.xml"/><Relationship Id="rId13" Type="http://schemas.openxmlformats.org/officeDocument/2006/relationships/tags" Target="../tags/tag131.xml"/><Relationship Id="rId12" Type="http://schemas.openxmlformats.org/officeDocument/2006/relationships/image" Target="../media/image5.png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chemeClr val="bg2">
                  <a:alpha val="0"/>
                </a:schemeClr>
              </a:gs>
              <a:gs pos="0">
                <a:schemeClr val="bg2">
                  <a:alpha val="99000"/>
                </a:schemeClr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alphaModFix amt="28000"/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43401"/>
            <a:ext cx="12192000" cy="4407408"/>
          </a:xfrm>
          <a:prstGeom prst="rect">
            <a:avLst/>
          </a:prstGeom>
          <a:effectLst>
            <a:softEdge rad="0"/>
          </a:effectLst>
        </p:spPr>
      </p:pic>
      <p:pic>
        <p:nvPicPr>
          <p:cNvPr id="6" name="图片 5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67"/>
            <a:ext cx="12192000" cy="4410075"/>
          </a:xfrm>
          <a:prstGeom prst="rect">
            <a:avLst/>
          </a:prstGeom>
        </p:spPr>
      </p:pic>
      <p:sp>
        <p:nvSpPr>
          <p:cNvPr id="23" name="图形 21"/>
          <p:cNvSpPr/>
          <p:nvPr>
            <p:custDataLst>
              <p:tags r:id="rId9"/>
            </p:custDataLst>
          </p:nvPr>
        </p:nvSpPr>
        <p:spPr>
          <a:xfrm>
            <a:off x="2861210" y="3881380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8245"/>
            <a:ext cx="12192000" cy="4410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12"/>
            </p:custDataLst>
          </p:nvPr>
        </p:nvSpPr>
        <p:spPr>
          <a:xfrm>
            <a:off x="1047750" y="2322750"/>
            <a:ext cx="10096500" cy="1296750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defRPr sz="66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4514850" y="3761363"/>
            <a:ext cx="3162300" cy="524887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8"/>
            <p:custDataLst>
              <p:tags r:id="rId14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9"/>
            <p:custDataLst>
              <p:tags r:id="rId1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20"/>
            <p:custDataLst>
              <p:tags r:id="rId16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80000"/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175" y="1588"/>
            <a:ext cx="12192000" cy="2847975"/>
          </a:xfrm>
          <a:prstGeom prst="rect">
            <a:avLst/>
          </a:prstGeom>
        </p:spPr>
      </p:pic>
      <p:sp>
        <p:nvSpPr>
          <p:cNvPr id="12" name="图形 21"/>
          <p:cNvSpPr/>
          <p:nvPr userDrawn="1">
            <p:custDataLst>
              <p:tags r:id="rId5"/>
            </p:custDataLst>
          </p:nvPr>
        </p:nvSpPr>
        <p:spPr>
          <a:xfrm flipV="1">
            <a:off x="1661060" y="-396117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4"/>
            <a:ext cx="12188825" cy="2888252"/>
          </a:xfrm>
          <a:prstGeom prst="rect">
            <a:avLst/>
          </a:prstGeom>
        </p:spPr>
      </p:pic>
      <p:sp>
        <p:nvSpPr>
          <p:cNvPr id="4" name="矩形 3"/>
          <p:cNvSpPr/>
          <p:nvPr userDrawn="1">
            <p:custDataLst>
              <p:tags r:id="rId8"/>
            </p:custDataLst>
          </p:nvPr>
        </p:nvSpPr>
        <p:spPr>
          <a:xfrm>
            <a:off x="3175" y="-635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01738" y="1197032"/>
            <a:ext cx="3079317" cy="99371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24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896302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963025" cy="6858000"/>
          </a:xfrm>
          <a:prstGeom prst="rect">
            <a:avLst/>
          </a:prstGeom>
        </p:spPr>
      </p:pic>
      <p:sp>
        <p:nvSpPr>
          <p:cNvPr id="17" name="任意多边形: 形状 16"/>
          <p:cNvSpPr/>
          <p:nvPr userDrawn="1">
            <p:custDataLst>
              <p:tags r:id="rId6"/>
            </p:custDataLst>
          </p:nvPr>
        </p:nvSpPr>
        <p:spPr>
          <a:xfrm>
            <a:off x="6146" y="1321249"/>
            <a:ext cx="6902245" cy="5536751"/>
          </a:xfrm>
          <a:custGeom>
            <a:avLst/>
            <a:gdLst>
              <a:gd name="connsiteX0" fmla="*/ 0 w 6411247"/>
              <a:gd name="connsiteY0" fmla="*/ 0 h 5212988"/>
              <a:gd name="connsiteX1" fmla="*/ 3539613 w 6411247"/>
              <a:gd name="connsiteY1" fmla="*/ 0 h 5212988"/>
              <a:gd name="connsiteX2" fmla="*/ 3539613 w 6411247"/>
              <a:gd name="connsiteY2" fmla="*/ 129392 h 5212988"/>
              <a:gd name="connsiteX3" fmla="*/ 3768950 w 6411247"/>
              <a:gd name="connsiteY3" fmla="*/ 139399 h 5212988"/>
              <a:gd name="connsiteX4" fmla="*/ 6411247 w 6411247"/>
              <a:gd name="connsiteY4" fmla="*/ 2669628 h 5212988"/>
              <a:gd name="connsiteX5" fmla="*/ 3768950 w 6411247"/>
              <a:gd name="connsiteY5" fmla="*/ 5199857 h 5212988"/>
              <a:gd name="connsiteX6" fmla="*/ 3539613 w 6411247"/>
              <a:gd name="connsiteY6" fmla="*/ 5209864 h 5212988"/>
              <a:gd name="connsiteX7" fmla="*/ 3539613 w 6411247"/>
              <a:gd name="connsiteY7" fmla="*/ 5212988 h 5212988"/>
              <a:gd name="connsiteX8" fmla="*/ 3468022 w 6411247"/>
              <a:gd name="connsiteY8" fmla="*/ 5212988 h 5212988"/>
              <a:gd name="connsiteX9" fmla="*/ 0 w 6411247"/>
              <a:gd name="connsiteY9" fmla="*/ 5212988 h 521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11247" h="5212988">
                <a:moveTo>
                  <a:pt x="0" y="0"/>
                </a:moveTo>
                <a:lnTo>
                  <a:pt x="3539613" y="0"/>
                </a:lnTo>
                <a:lnTo>
                  <a:pt x="3539613" y="129392"/>
                </a:lnTo>
                <a:lnTo>
                  <a:pt x="3768950" y="139399"/>
                </a:lnTo>
                <a:cubicBezTo>
                  <a:pt x="5253089" y="269645"/>
                  <a:pt x="6411247" y="1352760"/>
                  <a:pt x="6411247" y="2669628"/>
                </a:cubicBezTo>
                <a:cubicBezTo>
                  <a:pt x="6411247" y="3986496"/>
                  <a:pt x="5253089" y="5069612"/>
                  <a:pt x="3768950" y="5199857"/>
                </a:cubicBezTo>
                <a:lnTo>
                  <a:pt x="3539613" y="5209864"/>
                </a:lnTo>
                <a:lnTo>
                  <a:pt x="3539613" y="5212988"/>
                </a:lnTo>
                <a:lnTo>
                  <a:pt x="3468022" y="5212988"/>
                </a:lnTo>
                <a:lnTo>
                  <a:pt x="0" y="5212988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13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8963025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581400" y="4297639"/>
            <a:ext cx="7772400" cy="990150"/>
          </a:xfrm>
        </p:spPr>
        <p:txBody>
          <a:bodyPr anchor="ctr">
            <a:normAutofit/>
          </a:bodyPr>
          <a:lstStyle>
            <a:lvl1pPr algn="r">
              <a:defRPr sz="36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5467350" y="2645784"/>
            <a:ext cx="5886450" cy="1467125"/>
          </a:xfrm>
        </p:spPr>
        <p:txBody>
          <a:bodyPr anchor="b">
            <a:normAutofit/>
          </a:bodyPr>
          <a:lstStyle>
            <a:lvl1pPr marL="0" indent="0" algn="r">
              <a:buNone/>
              <a:defRPr sz="6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49996"/>
          </a:xfrm>
          <a:prstGeom prst="rect">
            <a:avLst/>
          </a:prstGeom>
          <a:gradFill flip="none" rotWithShape="1">
            <a:gsLst>
              <a:gs pos="59000">
                <a:schemeClr val="bg1">
                  <a:alpha val="40000"/>
                </a:schemeClr>
              </a:gs>
              <a:gs pos="0">
                <a:schemeClr val="bg2"/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chemeClr val="bg1">
                  <a:alpha val="40000"/>
                </a:schemeClr>
              </a:gs>
              <a:gs pos="0">
                <a:schemeClr val="bg2"/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alphaModFix amt="28000"/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43401"/>
            <a:ext cx="12192000" cy="4407408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9" name="图片 18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67"/>
            <a:ext cx="12192000" cy="4410075"/>
          </a:xfrm>
          <a:prstGeom prst="rect">
            <a:avLst/>
          </a:prstGeom>
        </p:spPr>
      </p:pic>
      <p:sp>
        <p:nvSpPr>
          <p:cNvPr id="20" name="图形 21"/>
          <p:cNvSpPr/>
          <p:nvPr userDrawn="1">
            <p:custDataLst>
              <p:tags r:id="rId10"/>
            </p:custDataLst>
          </p:nvPr>
        </p:nvSpPr>
        <p:spPr>
          <a:xfrm>
            <a:off x="2861210" y="3881380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8245"/>
            <a:ext cx="12192000" cy="4410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3"/>
            </p:custDataLst>
          </p:nvPr>
        </p:nvSpPr>
        <p:spPr>
          <a:xfrm>
            <a:off x="1028700" y="1295400"/>
            <a:ext cx="9239250" cy="2102461"/>
          </a:xfrm>
        </p:spPr>
        <p:txBody>
          <a:bodyPr anchor="b"/>
          <a:lstStyle>
            <a:lvl1pPr algn="l">
              <a:lnSpc>
                <a:spcPct val="100000"/>
              </a:lnSpc>
              <a:defRPr sz="6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4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7"/>
            </p:custDataLst>
          </p:nvPr>
        </p:nvSpPr>
        <p:spPr>
          <a:xfrm>
            <a:off x="1028700" y="4096935"/>
            <a:ext cx="4019550" cy="532215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45.xml"/><Relationship Id="rId23" Type="http://schemas.openxmlformats.org/officeDocument/2006/relationships/tags" Target="../tags/tag144.xml"/><Relationship Id="rId22" Type="http://schemas.openxmlformats.org/officeDocument/2006/relationships/tags" Target="../tags/tag143.xml"/><Relationship Id="rId21" Type="http://schemas.openxmlformats.org/officeDocument/2006/relationships/tags" Target="../tags/tag142.xml"/><Relationship Id="rId20" Type="http://schemas.openxmlformats.org/officeDocument/2006/relationships/tags" Target="../tags/tag141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40.xml"/><Relationship Id="rId18" Type="http://schemas.openxmlformats.org/officeDocument/2006/relationships/image" Target="../media/image8.png"/><Relationship Id="rId17" Type="http://schemas.openxmlformats.org/officeDocument/2006/relationships/tags" Target="../tags/tag139.xml"/><Relationship Id="rId16" Type="http://schemas.openxmlformats.org/officeDocument/2006/relationships/tags" Target="../tags/tag138.xml"/><Relationship Id="rId15" Type="http://schemas.microsoft.com/office/2007/relationships/hdphoto" Target="../media/image7.wdp"/><Relationship Id="rId14" Type="http://schemas.openxmlformats.org/officeDocument/2006/relationships/image" Target="../media/image6.png"/><Relationship Id="rId13" Type="http://schemas.openxmlformats.org/officeDocument/2006/relationships/tags" Target="../tags/tag137.xml"/><Relationship Id="rId12" Type="http://schemas.openxmlformats.org/officeDocument/2006/relationships/tags" Target="../tags/tag136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3175" y="-635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alphaModFix amt="80000"/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2710" y="-5186"/>
            <a:ext cx="5097893" cy="1190836"/>
          </a:xfrm>
          <a:prstGeom prst="rect">
            <a:avLst/>
          </a:prstGeom>
        </p:spPr>
      </p:pic>
      <p:sp>
        <p:nvSpPr>
          <p:cNvPr id="12" name="图形 21"/>
          <p:cNvSpPr/>
          <p:nvPr userDrawn="1">
            <p:custDataLst>
              <p:tags r:id="rId16"/>
            </p:custDataLst>
          </p:nvPr>
        </p:nvSpPr>
        <p:spPr>
          <a:xfrm flipV="1">
            <a:off x="7798584" y="-171480"/>
            <a:ext cx="3997108" cy="1187541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516" y="-5186"/>
            <a:ext cx="5097893" cy="1190836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 userDrawn="1"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2"/>
            <p:custDataLst>
              <p:tags r:id="rId21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3"/>
            <p:custDataLst>
              <p:tags r:id="rId2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4"/>
            <p:custDataLst>
              <p:tags r:id="rId23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62.xml"/><Relationship Id="rId8" Type="http://schemas.openxmlformats.org/officeDocument/2006/relationships/tags" Target="../tags/tag261.xml"/><Relationship Id="rId7" Type="http://schemas.openxmlformats.org/officeDocument/2006/relationships/tags" Target="../tags/tag260.xml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image" Target="../media/image22.jpeg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65.xml"/><Relationship Id="rId11" Type="http://schemas.openxmlformats.org/officeDocument/2006/relationships/tags" Target="../tags/tag264.xml"/><Relationship Id="rId10" Type="http://schemas.openxmlformats.org/officeDocument/2006/relationships/tags" Target="../tags/tag263.xml"/><Relationship Id="rId1" Type="http://schemas.openxmlformats.org/officeDocument/2006/relationships/tags" Target="../tags/tag25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73.xml"/><Relationship Id="rId8" Type="http://schemas.openxmlformats.org/officeDocument/2006/relationships/tags" Target="../tags/tag272.xml"/><Relationship Id="rId7" Type="http://schemas.openxmlformats.org/officeDocument/2006/relationships/image" Target="../media/image23.jpeg"/><Relationship Id="rId6" Type="http://schemas.openxmlformats.org/officeDocument/2006/relationships/tags" Target="../tags/tag271.xml"/><Relationship Id="rId5" Type="http://schemas.openxmlformats.org/officeDocument/2006/relationships/tags" Target="../tags/tag270.xml"/><Relationship Id="rId4" Type="http://schemas.openxmlformats.org/officeDocument/2006/relationships/tags" Target="../tags/tag269.xml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9" Type="http://schemas.openxmlformats.org/officeDocument/2006/relationships/notesSlide" Target="../notesSlides/notesSlide6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279.xml"/><Relationship Id="rId16" Type="http://schemas.openxmlformats.org/officeDocument/2006/relationships/image" Target="../media/image25.jpeg"/><Relationship Id="rId15" Type="http://schemas.openxmlformats.org/officeDocument/2006/relationships/tags" Target="../tags/tag278.xml"/><Relationship Id="rId14" Type="http://schemas.openxmlformats.org/officeDocument/2006/relationships/tags" Target="../tags/tag277.xml"/><Relationship Id="rId13" Type="http://schemas.openxmlformats.org/officeDocument/2006/relationships/tags" Target="../tags/tag276.xml"/><Relationship Id="rId12" Type="http://schemas.openxmlformats.org/officeDocument/2006/relationships/image" Target="../media/image24.jpeg"/><Relationship Id="rId11" Type="http://schemas.openxmlformats.org/officeDocument/2006/relationships/tags" Target="../tags/tag275.xml"/><Relationship Id="rId10" Type="http://schemas.openxmlformats.org/officeDocument/2006/relationships/tags" Target="../tags/tag274.xml"/><Relationship Id="rId1" Type="http://schemas.openxmlformats.org/officeDocument/2006/relationships/tags" Target="../tags/tag26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" Type="http://schemas.openxmlformats.org/officeDocument/2006/relationships/tags" Target="../tags/tag28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90.xml"/><Relationship Id="rId8" Type="http://schemas.openxmlformats.org/officeDocument/2006/relationships/tags" Target="../tags/tag289.xml"/><Relationship Id="rId7" Type="http://schemas.openxmlformats.org/officeDocument/2006/relationships/tags" Target="../tags/tag288.xml"/><Relationship Id="rId6" Type="http://schemas.openxmlformats.org/officeDocument/2006/relationships/tags" Target="../tags/tag287.xml"/><Relationship Id="rId5" Type="http://schemas.openxmlformats.org/officeDocument/2006/relationships/tags" Target="../tags/tag286.xml"/><Relationship Id="rId4" Type="http://schemas.openxmlformats.org/officeDocument/2006/relationships/image" Target="../media/image26.jpeg"/><Relationship Id="rId3" Type="http://schemas.openxmlformats.org/officeDocument/2006/relationships/tags" Target="../tags/tag285.xml"/><Relationship Id="rId2" Type="http://schemas.openxmlformats.org/officeDocument/2006/relationships/tags" Target="../tags/tag284.xml"/><Relationship Id="rId15" Type="http://schemas.openxmlformats.org/officeDocument/2006/relationships/notesSlide" Target="../notesSlides/notesSlide7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294.xml"/><Relationship Id="rId12" Type="http://schemas.openxmlformats.org/officeDocument/2006/relationships/tags" Target="../tags/tag293.xml"/><Relationship Id="rId11" Type="http://schemas.openxmlformats.org/officeDocument/2006/relationships/tags" Target="../tags/tag292.xml"/><Relationship Id="rId10" Type="http://schemas.openxmlformats.org/officeDocument/2006/relationships/tags" Target="../tags/tag291.xml"/><Relationship Id="rId1" Type="http://schemas.openxmlformats.org/officeDocument/2006/relationships/tags" Target="../tags/tag28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01.xml"/><Relationship Id="rId8" Type="http://schemas.openxmlformats.org/officeDocument/2006/relationships/image" Target="../media/image28.jpeg"/><Relationship Id="rId7" Type="http://schemas.openxmlformats.org/officeDocument/2006/relationships/tags" Target="../tags/tag300.xml"/><Relationship Id="rId6" Type="http://schemas.openxmlformats.org/officeDocument/2006/relationships/image" Target="../media/image27.jpeg"/><Relationship Id="rId5" Type="http://schemas.openxmlformats.org/officeDocument/2006/relationships/tags" Target="../tags/tag299.xml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308.xml"/><Relationship Id="rId16" Type="http://schemas.openxmlformats.org/officeDocument/2006/relationships/tags" Target="../tags/tag307.xml"/><Relationship Id="rId15" Type="http://schemas.openxmlformats.org/officeDocument/2006/relationships/tags" Target="../tags/tag306.xml"/><Relationship Id="rId14" Type="http://schemas.openxmlformats.org/officeDocument/2006/relationships/tags" Target="../tags/tag305.xml"/><Relationship Id="rId13" Type="http://schemas.openxmlformats.org/officeDocument/2006/relationships/tags" Target="../tags/tag304.xml"/><Relationship Id="rId12" Type="http://schemas.openxmlformats.org/officeDocument/2006/relationships/tags" Target="../tags/tag303.xml"/><Relationship Id="rId11" Type="http://schemas.openxmlformats.org/officeDocument/2006/relationships/tags" Target="../tags/tag302.xml"/><Relationship Id="rId10" Type="http://schemas.openxmlformats.org/officeDocument/2006/relationships/image" Target="../media/image29.jpeg"/><Relationship Id="rId1" Type="http://schemas.openxmlformats.org/officeDocument/2006/relationships/tags" Target="../tags/tag295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311.xml"/><Relationship Id="rId2" Type="http://schemas.openxmlformats.org/officeDocument/2006/relationships/tags" Target="../tags/tag310.xml"/><Relationship Id="rId1" Type="http://schemas.openxmlformats.org/officeDocument/2006/relationships/tags" Target="../tags/tag309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image" Target="../media/image31.jpeg"/><Relationship Id="rId4" Type="http://schemas.openxmlformats.org/officeDocument/2006/relationships/tags" Target="../tags/tag314.xml"/><Relationship Id="rId3" Type="http://schemas.openxmlformats.org/officeDocument/2006/relationships/image" Target="../media/image30.png"/><Relationship Id="rId2" Type="http://schemas.openxmlformats.org/officeDocument/2006/relationships/tags" Target="../tags/tag313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321.xml"/><Relationship Id="rId11" Type="http://schemas.openxmlformats.org/officeDocument/2006/relationships/tags" Target="../tags/tag320.xml"/><Relationship Id="rId10" Type="http://schemas.openxmlformats.org/officeDocument/2006/relationships/tags" Target="../tags/tag319.xml"/><Relationship Id="rId1" Type="http://schemas.openxmlformats.org/officeDocument/2006/relationships/tags" Target="../tags/tag31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28.xml"/><Relationship Id="rId8" Type="http://schemas.openxmlformats.org/officeDocument/2006/relationships/tags" Target="../tags/tag327.xml"/><Relationship Id="rId7" Type="http://schemas.openxmlformats.org/officeDocument/2006/relationships/image" Target="../media/image33.jpeg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image" Target="../media/image32.jpeg"/><Relationship Id="rId3" Type="http://schemas.openxmlformats.org/officeDocument/2006/relationships/tags" Target="../tags/tag324.xml"/><Relationship Id="rId22" Type="http://schemas.openxmlformats.org/officeDocument/2006/relationships/notesSlide" Target="../notesSlides/notesSlide8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338.xml"/><Relationship Id="rId2" Type="http://schemas.openxmlformats.org/officeDocument/2006/relationships/tags" Target="../tags/tag323.xml"/><Relationship Id="rId19" Type="http://schemas.openxmlformats.org/officeDocument/2006/relationships/tags" Target="../tags/tag337.xml"/><Relationship Id="rId18" Type="http://schemas.openxmlformats.org/officeDocument/2006/relationships/tags" Target="../tags/tag336.xml"/><Relationship Id="rId17" Type="http://schemas.openxmlformats.org/officeDocument/2006/relationships/tags" Target="../tags/tag335.xml"/><Relationship Id="rId16" Type="http://schemas.openxmlformats.org/officeDocument/2006/relationships/image" Target="../media/image34.jpeg"/><Relationship Id="rId15" Type="http://schemas.openxmlformats.org/officeDocument/2006/relationships/tags" Target="../tags/tag334.xml"/><Relationship Id="rId14" Type="http://schemas.openxmlformats.org/officeDocument/2006/relationships/tags" Target="../tags/tag333.xml"/><Relationship Id="rId13" Type="http://schemas.openxmlformats.org/officeDocument/2006/relationships/tags" Target="../tags/tag332.xml"/><Relationship Id="rId12" Type="http://schemas.openxmlformats.org/officeDocument/2006/relationships/tags" Target="../tags/tag331.xml"/><Relationship Id="rId11" Type="http://schemas.openxmlformats.org/officeDocument/2006/relationships/tags" Target="../tags/tag330.xml"/><Relationship Id="rId10" Type="http://schemas.openxmlformats.org/officeDocument/2006/relationships/tags" Target="../tags/tag329.xml"/><Relationship Id="rId1" Type="http://schemas.openxmlformats.org/officeDocument/2006/relationships/tags" Target="../tags/tag32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46.xml"/><Relationship Id="rId8" Type="http://schemas.openxmlformats.org/officeDocument/2006/relationships/tags" Target="../tags/tag345.xml"/><Relationship Id="rId7" Type="http://schemas.openxmlformats.org/officeDocument/2006/relationships/tags" Target="../tags/tag344.xml"/><Relationship Id="rId6" Type="http://schemas.openxmlformats.org/officeDocument/2006/relationships/tags" Target="../tags/tag343.xml"/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3" Type="http://schemas.openxmlformats.org/officeDocument/2006/relationships/image" Target="../media/image35.jpeg"/><Relationship Id="rId2" Type="http://schemas.openxmlformats.org/officeDocument/2006/relationships/tags" Target="../tags/tag340.xml"/><Relationship Id="rId14" Type="http://schemas.openxmlformats.org/officeDocument/2006/relationships/notesSlide" Target="../notesSlides/notesSlide9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349.xml"/><Relationship Id="rId11" Type="http://schemas.openxmlformats.org/officeDocument/2006/relationships/tags" Target="../tags/tag348.xml"/><Relationship Id="rId10" Type="http://schemas.openxmlformats.org/officeDocument/2006/relationships/tags" Target="../tags/tag347.xml"/><Relationship Id="rId1" Type="http://schemas.openxmlformats.org/officeDocument/2006/relationships/tags" Target="../tags/tag33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14.xml"/><Relationship Id="rId20" Type="http://schemas.openxmlformats.org/officeDocument/2006/relationships/tags" Target="../tags/tag168.xml"/><Relationship Id="rId2" Type="http://schemas.openxmlformats.org/officeDocument/2006/relationships/tags" Target="../tags/tag150.xml"/><Relationship Id="rId19" Type="http://schemas.openxmlformats.org/officeDocument/2006/relationships/tags" Target="../tags/tag167.xml"/><Relationship Id="rId18" Type="http://schemas.openxmlformats.org/officeDocument/2006/relationships/tags" Target="../tags/tag166.xml"/><Relationship Id="rId17" Type="http://schemas.openxmlformats.org/officeDocument/2006/relationships/tags" Target="../tags/tag165.xml"/><Relationship Id="rId16" Type="http://schemas.openxmlformats.org/officeDocument/2006/relationships/tags" Target="../tags/tag164.xml"/><Relationship Id="rId15" Type="http://schemas.openxmlformats.org/officeDocument/2006/relationships/tags" Target="../tags/tag163.xml"/><Relationship Id="rId14" Type="http://schemas.openxmlformats.org/officeDocument/2006/relationships/tags" Target="../tags/tag162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tags" Target="../tags/tag159.xml"/><Relationship Id="rId10" Type="http://schemas.openxmlformats.org/officeDocument/2006/relationships/tags" Target="../tags/tag158.xml"/><Relationship Id="rId1" Type="http://schemas.openxmlformats.org/officeDocument/2006/relationships/tags" Target="../tags/tag149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352.xml"/><Relationship Id="rId2" Type="http://schemas.openxmlformats.org/officeDocument/2006/relationships/tags" Target="../tags/tag351.xml"/><Relationship Id="rId1" Type="http://schemas.openxmlformats.org/officeDocument/2006/relationships/tags" Target="../tags/tag350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jpeg"/><Relationship Id="rId8" Type="http://schemas.openxmlformats.org/officeDocument/2006/relationships/tags" Target="../tags/tag360.xml"/><Relationship Id="rId7" Type="http://schemas.openxmlformats.org/officeDocument/2006/relationships/tags" Target="../tags/tag359.xml"/><Relationship Id="rId6" Type="http://schemas.openxmlformats.org/officeDocument/2006/relationships/tags" Target="../tags/tag358.xml"/><Relationship Id="rId5" Type="http://schemas.openxmlformats.org/officeDocument/2006/relationships/tags" Target="../tags/tag357.xml"/><Relationship Id="rId4" Type="http://schemas.openxmlformats.org/officeDocument/2006/relationships/tags" Target="../tags/tag356.xml"/><Relationship Id="rId3" Type="http://schemas.openxmlformats.org/officeDocument/2006/relationships/tags" Target="../tags/tag355.xml"/><Relationship Id="rId2" Type="http://schemas.openxmlformats.org/officeDocument/2006/relationships/tags" Target="../tags/tag354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366.xml"/><Relationship Id="rId16" Type="http://schemas.openxmlformats.org/officeDocument/2006/relationships/tags" Target="../tags/tag365.xml"/><Relationship Id="rId15" Type="http://schemas.openxmlformats.org/officeDocument/2006/relationships/tags" Target="../tags/tag364.xml"/><Relationship Id="rId14" Type="http://schemas.openxmlformats.org/officeDocument/2006/relationships/tags" Target="../tags/tag363.xml"/><Relationship Id="rId13" Type="http://schemas.openxmlformats.org/officeDocument/2006/relationships/image" Target="../media/image38.jpeg"/><Relationship Id="rId12" Type="http://schemas.openxmlformats.org/officeDocument/2006/relationships/tags" Target="../tags/tag362.xml"/><Relationship Id="rId11" Type="http://schemas.openxmlformats.org/officeDocument/2006/relationships/image" Target="../media/image37.jpeg"/><Relationship Id="rId10" Type="http://schemas.openxmlformats.org/officeDocument/2006/relationships/tags" Target="../tags/tag361.xml"/><Relationship Id="rId1" Type="http://schemas.openxmlformats.org/officeDocument/2006/relationships/tags" Target="../tags/tag35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74.xml"/><Relationship Id="rId8" Type="http://schemas.openxmlformats.org/officeDocument/2006/relationships/tags" Target="../tags/tag373.xml"/><Relationship Id="rId7" Type="http://schemas.openxmlformats.org/officeDocument/2006/relationships/tags" Target="../tags/tag372.xml"/><Relationship Id="rId6" Type="http://schemas.openxmlformats.org/officeDocument/2006/relationships/tags" Target="../tags/tag371.xml"/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3" Type="http://schemas.openxmlformats.org/officeDocument/2006/relationships/image" Target="../media/image39.jpeg"/><Relationship Id="rId2" Type="http://schemas.openxmlformats.org/officeDocument/2006/relationships/tags" Target="../tags/tag368.xml"/><Relationship Id="rId18" Type="http://schemas.openxmlformats.org/officeDocument/2006/relationships/notesSlide" Target="../notesSlides/notesSlide10.xml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381.xml"/><Relationship Id="rId15" Type="http://schemas.openxmlformats.org/officeDocument/2006/relationships/tags" Target="../tags/tag380.xml"/><Relationship Id="rId14" Type="http://schemas.openxmlformats.org/officeDocument/2006/relationships/tags" Target="../tags/tag379.xml"/><Relationship Id="rId13" Type="http://schemas.openxmlformats.org/officeDocument/2006/relationships/tags" Target="../tags/tag378.xml"/><Relationship Id="rId12" Type="http://schemas.openxmlformats.org/officeDocument/2006/relationships/tags" Target="../tags/tag377.xml"/><Relationship Id="rId11" Type="http://schemas.openxmlformats.org/officeDocument/2006/relationships/tags" Target="../tags/tag376.xml"/><Relationship Id="rId10" Type="http://schemas.openxmlformats.org/officeDocument/2006/relationships/tags" Target="../tags/tag375.xml"/><Relationship Id="rId1" Type="http://schemas.openxmlformats.org/officeDocument/2006/relationships/tags" Target="../tags/tag36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image" Target="../media/image12.jpeg"/><Relationship Id="rId2" Type="http://schemas.openxmlformats.org/officeDocument/2006/relationships/tags" Target="../tags/tag173.xml"/><Relationship Id="rId18" Type="http://schemas.openxmlformats.org/officeDocument/2006/relationships/notesSlide" Target="../notesSlides/notesSlide2.xml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186.xml"/><Relationship Id="rId15" Type="http://schemas.openxmlformats.org/officeDocument/2006/relationships/tags" Target="../tags/tag185.xml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tags" Target="../tags/tag182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tags" Target="../tags/tag17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200.xml"/><Relationship Id="rId16" Type="http://schemas.openxmlformats.org/officeDocument/2006/relationships/tags" Target="../tags/tag199.xml"/><Relationship Id="rId15" Type="http://schemas.openxmlformats.org/officeDocument/2006/relationships/tags" Target="../tags/tag198.xml"/><Relationship Id="rId14" Type="http://schemas.openxmlformats.org/officeDocument/2006/relationships/tags" Target="../tags/tag197.xml"/><Relationship Id="rId13" Type="http://schemas.openxmlformats.org/officeDocument/2006/relationships/image" Target="../media/image15.jpeg"/><Relationship Id="rId12" Type="http://schemas.openxmlformats.org/officeDocument/2006/relationships/tags" Target="../tags/tag196.xml"/><Relationship Id="rId11" Type="http://schemas.openxmlformats.org/officeDocument/2006/relationships/image" Target="../media/image14.jpeg"/><Relationship Id="rId10" Type="http://schemas.openxmlformats.org/officeDocument/2006/relationships/tags" Target="../tags/tag195.xml"/><Relationship Id="rId1" Type="http://schemas.openxmlformats.org/officeDocument/2006/relationships/tags" Target="../tags/tag18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08.xml"/><Relationship Id="rId8" Type="http://schemas.openxmlformats.org/officeDocument/2006/relationships/tags" Target="../tags/tag207.xml"/><Relationship Id="rId7" Type="http://schemas.openxmlformats.org/officeDocument/2006/relationships/tags" Target="../tags/tag206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image" Target="../media/image16.jpeg"/><Relationship Id="rId2" Type="http://schemas.openxmlformats.org/officeDocument/2006/relationships/tags" Target="../tags/tag202.xml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215.xml"/><Relationship Id="rId15" Type="http://schemas.openxmlformats.org/officeDocument/2006/relationships/tags" Target="../tags/tag214.xml"/><Relationship Id="rId14" Type="http://schemas.openxmlformats.org/officeDocument/2006/relationships/tags" Target="../tags/tag213.xml"/><Relationship Id="rId13" Type="http://schemas.openxmlformats.org/officeDocument/2006/relationships/tags" Target="../tags/tag212.xml"/><Relationship Id="rId12" Type="http://schemas.openxmlformats.org/officeDocument/2006/relationships/tags" Target="../tags/tag211.xml"/><Relationship Id="rId11" Type="http://schemas.openxmlformats.org/officeDocument/2006/relationships/tags" Target="../tags/tag210.xml"/><Relationship Id="rId10" Type="http://schemas.openxmlformats.org/officeDocument/2006/relationships/tags" Target="../tags/tag209.xml"/><Relationship Id="rId1" Type="http://schemas.openxmlformats.org/officeDocument/2006/relationships/tags" Target="../tags/tag20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26.xml"/><Relationship Id="rId8" Type="http://schemas.openxmlformats.org/officeDocument/2006/relationships/tags" Target="../tags/tag225.xml"/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image" Target="../media/image17.jpeg"/><Relationship Id="rId18" Type="http://schemas.openxmlformats.org/officeDocument/2006/relationships/notesSlide" Target="../notesSlides/notesSlide3.xml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233.xml"/><Relationship Id="rId15" Type="http://schemas.openxmlformats.org/officeDocument/2006/relationships/tags" Target="../tags/tag232.xml"/><Relationship Id="rId14" Type="http://schemas.openxmlformats.org/officeDocument/2006/relationships/tags" Target="../tags/tag231.xml"/><Relationship Id="rId13" Type="http://schemas.openxmlformats.org/officeDocument/2006/relationships/tags" Target="../tags/tag230.xml"/><Relationship Id="rId12" Type="http://schemas.openxmlformats.org/officeDocument/2006/relationships/tags" Target="../tags/tag229.xml"/><Relationship Id="rId11" Type="http://schemas.openxmlformats.org/officeDocument/2006/relationships/tags" Target="../tags/tag228.xml"/><Relationship Id="rId10" Type="http://schemas.openxmlformats.org/officeDocument/2006/relationships/tags" Target="../tags/tag227.xml"/><Relationship Id="rId1" Type="http://schemas.openxmlformats.org/officeDocument/2006/relationships/tags" Target="../tags/tag21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41.xml"/><Relationship Id="rId8" Type="http://schemas.openxmlformats.org/officeDocument/2006/relationships/tags" Target="../tags/tag240.xml"/><Relationship Id="rId7" Type="http://schemas.openxmlformats.org/officeDocument/2006/relationships/tags" Target="../tags/tag239.xml"/><Relationship Id="rId6" Type="http://schemas.openxmlformats.org/officeDocument/2006/relationships/image" Target="../media/image18.jpeg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4" Type="http://schemas.openxmlformats.org/officeDocument/2006/relationships/notesSlide" Target="../notesSlides/notesSlide4.xml"/><Relationship Id="rId23" Type="http://schemas.openxmlformats.org/officeDocument/2006/relationships/slideLayout" Target="../slideLayouts/slideLayout18.xml"/><Relationship Id="rId22" Type="http://schemas.openxmlformats.org/officeDocument/2006/relationships/tags" Target="../tags/tag251.xml"/><Relationship Id="rId21" Type="http://schemas.openxmlformats.org/officeDocument/2006/relationships/image" Target="../media/image21.jpeg"/><Relationship Id="rId20" Type="http://schemas.openxmlformats.org/officeDocument/2006/relationships/tags" Target="../tags/tag250.xml"/><Relationship Id="rId2" Type="http://schemas.openxmlformats.org/officeDocument/2006/relationships/tags" Target="../tags/tag235.xml"/><Relationship Id="rId19" Type="http://schemas.openxmlformats.org/officeDocument/2006/relationships/tags" Target="../tags/tag249.xml"/><Relationship Id="rId18" Type="http://schemas.openxmlformats.org/officeDocument/2006/relationships/tags" Target="../tags/tag248.xml"/><Relationship Id="rId17" Type="http://schemas.openxmlformats.org/officeDocument/2006/relationships/tags" Target="../tags/tag247.xml"/><Relationship Id="rId16" Type="http://schemas.openxmlformats.org/officeDocument/2006/relationships/image" Target="../media/image20.jpeg"/><Relationship Id="rId15" Type="http://schemas.openxmlformats.org/officeDocument/2006/relationships/tags" Target="../tags/tag246.xml"/><Relationship Id="rId14" Type="http://schemas.openxmlformats.org/officeDocument/2006/relationships/tags" Target="../tags/tag245.xml"/><Relationship Id="rId13" Type="http://schemas.openxmlformats.org/officeDocument/2006/relationships/tags" Target="../tags/tag244.xml"/><Relationship Id="rId12" Type="http://schemas.openxmlformats.org/officeDocument/2006/relationships/tags" Target="../tags/tag243.xml"/><Relationship Id="rId11" Type="http://schemas.openxmlformats.org/officeDocument/2006/relationships/image" Target="../media/image19.jpeg"/><Relationship Id="rId10" Type="http://schemas.openxmlformats.org/officeDocument/2006/relationships/tags" Target="../tags/tag242.xml"/><Relationship Id="rId1" Type="http://schemas.openxmlformats.org/officeDocument/2006/relationships/tags" Target="../tags/tag2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47750" y="2322750"/>
            <a:ext cx="10096500" cy="1296750"/>
          </a:xfrm>
        </p:spPr>
        <p:txBody>
          <a:bodyPr/>
          <a:lstStyle/>
          <a:p>
            <a:r>
              <a:rPr lang="zh-CN" altLang="en-US" dirty="0"/>
              <a:t>食品药品安全责任体系完善</a:t>
            </a:r>
            <a:endParaRPr lang="zh-CN" altLang="en-US" dirty="0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>
          <a:xfrm>
            <a:off x="4514850" y="3761363"/>
            <a:ext cx="3162300" cy="524887"/>
          </a:xfrm>
        </p:spPr>
        <p:txBody>
          <a:bodyPr>
            <a:normAutofit fontScale="60000"/>
          </a:bodyPr>
          <a:lstStyle/>
          <a:p>
            <a:r>
              <a:rPr lang="zh-CN" altLang="en-US" dirty="0"/>
              <a:t>汇报人: </a:t>
            </a:r>
            <a:r>
              <a:rPr lang="en-US" altLang="zh-CN" dirty="0"/>
              <a:t>22</a:t>
            </a:r>
            <a:r>
              <a:rPr lang="zh-CN" altLang="en-US" dirty="0"/>
              <a:t>材科</a:t>
            </a:r>
            <a:r>
              <a:rPr lang="en-US" altLang="zh-CN" dirty="0"/>
              <a:t>2</a:t>
            </a:r>
            <a:r>
              <a:rPr lang="zh-CN" altLang="en-US" dirty="0"/>
              <a:t>黄坚</a:t>
            </a:r>
            <a:r>
              <a:rPr lang="zh-CN" altLang="en-US" dirty="0"/>
              <a:t>吉</a:t>
            </a:r>
            <a:endParaRPr lang="zh-CN" altLang="en-US" dirty="0"/>
          </a:p>
          <a:p>
            <a:r>
              <a:rPr lang="en-US" altLang="zh-CN" dirty="0"/>
              <a:t>20220580229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81400" y="4297639"/>
            <a:ext cx="7772400" cy="990150"/>
          </a:xfrm>
        </p:spPr>
        <p:txBody>
          <a:bodyPr/>
          <a:lstStyle/>
          <a:p>
            <a:r>
              <a:rPr lang="zh-CN" altLang="en-US"/>
              <a:t>实施策略与方法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5467350" y="2645784"/>
            <a:ext cx="5886450" cy="1467125"/>
          </a:xfrm>
        </p:spPr>
        <p:txBody>
          <a:bodyPr/>
          <a:lstStyle/>
          <a:p>
            <a:r>
              <a:rPr lang="en-US" altLang="zh-CN"/>
              <a:t>03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/data/temp/05867e5e-bea3-11ef-b0bb-c6f6c3f8c854.jpg@base@tag=imgScale&amp;m=1&amp;w=1673&amp;h=1904&amp;q=9505867e5e-bea3-11ef-b0bb-c6f6c3f8c85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t="12067" b="12126"/>
          <a:stretch>
            <a:fillRect/>
          </a:stretch>
        </p:blipFill>
        <p:spPr>
          <a:xfrm>
            <a:off x="0" y="0"/>
            <a:ext cx="6029326" cy="6858000"/>
          </a:xfrm>
          <a:custGeom>
            <a:avLst/>
            <a:gdLst>
              <a:gd name="connsiteX0" fmla="*/ 0 w 5313759"/>
              <a:gd name="connsiteY0" fmla="*/ 0 h 6858000"/>
              <a:gd name="connsiteX1" fmla="*/ 5313759 w 5313759"/>
              <a:gd name="connsiteY1" fmla="*/ 0 h 6858000"/>
              <a:gd name="connsiteX2" fmla="*/ 5313759 w 5313759"/>
              <a:gd name="connsiteY2" fmla="*/ 6858000 h 6858000"/>
              <a:gd name="connsiteX3" fmla="*/ 0 w 531375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3759" h="6858000">
                <a:moveTo>
                  <a:pt x="0" y="0"/>
                </a:moveTo>
                <a:lnTo>
                  <a:pt x="5313759" y="0"/>
                </a:lnTo>
                <a:lnTo>
                  <a:pt x="5313759" y="6858000"/>
                </a:lnTo>
                <a:lnTo>
                  <a:pt x="0" y="6858000"/>
                </a:ln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788150" y="608330"/>
            <a:ext cx="4721860" cy="706120"/>
          </a:xfrm>
        </p:spPr>
        <p:txBody>
          <a:bodyPr lIns="0" tIns="0" rIns="0" bIns="0" anchor="b">
            <a:normAutofit/>
          </a:bodyPr>
          <a:lstStyle/>
          <a:p>
            <a:r>
              <a:rPr lang="zh-CN" altLang="en-US" dirty="0"/>
              <a:t>多元化教育宣传</a:t>
            </a:r>
            <a:endParaRPr lang="zh-CN" altLang="en-US" dirty="0"/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6787992" y="1579918"/>
            <a:ext cx="4722176" cy="46001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公众健康教育活动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6787992" y="1974901"/>
            <a:ext cx="4722018" cy="7018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通过社区讲座、健康咨询等形式，普及食品药品安全知识，提升公众自我保护意识。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6787992" y="2746452"/>
            <a:ext cx="4722176" cy="46001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学校教育课程整合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6787992" y="3158581"/>
            <a:ext cx="4722018" cy="7018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将食品药品安全知识融入学校课程，通过课堂教学和实践活动，培养学生的安全意识。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8"/>
            </p:custDataLst>
          </p:nvPr>
        </p:nvSpPr>
        <p:spPr>
          <a:xfrm>
            <a:off x="6787992" y="3913621"/>
            <a:ext cx="4722176" cy="46001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媒体与网络宣传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6787992" y="4341625"/>
            <a:ext cx="4722018" cy="7018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利用电视、广播、互联网等媒体平台，发布食品药品安全信息，扩大宣传覆盖面。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0"/>
            </p:custDataLst>
          </p:nvPr>
        </p:nvSpPr>
        <p:spPr>
          <a:xfrm>
            <a:off x="6787992" y="5080790"/>
            <a:ext cx="4722176" cy="46001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企业内部培训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11"/>
            </p:custDataLst>
          </p:nvPr>
        </p:nvSpPr>
        <p:spPr>
          <a:xfrm>
            <a:off x="6787992" y="5525305"/>
            <a:ext cx="4722018" cy="7018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鼓励食品药品企业对员工进行定期培训，强化企业内部对安全责任的认识和执行。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图片、图表应用</a:t>
            </a:r>
            <a:endParaRPr lang="zh-CN" altLang="en-US"/>
          </a:p>
        </p:txBody>
      </p:sp>
      <p:sp>
        <p:nvSpPr>
          <p:cNvPr id="34" name="任意多边形: 形状 33"/>
          <p:cNvSpPr/>
          <p:nvPr>
            <p:custDataLst>
              <p:tags r:id="rId2"/>
            </p:custDataLst>
          </p:nvPr>
        </p:nvSpPr>
        <p:spPr>
          <a:xfrm>
            <a:off x="8075006" y="1888490"/>
            <a:ext cx="3420072" cy="2425161"/>
          </a:xfrm>
          <a:custGeom>
            <a:avLst/>
            <a:gdLst>
              <a:gd name="connsiteX0" fmla="*/ 226895 w 3419475"/>
              <a:gd name="connsiteY0" fmla="*/ 0 h 2424738"/>
              <a:gd name="connsiteX1" fmla="*/ 3192580 w 3419475"/>
              <a:gd name="connsiteY1" fmla="*/ 0 h 2424738"/>
              <a:gd name="connsiteX2" fmla="*/ 3419475 w 3419475"/>
              <a:gd name="connsiteY2" fmla="*/ 226895 h 2424738"/>
              <a:gd name="connsiteX3" fmla="*/ 3419475 w 3419475"/>
              <a:gd name="connsiteY3" fmla="*/ 1978968 h 2424738"/>
              <a:gd name="connsiteX4" fmla="*/ 3192580 w 3419475"/>
              <a:gd name="connsiteY4" fmla="*/ 2205863 h 2424738"/>
              <a:gd name="connsiteX5" fmla="*/ 895506 w 3419475"/>
              <a:gd name="connsiteY5" fmla="*/ 2205863 h 2424738"/>
              <a:gd name="connsiteX6" fmla="*/ 889574 w 3419475"/>
              <a:gd name="connsiteY6" fmla="*/ 2213354 h 2424738"/>
              <a:gd name="connsiteX7" fmla="*/ 740251 w 3419475"/>
              <a:gd name="connsiteY7" fmla="*/ 2401913 h 2424738"/>
              <a:gd name="connsiteX8" fmla="*/ 693034 w 3419475"/>
              <a:gd name="connsiteY8" fmla="*/ 2424738 h 2424738"/>
              <a:gd name="connsiteX9" fmla="*/ 645800 w 3419475"/>
              <a:gd name="connsiteY9" fmla="*/ 2401891 h 2424738"/>
              <a:gd name="connsiteX10" fmla="*/ 496476 w 3419475"/>
              <a:gd name="connsiteY10" fmla="*/ 2213332 h 2424738"/>
              <a:gd name="connsiteX11" fmla="*/ 490561 w 3419475"/>
              <a:gd name="connsiteY11" fmla="*/ 2205863 h 2424738"/>
              <a:gd name="connsiteX12" fmla="*/ 226895 w 3419475"/>
              <a:gd name="connsiteY12" fmla="*/ 2205863 h 2424738"/>
              <a:gd name="connsiteX13" fmla="*/ 0 w 3419475"/>
              <a:gd name="connsiteY13" fmla="*/ 1978968 h 2424738"/>
              <a:gd name="connsiteX14" fmla="*/ 0 w 3419475"/>
              <a:gd name="connsiteY14" fmla="*/ 226895 h 2424738"/>
              <a:gd name="connsiteX15" fmla="*/ 226895 w 3419475"/>
              <a:gd name="connsiteY15" fmla="*/ 0 h 2424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19475" h="2424738">
                <a:moveTo>
                  <a:pt x="226895" y="0"/>
                </a:moveTo>
                <a:lnTo>
                  <a:pt x="3192580" y="0"/>
                </a:lnTo>
                <a:cubicBezTo>
                  <a:pt x="3317891" y="0"/>
                  <a:pt x="3419475" y="101584"/>
                  <a:pt x="3419475" y="226895"/>
                </a:cubicBezTo>
                <a:lnTo>
                  <a:pt x="3419475" y="1978968"/>
                </a:lnTo>
                <a:cubicBezTo>
                  <a:pt x="3419475" y="2104279"/>
                  <a:pt x="3317891" y="2205863"/>
                  <a:pt x="3192580" y="2205863"/>
                </a:cubicBezTo>
                <a:lnTo>
                  <a:pt x="895506" y="2205863"/>
                </a:lnTo>
                <a:lnTo>
                  <a:pt x="889574" y="2213354"/>
                </a:lnTo>
                <a:cubicBezTo>
                  <a:pt x="809384" y="2314615"/>
                  <a:pt x="744479" y="2396574"/>
                  <a:pt x="740251" y="2401913"/>
                </a:cubicBezTo>
                <a:cubicBezTo>
                  <a:pt x="728975" y="2416153"/>
                  <a:pt x="711196" y="2424738"/>
                  <a:pt x="693034" y="2424738"/>
                </a:cubicBezTo>
                <a:cubicBezTo>
                  <a:pt x="674871" y="2424737"/>
                  <a:pt x="657075" y="2416130"/>
                  <a:pt x="645800" y="2401891"/>
                </a:cubicBezTo>
                <a:cubicBezTo>
                  <a:pt x="641571" y="2396552"/>
                  <a:pt x="576666" y="2314593"/>
                  <a:pt x="496476" y="2213332"/>
                </a:cubicBezTo>
                <a:lnTo>
                  <a:pt x="490561" y="2205863"/>
                </a:lnTo>
                <a:lnTo>
                  <a:pt x="226895" y="2205863"/>
                </a:lnTo>
                <a:cubicBezTo>
                  <a:pt x="101584" y="2205863"/>
                  <a:pt x="0" y="2104279"/>
                  <a:pt x="0" y="1978968"/>
                </a:cubicBezTo>
                <a:lnTo>
                  <a:pt x="0" y="226895"/>
                </a:lnTo>
                <a:cubicBezTo>
                  <a:pt x="0" y="101584"/>
                  <a:pt x="101584" y="0"/>
                  <a:pt x="22689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20750833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3695" tIns="250532" rIns="349250" bIns="821980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en-US"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通过对比图展示不同食品药品安全事件的处理结果，强调责任体系完善的重要性。</a:t>
            </a:r>
            <a:endParaRPr lang="zh-CN" altLang="en-US"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: 形状 31"/>
          <p:cNvSpPr/>
          <p:nvPr>
            <p:custDataLst>
              <p:tags r:id="rId3"/>
            </p:custDataLst>
          </p:nvPr>
        </p:nvSpPr>
        <p:spPr>
          <a:xfrm>
            <a:off x="4386282" y="1888490"/>
            <a:ext cx="3420072" cy="2425161"/>
          </a:xfrm>
          <a:custGeom>
            <a:avLst/>
            <a:gdLst>
              <a:gd name="connsiteX0" fmla="*/ 226895 w 3419475"/>
              <a:gd name="connsiteY0" fmla="*/ 0 h 2424738"/>
              <a:gd name="connsiteX1" fmla="*/ 3192580 w 3419475"/>
              <a:gd name="connsiteY1" fmla="*/ 0 h 2424738"/>
              <a:gd name="connsiteX2" fmla="*/ 3419475 w 3419475"/>
              <a:gd name="connsiteY2" fmla="*/ 226895 h 2424738"/>
              <a:gd name="connsiteX3" fmla="*/ 3419475 w 3419475"/>
              <a:gd name="connsiteY3" fmla="*/ 1978968 h 2424738"/>
              <a:gd name="connsiteX4" fmla="*/ 3192580 w 3419475"/>
              <a:gd name="connsiteY4" fmla="*/ 2205863 h 2424738"/>
              <a:gd name="connsiteX5" fmla="*/ 895506 w 3419475"/>
              <a:gd name="connsiteY5" fmla="*/ 2205863 h 2424738"/>
              <a:gd name="connsiteX6" fmla="*/ 889574 w 3419475"/>
              <a:gd name="connsiteY6" fmla="*/ 2213354 h 2424738"/>
              <a:gd name="connsiteX7" fmla="*/ 740251 w 3419475"/>
              <a:gd name="connsiteY7" fmla="*/ 2401913 h 2424738"/>
              <a:gd name="connsiteX8" fmla="*/ 693034 w 3419475"/>
              <a:gd name="connsiteY8" fmla="*/ 2424738 h 2424738"/>
              <a:gd name="connsiteX9" fmla="*/ 645800 w 3419475"/>
              <a:gd name="connsiteY9" fmla="*/ 2401891 h 2424738"/>
              <a:gd name="connsiteX10" fmla="*/ 496476 w 3419475"/>
              <a:gd name="connsiteY10" fmla="*/ 2213332 h 2424738"/>
              <a:gd name="connsiteX11" fmla="*/ 490561 w 3419475"/>
              <a:gd name="connsiteY11" fmla="*/ 2205863 h 2424738"/>
              <a:gd name="connsiteX12" fmla="*/ 226895 w 3419475"/>
              <a:gd name="connsiteY12" fmla="*/ 2205863 h 2424738"/>
              <a:gd name="connsiteX13" fmla="*/ 0 w 3419475"/>
              <a:gd name="connsiteY13" fmla="*/ 1978968 h 2424738"/>
              <a:gd name="connsiteX14" fmla="*/ 0 w 3419475"/>
              <a:gd name="connsiteY14" fmla="*/ 226895 h 2424738"/>
              <a:gd name="connsiteX15" fmla="*/ 226895 w 3419475"/>
              <a:gd name="connsiteY15" fmla="*/ 0 h 2424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19475" h="2424738">
                <a:moveTo>
                  <a:pt x="226895" y="0"/>
                </a:moveTo>
                <a:lnTo>
                  <a:pt x="3192580" y="0"/>
                </a:lnTo>
                <a:cubicBezTo>
                  <a:pt x="3317891" y="0"/>
                  <a:pt x="3419475" y="101584"/>
                  <a:pt x="3419475" y="226895"/>
                </a:cubicBezTo>
                <a:lnTo>
                  <a:pt x="3419475" y="1978968"/>
                </a:lnTo>
                <a:cubicBezTo>
                  <a:pt x="3419475" y="2104279"/>
                  <a:pt x="3317891" y="2205863"/>
                  <a:pt x="3192580" y="2205863"/>
                </a:cubicBezTo>
                <a:lnTo>
                  <a:pt x="895506" y="2205863"/>
                </a:lnTo>
                <a:lnTo>
                  <a:pt x="889574" y="2213354"/>
                </a:lnTo>
                <a:cubicBezTo>
                  <a:pt x="809384" y="2314615"/>
                  <a:pt x="744479" y="2396574"/>
                  <a:pt x="740251" y="2401913"/>
                </a:cubicBezTo>
                <a:cubicBezTo>
                  <a:pt x="728975" y="2416153"/>
                  <a:pt x="711196" y="2424738"/>
                  <a:pt x="693034" y="2424738"/>
                </a:cubicBezTo>
                <a:cubicBezTo>
                  <a:pt x="674871" y="2424737"/>
                  <a:pt x="657075" y="2416130"/>
                  <a:pt x="645800" y="2401891"/>
                </a:cubicBezTo>
                <a:cubicBezTo>
                  <a:pt x="641571" y="2396552"/>
                  <a:pt x="576666" y="2314593"/>
                  <a:pt x="496476" y="2213332"/>
                </a:cubicBezTo>
                <a:lnTo>
                  <a:pt x="490561" y="2205863"/>
                </a:lnTo>
                <a:lnTo>
                  <a:pt x="226895" y="2205863"/>
                </a:lnTo>
                <a:cubicBezTo>
                  <a:pt x="101584" y="2205863"/>
                  <a:pt x="0" y="2104279"/>
                  <a:pt x="0" y="1978968"/>
                </a:cubicBezTo>
                <a:lnTo>
                  <a:pt x="0" y="226895"/>
                </a:lnTo>
                <a:cubicBezTo>
                  <a:pt x="0" y="101584"/>
                  <a:pt x="101584" y="0"/>
                  <a:pt x="22689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20750833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1790" tIns="241642" rIns="351156" bIns="830870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en-US" sz="140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使用柱状图、饼图等数据图表直观展示食品药品安全风险的统计数据，便于决策者快速把握问题关键。</a:t>
            </a:r>
            <a:endParaRPr lang="zh-CN" altLang="en-US" sz="140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1" name="任意多边形: 形状 30"/>
          <p:cNvSpPr/>
          <p:nvPr>
            <p:custDataLst>
              <p:tags r:id="rId4"/>
            </p:custDataLst>
          </p:nvPr>
        </p:nvSpPr>
        <p:spPr>
          <a:xfrm>
            <a:off x="695653" y="1888490"/>
            <a:ext cx="3420072" cy="2425161"/>
          </a:xfrm>
          <a:custGeom>
            <a:avLst/>
            <a:gdLst>
              <a:gd name="connsiteX0" fmla="*/ 226895 w 3419475"/>
              <a:gd name="connsiteY0" fmla="*/ 0 h 2424738"/>
              <a:gd name="connsiteX1" fmla="*/ 3192580 w 3419475"/>
              <a:gd name="connsiteY1" fmla="*/ 0 h 2424738"/>
              <a:gd name="connsiteX2" fmla="*/ 3419475 w 3419475"/>
              <a:gd name="connsiteY2" fmla="*/ 226895 h 2424738"/>
              <a:gd name="connsiteX3" fmla="*/ 3419475 w 3419475"/>
              <a:gd name="connsiteY3" fmla="*/ 1978968 h 2424738"/>
              <a:gd name="connsiteX4" fmla="*/ 3192580 w 3419475"/>
              <a:gd name="connsiteY4" fmla="*/ 2205863 h 2424738"/>
              <a:gd name="connsiteX5" fmla="*/ 895506 w 3419475"/>
              <a:gd name="connsiteY5" fmla="*/ 2205863 h 2424738"/>
              <a:gd name="connsiteX6" fmla="*/ 889574 w 3419475"/>
              <a:gd name="connsiteY6" fmla="*/ 2213354 h 2424738"/>
              <a:gd name="connsiteX7" fmla="*/ 740251 w 3419475"/>
              <a:gd name="connsiteY7" fmla="*/ 2401913 h 2424738"/>
              <a:gd name="connsiteX8" fmla="*/ 693034 w 3419475"/>
              <a:gd name="connsiteY8" fmla="*/ 2424738 h 2424738"/>
              <a:gd name="connsiteX9" fmla="*/ 645800 w 3419475"/>
              <a:gd name="connsiteY9" fmla="*/ 2401891 h 2424738"/>
              <a:gd name="connsiteX10" fmla="*/ 496476 w 3419475"/>
              <a:gd name="connsiteY10" fmla="*/ 2213332 h 2424738"/>
              <a:gd name="connsiteX11" fmla="*/ 490561 w 3419475"/>
              <a:gd name="connsiteY11" fmla="*/ 2205863 h 2424738"/>
              <a:gd name="connsiteX12" fmla="*/ 226895 w 3419475"/>
              <a:gd name="connsiteY12" fmla="*/ 2205863 h 2424738"/>
              <a:gd name="connsiteX13" fmla="*/ 0 w 3419475"/>
              <a:gd name="connsiteY13" fmla="*/ 1978968 h 2424738"/>
              <a:gd name="connsiteX14" fmla="*/ 0 w 3419475"/>
              <a:gd name="connsiteY14" fmla="*/ 226895 h 2424738"/>
              <a:gd name="connsiteX15" fmla="*/ 226895 w 3419475"/>
              <a:gd name="connsiteY15" fmla="*/ 0 h 2424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19475" h="2424738">
                <a:moveTo>
                  <a:pt x="226895" y="0"/>
                </a:moveTo>
                <a:lnTo>
                  <a:pt x="3192580" y="0"/>
                </a:lnTo>
                <a:cubicBezTo>
                  <a:pt x="3317891" y="0"/>
                  <a:pt x="3419475" y="101584"/>
                  <a:pt x="3419475" y="226895"/>
                </a:cubicBezTo>
                <a:lnTo>
                  <a:pt x="3419475" y="1978968"/>
                </a:lnTo>
                <a:cubicBezTo>
                  <a:pt x="3419475" y="2104279"/>
                  <a:pt x="3317891" y="2205863"/>
                  <a:pt x="3192580" y="2205863"/>
                </a:cubicBezTo>
                <a:lnTo>
                  <a:pt x="895506" y="2205863"/>
                </a:lnTo>
                <a:lnTo>
                  <a:pt x="889574" y="2213354"/>
                </a:lnTo>
                <a:cubicBezTo>
                  <a:pt x="809384" y="2314615"/>
                  <a:pt x="744479" y="2396574"/>
                  <a:pt x="740251" y="2401913"/>
                </a:cubicBezTo>
                <a:cubicBezTo>
                  <a:pt x="728975" y="2416153"/>
                  <a:pt x="711196" y="2424738"/>
                  <a:pt x="693034" y="2424738"/>
                </a:cubicBezTo>
                <a:cubicBezTo>
                  <a:pt x="674871" y="2424737"/>
                  <a:pt x="657075" y="2416130"/>
                  <a:pt x="645800" y="2401891"/>
                </a:cubicBezTo>
                <a:cubicBezTo>
                  <a:pt x="641571" y="2396552"/>
                  <a:pt x="576666" y="2314593"/>
                  <a:pt x="496476" y="2213332"/>
                </a:cubicBezTo>
                <a:lnTo>
                  <a:pt x="490561" y="2205863"/>
                </a:lnTo>
                <a:lnTo>
                  <a:pt x="226895" y="2205863"/>
                </a:lnTo>
                <a:cubicBezTo>
                  <a:pt x="101584" y="2205863"/>
                  <a:pt x="0" y="2104279"/>
                  <a:pt x="0" y="1978968"/>
                </a:cubicBezTo>
                <a:lnTo>
                  <a:pt x="0" y="226895"/>
                </a:lnTo>
                <a:cubicBezTo>
                  <a:pt x="0" y="101584"/>
                  <a:pt x="101584" y="0"/>
                  <a:pt x="22689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20750833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1750" tIns="232752" rIns="351195" bIns="839760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en-US" sz="140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通过流程图清晰展示食品药品从生产到销售的监管流程，提高监管透明度。</a:t>
            </a:r>
            <a:endParaRPr lang="zh-CN" altLang="en-US" sz="140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" name="“_#color-824&amp;2665"/>
          <p:cNvSpPr/>
          <p:nvPr>
            <p:custDataLst>
              <p:tags r:id="rId5"/>
            </p:custDataLst>
          </p:nvPr>
        </p:nvSpPr>
        <p:spPr>
          <a:xfrm>
            <a:off x="3466641" y="3524536"/>
            <a:ext cx="358838" cy="307394"/>
          </a:xfrm>
          <a:custGeom>
            <a:avLst/>
            <a:gdLst/>
            <a:ahLst/>
            <a:cxnLst/>
            <a:rect l="l" t="t" r="r" b="b"/>
            <a:pathLst>
              <a:path w="448056" h="384048">
                <a:moveTo>
                  <a:pt x="448056" y="192024"/>
                </a:moveTo>
                <a:cubicBezTo>
                  <a:pt x="448056" y="228600"/>
                  <a:pt x="438912" y="256032"/>
                  <a:pt x="420624" y="283464"/>
                </a:cubicBezTo>
                <a:cubicBezTo>
                  <a:pt x="411480" y="310896"/>
                  <a:pt x="384048" y="338328"/>
                  <a:pt x="356616" y="356616"/>
                </a:cubicBezTo>
                <a:cubicBezTo>
                  <a:pt x="329184" y="365760"/>
                  <a:pt x="301752" y="374904"/>
                  <a:pt x="265176" y="384048"/>
                </a:cubicBezTo>
                <a:cubicBezTo>
                  <a:pt x="265176" y="384048"/>
                  <a:pt x="256032" y="374904"/>
                  <a:pt x="256032" y="365760"/>
                </a:cubicBezTo>
                <a:lnTo>
                  <a:pt x="256032" y="310896"/>
                </a:lnTo>
                <a:cubicBezTo>
                  <a:pt x="256032" y="301752"/>
                  <a:pt x="265176" y="301752"/>
                  <a:pt x="265176" y="292608"/>
                </a:cubicBezTo>
                <a:cubicBezTo>
                  <a:pt x="292608" y="292608"/>
                  <a:pt x="320040" y="283464"/>
                  <a:pt x="329184" y="265176"/>
                </a:cubicBezTo>
                <a:cubicBezTo>
                  <a:pt x="347472" y="246888"/>
                  <a:pt x="356616" y="219456"/>
                  <a:pt x="356616" y="192024"/>
                </a:cubicBezTo>
                <a:lnTo>
                  <a:pt x="356616" y="182880"/>
                </a:lnTo>
                <a:cubicBezTo>
                  <a:pt x="356616" y="173736"/>
                  <a:pt x="347472" y="173736"/>
                  <a:pt x="338328" y="173736"/>
                </a:cubicBezTo>
                <a:lnTo>
                  <a:pt x="274320" y="173736"/>
                </a:lnTo>
                <a:cubicBezTo>
                  <a:pt x="265176" y="173736"/>
                  <a:pt x="265176" y="164592"/>
                  <a:pt x="265176" y="155448"/>
                </a:cubicBezTo>
                <a:lnTo>
                  <a:pt x="265176" y="9144"/>
                </a:lnTo>
                <a:cubicBezTo>
                  <a:pt x="265176" y="9144"/>
                  <a:pt x="265176" y="0"/>
                  <a:pt x="274320" y="0"/>
                </a:cubicBezTo>
                <a:lnTo>
                  <a:pt x="429768" y="0"/>
                </a:lnTo>
                <a:cubicBezTo>
                  <a:pt x="438912" y="0"/>
                  <a:pt x="448056" y="9144"/>
                  <a:pt x="448056" y="9144"/>
                </a:cubicBezTo>
                <a:lnTo>
                  <a:pt x="448056" y="192024"/>
                </a:lnTo>
                <a:moveTo>
                  <a:pt x="0" y="310896"/>
                </a:moveTo>
                <a:cubicBezTo>
                  <a:pt x="0" y="301752"/>
                  <a:pt x="9144" y="301752"/>
                  <a:pt x="9144" y="292608"/>
                </a:cubicBezTo>
                <a:cubicBezTo>
                  <a:pt x="36576" y="292608"/>
                  <a:pt x="64008" y="283464"/>
                  <a:pt x="73152" y="265176"/>
                </a:cubicBezTo>
                <a:cubicBezTo>
                  <a:pt x="91440" y="246888"/>
                  <a:pt x="100584" y="219456"/>
                  <a:pt x="100584" y="192024"/>
                </a:cubicBezTo>
                <a:lnTo>
                  <a:pt x="100584" y="182880"/>
                </a:lnTo>
                <a:cubicBezTo>
                  <a:pt x="100584" y="173736"/>
                  <a:pt x="91440" y="173736"/>
                  <a:pt x="82296" y="173736"/>
                </a:cubicBezTo>
                <a:lnTo>
                  <a:pt x="18288" y="173736"/>
                </a:lnTo>
                <a:cubicBezTo>
                  <a:pt x="9144" y="173736"/>
                  <a:pt x="9144" y="164592"/>
                  <a:pt x="9144" y="155448"/>
                </a:cubicBezTo>
                <a:lnTo>
                  <a:pt x="9144" y="9144"/>
                </a:lnTo>
                <a:cubicBezTo>
                  <a:pt x="9144" y="9144"/>
                  <a:pt x="9144" y="0"/>
                  <a:pt x="18288" y="0"/>
                </a:cubicBezTo>
                <a:lnTo>
                  <a:pt x="173736" y="0"/>
                </a:lnTo>
                <a:cubicBezTo>
                  <a:pt x="182880" y="0"/>
                  <a:pt x="192024" y="9144"/>
                  <a:pt x="192024" y="9144"/>
                </a:cubicBezTo>
                <a:lnTo>
                  <a:pt x="192024" y="192024"/>
                </a:lnTo>
                <a:cubicBezTo>
                  <a:pt x="192024" y="228600"/>
                  <a:pt x="182880" y="256032"/>
                  <a:pt x="164592" y="283464"/>
                </a:cubicBezTo>
                <a:cubicBezTo>
                  <a:pt x="155448" y="310896"/>
                  <a:pt x="128016" y="338328"/>
                  <a:pt x="100584" y="356616"/>
                </a:cubicBezTo>
                <a:cubicBezTo>
                  <a:pt x="73152" y="365760"/>
                  <a:pt x="45720" y="374904"/>
                  <a:pt x="9144" y="384048"/>
                </a:cubicBezTo>
                <a:cubicBezTo>
                  <a:pt x="9144" y="384048"/>
                  <a:pt x="0" y="374904"/>
                  <a:pt x="0" y="365760"/>
                </a:cubicBezTo>
                <a:lnTo>
                  <a:pt x="0" y="310896"/>
                </a:lnTo>
              </a:path>
            </a:pathLst>
          </a:custGeom>
          <a:solidFill>
            <a:schemeClr val="lt2">
              <a:alpha val="50000"/>
            </a:schemeClr>
          </a:solidFill>
        </p:spPr>
        <p:txBody>
          <a:bodyPr/>
          <a:p>
            <a:endParaRPr lang="zh-CN" altLang="en-US"/>
          </a:p>
        </p:txBody>
      </p:sp>
      <p:pic>
        <p:nvPicPr>
          <p:cNvPr id="4" name="图片 3" descr="/data/temp/07df4d8c-bea3-11ef-aea0-5ea2465beeeb.jpg@base@tag=imgScale&amp;m=1&amp;w=271&amp;h=271&amp;q=9507df4d8c-bea3-11ef-aea0-5ea2465beeeb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16708" b="16708"/>
          <a:stretch>
            <a:fillRect/>
          </a:stretch>
        </p:blipFill>
        <p:spPr>
          <a:xfrm>
            <a:off x="897618" y="4548334"/>
            <a:ext cx="978071" cy="978071"/>
          </a:xfrm>
          <a:custGeom>
            <a:avLst/>
            <a:gdLst>
              <a:gd name="connsiteX0" fmla="*/ 516600 w 1033200"/>
              <a:gd name="connsiteY0" fmla="*/ 0 h 1033200"/>
              <a:gd name="connsiteX1" fmla="*/ 1033200 w 1033200"/>
              <a:gd name="connsiteY1" fmla="*/ 516600 h 1033200"/>
              <a:gd name="connsiteX2" fmla="*/ 516600 w 1033200"/>
              <a:gd name="connsiteY2" fmla="*/ 1033200 h 1033200"/>
              <a:gd name="connsiteX3" fmla="*/ 0 w 1033200"/>
              <a:gd name="connsiteY3" fmla="*/ 516600 h 1033200"/>
              <a:gd name="connsiteX4" fmla="*/ 516600 w 1033200"/>
              <a:gd name="connsiteY4" fmla="*/ 0 h 103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200" h="1033200">
                <a:moveTo>
                  <a:pt x="516600" y="0"/>
                </a:moveTo>
                <a:cubicBezTo>
                  <a:pt x="801910" y="0"/>
                  <a:pt x="1033200" y="231290"/>
                  <a:pt x="1033200" y="516600"/>
                </a:cubicBezTo>
                <a:cubicBezTo>
                  <a:pt x="1033200" y="801910"/>
                  <a:pt x="801910" y="1033200"/>
                  <a:pt x="516600" y="1033200"/>
                </a:cubicBezTo>
                <a:cubicBezTo>
                  <a:pt x="231290" y="1033200"/>
                  <a:pt x="0" y="801910"/>
                  <a:pt x="0" y="516600"/>
                </a:cubicBezTo>
                <a:cubicBezTo>
                  <a:pt x="0" y="231290"/>
                  <a:pt x="231290" y="0"/>
                  <a:pt x="516600" y="0"/>
                </a:cubicBez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2067492" y="4663925"/>
            <a:ext cx="2048233" cy="7468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使用流程图展示监管流程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8" name="“_#color-824&amp;2668"/>
          <p:cNvSpPr/>
          <p:nvPr>
            <p:custDataLst>
              <p:tags r:id="rId9"/>
            </p:custDataLst>
          </p:nvPr>
        </p:nvSpPr>
        <p:spPr>
          <a:xfrm>
            <a:off x="7157271" y="3533427"/>
            <a:ext cx="358838" cy="307394"/>
          </a:xfrm>
          <a:custGeom>
            <a:avLst/>
            <a:gdLst/>
            <a:ahLst/>
            <a:cxnLst/>
            <a:rect l="l" t="t" r="r" b="b"/>
            <a:pathLst>
              <a:path w="448056" h="384048">
                <a:moveTo>
                  <a:pt x="448056" y="192024"/>
                </a:moveTo>
                <a:cubicBezTo>
                  <a:pt x="448056" y="228600"/>
                  <a:pt x="438912" y="256032"/>
                  <a:pt x="420624" y="283464"/>
                </a:cubicBezTo>
                <a:cubicBezTo>
                  <a:pt x="411480" y="310896"/>
                  <a:pt x="384048" y="338328"/>
                  <a:pt x="356616" y="356616"/>
                </a:cubicBezTo>
                <a:cubicBezTo>
                  <a:pt x="329184" y="365760"/>
                  <a:pt x="301752" y="374904"/>
                  <a:pt x="265176" y="384048"/>
                </a:cubicBezTo>
                <a:cubicBezTo>
                  <a:pt x="265176" y="384048"/>
                  <a:pt x="256032" y="374904"/>
                  <a:pt x="256032" y="365760"/>
                </a:cubicBezTo>
                <a:lnTo>
                  <a:pt x="256032" y="310896"/>
                </a:lnTo>
                <a:cubicBezTo>
                  <a:pt x="256032" y="301752"/>
                  <a:pt x="265176" y="301752"/>
                  <a:pt x="265176" y="292608"/>
                </a:cubicBezTo>
                <a:cubicBezTo>
                  <a:pt x="292608" y="292608"/>
                  <a:pt x="320040" y="283464"/>
                  <a:pt x="329184" y="265176"/>
                </a:cubicBezTo>
                <a:cubicBezTo>
                  <a:pt x="347472" y="246888"/>
                  <a:pt x="356616" y="219456"/>
                  <a:pt x="356616" y="192024"/>
                </a:cubicBezTo>
                <a:lnTo>
                  <a:pt x="356616" y="182880"/>
                </a:lnTo>
                <a:cubicBezTo>
                  <a:pt x="356616" y="173736"/>
                  <a:pt x="347472" y="173736"/>
                  <a:pt x="338328" y="173736"/>
                </a:cubicBezTo>
                <a:lnTo>
                  <a:pt x="274320" y="173736"/>
                </a:lnTo>
                <a:cubicBezTo>
                  <a:pt x="265176" y="173736"/>
                  <a:pt x="265176" y="164592"/>
                  <a:pt x="265176" y="155448"/>
                </a:cubicBezTo>
                <a:lnTo>
                  <a:pt x="265176" y="9144"/>
                </a:lnTo>
                <a:cubicBezTo>
                  <a:pt x="265176" y="9144"/>
                  <a:pt x="265176" y="0"/>
                  <a:pt x="274320" y="0"/>
                </a:cubicBezTo>
                <a:lnTo>
                  <a:pt x="429768" y="0"/>
                </a:lnTo>
                <a:cubicBezTo>
                  <a:pt x="438912" y="0"/>
                  <a:pt x="448056" y="9144"/>
                  <a:pt x="448056" y="9144"/>
                </a:cubicBezTo>
                <a:lnTo>
                  <a:pt x="448056" y="192024"/>
                </a:lnTo>
                <a:moveTo>
                  <a:pt x="0" y="310896"/>
                </a:moveTo>
                <a:cubicBezTo>
                  <a:pt x="0" y="301752"/>
                  <a:pt x="9144" y="301752"/>
                  <a:pt x="9144" y="292608"/>
                </a:cubicBezTo>
                <a:cubicBezTo>
                  <a:pt x="36576" y="292608"/>
                  <a:pt x="64008" y="283464"/>
                  <a:pt x="73152" y="265176"/>
                </a:cubicBezTo>
                <a:cubicBezTo>
                  <a:pt x="91440" y="246888"/>
                  <a:pt x="100584" y="219456"/>
                  <a:pt x="100584" y="192024"/>
                </a:cubicBezTo>
                <a:lnTo>
                  <a:pt x="100584" y="182880"/>
                </a:lnTo>
                <a:cubicBezTo>
                  <a:pt x="100584" y="173736"/>
                  <a:pt x="91440" y="173736"/>
                  <a:pt x="82296" y="173736"/>
                </a:cubicBezTo>
                <a:lnTo>
                  <a:pt x="18288" y="173736"/>
                </a:lnTo>
                <a:cubicBezTo>
                  <a:pt x="9144" y="173736"/>
                  <a:pt x="9144" y="164592"/>
                  <a:pt x="9144" y="155448"/>
                </a:cubicBezTo>
                <a:lnTo>
                  <a:pt x="9144" y="9144"/>
                </a:lnTo>
                <a:cubicBezTo>
                  <a:pt x="9144" y="9144"/>
                  <a:pt x="9144" y="0"/>
                  <a:pt x="18288" y="0"/>
                </a:cubicBezTo>
                <a:lnTo>
                  <a:pt x="173736" y="0"/>
                </a:lnTo>
                <a:cubicBezTo>
                  <a:pt x="182880" y="0"/>
                  <a:pt x="192024" y="9144"/>
                  <a:pt x="192024" y="9144"/>
                </a:cubicBezTo>
                <a:lnTo>
                  <a:pt x="192024" y="192024"/>
                </a:lnTo>
                <a:cubicBezTo>
                  <a:pt x="192024" y="228600"/>
                  <a:pt x="182880" y="256032"/>
                  <a:pt x="164592" y="283464"/>
                </a:cubicBezTo>
                <a:cubicBezTo>
                  <a:pt x="155448" y="310896"/>
                  <a:pt x="128016" y="338328"/>
                  <a:pt x="100584" y="356616"/>
                </a:cubicBezTo>
                <a:cubicBezTo>
                  <a:pt x="73152" y="365760"/>
                  <a:pt x="45720" y="374904"/>
                  <a:pt x="9144" y="384048"/>
                </a:cubicBezTo>
                <a:cubicBezTo>
                  <a:pt x="9144" y="384048"/>
                  <a:pt x="0" y="374904"/>
                  <a:pt x="0" y="365760"/>
                </a:cubicBezTo>
                <a:lnTo>
                  <a:pt x="0" y="310896"/>
                </a:lnTo>
              </a:path>
            </a:pathLst>
          </a:custGeom>
          <a:solidFill>
            <a:schemeClr val="lt2">
              <a:alpha val="50000"/>
            </a:schemeClr>
          </a:solidFill>
        </p:spPr>
        <p:txBody>
          <a:bodyPr/>
          <a:p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5737798" y="4663925"/>
            <a:ext cx="2068556" cy="7468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利用数据图表分析风险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pic>
        <p:nvPicPr>
          <p:cNvPr id="10" name="图片 9" descr="/data/temp/07df4db0-bea3-11ef-aea0-5ea2465beeeb.jpg@base@tag=imgScale&amp;m=1&amp;w=271&amp;h=271&amp;q=9507df4db0-bea3-11ef-aea0-5ea2465beeeb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/>
          <a:stretch>
            <a:fillRect/>
          </a:stretch>
        </p:blipFill>
        <p:spPr>
          <a:xfrm>
            <a:off x="4591423" y="4548969"/>
            <a:ext cx="977436" cy="977436"/>
          </a:xfrm>
          <a:custGeom>
            <a:avLst/>
            <a:gdLst>
              <a:gd name="connsiteX0" fmla="*/ 516600 w 1033200"/>
              <a:gd name="connsiteY0" fmla="*/ 0 h 1033200"/>
              <a:gd name="connsiteX1" fmla="*/ 1033200 w 1033200"/>
              <a:gd name="connsiteY1" fmla="*/ 516600 h 1033200"/>
              <a:gd name="connsiteX2" fmla="*/ 516600 w 1033200"/>
              <a:gd name="connsiteY2" fmla="*/ 1033200 h 1033200"/>
              <a:gd name="connsiteX3" fmla="*/ 0 w 1033200"/>
              <a:gd name="connsiteY3" fmla="*/ 516600 h 1033200"/>
              <a:gd name="connsiteX4" fmla="*/ 516600 w 1033200"/>
              <a:gd name="connsiteY4" fmla="*/ 0 h 103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200" h="1033200">
                <a:moveTo>
                  <a:pt x="516600" y="0"/>
                </a:moveTo>
                <a:cubicBezTo>
                  <a:pt x="801910" y="0"/>
                  <a:pt x="1033200" y="231290"/>
                  <a:pt x="1033200" y="516600"/>
                </a:cubicBezTo>
                <a:cubicBezTo>
                  <a:pt x="1033200" y="801910"/>
                  <a:pt x="801910" y="1033200"/>
                  <a:pt x="516600" y="1033200"/>
                </a:cubicBezTo>
                <a:cubicBezTo>
                  <a:pt x="231290" y="1033200"/>
                  <a:pt x="0" y="801910"/>
                  <a:pt x="0" y="516600"/>
                </a:cubicBezTo>
                <a:cubicBezTo>
                  <a:pt x="0" y="231290"/>
                  <a:pt x="231290" y="0"/>
                  <a:pt x="516600" y="0"/>
                </a:cubicBez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“_#color-824&amp;2668"/>
          <p:cNvSpPr/>
          <p:nvPr>
            <p:custDataLst>
              <p:tags r:id="rId13"/>
            </p:custDataLst>
          </p:nvPr>
        </p:nvSpPr>
        <p:spPr>
          <a:xfrm>
            <a:off x="10847900" y="3542319"/>
            <a:ext cx="358838" cy="308029"/>
          </a:xfrm>
          <a:custGeom>
            <a:avLst/>
            <a:gdLst/>
            <a:ahLst/>
            <a:cxnLst/>
            <a:rect l="l" t="t" r="r" b="b"/>
            <a:pathLst>
              <a:path w="448056" h="384048">
                <a:moveTo>
                  <a:pt x="448056" y="192024"/>
                </a:moveTo>
                <a:cubicBezTo>
                  <a:pt x="448056" y="228600"/>
                  <a:pt x="438912" y="256032"/>
                  <a:pt x="420624" y="283464"/>
                </a:cubicBezTo>
                <a:cubicBezTo>
                  <a:pt x="411480" y="310896"/>
                  <a:pt x="384048" y="338328"/>
                  <a:pt x="356616" y="356616"/>
                </a:cubicBezTo>
                <a:cubicBezTo>
                  <a:pt x="329184" y="365760"/>
                  <a:pt x="301752" y="374904"/>
                  <a:pt x="265176" y="384048"/>
                </a:cubicBezTo>
                <a:cubicBezTo>
                  <a:pt x="265176" y="384048"/>
                  <a:pt x="256032" y="374904"/>
                  <a:pt x="256032" y="365760"/>
                </a:cubicBezTo>
                <a:lnTo>
                  <a:pt x="256032" y="310896"/>
                </a:lnTo>
                <a:cubicBezTo>
                  <a:pt x="256032" y="301752"/>
                  <a:pt x="265176" y="301752"/>
                  <a:pt x="265176" y="292608"/>
                </a:cubicBezTo>
                <a:cubicBezTo>
                  <a:pt x="292608" y="292608"/>
                  <a:pt x="320040" y="283464"/>
                  <a:pt x="329184" y="265176"/>
                </a:cubicBezTo>
                <a:cubicBezTo>
                  <a:pt x="347472" y="246888"/>
                  <a:pt x="356616" y="219456"/>
                  <a:pt x="356616" y="192024"/>
                </a:cubicBezTo>
                <a:lnTo>
                  <a:pt x="356616" y="182880"/>
                </a:lnTo>
                <a:cubicBezTo>
                  <a:pt x="356616" y="173736"/>
                  <a:pt x="347472" y="173736"/>
                  <a:pt x="338328" y="173736"/>
                </a:cubicBezTo>
                <a:lnTo>
                  <a:pt x="274320" y="173736"/>
                </a:lnTo>
                <a:cubicBezTo>
                  <a:pt x="265176" y="173736"/>
                  <a:pt x="265176" y="164592"/>
                  <a:pt x="265176" y="155448"/>
                </a:cubicBezTo>
                <a:lnTo>
                  <a:pt x="265176" y="9144"/>
                </a:lnTo>
                <a:cubicBezTo>
                  <a:pt x="265176" y="9144"/>
                  <a:pt x="265176" y="0"/>
                  <a:pt x="274320" y="0"/>
                </a:cubicBezTo>
                <a:lnTo>
                  <a:pt x="429768" y="0"/>
                </a:lnTo>
                <a:cubicBezTo>
                  <a:pt x="438912" y="0"/>
                  <a:pt x="448056" y="9144"/>
                  <a:pt x="448056" y="9144"/>
                </a:cubicBezTo>
                <a:lnTo>
                  <a:pt x="448056" y="192024"/>
                </a:lnTo>
                <a:moveTo>
                  <a:pt x="0" y="310896"/>
                </a:moveTo>
                <a:cubicBezTo>
                  <a:pt x="0" y="301752"/>
                  <a:pt x="9144" y="301752"/>
                  <a:pt x="9144" y="292608"/>
                </a:cubicBezTo>
                <a:cubicBezTo>
                  <a:pt x="36576" y="292608"/>
                  <a:pt x="64008" y="283464"/>
                  <a:pt x="73152" y="265176"/>
                </a:cubicBezTo>
                <a:cubicBezTo>
                  <a:pt x="91440" y="246888"/>
                  <a:pt x="100584" y="219456"/>
                  <a:pt x="100584" y="192024"/>
                </a:cubicBezTo>
                <a:lnTo>
                  <a:pt x="100584" y="182880"/>
                </a:lnTo>
                <a:cubicBezTo>
                  <a:pt x="100584" y="173736"/>
                  <a:pt x="91440" y="173736"/>
                  <a:pt x="82296" y="173736"/>
                </a:cubicBezTo>
                <a:lnTo>
                  <a:pt x="18288" y="173736"/>
                </a:lnTo>
                <a:cubicBezTo>
                  <a:pt x="9144" y="173736"/>
                  <a:pt x="9144" y="164592"/>
                  <a:pt x="9144" y="155448"/>
                </a:cubicBezTo>
                <a:lnTo>
                  <a:pt x="9144" y="9144"/>
                </a:lnTo>
                <a:cubicBezTo>
                  <a:pt x="9144" y="9144"/>
                  <a:pt x="9144" y="0"/>
                  <a:pt x="18288" y="0"/>
                </a:cubicBezTo>
                <a:lnTo>
                  <a:pt x="173736" y="0"/>
                </a:lnTo>
                <a:cubicBezTo>
                  <a:pt x="182880" y="0"/>
                  <a:pt x="192024" y="9144"/>
                  <a:pt x="192024" y="9144"/>
                </a:cubicBezTo>
                <a:lnTo>
                  <a:pt x="192024" y="192024"/>
                </a:lnTo>
                <a:cubicBezTo>
                  <a:pt x="192024" y="228600"/>
                  <a:pt x="182880" y="256032"/>
                  <a:pt x="164592" y="283464"/>
                </a:cubicBezTo>
                <a:cubicBezTo>
                  <a:pt x="155448" y="310896"/>
                  <a:pt x="128016" y="338328"/>
                  <a:pt x="100584" y="356616"/>
                </a:cubicBezTo>
                <a:cubicBezTo>
                  <a:pt x="73152" y="365760"/>
                  <a:pt x="45720" y="374904"/>
                  <a:pt x="9144" y="384048"/>
                </a:cubicBezTo>
                <a:cubicBezTo>
                  <a:pt x="9144" y="384048"/>
                  <a:pt x="0" y="374904"/>
                  <a:pt x="0" y="365760"/>
                </a:cubicBezTo>
                <a:lnTo>
                  <a:pt x="0" y="310896"/>
                </a:lnTo>
              </a:path>
            </a:pathLst>
          </a:custGeom>
          <a:solidFill>
            <a:schemeClr val="lt2">
              <a:alpha val="50000"/>
            </a:schemeClr>
          </a:solidFill>
        </p:spPr>
        <p:txBody>
          <a:bodyPr/>
          <a:p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14"/>
            </p:custDataLst>
          </p:nvPr>
        </p:nvSpPr>
        <p:spPr>
          <a:xfrm>
            <a:off x="9428427" y="4663925"/>
            <a:ext cx="2068556" cy="7468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创建案例对比图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pic>
        <p:nvPicPr>
          <p:cNvPr id="13" name="图片 12" descr="/data/temp/07df4df6-bea3-11ef-aea0-5ea2465beeeb.jpg@base@tag=imgScale&amp;m=1&amp;w=271&amp;h=271&amp;q=9507df4df6-bea3-11ef-aea0-5ea2465beeeb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16708" r="16708"/>
          <a:stretch>
            <a:fillRect/>
          </a:stretch>
        </p:blipFill>
        <p:spPr>
          <a:xfrm>
            <a:off x="8284593" y="4548969"/>
            <a:ext cx="977436" cy="977436"/>
          </a:xfrm>
          <a:custGeom>
            <a:avLst/>
            <a:gdLst>
              <a:gd name="connsiteX0" fmla="*/ 516600 w 1033200"/>
              <a:gd name="connsiteY0" fmla="*/ 0 h 1033200"/>
              <a:gd name="connsiteX1" fmla="*/ 1033200 w 1033200"/>
              <a:gd name="connsiteY1" fmla="*/ 516600 h 1033200"/>
              <a:gd name="connsiteX2" fmla="*/ 516600 w 1033200"/>
              <a:gd name="connsiteY2" fmla="*/ 1033200 h 1033200"/>
              <a:gd name="connsiteX3" fmla="*/ 0 w 1033200"/>
              <a:gd name="connsiteY3" fmla="*/ 516600 h 1033200"/>
              <a:gd name="connsiteX4" fmla="*/ 516600 w 1033200"/>
              <a:gd name="connsiteY4" fmla="*/ 0 h 103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200" h="1033200">
                <a:moveTo>
                  <a:pt x="516600" y="0"/>
                </a:moveTo>
                <a:cubicBezTo>
                  <a:pt x="801910" y="0"/>
                  <a:pt x="1033200" y="231290"/>
                  <a:pt x="1033200" y="516600"/>
                </a:cubicBezTo>
                <a:cubicBezTo>
                  <a:pt x="1033200" y="801910"/>
                  <a:pt x="801910" y="1033200"/>
                  <a:pt x="516600" y="1033200"/>
                </a:cubicBezTo>
                <a:cubicBezTo>
                  <a:pt x="231290" y="1033200"/>
                  <a:pt x="0" y="801910"/>
                  <a:pt x="0" y="516600"/>
                </a:cubicBezTo>
                <a:cubicBezTo>
                  <a:pt x="0" y="231290"/>
                  <a:pt x="231290" y="0"/>
                  <a:pt x="516600" y="0"/>
                </a:cubicBez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81400" y="4297639"/>
            <a:ext cx="7772400" cy="990150"/>
          </a:xfrm>
        </p:spPr>
        <p:txBody>
          <a:bodyPr/>
          <a:lstStyle/>
          <a:p>
            <a:r>
              <a:rPr lang="zh-CN" altLang="en-US"/>
              <a:t>通俗易懂的文字表达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5467350" y="2645784"/>
            <a:ext cx="5886450" cy="1467125"/>
          </a:xfrm>
        </p:spPr>
        <p:txBody>
          <a:bodyPr/>
          <a:lstStyle/>
          <a:p>
            <a:r>
              <a:rPr lang="en-US" altLang="zh-CN"/>
              <a:t>04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 26"/>
          <p:cNvSpPr/>
          <p:nvPr>
            <p:custDataLst>
              <p:tags r:id="rId1"/>
            </p:custDataLst>
          </p:nvPr>
        </p:nvSpPr>
        <p:spPr>
          <a:xfrm>
            <a:off x="7905115" y="-13970"/>
            <a:ext cx="4292600" cy="68738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60" h="10825">
                <a:moveTo>
                  <a:pt x="1604" y="0"/>
                </a:moveTo>
                <a:lnTo>
                  <a:pt x="6760" y="0"/>
                </a:lnTo>
                <a:lnTo>
                  <a:pt x="6760" y="10825"/>
                </a:lnTo>
                <a:lnTo>
                  <a:pt x="2785" y="10825"/>
                </a:lnTo>
                <a:lnTo>
                  <a:pt x="2728" y="10776"/>
                </a:lnTo>
                <a:cubicBezTo>
                  <a:pt x="1057" y="9320"/>
                  <a:pt x="0" y="7177"/>
                  <a:pt x="0" y="4786"/>
                </a:cubicBezTo>
                <a:cubicBezTo>
                  <a:pt x="0" y="3005"/>
                  <a:pt x="587" y="1360"/>
                  <a:pt x="1577" y="35"/>
                </a:cubicBezTo>
                <a:lnTo>
                  <a:pt x="1604" y="0"/>
                </a:lnTo>
                <a:close/>
              </a:path>
            </a:pathLst>
          </a:custGeom>
          <a:gradFill flip="none" rotWithShape="1">
            <a:gsLst>
              <a:gs pos="30000">
                <a:schemeClr val="accent1"/>
              </a:gs>
              <a:gs pos="88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635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5960" y="394335"/>
            <a:ext cx="7456805" cy="791845"/>
          </a:xfrm>
        </p:spPr>
        <p:txBody>
          <a:bodyPr/>
          <a:lstStyle/>
          <a:p>
            <a:r>
              <a:rPr lang="zh-CN" altLang="en-US"/>
              <a:t>语言风格与受众</a:t>
            </a:r>
            <a:endParaRPr lang="zh-CN" altLang="en-US"/>
          </a:p>
        </p:txBody>
      </p:sp>
      <p:pic>
        <p:nvPicPr>
          <p:cNvPr id="36" name="图片 35" descr="/data/temp/0892b48b-bea3-11ef-a0f6-da5d21b56428.jpg@base@tag=imgScale&amp;m=1&amp;w=1073&amp;h=1904&amp;q=950892b48b-bea3-11ef-a0f6-da5d21b5642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21818" r="21818"/>
          <a:stretch>
            <a:fillRect/>
          </a:stretch>
        </p:blipFill>
        <p:spPr>
          <a:xfrm>
            <a:off x="8332565" y="-13971"/>
            <a:ext cx="3865427" cy="6858000"/>
          </a:xfrm>
          <a:custGeom>
            <a:avLst/>
            <a:gdLst>
              <a:gd name="connsiteX0" fmla="*/ 842291 w 3865427"/>
              <a:gd name="connsiteY0" fmla="*/ 0 h 6858000"/>
              <a:gd name="connsiteX1" fmla="*/ 3865427 w 3865427"/>
              <a:gd name="connsiteY1" fmla="*/ 0 h 6858000"/>
              <a:gd name="connsiteX2" fmla="*/ 3865427 w 3865427"/>
              <a:gd name="connsiteY2" fmla="*/ 6858000 h 6858000"/>
              <a:gd name="connsiteX3" fmla="*/ 3468900 w 3865427"/>
              <a:gd name="connsiteY3" fmla="*/ 6858000 h 6858000"/>
              <a:gd name="connsiteX4" fmla="*/ 3142970 w 3865427"/>
              <a:gd name="connsiteY4" fmla="*/ 6777914 h 6858000"/>
              <a:gd name="connsiteX5" fmla="*/ 0 w 3865427"/>
              <a:gd name="connsiteY5" fmla="*/ 2579532 h 6858000"/>
              <a:gd name="connsiteX6" fmla="*/ 747011 w 3865427"/>
              <a:gd name="connsiteY6" fmla="*/ 1339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5427" h="6858000">
                <a:moveTo>
                  <a:pt x="842291" y="0"/>
                </a:moveTo>
                <a:lnTo>
                  <a:pt x="3865427" y="0"/>
                </a:lnTo>
                <a:lnTo>
                  <a:pt x="3865427" y="6858000"/>
                </a:lnTo>
                <a:lnTo>
                  <a:pt x="3468900" y="6858000"/>
                </a:lnTo>
                <a:lnTo>
                  <a:pt x="3142970" y="6777914"/>
                </a:lnTo>
                <a:cubicBezTo>
                  <a:pt x="1326609" y="6246203"/>
                  <a:pt x="0" y="4567791"/>
                  <a:pt x="0" y="2579532"/>
                </a:cubicBezTo>
                <a:cubicBezTo>
                  <a:pt x="0" y="1673647"/>
                  <a:pt x="275387" y="832082"/>
                  <a:pt x="747011" y="133987"/>
                </a:cubicBezTo>
                <a:close/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735721" y="5783757"/>
            <a:ext cx="6342920" cy="67160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使用大字体、简单句式，确保老年人能够轻松阅读和理解食品药品安全指南。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735721" y="5299374"/>
            <a:ext cx="6342920" cy="44773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</a:rPr>
              <a:t>面向老年人的语言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739670" y="4516199"/>
            <a:ext cx="6342920" cy="67160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运用卡通和故事形式，以儿童能理解的方式传达食品药品安全知识。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739670" y="4031158"/>
            <a:ext cx="6342920" cy="44773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</a:rPr>
              <a:t>面向儿童的语言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735721" y="1978451"/>
            <a:ext cx="6342920" cy="67160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使用简单直白的语言，避免专业术语，确保消费者能理解食品药品安全信息。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735721" y="1493409"/>
            <a:ext cx="6342920" cy="44773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</a:rPr>
              <a:t>面向消费者的语言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11"/>
            </p:custDataLst>
          </p:nvPr>
        </p:nvSpPr>
        <p:spPr>
          <a:xfrm>
            <a:off x="739670" y="3247325"/>
            <a:ext cx="6342920" cy="67160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采用专业术语和详细解释，为医疗、食品药品监管人员提供准确的信息交流。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矩形 13"/>
          <p:cNvSpPr/>
          <p:nvPr>
            <p:custDataLst>
              <p:tags r:id="rId12"/>
            </p:custDataLst>
          </p:nvPr>
        </p:nvSpPr>
        <p:spPr>
          <a:xfrm>
            <a:off x="739670" y="2761625"/>
            <a:ext cx="6342920" cy="44773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</a:rPr>
              <a:t>面向专业人士的语言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1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效果评估与反馈</a:t>
            </a:r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695960" y="1416072"/>
            <a:ext cx="3358599" cy="4643712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4417279" y="1416072"/>
            <a:ext cx="3358599" cy="4643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8137963" y="1416072"/>
            <a:ext cx="3358599" cy="4643712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pic>
        <p:nvPicPr>
          <p:cNvPr id="9" name="图片 8" descr="/data/temp/0d7be68a-bea3-11ef-a92f-16f217106f54.jpg@base@tag=imgScale&amp;m=1&amp;w=932&amp;h=529&amp;q=950d7be68a-bea3-11ef-a92f-16f217106f5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t="7403" b="7403"/>
          <a:stretch>
            <a:fillRect/>
          </a:stretch>
        </p:blipFill>
        <p:spPr>
          <a:xfrm>
            <a:off x="8137963" y="1416072"/>
            <a:ext cx="3358599" cy="1906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" name="图片 18" descr="/data/temp/0d7be5c6-bea3-11ef-a92f-16f217106f54.jpg@base@tag=imgScale&amp;m=1&amp;w=932&amp;h=529&amp;q=950d7be5c6-bea3-11ef-a92f-16f217106f54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 l="479" r="479"/>
          <a:stretch>
            <a:fillRect/>
          </a:stretch>
        </p:blipFill>
        <p:spPr>
          <a:xfrm>
            <a:off x="4417279" y="1416072"/>
            <a:ext cx="3358599" cy="1906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mpd="sng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pic>
        <p:nvPicPr>
          <p:cNvPr id="20" name="图片 19" descr="/data/temp/0d7be562-bea3-11ef-a92f-16f217106f54.jpg0d7be562-bea3-11ef-a92f-16f217106f54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t="334" b="334"/>
          <a:stretch>
            <a:fillRect/>
          </a:stretch>
        </p:blipFill>
        <p:spPr>
          <a:xfrm>
            <a:off x="695960" y="1416072"/>
            <a:ext cx="3358599" cy="1906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" name="矩形 20"/>
          <p:cNvSpPr/>
          <p:nvPr>
            <p:custDataLst>
              <p:tags r:id="rId11"/>
            </p:custDataLst>
          </p:nvPr>
        </p:nvSpPr>
        <p:spPr>
          <a:xfrm>
            <a:off x="1052851" y="3505980"/>
            <a:ext cx="2661228" cy="53278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建立评估机制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2"/>
            </p:custDataLst>
          </p:nvPr>
        </p:nvSpPr>
        <p:spPr>
          <a:xfrm>
            <a:off x="1052216" y="4139112"/>
            <a:ext cx="2661864" cy="18350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通过定期检查和不定期抽查，确保食品药品安全措施得到有效执行。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3"/>
            </p:custDataLst>
          </p:nvPr>
        </p:nvSpPr>
        <p:spPr>
          <a:xfrm>
            <a:off x="4774170" y="3505980"/>
            <a:ext cx="2659955" cy="5327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FFFF"/>
                </a:solidFill>
                <a:latin typeface="+mn-ea"/>
                <a:cs typeface="+mn-ea"/>
              </a:rPr>
              <a:t>收集公众反馈</a:t>
            </a:r>
            <a:endParaRPr lang="zh-CN" altLang="en-US" sz="2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4"/>
            </p:custDataLst>
          </p:nvPr>
        </p:nvSpPr>
        <p:spPr>
          <a:xfrm>
            <a:off x="4773535" y="4139112"/>
            <a:ext cx="2661864" cy="18350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rgbClr val="FFFFFF"/>
                </a:solidFill>
                <a:latin typeface="+mn-ea"/>
                <a:cs typeface="+mn-ea"/>
              </a:rPr>
              <a:t>设立热线电话和在线平台，收集消费者对食品药品安全的意见和建议。</a:t>
            </a:r>
            <a:endParaRPr lang="zh-CN" altLang="en-US" sz="160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5"/>
            </p:custDataLst>
          </p:nvPr>
        </p:nvSpPr>
        <p:spPr>
          <a:xfrm>
            <a:off x="8496124" y="3505980"/>
            <a:ext cx="2658049" cy="5327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数据分析与报告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6"/>
            </p:custDataLst>
          </p:nvPr>
        </p:nvSpPr>
        <p:spPr>
          <a:xfrm>
            <a:off x="8494219" y="4139112"/>
            <a:ext cx="2661864" cy="18350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对收集到的数据进行分析，形成报告，为食品药品安全政策的调整提供依据。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81400" y="4297639"/>
            <a:ext cx="7772400" cy="990150"/>
          </a:xfrm>
        </p:spPr>
        <p:txBody>
          <a:bodyPr/>
          <a:lstStyle/>
          <a:p>
            <a:r>
              <a:rPr lang="zh-CN" altLang="en-US"/>
              <a:t>技术手段与创新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5467350" y="2645784"/>
            <a:ext cx="5886450" cy="1467125"/>
          </a:xfrm>
        </p:spPr>
        <p:txBody>
          <a:bodyPr/>
          <a:lstStyle/>
          <a:p>
            <a:r>
              <a:rPr lang="en-US" altLang="zh-CN"/>
              <a:t>05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70270" y="394335"/>
            <a:ext cx="5240020" cy="923290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zh-CN" altLang="en-US" sz="3600"/>
              <a:t>信息技术的应用</a:t>
            </a:r>
            <a:endParaRPr lang="zh-CN" altLang="en-US" sz="3600"/>
          </a:p>
        </p:txBody>
      </p:sp>
      <p:pic>
        <p:nvPicPr>
          <p:cNvPr id="2" name="图片 1" descr="6 拷贝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l="22938" t="5052" r="24791" b="5107"/>
          <a:stretch>
            <a:fillRect/>
          </a:stretch>
        </p:blipFill>
        <p:spPr>
          <a:xfrm>
            <a:off x="1657746" y="1462000"/>
            <a:ext cx="2555364" cy="4392000"/>
          </a:xfrm>
          <a:prstGeom prst="rect">
            <a:avLst/>
          </a:prstGeom>
        </p:spPr>
      </p:pic>
      <p:pic>
        <p:nvPicPr>
          <p:cNvPr id="7" name="图片 6" descr="/data/temp/0d0fd39f-bea3-11ef-b3ba-c68dda207921.jpg0d0fd39f-bea3-11ef-b3ba-c68dda20792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5" r="25"/>
          <a:stretch>
            <a:fillRect/>
          </a:stretch>
        </p:blipFill>
        <p:spPr>
          <a:xfrm>
            <a:off x="1864327" y="2424788"/>
            <a:ext cx="2116800" cy="2476800"/>
          </a:xfrm>
          <a:custGeom>
            <a:avLst/>
            <a:gdLst>
              <a:gd name="connsiteX0" fmla="*/ 352807 w 2116800"/>
              <a:gd name="connsiteY0" fmla="*/ 0 h 2476800"/>
              <a:gd name="connsiteX1" fmla="*/ 1763993 w 2116800"/>
              <a:gd name="connsiteY1" fmla="*/ 0 h 2476800"/>
              <a:gd name="connsiteX2" fmla="*/ 2116800 w 2116800"/>
              <a:gd name="connsiteY2" fmla="*/ 352807 h 2476800"/>
              <a:gd name="connsiteX3" fmla="*/ 2116800 w 2116800"/>
              <a:gd name="connsiteY3" fmla="*/ 2123993 h 2476800"/>
              <a:gd name="connsiteX4" fmla="*/ 1763993 w 2116800"/>
              <a:gd name="connsiteY4" fmla="*/ 2476800 h 2476800"/>
              <a:gd name="connsiteX5" fmla="*/ 352807 w 2116800"/>
              <a:gd name="connsiteY5" fmla="*/ 2476800 h 2476800"/>
              <a:gd name="connsiteX6" fmla="*/ 0 w 2116800"/>
              <a:gd name="connsiteY6" fmla="*/ 2123993 h 2476800"/>
              <a:gd name="connsiteX7" fmla="*/ 0 w 2116800"/>
              <a:gd name="connsiteY7" fmla="*/ 352807 h 2476800"/>
              <a:gd name="connsiteX8" fmla="*/ 352807 w 2116800"/>
              <a:gd name="connsiteY8" fmla="*/ 0 h 24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16800" h="2476800">
                <a:moveTo>
                  <a:pt x="352807" y="0"/>
                </a:moveTo>
                <a:lnTo>
                  <a:pt x="1763993" y="0"/>
                </a:lnTo>
                <a:cubicBezTo>
                  <a:pt x="1958843" y="0"/>
                  <a:pt x="2116800" y="157957"/>
                  <a:pt x="2116800" y="352807"/>
                </a:cubicBezTo>
                <a:lnTo>
                  <a:pt x="2116800" y="2123993"/>
                </a:lnTo>
                <a:cubicBezTo>
                  <a:pt x="2116800" y="2318843"/>
                  <a:pt x="1958843" y="2476800"/>
                  <a:pt x="1763993" y="2476800"/>
                </a:cubicBezTo>
                <a:lnTo>
                  <a:pt x="352807" y="2476800"/>
                </a:lnTo>
                <a:cubicBezTo>
                  <a:pt x="157957" y="2476800"/>
                  <a:pt x="0" y="2318843"/>
                  <a:pt x="0" y="2123993"/>
                </a:cubicBezTo>
                <a:lnTo>
                  <a:pt x="0" y="352807"/>
                </a:lnTo>
                <a:cubicBezTo>
                  <a:pt x="0" y="157957"/>
                  <a:pt x="157957" y="0"/>
                  <a:pt x="352807" y="0"/>
                </a:cubicBez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50000"/>
              </a:schemeClr>
            </a:solidFill>
          </a:ln>
        </p:spPr>
      </p:pic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5970906" y="1501775"/>
            <a:ext cx="5039995" cy="43307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chemeClr val="accent1"/>
                </a:solidFill>
                <a:uFillTx/>
                <a:latin typeface="+mn-ea"/>
                <a:cs typeface="+mj-ea"/>
              </a:rPr>
              <a:t>区块链技术在食品药品追溯中的应用</a:t>
            </a:r>
            <a:endParaRPr lang="zh-CN" altLang="en-US" b="1" dirty="0">
              <a:solidFill>
                <a:schemeClr val="accent1"/>
              </a:solidFill>
              <a:uFillTx/>
              <a:latin typeface="+mn-ea"/>
              <a:cs typeface="+mj-ea"/>
            </a:endParaRPr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5970906" y="2048510"/>
            <a:ext cx="5039995" cy="9309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</a:rPr>
              <a:t>利用区块链技术，实现食品药品从生产到销售的全程可追溯，提高食品安全性。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uFillTx/>
            </a:endParaRPr>
          </a:p>
        </p:txBody>
      </p:sp>
      <p:sp>
        <p:nvSpPr>
          <p:cNvPr id="6" name="矩形 5"/>
          <p:cNvSpPr/>
          <p:nvPr>
            <p:custDataLst>
              <p:tags r:id="rId8"/>
            </p:custDataLst>
          </p:nvPr>
        </p:nvSpPr>
        <p:spPr>
          <a:xfrm>
            <a:off x="5970906" y="3084195"/>
            <a:ext cx="5039995" cy="43307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chemeClr val="accent1"/>
                </a:solidFill>
                <a:uFillTx/>
                <a:latin typeface="+mn-ea"/>
                <a:cs typeface="+mj-ea"/>
              </a:rPr>
              <a:t>大数据分析在食品药品监管中的作用</a:t>
            </a:r>
            <a:endParaRPr lang="zh-CN" altLang="en-US" b="1" dirty="0">
              <a:solidFill>
                <a:schemeClr val="accent1"/>
              </a:solidFill>
              <a:uFillTx/>
              <a:latin typeface="+mn-ea"/>
              <a:cs typeface="+mj-ea"/>
            </a:endParaRPr>
          </a:p>
        </p:txBody>
      </p:sp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5970906" y="3630930"/>
            <a:ext cx="5039995" cy="9309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</a:rPr>
              <a:t>通过大数据分析，监管部门能够实时监控食品药品市场动态，及时发现并处理问题产品。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uFillTx/>
            </a:endParaRPr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5970906" y="4666615"/>
            <a:ext cx="5039995" cy="43307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chemeClr val="accent1"/>
                </a:solidFill>
                <a:uFillTx/>
                <a:latin typeface="+mn-ea"/>
                <a:cs typeface="+mj-ea"/>
              </a:rPr>
              <a:t>智能监控系统在食品药品生产中的应用</a:t>
            </a:r>
            <a:endParaRPr lang="zh-CN" altLang="en-US" b="1" dirty="0">
              <a:solidFill>
                <a:schemeClr val="accent1"/>
              </a:solidFill>
              <a:uFillTx/>
              <a:latin typeface="+mn-ea"/>
              <a:cs typeface="+mj-ea"/>
            </a:endParaRPr>
          </a:p>
        </p:txBody>
      </p:sp>
      <p:sp>
        <p:nvSpPr>
          <p:cNvPr id="10" name="矩形 9"/>
          <p:cNvSpPr/>
          <p:nvPr>
            <p:custDataLst>
              <p:tags r:id="rId11"/>
            </p:custDataLst>
          </p:nvPr>
        </p:nvSpPr>
        <p:spPr>
          <a:xfrm>
            <a:off x="5970906" y="5213350"/>
            <a:ext cx="5039995" cy="9309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</a:rPr>
              <a:t>智能监控系统能够实时记录生产过程，确保食品药品生产过程符合安全规范，减少人为错误。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uFillTx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创新监管工具</a:t>
            </a:r>
            <a:endParaRPr lang="zh-CN" altLang="en-US" dirty="0"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695960" y="1918018"/>
            <a:ext cx="3599046" cy="3585964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1600" sx="102000" sy="102000" algn="ctr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/data/temp/0da5f5ef-bea3-11ef-86dc-6ae5d913ad6f.jpg0da5f5ef-bea3-11ef-86dc-6ae5d913ad6f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320" b="320"/>
          <a:stretch>
            <a:fillRect/>
          </a:stretch>
        </p:blipFill>
        <p:spPr>
          <a:xfrm>
            <a:off x="695960" y="1918018"/>
            <a:ext cx="1745048" cy="3585964"/>
          </a:xfrm>
          <a:prstGeom prst="rect">
            <a:avLst/>
          </a:pr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4295140" y="1918018"/>
            <a:ext cx="3599046" cy="3585964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1600" sx="102000" sy="102000" algn="ctr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/data/temp/0da5f6af-bea3-11ef-86dc-6ae5d913ad6f.jpg0da5f6af-bea3-11ef-86dc-6ae5d913ad6f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t="333" b="333"/>
          <a:stretch>
            <a:fillRect/>
          </a:stretch>
        </p:blipFill>
        <p:spPr>
          <a:xfrm>
            <a:off x="4295140" y="1918018"/>
            <a:ext cx="1745508" cy="3585964"/>
          </a:xfrm>
          <a:prstGeom prst="rect">
            <a:avLst/>
          </a:pr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2714625" y="3081338"/>
            <a:ext cx="1307101" cy="22345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solidFill>
                  <a:srgbClr val="262626"/>
                </a:solidFill>
                <a:latin typeface="+mn-ea"/>
                <a:cs typeface="+mn-ea"/>
              </a:rPr>
              <a:t>利用区块链技术确保食品药品供应链的透明度，实现产品来源可追溯，提高监管效率。</a:t>
            </a:r>
            <a:endParaRPr lang="zh-CN" altLang="en-US" sz="1200" kern="0" dirty="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9"/>
            </p:custDataLst>
          </p:nvPr>
        </p:nvSpPr>
        <p:spPr>
          <a:xfrm>
            <a:off x="2714625" y="2351723"/>
            <a:ext cx="1307101" cy="65006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 dirty="0">
                <a:solidFill>
                  <a:schemeClr val="accent1"/>
                </a:solidFill>
                <a:latin typeface="+mn-ea"/>
                <a:cs typeface="+mn-ea"/>
              </a:rPr>
              <a:t>区块链技术应用</a:t>
            </a:r>
            <a:endParaRPr lang="zh-CN" altLang="en-US" sz="2000" b="1" kern="0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0"/>
            </p:custDataLst>
          </p:nvPr>
        </p:nvSpPr>
        <p:spPr>
          <a:xfrm>
            <a:off x="2718435" y="2199958"/>
            <a:ext cx="28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11"/>
            </p:custDataLst>
          </p:nvPr>
        </p:nvSpPr>
        <p:spPr>
          <a:xfrm>
            <a:off x="6315075" y="3081338"/>
            <a:ext cx="1307101" cy="22345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solidFill>
                  <a:srgbClr val="262626"/>
                </a:solidFill>
                <a:latin typeface="+mn-ea"/>
                <a:cs typeface="+mn-ea"/>
              </a:rPr>
              <a:t>部署智能监控系统，实时监控食品药品生产环境，确保生产过程符合安全标准。</a:t>
            </a:r>
            <a:endParaRPr lang="zh-CN" altLang="en-US" sz="1200" kern="0" dirty="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2"/>
            </p:custDataLst>
          </p:nvPr>
        </p:nvSpPr>
        <p:spPr>
          <a:xfrm>
            <a:off x="6315075" y="2351723"/>
            <a:ext cx="1307101" cy="65006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智能监控系统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6318885" y="2199958"/>
            <a:ext cx="28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/>
          </a:p>
        </p:txBody>
      </p: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7896860" y="1918018"/>
            <a:ext cx="3599046" cy="3585964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1600" sx="102000" sy="102000" algn="ctr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 descr="/data/temp/0da5f70e-bea3-11ef-86dc-6ae5d913ad6f.jpg0da5f70e-bea3-11ef-86dc-6ae5d913ad6f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t="333" b="333"/>
          <a:stretch>
            <a:fillRect/>
          </a:stretch>
        </p:blipFill>
        <p:spPr>
          <a:xfrm>
            <a:off x="7896860" y="1918018"/>
            <a:ext cx="1745508" cy="3585964"/>
          </a:xfrm>
          <a:prstGeom prst="rect">
            <a:avLst/>
          </a:pr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5" name="矩形 24"/>
          <p:cNvSpPr/>
          <p:nvPr>
            <p:custDataLst>
              <p:tags r:id="rId17"/>
            </p:custDataLst>
          </p:nvPr>
        </p:nvSpPr>
        <p:spPr>
          <a:xfrm>
            <a:off x="9915525" y="3081338"/>
            <a:ext cx="1307101" cy="22345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solidFill>
                  <a:srgbClr val="262626"/>
                </a:solidFill>
                <a:latin typeface="+mn-ea"/>
                <a:cs typeface="+mn-ea"/>
              </a:rPr>
              <a:t>开发移动应用程序，鼓励公众参与食品药品安全监督，通过报告问题来提升监管覆盖面。</a:t>
            </a:r>
            <a:endParaRPr lang="zh-CN" altLang="en-US" sz="1200" kern="0" dirty="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8"/>
            </p:custDataLst>
          </p:nvPr>
        </p:nvSpPr>
        <p:spPr>
          <a:xfrm>
            <a:off x="9915525" y="2351723"/>
            <a:ext cx="1307101" cy="65006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移动应用与公众参与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7" name="矩形 26"/>
          <p:cNvSpPr/>
          <p:nvPr>
            <p:custDataLst>
              <p:tags r:id="rId19"/>
            </p:custDataLst>
          </p:nvPr>
        </p:nvSpPr>
        <p:spPr>
          <a:xfrm>
            <a:off x="9919335" y="2199958"/>
            <a:ext cx="28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/>
          </a:p>
        </p:txBody>
      </p:sp>
    </p:spTree>
    <p:custDataLst>
      <p:tags r:id="rId2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 24"/>
          <p:cNvSpPr/>
          <p:nvPr>
            <p:custDataLst>
              <p:tags r:id="rId1"/>
            </p:custDataLst>
          </p:nvPr>
        </p:nvSpPr>
        <p:spPr>
          <a:xfrm flipH="1">
            <a:off x="11680457" y="5709056"/>
            <a:ext cx="511543" cy="1148944"/>
          </a:xfrm>
          <a:custGeom>
            <a:avLst/>
            <a:gdLst>
              <a:gd name="it" fmla="*/ h 7 12"/>
              <a:gd name="ir" fmla="*/ w 7 12"/>
              <a:gd name="ib" fmla="*/ h 11 12"/>
            </a:gdLst>
            <a:ahLst/>
            <a:cxnLst>
              <a:cxn ang="3">
                <a:pos x="l" y="t"/>
              </a:cxn>
              <a:cxn ang="cd2">
                <a:pos x="l" y="vc"/>
              </a:cxn>
              <a:cxn ang="cd4">
                <a:pos x="l" y="b"/>
              </a:cxn>
              <a:cxn ang="cd4">
                <a:pos x="hc" y="b"/>
              </a:cxn>
              <a:cxn ang="cd4">
                <a:pos x="r" y="b"/>
              </a:cxn>
              <a:cxn ang="0">
                <a:pos x="hc" y="vc"/>
              </a:cxn>
            </a:cxnLst>
            <a:rect l="l" t="t" r="r" b="b"/>
            <a:pathLst>
              <a:path w="806" h="1809">
                <a:moveTo>
                  <a:pt x="0" y="0"/>
                </a:moveTo>
                <a:lnTo>
                  <a:pt x="806" y="1809"/>
                </a:lnTo>
                <a:lnTo>
                  <a:pt x="0" y="18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1" name="图片 10" descr="/data/temp/0d8d402f-bea3-11ef-82c3-f6a46ae27c2e.jpg0d8d402f-bea3-11ef-82c3-f6a46ae27c2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162" b="162"/>
          <a:stretch>
            <a:fillRect/>
          </a:stretch>
        </p:blipFill>
        <p:spPr>
          <a:xfrm flipH="1">
            <a:off x="0" y="1"/>
            <a:ext cx="6414770" cy="6857365"/>
          </a:xfrm>
          <a:custGeom>
            <a:avLst/>
            <a:gdLst>
              <a:gd name="connsiteX0" fmla="*/ 4524548 w 6414770"/>
              <a:gd name="connsiteY0" fmla="*/ 3601085 h 6857365"/>
              <a:gd name="connsiteX1" fmla="*/ 1753918 w 6414770"/>
              <a:gd name="connsiteY1" fmla="*/ 3601085 h 6857365"/>
              <a:gd name="connsiteX2" fmla="*/ 3342125 w 6414770"/>
              <a:gd name="connsiteY2" fmla="*/ 6857365 h 6857365"/>
              <a:gd name="connsiteX3" fmla="*/ 6112755 w 6414770"/>
              <a:gd name="connsiteY3" fmla="*/ 6857365 h 6857365"/>
              <a:gd name="connsiteX4" fmla="*/ 2768523 w 6414770"/>
              <a:gd name="connsiteY4" fmla="*/ 0 h 6857365"/>
              <a:gd name="connsiteX5" fmla="*/ 0 w 6414770"/>
              <a:gd name="connsiteY5" fmla="*/ 0 h 6857365"/>
              <a:gd name="connsiteX6" fmla="*/ 0 w 6414770"/>
              <a:gd name="connsiteY6" fmla="*/ 5080 h 6857365"/>
              <a:gd name="connsiteX7" fmla="*/ 1640159 w 6414770"/>
              <a:gd name="connsiteY7" fmla="*/ 3367405 h 6857365"/>
              <a:gd name="connsiteX8" fmla="*/ 4410587 w 6414770"/>
              <a:gd name="connsiteY8" fmla="*/ 3367405 h 6857365"/>
              <a:gd name="connsiteX9" fmla="*/ 5389933 w 6414770"/>
              <a:gd name="connsiteY9" fmla="*/ 0 h 6857365"/>
              <a:gd name="connsiteX10" fmla="*/ 3056429 w 6414770"/>
              <a:gd name="connsiteY10" fmla="*/ 0 h 6857365"/>
              <a:gd name="connsiteX11" fmla="*/ 6400801 w 6414770"/>
              <a:gd name="connsiteY11" fmla="*/ 6857365 h 6857365"/>
              <a:gd name="connsiteX12" fmla="*/ 6414770 w 6414770"/>
              <a:gd name="connsiteY12" fmla="*/ 6857365 h 6857365"/>
              <a:gd name="connsiteX13" fmla="*/ 6414770 w 6414770"/>
              <a:gd name="connsiteY13" fmla="*/ 2100580 h 685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414770" h="6857365">
                <a:moveTo>
                  <a:pt x="4524548" y="3601085"/>
                </a:moveTo>
                <a:lnTo>
                  <a:pt x="1753918" y="3601085"/>
                </a:lnTo>
                <a:lnTo>
                  <a:pt x="3342125" y="6857365"/>
                </a:lnTo>
                <a:lnTo>
                  <a:pt x="6112755" y="6857365"/>
                </a:lnTo>
                <a:close/>
                <a:moveTo>
                  <a:pt x="2768523" y="0"/>
                </a:moveTo>
                <a:lnTo>
                  <a:pt x="0" y="0"/>
                </a:lnTo>
                <a:lnTo>
                  <a:pt x="0" y="5080"/>
                </a:lnTo>
                <a:lnTo>
                  <a:pt x="1640159" y="3367405"/>
                </a:lnTo>
                <a:lnTo>
                  <a:pt x="4410587" y="3367405"/>
                </a:lnTo>
                <a:close/>
                <a:moveTo>
                  <a:pt x="5389933" y="0"/>
                </a:moveTo>
                <a:lnTo>
                  <a:pt x="3056429" y="0"/>
                </a:lnTo>
                <a:lnTo>
                  <a:pt x="6400801" y="6857365"/>
                </a:lnTo>
                <a:lnTo>
                  <a:pt x="6414770" y="6857365"/>
                </a:lnTo>
                <a:lnTo>
                  <a:pt x="6414770" y="2100580"/>
                </a:ln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2" name="任意多边形 13"/>
          <p:cNvSpPr/>
          <p:nvPr>
            <p:custDataLst>
              <p:tags r:id="rId4"/>
            </p:custDataLst>
          </p:nvPr>
        </p:nvSpPr>
        <p:spPr>
          <a:xfrm>
            <a:off x="5080" y="0"/>
            <a:ext cx="3358341" cy="6857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9" h="10799">
                <a:moveTo>
                  <a:pt x="1614" y="0"/>
                </a:moveTo>
                <a:lnTo>
                  <a:pt x="5289" y="0"/>
                </a:lnTo>
                <a:lnTo>
                  <a:pt x="22" y="10799"/>
                </a:lnTo>
                <a:lnTo>
                  <a:pt x="0" y="10799"/>
                </a:lnTo>
                <a:lnTo>
                  <a:pt x="0" y="3308"/>
                </a:lnTo>
                <a:lnTo>
                  <a:pt x="1614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623109" y="481013"/>
            <a:ext cx="5488165" cy="792000"/>
          </a:xfrm>
        </p:spPr>
        <p:txBody>
          <a:bodyPr anchor="b"/>
          <a:lstStyle/>
          <a:p>
            <a:pPr algn="l"/>
            <a:r>
              <a:rPr lang="zh-CN" altLang="en-US" dirty="0"/>
              <a:t>提升公众参与度</a:t>
            </a:r>
            <a:endParaRPr lang="zh-CN" altLang="en-US" dirty="0"/>
          </a:p>
        </p:txBody>
      </p:sp>
      <p:sp>
        <p:nvSpPr>
          <p:cNvPr id="2" name="正文"/>
          <p:cNvSpPr txBox="1"/>
          <p:nvPr>
            <p:custDataLst>
              <p:tags r:id="rId6"/>
            </p:custDataLst>
          </p:nvPr>
        </p:nvSpPr>
        <p:spPr>
          <a:xfrm>
            <a:off x="6503278" y="1840844"/>
            <a:ext cx="5503100" cy="11529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spc="13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利用社交媒体平台，如微博、微信，发布食品药品安全信息，鼓励公众参与讨论和举报。</a:t>
            </a:r>
            <a:endParaRPr lang="zh-CN" altLang="en-US" sz="1600" spc="13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" name="标题"/>
          <p:cNvSpPr txBox="1"/>
          <p:nvPr>
            <p:custDataLst>
              <p:tags r:id="rId7"/>
            </p:custDataLst>
          </p:nvPr>
        </p:nvSpPr>
        <p:spPr>
          <a:xfrm>
            <a:off x="6503278" y="1479531"/>
            <a:ext cx="5503100" cy="36900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社交媒体互动</a:t>
            </a:r>
            <a:endParaRPr lang="zh-CN" altLang="en-US" sz="2000" b="1" spc="300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" name="正文"/>
          <p:cNvSpPr txBox="1"/>
          <p:nvPr>
            <p:custDataLst>
              <p:tags r:id="rId8"/>
            </p:custDataLst>
          </p:nvPr>
        </p:nvSpPr>
        <p:spPr>
          <a:xfrm>
            <a:off x="4842641" y="5278733"/>
            <a:ext cx="5503100" cy="11529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spc="13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建立举报奖励制度，鼓励公众积极举报食品药品安全问题，对有效举报给予奖励。</a:t>
            </a:r>
            <a:endParaRPr lang="zh-CN" altLang="en-US" sz="1600" spc="13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标题"/>
          <p:cNvSpPr txBox="1"/>
          <p:nvPr>
            <p:custDataLst>
              <p:tags r:id="rId9"/>
            </p:custDataLst>
          </p:nvPr>
        </p:nvSpPr>
        <p:spPr>
          <a:xfrm>
            <a:off x="4842641" y="4916783"/>
            <a:ext cx="5503100" cy="36900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举报奖励机制</a:t>
            </a:r>
            <a:endParaRPr lang="zh-CN" altLang="en-US" sz="2000" b="1" spc="300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7" name="正文"/>
          <p:cNvSpPr txBox="1"/>
          <p:nvPr>
            <p:custDataLst>
              <p:tags r:id="rId10"/>
            </p:custDataLst>
          </p:nvPr>
        </p:nvSpPr>
        <p:spPr>
          <a:xfrm>
            <a:off x="5667224" y="3564568"/>
            <a:ext cx="5503100" cy="11529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spc="13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组织食品药品安全知识讲座和展览，提高公众对食品药品安全的认识和自我保护能力。</a:t>
            </a:r>
            <a:endParaRPr lang="zh-CN" altLang="en-US" sz="1600" spc="13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8" name="标题"/>
          <p:cNvSpPr txBox="1"/>
          <p:nvPr>
            <p:custDataLst>
              <p:tags r:id="rId11"/>
            </p:custDataLst>
          </p:nvPr>
        </p:nvSpPr>
        <p:spPr>
          <a:xfrm>
            <a:off x="5667224" y="3202618"/>
            <a:ext cx="5503100" cy="36900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公众教育活动</a:t>
            </a:r>
            <a:endParaRPr lang="zh-CN" altLang="en-US" sz="2000" b="1" spc="300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01738" y="1197032"/>
            <a:ext cx="3079317" cy="993717"/>
          </a:xfrm>
        </p:spPr>
        <p:txBody>
          <a:bodyPr/>
          <a:lstStyle/>
          <a:p>
            <a:r>
              <a:rPr lang="en-US" altLang="zh-CN"/>
              <a:t>目录</a:t>
            </a:r>
            <a:endParaRPr lang="en-US" altLang="zh-CN"/>
          </a:p>
        </p:txBody>
      </p:sp>
      <p:sp>
        <p:nvSpPr>
          <p:cNvPr id="6" name="序号"/>
          <p:cNvSpPr txBox="1"/>
          <p:nvPr>
            <p:custDataLst>
              <p:tags r:id="rId2"/>
            </p:custDataLst>
          </p:nvPr>
        </p:nvSpPr>
        <p:spPr>
          <a:xfrm>
            <a:off x="1202055" y="3082290"/>
            <a:ext cx="658495" cy="88011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chemeClr val="accent1"/>
                </a:solidFill>
                <a:latin typeface="+mn-ea"/>
              </a:rPr>
              <a:t>01</a:t>
            </a:r>
            <a:endParaRPr lang="en-US" sz="4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7" name="项标题"/>
          <p:cNvSpPr txBox="1"/>
          <p:nvPr>
            <p:custDataLst>
              <p:tags r:id="rId3"/>
            </p:custDataLst>
          </p:nvPr>
        </p:nvSpPr>
        <p:spPr>
          <a:xfrm>
            <a:off x="2762250" y="3134360"/>
            <a:ext cx="2575560" cy="6565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</a:rPr>
              <a:t>体系完善的重要性</a:t>
            </a:r>
            <a:endParaRPr lang="zh-CN" altLang="en-US" sz="2000" b="1" spc="300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4"/>
            </p:custDataLst>
          </p:nvPr>
        </p:nvCxnSpPr>
        <p:spPr>
          <a:xfrm>
            <a:off x="2089150" y="4095750"/>
            <a:ext cx="3248660" cy="0"/>
          </a:xfrm>
          <a:prstGeom prst="line">
            <a:avLst/>
          </a:prstGeom>
          <a:ln>
            <a:solidFill>
              <a:schemeClr val="accent1">
                <a:alpha val="3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序号"/>
          <p:cNvSpPr txBox="1"/>
          <p:nvPr>
            <p:custDataLst>
              <p:tags r:id="rId5"/>
            </p:custDataLst>
          </p:nvPr>
        </p:nvSpPr>
        <p:spPr>
          <a:xfrm>
            <a:off x="6299200" y="3082290"/>
            <a:ext cx="658495" cy="88011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chemeClr val="accent1"/>
                </a:solidFill>
                <a:latin typeface="+mn-ea"/>
              </a:rPr>
              <a:t>02</a:t>
            </a:r>
            <a:endParaRPr lang="en-US" sz="4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8" name="项标题"/>
          <p:cNvSpPr txBox="1"/>
          <p:nvPr>
            <p:custDataLst>
              <p:tags r:id="rId6"/>
            </p:custDataLst>
          </p:nvPr>
        </p:nvSpPr>
        <p:spPr>
          <a:xfrm>
            <a:off x="7859395" y="3134360"/>
            <a:ext cx="2575560" cy="6565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</a:rPr>
              <a:t>体系内容与结构</a:t>
            </a:r>
            <a:endParaRPr lang="zh-CN" altLang="en-US" sz="2000" b="1" spc="300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>
            <a:off x="7186295" y="4095750"/>
            <a:ext cx="3248660" cy="0"/>
          </a:xfrm>
          <a:prstGeom prst="line">
            <a:avLst/>
          </a:prstGeom>
          <a:ln>
            <a:solidFill>
              <a:schemeClr val="accent1">
                <a:alpha val="3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序号"/>
          <p:cNvSpPr txBox="1"/>
          <p:nvPr>
            <p:custDataLst>
              <p:tags r:id="rId8"/>
            </p:custDataLst>
          </p:nvPr>
        </p:nvSpPr>
        <p:spPr>
          <a:xfrm>
            <a:off x="6299200" y="4176395"/>
            <a:ext cx="658495" cy="88011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chemeClr val="accent1"/>
                </a:solidFill>
                <a:latin typeface="+mn-ea"/>
              </a:rPr>
              <a:t>04</a:t>
            </a:r>
            <a:endParaRPr lang="en-US" sz="4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2" name="项标题"/>
          <p:cNvSpPr txBox="1"/>
          <p:nvPr>
            <p:custDataLst>
              <p:tags r:id="rId9"/>
            </p:custDataLst>
          </p:nvPr>
        </p:nvSpPr>
        <p:spPr>
          <a:xfrm>
            <a:off x="7859395" y="4228465"/>
            <a:ext cx="2575560" cy="6565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</a:rPr>
              <a:t>通俗易懂的文字表达</a:t>
            </a:r>
            <a:endParaRPr lang="zh-CN" altLang="en-US" sz="2000" b="1" spc="300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10"/>
            </p:custDataLst>
          </p:nvPr>
        </p:nvCxnSpPr>
        <p:spPr>
          <a:xfrm>
            <a:off x="7186295" y="5189855"/>
            <a:ext cx="3248660" cy="0"/>
          </a:xfrm>
          <a:prstGeom prst="line">
            <a:avLst/>
          </a:prstGeom>
          <a:ln>
            <a:solidFill>
              <a:schemeClr val="accent1">
                <a:alpha val="3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序号"/>
          <p:cNvSpPr txBox="1"/>
          <p:nvPr>
            <p:custDataLst>
              <p:tags r:id="rId11"/>
            </p:custDataLst>
          </p:nvPr>
        </p:nvSpPr>
        <p:spPr>
          <a:xfrm>
            <a:off x="1202055" y="4176395"/>
            <a:ext cx="658495" cy="88011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chemeClr val="accent1"/>
                </a:solidFill>
                <a:latin typeface="+mn-ea"/>
              </a:rPr>
              <a:t>03</a:t>
            </a:r>
            <a:endParaRPr lang="en-US" sz="4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7" name="项标题"/>
          <p:cNvSpPr txBox="1"/>
          <p:nvPr>
            <p:custDataLst>
              <p:tags r:id="rId12"/>
            </p:custDataLst>
          </p:nvPr>
        </p:nvSpPr>
        <p:spPr>
          <a:xfrm>
            <a:off x="2821940" y="4228465"/>
            <a:ext cx="2575560" cy="6565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</a:rPr>
              <a:t>实施策略与方法</a:t>
            </a:r>
            <a:endParaRPr lang="zh-CN" altLang="en-US" sz="2000" b="1" spc="300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13"/>
            </p:custDataLst>
          </p:nvPr>
        </p:nvCxnSpPr>
        <p:spPr>
          <a:xfrm>
            <a:off x="2148840" y="5189855"/>
            <a:ext cx="3248660" cy="0"/>
          </a:xfrm>
          <a:prstGeom prst="line">
            <a:avLst/>
          </a:prstGeom>
          <a:ln>
            <a:solidFill>
              <a:schemeClr val="accent1">
                <a:alpha val="3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序号"/>
          <p:cNvSpPr txBox="1"/>
          <p:nvPr>
            <p:custDataLst>
              <p:tags r:id="rId14"/>
            </p:custDataLst>
          </p:nvPr>
        </p:nvSpPr>
        <p:spPr>
          <a:xfrm>
            <a:off x="6299200" y="5270500"/>
            <a:ext cx="658495" cy="88011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chemeClr val="accent1"/>
                </a:solidFill>
                <a:latin typeface="+mn-ea"/>
              </a:rPr>
              <a:t>06</a:t>
            </a:r>
            <a:endParaRPr lang="en-US" sz="4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1" name="项标题"/>
          <p:cNvSpPr txBox="1"/>
          <p:nvPr>
            <p:custDataLst>
              <p:tags r:id="rId15"/>
            </p:custDataLst>
          </p:nvPr>
        </p:nvSpPr>
        <p:spPr>
          <a:xfrm>
            <a:off x="7859395" y="5322570"/>
            <a:ext cx="2575560" cy="6565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</a:rPr>
              <a:t>监督与评估机制</a:t>
            </a:r>
            <a:endParaRPr lang="zh-CN" altLang="en-US" sz="2000" b="1" spc="300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22" name="直接连接符 21"/>
          <p:cNvCxnSpPr/>
          <p:nvPr>
            <p:custDataLst>
              <p:tags r:id="rId16"/>
            </p:custDataLst>
          </p:nvPr>
        </p:nvCxnSpPr>
        <p:spPr>
          <a:xfrm>
            <a:off x="7186295" y="6283960"/>
            <a:ext cx="3248660" cy="0"/>
          </a:xfrm>
          <a:prstGeom prst="line">
            <a:avLst/>
          </a:prstGeom>
          <a:ln>
            <a:solidFill>
              <a:schemeClr val="accent1">
                <a:alpha val="3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序号"/>
          <p:cNvSpPr txBox="1"/>
          <p:nvPr>
            <p:custDataLst>
              <p:tags r:id="rId17"/>
            </p:custDataLst>
          </p:nvPr>
        </p:nvSpPr>
        <p:spPr>
          <a:xfrm>
            <a:off x="1202055" y="5270500"/>
            <a:ext cx="658495" cy="88011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chemeClr val="accent1"/>
                </a:solidFill>
                <a:latin typeface="+mn-ea"/>
              </a:rPr>
              <a:t>05</a:t>
            </a:r>
            <a:endParaRPr lang="en-US" sz="4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5" name="项标题"/>
          <p:cNvSpPr txBox="1"/>
          <p:nvPr>
            <p:custDataLst>
              <p:tags r:id="rId18"/>
            </p:custDataLst>
          </p:nvPr>
        </p:nvSpPr>
        <p:spPr>
          <a:xfrm>
            <a:off x="2821940" y="5322570"/>
            <a:ext cx="2575560" cy="6565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000" b="1" spc="300" dirty="0">
                <a:solidFill>
                  <a:schemeClr val="accent1"/>
                </a:solidFill>
                <a:latin typeface="+mn-ea"/>
              </a:rPr>
              <a:t>技术手段与创新</a:t>
            </a:r>
            <a:endParaRPr lang="zh-CN" altLang="en-US" sz="2000" b="1" spc="300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26" name="直接连接符 25"/>
          <p:cNvCxnSpPr/>
          <p:nvPr>
            <p:custDataLst>
              <p:tags r:id="rId19"/>
            </p:custDataLst>
          </p:nvPr>
        </p:nvCxnSpPr>
        <p:spPr>
          <a:xfrm>
            <a:off x="2148840" y="6283960"/>
            <a:ext cx="3248660" cy="0"/>
          </a:xfrm>
          <a:prstGeom prst="line">
            <a:avLst/>
          </a:prstGeom>
          <a:ln>
            <a:solidFill>
              <a:schemeClr val="accent1">
                <a:alpha val="3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81400" y="4297639"/>
            <a:ext cx="7772400" cy="990150"/>
          </a:xfrm>
        </p:spPr>
        <p:txBody>
          <a:bodyPr/>
          <a:lstStyle/>
          <a:p>
            <a:r>
              <a:rPr lang="zh-CN" altLang="en-US"/>
              <a:t>监督与评估机制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5467350" y="2645784"/>
            <a:ext cx="5886450" cy="1467125"/>
          </a:xfrm>
        </p:spPr>
        <p:txBody>
          <a:bodyPr/>
          <a:lstStyle/>
          <a:p>
            <a:r>
              <a:rPr lang="en-US" altLang="zh-CN"/>
              <a:t>06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定期检查与评估</a:t>
            </a:r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696000" y="2324989"/>
            <a:ext cx="3287233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监管机构定期对食品药品生产企业进行现场检查，确保生产过程符合安全标准。</a:t>
            </a:r>
            <a:endParaRPr lang="zh-CN" altLang="en-US" sz="16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696000" y="1668365"/>
            <a:ext cx="3287233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食品药品生产现场检查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696000" y="4625713"/>
            <a:ext cx="3287233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定期发布食品药品风险评估报告，向公众通报潜在风险，增强消费者信心。</a:t>
            </a:r>
            <a:endParaRPr lang="zh-CN" altLang="en-US" sz="16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696000" y="3960198"/>
            <a:ext cx="3287233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风险评估报告发布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8209072" y="3449632"/>
            <a:ext cx="3287234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对市场上的食品药品进行随机抽检，评估产品安全性和合规性，及时发现并处理问题产品。</a:t>
            </a:r>
            <a:endParaRPr lang="zh-CN" altLang="en-US" sz="16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8209072" y="2782213"/>
            <a:ext cx="3287234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市场流通产品抽检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25" name="图片 24" descr="/data/temp/0c26b6a9-bea3-11ef-b8e4-ded656a05efe.jpg@base@tag=imgScale&amp;m=1&amp;w=450&amp;h=450&amp;q=950c26b6a9-bea3-11ef-b8e4-ded656a05efe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l="13191" t="6000" r="4681" b="8222"/>
          <a:stretch>
            <a:fillRect/>
          </a:stretch>
        </p:blipFill>
        <p:spPr>
          <a:xfrm>
            <a:off x="4318226" y="1769335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图片 25" descr="/data/temp/0c26b983-bea3-11ef-b8e4-ded656a05efe.jpg@base@tag=imgScale&amp;m=1&amp;w=450&amp;h=450&amp;q=950c26b983-bea3-11ef-b8e4-ded656a05efe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6647" r="6647"/>
          <a:stretch>
            <a:fillRect/>
          </a:stretch>
        </p:blipFill>
        <p:spPr>
          <a:xfrm>
            <a:off x="6278572" y="2882548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图片 26" descr="/data/temp/0c26b7a3-bea3-11ef-b8e4-ded656a05efe.jpg@base@tag=imgScale&amp;m=1&amp;w=450&amp;h=450&amp;q=950c26b7a3-bea3-11ef-b8e4-ded656a05efe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4323307" y="3928447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八边形 1"/>
          <p:cNvSpPr/>
          <p:nvPr>
            <p:custDataLst>
              <p:tags r:id="rId14"/>
            </p:custDataLst>
          </p:nvPr>
        </p:nvSpPr>
        <p:spPr>
          <a:xfrm>
            <a:off x="4318226" y="2882548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01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8" name="八边形 17"/>
          <p:cNvSpPr/>
          <p:nvPr>
            <p:custDataLst>
              <p:tags r:id="rId15"/>
            </p:custDataLst>
          </p:nvPr>
        </p:nvSpPr>
        <p:spPr>
          <a:xfrm>
            <a:off x="7391785" y="3996395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02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9" name="八边形 18"/>
          <p:cNvSpPr/>
          <p:nvPr>
            <p:custDataLst>
              <p:tags r:id="rId16"/>
            </p:custDataLst>
          </p:nvPr>
        </p:nvSpPr>
        <p:spPr>
          <a:xfrm>
            <a:off x="4318226" y="5041659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03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风险预警与应对</a:t>
            </a:r>
            <a:endParaRPr lang="zh-CN" altLang="en-US"/>
          </a:p>
        </p:txBody>
      </p:sp>
      <p:pic>
        <p:nvPicPr>
          <p:cNvPr id="8" name="图片 7" descr="/data/temp/0e08b017-bea3-11ef-8118-8a3486d94094.jpg@base@tag=imgScale&amp;m=1&amp;w=910&amp;h=1289&amp;q=950e08b017-bea3-11ef-8118-8a3486d9409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2771" b="2771"/>
          <a:stretch>
            <a:fillRect/>
          </a:stretch>
        </p:blipFill>
        <p:spPr>
          <a:xfrm>
            <a:off x="8219004" y="1362905"/>
            <a:ext cx="3277671" cy="4644000"/>
          </a:xfrm>
          <a:prstGeom prst="round1Rect">
            <a:avLst>
              <a:gd name="adj" fmla="val 39814"/>
            </a:avLst>
          </a:prstGeom>
          <a:ln w="9525" cap="flat" cmpd="sng" algn="ctr">
            <a:solidFill>
              <a:schemeClr val="accent1">
                <a:lumMod val="100000"/>
                <a:alpha val="28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03200" dist="38100" dir="2700000" algn="tl" rotWithShape="0">
              <a:schemeClr val="accent1">
                <a:alpha val="60000"/>
              </a:schemeClr>
            </a:outerShdw>
          </a:effectLst>
        </p:spPr>
      </p:pic>
      <p:sp>
        <p:nvSpPr>
          <p:cNvPr id="9" name="圆角矩形 8"/>
          <p:cNvSpPr/>
          <p:nvPr>
            <p:custDataLst>
              <p:tags r:id="rId4"/>
            </p:custDataLst>
          </p:nvPr>
        </p:nvSpPr>
        <p:spPr>
          <a:xfrm>
            <a:off x="997901" y="1374536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0" name="圆角矩形 9"/>
          <p:cNvSpPr/>
          <p:nvPr>
            <p:custDataLst>
              <p:tags r:id="rId5"/>
            </p:custDataLst>
          </p:nvPr>
        </p:nvSpPr>
        <p:spPr>
          <a:xfrm>
            <a:off x="997901" y="2574051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2" name="圆角矩形 11"/>
          <p:cNvSpPr/>
          <p:nvPr>
            <p:custDataLst>
              <p:tags r:id="rId6"/>
            </p:custDataLst>
          </p:nvPr>
        </p:nvSpPr>
        <p:spPr>
          <a:xfrm>
            <a:off x="997901" y="3774202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3" name="圆角矩形 12"/>
          <p:cNvSpPr/>
          <p:nvPr>
            <p:custDataLst>
              <p:tags r:id="rId7"/>
            </p:custDataLst>
          </p:nvPr>
        </p:nvSpPr>
        <p:spPr>
          <a:xfrm>
            <a:off x="997901" y="4974352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4" name="圆角矩形 35"/>
          <p:cNvSpPr/>
          <p:nvPr>
            <p:custDataLst>
              <p:tags r:id="rId8"/>
            </p:custDataLst>
          </p:nvPr>
        </p:nvSpPr>
        <p:spPr>
          <a:xfrm>
            <a:off x="635316" y="1572021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建立风险评估体系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圆角矩形 35"/>
          <p:cNvSpPr/>
          <p:nvPr>
            <p:custDataLst>
              <p:tags r:id="rId9"/>
            </p:custDataLst>
          </p:nvPr>
        </p:nvSpPr>
        <p:spPr>
          <a:xfrm>
            <a:off x="635316" y="5171837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强化信息公开透明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8" name="圆角矩形 35"/>
          <p:cNvSpPr/>
          <p:nvPr>
            <p:custDataLst>
              <p:tags r:id="rId10"/>
            </p:custDataLst>
          </p:nvPr>
        </p:nvSpPr>
        <p:spPr>
          <a:xfrm>
            <a:off x="635316" y="3972322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制定应急预案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9" name="圆角矩形 35"/>
          <p:cNvSpPr/>
          <p:nvPr>
            <p:custDataLst>
              <p:tags r:id="rId11"/>
            </p:custDataLst>
          </p:nvPr>
        </p:nvSpPr>
        <p:spPr>
          <a:xfrm>
            <a:off x="635316" y="2772171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实施动态监测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2"/>
            </p:custDataLst>
          </p:nvPr>
        </p:nvSpPr>
        <p:spPr>
          <a:xfrm>
            <a:off x="2991167" y="1374536"/>
            <a:ext cx="4655859" cy="1043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通过科学方法对食品药品安全风险进行评估，及时发现潜在问题，为决策提供依据。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3"/>
            </p:custDataLst>
          </p:nvPr>
        </p:nvSpPr>
        <p:spPr>
          <a:xfrm>
            <a:off x="2991167" y="2574051"/>
            <a:ext cx="4655859" cy="1043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运用现代信息技术，对食品药品生产、流通、销售全过程进行实时监控，确保数据的准确性。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4"/>
            </p:custDataLst>
          </p:nvPr>
        </p:nvSpPr>
        <p:spPr>
          <a:xfrm>
            <a:off x="2991167" y="3774202"/>
            <a:ext cx="4655859" cy="10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针对可能出现的食品药品安全事件，制定详细的应急预案，确保快速有效的应对措施。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5"/>
            </p:custDataLst>
          </p:nvPr>
        </p:nvSpPr>
        <p:spPr>
          <a:xfrm>
            <a:off x="2991167" y="4974352"/>
            <a:ext cx="4655859" cy="10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建立食品药品安全信息公开机制，及时向公众发布风险预警信息，提高公众自我保护意识。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81400" y="4297639"/>
            <a:ext cx="7772400" cy="990150"/>
          </a:xfrm>
        </p:spPr>
        <p:txBody>
          <a:bodyPr/>
          <a:lstStyle/>
          <a:p>
            <a:r>
              <a:rPr lang="zh-CN" altLang="en-US"/>
              <a:t>体系完善的重要性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5467350" y="2645784"/>
            <a:ext cx="5886450" cy="1467125"/>
          </a:xfrm>
        </p:spPr>
        <p:txBody>
          <a:bodyPr/>
          <a:lstStyle/>
          <a:p>
            <a:r>
              <a:rPr lang="en-US" altLang="zh-CN"/>
              <a:t>01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食品药品安全现状</a:t>
            </a:r>
            <a:endParaRPr lang="zh-CN" altLang="en-US"/>
          </a:p>
        </p:txBody>
      </p:sp>
      <p:pic>
        <p:nvPicPr>
          <p:cNvPr id="8" name="图片 7" descr="/data/temp/0267e97f-bea3-11ef-8bf4-2297ac81ee39.jpg@base@tag=imgScale&amp;m=1&amp;w=910&amp;h=1289&amp;q=950267e97f-bea3-11ef-8bf4-2297ac81ee3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5543"/>
          <a:stretch>
            <a:fillRect/>
          </a:stretch>
        </p:blipFill>
        <p:spPr>
          <a:xfrm>
            <a:off x="8219004" y="1362905"/>
            <a:ext cx="3277671" cy="4644000"/>
          </a:xfrm>
          <a:prstGeom prst="round1Rect">
            <a:avLst>
              <a:gd name="adj" fmla="val 39814"/>
            </a:avLst>
          </a:prstGeom>
          <a:ln w="9525" cap="flat" cmpd="sng" algn="ctr">
            <a:solidFill>
              <a:schemeClr val="accent1">
                <a:lumMod val="100000"/>
                <a:alpha val="28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03200" dist="38100" dir="2700000" algn="tl" rotWithShape="0">
              <a:schemeClr val="accent1">
                <a:alpha val="60000"/>
              </a:schemeClr>
            </a:outerShdw>
          </a:effectLst>
        </p:spPr>
      </p:pic>
      <p:sp>
        <p:nvSpPr>
          <p:cNvPr id="9" name="圆角矩形 8"/>
          <p:cNvSpPr/>
          <p:nvPr>
            <p:custDataLst>
              <p:tags r:id="rId4"/>
            </p:custDataLst>
          </p:nvPr>
        </p:nvSpPr>
        <p:spPr>
          <a:xfrm>
            <a:off x="997901" y="1374536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0" name="圆角矩形 9"/>
          <p:cNvSpPr/>
          <p:nvPr>
            <p:custDataLst>
              <p:tags r:id="rId5"/>
            </p:custDataLst>
          </p:nvPr>
        </p:nvSpPr>
        <p:spPr>
          <a:xfrm>
            <a:off x="997901" y="2574051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2" name="圆角矩形 11"/>
          <p:cNvSpPr/>
          <p:nvPr>
            <p:custDataLst>
              <p:tags r:id="rId6"/>
            </p:custDataLst>
          </p:nvPr>
        </p:nvSpPr>
        <p:spPr>
          <a:xfrm>
            <a:off x="997901" y="3774202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3" name="圆角矩形 12"/>
          <p:cNvSpPr/>
          <p:nvPr>
            <p:custDataLst>
              <p:tags r:id="rId7"/>
            </p:custDataLst>
          </p:nvPr>
        </p:nvSpPr>
        <p:spPr>
          <a:xfrm>
            <a:off x="997901" y="4974352"/>
            <a:ext cx="6729240" cy="1044000"/>
          </a:xfrm>
          <a:prstGeom prst="roundRect">
            <a:avLst>
              <a:gd name="adj" fmla="val 19464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14" name="圆角矩形 35"/>
          <p:cNvSpPr/>
          <p:nvPr>
            <p:custDataLst>
              <p:tags r:id="rId8"/>
            </p:custDataLst>
          </p:nvPr>
        </p:nvSpPr>
        <p:spPr>
          <a:xfrm>
            <a:off x="635316" y="1572021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监管体系的漏洞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圆角矩形 35"/>
          <p:cNvSpPr/>
          <p:nvPr>
            <p:custDataLst>
              <p:tags r:id="rId9"/>
            </p:custDataLst>
          </p:nvPr>
        </p:nvSpPr>
        <p:spPr>
          <a:xfrm>
            <a:off x="635316" y="5171837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国际标准的差异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8" name="圆角矩形 35"/>
          <p:cNvSpPr/>
          <p:nvPr>
            <p:custDataLst>
              <p:tags r:id="rId10"/>
            </p:custDataLst>
          </p:nvPr>
        </p:nvSpPr>
        <p:spPr>
          <a:xfrm>
            <a:off x="635316" y="3972322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技术手段的落后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9" name="圆角矩形 35"/>
          <p:cNvSpPr/>
          <p:nvPr>
            <p:custDataLst>
              <p:tags r:id="rId11"/>
            </p:custDataLst>
          </p:nvPr>
        </p:nvSpPr>
        <p:spPr>
          <a:xfrm>
            <a:off x="635316" y="2772171"/>
            <a:ext cx="2088000" cy="648000"/>
          </a:xfrm>
          <a:prstGeom prst="roundRect">
            <a:avLst>
              <a:gd name="adj" fmla="val 15679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公众意识的不足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2"/>
            </p:custDataLst>
          </p:nvPr>
        </p:nvSpPr>
        <p:spPr>
          <a:xfrm>
            <a:off x="2991167" y="1374536"/>
            <a:ext cx="4655859" cy="1043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尽管已有监管措施，但仍有不法分子通过伪造标签、虚假宣传等方式逃避监管。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3"/>
            </p:custDataLst>
          </p:nvPr>
        </p:nvSpPr>
        <p:spPr>
          <a:xfrm>
            <a:off x="2991167" y="2574051"/>
            <a:ext cx="4655859" cy="1043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部分消费者对食品药品安全知识了解有限，容易受到虚假广告和伪劣产品的欺骗。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4"/>
            </p:custDataLst>
          </p:nvPr>
        </p:nvSpPr>
        <p:spPr>
          <a:xfrm>
            <a:off x="2991167" y="3774202"/>
            <a:ext cx="4655859" cy="10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当前检测技术无法完全满足快速、准确识别所有食品药品安全问题的需求。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5"/>
            </p:custDataLst>
          </p:nvPr>
        </p:nvSpPr>
        <p:spPr>
          <a:xfrm>
            <a:off x="2991167" y="4974352"/>
            <a:ext cx="4655859" cy="10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不同国家和地区在食品药品安全标准上存在差异，导致跨国监管和贸易面临挑战。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完善体系的必要性</a:t>
            </a:r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696000" y="2324989"/>
            <a:ext cx="3287233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完善的食品药品安全责任体系能够有效预防食品安全事故，保障人民群众的健康权益。</a:t>
            </a:r>
            <a:endParaRPr lang="zh-CN" altLang="en-US" sz="16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696000" y="1668365"/>
            <a:ext cx="3287233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保障公众健康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696000" y="4625713"/>
            <a:ext cx="3287233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通过完善责任体系，可以促进食品药品行业的健康发展，进而推动整个经济的稳定增长。</a:t>
            </a:r>
            <a:endParaRPr lang="zh-CN" altLang="en-US" sz="16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696000" y="3960198"/>
            <a:ext cx="3287233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促进经济发展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8209072" y="3449632"/>
            <a:ext cx="3287234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强化食品药品安全责任体系，有助于提高国家在国际上的信誉，增强消费者对国产产品的信心。</a:t>
            </a:r>
            <a:endParaRPr lang="zh-CN" altLang="en-US" sz="16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8209072" y="2782213"/>
            <a:ext cx="3287234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提升国际信誉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25" name="图片 24" descr="/data/temp/04439d3b-bea3-11ef-881c-42f4fc5b004a.jpg@base@tag=imgScale&amp;m=1&amp;w=450&amp;h=450&amp;q=9504439d3b-bea3-11ef-881c-42f4fc5b004a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l="16667" r="16667"/>
          <a:stretch>
            <a:fillRect/>
          </a:stretch>
        </p:blipFill>
        <p:spPr>
          <a:xfrm>
            <a:off x="4318226" y="1769335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图片 25" descr="/data/temp/04439cd9-bea3-11ef-881c-42f4fc5b004a.jpg@base@tag=imgScale&amp;m=1&amp;w=450&amp;h=450&amp;q=9504439cd9-bea3-11ef-881c-42f4fc5b004a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9333" r="24000"/>
          <a:stretch>
            <a:fillRect/>
          </a:stretch>
        </p:blipFill>
        <p:spPr>
          <a:xfrm>
            <a:off x="6278572" y="2882548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图片 26" descr="/data/temp/0443a019-bea3-11ef-881c-42f4fc5b004a.jpg@base@tag=imgScale&amp;m=1&amp;w=450&amp;h=450&amp;q=950443a019-bea3-11ef-881c-42f4fc5b004a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r="33333"/>
          <a:stretch>
            <a:fillRect/>
          </a:stretch>
        </p:blipFill>
        <p:spPr>
          <a:xfrm>
            <a:off x="4323307" y="3928447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八边形 1"/>
          <p:cNvSpPr/>
          <p:nvPr>
            <p:custDataLst>
              <p:tags r:id="rId14"/>
            </p:custDataLst>
          </p:nvPr>
        </p:nvSpPr>
        <p:spPr>
          <a:xfrm>
            <a:off x="4318226" y="2882548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01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8" name="八边形 17"/>
          <p:cNvSpPr/>
          <p:nvPr>
            <p:custDataLst>
              <p:tags r:id="rId15"/>
            </p:custDataLst>
          </p:nvPr>
        </p:nvSpPr>
        <p:spPr>
          <a:xfrm>
            <a:off x="7391785" y="3996395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02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9" name="八边形 18"/>
          <p:cNvSpPr/>
          <p:nvPr>
            <p:custDataLst>
              <p:tags r:id="rId16"/>
            </p:custDataLst>
          </p:nvPr>
        </p:nvSpPr>
        <p:spPr>
          <a:xfrm>
            <a:off x="4318226" y="5041659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03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5960" y="360045"/>
            <a:ext cx="7201535" cy="720090"/>
          </a:xfrm>
        </p:spPr>
        <p:txBody>
          <a:bodyPr/>
          <a:lstStyle/>
          <a:p>
            <a:r>
              <a:rPr lang="zh-CN" altLang="en-US"/>
              <a:t>预期目标与效果</a:t>
            </a:r>
            <a:endParaRPr lang="zh-CN" altLang="en-US"/>
          </a:p>
        </p:txBody>
      </p:sp>
      <p:pic>
        <p:nvPicPr>
          <p:cNvPr id="7" name="图片 6" descr="/data/temp/044847d2-bea3-11ef-9ca0-86f200e0c19b.jpg@base@tag=imgScale&amp;m=1&amp;w=1519&amp;h=1904&amp;q=95044847d2-bea3-11ef-9ca0-86f200e0c19b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r="231"/>
          <a:stretch>
            <a:fillRect/>
          </a:stretch>
        </p:blipFill>
        <p:spPr>
          <a:xfrm>
            <a:off x="6718300" y="0"/>
            <a:ext cx="5473700" cy="6858000"/>
          </a:xfrm>
          <a:custGeom>
            <a:avLst/>
            <a:gdLst>
              <a:gd name="connsiteX0" fmla="*/ 1714500 w 5473700"/>
              <a:gd name="connsiteY0" fmla="*/ 0 h 6858000"/>
              <a:gd name="connsiteX1" fmla="*/ 5473700 w 5473700"/>
              <a:gd name="connsiteY1" fmla="*/ 0 h 6858000"/>
              <a:gd name="connsiteX2" fmla="*/ 5473700 w 5473700"/>
              <a:gd name="connsiteY2" fmla="*/ 6858000 h 6858000"/>
              <a:gd name="connsiteX3" fmla="*/ 0 w 54737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3700" h="6858000">
                <a:moveTo>
                  <a:pt x="1714500" y="0"/>
                </a:moveTo>
                <a:lnTo>
                  <a:pt x="5473700" y="0"/>
                </a:lnTo>
                <a:lnTo>
                  <a:pt x="54737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1606624" y="1883470"/>
            <a:ext cx="4363470" cy="6626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通过完善责任体系，提升食品药品安全标准，确保公众健康不受威胁。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1605988" y="1514620"/>
            <a:ext cx="4363704" cy="36885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 dirty="0">
                <a:solidFill>
                  <a:schemeClr val="accent1"/>
                </a:solidFill>
                <a:latin typeface="+mn-ea"/>
                <a:cs typeface="+mn-ea"/>
              </a:rPr>
              <a:t>提高食品药品安全标准</a:t>
            </a:r>
            <a:endParaRPr lang="zh-CN" altLang="en-US" sz="22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705486" y="1580759"/>
            <a:ext cx="604602" cy="6046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1"/>
                </a:solidFill>
                <a:latin typeface="+mn-ea"/>
                <a:cs typeface="+mn-ea"/>
              </a:rPr>
              <a:t>01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1605988" y="3089862"/>
            <a:ext cx="4363470" cy="6626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体系的完善能够增强消费者对食品药品安全的信心，促进市场消费。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1605352" y="2710202"/>
            <a:ext cx="4363704" cy="36885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chemeClr val="accent1"/>
                </a:solidFill>
                <a:latin typeface="+mn-ea"/>
                <a:cs typeface="+mn-ea"/>
              </a:rPr>
              <a:t>增强消费者信心</a:t>
            </a:r>
            <a:endParaRPr lang="zh-CN" altLang="en-US" sz="2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7" name="矩形 16"/>
          <p:cNvSpPr/>
          <p:nvPr>
            <p:custDataLst>
              <p:tags r:id="rId9"/>
            </p:custDataLst>
          </p:nvPr>
        </p:nvSpPr>
        <p:spPr>
          <a:xfrm>
            <a:off x="704850" y="2757262"/>
            <a:ext cx="604602" cy="6046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1"/>
                </a:solidFill>
                <a:latin typeface="+mn-ea"/>
                <a:cs typeface="+mn-ea"/>
              </a:rPr>
              <a:t>02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1605352" y="4296891"/>
            <a:ext cx="4363470" cy="6626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强化责任体系有助于预防和减少食品安全事故的发生，保障社会稳定。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1605352" y="3926133"/>
            <a:ext cx="4363704" cy="36885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chemeClr val="accent1"/>
                </a:solidFill>
                <a:latin typeface="+mn-ea"/>
                <a:cs typeface="+mn-ea"/>
              </a:rPr>
              <a:t>减少食品安全事故</a:t>
            </a:r>
            <a:endParaRPr lang="zh-CN" altLang="en-US" sz="2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704850" y="3971922"/>
            <a:ext cx="604602" cy="6046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1"/>
                </a:solidFill>
                <a:latin typeface="+mn-ea"/>
                <a:cs typeface="+mn-ea"/>
              </a:rPr>
              <a:t>03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1607260" y="5503919"/>
            <a:ext cx="4363471" cy="6626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完善的食品药品安全责任体系有助于提升国际形象，促进国际贸易和合作。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4"/>
            </p:custDataLst>
          </p:nvPr>
        </p:nvSpPr>
        <p:spPr>
          <a:xfrm>
            <a:off x="1606624" y="5119171"/>
            <a:ext cx="4363703" cy="36885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chemeClr val="accent1"/>
                </a:solidFill>
                <a:latin typeface="+mn-ea"/>
                <a:cs typeface="+mn-ea"/>
              </a:rPr>
              <a:t>促进国际合作</a:t>
            </a:r>
            <a:endParaRPr lang="zh-CN" altLang="en-US" sz="2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5"/>
            </p:custDataLst>
          </p:nvPr>
        </p:nvSpPr>
        <p:spPr>
          <a:xfrm>
            <a:off x="706122" y="5152876"/>
            <a:ext cx="604602" cy="6046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1"/>
                </a:solidFill>
                <a:latin typeface="+mn-ea"/>
                <a:cs typeface="+mn-ea"/>
              </a:rPr>
              <a:t>04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81400" y="4297639"/>
            <a:ext cx="7772400" cy="990150"/>
          </a:xfrm>
        </p:spPr>
        <p:txBody>
          <a:bodyPr/>
          <a:lstStyle/>
          <a:p>
            <a:r>
              <a:rPr lang="zh-CN" altLang="en-US"/>
              <a:t>体系内容与结构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5467350" y="2645784"/>
            <a:ext cx="5886450" cy="1467125"/>
          </a:xfrm>
        </p:spPr>
        <p:txBody>
          <a:bodyPr/>
          <a:lstStyle/>
          <a:p>
            <a:r>
              <a:rPr lang="en-US" altLang="zh-CN"/>
              <a:t>02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/data/temp/039ae1b5-bea3-11ef-9f89-d65f59233749.jpg@base@tag=imgScale&amp;m=1&amp;w=1577&amp;h=1904&amp;q=95039ae1b5-bea3-11ef-9f89-d65f5923374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8062" b="11474"/>
          <a:stretch>
            <a:fillRect/>
          </a:stretch>
        </p:blipFill>
        <p:spPr>
          <a:xfrm>
            <a:off x="6511675" y="0"/>
            <a:ext cx="568032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894" h="10777">
                <a:moveTo>
                  <a:pt x="6575" y="5764"/>
                </a:moveTo>
                <a:cubicBezTo>
                  <a:pt x="6666" y="5764"/>
                  <a:pt x="6756" y="5799"/>
                  <a:pt x="6826" y="5868"/>
                </a:cubicBezTo>
                <a:lnTo>
                  <a:pt x="8894" y="7937"/>
                </a:lnTo>
                <a:lnTo>
                  <a:pt x="8894" y="9625"/>
                </a:lnTo>
                <a:lnTo>
                  <a:pt x="7742" y="10777"/>
                </a:lnTo>
                <a:lnTo>
                  <a:pt x="4807" y="10777"/>
                </a:lnTo>
                <a:lnTo>
                  <a:pt x="3362" y="9332"/>
                </a:lnTo>
                <a:cubicBezTo>
                  <a:pt x="3223" y="9193"/>
                  <a:pt x="3223" y="8969"/>
                  <a:pt x="3362" y="8830"/>
                </a:cubicBezTo>
                <a:lnTo>
                  <a:pt x="6324" y="5868"/>
                </a:lnTo>
                <a:cubicBezTo>
                  <a:pt x="6393" y="5799"/>
                  <a:pt x="6484" y="5764"/>
                  <a:pt x="6575" y="5764"/>
                </a:cubicBezTo>
                <a:close/>
                <a:moveTo>
                  <a:pt x="8894" y="3298"/>
                </a:moveTo>
                <a:lnTo>
                  <a:pt x="8894" y="7694"/>
                </a:lnTo>
                <a:lnTo>
                  <a:pt x="6947" y="5747"/>
                </a:lnTo>
                <a:cubicBezTo>
                  <a:pt x="6808" y="5609"/>
                  <a:pt x="6808" y="5384"/>
                  <a:pt x="6947" y="5246"/>
                </a:cubicBezTo>
                <a:lnTo>
                  <a:pt x="8894" y="3298"/>
                </a:lnTo>
                <a:close/>
                <a:moveTo>
                  <a:pt x="3317" y="2506"/>
                </a:moveTo>
                <a:cubicBezTo>
                  <a:pt x="3408" y="2506"/>
                  <a:pt x="3498" y="2541"/>
                  <a:pt x="3568" y="2610"/>
                </a:cubicBezTo>
                <a:lnTo>
                  <a:pt x="6229" y="5272"/>
                </a:lnTo>
                <a:cubicBezTo>
                  <a:pt x="6368" y="5410"/>
                  <a:pt x="6368" y="5635"/>
                  <a:pt x="6229" y="5773"/>
                </a:cubicBezTo>
                <a:lnTo>
                  <a:pt x="3267" y="8736"/>
                </a:lnTo>
                <a:cubicBezTo>
                  <a:pt x="3129" y="8874"/>
                  <a:pt x="2904" y="8874"/>
                  <a:pt x="2766" y="8736"/>
                </a:cubicBezTo>
                <a:lnTo>
                  <a:pt x="104" y="6074"/>
                </a:lnTo>
                <a:cubicBezTo>
                  <a:pt x="-35" y="5935"/>
                  <a:pt x="-35" y="5711"/>
                  <a:pt x="104" y="5572"/>
                </a:cubicBezTo>
                <a:lnTo>
                  <a:pt x="3066" y="2610"/>
                </a:lnTo>
                <a:cubicBezTo>
                  <a:pt x="3135" y="2541"/>
                  <a:pt x="3226" y="2506"/>
                  <a:pt x="3317" y="2506"/>
                </a:cubicBezTo>
                <a:close/>
                <a:moveTo>
                  <a:pt x="5676" y="0"/>
                </a:moveTo>
                <a:lnTo>
                  <a:pt x="8127" y="0"/>
                </a:lnTo>
                <a:lnTo>
                  <a:pt x="8894" y="767"/>
                </a:lnTo>
                <a:lnTo>
                  <a:pt x="8894" y="3109"/>
                </a:lnTo>
                <a:lnTo>
                  <a:pt x="6852" y="5151"/>
                </a:lnTo>
                <a:cubicBezTo>
                  <a:pt x="6713" y="5289"/>
                  <a:pt x="6489" y="5289"/>
                  <a:pt x="6350" y="5151"/>
                </a:cubicBezTo>
                <a:lnTo>
                  <a:pt x="3689" y="2489"/>
                </a:lnTo>
                <a:cubicBezTo>
                  <a:pt x="3550" y="2351"/>
                  <a:pt x="3550" y="2126"/>
                  <a:pt x="3689" y="1988"/>
                </a:cubicBezTo>
                <a:lnTo>
                  <a:pt x="5676" y="0"/>
                </a:lnTo>
                <a:close/>
              </a:path>
            </a:pathLst>
          </a:custGeom>
        </p:spPr>
      </p:pic>
      <p:sp>
        <p:nvSpPr>
          <p:cNvPr id="6" name="标题 5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95960" y="360045"/>
            <a:ext cx="8252460" cy="720090"/>
          </a:xfrm>
        </p:spPr>
        <p:txBody>
          <a:bodyPr/>
          <a:lstStyle/>
          <a:p>
            <a:r>
              <a:rPr lang="zh-CN" altLang="en-US"/>
              <a:t>监管机构职责</a:t>
            </a:r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1689260" y="2079629"/>
            <a:ext cx="4265137" cy="63125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监管机构负责制定食品药品安全的政策和法规，确保行业标准的科学性和适用性。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1689260" y="1706848"/>
            <a:ext cx="4265137" cy="32529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制定监管政策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6"/>
            </p:custDataLst>
          </p:nvPr>
        </p:nvSpPr>
        <p:spPr>
          <a:xfrm>
            <a:off x="697294" y="1735425"/>
            <a:ext cx="669245" cy="66924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01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1689895" y="3289420"/>
            <a:ext cx="4265137" cy="6308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监管机构执行日常监督检查，对食品药品生产、流通和销售环节进行严格审查。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1689895" y="2916639"/>
            <a:ext cx="4265137" cy="325104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执行监督检查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8" name="椭圆 7"/>
          <p:cNvSpPr/>
          <p:nvPr>
            <p:custDataLst>
              <p:tags r:id="rId9"/>
            </p:custDataLst>
          </p:nvPr>
        </p:nvSpPr>
        <p:spPr>
          <a:xfrm>
            <a:off x="698565" y="2935691"/>
            <a:ext cx="669245" cy="66884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02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1689895" y="4499212"/>
            <a:ext cx="4265137" cy="6308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对违反食品药品安全规定的行为，监管机构有权进行处罚，包括但不限于罚款、吊销许可证等。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11"/>
            </p:custDataLst>
          </p:nvPr>
        </p:nvSpPr>
        <p:spPr>
          <a:xfrm>
            <a:off x="1689895" y="4126431"/>
            <a:ext cx="4265137" cy="325104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处理违规行为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12"/>
            </p:custDataLst>
          </p:nvPr>
        </p:nvSpPr>
        <p:spPr>
          <a:xfrm>
            <a:off x="698565" y="4135322"/>
            <a:ext cx="669245" cy="66884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03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3"/>
            </p:custDataLst>
          </p:nvPr>
        </p:nvSpPr>
        <p:spPr>
          <a:xfrm>
            <a:off x="1689895" y="5709004"/>
            <a:ext cx="4265137" cy="6308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监管机构负责收集和分析食品药品安全风险信息，及时向公众发布风险预警和安全提示。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1689895" y="5336223"/>
            <a:ext cx="4265137" cy="325104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发布风险预警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4" name="椭圆 23"/>
          <p:cNvSpPr/>
          <p:nvPr>
            <p:custDataLst>
              <p:tags r:id="rId15"/>
            </p:custDataLst>
          </p:nvPr>
        </p:nvSpPr>
        <p:spPr>
          <a:xfrm>
            <a:off x="698565" y="5334953"/>
            <a:ext cx="669245" cy="66884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04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>
            <a:noAutofit/>
          </a:bodyPr>
          <a:lstStyle/>
          <a:p>
            <a:r>
              <a:rPr lang="zh-CN" altLang="en-US" dirty="0">
                <a:sym typeface="+mn-ea"/>
              </a:rPr>
              <a:t>企业主体责任</a:t>
            </a:r>
            <a:endParaRPr lang="zh-CN" altLang="en-US" dirty="0">
              <a:sym typeface="+mn-ea"/>
            </a:endParaRPr>
          </a:p>
        </p:txBody>
      </p:sp>
      <p:sp>
        <p:nvSpPr>
          <p:cNvPr id="5" name="矩形: 圆角 2"/>
          <p:cNvSpPr/>
          <p:nvPr>
            <p:custDataLst>
              <p:tags r:id="rId2"/>
            </p:custDataLst>
          </p:nvPr>
        </p:nvSpPr>
        <p:spPr>
          <a:xfrm>
            <a:off x="695960" y="2838463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767757" y="4741407"/>
            <a:ext cx="2239692" cy="1618932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企业需建立严格的内部质量控制体系，确保食品药品从原料采购到成品出库的每个环节都符合安全标准。</a:t>
            </a:r>
            <a:endParaRPr lang="zh-CN" altLang="en-US" sz="15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矩形 14"/>
          <p:cNvSpPr/>
          <p:nvPr>
            <p:custDataLst>
              <p:tags r:id="rId4"/>
            </p:custDataLst>
          </p:nvPr>
        </p:nvSpPr>
        <p:spPr>
          <a:xfrm>
            <a:off x="767757" y="3788982"/>
            <a:ext cx="2239693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800" b="1" dirty="0">
                <a:solidFill>
                  <a:srgbClr val="FFFFFF"/>
                </a:solidFill>
                <a:latin typeface="+mn-ea"/>
                <a:cs typeface="+mn-ea"/>
              </a:rPr>
              <a:t>建立内部质量控制体系</a:t>
            </a:r>
            <a:endParaRPr kumimoji="1" lang="zh-CN" altLang="en-US" sz="18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16" name="图片 15" descr="/data/temp/07fdc5db-bea3-11ef-a602-6e378637da82.jpg@base@tag=imgScale&amp;m=1&amp;w=514&amp;h=514&amp;q=9507fdc5db-bea3-11ef-a602-6e378637da82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r="24989"/>
          <a:stretch>
            <a:fillRect/>
          </a:stretch>
        </p:blipFill>
        <p:spPr>
          <a:xfrm>
            <a:off x="961546" y="1878414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  <p:sp>
        <p:nvSpPr>
          <p:cNvPr id="18" name="矩形: 圆角 1"/>
          <p:cNvSpPr/>
          <p:nvPr>
            <p:custDataLst>
              <p:tags r:id="rId7"/>
            </p:custDataLst>
          </p:nvPr>
        </p:nvSpPr>
        <p:spPr>
          <a:xfrm>
            <a:off x="3501770" y="2838463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8"/>
            </p:custDataLst>
          </p:nvPr>
        </p:nvSpPr>
        <p:spPr>
          <a:xfrm>
            <a:off x="3573567" y="4741407"/>
            <a:ext cx="2239692" cy="1618932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定期对员工进行食品药品安全知识培训，提高员工对安全责任的认识，确保操作符合规范。</a:t>
            </a:r>
            <a:endParaRPr lang="zh-CN" altLang="en-US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0" name="矩形 19"/>
          <p:cNvSpPr/>
          <p:nvPr>
            <p:custDataLst>
              <p:tags r:id="rId9"/>
            </p:custDataLst>
          </p:nvPr>
        </p:nvSpPr>
        <p:spPr>
          <a:xfrm>
            <a:off x="3573567" y="3788982"/>
            <a:ext cx="2239693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800" b="1" dirty="0">
                <a:solidFill>
                  <a:srgbClr val="FFFFFF"/>
                </a:solidFill>
                <a:latin typeface="+mn-ea"/>
                <a:cs typeface="+mn-ea"/>
              </a:rPr>
              <a:t>开展员工安全培训</a:t>
            </a:r>
            <a:endParaRPr kumimoji="1" lang="zh-CN" altLang="en-US" sz="18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22" name="图片 21" descr="/data/temp/07fdc647-bea3-11ef-a602-6e378637da82.jpg@base@tag=imgScale&amp;m=1&amp;w=514&amp;h=514&amp;q=9507fdc647-bea3-11ef-a602-6e378637da8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15900" r="17456"/>
          <a:stretch>
            <a:fillRect/>
          </a:stretch>
        </p:blipFill>
        <p:spPr>
          <a:xfrm>
            <a:off x="3767991" y="1878414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  <p:sp>
        <p:nvSpPr>
          <p:cNvPr id="23" name="矩形: 圆角 3"/>
          <p:cNvSpPr/>
          <p:nvPr>
            <p:custDataLst>
              <p:tags r:id="rId12"/>
            </p:custDataLst>
          </p:nvPr>
        </p:nvSpPr>
        <p:spPr>
          <a:xfrm>
            <a:off x="6307579" y="2839099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6379377" y="4742043"/>
            <a:ext cx="2239692" cy="1617026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企业应实施产品追溯制度，确保在发现问题时能够迅速追踪到原料来源和产品流向，及时处理。</a:t>
            </a:r>
            <a:endParaRPr lang="zh-CN" altLang="en-US" sz="15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4"/>
            </p:custDataLst>
          </p:nvPr>
        </p:nvSpPr>
        <p:spPr>
          <a:xfrm>
            <a:off x="6379377" y="3789618"/>
            <a:ext cx="2239692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800" b="1" dirty="0">
                <a:solidFill>
                  <a:srgbClr val="FFFFFF"/>
                </a:solidFill>
                <a:latin typeface="+mn-ea"/>
                <a:cs typeface="+mn-ea"/>
              </a:rPr>
              <a:t>实施产品追溯制度</a:t>
            </a:r>
            <a:endParaRPr kumimoji="1" lang="zh-CN" altLang="en-US" sz="18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26" name="图片 25" descr="/data/temp/07fdc5fb-bea3-11ef-a602-6e378637da82.jpg@base@tag=imgScale&amp;m=1&amp;w=514&amp;h=514&amp;q=9507fdc5fb-bea3-11ef-a602-6e378637da8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28870" r="4486"/>
          <a:stretch>
            <a:fillRect/>
          </a:stretch>
        </p:blipFill>
        <p:spPr>
          <a:xfrm>
            <a:off x="6573166" y="1879049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  <p:sp>
        <p:nvSpPr>
          <p:cNvPr id="27" name="矩形: 圆角 3"/>
          <p:cNvSpPr/>
          <p:nvPr>
            <p:custDataLst>
              <p:tags r:id="rId17"/>
            </p:custDataLst>
          </p:nvPr>
        </p:nvSpPr>
        <p:spPr>
          <a:xfrm>
            <a:off x="9113389" y="2839099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>
            <p:custDataLst>
              <p:tags r:id="rId18"/>
            </p:custDataLst>
          </p:nvPr>
        </p:nvSpPr>
        <p:spPr>
          <a:xfrm>
            <a:off x="9185186" y="4742043"/>
            <a:ext cx="2239692" cy="1617026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企业应定期进行食品药品安全风险评估，及时发现潜在风险并采取措施预防事故发生。</a:t>
            </a:r>
            <a:endParaRPr lang="zh-CN" altLang="en-US" sz="15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9" name="矩形 28"/>
          <p:cNvSpPr/>
          <p:nvPr>
            <p:custDataLst>
              <p:tags r:id="rId19"/>
            </p:custDataLst>
          </p:nvPr>
        </p:nvSpPr>
        <p:spPr>
          <a:xfrm>
            <a:off x="9185186" y="3789618"/>
            <a:ext cx="2239693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800" b="1" dirty="0">
                <a:solidFill>
                  <a:srgbClr val="FFFFFF"/>
                </a:solidFill>
                <a:latin typeface="+mn-ea"/>
                <a:cs typeface="+mn-ea"/>
              </a:rPr>
              <a:t>定期进行风险评估</a:t>
            </a:r>
            <a:endParaRPr kumimoji="1" lang="zh-CN" altLang="en-US" sz="18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30" name="图片 29" descr="/data/temp/07fdc759-bea3-11ef-a602-6e378637da82.jpg07fdc759-bea3-11ef-a602-6e378637da8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rcRect l="17" r="17"/>
          <a:stretch>
            <a:fillRect/>
          </a:stretch>
        </p:blipFill>
        <p:spPr>
          <a:xfrm>
            <a:off x="9378975" y="1879049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</p:spTree>
    <p:custDataLst>
      <p:tags r:id="rId2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102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二级&#10;三级&#10;四级&#10;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103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104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二级&#10;三级&#10;四级&#10;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10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0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二级&#10;三级&#10;四级&#10;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母版副标题样式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21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25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6"/>
</p:tagLst>
</file>

<file path=ppt/tags/tag132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4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5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占位符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</p:tagLst>
</file>

<file path=ppt/tags/tag13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1291"/>
</p:tagLst>
</file>

<file path=ppt/tags/tag14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二级&#10;三级&#10;四级&#10;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1291"/>
</p:tagLst>
</file>

<file path=ppt/tags/tag14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5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1291"/>
  <p:tag name="KSO_WM_TEMPLATE_CATEGORY" val="custom"/>
  <p:tag name="KSO_WM_TEMPLATE_MASTER_TYPE" val="0"/>
</p:tagLst>
</file>

<file path=ppt/tags/tag14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添加文档标题"/>
  <p:tag name="KSO_WM_UNIT_ID" val="custom20231291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ISCONTENTSTITLE" val="0"/>
  <p:tag name="KSO_WM_UNIT_TEXT_TYPE" val="1"/>
</p:tagLst>
</file>

<file path=ppt/tags/tag14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1291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VALUE" val="13"/>
</p:tagLst>
</file>

<file path=ppt/tags/tag148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1291"/>
  <p:tag name="KSO_WM_TEMPLATE_CATEGORY" val="custom"/>
  <p:tag name="KSO_WM_SLIDE_INDEX" val="1"/>
  <p:tag name="KSO_WM_SLIDE_ID" val="custom20231291_1"/>
  <p:tag name="KSO_WM_TEMPLATE_MASTER_TYPE" val="0"/>
  <p:tag name="KSO_WM_SLIDE_LAYOUT" val="a_f"/>
  <p:tag name="KSO_WM_SLIDE_LAYOUT_CNT" val="1_1"/>
</p:tagLst>
</file>

<file path=ppt/tags/tag1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DIAGRAM_COLOR_TRICK" val="1"/>
  <p:tag name="KSO_WM_DIAGRAM_COLOR_TEXT_CAN_REMOVE" val="n"/>
  <p:tag name="KSO_WM_UNIT_ID" val="custom20231291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TEXT_FILL_FORE_SCHEMECOLOR_INDEX" val="5"/>
  <p:tag name="KSO_WM_UNIT_TEXT_FILL_TYPE" val="1"/>
  <p:tag name="KSO_WM_UNIT_USESOURCEFORMAT_APPLY" val="0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0"/>
</p:tagLst>
</file>

<file path=ppt/tags/tag151.xml><?xml version="1.0" encoding="utf-8"?>
<p:tagLst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UNIT_PRESET_TEXT" val="添加目录项标题"/>
  <p:tag name="KSO_WM_DIAGRAM_GROUP_CODE" val="l1-1"/>
  <p:tag name="KSO_WM_DIAGRAM_COLOR_TRICK" val="1"/>
  <p:tag name="KSO_WM_DIAGRAM_COLOR_TEXT_CAN_REMOVE" val="n"/>
  <p:tag name="KSO_WM_UNIT_ID" val="custom20231291_6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152.xml><?xml version="1.0" encoding="utf-8"?>
<p:tagLst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80000007152557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153.xml><?xml version="1.0" encoding="utf-8"?>
<p:tagLst xmlns:p="http://schemas.openxmlformats.org/presentationml/2006/main">
  <p:tag name="KSO_WM_UNIT_TYPE" val="l_h_i"/>
  <p:tag name="KSO_WM_UNIT_SUBTYPE" val="d"/>
  <p:tag name="KSO_WM_UNIT_INDEX" val="1_2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2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0"/>
</p:tagLst>
</file>

<file path=ppt/tags/tag154.xml><?xml version="1.0" encoding="utf-8"?>
<p:tagLst xmlns:p="http://schemas.openxmlformats.org/presentationml/2006/main">
  <p:tag name="KSO_WM_UNIT_TYPE" val="l_h_f"/>
  <p:tag name="KSO_WM_UNIT_INDEX" val="1_2_1"/>
  <p:tag name="KSO_WM_BEAUTIFY_FLAG" val="#wm#"/>
  <p:tag name="KSO_WM_TAG_VERSION" val="3.0"/>
  <p:tag name="KSO_WM_DIAGRAM_VERSION" val="3"/>
  <p:tag name="KSO_WM_UNIT_PRESET_TEXT" val="添加目录项标题"/>
  <p:tag name="KSO_WM_DIAGRAM_GROUP_CODE" val="l1-1"/>
  <p:tag name="KSO_WM_DIAGRAM_COLOR_TRICK" val="1"/>
  <p:tag name="KSO_WM_DIAGRAM_COLOR_TEXT_CAN_REMOVE" val="n"/>
  <p:tag name="KSO_WM_UNIT_ID" val="custom20231291_6*l_h_f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155.xml><?xml version="1.0" encoding="utf-8"?>
<p:tagLst xmlns:p="http://schemas.openxmlformats.org/presentationml/2006/main">
  <p:tag name="KSO_WM_UNIT_TYPE" val="l_h_i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80000007152557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156.xml><?xml version="1.0" encoding="utf-8"?>
<p:tagLst xmlns:p="http://schemas.openxmlformats.org/presentationml/2006/main">
  <p:tag name="KSO_WM_UNIT_TYPE" val="l_h_i"/>
  <p:tag name="KSO_WM_UNIT_SUBTYPE" val="d"/>
  <p:tag name="KSO_WM_UNIT_INDEX" val="1_4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4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0"/>
</p:tagLst>
</file>

<file path=ppt/tags/tag157.xml><?xml version="1.0" encoding="utf-8"?>
<p:tagLst xmlns:p="http://schemas.openxmlformats.org/presentationml/2006/main">
  <p:tag name="KSO_WM_UNIT_TYPE" val="l_h_f"/>
  <p:tag name="KSO_WM_UNIT_INDEX" val="1_4_1"/>
  <p:tag name="KSO_WM_BEAUTIFY_FLAG" val="#wm#"/>
  <p:tag name="KSO_WM_TAG_VERSION" val="3.0"/>
  <p:tag name="KSO_WM_DIAGRAM_VERSION" val="3"/>
  <p:tag name="KSO_WM_UNIT_PRESET_TEXT" val="添加目录项标题"/>
  <p:tag name="KSO_WM_DIAGRAM_GROUP_CODE" val="l1-1"/>
  <p:tag name="KSO_WM_DIAGRAM_COLOR_TRICK" val="1"/>
  <p:tag name="KSO_WM_DIAGRAM_COLOR_TEXT_CAN_REMOVE" val="n"/>
  <p:tag name="KSO_WM_UNIT_ID" val="custom20231291_6*l_h_f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158.xml><?xml version="1.0" encoding="utf-8"?>
<p:tagLst xmlns:p="http://schemas.openxmlformats.org/presentationml/2006/main">
  <p:tag name="KSO_WM_UNIT_TYPE" val="l_h_i"/>
  <p:tag name="KSO_WM_UNIT_INDEX" val="1_4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80000007152557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159.xml><?xml version="1.0" encoding="utf-8"?>
<p:tagLst xmlns:p="http://schemas.openxmlformats.org/presentationml/2006/main">
  <p:tag name="KSO_WM_UNIT_TYPE" val="l_h_i"/>
  <p:tag name="KSO_WM_UNIT_SUBTYPE" val="d"/>
  <p:tag name="KSO_WM_UNIT_INDEX" val="1_3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3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TYPE" val="l_h_f"/>
  <p:tag name="KSO_WM_UNIT_INDEX" val="1_3_1"/>
  <p:tag name="KSO_WM_BEAUTIFY_FLAG" val="#wm#"/>
  <p:tag name="KSO_WM_TAG_VERSION" val="3.0"/>
  <p:tag name="KSO_WM_DIAGRAM_VERSION" val="3"/>
  <p:tag name="KSO_WM_UNIT_PRESET_TEXT" val="添加目录项标题"/>
  <p:tag name="KSO_WM_DIAGRAM_GROUP_CODE" val="l1-1"/>
  <p:tag name="KSO_WM_DIAGRAM_COLOR_TRICK" val="1"/>
  <p:tag name="KSO_WM_DIAGRAM_COLOR_TEXT_CAN_REMOVE" val="n"/>
  <p:tag name="KSO_WM_UNIT_ID" val="custom20231291_6*l_h_f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161.xml><?xml version="1.0" encoding="utf-8"?>
<p:tagLst xmlns:p="http://schemas.openxmlformats.org/presentationml/2006/main">
  <p:tag name="KSO_WM_UNIT_TYPE" val="l_h_i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80000007152557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162.xml><?xml version="1.0" encoding="utf-8"?>
<p:tagLst xmlns:p="http://schemas.openxmlformats.org/presentationml/2006/main">
  <p:tag name="KSO_WM_UNIT_TYPE" val="l_h_i"/>
  <p:tag name="KSO_WM_UNIT_SUBTYPE" val="d"/>
  <p:tag name="KSO_WM_UNIT_INDEX" val="1_6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6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0"/>
</p:tagLst>
</file>

<file path=ppt/tags/tag163.xml><?xml version="1.0" encoding="utf-8"?>
<p:tagLst xmlns:p="http://schemas.openxmlformats.org/presentationml/2006/main">
  <p:tag name="KSO_WM_UNIT_TYPE" val="l_h_f"/>
  <p:tag name="KSO_WM_UNIT_INDEX" val="1_6_1"/>
  <p:tag name="KSO_WM_BEAUTIFY_FLAG" val="#wm#"/>
  <p:tag name="KSO_WM_TAG_VERSION" val="3.0"/>
  <p:tag name="KSO_WM_DIAGRAM_VERSION" val="3"/>
  <p:tag name="KSO_WM_UNIT_PRESET_TEXT" val="添加目录项标题"/>
  <p:tag name="KSO_WM_DIAGRAM_GROUP_CODE" val="l1-1"/>
  <p:tag name="KSO_WM_DIAGRAM_COLOR_TRICK" val="1"/>
  <p:tag name="KSO_WM_DIAGRAM_COLOR_TEXT_CAN_REMOVE" val="n"/>
  <p:tag name="KSO_WM_UNIT_ID" val="custom20231291_6*l_h_f*1_6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164.xml><?xml version="1.0" encoding="utf-8"?>
<p:tagLst xmlns:p="http://schemas.openxmlformats.org/presentationml/2006/main">
  <p:tag name="KSO_WM_UNIT_TYPE" val="l_h_i"/>
  <p:tag name="KSO_WM_UNIT_INDEX" val="1_6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6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80000007152557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165.xml><?xml version="1.0" encoding="utf-8"?>
<p:tagLst xmlns:p="http://schemas.openxmlformats.org/presentationml/2006/main">
  <p:tag name="KSO_WM_UNIT_TYPE" val="l_h_i"/>
  <p:tag name="KSO_WM_UNIT_SUBTYPE" val="d"/>
  <p:tag name="KSO_WM_UNIT_INDEX" val="1_5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5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0"/>
</p:tagLst>
</file>

<file path=ppt/tags/tag166.xml><?xml version="1.0" encoding="utf-8"?>
<p:tagLst xmlns:p="http://schemas.openxmlformats.org/presentationml/2006/main">
  <p:tag name="KSO_WM_UNIT_TYPE" val="l_h_f"/>
  <p:tag name="KSO_WM_UNIT_INDEX" val="1_5_1"/>
  <p:tag name="KSO_WM_BEAUTIFY_FLAG" val="#wm#"/>
  <p:tag name="KSO_WM_TAG_VERSION" val="3.0"/>
  <p:tag name="KSO_WM_DIAGRAM_VERSION" val="3"/>
  <p:tag name="KSO_WM_UNIT_PRESET_TEXT" val="添加目录项标题"/>
  <p:tag name="KSO_WM_DIAGRAM_GROUP_CODE" val="l1-1"/>
  <p:tag name="KSO_WM_DIAGRAM_COLOR_TRICK" val="1"/>
  <p:tag name="KSO_WM_DIAGRAM_COLOR_TEXT_CAN_REMOVE" val="n"/>
  <p:tag name="KSO_WM_UNIT_ID" val="custom20231291_6*l_h_f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167.xml><?xml version="1.0" encoding="utf-8"?>
<p:tagLst xmlns:p="http://schemas.openxmlformats.org/presentationml/2006/main">
  <p:tag name="KSO_WM_UNIT_TYPE" val="l_h_i"/>
  <p:tag name="KSO_WM_UNIT_INDEX" val="1_5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1291_6*l_h_i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1291"/>
  <p:tag name="KSO_WM_TEMPLATE_CATEGORY" val="custom"/>
  <p:tag name="KSO_WM_DIAGRAM_MAX_ITEMCNT" val="6"/>
  <p:tag name="KSO_WM_DIAGRAM_MIN_ITEMCNT" val="2"/>
  <p:tag name="KSO_WM_DIAGRAM_VIRTUALLY_FRAME" val="{&quot;height&quot;:252.10000610351562,&quot;width&quot;:727.024963378906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80000007152557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168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6"/>
  <p:tag name="KSO_WM_DIAGRAM_GROUP_CODE" val="l1-1"/>
  <p:tag name="KSO_WM_BEAUTIFY_FLAG" val="#wm#"/>
  <p:tag name="KSO_WM_TEMPLATE_INDEX" val="20231291"/>
  <p:tag name="KSO_WM_TEMPLATE_CATEGORY" val="custom"/>
  <p:tag name="KSO_WM_SLIDE_INDEX" val="6"/>
  <p:tag name="KSO_WM_SLIDE_ID" val="custom20231291_6"/>
  <p:tag name="KSO_WM_TEMPLATE_MASTER_TYPE" val="0"/>
  <p:tag name="KSO_WM_SLIDE_LAYOUT" val="a_l"/>
  <p:tag name="KSO_WM_SLIDE_LAYOUT_CNT" val="1_1"/>
  <p:tag name="KSO_WM_SLIDE_DIAGTYPE" val="l"/>
</p:tagLst>
</file>

<file path=ppt/tags/tag16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添加章节标题"/>
  <p:tag name="KSO_WM_UNIT_ID" val="custom20231291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ISCONTENTSTITLE" val="0"/>
  <p:tag name="KSO_WM_UNIT_TEXT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1291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</p:tagLst>
</file>

<file path=ppt/tags/tag171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1291"/>
  <p:tag name="KSO_WM_TEMPLATE_CATEGORY" val="custom"/>
  <p:tag name="KSO_WM_SLIDE_INDEX" val="7"/>
  <p:tag name="KSO_WM_SLIDE_ID" val="custom20231291_7"/>
  <p:tag name="KSO_WM_TEMPLATE_MASTER_TYPE" val="0"/>
  <p:tag name="KSO_WM_SLIDE_LAYOUT" val="a_e"/>
  <p:tag name="KSO_WM_SLIDE_LAYOUT_CNT" val="1_1"/>
</p:tagLst>
</file>

<file path=ppt/tags/tag1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30"/>
  <p:tag name="KSO_WM_TEMPLATE_INDEX" val="20231717"/>
  <p:tag name="KSO_WM_UNIT_ID" val="custom20231717_1*a*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73.xml><?xml version="1.0" encoding="utf-8"?>
<p:tagLst xmlns:p="http://schemas.openxmlformats.org/presentationml/2006/main">
  <p:tag name="KSO_WM_BEAUTIFY_FLAG" val="#wm#"/>
  <p:tag name="KSO_WM_UNIT_VALUE" val="1289*91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717_1*d*1"/>
  <p:tag name="KSO_WM_TEMPLATE_CATEGORY" val="custom"/>
  <p:tag name="KSO_WM_TEMPLATE_INDEX" val="20231717"/>
  <p:tag name="KSO_WM_UNIT_LAYERLEVEL" val="1"/>
  <p:tag name="KSO_WM_TAG_VERSION" val="3.0"/>
  <p:tag name="KSO_WM_UNIT_PICTURE_SUBTYPE" val="b"/>
  <p:tag name="MH_PIC_SOURCE_TYPE" val="generate_slide_ai*VCG41N492601351*auto_gallery_ai_v2.0.6_ONLINE*1734679293617_166.167_07989c6438f0-slide-0"/>
  <p:tag name="KSO_WM_UNIT_LINE_FORE_SCHEMECOLOR_INDEX" val="5"/>
  <p:tag name="KSO_WM_UNIT_LINE_FILL_TYPE" val="2"/>
  <p:tag name="KSO_WM_UNIT_SHADOW_SCHEMECOLOR_INDEX" val="5"/>
  <p:tag name="KSO_WM_UNIT_USESOURCEFORMAT_APPLY" val="0"/>
</p:tagLst>
</file>

<file path=ppt/tags/tag17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1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1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17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3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17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4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4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178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1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179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4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4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3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3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181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2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2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182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678_3*l_h_f*1_1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183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678_3*l_h_f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184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678_3*l_h_f*1_3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185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1678_3*l_h_f*1_4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186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29.861*365.65"/>
  <p:tag name="KSO_WM_SLIDE_POSITION" val="78.5387*108.231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291"/>
  <p:tag name="KSO_WM_TEMPLATE_SUBCATEGORY" val="0"/>
  <p:tag name="KSO_WM_SLIDE_INDEX" val="1"/>
  <p:tag name="KSO_WM_TAG_VERSION" val="3.0"/>
  <p:tag name="KSO_WM_SLIDE_ID" val="custom20231717_1"/>
  <p:tag name="KSO_WM_SLIDE_ITEM_CNT" val="4"/>
</p:tagLst>
</file>

<file path=ppt/tags/tag18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3315_2*a*1"/>
  <p:tag name="KSO_WM_TEMPLATE_CATEGORY" val="diagram"/>
  <p:tag name="KSO_WM_TEMPLATE_INDEX" val="20233315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8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315_1*l_h_f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315_1*l_h_a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2"/>
  <p:tag name="KSO_WM_DIAGRAM_VERSION" val="3"/>
  <p:tag name="KSO_WM_DIAGRAM_COLOR_TRICK" val="1"/>
  <p:tag name="KSO_WM_DIAGRAM_COLOR_TEXT_CAN_REMOVE" val="n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3315_1*l_h_f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315_1*l_h_a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9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315_1*l_h_f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&#10;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315_1*l_h_a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1454118683*auto_gallery_ai_v2.0.6_ONLINE*1734679293617_166.167_07989c6438f0-slide-1"/>
  <p:tag name="KSO_WM_UNIT_LINE_FILL_TYPE" val="2"/>
  <p:tag name="KSO_WM_UNIT_USESOURCEFORMAT_APPLY" val="0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820994276*auto_gallery_ai_v2.0.6_ONLINE*1734679293617_166.167_07989c6438f0-slide-1"/>
  <p:tag name="KSO_WM_UNIT_LINE_FILL_TYPE" val="2"/>
  <p:tag name="KSO_WM_UNIT_USESOURCEFORMAT_APPLY" val="0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1428605940*auto_gallery_ai_v2.0.6_ONLINE*1734679293617_166.167_07989c6438f0-slide-1"/>
  <p:tag name="KSO_WM_UNIT_LINE_FILL_TYPE" val="2"/>
  <p:tag name="KSO_WM_UNIT_USESOURCEFORMAT_APPLY" val="0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ID" val="diagram20233315_2"/>
  <p:tag name="KSO_WM_TEMPLATE_SUBCATEGORY" val="0"/>
  <p:tag name="KSO_WM_TEMPLATE_MASTER_TYPE" val="0"/>
  <p:tag name="KSO_WM_TEMPLATE_COLOR_TYPE" val="0"/>
  <p:tag name="KSO_WM_SLIDE_ITEM_CNT" val="4"/>
  <p:tag name="KSO_WM_SLIDE_INDEX" val="2"/>
  <p:tag name="KSO_WM_TAG_VERSION" val="3.0"/>
  <p:tag name="KSO_WM_BEAUTIFY_FLAG" val="#wm#"/>
  <p:tag name="KSO_WM_TEMPLATE_CATEGORY" val="custom"/>
  <p:tag name="KSO_WM_TEMPLATE_INDEX" val="20231291"/>
  <p:tag name="KSO_WM_SLIDE_TYPE" val="text"/>
  <p:tag name="KSO_WM_SLIDE_SUBTYPE" val="diag"/>
  <p:tag name="KSO_WM_SLIDE_SIZE" val="850.394*297.555"/>
  <p:tag name="KSO_WM_SLIDE_POSITION" val="54.8032*139.28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0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1812_1*a*1"/>
  <p:tag name="KSO_WM_TEMPLATE_CATEGORY" val="custom"/>
  <p:tag name="KSO_WM_TEMPLATE_INDEX" val="20231812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5"/>
  <p:tag name="KSO_WM_UNIT_TEXT_FILL_TYPE" val="1"/>
  <p:tag name="KSO_WM_UNIT_USESOURCEFORMAT_APPLY" val="0"/>
</p:tagLst>
</file>

<file path=ppt/tags/tag202.xml><?xml version="1.0" encoding="utf-8"?>
<p:tagLst xmlns:p="http://schemas.openxmlformats.org/presentationml/2006/main">
  <p:tag name="KSO_WM_BEAUTIFY_FLAG" val="#wm#"/>
  <p:tag name="KSO_WM_UNIT_VALUE" val="1904*151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812_1*d*1"/>
  <p:tag name="KSO_WM_TEMPLATE_CATEGORY" val="custom"/>
  <p:tag name="KSO_WM_TEMPLATE_INDEX" val="20231812"/>
  <p:tag name="KSO_WM_UNIT_LAYERLEVEL" val="1"/>
  <p:tag name="KSO_WM_TAG_VERSION" val="3.0"/>
  <p:tag name="KSO_WM_UNIT_LINE_FORE_SCHEMECOLOR_INDEX" val="1"/>
  <p:tag name="KSO_WM_UNIT_LINE_FILL_TYPE" val="2"/>
  <p:tag name="KSO_WM_UNIT_USESOURCEFORMAT_APPLY" val="0"/>
  <p:tag name="KSO_WM_UNIT_PICTURE_SUBTYPE" val="b"/>
  <p:tag name="MH_PIC_SOURCE_TYPE" val="generate_slide_ai*VCG41N1385910306*auto_gallery_ai_v2.0.6_ONLINE*1734679293617_166.167_07989c6438f0-slide-2"/>
  <p:tag name="KSO_WM_UNIT_FILL_FORE_SCHEMECOLOR_INDEX" val="5"/>
  <p:tag name="KSO_WM_UNIT_FILL_TYPE" val="1"/>
</p:tagLst>
</file>

<file path=ppt/tags/tag20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51_3*l_h_f*1_1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0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151_3*l_h_a*1_1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3151_3*l_h_i*1_1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UNIT_FILL_TYPE" val="3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LINE_FORE_SCHEMECOLOR_INDEX" val="5"/>
  <p:tag name="KSO_WM_UNIT_TEXT_FILL_FORE_SCHEMECOLOR_INDEX" val="1"/>
  <p:tag name="KSO_WM_UNIT_TEXT_FILL_TYPE" val="1"/>
  <p:tag name="KSO_WM_UNIT_LINE_FILL_TYPE" val="2"/>
  <p:tag name="KSO_WM_UNIT_USESOURCEFORMAT_APPLY" val="0"/>
</p:tagLst>
</file>

<file path=ppt/tags/tag20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151_3*l_h_f*1_2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151_3*l_h_a*1_2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3151_3*l_h_i*1_2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UNIT_FILL_TYPE" val="3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LINE_FORE_SCHEMECOLOR_INDEX" val="5"/>
  <p:tag name="KSO_WM_UNIT_TEXT_FILL_FORE_SCHEMECOLOR_INDEX" val="1"/>
  <p:tag name="KSO_WM_UNIT_TEXT_FILL_TYPE" val="1"/>
  <p:tag name="KSO_WM_UNIT_LINE_FILL_TYPE" val="2"/>
  <p:tag name="KSO_WM_UNIT_USESOURCEFORMAT_APPLY" val="0"/>
</p:tagLst>
</file>

<file path=ppt/tags/tag20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151_3*l_h_f*1_3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151_3*l_h_a*1_3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3151_3*l_h_i*1_3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UNIT_FILL_TYPE" val="3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LINE_FORE_SCHEMECOLOR_INDEX" val="5"/>
  <p:tag name="KSO_WM_UNIT_TEXT_FILL_FORE_SCHEMECOLOR_INDEX" val="1"/>
  <p:tag name="KSO_WM_UNIT_TEXT_FILL_TYPE" val="1"/>
  <p:tag name="KSO_WM_UNIT_LINE_FILL_TYPE" val="2"/>
  <p:tag name="KSO_WM_UNIT_USESOURCEFORMAT_APPLY" val="0"/>
</p:tagLst>
</file>

<file path=ppt/tags/tag21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3151_3*l_h_f*1_4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3151_3*l_h_a*1_4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3151_3*l_h_i*1_4_1"/>
  <p:tag name="KSO_WM_TEMPLATE_CATEGORY" val="diagram"/>
  <p:tag name="KSO_WM_TEMPLATE_INDEX" val="2023315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UNIT_FILL_TYPE" val="3"/>
  <p:tag name="KSO_WM_DIAGRAM_MAX_ITEMCNT" val="4"/>
  <p:tag name="KSO_WM_DIAGRAM_MIN_ITEMCNT" val="2"/>
  <p:tag name="KSO_WM_DIAGRAM_VIRTUALLY_FRAME" val="{&quot;height&quot;:366.4813537597656,&quot;width&quot;:414.6177978515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LINE_FORE_SCHEMECOLOR_INDEX" val="5"/>
  <p:tag name="KSO_WM_UNIT_TEXT_FILL_FORE_SCHEMECOLOR_INDEX" val="1"/>
  <p:tag name="KSO_WM_UNIT_TEXT_FILL_TYPE" val="1"/>
  <p:tag name="KSO_WM_UNIT_LINE_FILL_TYPE" val="2"/>
  <p:tag name="KSO_WM_UNIT_USESOURCEFORMAT_APPLY" val="0"/>
</p:tagLst>
</file>

<file path=ppt/tags/tag215.xml><?xml version="1.0" encoding="utf-8"?>
<p:tagLst xmlns:p="http://schemas.openxmlformats.org/presentationml/2006/main">
  <p:tag name="KSO_WM_SLIDE_ID" val="custom20231812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1291"/>
  <p:tag name="KSO_WM_SLIDE_TYPE" val="text"/>
  <p:tag name="KSO_WM_SLIDE_SUBTYPE" val="picTxt"/>
  <p:tag name="KSO_WM_SLIDE_SIZE" val="414.6*361.249"/>
  <p:tag name="KSO_WM_SLIDE_POSITION" val="55.5*124.401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21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添加章节标题"/>
  <p:tag name="KSO_WM_UNIT_ID" val="custom20231291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ISCONTENTSTITLE" val="0"/>
  <p:tag name="KSO_WM_UNIT_TEXT_TYPE" val="1"/>
</p:tagLst>
</file>

<file path=ppt/tags/tag217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1291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</p:tagLst>
</file>

<file path=ppt/tags/tag218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1291"/>
  <p:tag name="KSO_WM_TEMPLATE_CATEGORY" val="custom"/>
  <p:tag name="KSO_WM_SLIDE_INDEX" val="7"/>
  <p:tag name="KSO_WM_SLIDE_ID" val="custom20231291_7"/>
  <p:tag name="KSO_WM_TEMPLATE_MASTER_TYPE" val="0"/>
  <p:tag name="KSO_WM_SLIDE_LAYOUT" val="a_e"/>
  <p:tag name="KSO_WM_SLIDE_LAYOUT_CNT" val="1_1"/>
</p:tagLst>
</file>

<file path=ppt/tags/tag219.xml><?xml version="1.0" encoding="utf-8"?>
<p:tagLst xmlns:p="http://schemas.openxmlformats.org/presentationml/2006/main">
  <p:tag name="KSO_WM_UNIT_VALUE" val="1904*157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804_1*d*1"/>
  <p:tag name="KSO_WM_TEMPLATE_CATEGORY" val="custom"/>
  <p:tag name="KSO_WM_TEMPLATE_INDEX" val="20231804"/>
  <p:tag name="KSO_WM_UNIT_LAYERLEVEL" val="1"/>
  <p:tag name="KSO_WM_TAG_VERSION" val="3.0"/>
  <p:tag name="KSO_WM_BEAUTIFY_FLAG" val="#wm#"/>
  <p:tag name="MH_PIC_SOURCE_TYPE" val="generate_slide_ai*VCG41N1054374588*auto_gallery_ai_v2.0.6_ONLINE*1734679293617_166.167_07989c6438f0-slide-5"/>
  <p:tag name="KSO_WM_UNIT_USESOURCEFORMAT_APPLY" val="0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804"/>
  <p:tag name="KSO_WM_UNIT_ID" val="custom20231804_1*a*1"/>
  <p:tag name="KSO_WM_UNIT_TEXT_FILL_FORE_SCHEMECOLOR_INDEX" val="13"/>
  <p:tag name="KSO_WM_UNIT_TEXT_FILL_TYPE" val="1"/>
  <p:tag name="KSO_WM_UNIT_USESOURCEFORMAT_APPLY" val="0"/>
  <p:tag name="KSO_WM_UNIT_TEXT_TYPE" val="1"/>
  <p:tag name="KSO_WM_UNIT_PRESET_TEXT" val="单击此处添加标题"/>
</p:tagLst>
</file>

<file path=ppt/tags/tag2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59_3*l_h_f*1_1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请尽量言简意赅的阐述观点。单击此处输入您的项正文，请尽量言简意赅的阐述观点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59_3*l_h_a*1_1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1759_3*l_h_i*1_1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2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59_3*l_h_f*1_2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请尽量言简意赅的阐述观点。单击此处输入您的项正文，请尽量言简意赅的阐述观点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59_3*l_h_a*1_2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1759_3*l_h_i*1_2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2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759_3*l_h_f*1_3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请尽量言简意赅的阐述观点。单击此处输入您的项正文，请尽量言简意赅的阐述观点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2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759_3*l_h_a*1_3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1759_3*l_h_i*1_3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1759_3*l_h_f*1_4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请尽量言简意赅的阐述观点。单击此处输入您的项正文，请尽量言简意赅的阐述观点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759_3*l_h_a*1_4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1759_3*l_h_i*1_4_1"/>
  <p:tag name="KSO_WM_TEMPLATE_CATEGORY" val="diagram"/>
  <p:tag name="KSO_WM_TEMPLATE_INDEX" val="2023175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4.9480285644531,&quot;width&quot;:413.98992919921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33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413.271*363.279"/>
  <p:tag name="KSO_WM_SLIDE_POSITION" val="55.2646*135.96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291"/>
  <p:tag name="KSO_WM_TEMPLATE_SUBCATEGORY" val="0"/>
  <p:tag name="KSO_WM_SLIDE_INDEX" val="1"/>
  <p:tag name="KSO_WM_TAG_VERSION" val="3.0"/>
  <p:tag name="KSO_WM_SLIDE_ID" val="custom20231804_1"/>
  <p:tag name="KSO_WM_SLIDE_ITEM_CNT" val="3"/>
</p:tagLst>
</file>

<file path=ppt/tags/tag23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3335_2*a*1"/>
  <p:tag name="KSO_WM_TEMPLATE_CATEGORY" val="diagram"/>
  <p:tag name="KSO_WM_TEMPLATE_INDEX" val="20233335"/>
  <p:tag name="KSO_WM_UNIT_LAYERLEVEL" val="1"/>
  <p:tag name="KSO_WM_TAG_VERSION" val="3.0"/>
  <p:tag name="KSO_WM_BEAUTIFY_FLAG" val="#wm#"/>
  <p:tag name="KSO_WM_DIAGRAM_GROUP_CODE" val="l1-1"/>
  <p:tag name="KSO_WM_UNIT_VALUE" val="30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i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23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335_3*l_h_f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335_3*l_h_a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7"/>
  <p:tag name="KSO_WM_UNIT_PRESET_TEXT" val="单击此处添加&#10;智能图形项标题"/>
  <p:tag name="KSO_WM_UNIT_TEXT_TYPE" val="1"/>
  <p:tag name="KSO_WM_UNIT_USESOURCEFORMAT_APPLY" val="0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d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VALUE" val="514*514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MH_PIC_SOURCE_TYPE" val="generate_slide_ai*VCG41N1460033585*auto_gallery_ai_v2.0.6_ONLINE*1734679293617_166.167_07989c6438f0-slide-6"/>
  <p:tag name="KSO_WM_UNIT_LINE_FILL_TYPE" val="2"/>
  <p:tag name="KSO_WM_UNIT_USESOURCEFORMAT_APPLY" val="0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i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335_3*l_h_f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335_3*l_h_a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7"/>
  <p:tag name="KSO_WM_UNIT_PRESET_TEXT" val="单击此处添加&#10;智能图形项标题"/>
  <p:tag name="KSO_WM_UNIT_TEXT_TYPE" val="1"/>
  <p:tag name="KSO_WM_UNIT_USESOURCEFORMAT_APPLY" val="0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d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VALUE" val="514*514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MH_PIC_SOURCE_TYPE" val="generate_slide_ai*VCG41N1411413294*auto_gallery_ai_v2.0.6_ONLINE*1734679293617_166.167_07989c6438f0-slide-6"/>
  <p:tag name="KSO_WM_UNIT_LINE_FILL_TYPE" val="2"/>
  <p:tag name="KSO_WM_UNIT_USESOURCEFORMAT_APPLY" val="0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i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24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335_3*l_h_f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335_3*l_h_a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7"/>
  <p:tag name="KSO_WM_UNIT_PRESET_TEXT" val="单击此处添加&#10;智能图形项标题"/>
  <p:tag name="KSO_WM_UNIT_TEXT_TYPE" val="1"/>
  <p:tag name="KSO_WM_UNIT_USESOURCEFORMAT_APPLY" val="0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d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VALUE" val="514*514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MH_PIC_SOURCE_TYPE" val="generate_slide_ai*VCG41N1072311190*auto_gallery_ai_v2.0.6_ONLINE*1734679293617_166.167_07989c6438f0-slide-6"/>
  <p:tag name="KSO_WM_UNIT_LINE_FILL_TYPE" val="2"/>
  <p:tag name="KSO_WM_UNIT_USESOURCEFORMAT_APPLY" val="0"/>
</p:tagLst>
</file>

<file path=ppt/tags/tag24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335_3*l_h_i*1_4_1"/>
  <p:tag name="KSO_WM_TEMPLATE_CATEGORY" val="diagram"/>
  <p:tag name="KSO_WM_TEMPLATE_INDEX" val="20233335"/>
  <p:tag name="KSO_WM_UNIT_LAYERLEVEL" val="1_1_1"/>
  <p:tag name="KSO_WM_TAG_VERSION" val="3.0"/>
  <p:tag name="KSO_WM_DIAGRAM_GROUP_CODE" val="l1-1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2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3335_3*l_h_f*1_4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3335_3*l_h_a*1_4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&#10;智能图形项标题"/>
  <p:tag name="KSO_WM_UNIT_TEXT_TYPE" val="1"/>
  <p:tag name="KSO_WM_UNIT_USESOURCEFORMAT_APPLY" val="0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335_3*l_h_d*1_4_1"/>
  <p:tag name="KSO_WM_TEMPLATE_CATEGORY" val="diagram"/>
  <p:tag name="KSO_WM_TEMPLATE_INDEX" val="20233335"/>
  <p:tag name="KSO_WM_UNIT_LAYERLEVEL" val="1_1_1"/>
  <p:tag name="KSO_WM_TAG_VERSION" val="3.0"/>
  <p:tag name="KSO_WM_UNIT_VALUE" val="514*514"/>
  <p:tag name="KSO_WM_DIAGRAM_GROUP_CODE" val="l1-1"/>
  <p:tag name="KSO_WM_UNIT_TYPE" val="l_h_d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MH_PIC_SOURCE_TYPE" val="generate_slide_ai**auto_ai_ai_v2.0.6_ONLINE*1734679293617_166.167_07989c6438f0-slide-6"/>
  <p:tag name="KSO_WM_UNIT_LINE_FILL_TYPE" val="2"/>
  <p:tag name="KSO_WM_UNIT_USESOURCEFORMAT_APPLY" val="0"/>
</p:tagLst>
</file>

<file path=ppt/tags/tag251.xml><?xml version="1.0" encoding="utf-8"?>
<p:tagLst xmlns:p="http://schemas.openxmlformats.org/presentationml/2006/main">
  <p:tag name="KSO_WM_SLIDE_ID" val="diagram20233335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custom"/>
  <p:tag name="KSO_WM_TEMPLATE_INDEX" val="20231291"/>
  <p:tag name="KSO_WM_SLIDE_TYPE" val="text"/>
  <p:tag name="KSO_WM_SLIDE_SUBTYPE" val="diag"/>
  <p:tag name="KSO_WM_SLIDE_SIZE" val="850.4*372.585"/>
  <p:tag name="KSO_WM_SLIDE_POSITION" val="54.8*138.068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5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添加章节标题"/>
  <p:tag name="KSO_WM_UNIT_ID" val="custom20231291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ISCONTENTSTITLE" val="0"/>
  <p:tag name="KSO_WM_UNIT_TEXT_TYPE" val="1"/>
</p:tagLst>
</file>

<file path=ppt/tags/tag253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1291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</p:tagLst>
</file>

<file path=ppt/tags/tag254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1291"/>
  <p:tag name="KSO_WM_TEMPLATE_CATEGORY" val="custom"/>
  <p:tag name="KSO_WM_SLIDE_INDEX" val="7"/>
  <p:tag name="KSO_WM_SLIDE_ID" val="custom20231291_7"/>
  <p:tag name="KSO_WM_TEMPLATE_MASTER_TYPE" val="0"/>
  <p:tag name="KSO_WM_SLIDE_LAYOUT" val="a_e"/>
  <p:tag name="KSO_WM_SLIDE_LAYOUT_CNT" val="1_1"/>
</p:tagLst>
</file>

<file path=ppt/tags/tag255.xml><?xml version="1.0" encoding="utf-8"?>
<p:tagLst xmlns:p="http://schemas.openxmlformats.org/presentationml/2006/main">
  <p:tag name="KSO_WM_UNIT_VALUE" val="1904*167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922_1*d*1"/>
  <p:tag name="KSO_WM_TEMPLATE_CATEGORY" val="custom"/>
  <p:tag name="KSO_WM_TEMPLATE_INDEX" val="20231922"/>
  <p:tag name="KSO_WM_UNIT_LAYERLEVEL" val="1"/>
  <p:tag name="KSO_WM_TAG_VERSION" val="3.0"/>
  <p:tag name="KSO_WM_BEAUTIFY_FLAG" val="#wm#"/>
  <p:tag name="KSO_WM_UNIT_LINE_FORE_SCHEMECOLOR_INDEX" val="13"/>
  <p:tag name="KSO_WM_UNIT_LINE_FILL_TYPE" val="2"/>
  <p:tag name="KSO_WM_UNIT_USESOURCEFORMAT_APPLY" val="0"/>
  <p:tag name="KSO_WM_UNIT_PICTURE_SUBTYPE" val="b"/>
  <p:tag name="MH_PIC_SOURCE_TYPE" val="generate_slide_ai*VCG41N455075177*auto_gallery_ai_v2.0.3.241203_ONLINE*1734679293617_166.167_07989c6438f0-slide-8"/>
</p:tagLst>
</file>

<file path=ppt/tags/tag25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922"/>
  <p:tag name="KSO_WM_UNIT_ID" val="custom20231922_1*a*1"/>
  <p:tag name="KSO_WM_UNIT_TEXT_FILL_FORE_SCHEMECOLOR_INDEX" val="13"/>
  <p:tag name="KSO_WM_UNIT_TEXT_FILL_TYPE" val="1"/>
  <p:tag name="KSO_WM_UNIT_USESOURCEFORMAT_APPLY" val="0"/>
  <p:tag name="KSO_WM_UNIT_TEXT_TYPE" val="1"/>
  <p:tag name="KSO_WM_UNIT_PRESET_TEXT" val="单击此处添加标题"/>
</p:tagLst>
</file>

<file path=ppt/tags/tag25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127_3*l_h_a*1_1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5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127_3*l_h_f*1_1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52"/>
  <p:tag name="KSO_WM_UNIT_PRESET_TEXT" val="单击此处输入你的项正文，文字是您思想的提炼，请尽量言简意赅的阐述。单击此处输入你的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5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127_3*l_h_a*1_2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127_3*l_h_f*1_2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52"/>
  <p:tag name="KSO_WM_UNIT_PRESET_TEXT" val="单击此处输入你的项正文，文字是您思想的提炼，请尽量言简意赅的阐述。单击此处输入你的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6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127_3*l_h_a*1_3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6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3127_3*l_h_f*1_3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52"/>
  <p:tag name="KSO_WM_UNIT_PRESET_TEXT" val="单击此处输入你的项正文，文字是您思想的提炼，请尽量言简意赅的阐述。单击此处输入你的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6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3127_3*l_h_a*1_4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6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33127_3*l_h_f*1_4_1"/>
  <p:tag name="KSO_WM_TEMPLATE_CATEGORY" val="diagram"/>
  <p:tag name="KSO_WM_TEMPLATE_INDEX" val="2023312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5.9188232421875,&quot;width&quot;:371.812438964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52"/>
  <p:tag name="KSO_WM_UNIT_PRESET_TEXT" val="单击此处输入你的项正文，文字是您思想的提炼，请尽量言简意赅的阐述。单击此处输入你的项正文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65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371.8*324.75"/>
  <p:tag name="KSO_WM_SLIDE_POSITION" val="534.494*165.119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291"/>
  <p:tag name="KSO_WM_TEMPLATE_SUBCATEGORY" val="0"/>
  <p:tag name="KSO_WM_SLIDE_INDEX" val="1"/>
  <p:tag name="KSO_WM_TAG_VERSION" val="3.0"/>
  <p:tag name="KSO_WM_SLIDE_ID" val="custom20231922_1"/>
  <p:tag name="KSO_WM_SLIDE_ITEM_CNT" val="3"/>
</p:tagLst>
</file>

<file path=ppt/tags/tag2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2474_1*a*1"/>
  <p:tag name="KSO_WM_TEMPLATE_CATEGORY" val="diagram"/>
  <p:tag name="KSO_WM_TEMPLATE_INDEX" val="20232474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267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2474_2*l_h_f*1_3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UNIT_VALUE" val="45"/>
  <p:tag name="KSO_WM_DIAGRAM_MAX_ITEMCNT" val="4"/>
  <p:tag name="KSO_WM_DIAGRAM_MIN_ITEMCNT" val="2"/>
  <p:tag name="KSO_WM_DIAGRAM_VIRTUALLY_FRAME" val="{&quot;height&quot;:286.45001220703125,&quot;width&quot;:851.0355224609375}"/>
  <p:tag name="KSO_WM_DIAGRAM_VERSION" val="3"/>
  <p:tag name="KSO_WM_DIAGRAM_COLOR_TRICK" val="1"/>
  <p:tag name="KSO_WM_DIAGRAM_COLOR_TEXT_CAN_REMOVE" val="n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TYPE" val="3"/>
  <p:tag name="KSO_WM_UNIT_PRESET_TEXT" val="单击此处添加文本具体内容，简明扼要地阐述您的观点，根据需要可酌情增减文字"/>
  <p:tag name="KSO_WM_UNIT_TEXT_TYPE" val="1"/>
  <p:tag name="KSO_WM_UNIT_USESOURCEFORMAT_APPLY" val="0"/>
</p:tagLst>
</file>

<file path=ppt/tags/tag26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74_2*l_h_f*1_2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UNIT_VALUE" val="45"/>
  <p:tag name="KSO_WM_DIAGRAM_MAX_ITEMCNT" val="4"/>
  <p:tag name="KSO_WM_DIAGRAM_MIN_ITEMCNT" val="2"/>
  <p:tag name="KSO_WM_DIAGRAM_VIRTUALLY_FRAME" val="{&quot;height&quot;:286.45001220703125,&quot;width&quot;:851.0355224609375}"/>
  <p:tag name="KSO_WM_DIAGRAM_VERSION" val="3"/>
  <p:tag name="KSO_WM_DIAGRAM_COLOR_TRICK" val="1"/>
  <p:tag name="KSO_WM_DIAGRAM_COLOR_TEXT_CAN_REMOVE" val="n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TYPE" val="3"/>
  <p:tag name="KSO_WM_UNIT_PRESET_TEXT" val="单击此处添加文本具体内容，简明扼要地阐述您的观点，根据需要可酌情增减文字"/>
  <p:tag name="KSO_WM_UNIT_TEXT_TYPE" val="1"/>
  <p:tag name="KSO_WM_UNIT_USESOURCEFORMAT_APPLY" val="0"/>
</p:tagLst>
</file>

<file path=ppt/tags/tag26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74_2*l_h_f*1_1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UNIT_VALUE" val="45"/>
  <p:tag name="KSO_WM_DIAGRAM_MAX_ITEMCNT" val="4"/>
  <p:tag name="KSO_WM_DIAGRAM_MIN_ITEMCNT" val="2"/>
  <p:tag name="KSO_WM_DIAGRAM_VIRTUALLY_FRAME" val="{&quot;height&quot;:286.45001220703125,&quot;width&quot;:851.0355224609375}"/>
  <p:tag name="KSO_WM_DIAGRAM_VERSION" val="3"/>
  <p:tag name="KSO_WM_DIAGRAM_COLOR_TRICK" val="1"/>
  <p:tag name="KSO_WM_DIAGRAM_COLOR_TEXT_CAN_REMOVE" val="n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TYPE" val="3"/>
  <p:tag name="KSO_WM_UNIT_PRESET_TEXT" val="单击此处添加文本具体内容，简明扼要地阐述您的观点，根据需要可酌情增减文字"/>
  <p:tag name="KSO_WM_UNIT_TEXT_TYPE" val="1"/>
  <p:tag name="KSO_WM_UNIT_USESOURCEFORMAT_APPLY" val="0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2474_2*l_h_i*1_1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solid&quot;:{&quot;brightness&quot;:0,&quot;colorType&quot;:1,&quot;foreColorIndex&quot;:4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4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271.xml><?xml version="1.0" encoding="utf-8"?>
<p:tagLst xmlns:p="http://schemas.openxmlformats.org/presentationml/2006/main">
  <p:tag name="KSO_WM_UNIT_VALUE" val="271*2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2474_2*l_h_d*1_1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"/>
  <p:tag name="MH_PIC_SOURCE_TYPE" val="generate_slide_ai*VCG41N1472817580*auto_gallery_ai_v2.0.6_ONLINE*1734679293617_166.167_07989c6438f0-slide-9"/>
  <p:tag name="KSO_WM_UNIT_LINE_FILL_TYPE" val="2"/>
  <p:tag name="KSO_WM_UNIT_USESOURCEFORMAT_APPLY" val="0"/>
</p:tagLst>
</file>

<file path=ppt/tags/tag2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74_2*l_h_a*1_1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文档标题"/>
  <p:tag name="KSO_WM_UNIT_TEXT_TYPE" val="1"/>
  <p:tag name="KSO_WM_UNIT_USESOURCEFORMAT_APPLY" val="0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2474_2*l_h_i*1_2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solid&quot;:{&quot;brightness&quot;:0,&quot;colorType&quot;:1,&quot;foreColorIndex&quot;:4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4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27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74_2*l_h_a*1_2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9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文档标题"/>
  <p:tag name="KSO_WM_UNIT_TEXT_TYPE" val="1"/>
  <p:tag name="KSO_WM_UNIT_USESOURCEFORMAT_APPLY" val="0"/>
</p:tagLst>
</file>

<file path=ppt/tags/tag275.xml><?xml version="1.0" encoding="utf-8"?>
<p:tagLst xmlns:p="http://schemas.openxmlformats.org/presentationml/2006/main">
  <p:tag name="KSO_WM_UNIT_VALUE" val="271*2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2474_2*l_h_d*1_2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"/>
  <p:tag name="MH_PIC_SOURCE_TYPE" val="generate_slide_ai*VCG41N1471832578*auto_gallery_ai_v2.0.6_ONLINE*1734679293617_166.167_07989c6438f0-slide-9"/>
  <p:tag name="KSO_WM_UNIT_LINE_FILL_TYPE" val="2"/>
  <p:tag name="KSO_WM_UNIT_USESOURCEFORMAT_APPLY" val="0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2474_2*l_h_i*1_3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solid&quot;:{&quot;brightness&quot;:0,&quot;colorType&quot;:1,&quot;foreColorIndex&quot;:4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4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27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2474_2*l_h_a*1_3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9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文档标题"/>
  <p:tag name="KSO_WM_UNIT_TEXT_TYPE" val="1"/>
  <p:tag name="KSO_WM_UNIT_USESOURCEFORMAT_APPLY" val="0"/>
</p:tagLst>
</file>

<file path=ppt/tags/tag278.xml><?xml version="1.0" encoding="utf-8"?>
<p:tagLst xmlns:p="http://schemas.openxmlformats.org/presentationml/2006/main">
  <p:tag name="KSO_WM_UNIT_VALUE" val="271*2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3_1"/>
  <p:tag name="KSO_WM_UNIT_ID" val="diagram20232474_2*l_h_d*1_3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286.45001220703125,&quot;width&quot;:851.035522460937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"/>
  <p:tag name="MH_PIC_SOURCE_TYPE" val="generate_slide_ai*VCG41N629745796*auto_gallery_ai_v2.0.6_ONLINE*1734679293617_166.167_07989c6438f0-slide-9"/>
  <p:tag name="KSO_WM_UNIT_LINE_FILL_TYPE" val="2"/>
  <p:tag name="KSO_WM_UNIT_USESOURCEFORMAT_APPLY" val="0"/>
</p:tagLst>
</file>

<file path=ppt/tags/tag279.xml><?xml version="1.0" encoding="utf-8"?>
<p:tagLst xmlns:p="http://schemas.openxmlformats.org/presentationml/2006/main">
  <p:tag name="KSO_WM_SLIDE_ID" val="diagram20232474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766.91*286.45"/>
  <p:tag name="KSO_WM_SLIDE_POSITION" val="96.545*148.7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1291"/>
  <p:tag name="KSO_WM_SLIDE_LAYOUT" val="a_l"/>
  <p:tag name="KSO_WM_SLIDE_LAYOUT_CNT" val="1_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添加章节标题"/>
  <p:tag name="KSO_WM_UNIT_ID" val="custom20231291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ISCONTENTSTITLE" val="0"/>
  <p:tag name="KSO_WM_UNIT_TEXT_TYPE" val="1"/>
</p:tagLst>
</file>

<file path=ppt/tags/tag281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1291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</p:tagLst>
</file>

<file path=ppt/tags/tag282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1291"/>
  <p:tag name="KSO_WM_TEMPLATE_CATEGORY" val="custom"/>
  <p:tag name="KSO_WM_SLIDE_INDEX" val="7"/>
  <p:tag name="KSO_WM_SLIDE_ID" val="custom20231291_7"/>
  <p:tag name="KSO_WM_TEMPLATE_MASTER_TYPE" val="0"/>
  <p:tag name="KSO_WM_SLIDE_LAYOUT" val="a_e"/>
  <p:tag name="KSO_WM_SLIDE_LAYOUT_CNT" val="1_1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1773_1*i*1"/>
  <p:tag name="KSO_WM_TEMPLATE_CATEGORY" val="custom"/>
  <p:tag name="KSO_WM_TEMPLATE_INDEX" val="20231773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2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773"/>
  <p:tag name="KSO_WM_UNIT_ID" val="custom20231773_1*a*1"/>
  <p:tag name="KSO_WM_UNIT_TEXT_FILL_FORE_SCHEMECOLOR_INDEX" val="13"/>
  <p:tag name="KSO_WM_UNIT_TEXT_FILL_TYPE" val="1"/>
  <p:tag name="KSO_WM_UNIT_USESOURCEFORMAT_APPLY" val="0"/>
  <p:tag name="KSO_WM_UNIT_TEXT_TYPE" val="1"/>
  <p:tag name="KSO_WM_UNIT_PRESET_TEXT" val="单击此处添加标题"/>
</p:tagLst>
</file>

<file path=ppt/tags/tag285.xml><?xml version="1.0" encoding="utf-8"?>
<p:tagLst xmlns:p="http://schemas.openxmlformats.org/presentationml/2006/main">
  <p:tag name="KSO_WM_UNIT_VALUE" val="1904*107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773_1*d*1"/>
  <p:tag name="KSO_WM_TEMPLATE_CATEGORY" val="custom"/>
  <p:tag name="KSO_WM_TEMPLATE_INDEX" val="20231773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0"/>
  <p:tag name="KSO_WM_UNIT_PICTURE_SUBTYPE" val="b"/>
  <p:tag name="MH_PIC_SOURCE_TYPE" val="generate_slide_ai*VCG41N1250632338*auto_gallery_ai_v2.0.3.241203_ONLINE*1734679293617_166.167_07989c6438f0-slide-13"/>
  <p:tag name="KSO_WM_UNIT_FILL_FORE_SCHEMECOLOR_INDEX" val="5"/>
  <p:tag name="KSO_WM_UNIT_FILL_TYPE" val="1"/>
</p:tagLst>
</file>

<file path=ppt/tags/tag28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1687_4*l_h_f*1_4_1"/>
  <p:tag name="KSO_WM_TEMPLATE_CATEGORY" val="diagram"/>
  <p:tag name="KSO_WM_TEMPLATE_INDEX" val="202316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。"/>
  <p:tag name="KSO_WM_UNIT_USESOURCEFORMAT_APPLY" val="0"/>
</p:tagLst>
</file>

<file path=ppt/tags/tag28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687_4*l_h_a*1_4_1"/>
  <p:tag name="KSO_WM_TEMPLATE_CATEGORY" val="diagram"/>
  <p:tag name="KSO_WM_TEMPLATE_INDEX" val="20231687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标题"/>
  <p:tag name="KSO_WM_UNIT_USESOURCEFORMAT_APPLY" val="0"/>
</p:tagLst>
</file>

<file path=ppt/tags/tag28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687_4*l_h_f*1_3_1"/>
  <p:tag name="KSO_WM_TEMPLATE_CATEGORY" val="diagram"/>
  <p:tag name="KSO_WM_TEMPLATE_INDEX" val="202316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。"/>
  <p:tag name="KSO_WM_UNIT_USESOURCEFORMAT_APPLY" val="0"/>
</p:tagLst>
</file>

<file path=ppt/tags/tag2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687_4*l_h_a*1_3_1"/>
  <p:tag name="KSO_WM_TEMPLATE_CATEGORY" val="diagram"/>
  <p:tag name="KSO_WM_TEMPLATE_INDEX" val="20231687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标题"/>
  <p:tag name="KSO_WM_UNIT_USESOURCEFORMAT_APPLY" val="0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687_4*l_h_f*1_1_1"/>
  <p:tag name="KSO_WM_TEMPLATE_CATEGORY" val="diagram"/>
  <p:tag name="KSO_WM_TEMPLATE_INDEX" val="202316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。"/>
  <p:tag name="KSO_WM_UNIT_USESOURCEFORMAT_APPLY" val="0"/>
</p:tagLst>
</file>

<file path=ppt/tags/tag2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687_4*l_h_a*1_1_1"/>
  <p:tag name="KSO_WM_TEMPLATE_CATEGORY" val="diagram"/>
  <p:tag name="KSO_WM_TEMPLATE_INDEX" val="20231687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标题"/>
  <p:tag name="KSO_WM_UNIT_USESOURCEFORMAT_APPLY" val="0"/>
</p:tagLst>
</file>

<file path=ppt/tags/tag29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687_4*l_h_f*1_2_1"/>
  <p:tag name="KSO_WM_TEMPLATE_CATEGORY" val="diagram"/>
  <p:tag name="KSO_WM_TEMPLATE_INDEX" val="202316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。"/>
  <p:tag name="KSO_WM_UNIT_USESOURCEFORMAT_APPLY" val="0"/>
</p:tagLst>
</file>

<file path=ppt/tags/tag2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687_4*l_h_a*1_2_1"/>
  <p:tag name="KSO_WM_TEMPLATE_CATEGORY" val="diagram"/>
  <p:tag name="KSO_WM_TEMPLATE_INDEX" val="20231687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1"/>
  <p:tag name="KSO_WM_DIAGRAM_VIRTUALLY_FRAME" val="{&quot;height&quot;:390.6803283691406,&quot;width&quot;:5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标题"/>
  <p:tag name="KSO_WM_UNIT_USESOURCEFORMAT_APPLY" val="0"/>
</p:tagLst>
</file>

<file path=ppt/tags/tag29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481.89*315.187"/>
  <p:tag name="KSO_WM_SLIDE_POSITION" val="54.8128*179.963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291"/>
  <p:tag name="KSO_WM_TEMPLATE_SUBCATEGORY" val="0"/>
  <p:tag name="KSO_WM_SLIDE_INDEX" val="1"/>
  <p:tag name="KSO_WM_TAG_VERSION" val="3.0"/>
  <p:tag name="KSO_WM_SLIDE_ID" val="custom20231773_1"/>
  <p:tag name="KSO_WM_SLIDE_ITEM_CNT" val="2"/>
</p:tagLst>
</file>

<file path=ppt/tags/tag2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0968_2*a*1"/>
  <p:tag name="KSO_WM_TEMPLATE_CATEGORY" val="diagram"/>
  <p:tag name="KSO_WM_TEMPLATE_INDEX" val="20230968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i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0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i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i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0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d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29*932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VCG41N1442732123*auto_gallery_ai_v2.0.6_ONLINE*1734679293617_166.167_07989c6438f0-slide-14"/>
  <p:tag name="KSO_WM_UNIT_LINE_FILL_TYPE" val="2"/>
  <p:tag name="KSO_WM_UNIT_USESOURCEFORMAT_APPLY" val="0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d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29*932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VCG211237262694*auto_gallery_ai_v2.0.6_ONLINE*1734679293617_166.167_07989c6438f0-slide-14"/>
  <p:tag name="KSO_WM_UNIT_LINE_FILL_TYPE" val="2"/>
  <p:tag name="KSO_WM_UNIT_USESOURCEFORMAT_APPLY" val="0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d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29*932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*auto_ai_ai_v2.0.6_ONLINE*1734679293617_166.167_07989c6438f0-slide-14"/>
  <p:tag name="KSO_WM_UNIT_LINE_FILL_TYPE" val="2"/>
  <p:tag name="KSO_WM_UNIT_USESOURCEFORMAT_APPLY" val="0"/>
</p:tagLst>
</file>

<file path=ppt/tags/tag30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68_2*l_h_a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0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68_2*l_h_f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可酌情增减文字，以便观者准确地理解您传达的思想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0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68_2*l_h_a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添加标题"/>
  <p:tag name="KSO_WM_UNIT_TEXT_TYPE" val="1"/>
  <p:tag name="KSO_WM_UNIT_USESOURCEFORMAT_APPLY" val="0"/>
</p:tagLst>
</file>

<file path=ppt/tags/tag30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0968_2*l_h_f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单击此处添加文本具体内容，简明扼要地阐述您的观点。可酌情增减文字，以便观者准确地理解您传达的思想。"/>
  <p:tag name="KSO_WM_UNIT_TEXT_TYPE" val="1"/>
  <p:tag name="KSO_WM_UNIT_USESOURCEFORMAT_APPLY" val="0"/>
</p:tagLst>
</file>

<file path=ppt/tags/tag3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68_2*l_h_a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0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0968_2*l_h_f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可酌情增减文字，以便观者准确地理解您传达的思想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08.xml><?xml version="1.0" encoding="utf-8"?>
<p:tagLst xmlns:p="http://schemas.openxmlformats.org/presentationml/2006/main">
  <p:tag name="KSO_WM_SLIDE_ID" val="diagram20230968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custom"/>
  <p:tag name="KSO_WM_TEMPLATE_INDEX" val="20231291"/>
  <p:tag name="KSO_WM_SLIDE_TYPE" val="text"/>
  <p:tag name="KSO_WM_SLIDE_SUBTYPE" val="diag"/>
  <p:tag name="KSO_WM_SLIDE_SIZE" val="850.4*365.625"/>
  <p:tag name="KSO_WM_SLIDE_POSITION" val="54.8*111.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0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添加章节标题"/>
  <p:tag name="KSO_WM_UNIT_ID" val="custom20231291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ISCONTENTSTITLE" val="0"/>
  <p:tag name="KSO_WM_UNIT_TEXT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1291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</p:tagLst>
</file>

<file path=ppt/tags/tag311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1291"/>
  <p:tag name="KSO_WM_TEMPLATE_CATEGORY" val="custom"/>
  <p:tag name="KSO_WM_SLIDE_INDEX" val="7"/>
  <p:tag name="KSO_WM_SLIDE_ID" val="custom20231291_7"/>
  <p:tag name="KSO_WM_TEMPLATE_MASTER_TYPE" val="0"/>
  <p:tag name="KSO_WM_SLIDE_LAYOUT" val="a_e"/>
  <p:tag name="KSO_WM_SLIDE_LAYOUT_CNT" val="1_1"/>
</p:tagLst>
</file>

<file path=ppt/tags/tag3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634_1*a*1"/>
  <p:tag name="KSO_WM_TEMPLATE_CATEGORY" val="custom"/>
  <p:tag name="KSO_WM_TEMPLATE_INDEX" val="20233634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634_1*i*2"/>
  <p:tag name="KSO_WM_TEMPLATE_CATEGORY" val="custom"/>
  <p:tag name="KSO_WM_TEMPLATE_INDEX" val="20233634"/>
  <p:tag name="KSO_WM_UNIT_LAYERLEVEL" val="1"/>
  <p:tag name="KSO_WM_TAG_VERSION" val="3.0"/>
  <p:tag name="KSO_WM_BEAUTIFY_FLAG" val="#wm#"/>
  <p:tag name="KSO_WM_UNIT_USESOURCEFORMAT_APPLY" val="0"/>
</p:tagLst>
</file>

<file path=ppt/tags/tag314.xml><?xml version="1.0" encoding="utf-8"?>
<p:tagLst xmlns:p="http://schemas.openxmlformats.org/presentationml/2006/main">
  <p:tag name="KSO_WM_UNIT_VALUE" val="687*58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634_1*d*1"/>
  <p:tag name="KSO_WM_TEMPLATE_CATEGORY" val="custom"/>
  <p:tag name="KSO_WM_TEMPLATE_INDEX" val="20233634"/>
  <p:tag name="KSO_WM_UNIT_LAYERLEVEL" val="1"/>
  <p:tag name="KSO_WM_TAG_VERSION" val="3.0"/>
  <p:tag name="KSO_WM_BEAUTIFY_FLAG" val="#wm#"/>
  <p:tag name="MH_PIC_SOURCE_TYPE" val="generate_slide_ai**auto_ai_ai_v2.0.6_ONLINE*1734679293617_166.167_07989c6438f0-slide-16"/>
  <p:tag name="KSO_WM_UNIT_LINE_FORE_SCHEMECOLOR_INDEX" val="13"/>
  <p:tag name="KSO_WM_UNIT_LINE_FILL_TYPE" val="2"/>
  <p:tag name="KSO_WM_UNIT_USESOURCEFORMAT_APPLY" val="0"/>
</p:tagLst>
</file>

<file path=ppt/tags/tag3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565_1*l_h_a*1_1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65.54998779296875,&quot;width&quot;:396.8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1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8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565_1*l_h_f*1_1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PRESET_TEXT" val="单击此处输入您的项正文，请尽量言简意赅的阐述您的观点。单击此处输入您的项正文，请尽量言简意赅的阐述您的观点。单击此处输入您的项正文，请尽量言简意赅的阐述您的观点。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65.54998779296875,&quot;width&quot;:396.8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565_1*l_h_a*1_2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65.54998779296875,&quot;width&quot;:396.8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1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8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565_1*l_h_f*1_2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PRESET_TEXT" val="单击此处输入您的项正文，请尽量言简意赅的阐述您的观点。单击此处输入您的项正文，请尽量言简意赅的阐述您的观点。单击此处输入您的项正文，请尽量言简意赅的阐述您的观点。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65.54998779296875,&quot;width&quot;:396.8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565_1*l_h_a*1_3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65.54998779296875,&quot;width&quot;:396.8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3565_1*l_h_f*1_3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PRESET_TEXT" val="单击此处输入您的项正文，请尽量言简意赅的阐述您的观点。单击此处输入您的项正文，请尽量言简意赅的阐述您的观点。单击此处输入您的项正文，请尽量言简意赅的阐述您的观点。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65.54998779296875,&quot;width&quot;:396.8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21.xml><?xml version="1.0" encoding="utf-8"?>
<p:tagLst xmlns:p="http://schemas.openxmlformats.org/presentationml/2006/main">
  <p:tag name="KSO_WM_SLIDE_ID" val="custom20233634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3"/>
  <p:tag name="KSO_WM_SLIDE_INDEX" val="1"/>
  <p:tag name="KSO_WM_SLIDE_SIZE" val="396.85*322.5"/>
  <p:tag name="KSO_WM_SLIDE_POSITION" val="470.125*161.3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1291"/>
  <p:tag name="KSO_WM_SLIDE_LAYOUT" val="a_d_l"/>
  <p:tag name="KSO_WM_SLIDE_LAYOUT_CNT" val="1_1_1"/>
</p:tagLst>
</file>

<file path=ppt/tags/tag3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128_1*a*1"/>
  <p:tag name="KSO_WM_TEMPLATE_CATEGORY" val="diagram"/>
  <p:tag name="KSO_WM_TEMPLATE_INDEX" val="20233128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1_2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9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d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VALUE" val="995*484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*auto_ai_ai_v2.0.6_ONLINE*1734679293617_166.167_07989c6438f0-slide-17"/>
  <p:tag name="KSO_WM_UNIT_LINE_FILL_TYPE" val="2"/>
  <p:tag name="KSO_WM_UNIT_USESOURCEFORMAT_APPLY" val="0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2_2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9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d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VALUE" val="995*484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*auto_ai_ai_v2.0.6_ONLINE*1734679293617_166.167_07989c6438f0-slide-17"/>
  <p:tag name="KSO_WM_UNIT_LINE_FILL_TYPE" val="2"/>
  <p:tag name="KSO_WM_UNIT_USESOURCEFORMAT_APPLY" val="0"/>
</p:tagLst>
</file>

<file path=ppt/tags/tag32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28_2*l_h_f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，请尽量言简意赅的阐述观点。单击此处输入正文，文字是您思想的提炼"/>
  <p:tag name="KSO_WM_UNIT_TEXT_TYPE" val="1"/>
  <p:tag name="KSO_WM_UNIT_USESOURCEFORMAT_APPLY" val="0"/>
</p:tagLst>
</file>

<file path=ppt/tags/tag32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128_2*l_h_a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128_2*l_h_f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，请尽量言简意赅的阐述观点。单击此处输入正文，文字是您思想的提炼"/>
  <p:tag name="KSO_WM_UNIT_TEXT_TYPE" val="1"/>
  <p:tag name="KSO_WM_UNIT_USESOURCEFORMAT_APPLY" val="0"/>
</p:tagLst>
</file>

<file path=ppt/tags/tag3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128_2*l_h_a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3_2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9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d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VALUE" val="995*484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*auto_ai_ai_v2.0.6_ONLINE*1734679293617_166.167_07989c6438f0-slide-17"/>
  <p:tag name="KSO_WM_UNIT_LINE_FILL_TYPE" val="2"/>
  <p:tag name="KSO_WM_UNIT_USESOURCEFORMAT_APPLY" val="0"/>
</p:tagLst>
</file>

<file path=ppt/tags/tag33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128_2*l_h_f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，请尽量言简意赅的阐述观点。单击此处输入正文，文字是您思想的提炼"/>
  <p:tag name="KSO_WM_UNIT_TEXT_TYPE" val="1"/>
  <p:tag name="KSO_WM_UNIT_USESOURCEFORMAT_APPLY" val="0"/>
</p:tagLst>
</file>

<file path=ppt/tags/tag33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128_2*l_h_a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38.xml><?xml version="1.0" encoding="utf-8"?>
<p:tagLst xmlns:p="http://schemas.openxmlformats.org/presentationml/2006/main">
  <p:tag name="KSO_WM_SLIDE_ID" val="diagram20233128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custom"/>
  <p:tag name="KSO_WM_TEMPLATE_INDEX" val="20231291"/>
  <p:tag name="KSO_WM_SLIDE_TYPE" val="text"/>
  <p:tag name="KSO_WM_SLIDE_SUBTYPE" val="diag"/>
  <p:tag name="KSO_WM_SLIDE_SIZE" val="850.4*282.359"/>
  <p:tag name="KSO_WM_SLIDE_POSITION" val="54.8*150.99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11_1*i*1"/>
  <p:tag name="KSO_WM_TEMPLATE_CATEGORY" val="custom"/>
  <p:tag name="KSO_WM_TEMPLATE_INDEX" val="2023241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VALUE" val="1903*178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11_1*d*1"/>
  <p:tag name="KSO_WM_TEMPLATE_CATEGORY" val="custom"/>
  <p:tag name="KSO_WM_TEMPLATE_INDEX" val="20232411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0"/>
  <p:tag name="MH_PIC_SOURCE_TYPE" val="generate_slide_ai**auto_ai_ai_v2.0.6_ONLINE*1734679293617_166.167_07989c6438f0-slide-18"/>
</p:tagLst>
</file>

<file path=ppt/tags/tag3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2411_1*i*2"/>
  <p:tag name="KSO_WM_TEMPLATE_CATEGORY" val="custom"/>
  <p:tag name="KSO_WM_TEMPLATE_INDEX" val="2023241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2411"/>
  <p:tag name="KSO_WM_UNIT_ID" val="custom20232411_1*a*1"/>
  <p:tag name="KSO_WM_UNIT_TEXT_FILL_FORE_SCHEMECOLOR_INDEX" val="13"/>
  <p:tag name="KSO_WM_UNIT_TEXT_FILL_TYPE" val="1"/>
  <p:tag name="KSO_WM_UNIT_USESOURCEFORMAT_APPLY" val="0"/>
  <p:tag name="KSO_WM_UNIT_PRESET_TEXT" val="单击此处添加标题"/>
  <p:tag name="KSO_WM_UNIT_TEXT_TYPE" val="1"/>
</p:tagLst>
</file>

<file path=ppt/tags/tag34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7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10_2*l_h_f*1_1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文本具体内容，简明扼要地阐述您的观点。根据需要可酌情增减文字，以便观者准确地理解您传达的思想，单击此处添加文本具体内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10_2*l_h_a*1_1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2410_2*l_h_f*1_3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文本具体内容，简明扼要地阐述您的观点。根据需要可酌情增减文字，以便观者准确地理解您传达的思想，单击此处添加文本具体内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2410_2*l_h_a*1_3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7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10_2*l_h_f*1_2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文本具体内容，简明扼要地阐述您的观点。根据需要可酌情增减文字，以便观者准确地理解您传达的思想，单击此处添加文本具体内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10_2*l_h_a*1_2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9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LAYOUT" val="a_d_l"/>
  <p:tag name="KSO_WM_SLIDE_LAYOUT_CNT" val="1_1_1"/>
  <p:tag name="KSO_WM_SPECIAL_SOURCE" val="bdnull"/>
  <p:tag name="KSO_WM_SLIDE_TYPE" val="text"/>
  <p:tag name="KSO_WM_SLIDE_SIZE" val="518.283*326.843"/>
  <p:tag name="KSO_WM_SLIDE_POSITION" val="404.208*179.523"/>
  <p:tag name="KSO_WM_ASSIST_SLIDE" val="1"/>
  <p:tag name="KSO_WM_DIAGRAM_GROUP_CODE" val="l1-1"/>
  <p:tag name="KSO_WM_SLIDE_DIAGTYPE" val="l"/>
  <p:tag name="KSO_WM_SLIDE_SUBTYPE" val="picTxt"/>
  <p:tag name="KSO_WM_TEMPLATE_INDEX" val="20231291"/>
  <p:tag name="KSO_WM_TEMPLATE_SUBCATEGORY" val="0"/>
  <p:tag name="KSO_WM_SLIDE_INDEX" val="1"/>
  <p:tag name="KSO_WM_TAG_VERSION" val="3.0"/>
  <p:tag name="KSO_WM_SLIDE_ID" val="custom20232411_1"/>
  <p:tag name="KSO_WM_SLIDE_ITEM_CNT" val="2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添加章节标题"/>
  <p:tag name="KSO_WM_UNIT_ID" val="custom20231291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  <p:tag name="KSO_WM_UNIT_ISCONTENTSTITLE" val="0"/>
  <p:tag name="KSO_WM_UNIT_TEXT_TYPE" val="1"/>
</p:tagLst>
</file>

<file path=ppt/tags/tag351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1291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1291"/>
  <p:tag name="KSO_WM_TEMPLATE_CATEGORY" val="custom"/>
</p:tagLst>
</file>

<file path=ppt/tags/tag352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1291"/>
  <p:tag name="KSO_WM_TEMPLATE_CATEGORY" val="custom"/>
  <p:tag name="KSO_WM_SLIDE_INDEX" val="7"/>
  <p:tag name="KSO_WM_SLIDE_ID" val="custom20231291_7"/>
  <p:tag name="KSO_WM_TEMPLATE_MASTER_TYPE" val="0"/>
  <p:tag name="KSO_WM_SLIDE_LAYOUT" val="a_e"/>
  <p:tag name="KSO_WM_SLIDE_LAYOUT_CNT" val="1_1"/>
</p:tagLst>
</file>

<file path=ppt/tags/tag35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3315_2*a*1"/>
  <p:tag name="KSO_WM_TEMPLATE_CATEGORY" val="diagram"/>
  <p:tag name="KSO_WM_TEMPLATE_INDEX" val="20233315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354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315_1*l_h_f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315_1*l_h_a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2"/>
  <p:tag name="KSO_WM_DIAGRAM_VERSION" val="3"/>
  <p:tag name="KSO_WM_DIAGRAM_COLOR_TRICK" val="1"/>
  <p:tag name="KSO_WM_DIAGRAM_COLOR_TEXT_CAN_REMOVE" val="n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56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3315_1*l_h_f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315_1*l_h_a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5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315_1*l_h_f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&#10;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5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315_1*l_h_a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211253231644*auto_gallery_ai_v2.0.6_ONLINE*1734679293617_166.167_07989c6438f0-slide-20"/>
  <p:tag name="KSO_WM_UNIT_LINE_FILL_TYPE" val="2"/>
  <p:tag name="KSO_WM_UNIT_USESOURCEFORMAT_APPLY" val="0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211300009547*auto_gallery_ai_v2.0.6_ONLINE*1734679293617_166.167_07989c6438f0-slide-20"/>
  <p:tag name="KSO_WM_UNIT_LINE_FILL_TYPE" val="2"/>
  <p:tag name="KSO_WM_UNIT_USESOURCEFORMAT_APPLY" val="0"/>
</p:tagLst>
</file>

<file path=ppt/tags/tag3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211397779263*auto_gallery_ai_v2.0.6_ONLINE*1734679293617_166.167_07989c6438f0-slide-20"/>
  <p:tag name="KSO_WM_UNIT_LINE_FILL_TYPE" val="2"/>
  <p:tag name="KSO_WM_UNIT_USESOURCEFORMAT_APPLY" val="0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366.xml><?xml version="1.0" encoding="utf-8"?>
<p:tagLst xmlns:p="http://schemas.openxmlformats.org/presentationml/2006/main">
  <p:tag name="KSO_WM_SLIDE_ID" val="diagram20233315_2"/>
  <p:tag name="KSO_WM_TEMPLATE_SUBCATEGORY" val="0"/>
  <p:tag name="KSO_WM_TEMPLATE_MASTER_TYPE" val="0"/>
  <p:tag name="KSO_WM_TEMPLATE_COLOR_TYPE" val="0"/>
  <p:tag name="KSO_WM_SLIDE_ITEM_CNT" val="4"/>
  <p:tag name="KSO_WM_SLIDE_INDEX" val="2"/>
  <p:tag name="KSO_WM_TAG_VERSION" val="3.0"/>
  <p:tag name="KSO_WM_BEAUTIFY_FLAG" val="#wm#"/>
  <p:tag name="KSO_WM_TEMPLATE_CATEGORY" val="custom"/>
  <p:tag name="KSO_WM_TEMPLATE_INDEX" val="20231291"/>
  <p:tag name="KSO_WM_SLIDE_TYPE" val="text"/>
  <p:tag name="KSO_WM_SLIDE_SUBTYPE" val="diag"/>
  <p:tag name="KSO_WM_SLIDE_SIZE" val="850.394*297.555"/>
  <p:tag name="KSO_WM_SLIDE_POSITION" val="54.8032*139.28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30"/>
  <p:tag name="KSO_WM_TEMPLATE_INDEX" val="20231717"/>
  <p:tag name="KSO_WM_UNIT_ID" val="custom20231717_1*a*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368.xml><?xml version="1.0" encoding="utf-8"?>
<p:tagLst xmlns:p="http://schemas.openxmlformats.org/presentationml/2006/main">
  <p:tag name="KSO_WM_BEAUTIFY_FLAG" val="#wm#"/>
  <p:tag name="KSO_WM_UNIT_VALUE" val="1289*91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717_1*d*1"/>
  <p:tag name="KSO_WM_TEMPLATE_CATEGORY" val="custom"/>
  <p:tag name="KSO_WM_TEMPLATE_INDEX" val="20231717"/>
  <p:tag name="KSO_WM_UNIT_LAYERLEVEL" val="1"/>
  <p:tag name="KSO_WM_TAG_VERSION" val="3.0"/>
  <p:tag name="KSO_WM_UNIT_PICTURE_SUBTYPE" val="b"/>
  <p:tag name="MH_PIC_SOURCE_TYPE" val="generate_slide_ai*VCG41N510481264*auto_gallery_ai_v2.0.3.241203_ONLINE*1734679293617_166.167_07989c6438f0-slide-21"/>
  <p:tag name="KSO_WM_UNIT_LINE_FORE_SCHEMECOLOR_INDEX" val="5"/>
  <p:tag name="KSO_WM_UNIT_LINE_FILL_TYPE" val="2"/>
  <p:tag name="KSO_WM_UNIT_SHADOW_SCHEMECOLOR_INDEX" val="5"/>
  <p:tag name="KSO_WM_UNIT_USESOURCEFORMAT_APPLY" val="0"/>
</p:tagLst>
</file>

<file path=ppt/tags/tag3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1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37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3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37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3*l_h_i*1_4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4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373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1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374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4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4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375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3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3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376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2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3*l_h_a*1_2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377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678_3*l_h_f*1_1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378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678_3*l_h_f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379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678_3*l_h_f*1_3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1678_3*l_h_f*1_4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381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29.861*365.65"/>
  <p:tag name="KSO_WM_SLIDE_POSITION" val="78.5387*108.231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291"/>
  <p:tag name="KSO_WM_TEMPLATE_SUBCATEGORY" val="0"/>
  <p:tag name="KSO_WM_SLIDE_INDEX" val="1"/>
  <p:tag name="KSO_WM_TAG_VERSION" val="3.0"/>
  <p:tag name="KSO_WM_SLIDE_ID" val="custom20231717_1"/>
  <p:tag name="KSO_WM_SLIDE_ITEM_CNT" val="4"/>
</p:tagLst>
</file>

<file path=ppt/tags/tag382.xml><?xml version="1.0" encoding="utf-8"?>
<p:tagLst xmlns:p="http://schemas.openxmlformats.org/presentationml/2006/main">
  <p:tag name="KSO_WM_PRESENTATION_SOURCE" val="WPPAIGeneratePPT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9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占位符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二级&#10;三级&#10;四级&#10;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5"/>
</p:tagLst>
</file>

<file path=ppt/tags/tag83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1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二级&#10;三级&#10;四级&#10;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二级&#10;三级&#10;四级&#10;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54">
      <a:dk1>
        <a:srgbClr val="000000"/>
      </a:dk1>
      <a:lt1>
        <a:srgbClr val="FFFFFF"/>
      </a:lt1>
      <a:dk2>
        <a:srgbClr val="071A00"/>
      </a:dk2>
      <a:lt2>
        <a:srgbClr val="F7FFF7"/>
      </a:lt2>
      <a:accent1>
        <a:srgbClr val="00B212"/>
      </a:accent1>
      <a:accent2>
        <a:srgbClr val="EEC120"/>
      </a:accent2>
      <a:accent3>
        <a:srgbClr val="1F77C8"/>
      </a:accent3>
      <a:accent4>
        <a:srgbClr val="00B6B6"/>
      </a:accent4>
      <a:accent5>
        <a:srgbClr val="E58C06"/>
      </a:accent5>
      <a:accent6>
        <a:srgbClr val="B25D00"/>
      </a:accent6>
      <a:hlink>
        <a:srgbClr val="5FCBFB"/>
      </a:hlink>
      <a:folHlink>
        <a:srgbClr val="B759BC"/>
      </a:folHlink>
    </a:clrScheme>
    <a:fontScheme name="qmj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bg1">
                <a:alpha val="18000"/>
              </a:schemeClr>
            </a:gs>
            <a:gs pos="100000">
              <a:schemeClr val="accent1">
                <a:alpha val="25000"/>
              </a:schemeClr>
            </a:gs>
          </a:gsLst>
          <a:lin ang="0" scaled="1"/>
          <a:tileRect/>
        </a:gra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>
              <a:alpha val="32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b">
        <a:normAutofit/>
      </a:bodyPr>
      <a:lstStyle>
        <a:defPPr algn="r">
          <a:lnSpc>
            <a:spcPct val="100000"/>
          </a:lnSpc>
          <a:defRPr lang="zh-CN" altLang="en-US" sz="2000" b="1" spc="300" dirty="0">
            <a:solidFill>
              <a:schemeClr val="accent1">
                <a:lumMod val="50000"/>
              </a:schemeClr>
            </a:solidFill>
            <a:latin typeface="+mj-ea"/>
            <a:ea typeface="+mj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2457</Words>
  <Application>WPS 演示</Application>
  <PresentationFormat>宽屏</PresentationFormat>
  <Paragraphs>307</Paragraphs>
  <Slides>22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MiSans Normal</vt:lpstr>
      <vt:lpstr>WPS</vt:lpstr>
      <vt:lpstr>Office 主题​​</vt:lpstr>
      <vt:lpstr>食品药品安全责任体系完善</vt:lpstr>
      <vt:lpstr>目录</vt:lpstr>
      <vt:lpstr>体系完善的重要性</vt:lpstr>
      <vt:lpstr>食品药品安全现状</vt:lpstr>
      <vt:lpstr>完善体系的必要性</vt:lpstr>
      <vt:lpstr>预期目标与效果</vt:lpstr>
      <vt:lpstr>体系内容与结构</vt:lpstr>
      <vt:lpstr>监管机构职责</vt:lpstr>
      <vt:lpstr>企业主体责任</vt:lpstr>
      <vt:lpstr>实施策略与方法</vt:lpstr>
      <vt:lpstr>多元化教育宣传</vt:lpstr>
      <vt:lpstr>图片、图表应用</vt:lpstr>
      <vt:lpstr>通俗易懂的文字表达</vt:lpstr>
      <vt:lpstr>语言风格与受众</vt:lpstr>
      <vt:lpstr>效果评估与反馈</vt:lpstr>
      <vt:lpstr>技术手段与创新</vt:lpstr>
      <vt:lpstr>信息技术的应用</vt:lpstr>
      <vt:lpstr>创新监管工具</vt:lpstr>
      <vt:lpstr>提升公众参与度</vt:lpstr>
      <vt:lpstr>监督与评估机制</vt:lpstr>
      <vt:lpstr>定期检查与评估</vt:lpstr>
      <vt:lpstr>风险预警与应对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cc</cp:lastModifiedBy>
  <cp:revision>156</cp:revision>
  <dcterms:created xsi:type="dcterms:W3CDTF">2019-06-19T02:08:00Z</dcterms:created>
  <dcterms:modified xsi:type="dcterms:W3CDTF">2024-12-20T07:31:18Z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BCC328FA85C645F086479748F1C7842B_13</vt:lpwstr>
  </property>
</Properties>
</file>