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82588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873396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291744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582588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873396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4C1EE3-BC46-46E7-BF3A-C424CC6304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2917440" y="4843800"/>
            <a:ext cx="860112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D34474-0A74-4D96-AFD3-58A1FF7C0ED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82423C-2C35-4B69-AD40-CAE2AB55ED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1C22E4-99C2-4569-86D2-D0DA4669CD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C5C15E-3B21-4FB4-B9B7-DFDB30712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2917440" y="1510200"/>
            <a:ext cx="8601120" cy="88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CE1326-EF18-43F8-83A5-DA3C76F811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61B113-9ACC-4712-A468-089142EC35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2917440" y="4843800"/>
            <a:ext cx="860112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5ED0D0-BDBF-4123-AB6A-2CDA3FF795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9168CF-7C8E-4D2E-92E6-1DD94D374D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694A1F-ACA6-4334-901A-9B89CB3101C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B08B5-436A-440C-A1CF-D9FEC9B515B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82588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873396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291744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582588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873396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348465-CE1E-41E3-B275-BA844597A7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759A94-523B-4CD9-B26C-6E9FF89809A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2917440" y="4843800"/>
            <a:ext cx="860112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CAB5D5-E85F-44EA-A560-60FE393A551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8CEDD4-1050-4C59-992C-30DDA346936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CBD65A-AE79-48EC-9E2B-9116B4252E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8791E5-EAE9-4475-83A3-0742A5A390C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2917440" y="1510200"/>
            <a:ext cx="8601120" cy="88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18C263-634F-4F17-9A95-30604A7F5E2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BA9E5A-C9C5-4FE0-B17C-17CF577547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07B613-69FF-42E5-A6EF-E23FA58865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0A2168-67B2-4B95-8578-DACDB4FDBC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52BB560-A3B1-4D36-A06B-E2A76DB291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58CEAA0-940E-4B8B-B465-401958D01D8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82588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873396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291744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582588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873396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FB8761-1154-41CE-BC12-BC6EE130EC9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2917440" y="4843800"/>
            <a:ext cx="860112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2917440" y="1510200"/>
            <a:ext cx="8601120" cy="88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82588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8733960" y="497160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291744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/>
          </p:nvPr>
        </p:nvSpPr>
        <p:spPr>
          <a:xfrm>
            <a:off x="582588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/>
          </p:nvPr>
        </p:nvSpPr>
        <p:spPr>
          <a:xfrm>
            <a:off x="8733960" y="5116320"/>
            <a:ext cx="276948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2917440" y="1510200"/>
            <a:ext cx="8601120" cy="88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Droid Sans Fallb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7324920" y="511632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291744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7324920" y="4971600"/>
            <a:ext cx="419724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2917440" y="5116320"/>
            <a:ext cx="8601120" cy="1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000"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360" y="0"/>
            <a:ext cx="12192120" cy="6857640"/>
            <a:chOff x="-360" y="0"/>
            <a:chExt cx="12192120" cy="6857640"/>
          </a:xfrm>
        </p:grpSpPr>
        <p:sp>
          <p:nvSpPr>
            <p:cNvPr id="15" name="矩形: 圆顶角 14"/>
            <p:cNvSpPr/>
            <p:nvPr/>
          </p:nvSpPr>
          <p:spPr>
            <a:xfrm flipH="1">
              <a:off x="11739600" y="0"/>
              <a:ext cx="452160" cy="1460160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2" name="矩形: 圆顶角 1"/>
            <p:cNvSpPr/>
            <p:nvPr/>
          </p:nvSpPr>
          <p:spPr>
            <a:xfrm flipH="1">
              <a:off x="-720" y="5664240"/>
              <a:ext cx="420120" cy="1193400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3" name="矩形: 圆顶角 2"/>
            <p:cNvSpPr/>
            <p:nvPr/>
          </p:nvSpPr>
          <p:spPr>
            <a:xfrm flipH="1">
              <a:off x="11530800" y="520920"/>
              <a:ext cx="122760" cy="50724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61200" rIns="61200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4" name="矩形: 圆顶角 3"/>
            <p:cNvSpPr/>
            <p:nvPr/>
          </p:nvSpPr>
          <p:spPr>
            <a:xfrm flipH="1">
              <a:off x="318240" y="5334120"/>
              <a:ext cx="177480" cy="67608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" name="组合 4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" name="矩形 5"/>
            <p:cNvSpPr/>
            <p:nvPr/>
          </p:nvSpPr>
          <p:spPr>
            <a:xfrm flipH="1">
              <a:off x="0" y="0"/>
              <a:ext cx="12191760" cy="6857640"/>
            </a:xfrm>
            <a:prstGeom prst="rect">
              <a:avLst/>
            </a:prstGeom>
            <a:blipFill rotWithShape="0">
              <a:blip r:embed="rId14"/>
              <a:srcRect/>
              <a:stretch/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矩形 6"/>
            <p:cNvSpPr/>
            <p:nvPr/>
          </p:nvSpPr>
          <p:spPr>
            <a:xfrm>
              <a:off x="0" y="0"/>
              <a:ext cx="12191760" cy="6632640"/>
            </a:xfrm>
            <a:prstGeom prst="rect">
              <a:avLst/>
            </a:prstGeom>
            <a:gradFill rotWithShape="0">
              <a:gsLst>
                <a:gs pos="0">
                  <a:srgbClr val="1799F4">
                    <a:alpha val="0"/>
                  </a:srgbClr>
                </a:gs>
                <a:gs pos="100000">
                  <a:srgbClr val="0974BF"/>
                </a:gs>
              </a:gsLst>
              <a:lin ang="135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等腰三角形 7"/>
            <p:cNvSpPr/>
            <p:nvPr/>
          </p:nvSpPr>
          <p:spPr>
            <a:xfrm flipV="1">
              <a:off x="0" y="0"/>
              <a:ext cx="3066840" cy="2129760"/>
            </a:xfrm>
            <a:prstGeom prst="triangle">
              <a:avLst>
                <a:gd name="adj" fmla="val 0"/>
              </a:avLst>
            </a:prstGeom>
            <a:solidFill>
              <a:schemeClr val="accent2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等腰三角形 8"/>
            <p:cNvSpPr/>
            <p:nvPr/>
          </p:nvSpPr>
          <p:spPr>
            <a:xfrm>
              <a:off x="0" y="2000520"/>
              <a:ext cx="5638320" cy="485712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等腰三角形 9"/>
            <p:cNvSpPr/>
            <p:nvPr/>
          </p:nvSpPr>
          <p:spPr>
            <a:xfrm>
              <a:off x="0" y="3121200"/>
              <a:ext cx="4571640" cy="37364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40880" y="1092240"/>
            <a:ext cx="9309600" cy="196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5400" b="1" strike="noStrike" spc="-1">
                <a:solidFill>
                  <a:srgbClr val="FFFFFF"/>
                </a:solidFill>
                <a:latin typeface="Arial"/>
                <a:ea typeface="微软雅黑"/>
              </a:rPr>
              <a:t>Click to add title</a:t>
            </a:r>
            <a:endParaRPr lang="en-US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40880" y="5791320"/>
            <a:ext cx="3997440" cy="276480"/>
          </a:xfrm>
          <a:prstGeom prst="rect">
            <a:avLst/>
          </a:prstGeom>
          <a:noFill/>
          <a:ln w="0">
            <a:noFill/>
          </a:ln>
        </p:spPr>
        <p:txBody>
          <a:bodyPr lIns="90000"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微软雅黑"/>
              </a:rPr>
              <a:t>Presenter 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40880" y="5488920"/>
            <a:ext cx="3997440" cy="27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微软雅黑"/>
              </a:rPr>
              <a:t>www.islide.cc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EBFD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-360" y="0"/>
            <a:ext cx="12192120" cy="6857640"/>
            <a:chOff x="-360" y="0"/>
            <a:chExt cx="12192120" cy="6857640"/>
          </a:xfrm>
        </p:grpSpPr>
        <p:sp>
          <p:nvSpPr>
            <p:cNvPr id="51" name="矩形: 圆顶角 50"/>
            <p:cNvSpPr/>
            <p:nvPr/>
          </p:nvSpPr>
          <p:spPr>
            <a:xfrm flipH="1">
              <a:off x="11739600" y="0"/>
              <a:ext cx="452160" cy="1460160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52" name="矩形: 圆顶角 51"/>
            <p:cNvSpPr/>
            <p:nvPr/>
          </p:nvSpPr>
          <p:spPr>
            <a:xfrm flipH="1">
              <a:off x="-720" y="5664240"/>
              <a:ext cx="420120" cy="1193400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53" name="矩形: 圆顶角 52"/>
            <p:cNvSpPr/>
            <p:nvPr/>
          </p:nvSpPr>
          <p:spPr>
            <a:xfrm flipH="1">
              <a:off x="11530800" y="520920"/>
              <a:ext cx="122760" cy="50724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61200" rIns="61200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54" name="矩形: 圆顶角 53"/>
            <p:cNvSpPr/>
            <p:nvPr/>
          </p:nvSpPr>
          <p:spPr>
            <a:xfrm flipH="1">
              <a:off x="318240" y="5334120"/>
              <a:ext cx="177480" cy="67608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0240" y="128520"/>
            <a:ext cx="10858320" cy="899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2F2F2F"/>
                </a:solidFill>
                <a:latin typeface="Arial"/>
                <a:ea typeface="微软雅黑"/>
              </a:rPr>
              <a:t>Click to add title</a:t>
            </a:r>
            <a:endParaRPr lang="en-US" sz="2800" b="0" strike="noStrike" spc="-1">
              <a:solidFill>
                <a:srgbClr val="2F2F2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1"/>
          </p:nvPr>
        </p:nvSpPr>
        <p:spPr>
          <a:xfrm>
            <a:off x="4718160" y="6409800"/>
            <a:ext cx="27428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US" sz="1400" b="0" strike="noStrike" spc="-1">
                <a:latin typeface="Droid Sans Fallback"/>
              </a:defRPr>
            </a:lvl1pPr>
          </a:lstStyle>
          <a:p>
            <a:r>
              <a:rPr lang="en-US" sz="1400" b="0" strike="noStrike" spc="-1">
                <a:latin typeface="Droid Sans Fallback"/>
              </a:rPr>
              <a:t>&lt;日期/时间&gt;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ftr" idx="2"/>
          </p:nvPr>
        </p:nvSpPr>
        <p:spPr>
          <a:xfrm>
            <a:off x="660240" y="6409800"/>
            <a:ext cx="36572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Droid Sans Fallback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Droid Sans Fallback"/>
              </a:rPr>
              <a:t>&lt;页脚&gt;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sldNum" idx="3"/>
          </p:nvPr>
        </p:nvSpPr>
        <p:spPr>
          <a:xfrm>
            <a:off x="7861320" y="6409800"/>
            <a:ext cx="36572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8F8F8F"/>
                </a:solidFill>
                <a:latin typeface="Arial"/>
                <a:ea typeface="微软雅黑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AFC4D6-0DE1-4304-8A21-1F77390023D9}" type="slidenum">
              <a:rPr lang="en-US" sz="1000" b="0" strike="noStrike" spc="-1">
                <a:solidFill>
                  <a:srgbClr val="8F8F8F"/>
                </a:solidFill>
                <a:latin typeface="Arial"/>
                <a:ea typeface="微软雅黑"/>
              </a:rPr>
              <a:t>‹#›</a:t>
            </a:fld>
            <a:endParaRPr lang="en-US" sz="1000" b="0" strike="noStrike" spc="-1">
              <a:latin typeface="Droid Sans Fallback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zh-CN" sz="1800" b="0" strike="noStrike" spc="-1">
                <a:solidFill>
                  <a:srgbClr val="2F2F2F"/>
                </a:solidFill>
                <a:latin typeface="Arial"/>
              </a:rPr>
              <a:t>两连按编辑提纲文本格式</a:t>
            </a:r>
            <a:endParaRPr lang="en-US" sz="1800" b="0" strike="noStrike" spc="-1">
              <a:solidFill>
                <a:srgbClr val="2F2F2F"/>
              </a:solidFill>
              <a:latin typeface="Arial"/>
            </a:endParaRP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r>
              <a:rPr lang="zh-CN" sz="1400" b="0" strike="noStrike" spc="-1">
                <a:solidFill>
                  <a:srgbClr val="2F2F2F"/>
                </a:solidFill>
                <a:latin typeface="Arial"/>
              </a:rPr>
              <a:t>第二提纲级别</a:t>
            </a:r>
            <a:endParaRPr lang="en-US" sz="1400" b="0" strike="noStrike" spc="-1">
              <a:solidFill>
                <a:srgbClr val="2F2F2F"/>
              </a:solidFill>
              <a:latin typeface="Arial"/>
            </a:endParaRP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zh-CN" sz="1200" b="0" strike="noStrike" spc="-1">
                <a:solidFill>
                  <a:srgbClr val="2F2F2F"/>
                </a:solidFill>
                <a:latin typeface="Arial"/>
              </a:rPr>
              <a:t>第三提纲级别</a:t>
            </a:r>
            <a:endParaRPr lang="en-US" sz="1200" b="0" strike="noStrike" spc="-1">
              <a:solidFill>
                <a:srgbClr val="2F2F2F"/>
              </a:solidFill>
              <a:latin typeface="Arial"/>
            </a:endParaRP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r>
              <a:rPr lang="zh-CN" sz="1200" b="0" strike="noStrike" spc="-1">
                <a:solidFill>
                  <a:srgbClr val="2F2F2F"/>
                </a:solidFill>
                <a:latin typeface="Arial"/>
              </a:rPr>
              <a:t>第四提纲级别</a:t>
            </a:r>
            <a:endParaRPr lang="en-US" sz="1200" b="0" strike="noStrike" spc="-1">
              <a:solidFill>
                <a:srgbClr val="2F2F2F"/>
              </a:solidFill>
              <a:latin typeface="Arial"/>
            </a:endParaRP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zh-CN" sz="2000" b="0" strike="noStrike" spc="-1">
                <a:solidFill>
                  <a:srgbClr val="2F2F2F"/>
                </a:solidFill>
                <a:latin typeface="Arial"/>
              </a:rPr>
              <a:t>第五提纲级别</a:t>
            </a:r>
            <a:endParaRPr lang="en-US" sz="2000" b="0" strike="noStrike" spc="-1">
              <a:solidFill>
                <a:srgbClr val="2F2F2F"/>
              </a:solidFill>
              <a:latin typeface="Arial"/>
            </a:endParaRP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zh-CN" sz="2000" b="0" strike="noStrike" spc="-1">
                <a:solidFill>
                  <a:srgbClr val="2F2F2F"/>
                </a:solidFill>
                <a:latin typeface="Arial"/>
              </a:rPr>
              <a:t>第六提纲级别</a:t>
            </a:r>
            <a:endParaRPr lang="en-US" sz="2000" b="0" strike="noStrike" spc="-1">
              <a:solidFill>
                <a:srgbClr val="2F2F2F"/>
              </a:solidFill>
              <a:latin typeface="Arial"/>
            </a:endParaRP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zh-CN" sz="2000" b="0" strike="noStrike" spc="-1">
                <a:solidFill>
                  <a:srgbClr val="2F2F2F"/>
                </a:solidFill>
                <a:latin typeface="Arial"/>
              </a:rPr>
              <a:t>第七提纲级别</a:t>
            </a:r>
            <a:endParaRPr lang="en-US" sz="2000" b="0" strike="noStrike" spc="-1">
              <a:solidFill>
                <a:srgbClr val="2F2F2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-360" y="0"/>
            <a:ext cx="12192120" cy="6857640"/>
            <a:chOff x="-360" y="0"/>
            <a:chExt cx="12192120" cy="6857640"/>
          </a:xfrm>
        </p:grpSpPr>
        <p:sp>
          <p:nvSpPr>
            <p:cNvPr id="97" name="矩形: 圆顶角 96"/>
            <p:cNvSpPr/>
            <p:nvPr/>
          </p:nvSpPr>
          <p:spPr>
            <a:xfrm flipH="1">
              <a:off x="11739600" y="0"/>
              <a:ext cx="452160" cy="1460160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98" name="矩形: 圆顶角 97"/>
            <p:cNvSpPr/>
            <p:nvPr/>
          </p:nvSpPr>
          <p:spPr>
            <a:xfrm flipH="1">
              <a:off x="-720" y="5664240"/>
              <a:ext cx="420120" cy="1193400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99" name="矩形: 圆顶角 98"/>
            <p:cNvSpPr/>
            <p:nvPr/>
          </p:nvSpPr>
          <p:spPr>
            <a:xfrm flipH="1">
              <a:off x="11530800" y="520920"/>
              <a:ext cx="122760" cy="50724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61200" rIns="61200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100" name="矩形: 圆顶角 99"/>
            <p:cNvSpPr/>
            <p:nvPr/>
          </p:nvSpPr>
          <p:spPr>
            <a:xfrm flipH="1">
              <a:off x="318240" y="5334120"/>
              <a:ext cx="177480" cy="67608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1" name="组合 100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02" name="矩形 101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0">
              <a:blip r:embed="rId14"/>
              <a:srcRect/>
              <a:stretch/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矩形 102"/>
            <p:cNvSpPr/>
            <p:nvPr/>
          </p:nvSpPr>
          <p:spPr>
            <a:xfrm flipH="1">
              <a:off x="0" y="0"/>
              <a:ext cx="12191760" cy="6632640"/>
            </a:xfrm>
            <a:prstGeom prst="rect">
              <a:avLst/>
            </a:prstGeom>
            <a:gradFill rotWithShape="0">
              <a:gsLst>
                <a:gs pos="0">
                  <a:srgbClr val="1799F4">
                    <a:alpha val="0"/>
                  </a:srgbClr>
                </a:gs>
                <a:gs pos="100000">
                  <a:srgbClr val="0974BF"/>
                </a:gs>
              </a:gsLst>
              <a:lin ang="189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等腰三角形 103"/>
            <p:cNvSpPr/>
            <p:nvPr/>
          </p:nvSpPr>
          <p:spPr>
            <a:xfrm flipH="1" flipV="1">
              <a:off x="9124200" y="0"/>
              <a:ext cx="3066840" cy="2129760"/>
            </a:xfrm>
            <a:prstGeom prst="triangle">
              <a:avLst>
                <a:gd name="adj" fmla="val 0"/>
              </a:avLst>
            </a:prstGeom>
            <a:solidFill>
              <a:schemeClr val="accent2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等腰三角形 104"/>
            <p:cNvSpPr/>
            <p:nvPr/>
          </p:nvSpPr>
          <p:spPr>
            <a:xfrm flipH="1">
              <a:off x="6553080" y="2000520"/>
              <a:ext cx="5638320" cy="485712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等腰三角形 105"/>
            <p:cNvSpPr/>
            <p:nvPr/>
          </p:nvSpPr>
          <p:spPr>
            <a:xfrm flipH="1">
              <a:off x="7619400" y="3121200"/>
              <a:ext cx="4571640" cy="37364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918160" y="2246400"/>
            <a:ext cx="6685200" cy="58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FFFFFF"/>
                </a:solidFill>
                <a:latin typeface="Arial"/>
                <a:ea typeface="微软雅黑"/>
              </a:rPr>
              <a:t>Click to add title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918160" y="2843280"/>
            <a:ext cx="6685200" cy="165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Click to add text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4"/>
          </p:nvPr>
        </p:nvSpPr>
        <p:spPr>
          <a:xfrm>
            <a:off x="4718160" y="6409800"/>
            <a:ext cx="27428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微软雅黑"/>
              </a:rPr>
              <a:t>&lt;日期/时间&gt;</a:t>
            </a:r>
            <a:endParaRPr lang="en-US" sz="1000" b="0" strike="noStrike" spc="-1">
              <a:latin typeface="Droid Sans Fallback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ftr" idx="5"/>
          </p:nvPr>
        </p:nvSpPr>
        <p:spPr>
          <a:xfrm>
            <a:off x="660240" y="6409800"/>
            <a:ext cx="36572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af-ZA" sz="1000" b="0" strike="noStrike" spc="-1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af-ZA" sz="1000" b="0" strike="noStrike" spc="-1">
                <a:solidFill>
                  <a:srgbClr val="FFFFFF"/>
                </a:solidFill>
                <a:latin typeface="Arial"/>
                <a:ea typeface="微软雅黑"/>
              </a:rPr>
              <a:t>&lt;页脚&gt;</a:t>
            </a:r>
            <a:endParaRPr lang="en-US" sz="1000" b="0" strike="noStrike" spc="-1">
              <a:latin typeface="Droid Sans Fallback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sldNum" idx="6"/>
          </p:nvPr>
        </p:nvSpPr>
        <p:spPr>
          <a:xfrm>
            <a:off x="7861320" y="6409800"/>
            <a:ext cx="365724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2BCC05-E222-4359-BCDE-9EB762C56618}" type="slidenum">
              <a:rPr lang="en-US" sz="1000" b="0" strike="noStrike" spc="-1">
                <a:solidFill>
                  <a:srgbClr val="FFFFFF"/>
                </a:solidFill>
                <a:latin typeface="Arial"/>
                <a:ea typeface="微软雅黑"/>
              </a:rPr>
              <a:t>‹#›</a:t>
            </a:fld>
            <a:endParaRPr lang="en-US" sz="1000" b="0" strike="noStrike" spc="-1">
              <a:latin typeface="Droid Sans Fallb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组合 147"/>
          <p:cNvGrpSpPr/>
          <p:nvPr/>
        </p:nvGrpSpPr>
        <p:grpSpPr>
          <a:xfrm>
            <a:off x="-360" y="0"/>
            <a:ext cx="12192120" cy="6857640"/>
            <a:chOff x="-360" y="0"/>
            <a:chExt cx="12192120" cy="6857640"/>
          </a:xfrm>
        </p:grpSpPr>
        <p:sp>
          <p:nvSpPr>
            <p:cNvPr id="149" name="矩形: 圆顶角 148"/>
            <p:cNvSpPr/>
            <p:nvPr/>
          </p:nvSpPr>
          <p:spPr>
            <a:xfrm flipH="1">
              <a:off x="11739600" y="0"/>
              <a:ext cx="452160" cy="1460160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150" name="矩形: 圆顶角 149"/>
            <p:cNvSpPr/>
            <p:nvPr/>
          </p:nvSpPr>
          <p:spPr>
            <a:xfrm flipH="1">
              <a:off x="-720" y="5664240"/>
              <a:ext cx="420120" cy="1193400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151" name="矩形: 圆顶角 150"/>
            <p:cNvSpPr/>
            <p:nvPr/>
          </p:nvSpPr>
          <p:spPr>
            <a:xfrm flipH="1">
              <a:off x="11530800" y="520920"/>
              <a:ext cx="122760" cy="50724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61200" rIns="61200" numCol="1" spcCol="0" anchor="ctr">
              <a:norm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US" sz="1800" b="0" strike="noStrike" spc="-1">
                <a:latin typeface="Droid Sans Fallback"/>
              </a:endParaRPr>
            </a:p>
          </p:txBody>
        </p:sp>
        <p:sp>
          <p:nvSpPr>
            <p:cNvPr id="152" name="矩形: 圆顶角 151"/>
            <p:cNvSpPr/>
            <p:nvPr/>
          </p:nvSpPr>
          <p:spPr>
            <a:xfrm flipH="1">
              <a:off x="318240" y="5334120"/>
              <a:ext cx="177480" cy="676080"/>
            </a:xfrm>
            <a:prstGeom prst="round2SameRect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1799F4">
                    <a:alpha val="10196"/>
                  </a:srgbClr>
                </a:gs>
                <a:gs pos="100000">
                  <a:srgbClr val="1799F4">
                    <a:alpha val="50196"/>
                  </a:srgbClr>
                </a:gs>
              </a:gsLst>
              <a:lin ang="5400000"/>
            </a:gradFill>
            <a:ln w="2193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3" name="组合 15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54" name="矩形 153"/>
            <p:cNvSpPr/>
            <p:nvPr/>
          </p:nvSpPr>
          <p:spPr>
            <a:xfrm flipH="1">
              <a:off x="0" y="0"/>
              <a:ext cx="12191760" cy="6857640"/>
            </a:xfrm>
            <a:prstGeom prst="rect">
              <a:avLst/>
            </a:prstGeom>
            <a:blipFill rotWithShape="0">
              <a:blip r:embed="rId14"/>
              <a:srcRect/>
              <a:stretch/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矩形 154"/>
            <p:cNvSpPr/>
            <p:nvPr/>
          </p:nvSpPr>
          <p:spPr>
            <a:xfrm>
              <a:off x="0" y="0"/>
              <a:ext cx="12191760" cy="6632640"/>
            </a:xfrm>
            <a:prstGeom prst="rect">
              <a:avLst/>
            </a:prstGeom>
            <a:gradFill rotWithShape="0">
              <a:gsLst>
                <a:gs pos="0">
                  <a:srgbClr val="1799F4">
                    <a:alpha val="0"/>
                  </a:srgbClr>
                </a:gs>
                <a:gs pos="100000">
                  <a:srgbClr val="0974BF"/>
                </a:gs>
              </a:gsLst>
              <a:lin ang="135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等腰三角形 155"/>
            <p:cNvSpPr/>
            <p:nvPr/>
          </p:nvSpPr>
          <p:spPr>
            <a:xfrm flipV="1">
              <a:off x="0" y="0"/>
              <a:ext cx="3066840" cy="2129760"/>
            </a:xfrm>
            <a:prstGeom prst="triangle">
              <a:avLst>
                <a:gd name="adj" fmla="val 0"/>
              </a:avLst>
            </a:prstGeom>
            <a:solidFill>
              <a:schemeClr val="accent2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等腰三角形 156"/>
            <p:cNvSpPr/>
            <p:nvPr/>
          </p:nvSpPr>
          <p:spPr>
            <a:xfrm>
              <a:off x="0" y="2000520"/>
              <a:ext cx="5638320" cy="485712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等腰三角形 157"/>
            <p:cNvSpPr/>
            <p:nvPr/>
          </p:nvSpPr>
          <p:spPr>
            <a:xfrm>
              <a:off x="0" y="3121200"/>
              <a:ext cx="4571640" cy="37364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  <a:ea typeface="微软雅黑"/>
              </a:rPr>
              <a:t>Click to add title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2917440" y="49716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lIns="90000"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微软雅黑"/>
              </a:rPr>
              <a:t>Presenter 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2917440" y="4669200"/>
            <a:ext cx="8601120" cy="27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微软雅黑"/>
              </a:rPr>
              <a:t>www.islide.cc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640880" y="1092240"/>
            <a:ext cx="9309600" cy="196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5400" b="1" strike="noStrike" spc="-1">
                <a:solidFill>
                  <a:srgbClr val="FFFFFF"/>
                </a:solidFill>
                <a:latin typeface="Arial"/>
                <a:ea typeface="微软雅黑"/>
              </a:rPr>
              <a:t>城乡融合发展：实现中国式现代化的关键</a:t>
            </a:r>
            <a:endParaRPr lang="en-US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724040" y="3401640"/>
            <a:ext cx="5634360" cy="806760"/>
          </a:xfrm>
          <a:prstGeom prst="rect">
            <a:avLst/>
          </a:prstGeom>
          <a:gradFill rotWithShape="0">
            <a:gsLst>
              <a:gs pos="0">
                <a:srgbClr val="FF9D00">
                  <a:alpha val="0"/>
                </a:srgbClr>
              </a:gs>
              <a:gs pos="100000">
                <a:srgbClr val="FF9D00"/>
              </a:gs>
            </a:gsLst>
            <a:lin ang="10800000"/>
          </a:gra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探索城乡关系的新格局，推动社会主义现代化</a:t>
            </a:r>
            <a:endParaRPr lang="en-US" sz="2000" b="0" strike="noStrike" spc="-1">
              <a:latin typeface="Droid Sans Fallb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441a9ea5-7966-454a-993c-cfc77af2d108.source.4.zh-Hans.pptx"/>
          <p:cNvGrpSpPr/>
          <p:nvPr/>
        </p:nvGrpSpPr>
        <p:grpSpPr>
          <a:xfrm>
            <a:off x="0" y="1130400"/>
            <a:ext cx="12089880" cy="4674600"/>
            <a:chOff x="0" y="1130400"/>
            <a:chExt cx="12089880" cy="4674600"/>
          </a:xfrm>
        </p:grpSpPr>
        <p:sp>
          <p:nvSpPr>
            <p:cNvPr id="201" name="箭头: 右 74"/>
            <p:cNvSpPr/>
            <p:nvPr/>
          </p:nvSpPr>
          <p:spPr>
            <a:xfrm>
              <a:off x="0" y="3727800"/>
              <a:ext cx="12089880" cy="957960"/>
            </a:xfrm>
            <a:prstGeom prst="rightArrow">
              <a:avLst>
                <a:gd name="adj1" fmla="val 82388"/>
                <a:gd name="adj2" fmla="val 35994"/>
              </a:avLst>
            </a:prstGeom>
            <a:gradFill rotWithShape="0">
              <a:gsLst>
                <a:gs pos="25000">
                  <a:srgbClr val="1799F4"/>
                </a:gs>
                <a:gs pos="100000">
                  <a:srgbClr val="74C2F8"/>
                </a:gs>
              </a:gsLst>
              <a:lin ang="13500000"/>
            </a:gradFill>
            <a:ln w="38100">
              <a:noFill/>
            </a:ln>
            <a:effectLst>
              <a:outerShdw blurRad="127080" dist="6313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02" name="组合 4"/>
            <p:cNvGrpSpPr/>
            <p:nvPr/>
          </p:nvGrpSpPr>
          <p:grpSpPr>
            <a:xfrm>
              <a:off x="660240" y="3727800"/>
              <a:ext cx="3656160" cy="2077200"/>
              <a:chOff x="660240" y="3727800"/>
              <a:chExt cx="3656160" cy="2077200"/>
            </a:xfrm>
          </p:grpSpPr>
          <p:grpSp>
            <p:nvGrpSpPr>
              <p:cNvPr id="203" name="组合 21"/>
              <p:cNvGrpSpPr/>
              <p:nvPr/>
            </p:nvGrpSpPr>
            <p:grpSpPr>
              <a:xfrm>
                <a:off x="660240" y="4836240"/>
                <a:ext cx="3656160" cy="968760"/>
                <a:chOff x="660240" y="4836240"/>
                <a:chExt cx="3656160" cy="968760"/>
              </a:xfrm>
            </p:grpSpPr>
            <p:sp>
              <p:nvSpPr>
                <p:cNvPr id="204" name="ComponentBackground1"/>
                <p:cNvSpPr/>
                <p:nvPr/>
              </p:nvSpPr>
              <p:spPr>
                <a:xfrm>
                  <a:off x="660240" y="4836240"/>
                  <a:ext cx="3656160" cy="968760"/>
                </a:xfrm>
                <a:prstGeom prst="roundRect">
                  <a:avLst>
                    <a:gd name="adj" fmla="val 9478"/>
                  </a:avLst>
                </a:prstGeom>
                <a:gradFill rotWithShape="0">
                  <a:gsLst>
                    <a:gs pos="50000">
                      <a:srgbClr val="B9E0FC">
                        <a:alpha val="0"/>
                      </a:srgbClr>
                    </a:gs>
                    <a:gs pos="100000">
                      <a:srgbClr val="97D1FA">
                        <a:alpha val="50196"/>
                      </a:srgbClr>
                    </a:gs>
                  </a:gsLst>
                  <a:lin ang="16200000"/>
                </a:gradFill>
                <a:ln cap="rnd">
                  <a:solidFill>
                    <a:srgbClr val="97D1F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05" name="Bullet1"/>
                <p:cNvSpPr/>
                <p:nvPr/>
              </p:nvSpPr>
              <p:spPr>
                <a:xfrm>
                  <a:off x="746280" y="4971960"/>
                  <a:ext cx="3484440" cy="528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  <a:tabLst>
                      <a:tab pos="0" algn="l"/>
                    </a:tabLst>
                  </a:pPr>
                  <a:r>
                    <a:rPr lang="zh-CN" sz="1800" b="1" strike="noStrike" spc="-1">
                      <a:solidFill>
                        <a:srgbClr val="2F2F2F"/>
                      </a:solidFill>
                      <a:latin typeface="Arial"/>
                      <a:ea typeface="微软雅黑"/>
                    </a:rPr>
                    <a:t>城乡融合发展的背景与意义</a:t>
                  </a:r>
                  <a:endParaRPr lang="en-US" sz="1800" b="0" strike="noStrike" spc="-1">
                    <a:latin typeface="Droid Sans Fallback"/>
                  </a:endParaRPr>
                </a:p>
              </p:txBody>
            </p:sp>
          </p:grpSp>
          <p:sp>
            <p:nvSpPr>
              <p:cNvPr id="206" name="Number1"/>
              <p:cNvSpPr/>
              <p:nvPr/>
            </p:nvSpPr>
            <p:spPr>
              <a:xfrm>
                <a:off x="2004840" y="3727800"/>
                <a:ext cx="960840" cy="9604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99F4"/>
                </a:solidFill>
              </a:ln>
              <a:effectLst>
                <a:outerShdw blurRad="127080" dist="6313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2400" b="1" strike="noStrike" spc="-1">
                    <a:solidFill>
                      <a:schemeClr val="accent1"/>
                    </a:solidFill>
                    <a:latin typeface="Arial"/>
                    <a:ea typeface="微软雅黑"/>
                  </a:rPr>
                  <a:t>01</a:t>
                </a:r>
                <a:endParaRPr lang="en-US" sz="2400" b="0" strike="noStrike" spc="-1">
                  <a:latin typeface="Droid Sans Fallback"/>
                </a:endParaRPr>
              </a:p>
            </p:txBody>
          </p:sp>
        </p:grpSp>
        <p:grpSp>
          <p:nvGrpSpPr>
            <p:cNvPr id="207" name="组合 9"/>
            <p:cNvGrpSpPr/>
            <p:nvPr/>
          </p:nvGrpSpPr>
          <p:grpSpPr>
            <a:xfrm>
              <a:off x="3061080" y="2800800"/>
              <a:ext cx="3656160" cy="1887480"/>
              <a:chOff x="3061080" y="2800800"/>
              <a:chExt cx="3656160" cy="1887480"/>
            </a:xfrm>
          </p:grpSpPr>
          <p:sp>
            <p:nvSpPr>
              <p:cNvPr id="208" name="Number2"/>
              <p:cNvSpPr/>
              <p:nvPr/>
            </p:nvSpPr>
            <p:spPr>
              <a:xfrm>
                <a:off x="4405320" y="3727800"/>
                <a:ext cx="960840" cy="9604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99F4"/>
                </a:solidFill>
              </a:ln>
              <a:effectLst>
                <a:outerShdw blurRad="127080" dist="6313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2400" b="1" strike="noStrike" spc="-1">
                    <a:solidFill>
                      <a:schemeClr val="accent1"/>
                    </a:solidFill>
                    <a:latin typeface="Arial"/>
                    <a:ea typeface="微软雅黑"/>
                  </a:rPr>
                  <a:t>02</a:t>
                </a:r>
                <a:endParaRPr lang="en-US" sz="2400" b="0" strike="noStrike" spc="-1">
                  <a:latin typeface="Droid Sans Fallback"/>
                </a:endParaRPr>
              </a:p>
            </p:txBody>
          </p:sp>
          <p:grpSp>
            <p:nvGrpSpPr>
              <p:cNvPr id="209" name="组合 26"/>
              <p:cNvGrpSpPr/>
              <p:nvPr/>
            </p:nvGrpSpPr>
            <p:grpSpPr>
              <a:xfrm>
                <a:off x="3061080" y="2800800"/>
                <a:ext cx="3656160" cy="968760"/>
                <a:chOff x="3061080" y="2800800"/>
                <a:chExt cx="3656160" cy="968760"/>
              </a:xfrm>
            </p:grpSpPr>
            <p:sp>
              <p:nvSpPr>
                <p:cNvPr id="210" name="ComponentBackground2"/>
                <p:cNvSpPr/>
                <p:nvPr/>
              </p:nvSpPr>
              <p:spPr>
                <a:xfrm>
                  <a:off x="3061080" y="2800800"/>
                  <a:ext cx="3656160" cy="968760"/>
                </a:xfrm>
                <a:prstGeom prst="roundRect">
                  <a:avLst>
                    <a:gd name="adj" fmla="val 9478"/>
                  </a:avLst>
                </a:prstGeom>
                <a:gradFill rotWithShape="0">
                  <a:gsLst>
                    <a:gs pos="50000">
                      <a:srgbClr val="B9E0FC">
                        <a:alpha val="0"/>
                      </a:srgbClr>
                    </a:gs>
                    <a:gs pos="100000">
                      <a:srgbClr val="97D1FA">
                        <a:alpha val="50196"/>
                      </a:srgbClr>
                    </a:gs>
                  </a:gsLst>
                  <a:lin ang="16200000"/>
                </a:gradFill>
                <a:ln cap="rnd">
                  <a:solidFill>
                    <a:srgbClr val="97D1F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11" name="Bullet2"/>
                <p:cNvSpPr/>
                <p:nvPr/>
              </p:nvSpPr>
              <p:spPr>
                <a:xfrm>
                  <a:off x="3147120" y="2966040"/>
                  <a:ext cx="3484440" cy="528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  <a:tabLst>
                      <a:tab pos="0" algn="l"/>
                    </a:tabLst>
                  </a:pPr>
                  <a:r>
                    <a:rPr lang="zh-CN" sz="1800" b="1" strike="noStrike" spc="-1">
                      <a:solidFill>
                        <a:srgbClr val="2F2F2F"/>
                      </a:solidFill>
                      <a:latin typeface="Arial"/>
                      <a:ea typeface="微软雅黑"/>
                    </a:rPr>
                    <a:t>党的二十届三中全会的精神</a:t>
                  </a:r>
                  <a:endParaRPr lang="en-US" sz="1800" b="0" strike="noStrike" spc="-1">
                    <a:latin typeface="Droid Sans Fallback"/>
                  </a:endParaRPr>
                </a:p>
              </p:txBody>
            </p:sp>
          </p:grpSp>
        </p:grpSp>
        <p:grpSp>
          <p:nvGrpSpPr>
            <p:cNvPr id="212" name="组合 10"/>
            <p:cNvGrpSpPr/>
            <p:nvPr/>
          </p:nvGrpSpPr>
          <p:grpSpPr>
            <a:xfrm>
              <a:off x="5461920" y="3727800"/>
              <a:ext cx="3656160" cy="2077200"/>
              <a:chOff x="5461920" y="3727800"/>
              <a:chExt cx="3656160" cy="2077200"/>
            </a:xfrm>
          </p:grpSpPr>
          <p:sp>
            <p:nvSpPr>
              <p:cNvPr id="213" name="Number3"/>
              <p:cNvSpPr/>
              <p:nvPr/>
            </p:nvSpPr>
            <p:spPr>
              <a:xfrm>
                <a:off x="6806160" y="3727800"/>
                <a:ext cx="960840" cy="9604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99F4"/>
                </a:solidFill>
              </a:ln>
              <a:effectLst>
                <a:outerShdw blurRad="127080" dist="6313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2400" b="1" strike="noStrike" spc="-1">
                    <a:solidFill>
                      <a:schemeClr val="accent1"/>
                    </a:solidFill>
                    <a:latin typeface="Arial"/>
                    <a:ea typeface="微软雅黑"/>
                  </a:rPr>
                  <a:t>03</a:t>
                </a:r>
                <a:endParaRPr lang="en-US" sz="2400" b="0" strike="noStrike" spc="-1">
                  <a:latin typeface="Droid Sans Fallback"/>
                </a:endParaRPr>
              </a:p>
            </p:txBody>
          </p:sp>
          <p:grpSp>
            <p:nvGrpSpPr>
              <p:cNvPr id="214" name="组合 54"/>
              <p:cNvGrpSpPr/>
              <p:nvPr/>
            </p:nvGrpSpPr>
            <p:grpSpPr>
              <a:xfrm>
                <a:off x="5461920" y="4836240"/>
                <a:ext cx="3656160" cy="968760"/>
                <a:chOff x="5461920" y="4836240"/>
                <a:chExt cx="3656160" cy="968760"/>
              </a:xfrm>
            </p:grpSpPr>
            <p:sp>
              <p:nvSpPr>
                <p:cNvPr id="215" name="ComponentBackground3"/>
                <p:cNvSpPr/>
                <p:nvPr/>
              </p:nvSpPr>
              <p:spPr>
                <a:xfrm>
                  <a:off x="5461920" y="4836240"/>
                  <a:ext cx="3656160" cy="968760"/>
                </a:xfrm>
                <a:prstGeom prst="roundRect">
                  <a:avLst>
                    <a:gd name="adj" fmla="val 9478"/>
                  </a:avLst>
                </a:prstGeom>
                <a:gradFill rotWithShape="0">
                  <a:gsLst>
                    <a:gs pos="50000">
                      <a:srgbClr val="B9E0FC">
                        <a:alpha val="0"/>
                      </a:srgbClr>
                    </a:gs>
                    <a:gs pos="100000">
                      <a:srgbClr val="97D1FA">
                        <a:alpha val="50196"/>
                      </a:srgbClr>
                    </a:gs>
                  </a:gsLst>
                  <a:lin ang="16200000"/>
                </a:gradFill>
                <a:ln cap="rnd">
                  <a:solidFill>
                    <a:srgbClr val="97D1F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16" name="Bullet3"/>
                <p:cNvSpPr/>
                <p:nvPr/>
              </p:nvSpPr>
              <p:spPr>
                <a:xfrm>
                  <a:off x="5547600" y="4971960"/>
                  <a:ext cx="3484440" cy="528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  <a:tabLst>
                      <a:tab pos="0" algn="l"/>
                    </a:tabLst>
                  </a:pPr>
                  <a:r>
                    <a:rPr lang="zh-CN" sz="1800" b="1" strike="noStrike" spc="-1">
                      <a:solidFill>
                        <a:srgbClr val="2F2F2F"/>
                      </a:solidFill>
                      <a:latin typeface="Arial"/>
                      <a:ea typeface="微软雅黑"/>
                    </a:rPr>
                    <a:t>城乡融合发展的实践成果</a:t>
                  </a:r>
                  <a:endParaRPr lang="en-US" sz="1800" b="0" strike="noStrike" spc="-1">
                    <a:latin typeface="Droid Sans Fallback"/>
                  </a:endParaRPr>
                </a:p>
              </p:txBody>
            </p:sp>
          </p:grpSp>
        </p:grpSp>
        <p:grpSp>
          <p:nvGrpSpPr>
            <p:cNvPr id="217" name="组合 11"/>
            <p:cNvGrpSpPr/>
            <p:nvPr/>
          </p:nvGrpSpPr>
          <p:grpSpPr>
            <a:xfrm>
              <a:off x="7862400" y="2800800"/>
              <a:ext cx="3656160" cy="1887480"/>
              <a:chOff x="7862400" y="2800800"/>
              <a:chExt cx="3656160" cy="1887480"/>
            </a:xfrm>
          </p:grpSpPr>
          <p:sp>
            <p:nvSpPr>
              <p:cNvPr id="218" name="Number4"/>
              <p:cNvSpPr/>
              <p:nvPr/>
            </p:nvSpPr>
            <p:spPr>
              <a:xfrm>
                <a:off x="9207000" y="3727800"/>
                <a:ext cx="960840" cy="9604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99F4"/>
                </a:solidFill>
              </a:ln>
              <a:effectLst>
                <a:outerShdw blurRad="127080" dist="6313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2400" b="1" strike="noStrike" spc="-1">
                    <a:solidFill>
                      <a:schemeClr val="accent1"/>
                    </a:solidFill>
                    <a:latin typeface="Arial"/>
                    <a:ea typeface="微软雅黑"/>
                  </a:rPr>
                  <a:t>04</a:t>
                </a:r>
                <a:endParaRPr lang="en-US" sz="2400" b="0" strike="noStrike" spc="-1">
                  <a:latin typeface="Droid Sans Fallback"/>
                </a:endParaRPr>
              </a:p>
            </p:txBody>
          </p:sp>
          <p:grpSp>
            <p:nvGrpSpPr>
              <p:cNvPr id="219" name="组合 58"/>
              <p:cNvGrpSpPr/>
              <p:nvPr/>
            </p:nvGrpSpPr>
            <p:grpSpPr>
              <a:xfrm>
                <a:off x="7862400" y="2800800"/>
                <a:ext cx="3656160" cy="968760"/>
                <a:chOff x="7862400" y="2800800"/>
                <a:chExt cx="3656160" cy="968760"/>
              </a:xfrm>
            </p:grpSpPr>
            <p:sp>
              <p:nvSpPr>
                <p:cNvPr id="220" name="ComponentBackground4"/>
                <p:cNvSpPr/>
                <p:nvPr/>
              </p:nvSpPr>
              <p:spPr>
                <a:xfrm>
                  <a:off x="7862400" y="2800800"/>
                  <a:ext cx="3656160" cy="968760"/>
                </a:xfrm>
                <a:prstGeom prst="roundRect">
                  <a:avLst>
                    <a:gd name="adj" fmla="val 9478"/>
                  </a:avLst>
                </a:prstGeom>
                <a:gradFill rotWithShape="0">
                  <a:gsLst>
                    <a:gs pos="50000">
                      <a:srgbClr val="B9E0FC">
                        <a:alpha val="0"/>
                      </a:srgbClr>
                    </a:gs>
                    <a:gs pos="100000">
                      <a:srgbClr val="97D1FA">
                        <a:alpha val="50196"/>
                      </a:srgbClr>
                    </a:gs>
                  </a:gsLst>
                  <a:lin ang="16200000"/>
                </a:gradFill>
                <a:ln cap="rnd">
                  <a:solidFill>
                    <a:srgbClr val="97D1F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21" name="Bullet4"/>
                <p:cNvSpPr/>
                <p:nvPr/>
              </p:nvSpPr>
              <p:spPr>
                <a:xfrm>
                  <a:off x="7948440" y="2966040"/>
                  <a:ext cx="3484440" cy="528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  <a:buNone/>
                    <a:tabLst>
                      <a:tab pos="0" algn="l"/>
                    </a:tabLst>
                  </a:pPr>
                  <a:r>
                    <a:rPr lang="zh-CN" sz="1800" b="1" strike="noStrike" spc="-1">
                      <a:solidFill>
                        <a:srgbClr val="2F2F2F"/>
                      </a:solidFill>
                      <a:latin typeface="Arial"/>
                      <a:ea typeface="微软雅黑"/>
                    </a:rPr>
                    <a:t>未来展望：城乡融合发展的方向</a:t>
                  </a:r>
                  <a:endParaRPr lang="en-US" sz="1800" b="0" strike="noStrike" spc="-1">
                    <a:latin typeface="Droid Sans Fallback"/>
                  </a:endParaRPr>
                </a:p>
              </p:txBody>
            </p:sp>
          </p:grpSp>
        </p:grpSp>
        <p:sp>
          <p:nvSpPr>
            <p:cNvPr id="222" name="Title"/>
            <p:cNvSpPr/>
            <p:nvPr/>
          </p:nvSpPr>
          <p:spPr>
            <a:xfrm>
              <a:off x="660240" y="1130400"/>
              <a:ext cx="10858320" cy="915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zh-CN" sz="6000" b="1" strike="noStrike" spc="-1">
                  <a:solidFill>
                    <a:srgbClr val="2F2F2F"/>
                  </a:solidFill>
                  <a:latin typeface="Arial"/>
                  <a:ea typeface="微软雅黑"/>
                </a:rPr>
                <a:t>目录</a:t>
              </a:r>
              <a:endParaRPr lang="en-US" sz="6000" b="0" strike="noStrike" spc="-1">
                <a:latin typeface="Droid Sans Fallback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918160" y="2246400"/>
            <a:ext cx="6685200" cy="58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zh-CN" sz="3200" b="1" strike="noStrike" spc="-1">
                <a:solidFill>
                  <a:srgbClr val="FFFFFF"/>
                </a:solidFill>
                <a:latin typeface="Arial"/>
                <a:ea typeface="微软雅黑"/>
              </a:rPr>
              <a:t>城乡融合发展的背景与意义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2918160" y="2843280"/>
            <a:ext cx="6685200" cy="165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新时代中国城乡关系的新挑战与机遇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3569400" y="3385800"/>
            <a:ext cx="6001200" cy="347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sz="1800" b="0" strike="noStrike" spc="-1">
                <a:latin typeface="Droid Sans Fallback"/>
              </a:rPr>
              <a:t>背景：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经济发展阶段： 随着中国经济的快速增长，城市化进程加快，城市与农村之间的发展差距逐渐显现，城乡二元结构问题日益突出。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社会结构变化： 农村劳动力大量流入城市，导致农村人口结构发生变化，农村发展面临新的挑战。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政策导向： 党的二十大报告明确提出要“全面推进乡村振兴”，实现城乡融合发展，这是新时代国家战略的重要方向。</a:t>
            </a:r>
            <a:endParaRPr lang="en-US" sz="1800" b="0" strike="noStrike" spc="-1">
              <a:latin typeface="Droid Sans Fallb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918160" y="1414800"/>
            <a:ext cx="6685200" cy="141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buNone/>
            </a:pPr>
            <a:r>
              <a:rPr lang="zh-CN" sz="5000" b="0" strike="noStrike" spc="-1">
                <a:solidFill>
                  <a:srgbClr val="FFFFFF"/>
                </a:solidFill>
                <a:latin typeface="Arial"/>
              </a:rPr>
              <a:t>意义</a:t>
            </a:r>
            <a:endParaRPr lang="en-US" sz="5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2918160" y="2843280"/>
            <a:ext cx="6685200" cy="36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zh-CN" sz="1800" b="0" strike="noStrike" spc="-1">
                <a:solidFill>
                  <a:srgbClr val="FFFFFF"/>
                </a:solidFill>
                <a:latin typeface="Arial"/>
              </a:rPr>
              <a:t>促进公平正义： 城乡融合发展有助于缩小城乡差距，促进社会公平正义，实现全体人民共同富裕。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zh-CN" sz="1800" b="0" strike="noStrike" spc="-1">
                <a:solidFill>
                  <a:srgbClr val="FFFFFF"/>
                </a:solidFill>
                <a:latin typeface="Arial"/>
              </a:rPr>
              <a:t>经济协调发展： 通过城乡融合发展，可以促进城乡经济互动，实现资源优化配置，推动经济高质量发展。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zh-CN" sz="1800" b="0" strike="noStrike" spc="-1">
                <a:solidFill>
                  <a:srgbClr val="FFFFFF"/>
                </a:solidFill>
                <a:latin typeface="Arial"/>
              </a:rPr>
              <a:t>文化传承创新： 城乡融合发展有助于保护和传承农村优秀传统文化，同时促进农村文化创新，丰富城乡文化生活。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StarSymbol"/>
              <a:buChar char="●"/>
            </a:pPr>
            <a:r>
              <a:rPr lang="zh-CN" sz="1800" b="0" strike="noStrike" spc="-1">
                <a:solidFill>
                  <a:srgbClr val="FFFFFF"/>
                </a:solidFill>
                <a:latin typeface="Arial"/>
              </a:rPr>
              <a:t>生态可持续发展： 城乡融合发展可以促进农村生态环境的保护与改善，实现绿色发展，构建美丽中国。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918160" y="2246400"/>
            <a:ext cx="6685200" cy="58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zh-CN" sz="3200" b="1" strike="noStrike" spc="-1">
                <a:solidFill>
                  <a:srgbClr val="FFFFFF"/>
                </a:solidFill>
                <a:latin typeface="Arial"/>
                <a:ea typeface="微软雅黑"/>
              </a:rPr>
              <a:t>党的二十届三中全会的精神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2918160" y="2843280"/>
            <a:ext cx="6685200" cy="165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指导城乡融合发展的政策方针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4719960" y="3428640"/>
            <a:ext cx="4255560" cy="338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sz="1800" b="0" strike="noStrike" spc="-1">
                <a:latin typeface="Droid Sans Fallback"/>
              </a:rPr>
              <a:t>党的二十届三中全会审议通过的《中共中央关于进一步全面深化改革、推进中国式现代化的决定》明确指出“城乡融合发展是中国式现代化的必然要求”。要完善强农惠农富农支持制度，包括完善覆盖农村人口的常态化防止返贫致贫机制，建立农村低收入人口和欠发达地区分层分类帮扶制度等。</a:t>
            </a:r>
            <a:endParaRPr lang="en-US" sz="1800" b="0" strike="noStrike" spc="-1">
              <a:latin typeface="Droid Sans Fallb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918160" y="2246400"/>
            <a:ext cx="6685200" cy="58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zh-CN" sz="3200" b="1" strike="noStrike" spc="-1">
                <a:solidFill>
                  <a:srgbClr val="FFFFFF"/>
                </a:solidFill>
                <a:latin typeface="Arial"/>
                <a:ea typeface="微软雅黑"/>
              </a:rPr>
              <a:t>城乡融合发展的实践成果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2918160" y="2843280"/>
            <a:ext cx="6685200" cy="165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城乡融合发展的具体案例与成效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5846400" y="3547080"/>
            <a:ext cx="3309480" cy="347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sz="1800" b="0" strike="noStrike" spc="-1">
                <a:latin typeface="Droid Sans Fallback"/>
              </a:rPr>
              <a:t>城乡基础设施一体化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农村交通网络不断完善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农村水利设施得到加强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公共服务均等化</a:t>
            </a:r>
            <a:endParaRPr lang="en-US" sz="1800" b="0" strike="noStrike" spc="-1">
              <a:latin typeface="Droid Sans Fallback"/>
            </a:endParaRPr>
          </a:p>
          <a:p>
            <a:r>
              <a:rPr lang="zh-CN" sz="1800" b="0" strike="noStrike" spc="-1">
                <a:latin typeface="Droid Sans Fallback"/>
              </a:rPr>
              <a:t>农业与旅游业融合发展</a:t>
            </a:r>
            <a:endParaRPr lang="en-US" sz="1800" b="0" strike="noStrike" spc="-1">
              <a:latin typeface="Droid Sans Fallb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918160" y="2246400"/>
            <a:ext cx="6685200" cy="584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zh-CN" sz="3200" b="1" strike="noStrike" spc="-1">
                <a:solidFill>
                  <a:srgbClr val="FFFFFF"/>
                </a:solidFill>
                <a:latin typeface="Arial"/>
                <a:ea typeface="微软雅黑"/>
              </a:rPr>
              <a:t>未来展望：城乡融合发展的方向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2918160" y="2843280"/>
            <a:ext cx="6685200" cy="165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000" b="0" strike="noStrike" spc="-1">
                <a:solidFill>
                  <a:srgbClr val="FFFFFF"/>
                </a:solidFill>
                <a:latin typeface="Arial"/>
                <a:ea typeface="微软雅黑"/>
              </a:rPr>
              <a:t>展望城乡融合发展的未来趋势与挑战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3443040" y="3428640"/>
            <a:ext cx="5532480" cy="331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sz="1800" b="0" strike="noStrike" spc="-1">
                <a:latin typeface="Droid Sans Fallback"/>
              </a:rPr>
              <a:t>未来城乡融合发展将注重均衡、协调、可持续，实现城乡共同繁荣。政策导向与战略规划将加强，经济发展模式将转型，基础设施建设与公共服务均等化将提升，生态环境与可持续发展将得到强化，社会治理与文化建设将创新，人才培养与引进将得到重视。这将为中国全面建设社会主义现代化国家、实现中华民族伟大复兴提供有力支撑。</a:t>
            </a:r>
            <a:endParaRPr lang="en-US" sz="1800" b="0" strike="noStrike" spc="-1">
              <a:latin typeface="Droid Sans Fallback"/>
            </a:endParaRPr>
          </a:p>
          <a:p>
            <a:endParaRPr lang="en-US" sz="1800" b="0" strike="noStrike" spc="-1">
              <a:latin typeface="Droid Sans Fallb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917440" y="1510200"/>
            <a:ext cx="8601120" cy="191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4400" b="1" strike="noStrike" spc="-1">
                <a:solidFill>
                  <a:srgbClr val="FFFFFF"/>
                </a:solidFill>
                <a:latin typeface="Arial"/>
                <a:ea typeface="微软雅黑"/>
              </a:rPr>
              <a:t>谢谢观看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799F4"/>
      </a:accent1>
      <a:accent2>
        <a:srgbClr val="FF9D00"/>
      </a:accent2>
      <a:accent3>
        <a:srgbClr val="10AFED"/>
      </a:accent3>
      <a:accent4>
        <a:srgbClr val="10CBDF"/>
      </a:accent4>
      <a:accent5>
        <a:srgbClr val="AFAFAF"/>
      </a:accent5>
      <a:accent6>
        <a:srgbClr val="8C8C8C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799F4"/>
      </a:accent1>
      <a:accent2>
        <a:srgbClr val="FF9D00"/>
      </a:accent2>
      <a:accent3>
        <a:srgbClr val="10AFED"/>
      </a:accent3>
      <a:accent4>
        <a:srgbClr val="10CBDF"/>
      </a:accent4>
      <a:accent5>
        <a:srgbClr val="AFAFAF"/>
      </a:accent5>
      <a:accent6>
        <a:srgbClr val="8C8C8C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799F4"/>
      </a:accent1>
      <a:accent2>
        <a:srgbClr val="FF9D00"/>
      </a:accent2>
      <a:accent3>
        <a:srgbClr val="10AFED"/>
      </a:accent3>
      <a:accent4>
        <a:srgbClr val="10CBDF"/>
      </a:accent4>
      <a:accent5>
        <a:srgbClr val="AFAFAF"/>
      </a:accent5>
      <a:accent6>
        <a:srgbClr val="8C8C8C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799F4"/>
      </a:accent1>
      <a:accent2>
        <a:srgbClr val="FF9D00"/>
      </a:accent2>
      <a:accent3>
        <a:srgbClr val="10AFED"/>
      </a:accent3>
      <a:accent4>
        <a:srgbClr val="10CBDF"/>
      </a:accent4>
      <a:accent5>
        <a:srgbClr val="AFAFAF"/>
      </a:accent5>
      <a:accent6>
        <a:srgbClr val="8C8C8C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167</TotalTime>
  <Words>469</Words>
  <Application>Microsoft Office PowerPoint</Application>
  <PresentationFormat>宽屏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Droid Sans Fallback</vt:lpstr>
      <vt:lpstr>StarSymbol</vt:lpstr>
      <vt:lpstr>Arial</vt:lpstr>
      <vt:lpstr>Designed by iSlide</vt:lpstr>
      <vt:lpstr>Designed by iSlide</vt:lpstr>
      <vt:lpstr>Designed by iSlide</vt:lpstr>
      <vt:lpstr>Designed by iSlide</vt:lpstr>
      <vt:lpstr>城乡融合发展：实现中国式现代化的关键</vt:lpstr>
      <vt:lpstr>PowerPoint 演示文稿</vt:lpstr>
      <vt:lpstr>城乡融合发展的背景与意义</vt:lpstr>
      <vt:lpstr>意义</vt:lpstr>
      <vt:lpstr>党的二十届三中全会的精神</vt:lpstr>
      <vt:lpstr>城乡融合发展的实践成果</vt:lpstr>
      <vt:lpstr>未来展望：城乡融合发展的方向</vt:lpstr>
      <vt:lpstr>谢谢观看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iSlide</dc:creator>
  <dc:description/>
  <cp:lastModifiedBy>JINGYI ZHOU</cp:lastModifiedBy>
  <cp:revision>3</cp:revision>
  <cp:lastPrinted>2024-05-07T00:00:00Z</cp:lastPrinted>
  <dcterms:created xsi:type="dcterms:W3CDTF">2024-05-07T00:00:00Z</dcterms:created>
  <dcterms:modified xsi:type="dcterms:W3CDTF">2024-10-17T23:47:49Z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271eac91-4d0e-4005-9c4f-ff67aa4c1182</vt:lpwstr>
  </property>
  <property fmtid="{D5CDD505-2E9C-101B-9397-08002B2CF9AE}" pid="3" name="PresentationFormat">
    <vt:lpwstr>宽屏</vt:lpwstr>
  </property>
  <property fmtid="{D5CDD505-2E9C-101B-9397-08002B2CF9AE}" pid="4" name="Slides">
    <vt:i4>19</vt:i4>
  </property>
</Properties>
</file>