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92" r:id="rId3"/>
    <p:sldId id="296" r:id="rId5"/>
    <p:sldId id="294" r:id="rId6"/>
    <p:sldId id="264" r:id="rId7"/>
    <p:sldId id="298" r:id="rId8"/>
    <p:sldId id="293" r:id="rId9"/>
    <p:sldId id="268" r:id="rId10"/>
    <p:sldId id="295" r:id="rId11"/>
    <p:sldId id="269" r:id="rId12"/>
    <p:sldId id="299" r:id="rId13"/>
    <p:sldId id="285" r:id="rId14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5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8487"/>
    <a:srgbClr val="A5C3BD"/>
    <a:srgbClr val="D0E0DD"/>
    <a:srgbClr val="739FA1"/>
    <a:srgbClr val="93B5B7"/>
    <a:srgbClr val="7D8386"/>
    <a:srgbClr val="323A2E"/>
    <a:srgbClr val="232A1C"/>
    <a:srgbClr val="757D7A"/>
    <a:srgbClr val="4440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54" y="681"/>
      </p:cViewPr>
      <p:guideLst>
        <p:guide orient="horz" pos="2215"/>
        <p:guide pos="38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gs" Target="tags/tag43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517AFB-177C-4926-8C3C-A650B0C845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0D5464-7C20-4187-9078-7A881557B2B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0D5464-7C20-4187-9078-7A881557B2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0D5464-7C20-4187-9078-7A881557B2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0D5464-7C20-4187-9078-7A881557B2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0D5464-7C20-4187-9078-7A881557B2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0D5464-7C20-4187-9078-7A881557B2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0D5464-7C20-4187-9078-7A881557B2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10D5464-7C20-4187-9078-7A881557B2B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0D5464-7C20-4187-9078-7A881557B2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0D5464-7C20-4187-9078-7A881557B2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0D5464-7C20-4187-9078-7A881557B2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0D5464-7C20-4187-9078-7A881557B2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EDF5-2666-4DAB-AE02-89034D02A6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8584-3914-45F0-86F7-25B3C461D5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EDF5-2666-4DAB-AE02-89034D02A6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8584-3914-45F0-86F7-25B3C461D5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EDF5-2666-4DAB-AE02-89034D02A6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8584-3914-45F0-86F7-25B3C461D5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EDF5-2666-4DAB-AE02-89034D02A6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8584-3914-45F0-86F7-25B3C461D5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EDF5-2666-4DAB-AE02-89034D02A6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8584-3914-45F0-86F7-25B3C461D5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EDF5-2666-4DAB-AE02-89034D02A6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8584-3914-45F0-86F7-25B3C461D5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EDF5-2666-4DAB-AE02-89034D02A6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8584-3914-45F0-86F7-25B3C461D5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EDF5-2666-4DAB-AE02-89034D02A6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8584-3914-45F0-86F7-25B3C461D5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EDF5-2666-4DAB-AE02-89034D02A6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8584-3914-45F0-86F7-25B3C461D5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EDF5-2666-4DAB-AE02-89034D02A6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8584-3914-45F0-86F7-25B3C461D5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EDF5-2666-4DAB-AE02-89034D02A6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8584-3914-45F0-86F7-25B3C461D5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BEDF5-2666-4DAB-AE02-89034D02A6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28584-3914-45F0-86F7-25B3C461D55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8" Type="http://schemas.openxmlformats.org/officeDocument/2006/relationships/notesSlide" Target="../notesSlides/notesSlide2.xml"/><Relationship Id="rId27" Type="http://schemas.openxmlformats.org/officeDocument/2006/relationships/slideLayout" Target="../slideLayouts/slideLayout7.xml"/><Relationship Id="rId26" Type="http://schemas.openxmlformats.org/officeDocument/2006/relationships/tags" Target="../tags/tag24.xml"/><Relationship Id="rId25" Type="http://schemas.openxmlformats.org/officeDocument/2006/relationships/tags" Target="../tags/tag23.xml"/><Relationship Id="rId24" Type="http://schemas.openxmlformats.org/officeDocument/2006/relationships/tags" Target="../tags/tag22.xml"/><Relationship Id="rId23" Type="http://schemas.openxmlformats.org/officeDocument/2006/relationships/tags" Target="../tags/tag21.xml"/><Relationship Id="rId22" Type="http://schemas.openxmlformats.org/officeDocument/2006/relationships/tags" Target="../tags/tag20.xml"/><Relationship Id="rId21" Type="http://schemas.openxmlformats.org/officeDocument/2006/relationships/tags" Target="../tags/tag19.xml"/><Relationship Id="rId20" Type="http://schemas.openxmlformats.org/officeDocument/2006/relationships/tags" Target="../tags/tag18.xml"/><Relationship Id="rId2" Type="http://schemas.openxmlformats.org/officeDocument/2006/relationships/image" Target="../media/image2.jpeg"/><Relationship Id="rId19" Type="http://schemas.openxmlformats.org/officeDocument/2006/relationships/tags" Target="../tags/tag17.xml"/><Relationship Id="rId18" Type="http://schemas.openxmlformats.org/officeDocument/2006/relationships/tags" Target="../tags/tag16.xml"/><Relationship Id="rId17" Type="http://schemas.openxmlformats.org/officeDocument/2006/relationships/tags" Target="../tags/tag15.xml"/><Relationship Id="rId16" Type="http://schemas.openxmlformats.org/officeDocument/2006/relationships/tags" Target="../tags/tag14.xml"/><Relationship Id="rId15" Type="http://schemas.openxmlformats.org/officeDocument/2006/relationships/tags" Target="../tags/tag13.xml"/><Relationship Id="rId14" Type="http://schemas.openxmlformats.org/officeDocument/2006/relationships/tags" Target="../tags/tag12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7.xml"/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2.jpeg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tags" Target="../tags/tag38.xml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7" Type="http://schemas.openxmlformats.org/officeDocument/2006/relationships/notesSlide" Target="../notesSlides/notesSlide9.xml"/><Relationship Id="rId16" Type="http://schemas.openxmlformats.org/officeDocument/2006/relationships/slideLayout" Target="../slideLayouts/slideLayout7.xml"/><Relationship Id="rId15" Type="http://schemas.openxmlformats.org/officeDocument/2006/relationships/image" Target="../media/image15.jpeg"/><Relationship Id="rId14" Type="http://schemas.openxmlformats.org/officeDocument/2006/relationships/tags" Target="../tags/tag42.xml"/><Relationship Id="rId13" Type="http://schemas.openxmlformats.org/officeDocument/2006/relationships/image" Target="../media/image14.jpeg"/><Relationship Id="rId12" Type="http://schemas.openxmlformats.org/officeDocument/2006/relationships/tags" Target="../tags/tag41.xml"/><Relationship Id="rId11" Type="http://schemas.openxmlformats.org/officeDocument/2006/relationships/image" Target="../media/image13.jpeg"/><Relationship Id="rId10" Type="http://schemas.openxmlformats.org/officeDocument/2006/relationships/tags" Target="../tags/tag40.xml"/><Relationship Id="rId1" Type="http://schemas.openxmlformats.org/officeDocument/2006/relationships/tags" Target="../tags/tag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0"/>
            <a:ext cx="12192000" cy="6858000"/>
          </a:xfrm>
          <a:prstGeom prst="rect">
            <a:avLst/>
          </a:prstGeom>
        </p:spPr>
      </p:pic>
      <p:sp useBgFill="1">
        <p:nvSpPr>
          <p:cNvPr id="11" name="剪去对角的矩形 10"/>
          <p:cNvSpPr/>
          <p:nvPr/>
        </p:nvSpPr>
        <p:spPr>
          <a:xfrm>
            <a:off x="580133" y="894080"/>
            <a:ext cx="11042768" cy="5090133"/>
          </a:xfrm>
          <a:prstGeom prst="snip2DiagRect">
            <a:avLst/>
          </a:prstGeom>
          <a:ln w="25400">
            <a:solidFill>
              <a:srgbClr val="AEA2A0">
                <a:alpha val="85000"/>
              </a:srgb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7" name="剪去对角的矩形 26"/>
          <p:cNvSpPr/>
          <p:nvPr/>
        </p:nvSpPr>
        <p:spPr>
          <a:xfrm>
            <a:off x="580133" y="894080"/>
            <a:ext cx="11042768" cy="5090133"/>
          </a:xfrm>
          <a:prstGeom prst="snip2DiagRect">
            <a:avLst/>
          </a:prstGeom>
          <a:noFill/>
          <a:ln w="25400">
            <a:solidFill>
              <a:srgbClr val="323A2E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直角三角形 27"/>
          <p:cNvSpPr/>
          <p:nvPr/>
        </p:nvSpPr>
        <p:spPr>
          <a:xfrm rot="16200000">
            <a:off x="10972614" y="5333925"/>
            <a:ext cx="568960" cy="731615"/>
          </a:xfrm>
          <a:prstGeom prst="rtTriangle">
            <a:avLst/>
          </a:prstGeom>
          <a:solidFill>
            <a:srgbClr val="323A2E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直角三角形 29"/>
          <p:cNvSpPr/>
          <p:nvPr/>
        </p:nvSpPr>
        <p:spPr>
          <a:xfrm rot="5400000">
            <a:off x="661460" y="812752"/>
            <a:ext cx="568960" cy="731615"/>
          </a:xfrm>
          <a:prstGeom prst="rtTriangle">
            <a:avLst/>
          </a:prstGeom>
          <a:solidFill>
            <a:srgbClr val="323A2E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/>
        </p:nvSpPr>
        <p:spPr>
          <a:xfrm>
            <a:off x="1588024" y="1901943"/>
            <a:ext cx="90329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spc="6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大学生对茶文化的了解</a:t>
            </a:r>
            <a:endParaRPr lang="en-US" altLang="zh-CN" sz="4000" spc="6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  <a:p>
            <a:pPr algn="ctr"/>
            <a:r>
              <a:rPr lang="zh-CN" altLang="en-US" sz="4000" spc="6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以及茶文化与就业创业的融合发展</a:t>
            </a:r>
            <a:endParaRPr lang="en-US" altLang="zh-CN" sz="4000" spc="6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sp>
        <p:nvSpPr>
          <p:cNvPr id="37" name="剪去对角的矩形 36"/>
          <p:cNvSpPr/>
          <p:nvPr/>
        </p:nvSpPr>
        <p:spPr>
          <a:xfrm>
            <a:off x="2072005" y="3798570"/>
            <a:ext cx="8458200" cy="579120"/>
          </a:xfrm>
          <a:prstGeom prst="snip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团队：何雪颖（</a:t>
            </a:r>
            <a:r>
              <a:rPr lang="zh-CN" altLang="en-US" sz="2400" dirty="0">
                <a:solidFill>
                  <a:schemeClr val="tx1"/>
                </a:solidFill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组长）、</a:t>
            </a:r>
            <a:endParaRPr lang="zh-CN" altLang="en-US" sz="2400" dirty="0">
              <a:solidFill>
                <a:schemeClr val="tx1"/>
              </a:solidFill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  <a:p>
            <a:pPr algn="ctr"/>
            <a:r>
              <a:rPr lang="zh-CN" altLang="en-US" sz="2400" dirty="0">
                <a:solidFill>
                  <a:schemeClr val="tx1"/>
                </a:solidFill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程子怡（汇报人）、代橙橙（制作</a:t>
            </a:r>
            <a:r>
              <a:rPr lang="en-US" altLang="zh-CN" sz="2400" dirty="0">
                <a:solidFill>
                  <a:schemeClr val="tx1"/>
                </a:solidFill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ppt</a:t>
            </a:r>
            <a:r>
              <a:rPr lang="zh-CN" altLang="en-US" sz="2400" dirty="0">
                <a:solidFill>
                  <a:schemeClr val="tx1"/>
                </a:solidFill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）、</a:t>
            </a:r>
            <a:endParaRPr lang="zh-CN" altLang="en-US" sz="2400" dirty="0">
              <a:solidFill>
                <a:schemeClr val="tx1"/>
              </a:solidFill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  <a:p>
            <a:pPr algn="ctr"/>
            <a:r>
              <a:rPr lang="zh-CN" altLang="en-US" sz="2400" dirty="0">
                <a:solidFill>
                  <a:schemeClr val="tx1"/>
                </a:solidFill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查找</a:t>
            </a:r>
            <a:r>
              <a:rPr lang="zh-CN" altLang="en-US" sz="2400" dirty="0">
                <a:solidFill>
                  <a:schemeClr val="tx1"/>
                </a:solidFill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资料：赖宇翔、徐欧海怡、王馨琳、张城</a:t>
            </a:r>
            <a:r>
              <a:rPr lang="zh-CN" altLang="en-US" sz="2400" dirty="0">
                <a:solidFill>
                  <a:schemeClr val="tx1"/>
                </a:solidFill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宾</a:t>
            </a:r>
            <a:endParaRPr lang="zh-CN" altLang="en-US" sz="2400" dirty="0">
              <a:solidFill>
                <a:schemeClr val="tx1"/>
              </a:solidFill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4589899" y="4639578"/>
            <a:ext cx="3235722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spc="3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第八组</a:t>
            </a:r>
            <a:endParaRPr lang="zh-CN" altLang="en-US" sz="2400" spc="3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cxnSp>
        <p:nvCxnSpPr>
          <p:cNvPr id="39" name="直接连接符 38"/>
          <p:cNvCxnSpPr/>
          <p:nvPr/>
        </p:nvCxnSpPr>
        <p:spPr>
          <a:xfrm>
            <a:off x="2499360" y="3444240"/>
            <a:ext cx="7193280" cy="0"/>
          </a:xfrm>
          <a:prstGeom prst="line">
            <a:avLst/>
          </a:prstGeom>
          <a:ln>
            <a:solidFill>
              <a:srgbClr val="323A2E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组合 39"/>
          <p:cNvGrpSpPr/>
          <p:nvPr/>
        </p:nvGrpSpPr>
        <p:grpSpPr>
          <a:xfrm>
            <a:off x="5591349" y="5220484"/>
            <a:ext cx="1232822" cy="223520"/>
            <a:chOff x="3198784" y="1942528"/>
            <a:chExt cx="1232822" cy="223520"/>
          </a:xfrm>
          <a:solidFill>
            <a:schemeClr val="bg1">
              <a:alpha val="50000"/>
            </a:schemeClr>
          </a:solidFill>
        </p:grpSpPr>
        <p:sp>
          <p:nvSpPr>
            <p:cNvPr id="41" name="菱形 40"/>
            <p:cNvSpPr/>
            <p:nvPr/>
          </p:nvSpPr>
          <p:spPr>
            <a:xfrm>
              <a:off x="3198784" y="1942528"/>
              <a:ext cx="223520" cy="223520"/>
            </a:xfrm>
            <a:prstGeom prst="diamon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菱形 41"/>
            <p:cNvSpPr/>
            <p:nvPr/>
          </p:nvSpPr>
          <p:spPr>
            <a:xfrm>
              <a:off x="3703435" y="1942528"/>
              <a:ext cx="223520" cy="223520"/>
            </a:xfrm>
            <a:prstGeom prst="diamon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菱形 42"/>
            <p:cNvSpPr/>
            <p:nvPr/>
          </p:nvSpPr>
          <p:spPr>
            <a:xfrm>
              <a:off x="4208086" y="1942528"/>
              <a:ext cx="223520" cy="223520"/>
            </a:xfrm>
            <a:prstGeom prst="diamon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7713861" y="4639427"/>
            <a:ext cx="3235722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spc="3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2024.09.14</a:t>
            </a:r>
            <a:endParaRPr lang="zh-CN" altLang="en-US" sz="2400" spc="3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79120" y="121920"/>
            <a:ext cx="71120" cy="883920"/>
          </a:xfrm>
          <a:prstGeom prst="rect">
            <a:avLst/>
          </a:prstGeom>
          <a:solidFill>
            <a:srgbClr val="32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650240" y="121920"/>
            <a:ext cx="33488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实践预期与成果</a:t>
            </a:r>
            <a:endParaRPr lang="en-US" altLang="zh-CN" sz="28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  <a:p>
            <a:r>
              <a:rPr lang="en-US" altLang="zh-CN" sz="28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Anticipated results</a:t>
            </a:r>
            <a:endParaRPr lang="zh-CN" altLang="en-US" sz="28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658718" y="654971"/>
            <a:ext cx="3954162" cy="5584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600" b="1" dirty="0"/>
              <a:t>形成一份关于大学生茶文化产业就业意愿的调查报告</a:t>
            </a:r>
            <a:r>
              <a:rPr lang="zh-CN" altLang="zh-CN" sz="1600" dirty="0"/>
              <a:t>，详细描述调查结果、趋势分析和结论。通过数据统计，识别出大学生对茶文化产业的认知水平、就业意愿及关注点，提炼出有价值的信息。</a:t>
            </a:r>
            <a:endParaRPr lang="en-US" altLang="zh-CN" sz="1600" dirty="0"/>
          </a:p>
          <a:p>
            <a:pPr>
              <a:lnSpc>
                <a:spcPct val="150000"/>
              </a:lnSpc>
            </a:pPr>
            <a:endParaRPr lang="en-US" altLang="zh-CN" sz="1600" dirty="0"/>
          </a:p>
          <a:p>
            <a:pPr>
              <a:lnSpc>
                <a:spcPct val="150000"/>
              </a:lnSpc>
            </a:pPr>
            <a:r>
              <a:rPr lang="zh-CN" altLang="zh-CN" sz="1600" b="1" dirty="0"/>
              <a:t>根据调查结果</a:t>
            </a:r>
            <a:r>
              <a:rPr lang="zh-CN" altLang="zh-CN" sz="1600" dirty="0"/>
              <a:t>，提出针对性的建议，</a:t>
            </a:r>
            <a:r>
              <a:rPr lang="zh-CN" altLang="zh-CN" sz="1600" b="1" dirty="0"/>
              <a:t>为高校、行业组织或政府机构</a:t>
            </a:r>
            <a:r>
              <a:rPr lang="zh-CN" altLang="zh-CN" sz="1600" dirty="0"/>
              <a:t>在促进茶文化产业发展和大学生就业方面提供参考依据。</a:t>
            </a:r>
            <a:endParaRPr lang="en-US" altLang="zh-CN" sz="1600" dirty="0"/>
          </a:p>
          <a:p>
            <a:pPr>
              <a:lnSpc>
                <a:spcPct val="150000"/>
              </a:lnSpc>
            </a:pPr>
            <a:endParaRPr lang="en-US" altLang="zh-CN" sz="1600" dirty="0"/>
          </a:p>
          <a:p>
            <a:pPr>
              <a:lnSpc>
                <a:spcPct val="150000"/>
              </a:lnSpc>
            </a:pPr>
            <a:r>
              <a:rPr lang="zh-CN" altLang="zh-CN" sz="1600" dirty="0"/>
              <a:t>不仅为大学生提供了了解就业市场的机会，也为茶文化产业的从业者和决策者提供了重要的</a:t>
            </a:r>
            <a:r>
              <a:rPr lang="zh-CN" altLang="zh-CN" sz="1600" b="1" dirty="0"/>
              <a:t>反馈信息</a:t>
            </a:r>
            <a:r>
              <a:rPr lang="zh-CN" altLang="zh-CN" sz="1600" dirty="0"/>
              <a:t>，推动茶文化的发展与传承。</a:t>
            </a:r>
            <a:endParaRPr lang="zh-CN" altLang="zh-CN" sz="1600" dirty="0"/>
          </a:p>
          <a:p>
            <a:pPr>
              <a:lnSpc>
                <a:spcPct val="150000"/>
              </a:lnSpc>
            </a:pPr>
            <a:endParaRPr lang="zh-CN" altLang="en-US" sz="14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524734" y="1994095"/>
            <a:ext cx="2869808" cy="2577748"/>
            <a:chOff x="3046828" y="3133452"/>
            <a:chExt cx="2869808" cy="2577748"/>
          </a:xfrm>
          <a:solidFill>
            <a:schemeClr val="bg1">
              <a:alpha val="20000"/>
            </a:schemeClr>
          </a:solidFill>
        </p:grpSpPr>
        <p:sp>
          <p:nvSpPr>
            <p:cNvPr id="10" name="菱形 9"/>
            <p:cNvSpPr/>
            <p:nvPr/>
          </p:nvSpPr>
          <p:spPr>
            <a:xfrm>
              <a:off x="3046828" y="4276296"/>
              <a:ext cx="1434904" cy="1434904"/>
            </a:xfrm>
            <a:prstGeom prst="diamond">
              <a:avLst/>
            </a:prstGeom>
            <a:solidFill>
              <a:srgbClr val="93B5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01</a:t>
              </a:r>
              <a:endPara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  <p:sp>
          <p:nvSpPr>
            <p:cNvPr id="11" name="菱形 10"/>
            <p:cNvSpPr/>
            <p:nvPr/>
          </p:nvSpPr>
          <p:spPr>
            <a:xfrm>
              <a:off x="4481732" y="3133452"/>
              <a:ext cx="1434904" cy="1434904"/>
            </a:xfrm>
            <a:prstGeom prst="diamond">
              <a:avLst/>
            </a:prstGeom>
            <a:solidFill>
              <a:srgbClr val="7284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02</a:t>
              </a:r>
              <a:endPara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388775" y="1648015"/>
            <a:ext cx="3871784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1600" dirty="0">
              <a:ea typeface="+mn-lt"/>
            </a:endParaRPr>
          </a:p>
          <a:p>
            <a:pPr>
              <a:lnSpc>
                <a:spcPct val="150000"/>
              </a:lnSpc>
            </a:pPr>
            <a:r>
              <a:rPr lang="zh-CN" altLang="zh-CN" sz="1600" dirty="0">
                <a:ea typeface="+mn-lt"/>
              </a:rPr>
              <a:t>激励大学生从事</a:t>
            </a:r>
            <a:r>
              <a:rPr lang="zh-CN" altLang="zh-CN" sz="1600" b="1" dirty="0">
                <a:ea typeface="+mn-lt"/>
              </a:rPr>
              <a:t>中国传统文化相结合的工作</a:t>
            </a:r>
            <a:r>
              <a:rPr lang="zh-CN" altLang="zh-CN" sz="1600" dirty="0">
                <a:ea typeface="+mn-lt"/>
              </a:rPr>
              <a:t>，发扬中国传统文化，增强文化软实力的同时为中国经济注入活力。</a:t>
            </a:r>
            <a:endParaRPr lang="zh-CN" altLang="zh-CN" sz="1600" dirty="0">
              <a:ea typeface="+mn-lt"/>
            </a:endParaRPr>
          </a:p>
          <a:p>
            <a:pPr>
              <a:lnSpc>
                <a:spcPct val="150000"/>
              </a:lnSpc>
            </a:pPr>
            <a:endParaRPr lang="zh-CN" altLang="zh-CN" sz="1600" dirty="0">
              <a:ea typeface="+mn-lt"/>
            </a:endParaRPr>
          </a:p>
          <a:p>
            <a:pPr>
              <a:lnSpc>
                <a:spcPct val="150000"/>
              </a:lnSpc>
            </a:pPr>
            <a:endParaRPr lang="zh-CN" altLang="zh-CN" sz="1600" dirty="0">
              <a:ea typeface="+mn-lt"/>
            </a:endParaRPr>
          </a:p>
          <a:p>
            <a:pPr>
              <a:lnSpc>
                <a:spcPct val="150000"/>
              </a:lnSpc>
            </a:pPr>
            <a:endParaRPr lang="zh-CN" altLang="zh-CN" sz="1600" dirty="0">
              <a:ea typeface="+mn-lt"/>
            </a:endParaRPr>
          </a:p>
          <a:p>
            <a:pPr>
              <a:lnSpc>
                <a:spcPct val="150000"/>
              </a:lnSpc>
            </a:pPr>
            <a:r>
              <a:rPr lang="zh-CN" altLang="zh-CN" sz="1600" b="1" dirty="0">
                <a:ea typeface="+mn-lt"/>
                <a:sym typeface="+mn-ea"/>
              </a:rPr>
              <a:t>引领大学生进行茶文化与就业问题相融合的思考</a:t>
            </a:r>
            <a:r>
              <a:rPr lang="zh-CN" altLang="zh-CN" sz="1600" dirty="0">
                <a:ea typeface="+mn-lt"/>
                <a:sym typeface="+mn-ea"/>
              </a:rPr>
              <a:t>，</a:t>
            </a:r>
            <a:r>
              <a:rPr lang="zh-CN" altLang="zh-CN" sz="1600" b="1" dirty="0">
                <a:ea typeface="+mn-lt"/>
                <a:sym typeface="+mn-ea"/>
              </a:rPr>
              <a:t>通过了解茶文化发展新思路</a:t>
            </a:r>
            <a:r>
              <a:rPr lang="zh-CN" altLang="zh-CN" sz="1600" dirty="0">
                <a:ea typeface="+mn-lt"/>
                <a:sym typeface="+mn-ea"/>
              </a:rPr>
              <a:t>，</a:t>
            </a:r>
            <a:r>
              <a:rPr lang="zh-CN" altLang="zh-CN" sz="1600" dirty="0">
                <a:ea typeface="+mn-lt"/>
              </a:rPr>
              <a:t>并且</a:t>
            </a:r>
            <a:r>
              <a:rPr lang="zh-CN" altLang="zh-CN" sz="1600" b="1" dirty="0">
                <a:ea typeface="+mn-lt"/>
              </a:rPr>
              <a:t>提供用茶文化发展地方经济的新思路。</a:t>
            </a:r>
            <a:r>
              <a:rPr lang="zh-CN" altLang="zh-CN" sz="1600" dirty="0">
                <a:ea typeface="+mn-lt"/>
              </a:rPr>
              <a:t>将茶文化的精髓转化为学生对就业创业过程的深刻领悟与反思。</a:t>
            </a:r>
            <a:endParaRPr lang="zh-CN" altLang="en-US" sz="1600" dirty="0">
              <a:ea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1"/>
      <p:bldP spid="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0"/>
            <a:ext cx="12192000" cy="6858000"/>
          </a:xfrm>
          <a:prstGeom prst="rect">
            <a:avLst/>
          </a:prstGeom>
        </p:spPr>
      </p:pic>
      <p:sp useBgFill="1">
        <p:nvSpPr>
          <p:cNvPr id="11" name="剪去对角的矩形 10"/>
          <p:cNvSpPr/>
          <p:nvPr/>
        </p:nvSpPr>
        <p:spPr>
          <a:xfrm>
            <a:off x="580133" y="894080"/>
            <a:ext cx="11042768" cy="5090133"/>
          </a:xfrm>
          <a:prstGeom prst="snip2DiagRect">
            <a:avLst/>
          </a:prstGeom>
          <a:ln w="25400">
            <a:solidFill>
              <a:srgbClr val="AEA2A0">
                <a:alpha val="85000"/>
              </a:srgb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剪去对角的矩形 26"/>
          <p:cNvSpPr/>
          <p:nvPr/>
        </p:nvSpPr>
        <p:spPr>
          <a:xfrm>
            <a:off x="580133" y="894080"/>
            <a:ext cx="11042768" cy="5090133"/>
          </a:xfrm>
          <a:prstGeom prst="snip2DiagRect">
            <a:avLst/>
          </a:prstGeom>
          <a:noFill/>
          <a:ln w="25400">
            <a:solidFill>
              <a:srgbClr val="323A2E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直角三角形 27"/>
          <p:cNvSpPr/>
          <p:nvPr/>
        </p:nvSpPr>
        <p:spPr>
          <a:xfrm rot="16200000">
            <a:off x="10972614" y="5333925"/>
            <a:ext cx="568960" cy="731615"/>
          </a:xfrm>
          <a:prstGeom prst="rtTriangle">
            <a:avLst/>
          </a:prstGeom>
          <a:solidFill>
            <a:srgbClr val="323A2E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直角三角形 29"/>
          <p:cNvSpPr/>
          <p:nvPr/>
        </p:nvSpPr>
        <p:spPr>
          <a:xfrm rot="5400000">
            <a:off x="661460" y="812752"/>
            <a:ext cx="568960" cy="731615"/>
          </a:xfrm>
          <a:prstGeom prst="rtTriangle">
            <a:avLst/>
          </a:prstGeom>
          <a:solidFill>
            <a:srgbClr val="323A2E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组合 31"/>
          <p:cNvGrpSpPr/>
          <p:nvPr/>
        </p:nvGrpSpPr>
        <p:grpSpPr>
          <a:xfrm>
            <a:off x="5467807" y="1322087"/>
            <a:ext cx="1273400" cy="1273400"/>
            <a:chOff x="3413760" y="741680"/>
            <a:chExt cx="5374640" cy="5374640"/>
          </a:xfrm>
        </p:grpSpPr>
        <p:sp>
          <p:nvSpPr>
            <p:cNvPr id="33" name="菱形 32"/>
            <p:cNvSpPr/>
            <p:nvPr/>
          </p:nvSpPr>
          <p:spPr>
            <a:xfrm>
              <a:off x="3413760" y="741680"/>
              <a:ext cx="5374640" cy="5374640"/>
            </a:xfrm>
            <a:prstGeom prst="diamond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菱形 33"/>
            <p:cNvSpPr/>
            <p:nvPr/>
          </p:nvSpPr>
          <p:spPr>
            <a:xfrm>
              <a:off x="3627120" y="955040"/>
              <a:ext cx="4947920" cy="4947920"/>
            </a:xfrm>
            <a:prstGeom prst="diamond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tx1">
                  <a:lumMod val="85000"/>
                  <a:lumOff val="1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5" name="文本框 34"/>
          <p:cNvSpPr txBox="1"/>
          <p:nvPr/>
        </p:nvSpPr>
        <p:spPr>
          <a:xfrm>
            <a:off x="2341880" y="2728166"/>
            <a:ext cx="750824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感 谢 </a:t>
            </a:r>
            <a:endParaRPr lang="en-US" altLang="zh-CN" sz="40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5143930" y="1719820"/>
            <a:ext cx="1921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2024</a:t>
            </a:r>
            <a:endParaRPr lang="zh-CN" altLang="en-US" sz="28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37" name="剪去对角的矩形 36"/>
          <p:cNvSpPr/>
          <p:nvPr/>
        </p:nvSpPr>
        <p:spPr>
          <a:xfrm>
            <a:off x="4517483" y="3752201"/>
            <a:ext cx="3157033" cy="579330"/>
          </a:xfrm>
          <a:prstGeom prst="snip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第八组</a:t>
            </a:r>
            <a:endParaRPr lang="zh-CN" altLang="en-US" sz="2400" dirty="0">
              <a:solidFill>
                <a:schemeClr val="tx1"/>
              </a:solidFill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7560219" y="4402010"/>
            <a:ext cx="3235722" cy="458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2024 .09. 14</a:t>
            </a:r>
            <a:endParaRPr lang="zh-CN" altLang="en-US" sz="14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cxnSp>
        <p:nvCxnSpPr>
          <p:cNvPr id="39" name="直接连接符 38"/>
          <p:cNvCxnSpPr/>
          <p:nvPr/>
        </p:nvCxnSpPr>
        <p:spPr>
          <a:xfrm>
            <a:off x="2499360" y="3444240"/>
            <a:ext cx="7193280" cy="0"/>
          </a:xfrm>
          <a:prstGeom prst="line">
            <a:avLst/>
          </a:prstGeom>
          <a:ln>
            <a:solidFill>
              <a:srgbClr val="323A2E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组合 39"/>
          <p:cNvGrpSpPr/>
          <p:nvPr/>
        </p:nvGrpSpPr>
        <p:grpSpPr>
          <a:xfrm>
            <a:off x="5488821" y="5159065"/>
            <a:ext cx="1232822" cy="223520"/>
            <a:chOff x="3198784" y="1942528"/>
            <a:chExt cx="1232822" cy="223520"/>
          </a:xfrm>
          <a:solidFill>
            <a:schemeClr val="bg1">
              <a:alpha val="50000"/>
            </a:schemeClr>
          </a:solidFill>
        </p:grpSpPr>
        <p:sp>
          <p:nvSpPr>
            <p:cNvPr id="41" name="菱形 40"/>
            <p:cNvSpPr/>
            <p:nvPr/>
          </p:nvSpPr>
          <p:spPr>
            <a:xfrm>
              <a:off x="3198784" y="1942528"/>
              <a:ext cx="223520" cy="223520"/>
            </a:xfrm>
            <a:prstGeom prst="diamon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菱形 41"/>
            <p:cNvSpPr/>
            <p:nvPr/>
          </p:nvSpPr>
          <p:spPr>
            <a:xfrm>
              <a:off x="3703435" y="1942528"/>
              <a:ext cx="223520" cy="223520"/>
            </a:xfrm>
            <a:prstGeom prst="diamon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菱形 42"/>
            <p:cNvSpPr/>
            <p:nvPr/>
          </p:nvSpPr>
          <p:spPr>
            <a:xfrm>
              <a:off x="4208086" y="1942528"/>
              <a:ext cx="223520" cy="223520"/>
            </a:xfrm>
            <a:prstGeom prst="diamon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3931920" y="6790"/>
            <a:ext cx="826008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 useBgFill="1">
        <p:nvSpPr>
          <p:cNvPr id="65" name="矩形 64"/>
          <p:cNvSpPr/>
          <p:nvPr/>
        </p:nvSpPr>
        <p:spPr>
          <a:xfrm>
            <a:off x="1160780" y="1879429"/>
            <a:ext cx="1610360" cy="3098800"/>
          </a:xfrm>
          <a:prstGeom prst="rect">
            <a:avLst/>
          </a:prstGeom>
          <a:ln w="25400">
            <a:gradFill>
              <a:gsLst>
                <a:gs pos="0">
                  <a:srgbClr val="BCABA8"/>
                </a:gs>
                <a:gs pos="100000">
                  <a:srgbClr val="B19C99">
                    <a:alpha val="50000"/>
                  </a:srgbClr>
                </a:gs>
              </a:gsLst>
              <a:lin ang="8100000" scaled="0"/>
            </a:gra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66" name="组合 65"/>
          <p:cNvGrpSpPr/>
          <p:nvPr>
            <p:custDataLst>
              <p:tags r:id="rId3"/>
            </p:custDataLst>
          </p:nvPr>
        </p:nvGrpSpPr>
        <p:grpSpPr>
          <a:xfrm>
            <a:off x="5278447" y="1005990"/>
            <a:ext cx="5369888" cy="905682"/>
            <a:chOff x="5593080" y="1086606"/>
            <a:chExt cx="5369888" cy="905682"/>
          </a:xfrm>
        </p:grpSpPr>
        <p:sp>
          <p:nvSpPr>
            <p:cNvPr id="67" name="圆角矩形 66"/>
            <p:cNvSpPr/>
            <p:nvPr>
              <p:custDataLst>
                <p:tags r:id="rId4"/>
              </p:custDataLst>
            </p:nvPr>
          </p:nvSpPr>
          <p:spPr>
            <a:xfrm>
              <a:off x="5593080" y="1198709"/>
              <a:ext cx="5369888" cy="680720"/>
            </a:xfrm>
            <a:prstGeom prst="roundRect">
              <a:avLst/>
            </a:prstGeom>
            <a:noFill/>
            <a:ln>
              <a:solidFill>
                <a:srgbClr val="7284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锐字工房云字库细圆GBK" panose="02010604000000000000" pitchFamily="2" charset="-122"/>
                <a:ea typeface="锐字工房云字库细圆GBK" panose="02010604000000000000" pitchFamily="2" charset="-122"/>
              </a:endParaRPr>
            </a:p>
          </p:txBody>
        </p:sp>
        <p:grpSp>
          <p:nvGrpSpPr>
            <p:cNvPr id="68" name="组合 67"/>
            <p:cNvGrpSpPr/>
            <p:nvPr/>
          </p:nvGrpSpPr>
          <p:grpSpPr>
            <a:xfrm>
              <a:off x="5883120" y="1086606"/>
              <a:ext cx="1019285" cy="905682"/>
              <a:chOff x="5883120" y="1086606"/>
              <a:chExt cx="1019285" cy="905682"/>
            </a:xfrm>
            <a:solidFill>
              <a:srgbClr val="316C80"/>
            </a:solidFill>
          </p:grpSpPr>
          <p:sp>
            <p:nvSpPr>
              <p:cNvPr id="69" name="矩形 68"/>
              <p:cNvSpPr/>
              <p:nvPr>
                <p:custDataLst>
                  <p:tags r:id="rId5"/>
                </p:custDataLst>
              </p:nvPr>
            </p:nvSpPr>
            <p:spPr>
              <a:xfrm>
                <a:off x="5985325" y="1086949"/>
                <a:ext cx="814875" cy="904240"/>
              </a:xfrm>
              <a:prstGeom prst="rect">
                <a:avLst/>
              </a:prstGeom>
              <a:solidFill>
                <a:srgbClr val="93B5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dirty="0">
                    <a:solidFill>
                      <a:schemeClr val="bg1"/>
                    </a:solidFill>
                    <a:latin typeface="锐字工房云字库细圆GBK" panose="02010604000000000000" pitchFamily="2" charset="-122"/>
                    <a:ea typeface="锐字工房云字库细圆GBK" panose="02010604000000000000" pitchFamily="2" charset="-122"/>
                  </a:rPr>
                  <a:t>01</a:t>
                </a:r>
                <a:endParaRPr lang="zh-CN" altLang="en-US" sz="2800" dirty="0">
                  <a:solidFill>
                    <a:schemeClr val="bg1"/>
                  </a:solidFill>
                  <a:latin typeface="锐字工房云字库细圆GBK" panose="02010604000000000000" pitchFamily="2" charset="-122"/>
                  <a:ea typeface="锐字工房云字库细圆GBK" panose="02010604000000000000" pitchFamily="2" charset="-122"/>
                </a:endParaRPr>
              </a:p>
            </p:txBody>
          </p:sp>
          <p:sp>
            <p:nvSpPr>
              <p:cNvPr id="70" name="直角三角形 69"/>
              <p:cNvSpPr/>
              <p:nvPr>
                <p:custDataLst>
                  <p:tags r:id="rId6"/>
                </p:custDataLst>
              </p:nvPr>
            </p:nvSpPr>
            <p:spPr>
              <a:xfrm>
                <a:off x="6800200" y="1086607"/>
                <a:ext cx="102205" cy="111589"/>
              </a:xfrm>
              <a:prstGeom prst="rtTriangle">
                <a:avLst/>
              </a:prstGeom>
              <a:solidFill>
                <a:srgbClr val="739FA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锐字工房云字库细圆GBK" panose="02010604000000000000" pitchFamily="2" charset="-122"/>
                  <a:ea typeface="锐字工房云字库细圆GBK" panose="02010604000000000000" pitchFamily="2" charset="-122"/>
                </a:endParaRPr>
              </a:p>
            </p:txBody>
          </p:sp>
          <p:sp>
            <p:nvSpPr>
              <p:cNvPr id="71" name="直角三角形 70"/>
              <p:cNvSpPr/>
              <p:nvPr>
                <p:custDataLst>
                  <p:tags r:id="rId7"/>
                </p:custDataLst>
              </p:nvPr>
            </p:nvSpPr>
            <p:spPr>
              <a:xfrm flipH="1">
                <a:off x="5883120" y="1086606"/>
                <a:ext cx="102205" cy="111589"/>
              </a:xfrm>
              <a:prstGeom prst="rtTriangle">
                <a:avLst/>
              </a:prstGeom>
              <a:solidFill>
                <a:srgbClr val="739FA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锐字工房云字库细圆GBK" panose="02010604000000000000" pitchFamily="2" charset="-122"/>
                  <a:ea typeface="锐字工房云字库细圆GBK" panose="02010604000000000000" pitchFamily="2" charset="-122"/>
                </a:endParaRPr>
              </a:p>
            </p:txBody>
          </p:sp>
          <p:sp>
            <p:nvSpPr>
              <p:cNvPr id="72" name="直角三角形 71"/>
              <p:cNvSpPr/>
              <p:nvPr>
                <p:custDataLst>
                  <p:tags r:id="rId8"/>
                </p:custDataLst>
              </p:nvPr>
            </p:nvSpPr>
            <p:spPr>
              <a:xfrm flipV="1">
                <a:off x="6793493" y="1880699"/>
                <a:ext cx="102205" cy="111589"/>
              </a:xfrm>
              <a:prstGeom prst="rtTriangle">
                <a:avLst/>
              </a:prstGeom>
              <a:solidFill>
                <a:srgbClr val="739FA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锐字工房云字库细圆GBK" panose="02010604000000000000" pitchFamily="2" charset="-122"/>
                  <a:ea typeface="锐字工房云字库细圆GBK" panose="02010604000000000000" pitchFamily="2" charset="-122"/>
                </a:endParaRPr>
              </a:p>
            </p:txBody>
          </p:sp>
          <p:sp>
            <p:nvSpPr>
              <p:cNvPr id="73" name="直角三角形 72"/>
              <p:cNvSpPr/>
              <p:nvPr>
                <p:custDataLst>
                  <p:tags r:id="rId9"/>
                </p:custDataLst>
              </p:nvPr>
            </p:nvSpPr>
            <p:spPr>
              <a:xfrm flipH="1" flipV="1">
                <a:off x="5886573" y="1880698"/>
                <a:ext cx="102205" cy="111589"/>
              </a:xfrm>
              <a:prstGeom prst="rtTriangle">
                <a:avLst/>
              </a:prstGeom>
              <a:solidFill>
                <a:srgbClr val="739FA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锐字工房云字库细圆GBK" panose="02010604000000000000" pitchFamily="2" charset="-122"/>
                  <a:ea typeface="锐字工房云字库细圆GBK" panose="02010604000000000000" pitchFamily="2" charset="-122"/>
                </a:endParaRPr>
              </a:p>
            </p:txBody>
          </p:sp>
        </p:grpSp>
      </p:grpSp>
      <p:grpSp>
        <p:nvGrpSpPr>
          <p:cNvPr id="74" name="组合 73"/>
          <p:cNvGrpSpPr/>
          <p:nvPr>
            <p:custDataLst>
              <p:tags r:id="rId10"/>
            </p:custDataLst>
          </p:nvPr>
        </p:nvGrpSpPr>
        <p:grpSpPr>
          <a:xfrm>
            <a:off x="5278447" y="2896958"/>
            <a:ext cx="5369888" cy="905682"/>
            <a:chOff x="5593080" y="1086606"/>
            <a:chExt cx="5369888" cy="905682"/>
          </a:xfrm>
        </p:grpSpPr>
        <p:sp>
          <p:nvSpPr>
            <p:cNvPr id="75" name="圆角矩形 74"/>
            <p:cNvSpPr/>
            <p:nvPr>
              <p:custDataLst>
                <p:tags r:id="rId11"/>
              </p:custDataLst>
            </p:nvPr>
          </p:nvSpPr>
          <p:spPr>
            <a:xfrm>
              <a:off x="5593080" y="1198709"/>
              <a:ext cx="5369888" cy="680720"/>
            </a:xfrm>
            <a:prstGeom prst="roundRect">
              <a:avLst/>
            </a:prstGeom>
            <a:noFill/>
            <a:ln>
              <a:solidFill>
                <a:srgbClr val="7284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锐字工房云字库细圆GBK" panose="02010604000000000000" pitchFamily="2" charset="-122"/>
                <a:ea typeface="锐字工房云字库细圆GBK" panose="02010604000000000000" pitchFamily="2" charset="-122"/>
              </a:endParaRPr>
            </a:p>
          </p:txBody>
        </p:sp>
        <p:grpSp>
          <p:nvGrpSpPr>
            <p:cNvPr id="76" name="组合 75"/>
            <p:cNvGrpSpPr/>
            <p:nvPr/>
          </p:nvGrpSpPr>
          <p:grpSpPr>
            <a:xfrm>
              <a:off x="5883120" y="1086606"/>
              <a:ext cx="1019285" cy="905682"/>
              <a:chOff x="5883120" y="1086606"/>
              <a:chExt cx="1019285" cy="905682"/>
            </a:xfrm>
            <a:solidFill>
              <a:srgbClr val="316C80"/>
            </a:solidFill>
          </p:grpSpPr>
          <p:sp>
            <p:nvSpPr>
              <p:cNvPr id="77" name="矩形 76"/>
              <p:cNvSpPr/>
              <p:nvPr>
                <p:custDataLst>
                  <p:tags r:id="rId12"/>
                </p:custDataLst>
              </p:nvPr>
            </p:nvSpPr>
            <p:spPr>
              <a:xfrm>
                <a:off x="5985325" y="1086949"/>
                <a:ext cx="814875" cy="904240"/>
              </a:xfrm>
              <a:prstGeom prst="rect">
                <a:avLst/>
              </a:prstGeom>
              <a:solidFill>
                <a:srgbClr val="D0E0D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dirty="0">
                    <a:solidFill>
                      <a:schemeClr val="bg1"/>
                    </a:solidFill>
                    <a:latin typeface="锐字工房云字库细圆GBK" panose="02010604000000000000" pitchFamily="2" charset="-122"/>
                    <a:ea typeface="锐字工房云字库细圆GBK" panose="02010604000000000000" pitchFamily="2" charset="-122"/>
                  </a:rPr>
                  <a:t>02</a:t>
                </a:r>
                <a:endParaRPr lang="zh-CN" altLang="en-US" sz="2800" dirty="0">
                  <a:solidFill>
                    <a:schemeClr val="bg1"/>
                  </a:solidFill>
                  <a:latin typeface="锐字工房云字库细圆GBK" panose="02010604000000000000" pitchFamily="2" charset="-122"/>
                  <a:ea typeface="锐字工房云字库细圆GBK" panose="02010604000000000000" pitchFamily="2" charset="-122"/>
                </a:endParaRPr>
              </a:p>
            </p:txBody>
          </p:sp>
          <p:sp>
            <p:nvSpPr>
              <p:cNvPr id="78" name="直角三角形 77"/>
              <p:cNvSpPr/>
              <p:nvPr>
                <p:custDataLst>
                  <p:tags r:id="rId13"/>
                </p:custDataLst>
              </p:nvPr>
            </p:nvSpPr>
            <p:spPr>
              <a:xfrm>
                <a:off x="6800200" y="1086607"/>
                <a:ext cx="102205" cy="111589"/>
              </a:xfrm>
              <a:prstGeom prst="rtTriangle">
                <a:avLst/>
              </a:prstGeom>
              <a:solidFill>
                <a:srgbClr val="A5C3B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锐字工房云字库细圆GBK" panose="02010604000000000000" pitchFamily="2" charset="-122"/>
                  <a:ea typeface="锐字工房云字库细圆GBK" panose="02010604000000000000" pitchFamily="2" charset="-122"/>
                </a:endParaRPr>
              </a:p>
            </p:txBody>
          </p:sp>
          <p:sp>
            <p:nvSpPr>
              <p:cNvPr id="79" name="直角三角形 78"/>
              <p:cNvSpPr/>
              <p:nvPr>
                <p:custDataLst>
                  <p:tags r:id="rId14"/>
                </p:custDataLst>
              </p:nvPr>
            </p:nvSpPr>
            <p:spPr>
              <a:xfrm flipH="1">
                <a:off x="5883120" y="1086606"/>
                <a:ext cx="102205" cy="111589"/>
              </a:xfrm>
              <a:prstGeom prst="rtTriangle">
                <a:avLst/>
              </a:prstGeom>
              <a:solidFill>
                <a:srgbClr val="A5C3B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锐字工房云字库细圆GBK" panose="02010604000000000000" pitchFamily="2" charset="-122"/>
                  <a:ea typeface="锐字工房云字库细圆GBK" panose="02010604000000000000" pitchFamily="2" charset="-122"/>
                </a:endParaRPr>
              </a:p>
            </p:txBody>
          </p:sp>
          <p:sp>
            <p:nvSpPr>
              <p:cNvPr id="80" name="直角三角形 79"/>
              <p:cNvSpPr/>
              <p:nvPr>
                <p:custDataLst>
                  <p:tags r:id="rId15"/>
                </p:custDataLst>
              </p:nvPr>
            </p:nvSpPr>
            <p:spPr>
              <a:xfrm flipV="1">
                <a:off x="6793493" y="1880699"/>
                <a:ext cx="102205" cy="111589"/>
              </a:xfrm>
              <a:prstGeom prst="rtTriangle">
                <a:avLst/>
              </a:prstGeom>
              <a:solidFill>
                <a:srgbClr val="A5C3B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锐字工房云字库细圆GBK" panose="02010604000000000000" pitchFamily="2" charset="-122"/>
                  <a:ea typeface="锐字工房云字库细圆GBK" panose="02010604000000000000" pitchFamily="2" charset="-122"/>
                </a:endParaRPr>
              </a:p>
            </p:txBody>
          </p:sp>
          <p:sp>
            <p:nvSpPr>
              <p:cNvPr id="81" name="直角三角形 80"/>
              <p:cNvSpPr/>
              <p:nvPr>
                <p:custDataLst>
                  <p:tags r:id="rId16"/>
                </p:custDataLst>
              </p:nvPr>
            </p:nvSpPr>
            <p:spPr>
              <a:xfrm flipH="1" flipV="1">
                <a:off x="5886573" y="1880698"/>
                <a:ext cx="102205" cy="111589"/>
              </a:xfrm>
              <a:prstGeom prst="rtTriangle">
                <a:avLst/>
              </a:prstGeom>
              <a:solidFill>
                <a:srgbClr val="A5C3B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锐字工房云字库细圆GBK" panose="02010604000000000000" pitchFamily="2" charset="-122"/>
                  <a:ea typeface="锐字工房云字库细圆GBK" panose="02010604000000000000" pitchFamily="2" charset="-122"/>
                </a:endParaRPr>
              </a:p>
            </p:txBody>
          </p:sp>
        </p:grpSp>
      </p:grpSp>
      <p:grpSp>
        <p:nvGrpSpPr>
          <p:cNvPr id="82" name="组合 81"/>
          <p:cNvGrpSpPr/>
          <p:nvPr>
            <p:custDataLst>
              <p:tags r:id="rId17"/>
            </p:custDataLst>
          </p:nvPr>
        </p:nvGrpSpPr>
        <p:grpSpPr>
          <a:xfrm>
            <a:off x="5278672" y="4900786"/>
            <a:ext cx="5369888" cy="905682"/>
            <a:chOff x="5593080" y="1086606"/>
            <a:chExt cx="5369888" cy="905682"/>
          </a:xfrm>
        </p:grpSpPr>
        <p:sp>
          <p:nvSpPr>
            <p:cNvPr id="83" name="圆角矩形 82"/>
            <p:cNvSpPr/>
            <p:nvPr>
              <p:custDataLst>
                <p:tags r:id="rId18"/>
              </p:custDataLst>
            </p:nvPr>
          </p:nvSpPr>
          <p:spPr>
            <a:xfrm>
              <a:off x="5593080" y="1198709"/>
              <a:ext cx="5369888" cy="680720"/>
            </a:xfrm>
            <a:prstGeom prst="roundRect">
              <a:avLst/>
            </a:prstGeom>
            <a:noFill/>
            <a:ln>
              <a:solidFill>
                <a:srgbClr val="7284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锐字工房云字库细圆GBK" panose="02010604000000000000" pitchFamily="2" charset="-122"/>
                <a:ea typeface="锐字工房云字库细圆GBK" panose="02010604000000000000" pitchFamily="2" charset="-122"/>
              </a:endParaRPr>
            </a:p>
          </p:txBody>
        </p:sp>
        <p:grpSp>
          <p:nvGrpSpPr>
            <p:cNvPr id="84" name="组合 83"/>
            <p:cNvGrpSpPr/>
            <p:nvPr/>
          </p:nvGrpSpPr>
          <p:grpSpPr>
            <a:xfrm>
              <a:off x="5883120" y="1086606"/>
              <a:ext cx="1019285" cy="905682"/>
              <a:chOff x="5883120" y="1086606"/>
              <a:chExt cx="1019285" cy="905682"/>
            </a:xfrm>
            <a:solidFill>
              <a:srgbClr val="316C80"/>
            </a:solidFill>
          </p:grpSpPr>
          <p:sp>
            <p:nvSpPr>
              <p:cNvPr id="85" name="矩形 84"/>
              <p:cNvSpPr/>
              <p:nvPr>
                <p:custDataLst>
                  <p:tags r:id="rId19"/>
                </p:custDataLst>
              </p:nvPr>
            </p:nvSpPr>
            <p:spPr>
              <a:xfrm>
                <a:off x="5985325" y="1086949"/>
                <a:ext cx="814875" cy="904240"/>
              </a:xfrm>
              <a:prstGeom prst="rect">
                <a:avLst/>
              </a:prstGeom>
              <a:solidFill>
                <a:srgbClr val="93B5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dirty="0">
                    <a:solidFill>
                      <a:schemeClr val="bg1"/>
                    </a:solidFill>
                    <a:latin typeface="锐字工房云字库细圆GBK" panose="02010604000000000000" pitchFamily="2" charset="-122"/>
                    <a:ea typeface="锐字工房云字库细圆GBK" panose="02010604000000000000" pitchFamily="2" charset="-122"/>
                  </a:rPr>
                  <a:t>03</a:t>
                </a:r>
                <a:endParaRPr lang="zh-CN" altLang="en-US" sz="2800" dirty="0">
                  <a:solidFill>
                    <a:schemeClr val="bg1"/>
                  </a:solidFill>
                  <a:latin typeface="锐字工房云字库细圆GBK" panose="02010604000000000000" pitchFamily="2" charset="-122"/>
                  <a:ea typeface="锐字工房云字库细圆GBK" panose="02010604000000000000" pitchFamily="2" charset="-122"/>
                </a:endParaRPr>
              </a:p>
            </p:txBody>
          </p:sp>
          <p:sp>
            <p:nvSpPr>
              <p:cNvPr id="86" name="直角三角形 85"/>
              <p:cNvSpPr/>
              <p:nvPr>
                <p:custDataLst>
                  <p:tags r:id="rId20"/>
                </p:custDataLst>
              </p:nvPr>
            </p:nvSpPr>
            <p:spPr>
              <a:xfrm>
                <a:off x="6800200" y="1086607"/>
                <a:ext cx="102205" cy="111589"/>
              </a:xfrm>
              <a:prstGeom prst="rtTriangle">
                <a:avLst/>
              </a:prstGeom>
              <a:solidFill>
                <a:srgbClr val="739FA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锐字工房云字库细圆GBK" panose="02010604000000000000" pitchFamily="2" charset="-122"/>
                  <a:ea typeface="锐字工房云字库细圆GBK" panose="02010604000000000000" pitchFamily="2" charset="-122"/>
                </a:endParaRPr>
              </a:p>
            </p:txBody>
          </p:sp>
          <p:sp>
            <p:nvSpPr>
              <p:cNvPr id="87" name="直角三角形 86"/>
              <p:cNvSpPr/>
              <p:nvPr>
                <p:custDataLst>
                  <p:tags r:id="rId21"/>
                </p:custDataLst>
              </p:nvPr>
            </p:nvSpPr>
            <p:spPr>
              <a:xfrm flipH="1">
                <a:off x="5883120" y="1086606"/>
                <a:ext cx="102205" cy="111589"/>
              </a:xfrm>
              <a:prstGeom prst="rtTriangle">
                <a:avLst/>
              </a:prstGeom>
              <a:solidFill>
                <a:srgbClr val="739FA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锐字工房云字库细圆GBK" panose="02010604000000000000" pitchFamily="2" charset="-122"/>
                  <a:ea typeface="锐字工房云字库细圆GBK" panose="02010604000000000000" pitchFamily="2" charset="-122"/>
                </a:endParaRPr>
              </a:p>
            </p:txBody>
          </p:sp>
          <p:sp>
            <p:nvSpPr>
              <p:cNvPr id="88" name="直角三角形 87"/>
              <p:cNvSpPr/>
              <p:nvPr>
                <p:custDataLst>
                  <p:tags r:id="rId22"/>
                </p:custDataLst>
              </p:nvPr>
            </p:nvSpPr>
            <p:spPr>
              <a:xfrm flipV="1">
                <a:off x="6793493" y="1880699"/>
                <a:ext cx="102205" cy="111589"/>
              </a:xfrm>
              <a:prstGeom prst="rtTriangle">
                <a:avLst/>
              </a:prstGeom>
              <a:solidFill>
                <a:srgbClr val="739FA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锐字工房云字库细圆GBK" panose="02010604000000000000" pitchFamily="2" charset="-122"/>
                  <a:ea typeface="锐字工房云字库细圆GBK" panose="02010604000000000000" pitchFamily="2" charset="-122"/>
                </a:endParaRPr>
              </a:p>
            </p:txBody>
          </p:sp>
          <p:sp>
            <p:nvSpPr>
              <p:cNvPr id="89" name="直角三角形 88"/>
              <p:cNvSpPr/>
              <p:nvPr>
                <p:custDataLst>
                  <p:tags r:id="rId23"/>
                </p:custDataLst>
              </p:nvPr>
            </p:nvSpPr>
            <p:spPr>
              <a:xfrm flipH="1" flipV="1">
                <a:off x="5886573" y="1880698"/>
                <a:ext cx="102205" cy="111589"/>
              </a:xfrm>
              <a:prstGeom prst="rtTriangle">
                <a:avLst/>
              </a:prstGeom>
              <a:solidFill>
                <a:srgbClr val="739FA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锐字工房云字库细圆GBK" panose="02010604000000000000" pitchFamily="2" charset="-122"/>
                  <a:ea typeface="锐字工房云字库细圆GBK" panose="02010604000000000000" pitchFamily="2" charset="-122"/>
                </a:endParaRPr>
              </a:p>
            </p:txBody>
          </p:sp>
        </p:grpSp>
      </p:grpSp>
      <p:sp>
        <p:nvSpPr>
          <p:cNvPr id="98" name="文本框 97"/>
          <p:cNvSpPr txBox="1"/>
          <p:nvPr>
            <p:custDataLst>
              <p:tags r:id="rId24"/>
            </p:custDataLst>
          </p:nvPr>
        </p:nvSpPr>
        <p:spPr>
          <a:xfrm>
            <a:off x="6778604" y="1206993"/>
            <a:ext cx="3576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600" dirty="0">
                <a:solidFill>
                  <a:srgbClr val="234C5B"/>
                </a:solidFill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研究背景</a:t>
            </a:r>
            <a:endParaRPr lang="zh-CN" altLang="en-US" sz="2000" spc="600" dirty="0">
              <a:solidFill>
                <a:srgbClr val="234C5B"/>
              </a:solidFill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sp>
        <p:nvSpPr>
          <p:cNvPr id="100" name="文本框 99"/>
          <p:cNvSpPr txBox="1"/>
          <p:nvPr>
            <p:custDataLst>
              <p:tags r:id="rId25"/>
            </p:custDataLst>
          </p:nvPr>
        </p:nvSpPr>
        <p:spPr>
          <a:xfrm>
            <a:off x="6816403" y="3117278"/>
            <a:ext cx="2293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600" dirty="0">
                <a:solidFill>
                  <a:srgbClr val="706248"/>
                </a:solidFill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调查方法</a:t>
            </a:r>
            <a:endParaRPr lang="en-US" altLang="zh-CN" sz="2400" spc="600" dirty="0">
              <a:solidFill>
                <a:srgbClr val="706248"/>
              </a:solidFill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sp>
        <p:nvSpPr>
          <p:cNvPr id="101" name="文本框 100"/>
          <p:cNvSpPr txBox="1"/>
          <p:nvPr>
            <p:custDataLst>
              <p:tags r:id="rId26"/>
            </p:custDataLst>
          </p:nvPr>
        </p:nvSpPr>
        <p:spPr>
          <a:xfrm>
            <a:off x="6664636" y="5122416"/>
            <a:ext cx="3263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600" dirty="0">
                <a:solidFill>
                  <a:srgbClr val="234C5B"/>
                </a:solidFill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实践目的及预期</a:t>
            </a:r>
            <a:endParaRPr lang="en-US" altLang="zh-CN" sz="2400" spc="600" dirty="0">
              <a:solidFill>
                <a:srgbClr val="234C5B"/>
              </a:solidFill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sp>
        <p:nvSpPr>
          <p:cNvPr id="102" name="矩形 101"/>
          <p:cNvSpPr/>
          <p:nvPr/>
        </p:nvSpPr>
        <p:spPr>
          <a:xfrm>
            <a:off x="1160780" y="1886390"/>
            <a:ext cx="1610360" cy="30988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" name="文本框 102"/>
          <p:cNvSpPr txBox="1"/>
          <p:nvPr/>
        </p:nvSpPr>
        <p:spPr>
          <a:xfrm>
            <a:off x="1630680" y="2274838"/>
            <a:ext cx="6705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bg1"/>
                </a:solidFill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目   </a:t>
            </a:r>
            <a:endParaRPr lang="en-US" altLang="zh-CN" sz="3600" dirty="0">
              <a:solidFill>
                <a:schemeClr val="bg1"/>
              </a:solidFill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  <a:p>
            <a:pPr algn="ctr"/>
            <a:endParaRPr lang="en-US" altLang="zh-CN" sz="3600" dirty="0">
              <a:solidFill>
                <a:schemeClr val="bg1"/>
              </a:solidFill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  <a:p>
            <a:pPr algn="ctr"/>
            <a:endParaRPr lang="en-US" altLang="zh-CN" sz="3600" dirty="0">
              <a:solidFill>
                <a:schemeClr val="bg1"/>
              </a:solidFill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  <a:p>
            <a:pPr algn="ctr"/>
            <a:r>
              <a:rPr lang="zh-CN" altLang="en-US" sz="3600" dirty="0">
                <a:solidFill>
                  <a:schemeClr val="bg1"/>
                </a:solidFill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录</a:t>
            </a:r>
            <a:endParaRPr lang="zh-CN" altLang="en-US" sz="3600" dirty="0">
              <a:solidFill>
                <a:schemeClr val="bg1"/>
              </a:solidFill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4480560"/>
            <a:ext cx="12192000" cy="2377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960880" y="4872179"/>
            <a:ext cx="8270239" cy="613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200" spc="3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基于大学生就业创业现状，通过讨论与文献调查，</a:t>
            </a:r>
            <a:endParaRPr lang="en-US" altLang="zh-CN" sz="1200" spc="3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spc="3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将本次实践方向聚焦于茶文化与大学生就业创业的关系与融合</a:t>
            </a:r>
            <a:endParaRPr lang="zh-CN" altLang="en-US" sz="1200" spc="3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479588" y="6018409"/>
            <a:ext cx="1232822" cy="223520"/>
            <a:chOff x="3198784" y="1942528"/>
            <a:chExt cx="1232822" cy="223520"/>
          </a:xfrm>
          <a:solidFill>
            <a:srgbClr val="93B5B7">
              <a:alpha val="50000"/>
            </a:srgbClr>
          </a:solidFill>
        </p:grpSpPr>
        <p:sp>
          <p:nvSpPr>
            <p:cNvPr id="7" name="菱形 6"/>
            <p:cNvSpPr/>
            <p:nvPr/>
          </p:nvSpPr>
          <p:spPr>
            <a:xfrm>
              <a:off x="3198784" y="1942528"/>
              <a:ext cx="223520" cy="223520"/>
            </a:xfrm>
            <a:prstGeom prst="diamon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菱形 7"/>
            <p:cNvSpPr/>
            <p:nvPr/>
          </p:nvSpPr>
          <p:spPr>
            <a:xfrm>
              <a:off x="3703435" y="1942528"/>
              <a:ext cx="223520" cy="223520"/>
            </a:xfrm>
            <a:prstGeom prst="diamon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菱形 8"/>
            <p:cNvSpPr/>
            <p:nvPr/>
          </p:nvSpPr>
          <p:spPr>
            <a:xfrm>
              <a:off x="4208086" y="1942528"/>
              <a:ext cx="223520" cy="223520"/>
            </a:xfrm>
            <a:prstGeom prst="diamon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 useBgFill="1">
        <p:nvSpPr>
          <p:cNvPr id="21" name="剪去对角的矩形 20"/>
          <p:cNvSpPr/>
          <p:nvPr/>
        </p:nvSpPr>
        <p:spPr>
          <a:xfrm>
            <a:off x="574616" y="475508"/>
            <a:ext cx="11042768" cy="3158744"/>
          </a:xfrm>
          <a:prstGeom prst="snip2DiagRect">
            <a:avLst/>
          </a:prstGeom>
          <a:ln w="25400">
            <a:solidFill>
              <a:srgbClr val="AEA2A0">
                <a:alpha val="85000"/>
              </a:srgb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剪去对角的矩形 21"/>
          <p:cNvSpPr/>
          <p:nvPr/>
        </p:nvSpPr>
        <p:spPr>
          <a:xfrm>
            <a:off x="574616" y="475510"/>
            <a:ext cx="11042768" cy="3158742"/>
          </a:xfrm>
          <a:prstGeom prst="snip2DiagRect">
            <a:avLst/>
          </a:prstGeom>
          <a:noFill/>
          <a:ln w="25400">
            <a:solidFill>
              <a:srgbClr val="323A2E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直角三角形 22"/>
          <p:cNvSpPr/>
          <p:nvPr/>
        </p:nvSpPr>
        <p:spPr>
          <a:xfrm rot="16200000">
            <a:off x="11100432" y="3117300"/>
            <a:ext cx="302289" cy="731615"/>
          </a:xfrm>
          <a:prstGeom prst="rtTriangle">
            <a:avLst/>
          </a:prstGeom>
          <a:solidFill>
            <a:srgbClr val="323A2E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直角三角形 23"/>
          <p:cNvSpPr/>
          <p:nvPr/>
        </p:nvSpPr>
        <p:spPr>
          <a:xfrm rot="5400000">
            <a:off x="789277" y="260846"/>
            <a:ext cx="302289" cy="731615"/>
          </a:xfrm>
          <a:prstGeom prst="rtTriangle">
            <a:avLst/>
          </a:prstGeom>
          <a:solidFill>
            <a:srgbClr val="323A2E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4358640" y="891731"/>
            <a:ext cx="3474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PART ONE</a:t>
            </a:r>
            <a:endParaRPr lang="zh-CN" altLang="en-US" sz="28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633185" y="1720801"/>
            <a:ext cx="492562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kern="25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研 究 背 景</a:t>
            </a:r>
            <a:endParaRPr lang="en-US" altLang="zh-CN" sz="5400" kern="25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  <a:p>
            <a:pPr algn="ctr"/>
            <a:r>
              <a:rPr lang="en-US" altLang="zh-CN" sz="2400" spc="3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research background</a:t>
            </a:r>
            <a:endParaRPr lang="zh-CN" altLang="en-US" sz="2400" spc="3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7386320" y="1150493"/>
            <a:ext cx="3037840" cy="18924"/>
          </a:xfrm>
          <a:prstGeom prst="line">
            <a:avLst/>
          </a:prstGeom>
          <a:ln>
            <a:solidFill>
              <a:srgbClr val="323A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 flipH="1">
            <a:off x="1778000" y="1153341"/>
            <a:ext cx="3037840" cy="0"/>
          </a:xfrm>
          <a:prstGeom prst="line">
            <a:avLst/>
          </a:prstGeom>
          <a:ln>
            <a:solidFill>
              <a:srgbClr val="323A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0" y="647700"/>
            <a:ext cx="11583670" cy="4224655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79120" y="121920"/>
            <a:ext cx="71120" cy="883920"/>
          </a:xfrm>
          <a:prstGeom prst="rect">
            <a:avLst/>
          </a:prstGeom>
          <a:solidFill>
            <a:srgbClr val="32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50239" y="121920"/>
            <a:ext cx="416029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研究背景</a:t>
            </a:r>
            <a:r>
              <a:rPr lang="en-US" altLang="zh-CN" sz="24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 </a:t>
            </a:r>
            <a:endParaRPr lang="en-US" altLang="zh-CN" sz="24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  <a:p>
            <a:r>
              <a:rPr lang="en-US" altLang="zh-CN" sz="2400" spc="3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Research background</a:t>
            </a:r>
            <a:endParaRPr lang="zh-CN" altLang="en-US" sz="2400" spc="3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  <a:p>
            <a:endParaRPr lang="zh-CN" altLang="en-US" sz="24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042518" y="1209179"/>
            <a:ext cx="4257766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600" dirty="0"/>
              <a:t>中国作为有着悠久历史的文明古国，传统文化的复兴成为一种必然趋势。茶文化作为中国传统文化的重要组成部分，其蕴含的哲学</a:t>
            </a:r>
            <a:r>
              <a:rPr lang="zh-CN" altLang="en-US" sz="1600" dirty="0"/>
              <a:t>、</a:t>
            </a:r>
            <a:r>
              <a:rPr lang="zh-CN" altLang="zh-CN" sz="1600" dirty="0"/>
              <a:t>审美观念和生活方式等具有深厚的文化底蕴</a:t>
            </a:r>
            <a:r>
              <a:rPr lang="zh-CN" altLang="en-US" sz="1600" dirty="0"/>
              <a:t>。</a:t>
            </a:r>
            <a:r>
              <a:rPr lang="zh-CN" altLang="zh-CN" sz="1600" b="1" dirty="0"/>
              <a:t>这种文化复兴的大环境为大学生参与茶文化相关的就业创业提供了</a:t>
            </a:r>
            <a:r>
              <a:rPr lang="zh-CN" altLang="zh-CN" sz="1600" b="1" dirty="0">
                <a:solidFill>
                  <a:srgbClr val="FF0000"/>
                </a:solidFill>
              </a:rPr>
              <a:t>文化土壤。</a:t>
            </a:r>
            <a:endParaRPr lang="zh-CN" altLang="zh-CN" sz="1600" b="1" dirty="0">
              <a:solidFill>
                <a:srgbClr val="FF0000"/>
              </a:solidFill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380480" y="3819525"/>
            <a:ext cx="4464685" cy="22517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zh-CN" sz="1600" b="1" dirty="0"/>
              <a:t>现如今</a:t>
            </a:r>
            <a:r>
              <a:rPr lang="zh-CN" altLang="zh-CN" sz="1600" dirty="0"/>
              <a:t>，随着人们生活水平的提高，消费文化逐渐从单纯的物质消费向更高质量的健康的消费转变。</a:t>
            </a:r>
            <a:r>
              <a:rPr lang="zh-CN" altLang="zh-CN" sz="1600" b="1" dirty="0"/>
              <a:t>这种消费观念的变化为茶文化产业的发展提供了广阔的市场空间，</a:t>
            </a:r>
            <a:r>
              <a:rPr lang="zh-CN" altLang="zh-CN" sz="1600" dirty="0"/>
              <a:t>并且未来仍有较大的市场拓展空间，例如霸王茶姬、喜茶对茶</a:t>
            </a:r>
            <a:r>
              <a:rPr lang="zh-CN" altLang="zh-CN" sz="1600" dirty="0"/>
              <a:t>饮产品的创新，备受年轻人</a:t>
            </a:r>
            <a:r>
              <a:rPr lang="zh-CN" altLang="zh-CN" sz="1600" dirty="0"/>
              <a:t>喜爱。</a:t>
            </a:r>
            <a:endParaRPr lang="zh-CN" altLang="zh-CN" sz="16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902" y="575099"/>
            <a:ext cx="4464045" cy="273507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18" b="27807"/>
          <a:stretch>
            <a:fillRect/>
          </a:stretch>
        </p:blipFill>
        <p:spPr>
          <a:xfrm>
            <a:off x="1100140" y="3712801"/>
            <a:ext cx="4032033" cy="25150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79120" y="121920"/>
            <a:ext cx="71120" cy="883920"/>
          </a:xfrm>
          <a:prstGeom prst="rect">
            <a:avLst/>
          </a:prstGeom>
          <a:solidFill>
            <a:srgbClr val="32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50239" y="121920"/>
            <a:ext cx="416029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锐字工房云字库细圆GBK" panose="02010604000000000000" pitchFamily="2" charset="-122"/>
                <a:ea typeface="锐字工房云字库细圆GBK" panose="02010604000000000000" pitchFamily="2" charset="-122"/>
                <a:cs typeface="+mn-cs"/>
              </a:rPr>
              <a:t>研究背景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锐字工房云字库细圆GBK" panose="02010604000000000000" pitchFamily="2" charset="-122"/>
                <a:ea typeface="锐字工房云字库细圆GBK" panose="02010604000000000000" pitchFamily="2" charset="-122"/>
                <a:cs typeface="+mn-cs"/>
              </a:rPr>
              <a:t> 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锐字工房云字库细圆GBK" panose="02010604000000000000" pitchFamily="2" charset="-122"/>
              <a:ea typeface="锐字工房云字库细圆GBK" panose="02010604000000000000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锐字工房云字库细圆GBK" panose="02010604000000000000" pitchFamily="2" charset="-122"/>
                <a:ea typeface="锐字工房云字库细圆GBK" panose="02010604000000000000" pitchFamily="2" charset="-122"/>
                <a:cs typeface="+mn-cs"/>
              </a:rPr>
              <a:t>Research background</a:t>
            </a:r>
            <a:endParaRPr kumimoji="0" lang="zh-CN" altLang="en-US" sz="2400" b="0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锐字工房云字库细圆GBK" panose="02010604000000000000" pitchFamily="2" charset="-122"/>
              <a:ea typeface="锐字工房云字库细圆GBK" panose="02010604000000000000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锐字工房云字库细圆GBK" panose="02010604000000000000" pitchFamily="2" charset="-122"/>
              <a:ea typeface="锐字工房云字库细圆GBK" panose="02010604000000000000" pitchFamily="2" charset="-122"/>
              <a:cs typeface="+mn-cs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915025" y="333375"/>
            <a:ext cx="5235575" cy="3046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越来越多的</a:t>
            </a:r>
            <a:r>
              <a:rPr kumimoji="0" lang="zh-CN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高校开设了与茶文化相关的专业</a:t>
            </a:r>
            <a:r>
              <a:rPr kumimoji="0" lang="zh-CN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，如茶学、茶艺与茶文化等。这些专业课程涵盖了茶叶的种植、加工、茶文化历史、茶艺表演、茶叶营销等多方面知识，为大学生</a:t>
            </a:r>
            <a:r>
              <a:rPr kumimoji="0" lang="zh-CN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提供了系统的茶文化知识体系。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高校在人才培养过程中，也注重实践教学环节，通过与</a:t>
            </a:r>
            <a:r>
              <a:rPr kumimoji="0" lang="zh-CN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茶企业合作、建立实习基地</a:t>
            </a:r>
            <a:r>
              <a:rPr kumimoji="0" lang="zh-CN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等方式，让学生有机会将理论知识应用到实际操作中。这使得大学生</a:t>
            </a:r>
            <a:r>
              <a:rPr kumimoji="0" lang="zh-CN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在茶文化相关领域就业创业时</a:t>
            </a:r>
            <a:r>
              <a:rPr kumimoji="0" lang="zh-CN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具备了</a:t>
            </a:r>
            <a:r>
              <a:rPr kumimoji="0" lang="zh-CN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一定的专业知识和实践技能基础。</a:t>
            </a:r>
            <a:endParaRPr kumimoji="0" lang="zh-CN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982980" y="4023995"/>
            <a:ext cx="4509135" cy="3046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茶产业也通过</a:t>
            </a:r>
            <a:r>
              <a:rPr kumimoji="0" lang="zh-CN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茶艺、茶餐饮及其衍生的创意产业</a:t>
            </a:r>
            <a:r>
              <a:rPr kumimoji="0" lang="zh-CN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等方式持续发展，同时以茶促旅、以旅兴茶，</a:t>
            </a:r>
            <a:r>
              <a:rPr kumimoji="0" lang="zh-CN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茶旅交融</a:t>
            </a:r>
            <a:r>
              <a:rPr kumimoji="0" lang="zh-CN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、康养结合的发展模式成为趋势。大学生在多学科知识融合应用方面具有优势，也有创新思维和较强的品牌意识。同时，也为</a:t>
            </a:r>
            <a:r>
              <a:rPr kumimoji="0" lang="zh-CN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大学生创业提供了产业链上的不同切入点，如茶叶电商创业、茶叶深加工创业等。</a:t>
            </a:r>
            <a:endParaRPr kumimoji="0" lang="zh-CN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" t="37929" r="4829" b="12230"/>
          <a:stretch>
            <a:fillRect/>
          </a:stretch>
        </p:blipFill>
        <p:spPr>
          <a:xfrm>
            <a:off x="6425626" y="3373511"/>
            <a:ext cx="4421431" cy="271921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1" t="5700" b="54469"/>
          <a:stretch>
            <a:fillRect/>
          </a:stretch>
        </p:blipFill>
        <p:spPr>
          <a:xfrm>
            <a:off x="1087395" y="1383804"/>
            <a:ext cx="4095174" cy="2295789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7360" y="642620"/>
            <a:ext cx="6644640" cy="31559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645" y="376555"/>
            <a:ext cx="8540750" cy="9359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645" y="1360805"/>
            <a:ext cx="8149590" cy="307149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765" y="4432300"/>
            <a:ext cx="8541385" cy="20491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16" grpId="0"/>
      <p:bldP spid="1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4480560"/>
            <a:ext cx="12192000" cy="2377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960880" y="5142660"/>
            <a:ext cx="8270239" cy="31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100" spc="3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本次实践主要使用文献调查、问卷调查、访谈调查三种方法</a:t>
            </a:r>
            <a:endParaRPr lang="zh-CN" altLang="en-US" sz="1100" spc="3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479589" y="6107861"/>
            <a:ext cx="1232822" cy="223520"/>
            <a:chOff x="3198784" y="1942528"/>
            <a:chExt cx="1232822" cy="223520"/>
          </a:xfrm>
          <a:solidFill>
            <a:srgbClr val="93B5B7">
              <a:alpha val="50000"/>
            </a:srgbClr>
          </a:solidFill>
        </p:grpSpPr>
        <p:sp>
          <p:nvSpPr>
            <p:cNvPr id="7" name="菱形 6"/>
            <p:cNvSpPr/>
            <p:nvPr/>
          </p:nvSpPr>
          <p:spPr>
            <a:xfrm>
              <a:off x="3198784" y="1942528"/>
              <a:ext cx="223520" cy="223520"/>
            </a:xfrm>
            <a:prstGeom prst="diamon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菱形 7"/>
            <p:cNvSpPr/>
            <p:nvPr/>
          </p:nvSpPr>
          <p:spPr>
            <a:xfrm>
              <a:off x="3703435" y="1942528"/>
              <a:ext cx="223520" cy="223520"/>
            </a:xfrm>
            <a:prstGeom prst="diamon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菱形 8"/>
            <p:cNvSpPr/>
            <p:nvPr/>
          </p:nvSpPr>
          <p:spPr>
            <a:xfrm>
              <a:off x="4208086" y="1942528"/>
              <a:ext cx="223520" cy="223520"/>
            </a:xfrm>
            <a:prstGeom prst="diamon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 useBgFill="1">
        <p:nvSpPr>
          <p:cNvPr id="21" name="剪去对角的矩形 20"/>
          <p:cNvSpPr/>
          <p:nvPr/>
        </p:nvSpPr>
        <p:spPr>
          <a:xfrm>
            <a:off x="574616" y="475508"/>
            <a:ext cx="11042768" cy="3158744"/>
          </a:xfrm>
          <a:prstGeom prst="snip2DiagRect">
            <a:avLst/>
          </a:prstGeom>
          <a:ln w="25400">
            <a:solidFill>
              <a:srgbClr val="AEA2A0">
                <a:alpha val="85000"/>
              </a:srgb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剪去对角的矩形 21"/>
          <p:cNvSpPr/>
          <p:nvPr/>
        </p:nvSpPr>
        <p:spPr>
          <a:xfrm>
            <a:off x="574616" y="475510"/>
            <a:ext cx="11042768" cy="3158742"/>
          </a:xfrm>
          <a:prstGeom prst="snip2DiagRect">
            <a:avLst/>
          </a:prstGeom>
          <a:noFill/>
          <a:ln w="25400">
            <a:solidFill>
              <a:srgbClr val="323A2E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直角三角形 22"/>
          <p:cNvSpPr/>
          <p:nvPr/>
        </p:nvSpPr>
        <p:spPr>
          <a:xfrm rot="16200000">
            <a:off x="11100432" y="3117300"/>
            <a:ext cx="302289" cy="731615"/>
          </a:xfrm>
          <a:prstGeom prst="rtTriangle">
            <a:avLst/>
          </a:prstGeom>
          <a:solidFill>
            <a:srgbClr val="323A2E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直角三角形 23"/>
          <p:cNvSpPr/>
          <p:nvPr/>
        </p:nvSpPr>
        <p:spPr>
          <a:xfrm rot="5400000">
            <a:off x="789277" y="260846"/>
            <a:ext cx="302289" cy="731615"/>
          </a:xfrm>
          <a:prstGeom prst="rtTriangle">
            <a:avLst/>
          </a:prstGeom>
          <a:solidFill>
            <a:srgbClr val="323A2E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4358640" y="891731"/>
            <a:ext cx="3474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PART TWO</a:t>
            </a:r>
            <a:endParaRPr lang="zh-CN" altLang="en-US" sz="28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633186" y="1747465"/>
            <a:ext cx="492562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调 查 方 法</a:t>
            </a:r>
            <a:endParaRPr lang="en-US" altLang="zh-CN" sz="54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  <a:p>
            <a:pPr algn="ctr"/>
            <a:r>
              <a:rPr lang="en-US" altLang="zh-CN" sz="24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Investigation method</a:t>
            </a:r>
            <a:endParaRPr lang="zh-CN" altLang="en-US" sz="24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7386320" y="1150493"/>
            <a:ext cx="3037840" cy="18924"/>
          </a:xfrm>
          <a:prstGeom prst="line">
            <a:avLst/>
          </a:prstGeom>
          <a:ln>
            <a:solidFill>
              <a:srgbClr val="323A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 flipH="1">
            <a:off x="1778000" y="1153341"/>
            <a:ext cx="3037840" cy="0"/>
          </a:xfrm>
          <a:prstGeom prst="line">
            <a:avLst/>
          </a:prstGeom>
          <a:ln>
            <a:solidFill>
              <a:srgbClr val="323A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79120" y="121920"/>
            <a:ext cx="71120" cy="883920"/>
          </a:xfrm>
          <a:prstGeom prst="rect">
            <a:avLst/>
          </a:prstGeom>
          <a:solidFill>
            <a:srgbClr val="32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650240" y="121920"/>
            <a:ext cx="44489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调查方法</a:t>
            </a:r>
            <a:endParaRPr lang="en-US" altLang="zh-CN" sz="28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  <a:p>
            <a:r>
              <a:rPr lang="en-US" altLang="zh-CN" sz="28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Investigation method</a:t>
            </a:r>
            <a:endParaRPr lang="zh-CN" altLang="en-US" sz="28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  <a:p>
            <a:endParaRPr lang="zh-CN" altLang="en-US" sz="28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sp>
        <p:nvSpPr>
          <p:cNvPr id="18" name="菱形 17"/>
          <p:cNvSpPr/>
          <p:nvPr>
            <p:custDataLst>
              <p:tags r:id="rId1"/>
            </p:custDataLst>
          </p:nvPr>
        </p:nvSpPr>
        <p:spPr>
          <a:xfrm>
            <a:off x="5356242" y="1696385"/>
            <a:ext cx="731520" cy="731520"/>
          </a:xfrm>
          <a:prstGeom prst="diamond">
            <a:avLst/>
          </a:prstGeom>
          <a:solidFill>
            <a:srgbClr val="93B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</a:t>
            </a:r>
            <a:endParaRPr lang="zh-CN" altLang="en-US" sz="28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9" name="菱形 18"/>
          <p:cNvSpPr/>
          <p:nvPr>
            <p:custDataLst>
              <p:tags r:id="rId2"/>
            </p:custDataLst>
          </p:nvPr>
        </p:nvSpPr>
        <p:spPr>
          <a:xfrm>
            <a:off x="5356242" y="3151222"/>
            <a:ext cx="731520" cy="731520"/>
          </a:xfrm>
          <a:prstGeom prst="diamond">
            <a:avLst/>
          </a:prstGeom>
          <a:solidFill>
            <a:srgbClr val="93B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</a:t>
            </a:r>
            <a:endParaRPr lang="zh-CN" altLang="en-US" sz="28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0" name="菱形 19"/>
          <p:cNvSpPr/>
          <p:nvPr>
            <p:custDataLst>
              <p:tags r:id="rId3"/>
            </p:custDataLst>
          </p:nvPr>
        </p:nvSpPr>
        <p:spPr>
          <a:xfrm>
            <a:off x="5356242" y="4606059"/>
            <a:ext cx="731520" cy="731520"/>
          </a:xfrm>
          <a:prstGeom prst="diamond">
            <a:avLst/>
          </a:prstGeom>
          <a:solidFill>
            <a:srgbClr val="93B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3</a:t>
            </a:r>
            <a:endParaRPr lang="zh-CN" altLang="en-US" sz="28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4"/>
            </p:custDataLst>
          </p:nvPr>
        </p:nvSpPr>
        <p:spPr>
          <a:xfrm>
            <a:off x="6639917" y="1483717"/>
            <a:ext cx="3395108" cy="1156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文献调查</a:t>
            </a:r>
            <a:endParaRPr lang="en-US" altLang="zh-CN" sz="16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用于研究背景、研究现状、数据资料等的调查</a:t>
            </a:r>
            <a:endParaRPr lang="zh-CN" altLang="en-US" sz="16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5"/>
            </p:custDataLst>
          </p:nvPr>
        </p:nvSpPr>
        <p:spPr>
          <a:xfrm>
            <a:off x="6639917" y="2938554"/>
            <a:ext cx="3395108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问卷调查</a:t>
            </a:r>
            <a:endParaRPr lang="en-US" altLang="zh-CN" sz="16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用于面向目标</a:t>
            </a:r>
            <a:r>
              <a:rPr lang="zh-CN" altLang="en-US" sz="16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人群收集研究资料和数据</a:t>
            </a:r>
            <a:endParaRPr lang="zh-CN" altLang="en-US" sz="16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6"/>
            </p:custDataLst>
          </p:nvPr>
        </p:nvSpPr>
        <p:spPr>
          <a:xfrm>
            <a:off x="6639917" y="4550056"/>
            <a:ext cx="3395108" cy="787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访谈调查</a:t>
            </a:r>
            <a:endParaRPr lang="en-US" altLang="zh-CN" sz="16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用于了解实际情况帮助分析</a:t>
            </a:r>
            <a:endParaRPr lang="zh-CN" altLang="en-US" sz="16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8" y="1496133"/>
            <a:ext cx="3583103" cy="43942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296930"/>
            <a:ext cx="12192000" cy="15610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5479589" y="5756716"/>
            <a:ext cx="1232822" cy="223520"/>
            <a:chOff x="3198784" y="1942528"/>
            <a:chExt cx="1232822" cy="223520"/>
          </a:xfrm>
          <a:solidFill>
            <a:srgbClr val="93B5B7">
              <a:alpha val="50000"/>
            </a:srgbClr>
          </a:solidFill>
        </p:grpSpPr>
        <p:sp>
          <p:nvSpPr>
            <p:cNvPr id="7" name="菱形 6"/>
            <p:cNvSpPr/>
            <p:nvPr/>
          </p:nvSpPr>
          <p:spPr>
            <a:xfrm>
              <a:off x="3198784" y="1942528"/>
              <a:ext cx="223520" cy="223520"/>
            </a:xfrm>
            <a:prstGeom prst="diamon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菱形 7"/>
            <p:cNvSpPr/>
            <p:nvPr/>
          </p:nvSpPr>
          <p:spPr>
            <a:xfrm>
              <a:off x="3703435" y="1942528"/>
              <a:ext cx="223520" cy="223520"/>
            </a:xfrm>
            <a:prstGeom prst="diamon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菱形 8"/>
            <p:cNvSpPr/>
            <p:nvPr/>
          </p:nvSpPr>
          <p:spPr>
            <a:xfrm>
              <a:off x="4208086" y="1942528"/>
              <a:ext cx="223520" cy="223520"/>
            </a:xfrm>
            <a:prstGeom prst="diamon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 useBgFill="1">
        <p:nvSpPr>
          <p:cNvPr id="21" name="剪去对角的矩形 20"/>
          <p:cNvSpPr/>
          <p:nvPr/>
        </p:nvSpPr>
        <p:spPr>
          <a:xfrm>
            <a:off x="574616" y="782595"/>
            <a:ext cx="11042768" cy="3477433"/>
          </a:xfrm>
          <a:prstGeom prst="snip2DiagRect">
            <a:avLst/>
          </a:prstGeom>
          <a:ln w="25400">
            <a:solidFill>
              <a:srgbClr val="AEA2A0">
                <a:alpha val="85000"/>
              </a:srgb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剪去对角的矩形 21"/>
          <p:cNvSpPr/>
          <p:nvPr/>
        </p:nvSpPr>
        <p:spPr>
          <a:xfrm>
            <a:off x="574616" y="782593"/>
            <a:ext cx="11042768" cy="3477433"/>
          </a:xfrm>
          <a:prstGeom prst="snip2DiagRect">
            <a:avLst/>
          </a:prstGeom>
          <a:noFill/>
          <a:ln w="25400">
            <a:solidFill>
              <a:srgbClr val="323A2E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直角三角形 22"/>
          <p:cNvSpPr/>
          <p:nvPr/>
        </p:nvSpPr>
        <p:spPr>
          <a:xfrm rot="16200000">
            <a:off x="11012149" y="3654789"/>
            <a:ext cx="478858" cy="731615"/>
          </a:xfrm>
          <a:prstGeom prst="rtTriangle">
            <a:avLst/>
          </a:prstGeom>
          <a:solidFill>
            <a:srgbClr val="323A2E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直角三角形 23"/>
          <p:cNvSpPr/>
          <p:nvPr/>
        </p:nvSpPr>
        <p:spPr>
          <a:xfrm rot="5400000">
            <a:off x="749658" y="612847"/>
            <a:ext cx="381526" cy="731615"/>
          </a:xfrm>
          <a:prstGeom prst="rtTriangle">
            <a:avLst/>
          </a:prstGeom>
          <a:solidFill>
            <a:srgbClr val="323A2E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4363720" y="937077"/>
            <a:ext cx="3474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PART THREE</a:t>
            </a:r>
            <a:endParaRPr lang="zh-CN" altLang="en-US" sz="28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052818" y="1850868"/>
            <a:ext cx="630988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实践目的与预期</a:t>
            </a:r>
            <a:endParaRPr lang="en-US" altLang="zh-CN" sz="54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  <a:p>
            <a:pPr algn="ctr"/>
            <a:r>
              <a:rPr lang="en-US" altLang="zh-CN" sz="24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Working Experience</a:t>
            </a:r>
            <a:endParaRPr lang="en-US" altLang="zh-CN" sz="24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7386320" y="1150493"/>
            <a:ext cx="3037840" cy="18924"/>
          </a:xfrm>
          <a:prstGeom prst="line">
            <a:avLst/>
          </a:prstGeom>
          <a:ln>
            <a:solidFill>
              <a:srgbClr val="323A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 flipH="1">
            <a:off x="1778000" y="1153341"/>
            <a:ext cx="3037840" cy="0"/>
          </a:xfrm>
          <a:prstGeom prst="line">
            <a:avLst/>
          </a:prstGeom>
          <a:ln>
            <a:solidFill>
              <a:srgbClr val="323A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79120" y="121920"/>
            <a:ext cx="71120" cy="883920"/>
          </a:xfrm>
          <a:prstGeom prst="rect">
            <a:avLst/>
          </a:prstGeom>
          <a:solidFill>
            <a:srgbClr val="32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650240" y="121920"/>
            <a:ext cx="33488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实践目的</a:t>
            </a:r>
            <a:endParaRPr lang="en-US" altLang="zh-CN" sz="28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  <a:p>
            <a:r>
              <a:rPr lang="en-US" altLang="zh-CN" sz="2800" dirty="0">
                <a:latin typeface="锐字工房云字库细圆GBK" panose="02010604000000000000" pitchFamily="2" charset="-122"/>
                <a:ea typeface="锐字工房云字库细圆GBK" panose="02010604000000000000" pitchFamily="2" charset="-122"/>
              </a:rPr>
              <a:t>Practical purpose</a:t>
            </a:r>
            <a:endParaRPr lang="zh-CN" altLang="en-US" sz="2800" dirty="0">
              <a:latin typeface="锐字工房云字库细圆GBK" panose="02010604000000000000" pitchFamily="2" charset="-122"/>
              <a:ea typeface="锐字工房云字库细圆GBK" panose="02010604000000000000" pitchFamily="2" charset="-122"/>
            </a:endParaRPr>
          </a:p>
        </p:txBody>
      </p:sp>
      <p:grpSp>
        <p:nvGrpSpPr>
          <p:cNvPr id="7" name="组合 6"/>
          <p:cNvGrpSpPr/>
          <p:nvPr>
            <p:custDataLst>
              <p:tags r:id="rId1"/>
            </p:custDataLst>
          </p:nvPr>
        </p:nvGrpSpPr>
        <p:grpSpPr>
          <a:xfrm>
            <a:off x="1443990" y="1589405"/>
            <a:ext cx="8997315" cy="4530090"/>
            <a:chOff x="6583680" y="1927274"/>
            <a:chExt cx="4375052" cy="3800611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6583680" y="1927274"/>
              <a:ext cx="1153551" cy="1153551"/>
            </a:xfrm>
            <a:prstGeom prst="rect">
              <a:avLst/>
            </a:prstGeom>
            <a:solidFill>
              <a:srgbClr val="7284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+mn-lt"/>
              </a:endParaRPr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>
              <a:off x="9805181" y="3250804"/>
              <a:ext cx="1153551" cy="1153551"/>
            </a:xfrm>
            <a:prstGeom prst="rect">
              <a:avLst/>
            </a:prstGeom>
            <a:solidFill>
              <a:srgbClr val="7284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+mn-lt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4"/>
              </p:custDataLst>
            </p:nvPr>
          </p:nvSpPr>
          <p:spPr>
            <a:xfrm>
              <a:off x="6583680" y="4574333"/>
              <a:ext cx="1153551" cy="1153551"/>
            </a:xfrm>
            <a:prstGeom prst="rect">
              <a:avLst/>
            </a:prstGeom>
            <a:solidFill>
              <a:srgbClr val="7284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+mn-lt"/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5"/>
              </p:custDataLst>
            </p:nvPr>
          </p:nvSpPr>
          <p:spPr>
            <a:xfrm>
              <a:off x="7889630" y="1927274"/>
              <a:ext cx="3069102" cy="1153551"/>
            </a:xfrm>
            <a:prstGeom prst="rect">
              <a:avLst/>
            </a:prstGeom>
            <a:solidFill>
              <a:srgbClr val="93B5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+mn-lt"/>
              </a:endParaRPr>
            </a:p>
          </p:txBody>
        </p:sp>
        <p:sp>
          <p:nvSpPr>
            <p:cNvPr id="12" name="矩形 11"/>
            <p:cNvSpPr/>
            <p:nvPr>
              <p:custDataLst>
                <p:tags r:id="rId6"/>
              </p:custDataLst>
            </p:nvPr>
          </p:nvSpPr>
          <p:spPr>
            <a:xfrm>
              <a:off x="7889630" y="4574334"/>
              <a:ext cx="3069102" cy="1153551"/>
            </a:xfrm>
            <a:prstGeom prst="rect">
              <a:avLst/>
            </a:prstGeom>
            <a:solidFill>
              <a:srgbClr val="93B5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+mn-lt"/>
              </a:endParaRPr>
            </a:p>
          </p:txBody>
        </p:sp>
        <p:sp>
          <p:nvSpPr>
            <p:cNvPr id="13" name="矩形 12"/>
            <p:cNvSpPr/>
            <p:nvPr>
              <p:custDataLst>
                <p:tags r:id="rId7"/>
              </p:custDataLst>
            </p:nvPr>
          </p:nvSpPr>
          <p:spPr>
            <a:xfrm>
              <a:off x="6583680" y="3250805"/>
              <a:ext cx="3069102" cy="1153551"/>
            </a:xfrm>
            <a:prstGeom prst="rect">
              <a:avLst/>
            </a:prstGeom>
            <a:solidFill>
              <a:srgbClr val="93B5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altLang="zh-CN" dirty="0">
                  <a:sym typeface="+mn-ea"/>
                </a:rPr>
                <a:t>2.</a:t>
              </a:r>
              <a:r>
                <a:rPr lang="zh-CN" altLang="zh-CN" b="1" dirty="0">
                  <a:sym typeface="+mn-ea"/>
                </a:rPr>
                <a:t>引领大学生进行茶文化与就业问题相融合的思考</a:t>
              </a:r>
              <a:r>
                <a:rPr lang="zh-CN" altLang="zh-CN" dirty="0">
                  <a:sym typeface="+mn-ea"/>
                </a:rPr>
                <a:t>，</a:t>
              </a:r>
              <a:r>
                <a:rPr lang="zh-CN" altLang="zh-CN" b="1" dirty="0">
                  <a:sym typeface="+mn-ea"/>
                </a:rPr>
                <a:t>通过了解茶文化发展新思路</a:t>
              </a:r>
              <a:r>
                <a:rPr lang="zh-CN" altLang="zh-CN" dirty="0">
                  <a:sym typeface="+mn-ea"/>
                </a:rPr>
                <a:t>，可以更好地引导大学生进行自我职业规划，更有针对性地制定未来的发展方向。</a:t>
              </a:r>
              <a:endParaRPr lang="zh-CN" altLang="en-US">
                <a:ea typeface="+mn-lt"/>
              </a:endParaRPr>
            </a:p>
          </p:txBody>
        </p:sp>
      </p:grpSp>
      <p:sp>
        <p:nvSpPr>
          <p:cNvPr id="18" name="矩形 17"/>
          <p:cNvSpPr/>
          <p:nvPr>
            <p:custDataLst>
              <p:tags r:id="rId8"/>
            </p:custDataLst>
          </p:nvPr>
        </p:nvSpPr>
        <p:spPr>
          <a:xfrm>
            <a:off x="4130040" y="4744720"/>
            <a:ext cx="6229350" cy="136334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algn="just">
              <a:tabLst>
                <a:tab pos="198120" algn="l"/>
              </a:tabLst>
            </a:pPr>
            <a:r>
              <a:rPr lang="en-US" altLang="zh-CN" kern="100" dirty="0">
                <a:effectLst/>
                <a:ea typeface="+mn-lt"/>
                <a:cs typeface="+mn-lt"/>
                <a:sym typeface="+mn-ea"/>
              </a:rPr>
              <a:t>3.</a:t>
            </a:r>
            <a:r>
              <a:rPr lang="zh-CN" altLang="en-US" kern="100" dirty="0">
                <a:effectLst/>
                <a:ea typeface="+mn-lt"/>
                <a:cs typeface="+mn-lt"/>
                <a:sym typeface="+mn-ea"/>
              </a:rPr>
              <a:t>去接触从事茶产业及其相关衍生产业的人员，了解当前茶产业的</a:t>
            </a:r>
            <a:r>
              <a:rPr lang="zh-CN" altLang="en-US" b="1" kern="100" dirty="0">
                <a:effectLst/>
                <a:ea typeface="+mn-lt"/>
                <a:cs typeface="+mn-lt"/>
                <a:sym typeface="+mn-ea"/>
              </a:rPr>
              <a:t>大概现状</a:t>
            </a:r>
            <a:r>
              <a:rPr lang="zh-CN" altLang="en-US" kern="100" dirty="0">
                <a:effectLst/>
                <a:ea typeface="+mn-lt"/>
                <a:cs typeface="+mn-lt"/>
                <a:sym typeface="+mn-ea"/>
              </a:rPr>
              <a:t>，来预测</a:t>
            </a:r>
            <a:r>
              <a:rPr lang="zh-CN" altLang="en-US" b="1" kern="100" dirty="0">
                <a:effectLst/>
                <a:ea typeface="+mn-lt"/>
                <a:cs typeface="+mn-lt"/>
                <a:sym typeface="+mn-ea"/>
              </a:rPr>
              <a:t>未来发展前景</a:t>
            </a:r>
            <a:r>
              <a:rPr lang="zh-CN" altLang="en-US" kern="100" dirty="0">
                <a:effectLst/>
                <a:ea typeface="+mn-lt"/>
                <a:cs typeface="+mn-lt"/>
                <a:sym typeface="+mn-ea"/>
              </a:rPr>
              <a:t>。</a:t>
            </a:r>
            <a:endParaRPr lang="zh-CN" altLang="en-US" kern="100" dirty="0">
              <a:effectLst/>
              <a:ea typeface="+mn-lt"/>
              <a:cs typeface="+mn-lt"/>
              <a:sym typeface="+mn-ea"/>
            </a:endParaRPr>
          </a:p>
        </p:txBody>
      </p:sp>
      <p:sp>
        <p:nvSpPr>
          <p:cNvPr id="20" name="矩形 19"/>
          <p:cNvSpPr/>
          <p:nvPr>
            <p:custDataLst>
              <p:tags r:id="rId9"/>
            </p:custDataLst>
          </p:nvPr>
        </p:nvSpPr>
        <p:spPr>
          <a:xfrm>
            <a:off x="4178300" y="1815465"/>
            <a:ext cx="626300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dirty="0"/>
              <a:t>1.</a:t>
            </a:r>
            <a:r>
              <a:rPr lang="zh-CN" altLang="zh-CN" dirty="0"/>
              <a:t>充分了解人才就业流动情况，</a:t>
            </a:r>
            <a:r>
              <a:rPr lang="zh-CN" altLang="zh-CN" b="1" dirty="0"/>
              <a:t>调查分析大学生对于茶文化产业就业的整体意愿，</a:t>
            </a:r>
            <a:r>
              <a:rPr lang="zh-CN" altLang="zh-CN" dirty="0"/>
              <a:t>包括他们的兴趣、期待、顾虑等。</a:t>
            </a:r>
            <a:endParaRPr lang="zh-CN" altLang="zh-CN" dirty="0"/>
          </a:p>
        </p:txBody>
      </p:sp>
      <p:pic>
        <p:nvPicPr>
          <p:cNvPr id="22" name="图片 2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070" y="1589405"/>
            <a:ext cx="1531286" cy="137492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614" y="4645329"/>
            <a:ext cx="1603742" cy="1474602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209" y="3167560"/>
            <a:ext cx="1549445" cy="13749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8" grpId="0"/>
    </p:bldLst>
  </p:timing>
</p:sld>
</file>

<file path=ppt/tags/tag1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ags/tag10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ags/tag11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ags/tag12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ags/tag13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ags/tag14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ags/tag15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ags/tag16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ags/tag17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ags/tag18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ags/tag19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ags/tag2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ags/tag20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ags/tag21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ags/tag22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ags/tag23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ags/tag24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ags/tag25.xml><?xml version="1.0" encoding="utf-8"?>
<p:tagLst xmlns:p="http://schemas.openxmlformats.org/presentationml/2006/main">
  <p:tag name="KSO_WM_DIAGRAM_VIRTUALLY_FRAME" val="{&quot;height&quot;:303.45370078740154,&quot;left&quot;:421.7513385826772,&quot;top&quot;:116.82811023622048,&quot;width&quot;:368.40811023622035}"/>
</p:tagLst>
</file>

<file path=ppt/tags/tag26.xml><?xml version="1.0" encoding="utf-8"?>
<p:tagLst xmlns:p="http://schemas.openxmlformats.org/presentationml/2006/main">
  <p:tag name="KSO_WM_DIAGRAM_VIRTUALLY_FRAME" val="{&quot;height&quot;:303.45370078740154,&quot;left&quot;:421.7513385826772,&quot;top&quot;:116.82811023622048,&quot;width&quot;:368.40811023622035}"/>
</p:tagLst>
</file>

<file path=ppt/tags/tag27.xml><?xml version="1.0" encoding="utf-8"?>
<p:tagLst xmlns:p="http://schemas.openxmlformats.org/presentationml/2006/main">
  <p:tag name="KSO_WM_DIAGRAM_VIRTUALLY_FRAME" val="{&quot;height&quot;:303.45370078740154,&quot;left&quot;:421.7513385826772,&quot;top&quot;:116.82811023622048,&quot;width&quot;:368.40811023622035}"/>
</p:tagLst>
</file>

<file path=ppt/tags/tag28.xml><?xml version="1.0" encoding="utf-8"?>
<p:tagLst xmlns:p="http://schemas.openxmlformats.org/presentationml/2006/main">
  <p:tag name="KSO_WM_DIAGRAM_VIRTUALLY_FRAME" val="{&quot;height&quot;:303.45370078740154,&quot;left&quot;:421.7513385826772,&quot;top&quot;:116.82811023622048,&quot;width&quot;:368.40811023622035}"/>
</p:tagLst>
</file>

<file path=ppt/tags/tag29.xml><?xml version="1.0" encoding="utf-8"?>
<p:tagLst xmlns:p="http://schemas.openxmlformats.org/presentationml/2006/main">
  <p:tag name="KSO_WM_DIAGRAM_VIRTUALLY_FRAME" val="{&quot;height&quot;:303.45370078740154,&quot;left&quot;:421.7513385826772,&quot;top&quot;:116.82811023622048,&quot;width&quot;:368.40811023622035}"/>
</p:tagLst>
</file>

<file path=ppt/tags/tag3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ags/tag30.xml><?xml version="1.0" encoding="utf-8"?>
<p:tagLst xmlns:p="http://schemas.openxmlformats.org/presentationml/2006/main">
  <p:tag name="KSO_WM_DIAGRAM_VIRTUALLY_FRAME" val="{&quot;height&quot;:303.45370078740154,&quot;left&quot;:421.7513385826772,&quot;top&quot;:116.82811023622048,&quot;width&quot;:368.40811023622035}"/>
</p:tagLst>
</file>

<file path=ppt/tags/tag31.xml><?xml version="1.0" encoding="utf-8"?>
<p:tagLst xmlns:p="http://schemas.openxmlformats.org/presentationml/2006/main">
  <p:tag name="KSO_WM_DIAGRAM_VIRTUALLY_FRAME" val="{&quot;height&quot;:360.9843307086614,&quot;left&quot;:79.75551181102362,&quot;top&quot;:79.2,&quot;width&quot;:820.5688188976377}"/>
</p:tagLst>
</file>

<file path=ppt/tags/tag32.xml><?xml version="1.0" encoding="utf-8"?>
<p:tagLst xmlns:p="http://schemas.openxmlformats.org/presentationml/2006/main">
  <p:tag name="KSO_WM_DIAGRAM_VIRTUALLY_FRAME" val="{&quot;height&quot;:360.9843307086614,&quot;left&quot;:79.75551181102362,&quot;top&quot;:79.2,&quot;width&quot;:820.5688188976377}"/>
</p:tagLst>
</file>

<file path=ppt/tags/tag33.xml><?xml version="1.0" encoding="utf-8"?>
<p:tagLst xmlns:p="http://schemas.openxmlformats.org/presentationml/2006/main">
  <p:tag name="KSO_WM_DIAGRAM_VIRTUALLY_FRAME" val="{&quot;height&quot;:360.9843307086614,&quot;left&quot;:79.75551181102362,&quot;top&quot;:79.2,&quot;width&quot;:820.5688188976377}"/>
</p:tagLst>
</file>

<file path=ppt/tags/tag34.xml><?xml version="1.0" encoding="utf-8"?>
<p:tagLst xmlns:p="http://schemas.openxmlformats.org/presentationml/2006/main">
  <p:tag name="KSO_WM_DIAGRAM_VIRTUALLY_FRAME" val="{&quot;height&quot;:360.9843307086614,&quot;left&quot;:79.75551181102362,&quot;top&quot;:79.2,&quot;width&quot;:820.5688188976377}"/>
</p:tagLst>
</file>

<file path=ppt/tags/tag35.xml><?xml version="1.0" encoding="utf-8"?>
<p:tagLst xmlns:p="http://schemas.openxmlformats.org/presentationml/2006/main">
  <p:tag name="KSO_WM_DIAGRAM_VIRTUALLY_FRAME" val="{&quot;height&quot;:360.9843307086614,&quot;left&quot;:79.75551181102362,&quot;top&quot;:79.2,&quot;width&quot;:820.5688188976377}"/>
</p:tagLst>
</file>

<file path=ppt/tags/tag36.xml><?xml version="1.0" encoding="utf-8"?>
<p:tagLst xmlns:p="http://schemas.openxmlformats.org/presentationml/2006/main">
  <p:tag name="KSO_WM_DIAGRAM_VIRTUALLY_FRAME" val="{&quot;height&quot;:360.9843307086614,&quot;left&quot;:79.75551181102362,&quot;top&quot;:79.2,&quot;width&quot;:820.5688188976377}"/>
</p:tagLst>
</file>

<file path=ppt/tags/tag37.xml><?xml version="1.0" encoding="utf-8"?>
<p:tagLst xmlns:p="http://schemas.openxmlformats.org/presentationml/2006/main">
  <p:tag name="KSO_WM_DIAGRAM_VIRTUALLY_FRAME" val="{&quot;height&quot;:360.9843307086614,&quot;left&quot;:79.75551181102362,&quot;top&quot;:79.2,&quot;width&quot;:820.5688188976377}"/>
</p:tagLst>
</file>

<file path=ppt/tags/tag38.xml><?xml version="1.0" encoding="utf-8"?>
<p:tagLst xmlns:p="http://schemas.openxmlformats.org/presentationml/2006/main">
  <p:tag name="KSO_WM_DIAGRAM_VIRTUALLY_FRAME" val="{&quot;height&quot;:360.9843307086614,&quot;left&quot;:79.75551181102362,&quot;top&quot;:79.2,&quot;width&quot;:820.5688188976377}"/>
</p:tagLst>
</file>

<file path=ppt/tags/tag39.xml><?xml version="1.0" encoding="utf-8"?>
<p:tagLst xmlns:p="http://schemas.openxmlformats.org/presentationml/2006/main">
  <p:tag name="KSO_WM_DIAGRAM_VIRTUALLY_FRAME" val="{&quot;height&quot;:360.9843307086614,&quot;left&quot;:79.75551181102362,&quot;top&quot;:79.2,&quot;width&quot;:820.5688188976377}"/>
</p:tagLst>
</file>

<file path=ppt/tags/tag4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ags/tag40.xml><?xml version="1.0" encoding="utf-8"?>
<p:tagLst xmlns:p="http://schemas.openxmlformats.org/presentationml/2006/main">
  <p:tag name="KSO_WM_DIAGRAM_VIRTUALLY_FRAME" val="{&quot;height&quot;:360.9843307086614,&quot;left&quot;:79.75551181102362,&quot;top&quot;:79.2,&quot;width&quot;:820.5688188976377}"/>
</p:tagLst>
</file>

<file path=ppt/tags/tag41.xml><?xml version="1.0" encoding="utf-8"?>
<p:tagLst xmlns:p="http://schemas.openxmlformats.org/presentationml/2006/main">
  <p:tag name="KSO_WM_DIAGRAM_VIRTUALLY_FRAME" val="{&quot;height&quot;:360.9843307086614,&quot;left&quot;:79.75551181102362,&quot;top&quot;:79.2,&quot;width&quot;:820.5688188976377}"/>
</p:tagLst>
</file>

<file path=ppt/tags/tag42.xml><?xml version="1.0" encoding="utf-8"?>
<p:tagLst xmlns:p="http://schemas.openxmlformats.org/presentationml/2006/main">
  <p:tag name="KSO_WM_DIAGRAM_VIRTUALLY_FRAME" val="{&quot;height&quot;:360.9843307086614,&quot;left&quot;:79.75551181102362,&quot;top&quot;:79.2,&quot;width&quot;:820.5688188976377}"/>
</p:tagLst>
</file>

<file path=ppt/tags/tag43.xml><?xml version="1.0" encoding="utf-8"?>
<p:tagLst xmlns:p="http://schemas.openxmlformats.org/presentationml/2006/main">
  <p:tag name="ISPRING_PRESENTATION_TITLE" val="创意述职报告PPT演示文稿"/>
  <p:tag name="commondata" val="eyJoZGlkIjoiOGJjODQ5OWZmNGYyZGJkMDA0M2U2NDRjN2Q4YWU5ZDYifQ=="/>
</p:tagLst>
</file>

<file path=ppt/tags/tag5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ags/tag6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ags/tag7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ags/tag8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ags/tag9.xml><?xml version="1.0" encoding="utf-8"?>
<p:tagLst xmlns:p="http://schemas.openxmlformats.org/presentationml/2006/main">
  <p:tag name="KSO_WM_DIAGRAM_VIRTUALLY_FRAME" val="{&quot;height&quot;:377.99039370078737,&quot;left&quot;:415.6257480314961,&quot;top&quot;:79.21181102362205,&quot;width&quot;:422.8435433070866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1552</Words>
  <Application>WPS 演示</Application>
  <PresentationFormat>宽屏</PresentationFormat>
  <Paragraphs>122</Paragraphs>
  <Slides>11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3" baseType="lpstr">
      <vt:lpstr>Arial</vt:lpstr>
      <vt:lpstr>宋体</vt:lpstr>
      <vt:lpstr>Wingdings</vt:lpstr>
      <vt:lpstr>锐字工房云字库细圆GBK</vt:lpstr>
      <vt:lpstr>等线</vt:lpstr>
      <vt:lpstr>微软雅黑 Light</vt:lpstr>
      <vt:lpstr>Calibri</vt:lpstr>
      <vt:lpstr>Times New Roman</vt:lpstr>
      <vt:lpstr>微软雅黑</vt:lpstr>
      <vt:lpstr>Arial Unicode MS</vt:lpstr>
      <vt:lpstr>等线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dc:description>http://www.ypppt.com/</dc:description>
  <cp:lastModifiedBy>橙子写写写</cp:lastModifiedBy>
  <cp:revision>57</cp:revision>
  <dcterms:created xsi:type="dcterms:W3CDTF">2017-07-12T06:15:00Z</dcterms:created>
  <dcterms:modified xsi:type="dcterms:W3CDTF">2024-09-14T11:04:19Z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68C8B79B68D7444A8C9CFB8FD9ED84C4_12</vt:lpwstr>
  </property>
  <property fmtid="{D5CDD505-2E9C-101B-9397-08002B2CF9AE}" pid="3" name="KSOProductBuildVer">
    <vt:lpwstr>2052-12.1.0.17440</vt:lpwstr>
  </property>
</Properties>
</file>