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7"/>
  </p:notesMasterIdLst>
  <p:sldIdLst>
    <p:sldId id="257" r:id="rId3"/>
    <p:sldId id="258" r:id="rId4"/>
    <p:sldId id="259" r:id="rId5"/>
    <p:sldId id="260" r:id="rId6"/>
    <p:sldId id="277" r:id="rId7"/>
    <p:sldId id="262" r:id="rId8"/>
    <p:sldId id="263" r:id="rId9"/>
    <p:sldId id="279" r:id="rId10"/>
    <p:sldId id="287" r:id="rId11"/>
    <p:sldId id="265" r:id="rId12"/>
    <p:sldId id="266" r:id="rId13"/>
    <p:sldId id="268" r:id="rId14"/>
    <p:sldId id="269" r:id="rId15"/>
    <p:sldId id="276" r:id="rId16"/>
  </p:sldIdLst>
  <p:sldSz cx="12192000" cy="6858000"/>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7" autoAdjust="0"/>
    <p:restoredTop sz="86483" autoAdjust="0"/>
  </p:normalViewPr>
  <p:slideViewPr>
    <p:cSldViewPr snapToGrid="0">
      <p:cViewPr varScale="1">
        <p:scale>
          <a:sx n="82" d="100"/>
          <a:sy n="82" d="100"/>
        </p:scale>
        <p:origin x="523" y="7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gs" Target="tags/tag15.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notesMaster" Target="notesMasters/notesMaster1.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9A9E8B-8668-4EE9-81CF-39121E27677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DABDA-89F0-4727-B28F-05A90B0069B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accent1">
            <a:alpha val="10000"/>
          </a:schemeClr>
        </a:solidFill>
        <a:effectLst/>
      </p:bgPr>
    </p:bg>
    <p:spTree>
      <p:nvGrpSpPr>
        <p:cNvPr id="1" name=""/>
        <p:cNvGrpSpPr/>
        <p:nvPr/>
      </p:nvGrpSpPr>
      <p:grpSpPr>
        <a:xfrm>
          <a:off x="0" y="0"/>
          <a:ext cx="0" cy="0"/>
          <a:chOff x="0" y="0"/>
          <a:chExt cx="0" cy="0"/>
        </a:xfrm>
      </p:grpSpPr>
      <p:grpSp>
        <p:nvGrpSpPr>
          <p:cNvPr id="16" name="Group 15"/>
          <p:cNvGrpSpPr/>
          <p:nvPr userDrawn="1"/>
        </p:nvGrpSpPr>
        <p:grpSpPr>
          <a:xfrm>
            <a:off x="0" y="-152933"/>
            <a:ext cx="12632197" cy="7691781"/>
            <a:chOff x="0" y="-152933"/>
            <a:chExt cx="12632197" cy="7691781"/>
          </a:xfrm>
        </p:grpSpPr>
        <p:sp>
          <p:nvSpPr>
            <p:cNvPr id="3" name="Freeform: Shape 2"/>
            <p:cNvSpPr/>
            <p:nvPr userDrawn="1"/>
          </p:nvSpPr>
          <p:spPr>
            <a:xfrm rot="13129466">
              <a:off x="9997985" y="4154832"/>
              <a:ext cx="2634212" cy="3384016"/>
            </a:xfrm>
            <a:custGeom>
              <a:avLst/>
              <a:gdLst>
                <a:gd name="connsiteX0" fmla="*/ 1962410 w 2634212"/>
                <a:gd name="connsiteY0" fmla="*/ 3116750 h 3384016"/>
                <a:gd name="connsiteX1" fmla="*/ 1668082 w 2634212"/>
                <a:gd name="connsiteY1" fmla="*/ 3325771 h 3384016"/>
                <a:gd name="connsiteX2" fmla="*/ 1553120 w 2634212"/>
                <a:gd name="connsiteY2" fmla="*/ 3384016 h 3384016"/>
                <a:gd name="connsiteX3" fmla="*/ 0 w 2634212"/>
                <a:gd name="connsiteY3" fmla="*/ 1454009 h 3384016"/>
                <a:gd name="connsiteX4" fmla="*/ 1806844 w 2634212"/>
                <a:gd name="connsiteY4" fmla="*/ 0 h 3384016"/>
                <a:gd name="connsiteX5" fmla="*/ 1820292 w 2634212"/>
                <a:gd name="connsiteY5" fmla="*/ 8593 h 3384016"/>
                <a:gd name="connsiteX6" fmla="*/ 2634212 w 2634212"/>
                <a:gd name="connsiteY6" fmla="*/ 1618556 h 3384016"/>
                <a:gd name="connsiteX7" fmla="*/ 1962410 w 2634212"/>
                <a:gd name="connsiteY7" fmla="*/ 3116750 h 338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4212" h="3384016">
                  <a:moveTo>
                    <a:pt x="1962410" y="3116750"/>
                  </a:moveTo>
                  <a:cubicBezTo>
                    <a:pt x="1871235" y="3195886"/>
                    <a:pt x="1772713" y="3265993"/>
                    <a:pt x="1668082" y="3325771"/>
                  </a:cubicBezTo>
                  <a:lnTo>
                    <a:pt x="1553120" y="3384016"/>
                  </a:lnTo>
                  <a:lnTo>
                    <a:pt x="0" y="1454009"/>
                  </a:lnTo>
                  <a:lnTo>
                    <a:pt x="1806844" y="0"/>
                  </a:lnTo>
                  <a:lnTo>
                    <a:pt x="1820292" y="8593"/>
                  </a:lnTo>
                  <a:cubicBezTo>
                    <a:pt x="2311353" y="357503"/>
                    <a:pt x="2634212" y="948376"/>
                    <a:pt x="2634212" y="1618556"/>
                  </a:cubicBezTo>
                  <a:cubicBezTo>
                    <a:pt x="2634212" y="2221718"/>
                    <a:pt x="2372696" y="2760642"/>
                    <a:pt x="1962410" y="3116750"/>
                  </a:cubicBezTo>
                  <a:close/>
                </a:path>
              </a:pathLst>
            </a:cu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sp>
          <p:nvSpPr>
            <p:cNvPr id="15" name="Freeform: Shape 14"/>
            <p:cNvSpPr/>
            <p:nvPr/>
          </p:nvSpPr>
          <p:spPr>
            <a:xfrm>
              <a:off x="0" y="0"/>
              <a:ext cx="5741620" cy="6858000"/>
            </a:xfrm>
            <a:custGeom>
              <a:avLst/>
              <a:gdLst>
                <a:gd name="connsiteX0" fmla="*/ 0 w 5741620"/>
                <a:gd name="connsiteY0" fmla="*/ 0 h 6858000"/>
                <a:gd name="connsiteX1" fmla="*/ 4703880 w 5741620"/>
                <a:gd name="connsiteY1" fmla="*/ 0 h 6858000"/>
                <a:gd name="connsiteX2" fmla="*/ 5151306 w 5741620"/>
                <a:gd name="connsiteY2" fmla="*/ 522140 h 6858000"/>
                <a:gd name="connsiteX3" fmla="*/ 5703381 w 5741620"/>
                <a:gd name="connsiteY3" fmla="*/ 1670518 h 6858000"/>
                <a:gd name="connsiteX4" fmla="*/ 5097509 w 5741620"/>
                <a:gd name="connsiteY4" fmla="*/ 3567939 h 6858000"/>
                <a:gd name="connsiteX5" fmla="*/ 1073758 w 5741620"/>
                <a:gd name="connsiteY5" fmla="*/ 6851545 h 6858000"/>
                <a:gd name="connsiteX6" fmla="*/ 1065717 w 5741620"/>
                <a:gd name="connsiteY6" fmla="*/ 6858000 h 6858000"/>
                <a:gd name="connsiteX7" fmla="*/ 0 w 574162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620" h="6858000">
                  <a:moveTo>
                    <a:pt x="0" y="0"/>
                  </a:moveTo>
                  <a:lnTo>
                    <a:pt x="4703880" y="0"/>
                  </a:lnTo>
                  <a:lnTo>
                    <a:pt x="5151306" y="522140"/>
                  </a:lnTo>
                  <a:cubicBezTo>
                    <a:pt x="5432374" y="850196"/>
                    <a:pt x="5625232" y="1245604"/>
                    <a:pt x="5703381" y="1670518"/>
                  </a:cubicBezTo>
                  <a:cubicBezTo>
                    <a:pt x="5803245" y="2214435"/>
                    <a:pt x="5742027" y="2919864"/>
                    <a:pt x="5097509" y="3567939"/>
                  </a:cubicBezTo>
                  <a:cubicBezTo>
                    <a:pt x="4232523" y="4314374"/>
                    <a:pt x="1258772" y="6702985"/>
                    <a:pt x="1073758" y="6851545"/>
                  </a:cubicBezTo>
                  <a:lnTo>
                    <a:pt x="1065717" y="6858000"/>
                  </a:lnTo>
                  <a:lnTo>
                    <a:pt x="0" y="6858000"/>
                  </a:lnTo>
                  <a:close/>
                </a:path>
              </a:pathLst>
            </a:custGeom>
            <a:solidFill>
              <a:schemeClr val="accent1"/>
            </a:solidFill>
            <a:ln w="6129" cap="flat">
              <a:noFill/>
              <a:prstDash val="solid"/>
              <a:miter/>
            </a:ln>
          </p:spPr>
          <p:txBody>
            <a:bodyPr rtlCol="0" anchor="ctr"/>
            <a:lstStyle/>
            <a:p>
              <a:endParaRPr lang="zh-CN" altLang="en-US"/>
            </a:p>
          </p:txBody>
        </p:sp>
        <p:sp>
          <p:nvSpPr>
            <p:cNvPr id="12" name="Freeform: Shape 11"/>
            <p:cNvSpPr/>
            <p:nvPr/>
          </p:nvSpPr>
          <p:spPr>
            <a:xfrm>
              <a:off x="0" y="0"/>
              <a:ext cx="5464536" cy="6858000"/>
            </a:xfrm>
            <a:custGeom>
              <a:avLst/>
              <a:gdLst>
                <a:gd name="connsiteX0" fmla="*/ 0 w 5464536"/>
                <a:gd name="connsiteY0" fmla="*/ 0 h 6858000"/>
                <a:gd name="connsiteX1" fmla="*/ 4426796 w 5464536"/>
                <a:gd name="connsiteY1" fmla="*/ 0 h 6858000"/>
                <a:gd name="connsiteX2" fmla="*/ 4874222 w 5464536"/>
                <a:gd name="connsiteY2" fmla="*/ 522140 h 6858000"/>
                <a:gd name="connsiteX3" fmla="*/ 5426297 w 5464536"/>
                <a:gd name="connsiteY3" fmla="*/ 1670518 h 6858000"/>
                <a:gd name="connsiteX4" fmla="*/ 4820425 w 5464536"/>
                <a:gd name="connsiteY4" fmla="*/ 3567939 h 6858000"/>
                <a:gd name="connsiteX5" fmla="*/ 796674 w 5464536"/>
                <a:gd name="connsiteY5" fmla="*/ 6851545 h 6858000"/>
                <a:gd name="connsiteX6" fmla="*/ 788633 w 5464536"/>
                <a:gd name="connsiteY6" fmla="*/ 6858000 h 6858000"/>
                <a:gd name="connsiteX7" fmla="*/ 0 w 546453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4536" h="6858000">
                  <a:moveTo>
                    <a:pt x="0" y="0"/>
                  </a:moveTo>
                  <a:lnTo>
                    <a:pt x="4426796" y="0"/>
                  </a:lnTo>
                  <a:lnTo>
                    <a:pt x="4874222" y="522140"/>
                  </a:lnTo>
                  <a:cubicBezTo>
                    <a:pt x="5155290" y="850196"/>
                    <a:pt x="5348148" y="1245604"/>
                    <a:pt x="5426297" y="1670518"/>
                  </a:cubicBezTo>
                  <a:cubicBezTo>
                    <a:pt x="5526161" y="2214435"/>
                    <a:pt x="5464942" y="2919864"/>
                    <a:pt x="4820425" y="3567939"/>
                  </a:cubicBezTo>
                  <a:cubicBezTo>
                    <a:pt x="3955439" y="4314374"/>
                    <a:pt x="981689" y="6702985"/>
                    <a:pt x="796674" y="6851545"/>
                  </a:cubicBezTo>
                  <a:lnTo>
                    <a:pt x="788633" y="6858000"/>
                  </a:lnTo>
                  <a:lnTo>
                    <a:pt x="0" y="6858000"/>
                  </a:lnTo>
                  <a:close/>
                </a:path>
              </a:pathLst>
            </a:custGeom>
            <a:blipFill rotWithShape="0">
              <a:blip r:embed="rId2"/>
              <a:srcRect/>
              <a:stretch>
                <a:fillRect l="-45900" r="-42580"/>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lvl="0" algn="ctr"/>
              <a:endParaRPr lang="zh-CN" altLang="en-US">
                <a:solidFill>
                  <a:schemeClr val="lt1"/>
                </a:solidFill>
                <a:latin typeface="Arial" panose="020B0604020202020204" pitchFamily="34" charset="0"/>
                <a:ea typeface="微软雅黑" panose="020B0503020204020204" pitchFamily="34" charset="-122"/>
              </a:endParaRPr>
            </a:p>
          </p:txBody>
        </p:sp>
        <p:sp>
          <p:nvSpPr>
            <p:cNvPr id="23" name="Freeform: Shape 22"/>
            <p:cNvSpPr/>
            <p:nvPr userDrawn="1"/>
          </p:nvSpPr>
          <p:spPr>
            <a:xfrm rot="4500000">
              <a:off x="7867436" y="-346437"/>
              <a:ext cx="691083" cy="1078091"/>
            </a:xfrm>
            <a:custGeom>
              <a:avLst/>
              <a:gdLst>
                <a:gd name="connsiteX0" fmla="*/ 0 w 966449"/>
                <a:gd name="connsiteY0" fmla="*/ 1478628 h 1507664"/>
                <a:gd name="connsiteX1" fmla="*/ 396198 w 966449"/>
                <a:gd name="connsiteY1" fmla="*/ 0 h 1507664"/>
                <a:gd name="connsiteX2" fmla="*/ 497175 w 966449"/>
                <a:gd name="connsiteY2" fmla="*/ 31345 h 1507664"/>
                <a:gd name="connsiteX3" fmla="*/ 966449 w 966449"/>
                <a:gd name="connsiteY3" fmla="*/ 739314 h 1507664"/>
                <a:gd name="connsiteX4" fmla="*/ 198099 w 966449"/>
                <a:gd name="connsiteY4" fmla="*/ 1507664 h 1507664"/>
                <a:gd name="connsiteX5" fmla="*/ 43250 w 966449"/>
                <a:gd name="connsiteY5" fmla="*/ 1492054 h 1507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449" h="1507664">
                  <a:moveTo>
                    <a:pt x="0" y="1478628"/>
                  </a:moveTo>
                  <a:lnTo>
                    <a:pt x="396198" y="0"/>
                  </a:lnTo>
                  <a:lnTo>
                    <a:pt x="497175" y="31345"/>
                  </a:lnTo>
                  <a:cubicBezTo>
                    <a:pt x="772948" y="147987"/>
                    <a:pt x="966449" y="421053"/>
                    <a:pt x="966449" y="739314"/>
                  </a:cubicBezTo>
                  <a:cubicBezTo>
                    <a:pt x="966449" y="1163662"/>
                    <a:pt x="622447" y="1507664"/>
                    <a:pt x="198099" y="1507664"/>
                  </a:cubicBezTo>
                  <a:cubicBezTo>
                    <a:pt x="145056" y="1507664"/>
                    <a:pt x="93268" y="1502289"/>
                    <a:pt x="43250" y="1492054"/>
                  </a:cubicBezTo>
                  <a:close/>
                </a:path>
              </a:pathLst>
            </a:cu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sp>
          <p:nvSpPr>
            <p:cNvPr id="21" name="Freeform: Shape 20"/>
            <p:cNvSpPr/>
            <p:nvPr userDrawn="1"/>
          </p:nvSpPr>
          <p:spPr>
            <a:xfrm rot="14400000">
              <a:off x="3488994" y="5434069"/>
              <a:ext cx="1741051" cy="1921403"/>
            </a:xfrm>
            <a:custGeom>
              <a:avLst/>
              <a:gdLst>
                <a:gd name="connsiteX0" fmla="*/ 1711412 w 1834255"/>
                <a:gd name="connsiteY0" fmla="*/ 1491607 h 2024262"/>
                <a:gd name="connsiteX1" fmla="*/ 816457 w 1834255"/>
                <a:gd name="connsiteY1" fmla="*/ 2024262 h 2024262"/>
                <a:gd name="connsiteX2" fmla="*/ 96765 w 1834255"/>
                <a:gd name="connsiteY2" fmla="*/ 1726155 h 2024262"/>
                <a:gd name="connsiteX3" fmla="*/ 0 w 1834255"/>
                <a:gd name="connsiteY3" fmla="*/ 1608875 h 2024262"/>
                <a:gd name="connsiteX4" fmla="*/ 928884 w 1834255"/>
                <a:gd name="connsiteY4" fmla="*/ 0 h 2024262"/>
                <a:gd name="connsiteX5" fmla="*/ 1021578 w 1834255"/>
                <a:gd name="connsiteY5" fmla="*/ 9344 h 2024262"/>
                <a:gd name="connsiteX6" fmla="*/ 1834255 w 1834255"/>
                <a:gd name="connsiteY6" fmla="*/ 1006464 h 2024262"/>
                <a:gd name="connsiteX7" fmla="*/ 1711412 w 1834255"/>
                <a:gd name="connsiteY7" fmla="*/ 1491607 h 202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255" h="2024262">
                  <a:moveTo>
                    <a:pt x="1711412" y="1491607"/>
                  </a:moveTo>
                  <a:cubicBezTo>
                    <a:pt x="1539059" y="1808880"/>
                    <a:pt x="1202910" y="2024262"/>
                    <a:pt x="816457" y="2024262"/>
                  </a:cubicBezTo>
                  <a:cubicBezTo>
                    <a:pt x="535400" y="2024262"/>
                    <a:pt x="280951" y="1910341"/>
                    <a:pt x="96765" y="1726155"/>
                  </a:cubicBezTo>
                  <a:lnTo>
                    <a:pt x="0" y="1608875"/>
                  </a:lnTo>
                  <a:lnTo>
                    <a:pt x="928884" y="0"/>
                  </a:lnTo>
                  <a:lnTo>
                    <a:pt x="1021578" y="9344"/>
                  </a:lnTo>
                  <a:cubicBezTo>
                    <a:pt x="1485372" y="104250"/>
                    <a:pt x="1834255" y="514614"/>
                    <a:pt x="1834255" y="1006464"/>
                  </a:cubicBezTo>
                  <a:cubicBezTo>
                    <a:pt x="1834255" y="1182125"/>
                    <a:pt x="1789755" y="1347392"/>
                    <a:pt x="1711412" y="1491607"/>
                  </a:cubicBezTo>
                  <a:close/>
                </a:path>
              </a:pathLst>
            </a:cu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5" name="Title 4"/>
          <p:cNvSpPr>
            <a:spLocks noGrp="1"/>
          </p:cNvSpPr>
          <p:nvPr userDrawn="1">
            <p:ph type="ctrTitle" hasCustomPrompt="1"/>
          </p:nvPr>
        </p:nvSpPr>
        <p:spPr>
          <a:xfrm>
            <a:off x="5464524" y="2448689"/>
            <a:ext cx="6054376" cy="1484692"/>
          </a:xfrm>
          <a:prstGeom prst="rect">
            <a:avLst/>
          </a:prstGeom>
        </p:spPr>
        <p:txBody>
          <a:bodyPr wrap="square" anchor="b">
            <a:normAutofit/>
          </a:bodyPr>
          <a:lstStyle>
            <a:lvl1pPr algn="r">
              <a:lnSpc>
                <a:spcPct val="100000"/>
              </a:lnSpc>
              <a:defRPr sz="5400">
                <a:ln w="19050">
                  <a:noFill/>
                </a:ln>
                <a:solidFill>
                  <a:schemeClr val="tx1"/>
                </a:solidFill>
              </a:defRPr>
            </a:lvl1pPr>
          </a:lstStyle>
          <a:p>
            <a:pPr lvl="0"/>
            <a:r>
              <a:rPr lang="en-US" dirty="0"/>
              <a:t>Click to add title</a:t>
            </a:r>
            <a:endParaRPr lang="en-US" dirty="0"/>
          </a:p>
        </p:txBody>
      </p:sp>
      <p:sp>
        <p:nvSpPr>
          <p:cNvPr id="9" name="Subtitle 8"/>
          <p:cNvSpPr>
            <a:spLocks noGrp="1"/>
          </p:cNvSpPr>
          <p:nvPr userDrawn="1">
            <p:ph type="subTitle" sz="quarter" idx="1" hasCustomPrompt="1"/>
          </p:nvPr>
        </p:nvSpPr>
        <p:spPr>
          <a:xfrm>
            <a:off x="8293100" y="4161784"/>
            <a:ext cx="3225800" cy="539287"/>
          </a:xfrm>
          <a:prstGeom prst="roundRect">
            <a:avLst>
              <a:gd name="adj" fmla="val 50000"/>
            </a:avLst>
          </a:prstGeom>
          <a:solidFill>
            <a:schemeClr val="accent1"/>
          </a:solidFill>
          <a:ln>
            <a:noFill/>
          </a:ln>
        </p:spPr>
        <p:txBody>
          <a:bodyPr vert="horz" wrap="square" lIns="91440" tIns="45720" rIns="91440" bIns="45720" rtlCol="0" anchor="t" anchorCtr="0">
            <a:normAutofit/>
          </a:bodyPr>
          <a:lstStyle>
            <a:lvl1pPr marL="0" indent="0" algn="ctr">
              <a:lnSpc>
                <a:spcPct val="100000"/>
              </a:lnSpc>
              <a:buNone/>
              <a:defRPr lang="en-US" sz="2000" dirty="0">
                <a:solidFill>
                  <a:schemeClr val="bg1"/>
                </a:solidFill>
                <a:latin typeface="+mj-lt"/>
              </a:defRPr>
            </a:lvl1pPr>
          </a:lstStyle>
          <a:p>
            <a:pPr lvl="0"/>
            <a:r>
              <a:rPr lang="en-US" dirty="0"/>
              <a:t>Click to add subtitle</a:t>
            </a:r>
            <a:endParaRPr lang="en-US" dirty="0"/>
          </a:p>
        </p:txBody>
      </p:sp>
      <p:sp>
        <p:nvSpPr>
          <p:cNvPr id="4" name="Text Placeholder 3"/>
          <p:cNvSpPr>
            <a:spLocks noGrp="1"/>
          </p:cNvSpPr>
          <p:nvPr userDrawn="1">
            <p:ph type="body" sz="quarter" idx="13" hasCustomPrompt="1"/>
          </p:nvPr>
        </p:nvSpPr>
        <p:spPr>
          <a:xfrm>
            <a:off x="9817099" y="5857100"/>
            <a:ext cx="1701801" cy="276999"/>
          </a:xfrm>
          <a:prstGeom prst="rect">
            <a:avLst/>
          </a:prstGeom>
        </p:spPr>
        <p:txBody>
          <a:bodyPr wrap="square" lIns="90000">
            <a:normAutofit/>
          </a:bodyPr>
          <a:lstStyle>
            <a:lvl1pPr marL="0" indent="0" algn="r">
              <a:lnSpc>
                <a:spcPct val="100000"/>
              </a:lnSpc>
              <a:buNone/>
              <a:defRPr sz="1200">
                <a:solidFill>
                  <a:schemeClr val="tx1"/>
                </a:solidFill>
              </a:defRPr>
            </a:lvl1pPr>
          </a:lstStyle>
          <a:p>
            <a:pPr lvl="0"/>
            <a:r>
              <a:rPr lang="en-US" dirty="0"/>
              <a:t>Presenter name</a:t>
            </a:r>
            <a:endParaRPr lang="en-US" dirty="0"/>
          </a:p>
        </p:txBody>
      </p:sp>
      <p:sp>
        <p:nvSpPr>
          <p:cNvPr id="7" name="Text Placeholder 6"/>
          <p:cNvSpPr>
            <a:spLocks noGrp="1"/>
          </p:cNvSpPr>
          <p:nvPr userDrawn="1">
            <p:ph type="body" sz="quarter" idx="14" hasCustomPrompt="1"/>
          </p:nvPr>
        </p:nvSpPr>
        <p:spPr>
          <a:xfrm>
            <a:off x="7790796" y="5857101"/>
            <a:ext cx="1701801" cy="276999"/>
          </a:xfrm>
          <a:prstGeom prst="rect">
            <a:avLst/>
          </a:prstGeom>
        </p:spPr>
        <p:txBody>
          <a:bodyPr wrap="none">
            <a:normAutofit/>
          </a:bodyPr>
          <a:lstStyle>
            <a:lvl1pPr marL="0" indent="0" algn="r">
              <a:lnSpc>
                <a:spcPct val="100000"/>
              </a:lnSpc>
              <a:buNone/>
              <a:defRPr sz="1200">
                <a:solidFill>
                  <a:schemeClr val="tx1"/>
                </a:solidFill>
              </a:defRPr>
            </a:lvl1pPr>
          </a:lstStyle>
          <a:p>
            <a:pPr lvl="0"/>
            <a:r>
              <a:rPr lang="en-US" dirty="0"/>
              <a:t>www.officeplus.cn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660400" y="0"/>
            <a:ext cx="10858500" cy="1028700"/>
          </a:xfrm>
          <a:prstGeom prst="rect">
            <a:avLst/>
          </a:prstGeom>
        </p:spPr>
        <p:txBody>
          <a:bodyPr anchor="b" anchorCtr="0">
            <a:normAutofit/>
          </a:bodyPr>
          <a:lstStyle>
            <a:lvl1pPr>
              <a:lnSpc>
                <a:spcPct val="100000"/>
              </a:lnSpc>
              <a:defRPr>
                <a:solidFill>
                  <a:schemeClr val="tx1"/>
                </a:solidFill>
              </a:defRPr>
            </a:lvl1pPr>
          </a:lstStyle>
          <a:p>
            <a:pPr lvl="0"/>
            <a:r>
              <a:rPr lang="en-US" dirty="0"/>
              <a:t>Click to add title</a:t>
            </a:r>
            <a:endParaRPr lang="en-US" dirty="0"/>
          </a:p>
        </p:txBody>
      </p:sp>
      <p:sp>
        <p:nvSpPr>
          <p:cNvPr id="5" name="Content Placeholder 4"/>
          <p:cNvSpPr>
            <a:spLocks noGrp="1"/>
          </p:cNvSpPr>
          <p:nvPr>
            <p:ph idx="1" hasCustomPrompt="1"/>
          </p:nvPr>
        </p:nvSpPr>
        <p:spPr>
          <a:xfrm>
            <a:off x="660400" y="1092200"/>
            <a:ext cx="10858500" cy="5041900"/>
          </a:xfrm>
          <a:prstGeom prst="rect">
            <a:avLst/>
          </a:prstGeom>
        </p:spPr>
        <p:txBody>
          <a:bodyPr vert="horz" lIns="91440" tIns="45720" rIns="91440" bIns="45720" rtlCol="0">
            <a:normAutofit/>
          </a:bodyPr>
          <a:lstStyle>
            <a:lvl1pPr marL="285750" indent="-285750">
              <a:buFont typeface="Arial" panose="020B0604020202020204" pitchFamily="34" charset="0"/>
              <a:buChar char="•"/>
              <a:defRPr/>
            </a:lvl1pPr>
            <a:lvl2pPr marL="742950" indent="-285750">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add text</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2" name="Date Placeholder 1"/>
          <p:cNvSpPr>
            <a:spLocks noGrp="1"/>
          </p:cNvSpPr>
          <p:nvPr>
            <p:ph type="dt" sz="half" idx="10"/>
          </p:nvPr>
        </p:nvSpPr>
        <p:spPr/>
        <p:txBody>
          <a:bodyPr/>
          <a:lstStyle/>
          <a:p>
            <a:fld id="{A9643B38-FCD2-4D0A-90BC-740ACC77290F}" type="datetime1">
              <a:rPr lang="zh-CN" altLang="en-US" smtClean="0"/>
            </a:fld>
            <a:endParaRPr lang="zh-CN" altLang="en-US"/>
          </a:p>
        </p:txBody>
      </p:sp>
      <p:sp>
        <p:nvSpPr>
          <p:cNvPr id="3" name="Footer Placeholder 2"/>
          <p:cNvSpPr>
            <a:spLocks noGrp="1"/>
          </p:cNvSpPr>
          <p:nvPr>
            <p:ph type="ftr" sz="quarter" idx="11"/>
          </p:nvPr>
        </p:nvSpPr>
        <p:spPr/>
        <p:txBody>
          <a:bodyPr/>
          <a:lstStyle/>
          <a:p>
            <a:r>
              <a:rPr lang="en-US" altLang="zh-CN"/>
              <a:t>OfficePLUS</a:t>
            </a:r>
            <a:endParaRPr lang="zh-CN" altLang="en-US"/>
          </a:p>
        </p:txBody>
      </p:sp>
      <p:sp>
        <p:nvSpPr>
          <p:cNvPr id="4" name="Slide Number Placeholder 3"/>
          <p:cNvSpPr>
            <a:spLocks noGrp="1"/>
          </p:cNvSpPr>
          <p:nvPr>
            <p:ph type="sldNum" sz="quarter" idx="12"/>
          </p:nvPr>
        </p:nvSpPr>
        <p:spPr/>
        <p:txBody>
          <a:bodyPr/>
          <a:lstStyle/>
          <a:p>
            <a:fld id="{7F65B630-C7FF-41C0-9923-C5E5E29EED81}"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1">
            <a:lumMod val="75000"/>
          </a:schemeClr>
        </a:solidFill>
        <a:effectLst/>
      </p:bgPr>
    </p:bg>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660400" y="1500188"/>
            <a:ext cx="2836800" cy="914400"/>
          </a:xfrm>
          <a:prstGeom prst="rect">
            <a:avLst/>
          </a:prstGeom>
        </p:spPr>
        <p:txBody>
          <a:bodyPr wrap="none" anchor="t">
            <a:normAutofit/>
          </a:bodyPr>
          <a:lstStyle>
            <a:lvl1pPr algn="r">
              <a:lnSpc>
                <a:spcPct val="100000"/>
              </a:lnSpc>
              <a:defRPr sz="2800"/>
            </a:lvl1pPr>
          </a:lstStyle>
          <a:p>
            <a:pPr lvl="0"/>
            <a:r>
              <a:rPr lang="en-US"/>
              <a:t>Agenda</a:t>
            </a:r>
            <a:endParaRPr lang="en-US"/>
          </a:p>
        </p:txBody>
      </p:sp>
      <p:sp>
        <p:nvSpPr>
          <p:cNvPr id="11" name="Content Placeholder 10"/>
          <p:cNvSpPr>
            <a:spLocks noGrp="1"/>
          </p:cNvSpPr>
          <p:nvPr>
            <p:ph sz="quarter" idx="1" hasCustomPrompt="1"/>
          </p:nvPr>
        </p:nvSpPr>
        <p:spPr>
          <a:xfrm>
            <a:off x="3746500" y="1500187"/>
            <a:ext cx="7772400" cy="4633200"/>
          </a:xfrm>
          <a:prstGeom prst="rect">
            <a:avLst/>
          </a:prstGeom>
        </p:spPr>
        <p:txBody>
          <a:bodyPr wrap="square">
            <a:normAutofit/>
          </a:bodyPr>
          <a:lstStyle>
            <a:lvl1pPr marL="457200" indent="-457200">
              <a:lnSpc>
                <a:spcPct val="130000"/>
              </a:lnSpc>
              <a:buFont typeface="+mj-lt"/>
              <a:buAutoNum type="arabicPeriod"/>
              <a:defRPr sz="2400" b="0">
                <a:solidFill>
                  <a:schemeClr val="tx1"/>
                </a:solidFill>
                <a:latin typeface="+mn-lt"/>
              </a:defRPr>
            </a:lvl1pPr>
          </a:lstStyle>
          <a:p>
            <a:pPr lvl="0"/>
            <a:r>
              <a:rPr lang="en-US"/>
              <a:t>Click to add text</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2" name="Date Placeholder 1"/>
          <p:cNvSpPr>
            <a:spLocks noGrp="1"/>
          </p:cNvSpPr>
          <p:nvPr>
            <p:ph type="dt" sz="half" idx="10"/>
          </p:nvPr>
        </p:nvSpPr>
        <p:spPr/>
        <p:txBody>
          <a:bodyPr/>
          <a:lstStyle/>
          <a:p>
            <a:fld id="{2A27A813-B2FD-42E1-9222-83B574E99074}" type="datetime1">
              <a:rPr lang="zh-CN" altLang="en-US" smtClean="0"/>
            </a:fld>
            <a:endParaRPr lang="en-US" altLang="zh-CN"/>
          </a:p>
        </p:txBody>
      </p:sp>
      <p:sp>
        <p:nvSpPr>
          <p:cNvPr id="3" name="Footer Placeholder 2"/>
          <p:cNvSpPr>
            <a:spLocks noGrp="1"/>
          </p:cNvSpPr>
          <p:nvPr>
            <p:ph type="ftr" sz="quarter" idx="11"/>
          </p:nvPr>
        </p:nvSpPr>
        <p:spPr/>
        <p:txBody>
          <a:bodyPr/>
          <a:lstStyle/>
          <a:p>
            <a:r>
              <a:rPr lang="en-US" altLang="zh-CN"/>
              <a:t>OfficePLUS</a:t>
            </a:r>
            <a:endParaRPr lang="zh-CN" altLang="en-US"/>
          </a:p>
        </p:txBody>
      </p:sp>
      <p:sp>
        <p:nvSpPr>
          <p:cNvPr id="4" name="Slide Number Placeholder 3"/>
          <p:cNvSpPr>
            <a:spLocks noGrp="1"/>
          </p:cNvSpPr>
          <p:nvPr>
            <p:ph type="sldNum" sz="quarter" idx="12"/>
          </p:nvPr>
        </p:nvSpPr>
        <p:spPr/>
        <p:txBody>
          <a:bodyPr/>
          <a:lstStyle/>
          <a:p>
            <a:fld id="{7F65B630-C7FF-41C0-9923-C5E5E29EED81}" type="slidenum">
              <a:rPr lang="en-US" altLang="zh-CN" smtClean="0"/>
            </a:fld>
            <a:endParaRPr lang="en-US" altLang="zh-CN"/>
          </a:p>
        </p:txBody>
      </p:sp>
      <p:grpSp>
        <p:nvGrpSpPr>
          <p:cNvPr id="9" name="Group 8"/>
          <p:cNvGrpSpPr/>
          <p:nvPr/>
        </p:nvGrpSpPr>
        <p:grpSpPr>
          <a:xfrm>
            <a:off x="2626456" y="1500188"/>
            <a:ext cx="994563" cy="4634686"/>
            <a:chOff x="2626456" y="1500188"/>
            <a:chExt cx="994563" cy="4634686"/>
          </a:xfrm>
        </p:grpSpPr>
        <p:cxnSp>
          <p:nvCxnSpPr>
            <p:cNvPr id="10" name="Straight Connector 9"/>
            <p:cNvCxnSpPr/>
            <p:nvPr/>
          </p:nvCxnSpPr>
          <p:spPr>
            <a:xfrm>
              <a:off x="3621019" y="1500188"/>
              <a:ext cx="0" cy="4633913"/>
            </a:xfrm>
            <a:prstGeom prst="line">
              <a:avLst/>
            </a:prstGeom>
            <a:solidFill>
              <a:srgbClr val="FFCC00"/>
            </a:solidFill>
            <a:ln w="3175" cap="flat" cmpd="sng" algn="ctr">
              <a:solidFill>
                <a:schemeClr val="tx1">
                  <a:alpha val="50000"/>
                </a:schemeClr>
              </a:solidFill>
              <a:prstDash val="solid"/>
              <a:round/>
              <a:headEnd type="none" w="med" len="med"/>
              <a:tailEnd type="none" w="med" len="med"/>
            </a:ln>
            <a:effectLst/>
          </p:spPr>
        </p:cxnSp>
        <p:sp>
          <p:nvSpPr>
            <p:cNvPr id="12" name="Freeform: Shape 11"/>
            <p:cNvSpPr>
              <a:spLocks noChangeAspect="1"/>
            </p:cNvSpPr>
            <p:nvPr/>
          </p:nvSpPr>
          <p:spPr bwMode="auto">
            <a:xfrm>
              <a:off x="2626456" y="5219207"/>
              <a:ext cx="870506" cy="915667"/>
            </a:xfrm>
            <a:custGeom>
              <a:avLst/>
              <a:gdLst>
                <a:gd name="T0" fmla="*/ 3353 w 5127"/>
                <a:gd name="T1" fmla="*/ 1728 h 5401"/>
                <a:gd name="T2" fmla="*/ 2183 w 5127"/>
                <a:gd name="T3" fmla="*/ 1608 h 5401"/>
                <a:gd name="T4" fmla="*/ 3353 w 5127"/>
                <a:gd name="T5" fmla="*/ 1488 h 5401"/>
                <a:gd name="T6" fmla="*/ 3103 w 5127"/>
                <a:gd name="T7" fmla="*/ 2231 h 5401"/>
                <a:gd name="T8" fmla="*/ 3103 w 5127"/>
                <a:gd name="T9" fmla="*/ 1991 h 5401"/>
                <a:gd name="T10" fmla="*/ 2432 w 5127"/>
                <a:gd name="T11" fmla="*/ 2111 h 5401"/>
                <a:gd name="T12" fmla="*/ 3103 w 5127"/>
                <a:gd name="T13" fmla="*/ 2231 h 5401"/>
                <a:gd name="T14" fmla="*/ 3353 w 5127"/>
                <a:gd name="T15" fmla="*/ 2648 h 5401"/>
                <a:gd name="T16" fmla="*/ 2183 w 5127"/>
                <a:gd name="T17" fmla="*/ 2768 h 5401"/>
                <a:gd name="T18" fmla="*/ 3353 w 5127"/>
                <a:gd name="T19" fmla="*/ 2888 h 5401"/>
                <a:gd name="T20" fmla="*/ 2552 w 5127"/>
                <a:gd name="T21" fmla="*/ 3151 h 5401"/>
                <a:gd name="T22" fmla="*/ 2552 w 5127"/>
                <a:gd name="T23" fmla="*/ 3391 h 5401"/>
                <a:gd name="T24" fmla="*/ 3223 w 5127"/>
                <a:gd name="T25" fmla="*/ 3271 h 5401"/>
                <a:gd name="T26" fmla="*/ 2552 w 5127"/>
                <a:gd name="T27" fmla="*/ 3151 h 5401"/>
                <a:gd name="T28" fmla="*/ 4448 w 5127"/>
                <a:gd name="T29" fmla="*/ 1442 h 5401"/>
                <a:gd name="T30" fmla="*/ 4688 w 5127"/>
                <a:gd name="T31" fmla="*/ 1442 h 5401"/>
                <a:gd name="T32" fmla="*/ 3988 w 5127"/>
                <a:gd name="T33" fmla="*/ 0 h 5401"/>
                <a:gd name="T34" fmla="*/ 0 w 5127"/>
                <a:gd name="T35" fmla="*/ 604 h 5401"/>
                <a:gd name="T36" fmla="*/ 120 w 5127"/>
                <a:gd name="T37" fmla="*/ 1792 h 5401"/>
                <a:gd name="T38" fmla="*/ 686 w 5127"/>
                <a:gd name="T39" fmla="*/ 1672 h 5401"/>
                <a:gd name="T40" fmla="*/ 240 w 5127"/>
                <a:gd name="T41" fmla="*/ 1552 h 5401"/>
                <a:gd name="T42" fmla="*/ 604 w 5127"/>
                <a:gd name="T43" fmla="*/ 240 h 5401"/>
                <a:gd name="T44" fmla="*/ 968 w 5127"/>
                <a:gd name="T45" fmla="*/ 4179 h 5401"/>
                <a:gd name="T46" fmla="*/ 3904 w 5127"/>
                <a:gd name="T47" fmla="*/ 4879 h 5401"/>
                <a:gd name="T48" fmla="*/ 3904 w 5127"/>
                <a:gd name="T49" fmla="*/ 4639 h 5401"/>
                <a:gd name="T50" fmla="*/ 1208 w 5127"/>
                <a:gd name="T51" fmla="*/ 4179 h 5401"/>
                <a:gd name="T52" fmla="*/ 1086 w 5127"/>
                <a:gd name="T53" fmla="*/ 240 h 5401"/>
                <a:gd name="T54" fmla="*/ 4448 w 5127"/>
                <a:gd name="T55" fmla="*/ 700 h 5401"/>
                <a:gd name="T56" fmla="*/ 4568 w 5127"/>
                <a:gd name="T57" fmla="*/ 2000 h 5401"/>
                <a:gd name="T58" fmla="*/ 4568 w 5127"/>
                <a:gd name="T59" fmla="*/ 2240 h 5401"/>
                <a:gd name="T60" fmla="*/ 4887 w 5127"/>
                <a:gd name="T61" fmla="*/ 2340 h 5401"/>
                <a:gd name="T62" fmla="*/ 5007 w 5127"/>
                <a:gd name="T63" fmla="*/ 3838 h 5401"/>
                <a:gd name="T64" fmla="*/ 5127 w 5127"/>
                <a:gd name="T65" fmla="*/ 2340 h 5401"/>
                <a:gd name="T66" fmla="*/ 4568 w 5127"/>
                <a:gd name="T67" fmla="*/ 5139 h 5401"/>
                <a:gd name="T68" fmla="*/ 4448 w 5127"/>
                <a:gd name="T69" fmla="*/ 5281 h 5401"/>
                <a:gd name="T70" fmla="*/ 4688 w 5127"/>
                <a:gd name="T71" fmla="*/ 5281 h 5401"/>
                <a:gd name="T72" fmla="*/ 4568 w 5127"/>
                <a:gd name="T73" fmla="*/ 5139 h 5401"/>
                <a:gd name="T74" fmla="*/ 4448 w 5127"/>
                <a:gd name="T75" fmla="*/ 2559 h 5401"/>
                <a:gd name="T76" fmla="*/ 4568 w 5127"/>
                <a:gd name="T77" fmla="*/ 4974 h 5401"/>
                <a:gd name="T78" fmla="*/ 4688 w 5127"/>
                <a:gd name="T79" fmla="*/ 2559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chemeClr val="tx1">
                <a:alpha val="15000"/>
              </a:schemeClr>
            </a:solidFill>
            <a:ln>
              <a:noFill/>
            </a:ln>
          </p:spPr>
          <p:txBody>
            <a:bodyPr/>
            <a:lstStyle/>
            <a:p>
              <a:endParaRPr lang="zh-CN" altLang="en-US">
                <a:cs typeface="+mn-ea"/>
                <a:sym typeface="+mn-lt"/>
              </a:endParaRPr>
            </a:p>
          </p:txBody>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showMasterSp="0">
  <p:cSld name="Section Header">
    <p:bg>
      <p:bgPr>
        <a:solidFill>
          <a:schemeClr val="accent1">
            <a:alpha val="10000"/>
          </a:schemeClr>
        </a:solidFill>
        <a:effectLst/>
      </p:bgPr>
    </p:bg>
    <p:spTree>
      <p:nvGrpSpPr>
        <p:cNvPr id="1" name=""/>
        <p:cNvGrpSpPr/>
        <p:nvPr/>
      </p:nvGrpSpPr>
      <p:grpSpPr>
        <a:xfrm>
          <a:off x="0" y="0"/>
          <a:ext cx="0" cy="0"/>
          <a:chOff x="0" y="0"/>
          <a:chExt cx="0" cy="0"/>
        </a:xfrm>
      </p:grpSpPr>
      <p:grpSp>
        <p:nvGrpSpPr>
          <p:cNvPr id="27" name="Group 26"/>
          <p:cNvGrpSpPr/>
          <p:nvPr userDrawn="1"/>
        </p:nvGrpSpPr>
        <p:grpSpPr>
          <a:xfrm>
            <a:off x="0" y="-146071"/>
            <a:ext cx="12192000" cy="7004868"/>
            <a:chOff x="0" y="-146071"/>
            <a:chExt cx="12192000" cy="7004868"/>
          </a:xfrm>
        </p:grpSpPr>
        <p:sp>
          <p:nvSpPr>
            <p:cNvPr id="26" name="Freeform: Shape 25"/>
            <p:cNvSpPr/>
            <p:nvPr userDrawn="1"/>
          </p:nvSpPr>
          <p:spPr>
            <a:xfrm>
              <a:off x="0" y="4331004"/>
              <a:ext cx="2392725" cy="2526997"/>
            </a:xfrm>
            <a:custGeom>
              <a:avLst/>
              <a:gdLst>
                <a:gd name="connsiteX0" fmla="*/ 484078 w 2392725"/>
                <a:gd name="connsiteY0" fmla="*/ 1299 h 2526997"/>
                <a:gd name="connsiteX1" fmla="*/ 1946731 w 2392725"/>
                <a:gd name="connsiteY1" fmla="*/ 747321 h 2526997"/>
                <a:gd name="connsiteX2" fmla="*/ 2321974 w 2392725"/>
                <a:gd name="connsiteY2" fmla="*/ 2511872 h 2526997"/>
                <a:gd name="connsiteX3" fmla="*/ 2316885 w 2392725"/>
                <a:gd name="connsiteY3" fmla="*/ 2526997 h 2526997"/>
                <a:gd name="connsiteX4" fmla="*/ 0 w 2392725"/>
                <a:gd name="connsiteY4" fmla="*/ 2526997 h 2526997"/>
                <a:gd name="connsiteX5" fmla="*/ 1 w 2392725"/>
                <a:gd name="connsiteY5" fmla="*/ 49181 h 2526997"/>
                <a:gd name="connsiteX6" fmla="*/ 123733 w 2392725"/>
                <a:gd name="connsiteY6" fmla="*/ 22981 h 2526997"/>
                <a:gd name="connsiteX7" fmla="*/ 484078 w 2392725"/>
                <a:gd name="connsiteY7" fmla="*/ 1299 h 252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2725" h="2526997">
                  <a:moveTo>
                    <a:pt x="484078" y="1299"/>
                  </a:moveTo>
                  <a:cubicBezTo>
                    <a:pt x="1026977" y="21509"/>
                    <a:pt x="1568588" y="277415"/>
                    <a:pt x="1946731" y="747321"/>
                  </a:cubicBezTo>
                  <a:cubicBezTo>
                    <a:pt x="2366892" y="1269438"/>
                    <a:pt x="2485801" y="1932182"/>
                    <a:pt x="2321974" y="2511872"/>
                  </a:cubicBezTo>
                  <a:lnTo>
                    <a:pt x="2316885" y="2526997"/>
                  </a:lnTo>
                  <a:lnTo>
                    <a:pt x="0" y="2526997"/>
                  </a:lnTo>
                  <a:lnTo>
                    <a:pt x="1" y="49181"/>
                  </a:lnTo>
                  <a:lnTo>
                    <a:pt x="123733" y="22981"/>
                  </a:lnTo>
                  <a:cubicBezTo>
                    <a:pt x="242725" y="3956"/>
                    <a:pt x="363433" y="-3193"/>
                    <a:pt x="484078" y="1299"/>
                  </a:cubicBezTo>
                  <a:close/>
                </a:path>
              </a:pathLst>
            </a:cu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sp>
          <p:nvSpPr>
            <p:cNvPr id="2" name="Freeform: Shape 1"/>
            <p:cNvSpPr/>
            <p:nvPr/>
          </p:nvSpPr>
          <p:spPr>
            <a:xfrm flipH="1">
              <a:off x="6377645" y="0"/>
              <a:ext cx="5814355" cy="6858797"/>
            </a:xfrm>
            <a:custGeom>
              <a:avLst/>
              <a:gdLst>
                <a:gd name="connsiteX0" fmla="*/ 70125 w 5814355"/>
                <a:gd name="connsiteY0" fmla="*/ 0 h 6858797"/>
                <a:gd name="connsiteX1" fmla="*/ 4776627 w 5814355"/>
                <a:gd name="connsiteY1" fmla="*/ 0 h 6858797"/>
                <a:gd name="connsiteX2" fmla="*/ 5224053 w 5814355"/>
                <a:gd name="connsiteY2" fmla="*/ 522140 h 6858797"/>
                <a:gd name="connsiteX3" fmla="*/ 5776128 w 5814355"/>
                <a:gd name="connsiteY3" fmla="*/ 1670518 h 6858797"/>
                <a:gd name="connsiteX4" fmla="*/ 5170256 w 5814355"/>
                <a:gd name="connsiteY4" fmla="*/ 3567939 h 6858797"/>
                <a:gd name="connsiteX5" fmla="*/ 1137470 w 5814355"/>
                <a:gd name="connsiteY5" fmla="*/ 6858798 h 6858797"/>
                <a:gd name="connsiteX6" fmla="*/ 11 w 5814355"/>
                <a:gd name="connsiteY6" fmla="*/ 6858798 h 685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4355" h="6858797">
                  <a:moveTo>
                    <a:pt x="70125" y="0"/>
                  </a:moveTo>
                  <a:lnTo>
                    <a:pt x="4776627" y="0"/>
                  </a:lnTo>
                  <a:lnTo>
                    <a:pt x="5224053" y="522140"/>
                  </a:lnTo>
                  <a:cubicBezTo>
                    <a:pt x="5505121" y="850196"/>
                    <a:pt x="5697979" y="1245604"/>
                    <a:pt x="5776128" y="1670518"/>
                  </a:cubicBezTo>
                  <a:cubicBezTo>
                    <a:pt x="5875992" y="2214435"/>
                    <a:pt x="5814773" y="2919864"/>
                    <a:pt x="5170256" y="3567939"/>
                  </a:cubicBezTo>
                  <a:cubicBezTo>
                    <a:pt x="4277367" y="4338452"/>
                    <a:pt x="1137470" y="6858798"/>
                    <a:pt x="1137470" y="6858798"/>
                  </a:cubicBezTo>
                  <a:lnTo>
                    <a:pt x="11" y="6858798"/>
                  </a:lnTo>
                  <a:close/>
                </a:path>
              </a:pathLst>
            </a:custGeom>
            <a:solidFill>
              <a:schemeClr val="accent1"/>
            </a:solidFill>
            <a:ln w="6129" cap="flat">
              <a:noFill/>
              <a:prstDash val="solid"/>
              <a:miter/>
            </a:ln>
          </p:spPr>
          <p:txBody>
            <a:bodyPr rtlCol="0" anchor="ctr"/>
            <a:lstStyle/>
            <a:p>
              <a:endParaRPr lang="zh-CN" altLang="en-US"/>
            </a:p>
          </p:txBody>
        </p:sp>
        <p:sp>
          <p:nvSpPr>
            <p:cNvPr id="7" name="Freeform: Shape 6"/>
            <p:cNvSpPr/>
            <p:nvPr/>
          </p:nvSpPr>
          <p:spPr>
            <a:xfrm flipH="1">
              <a:off x="6637756" y="0"/>
              <a:ext cx="5554244" cy="6858000"/>
            </a:xfrm>
            <a:custGeom>
              <a:avLst/>
              <a:gdLst>
                <a:gd name="connsiteX0" fmla="*/ 4516504 w 5554244"/>
                <a:gd name="connsiteY0" fmla="*/ 0 h 6858000"/>
                <a:gd name="connsiteX1" fmla="*/ 0 w 5554244"/>
                <a:gd name="connsiteY1" fmla="*/ 0 h 6858000"/>
                <a:gd name="connsiteX2" fmla="*/ 0 w 5554244"/>
                <a:gd name="connsiteY2" fmla="*/ 6858000 h 6858000"/>
                <a:gd name="connsiteX3" fmla="*/ 878341 w 5554244"/>
                <a:gd name="connsiteY3" fmla="*/ 6858000 h 6858000"/>
                <a:gd name="connsiteX4" fmla="*/ 886381 w 5554244"/>
                <a:gd name="connsiteY4" fmla="*/ 6851545 h 6858000"/>
                <a:gd name="connsiteX5" fmla="*/ 4910133 w 5554244"/>
                <a:gd name="connsiteY5" fmla="*/ 3567939 h 6858000"/>
                <a:gd name="connsiteX6" fmla="*/ 5516005 w 5554244"/>
                <a:gd name="connsiteY6" fmla="*/ 1670518 h 6858000"/>
                <a:gd name="connsiteX7" fmla="*/ 4963930 w 5554244"/>
                <a:gd name="connsiteY7" fmla="*/ 5221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54244" h="6858000">
                  <a:moveTo>
                    <a:pt x="4516504" y="0"/>
                  </a:moveTo>
                  <a:lnTo>
                    <a:pt x="0" y="0"/>
                  </a:lnTo>
                  <a:lnTo>
                    <a:pt x="0" y="6858000"/>
                  </a:lnTo>
                  <a:lnTo>
                    <a:pt x="878341" y="6858000"/>
                  </a:lnTo>
                  <a:lnTo>
                    <a:pt x="886381" y="6851545"/>
                  </a:lnTo>
                  <a:cubicBezTo>
                    <a:pt x="1071396" y="6702985"/>
                    <a:pt x="4045147" y="4314374"/>
                    <a:pt x="4910133" y="3567939"/>
                  </a:cubicBezTo>
                  <a:cubicBezTo>
                    <a:pt x="5554650" y="2919864"/>
                    <a:pt x="5615869" y="2214435"/>
                    <a:pt x="5516005" y="1670518"/>
                  </a:cubicBezTo>
                  <a:cubicBezTo>
                    <a:pt x="5437856" y="1245604"/>
                    <a:pt x="5244998" y="850196"/>
                    <a:pt x="4963930" y="522140"/>
                  </a:cubicBezTo>
                  <a:close/>
                </a:path>
              </a:pathLst>
            </a:custGeom>
            <a:blipFill rotWithShape="0">
              <a:blip r:embed="rId2"/>
              <a:srcRect/>
              <a:stretch>
                <a:fillRect l="-44250" r="-40990"/>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lvl="0" algn="ctr"/>
              <a:endParaRPr lang="zh-CN" altLang="en-US">
                <a:solidFill>
                  <a:schemeClr val="lt1"/>
                </a:solidFill>
                <a:latin typeface="Arial" panose="020B0604020202020204" pitchFamily="34" charset="0"/>
                <a:ea typeface="微软雅黑" panose="020B0503020204020204" pitchFamily="34" charset="-122"/>
              </a:endParaRPr>
            </a:p>
          </p:txBody>
        </p:sp>
        <p:sp>
          <p:nvSpPr>
            <p:cNvPr id="13" name="Freeform: Shape 12"/>
            <p:cNvSpPr/>
            <p:nvPr userDrawn="1"/>
          </p:nvSpPr>
          <p:spPr>
            <a:xfrm rot="17100000" flipH="1">
              <a:off x="3359038" y="-341888"/>
              <a:ext cx="684376" cy="1076009"/>
            </a:xfrm>
            <a:custGeom>
              <a:avLst/>
              <a:gdLst>
                <a:gd name="connsiteX0" fmla="*/ 283311 w 684376"/>
                <a:gd name="connsiteY0" fmla="*/ 0 h 1076009"/>
                <a:gd name="connsiteX1" fmla="*/ 0 w 684376"/>
                <a:gd name="connsiteY1" fmla="*/ 1057329 h 1076009"/>
                <a:gd name="connsiteX2" fmla="*/ 24220 w 684376"/>
                <a:gd name="connsiteY2" fmla="*/ 1064847 h 1076009"/>
                <a:gd name="connsiteX3" fmla="*/ 134949 w 684376"/>
                <a:gd name="connsiteY3" fmla="*/ 1076009 h 1076009"/>
                <a:gd name="connsiteX4" fmla="*/ 684376 w 684376"/>
                <a:gd name="connsiteY4" fmla="*/ 526582 h 1076009"/>
                <a:gd name="connsiteX5" fmla="*/ 348810 w 684376"/>
                <a:gd name="connsiteY5" fmla="*/ 20332 h 107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4376" h="1076009">
                  <a:moveTo>
                    <a:pt x="283311" y="0"/>
                  </a:moveTo>
                  <a:lnTo>
                    <a:pt x="0" y="1057329"/>
                  </a:lnTo>
                  <a:lnTo>
                    <a:pt x="24220" y="1064847"/>
                  </a:lnTo>
                  <a:cubicBezTo>
                    <a:pt x="59987" y="1072165"/>
                    <a:pt x="97019" y="1076009"/>
                    <a:pt x="134949" y="1076009"/>
                  </a:cubicBezTo>
                  <a:cubicBezTo>
                    <a:pt x="438389" y="1076009"/>
                    <a:pt x="684376" y="830022"/>
                    <a:pt x="684376" y="526582"/>
                  </a:cubicBezTo>
                  <a:cubicBezTo>
                    <a:pt x="684376" y="299002"/>
                    <a:pt x="546008" y="103740"/>
                    <a:pt x="348810" y="20332"/>
                  </a:cubicBezTo>
                  <a:close/>
                </a:path>
              </a:pathLst>
            </a:cu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grpSp>
      <p:sp>
        <p:nvSpPr>
          <p:cNvPr id="5" name="Title 4"/>
          <p:cNvSpPr>
            <a:spLocks noGrp="1"/>
          </p:cNvSpPr>
          <p:nvPr userDrawn="1">
            <p:ph type="title" hasCustomPrompt="1"/>
          </p:nvPr>
        </p:nvSpPr>
        <p:spPr>
          <a:xfrm>
            <a:off x="660401" y="3438313"/>
            <a:ext cx="5856512" cy="830997"/>
          </a:xfrm>
          <a:prstGeom prst="rect">
            <a:avLst/>
          </a:prstGeom>
        </p:spPr>
        <p:txBody>
          <a:bodyPr>
            <a:normAutofit/>
          </a:bodyPr>
          <a:lstStyle>
            <a:lvl1pPr algn="l">
              <a:lnSpc>
                <a:spcPct val="100000"/>
              </a:lnSpc>
              <a:defRPr sz="4600">
                <a:solidFill>
                  <a:schemeClr val="tx1"/>
                </a:solidFill>
              </a:defRPr>
            </a:lvl1pPr>
          </a:lstStyle>
          <a:p>
            <a:pPr lvl="0"/>
            <a:r>
              <a:rPr lang="en-US" dirty="0"/>
              <a:t>Click to add title</a:t>
            </a:r>
            <a:endParaRPr lang="en-US" dirty="0"/>
          </a:p>
        </p:txBody>
      </p:sp>
      <p:sp>
        <p:nvSpPr>
          <p:cNvPr id="25" name="Text Placeholder 24"/>
          <p:cNvSpPr>
            <a:spLocks noGrp="1"/>
          </p:cNvSpPr>
          <p:nvPr userDrawn="1">
            <p:ph type="body" sz="quarter" idx="1" hasCustomPrompt="1"/>
          </p:nvPr>
        </p:nvSpPr>
        <p:spPr>
          <a:xfrm>
            <a:off x="660401" y="4281163"/>
            <a:ext cx="5856512" cy="830997"/>
          </a:xfrm>
          <a:prstGeom prst="rect">
            <a:avLst/>
          </a:prstGeom>
        </p:spPr>
        <p:txBody>
          <a:bodyPr anchor="t">
            <a:normAutofit/>
          </a:bodyPr>
          <a:lstStyle>
            <a:lvl1pPr marL="0" indent="0" algn="l">
              <a:lnSpc>
                <a:spcPct val="120000"/>
              </a:lnSpc>
              <a:buFont typeface="+mj-lt"/>
              <a:buNone/>
              <a:defRPr sz="2000" b="0">
                <a:solidFill>
                  <a:schemeClr val="tx1"/>
                </a:solidFill>
                <a:latin typeface="+mn-lt"/>
              </a:defRPr>
            </a:lvl1pPr>
          </a:lstStyle>
          <a:p>
            <a:pPr lvl="0"/>
            <a:r>
              <a:rPr lang="en-US" dirty="0"/>
              <a:t>Click to add text</a:t>
            </a:r>
            <a:endParaRPr lang="en-US" dirty="0"/>
          </a:p>
        </p:txBody>
      </p:sp>
      <p:sp>
        <p:nvSpPr>
          <p:cNvPr id="4" name="Date Placeholder 3"/>
          <p:cNvSpPr>
            <a:spLocks noGrp="1"/>
          </p:cNvSpPr>
          <p:nvPr userDrawn="1">
            <p:ph type="dt" sz="half" idx="10"/>
          </p:nvPr>
        </p:nvSpPr>
        <p:spPr/>
        <p:txBody>
          <a:bodyPr/>
          <a:lstStyle>
            <a:lvl1pPr>
              <a:defRPr>
                <a:solidFill>
                  <a:schemeClr val="tx1"/>
                </a:solidFill>
              </a:defRPr>
            </a:lvl1pPr>
          </a:lstStyle>
          <a:p>
            <a:fld id="{2A27A813-B2FD-42E1-9222-83B574E99074}" type="datetime1">
              <a:rPr lang="en-US" altLang="zh-CN" smtClean="0"/>
            </a:fld>
            <a:endParaRPr lang="en-US" dirty="0"/>
          </a:p>
        </p:txBody>
      </p:sp>
      <p:sp>
        <p:nvSpPr>
          <p:cNvPr id="6" name="Footer Placeholder 5"/>
          <p:cNvSpPr>
            <a:spLocks noGrp="1"/>
          </p:cNvSpPr>
          <p:nvPr userDrawn="1">
            <p:ph type="ftr" sz="quarter" idx="11"/>
          </p:nvPr>
        </p:nvSpPr>
        <p:spPr/>
        <p:txBody>
          <a:bodyPr/>
          <a:lstStyle>
            <a:lvl1pPr>
              <a:defRPr>
                <a:solidFill>
                  <a:schemeClr val="tx1"/>
                </a:solidFill>
              </a:defRPr>
            </a:lvl1pPr>
          </a:lstStyle>
          <a:p>
            <a:r>
              <a:rPr lang="en-US" altLang="zh-CN"/>
              <a:t>OfficePLUS</a:t>
            </a:r>
            <a:endParaRPr lang="en-US" dirty="0"/>
          </a:p>
        </p:txBody>
      </p:sp>
      <p:sp>
        <p:nvSpPr>
          <p:cNvPr id="8" name="Slide Number Placeholder 7"/>
          <p:cNvSpPr>
            <a:spLocks noGrp="1"/>
          </p:cNvSpPr>
          <p:nvPr userDrawn="1">
            <p:ph type="sldNum" sz="quarter" idx="12"/>
          </p:nvPr>
        </p:nvSpPr>
        <p:spPr/>
        <p:txBody>
          <a:bodyPr/>
          <a:lstStyle>
            <a:lvl1pPr>
              <a:defRPr>
                <a:solidFill>
                  <a:schemeClr val="tx1"/>
                </a:solidFill>
              </a:defRPr>
            </a:lvl1pPr>
          </a:lstStyle>
          <a:p>
            <a:fld id="{7F65B630-C7FF-41C0-9923-C5E5E29EED81}" type="slidenum">
              <a:rPr lang="en-US" altLang="zh-CN" smtClean="0"/>
            </a:fld>
            <a:endParaRPr lang="en-US" altLang="zh-CN"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grpSp>
        <p:nvGrpSpPr>
          <p:cNvPr id="5" name="Group 4"/>
          <p:cNvGrpSpPr/>
          <p:nvPr userDrawn="1"/>
        </p:nvGrpSpPr>
        <p:grpSpPr>
          <a:xfrm>
            <a:off x="0" y="0"/>
            <a:ext cx="12192000" cy="6858000"/>
            <a:chOff x="0" y="0"/>
            <a:chExt cx="12192000" cy="6858000"/>
          </a:xfrm>
        </p:grpSpPr>
        <p:sp>
          <p:nvSpPr>
            <p:cNvPr id="6" name="Rectangle 5"/>
            <p:cNvSpPr/>
            <p:nvPr userDrawn="1"/>
          </p:nvSpPr>
          <p:spPr>
            <a:xfrm>
              <a:off x="0" y="0"/>
              <a:ext cx="12192000" cy="6858000"/>
            </a:xfrm>
            <a:prstGeom prst="rect">
              <a:avLst/>
            </a:prstGeom>
            <a:blipFill rotWithShape="0">
              <a:blip r:embed="rId2"/>
              <a:srcRect/>
              <a:stretch>
                <a:fillRect t="-5250" b="-9260"/>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a:p>
          </p:txBody>
        </p:sp>
        <p:sp>
          <p:nvSpPr>
            <p:cNvPr id="8" name="Rectangle 7"/>
            <p:cNvSpPr/>
            <p:nvPr userDrawn="1"/>
          </p:nvSpPr>
          <p:spPr>
            <a:xfrm>
              <a:off x="0" y="0"/>
              <a:ext cx="12192000" cy="685800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9" name="Title 8"/>
          <p:cNvSpPr>
            <a:spLocks noGrp="1"/>
          </p:cNvSpPr>
          <p:nvPr>
            <p:ph type="title" hasCustomPrompt="1"/>
          </p:nvPr>
        </p:nvSpPr>
        <p:spPr>
          <a:xfrm>
            <a:off x="660400" y="0"/>
            <a:ext cx="10858500" cy="1028700"/>
          </a:xfrm>
          <a:prstGeom prst="rect">
            <a:avLst/>
          </a:prstGeom>
        </p:spPr>
        <p:txBody>
          <a:bodyPr anchor="b">
            <a:normAutofit/>
          </a:bodyPr>
          <a:lstStyle>
            <a:lvl1pPr>
              <a:lnSpc>
                <a:spcPct val="100000"/>
              </a:lnSpc>
              <a:defRPr>
                <a:solidFill>
                  <a:schemeClr val="accent1"/>
                </a:solidFill>
              </a:defRPr>
            </a:lvl1pPr>
          </a:lstStyle>
          <a:p>
            <a:pPr lvl="0"/>
            <a:r>
              <a:rPr lang="en-US"/>
              <a:t>Click to add title</a:t>
            </a:r>
            <a:endParaRPr lang="en-US"/>
          </a:p>
        </p:txBody>
      </p:sp>
      <p:sp>
        <p:nvSpPr>
          <p:cNvPr id="2" name="Date Placeholder 1"/>
          <p:cNvSpPr>
            <a:spLocks noGrp="1"/>
          </p:cNvSpPr>
          <p:nvPr>
            <p:ph type="dt" sz="half" idx="10"/>
          </p:nvPr>
        </p:nvSpPr>
        <p:spPr/>
        <p:txBody>
          <a:bodyPr/>
          <a:lstStyle/>
          <a:p>
            <a:fld id="{E2982A54-1ED4-49C6-8154-FC2019FF8FB3}" type="datetime1">
              <a:rPr lang="zh-CN" altLang="en-US" smtClean="0"/>
            </a:fld>
            <a:endParaRPr lang="zh-CN" altLang="en-US"/>
          </a:p>
        </p:txBody>
      </p:sp>
      <p:sp>
        <p:nvSpPr>
          <p:cNvPr id="3" name="Footer Placeholder 2"/>
          <p:cNvSpPr>
            <a:spLocks noGrp="1"/>
          </p:cNvSpPr>
          <p:nvPr>
            <p:ph type="ftr" sz="quarter" idx="11"/>
          </p:nvPr>
        </p:nvSpPr>
        <p:spPr/>
        <p:txBody>
          <a:bodyPr/>
          <a:lstStyle/>
          <a:p>
            <a:r>
              <a:rPr lang="en-US" altLang="zh-CN"/>
              <a:t>OfficePLUS</a:t>
            </a:r>
            <a:endParaRPr lang="zh-CN" altLang="en-US"/>
          </a:p>
        </p:txBody>
      </p:sp>
      <p:sp>
        <p:nvSpPr>
          <p:cNvPr id="4" name="Slide Number Placeholder 3"/>
          <p:cNvSpPr>
            <a:spLocks noGrp="1"/>
          </p:cNvSpPr>
          <p:nvPr>
            <p:ph type="sldNum" sz="quarter" idx="12"/>
          </p:nvPr>
        </p:nvSpPr>
        <p:spPr/>
        <p:txBody>
          <a:bodyPr/>
          <a:lstStyle/>
          <a:p>
            <a:fld id="{7F65B630-C7FF-41C0-9923-C5E5E29EED81}"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83D36A-0885-4071-9EF1-0FE4286E17CF}" type="datetime1">
              <a:rPr lang="zh-CN" altLang="en-US" smtClean="0"/>
            </a:fld>
            <a:endParaRPr lang="en-US"/>
          </a:p>
        </p:txBody>
      </p:sp>
      <p:sp>
        <p:nvSpPr>
          <p:cNvPr id="3" name="Footer Placeholder 2"/>
          <p:cNvSpPr>
            <a:spLocks noGrp="1"/>
          </p:cNvSpPr>
          <p:nvPr>
            <p:ph type="ftr" sz="quarter" idx="11"/>
          </p:nvPr>
        </p:nvSpPr>
        <p:spPr/>
        <p:txBody>
          <a:bodyPr/>
          <a:lstStyle/>
          <a:p>
            <a:r>
              <a:rPr lang="en-US"/>
              <a:t>OfficePLUS</a:t>
            </a:r>
            <a:endParaRPr lang="en-US" dirty="0"/>
          </a:p>
        </p:txBody>
      </p:sp>
      <p:sp>
        <p:nvSpPr>
          <p:cNvPr id="4" name="Slide Number Placeholder 3"/>
          <p:cNvSpPr>
            <a:spLocks noGrp="1"/>
          </p:cNvSpPr>
          <p:nvPr>
            <p:ph type="sldNum" sz="quarter" idx="12"/>
          </p:nvPr>
        </p:nvSpPr>
        <p:spPr/>
        <p:txBody>
          <a:bodyPr/>
          <a:lstStyle/>
          <a:p>
            <a:fld id="{C8BB1146-E542-4D4E-B8E9-6919A11DDD48}"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p:cSld name="Closing">
    <p:bg>
      <p:bgPr>
        <a:solidFill>
          <a:schemeClr val="accent1">
            <a:alpha val="10000"/>
          </a:schemeClr>
        </a:solidFill>
        <a:effectLst/>
      </p:bgPr>
    </p:bg>
    <p:spTree>
      <p:nvGrpSpPr>
        <p:cNvPr id="1" name=""/>
        <p:cNvGrpSpPr/>
        <p:nvPr/>
      </p:nvGrpSpPr>
      <p:grpSpPr>
        <a:xfrm>
          <a:off x="0" y="0"/>
          <a:ext cx="0" cy="0"/>
          <a:chOff x="0" y="0"/>
          <a:chExt cx="0" cy="0"/>
        </a:xfrm>
      </p:grpSpPr>
      <p:grpSp>
        <p:nvGrpSpPr>
          <p:cNvPr id="16" name="Group 15"/>
          <p:cNvGrpSpPr/>
          <p:nvPr userDrawn="1"/>
        </p:nvGrpSpPr>
        <p:grpSpPr>
          <a:xfrm>
            <a:off x="0" y="-152933"/>
            <a:ext cx="12646475" cy="7691781"/>
            <a:chOff x="0" y="-152933"/>
            <a:chExt cx="12646475" cy="7691781"/>
          </a:xfrm>
        </p:grpSpPr>
        <p:sp>
          <p:nvSpPr>
            <p:cNvPr id="9" name="Freeform: Shape 8"/>
            <p:cNvSpPr/>
            <p:nvPr userDrawn="1"/>
          </p:nvSpPr>
          <p:spPr>
            <a:xfrm rot="13129466">
              <a:off x="10012263" y="4154832"/>
              <a:ext cx="2634212" cy="3384016"/>
            </a:xfrm>
            <a:custGeom>
              <a:avLst/>
              <a:gdLst>
                <a:gd name="connsiteX0" fmla="*/ 1962410 w 2634212"/>
                <a:gd name="connsiteY0" fmla="*/ 3116750 h 3384016"/>
                <a:gd name="connsiteX1" fmla="*/ 1668082 w 2634212"/>
                <a:gd name="connsiteY1" fmla="*/ 3325771 h 3384016"/>
                <a:gd name="connsiteX2" fmla="*/ 1553120 w 2634212"/>
                <a:gd name="connsiteY2" fmla="*/ 3384016 h 3384016"/>
                <a:gd name="connsiteX3" fmla="*/ 0 w 2634212"/>
                <a:gd name="connsiteY3" fmla="*/ 1454009 h 3384016"/>
                <a:gd name="connsiteX4" fmla="*/ 1806844 w 2634212"/>
                <a:gd name="connsiteY4" fmla="*/ 0 h 3384016"/>
                <a:gd name="connsiteX5" fmla="*/ 1820292 w 2634212"/>
                <a:gd name="connsiteY5" fmla="*/ 8593 h 3384016"/>
                <a:gd name="connsiteX6" fmla="*/ 2634212 w 2634212"/>
                <a:gd name="connsiteY6" fmla="*/ 1618556 h 3384016"/>
                <a:gd name="connsiteX7" fmla="*/ 1962410 w 2634212"/>
                <a:gd name="connsiteY7" fmla="*/ 3116750 h 338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4212" h="3384016">
                  <a:moveTo>
                    <a:pt x="1962410" y="3116750"/>
                  </a:moveTo>
                  <a:cubicBezTo>
                    <a:pt x="1871235" y="3195886"/>
                    <a:pt x="1772713" y="3265993"/>
                    <a:pt x="1668082" y="3325771"/>
                  </a:cubicBezTo>
                  <a:lnTo>
                    <a:pt x="1553120" y="3384016"/>
                  </a:lnTo>
                  <a:lnTo>
                    <a:pt x="0" y="1454009"/>
                  </a:lnTo>
                  <a:lnTo>
                    <a:pt x="1806844" y="0"/>
                  </a:lnTo>
                  <a:lnTo>
                    <a:pt x="1820292" y="8593"/>
                  </a:lnTo>
                  <a:cubicBezTo>
                    <a:pt x="2311353" y="357503"/>
                    <a:pt x="2634212" y="948376"/>
                    <a:pt x="2634212" y="1618556"/>
                  </a:cubicBezTo>
                  <a:cubicBezTo>
                    <a:pt x="2634212" y="2221718"/>
                    <a:pt x="2372696" y="2760642"/>
                    <a:pt x="1962410" y="3116750"/>
                  </a:cubicBezTo>
                  <a:close/>
                </a:path>
              </a:pathLst>
            </a:cu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sp>
          <p:nvSpPr>
            <p:cNvPr id="11" name="Freeform: Shape 10"/>
            <p:cNvSpPr/>
            <p:nvPr/>
          </p:nvSpPr>
          <p:spPr>
            <a:xfrm>
              <a:off x="136821" y="0"/>
              <a:ext cx="5814348" cy="6858000"/>
            </a:xfrm>
            <a:custGeom>
              <a:avLst/>
              <a:gdLst>
                <a:gd name="connsiteX0" fmla="*/ 70106 w 5814348"/>
                <a:gd name="connsiteY0" fmla="*/ 0 h 6858000"/>
                <a:gd name="connsiteX1" fmla="*/ 4776608 w 5814348"/>
                <a:gd name="connsiteY1" fmla="*/ 0 h 6858000"/>
                <a:gd name="connsiteX2" fmla="*/ 5224034 w 5814348"/>
                <a:gd name="connsiteY2" fmla="*/ 522140 h 6858000"/>
                <a:gd name="connsiteX3" fmla="*/ 5776109 w 5814348"/>
                <a:gd name="connsiteY3" fmla="*/ 1670518 h 6858000"/>
                <a:gd name="connsiteX4" fmla="*/ 5170237 w 5814348"/>
                <a:gd name="connsiteY4" fmla="*/ 3567939 h 6858000"/>
                <a:gd name="connsiteX5" fmla="*/ 1146486 w 5814348"/>
                <a:gd name="connsiteY5" fmla="*/ 6851545 h 6858000"/>
                <a:gd name="connsiteX6" fmla="*/ 1138445 w 5814348"/>
                <a:gd name="connsiteY6" fmla="*/ 6858000 h 6858000"/>
                <a:gd name="connsiteX7" fmla="*/ 0 w 5814348"/>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4348" h="6858000">
                  <a:moveTo>
                    <a:pt x="70106" y="0"/>
                  </a:moveTo>
                  <a:lnTo>
                    <a:pt x="4776608" y="0"/>
                  </a:lnTo>
                  <a:lnTo>
                    <a:pt x="5224034" y="522140"/>
                  </a:lnTo>
                  <a:cubicBezTo>
                    <a:pt x="5505102" y="850196"/>
                    <a:pt x="5697960" y="1245604"/>
                    <a:pt x="5776109" y="1670518"/>
                  </a:cubicBezTo>
                  <a:cubicBezTo>
                    <a:pt x="5875973" y="2214435"/>
                    <a:pt x="5814754" y="2919864"/>
                    <a:pt x="5170237" y="3567939"/>
                  </a:cubicBezTo>
                  <a:cubicBezTo>
                    <a:pt x="4305251" y="4314374"/>
                    <a:pt x="1331500" y="6702985"/>
                    <a:pt x="1146486" y="6851545"/>
                  </a:cubicBezTo>
                  <a:lnTo>
                    <a:pt x="1138445" y="6858000"/>
                  </a:lnTo>
                  <a:lnTo>
                    <a:pt x="0" y="6858000"/>
                  </a:lnTo>
                  <a:close/>
                </a:path>
              </a:pathLst>
            </a:custGeom>
            <a:solidFill>
              <a:schemeClr val="accent1"/>
            </a:solidFill>
            <a:ln w="6129" cap="flat">
              <a:noFill/>
              <a:prstDash val="solid"/>
              <a:miter/>
            </a:ln>
          </p:spPr>
          <p:txBody>
            <a:bodyPr rtlCol="0" anchor="ctr"/>
            <a:lstStyle/>
            <a:p>
              <a:endParaRPr lang="zh-CN" altLang="en-US"/>
            </a:p>
          </p:txBody>
        </p:sp>
        <p:sp>
          <p:nvSpPr>
            <p:cNvPr id="6" name="Freeform: Shape 5"/>
            <p:cNvSpPr/>
            <p:nvPr/>
          </p:nvSpPr>
          <p:spPr>
            <a:xfrm>
              <a:off x="0" y="0"/>
              <a:ext cx="5674086" cy="6858000"/>
            </a:xfrm>
            <a:custGeom>
              <a:avLst/>
              <a:gdLst>
                <a:gd name="connsiteX0" fmla="*/ 0 w 5674086"/>
                <a:gd name="connsiteY0" fmla="*/ 0 h 6858000"/>
                <a:gd name="connsiteX1" fmla="*/ 4636346 w 5674086"/>
                <a:gd name="connsiteY1" fmla="*/ 0 h 6858000"/>
                <a:gd name="connsiteX2" fmla="*/ 5083773 w 5674086"/>
                <a:gd name="connsiteY2" fmla="*/ 522140 h 6858000"/>
                <a:gd name="connsiteX3" fmla="*/ 5635847 w 5674086"/>
                <a:gd name="connsiteY3" fmla="*/ 1670518 h 6858000"/>
                <a:gd name="connsiteX4" fmla="*/ 5029975 w 5674086"/>
                <a:gd name="connsiteY4" fmla="*/ 3567939 h 6858000"/>
                <a:gd name="connsiteX5" fmla="*/ 1006224 w 5674086"/>
                <a:gd name="connsiteY5" fmla="*/ 6851545 h 6858000"/>
                <a:gd name="connsiteX6" fmla="*/ 998183 w 5674086"/>
                <a:gd name="connsiteY6" fmla="*/ 6858000 h 6858000"/>
                <a:gd name="connsiteX7" fmla="*/ 0 w 56740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74086" h="6858000">
                  <a:moveTo>
                    <a:pt x="0" y="0"/>
                  </a:moveTo>
                  <a:lnTo>
                    <a:pt x="4636346" y="0"/>
                  </a:lnTo>
                  <a:lnTo>
                    <a:pt x="5083773" y="522140"/>
                  </a:lnTo>
                  <a:cubicBezTo>
                    <a:pt x="5364840" y="850196"/>
                    <a:pt x="5557698" y="1245604"/>
                    <a:pt x="5635847" y="1670518"/>
                  </a:cubicBezTo>
                  <a:cubicBezTo>
                    <a:pt x="5735711" y="2214435"/>
                    <a:pt x="5674492" y="2919864"/>
                    <a:pt x="5029975" y="3567939"/>
                  </a:cubicBezTo>
                  <a:cubicBezTo>
                    <a:pt x="4164989" y="4314374"/>
                    <a:pt x="1191239" y="6702985"/>
                    <a:pt x="1006224" y="6851545"/>
                  </a:cubicBezTo>
                  <a:lnTo>
                    <a:pt x="998183" y="6858000"/>
                  </a:lnTo>
                  <a:lnTo>
                    <a:pt x="0" y="6858000"/>
                  </a:lnTo>
                  <a:close/>
                </a:path>
              </a:pathLst>
            </a:custGeom>
            <a:blipFill rotWithShape="0">
              <a:blip r:embed="rId2"/>
              <a:srcRect/>
              <a:stretch>
                <a:fillRect l="-42360" r="-39160"/>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lvl="0" algn="ctr"/>
              <a:endParaRPr lang="zh-CN" altLang="en-US">
                <a:solidFill>
                  <a:schemeClr val="lt1"/>
                </a:solidFill>
                <a:latin typeface="Arial" panose="020B0604020202020204" pitchFamily="34" charset="0"/>
                <a:ea typeface="微软雅黑" panose="020B0503020204020204" pitchFamily="34" charset="-122"/>
              </a:endParaRPr>
            </a:p>
          </p:txBody>
        </p:sp>
        <p:sp>
          <p:nvSpPr>
            <p:cNvPr id="13" name="Freeform: Shape 12"/>
            <p:cNvSpPr/>
            <p:nvPr userDrawn="1"/>
          </p:nvSpPr>
          <p:spPr>
            <a:xfrm rot="4500000">
              <a:off x="8076986" y="-346437"/>
              <a:ext cx="691083" cy="1078091"/>
            </a:xfrm>
            <a:custGeom>
              <a:avLst/>
              <a:gdLst>
                <a:gd name="connsiteX0" fmla="*/ 0 w 966449"/>
                <a:gd name="connsiteY0" fmla="*/ 1478628 h 1507664"/>
                <a:gd name="connsiteX1" fmla="*/ 396198 w 966449"/>
                <a:gd name="connsiteY1" fmla="*/ 0 h 1507664"/>
                <a:gd name="connsiteX2" fmla="*/ 497175 w 966449"/>
                <a:gd name="connsiteY2" fmla="*/ 31345 h 1507664"/>
                <a:gd name="connsiteX3" fmla="*/ 966449 w 966449"/>
                <a:gd name="connsiteY3" fmla="*/ 739314 h 1507664"/>
                <a:gd name="connsiteX4" fmla="*/ 198099 w 966449"/>
                <a:gd name="connsiteY4" fmla="*/ 1507664 h 1507664"/>
                <a:gd name="connsiteX5" fmla="*/ 43250 w 966449"/>
                <a:gd name="connsiteY5" fmla="*/ 1492054 h 1507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449" h="1507664">
                  <a:moveTo>
                    <a:pt x="0" y="1478628"/>
                  </a:moveTo>
                  <a:lnTo>
                    <a:pt x="396198" y="0"/>
                  </a:lnTo>
                  <a:lnTo>
                    <a:pt x="497175" y="31345"/>
                  </a:lnTo>
                  <a:cubicBezTo>
                    <a:pt x="772948" y="147987"/>
                    <a:pt x="966449" y="421053"/>
                    <a:pt x="966449" y="739314"/>
                  </a:cubicBezTo>
                  <a:cubicBezTo>
                    <a:pt x="966449" y="1163662"/>
                    <a:pt x="622447" y="1507664"/>
                    <a:pt x="198099" y="1507664"/>
                  </a:cubicBezTo>
                  <a:cubicBezTo>
                    <a:pt x="145056" y="1507664"/>
                    <a:pt x="93268" y="1502289"/>
                    <a:pt x="43250" y="1492054"/>
                  </a:cubicBezTo>
                  <a:close/>
                </a:path>
              </a:pathLst>
            </a:cu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grpSp>
      <p:sp>
        <p:nvSpPr>
          <p:cNvPr id="5" name="Title 4"/>
          <p:cNvSpPr>
            <a:spLocks noGrp="1"/>
          </p:cNvSpPr>
          <p:nvPr userDrawn="1">
            <p:ph type="title" hasCustomPrompt="1"/>
          </p:nvPr>
        </p:nvSpPr>
        <p:spPr>
          <a:xfrm>
            <a:off x="6096000" y="2459504"/>
            <a:ext cx="5422900" cy="1938992"/>
          </a:xfrm>
          <a:prstGeom prst="rect">
            <a:avLst/>
          </a:prstGeom>
        </p:spPr>
        <p:txBody>
          <a:bodyPr wrap="square" anchor="b">
            <a:spAutoFit/>
          </a:bodyPr>
          <a:lstStyle>
            <a:lvl1pPr algn="r">
              <a:lnSpc>
                <a:spcPct val="100000"/>
              </a:lnSpc>
              <a:defRPr sz="6000">
                <a:ln w="19050">
                  <a:noFill/>
                </a:ln>
                <a:solidFill>
                  <a:schemeClr val="tx1"/>
                </a:solidFill>
              </a:defRPr>
            </a:lvl1pPr>
          </a:lstStyle>
          <a:p>
            <a:pPr lvl="0"/>
            <a:r>
              <a:rPr lang="en-US" dirty="0"/>
              <a:t>Click to add title</a:t>
            </a:r>
            <a:endParaRPr lang="en-US" dirty="0"/>
          </a:p>
        </p:txBody>
      </p:sp>
      <p:sp>
        <p:nvSpPr>
          <p:cNvPr id="4" name="Text Placeholder 3"/>
          <p:cNvSpPr>
            <a:spLocks noGrp="1"/>
          </p:cNvSpPr>
          <p:nvPr userDrawn="1">
            <p:ph type="body" sz="quarter" idx="13" hasCustomPrompt="1"/>
          </p:nvPr>
        </p:nvSpPr>
        <p:spPr>
          <a:xfrm>
            <a:off x="9820230" y="5857100"/>
            <a:ext cx="1698670" cy="276999"/>
          </a:xfrm>
          <a:prstGeom prst="rect">
            <a:avLst/>
          </a:prstGeom>
        </p:spPr>
        <p:txBody>
          <a:bodyPr wrap="square" lIns="90000">
            <a:normAutofit/>
          </a:bodyPr>
          <a:lstStyle>
            <a:lvl1pPr marL="0" indent="0" algn="r">
              <a:lnSpc>
                <a:spcPct val="100000"/>
              </a:lnSpc>
              <a:buNone/>
              <a:defRPr sz="1200">
                <a:solidFill>
                  <a:schemeClr val="tx1"/>
                </a:solidFill>
              </a:defRPr>
            </a:lvl1pPr>
          </a:lstStyle>
          <a:p>
            <a:pPr lvl="0"/>
            <a:r>
              <a:rPr lang="en-US" dirty="0"/>
              <a:t>Presenter name</a:t>
            </a:r>
            <a:endParaRPr lang="en-US" dirty="0"/>
          </a:p>
        </p:txBody>
      </p:sp>
      <p:sp>
        <p:nvSpPr>
          <p:cNvPr id="7" name="Text Placeholder 6"/>
          <p:cNvSpPr>
            <a:spLocks noGrp="1"/>
          </p:cNvSpPr>
          <p:nvPr userDrawn="1">
            <p:ph type="body" sz="quarter" idx="14" hasCustomPrompt="1"/>
          </p:nvPr>
        </p:nvSpPr>
        <p:spPr>
          <a:xfrm>
            <a:off x="7543800" y="5857101"/>
            <a:ext cx="1698670" cy="276999"/>
          </a:xfrm>
          <a:prstGeom prst="rect">
            <a:avLst/>
          </a:prstGeom>
        </p:spPr>
        <p:txBody>
          <a:bodyPr wrap="none">
            <a:normAutofit/>
          </a:bodyPr>
          <a:lstStyle>
            <a:lvl1pPr marL="0" indent="0" algn="r">
              <a:lnSpc>
                <a:spcPct val="100000"/>
              </a:lnSpc>
              <a:buNone/>
              <a:defRPr sz="1200">
                <a:solidFill>
                  <a:schemeClr val="tx1"/>
                </a:solidFill>
              </a:defRPr>
            </a:lvl1pPr>
          </a:lstStyle>
          <a:p>
            <a:pPr lvl="0"/>
            <a:r>
              <a:rPr lang="en-US" dirty="0"/>
              <a:t>www.officeplus.cn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0400" y="128587"/>
            <a:ext cx="10858500" cy="900112"/>
          </a:xfrm>
          <a:prstGeom prst="rect">
            <a:avLst/>
          </a:prstGeom>
        </p:spPr>
        <p:txBody>
          <a:bodyPr vert="horz" lIns="91440" tIns="45720" rIns="91440" bIns="45720" rtlCol="0" anchor="b">
            <a:normAutofit/>
          </a:bodyPr>
          <a:lstStyle/>
          <a:p>
            <a:r>
              <a:rPr lang="en-US" dirty="0"/>
              <a:t>Click to add title</a:t>
            </a:r>
            <a:endParaRPr lang="en-US" dirty="0"/>
          </a:p>
        </p:txBody>
      </p:sp>
      <p:sp>
        <p:nvSpPr>
          <p:cNvPr id="3" name="文本占位符 2"/>
          <p:cNvSpPr>
            <a:spLocks noGrp="1"/>
          </p:cNvSpPr>
          <p:nvPr>
            <p:ph type="body" idx="1"/>
          </p:nvPr>
        </p:nvSpPr>
        <p:spPr>
          <a:xfrm>
            <a:off x="660400" y="1130300"/>
            <a:ext cx="10858500" cy="5003800"/>
          </a:xfrm>
          <a:prstGeom prst="rect">
            <a:avLst/>
          </a:prstGeom>
        </p:spPr>
        <p:txBody>
          <a:bodyPr vert="horz" lIns="91440" tIns="45720" rIns="91440" bIns="45720" rtlCol="0">
            <a:normAutofit/>
          </a:bodyPr>
          <a:lstStyle/>
          <a:p>
            <a:pPr lvl="0"/>
            <a:r>
              <a:rPr lang="en-US" dirty="0"/>
              <a:t>Click to </a:t>
            </a:r>
            <a:r>
              <a:rPr lang="en-US" altLang="zh-CN" dirty="0"/>
              <a:t>add text</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日期占位符 3"/>
          <p:cNvSpPr>
            <a:spLocks noGrp="1"/>
          </p:cNvSpPr>
          <p:nvPr>
            <p:ph type="dt" sz="half" idx="2"/>
          </p:nvPr>
        </p:nvSpPr>
        <p:spPr>
          <a:xfrm>
            <a:off x="4718050" y="6409690"/>
            <a:ext cx="2743200" cy="274320"/>
          </a:xfrm>
          <a:prstGeom prst="rect">
            <a:avLst/>
          </a:prstGeom>
        </p:spPr>
        <p:txBody>
          <a:bodyPr vert="horz" lIns="91440" tIns="45720" rIns="91440" bIns="45720" rtlCol="0" anchor="ctr"/>
          <a:lstStyle>
            <a:lvl1pPr algn="ctr">
              <a:defRPr sz="1000">
                <a:solidFill>
                  <a:schemeClr val="tx1">
                    <a:tint val="75000"/>
                  </a:schemeClr>
                </a:solidFill>
              </a:defRPr>
            </a:lvl1pPr>
          </a:lstStyle>
          <a:p>
            <a:fld id="{E68AEBC5-1D0D-411D-9EE3-C6F41EFD080C}" type="datetime1">
              <a:rPr lang="zh-CN" altLang="en-US" smtClean="0"/>
            </a:fld>
            <a:endParaRPr lang="en-US"/>
          </a:p>
        </p:txBody>
      </p:sp>
      <p:sp>
        <p:nvSpPr>
          <p:cNvPr id="5" name="页脚占位符 4"/>
          <p:cNvSpPr>
            <a:spLocks noGrp="1"/>
          </p:cNvSpPr>
          <p:nvPr>
            <p:ph type="ftr" sz="quarter" idx="3"/>
          </p:nvPr>
        </p:nvSpPr>
        <p:spPr>
          <a:xfrm>
            <a:off x="660399" y="6409690"/>
            <a:ext cx="3657600" cy="274320"/>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OfficePLUS</a:t>
            </a:r>
            <a:endParaRPr lang="en-US" dirty="0"/>
          </a:p>
        </p:txBody>
      </p:sp>
      <p:sp>
        <p:nvSpPr>
          <p:cNvPr id="6" name="灯片编号占位符 5"/>
          <p:cNvSpPr>
            <a:spLocks noGrp="1"/>
          </p:cNvSpPr>
          <p:nvPr>
            <p:ph type="sldNum" sz="quarter" idx="4"/>
          </p:nvPr>
        </p:nvSpPr>
        <p:spPr>
          <a:xfrm>
            <a:off x="7861300" y="6409690"/>
            <a:ext cx="3657600" cy="274320"/>
          </a:xfrm>
          <a:prstGeom prst="rect">
            <a:avLst/>
          </a:prstGeom>
        </p:spPr>
        <p:txBody>
          <a:bodyPr vert="horz" lIns="91440" tIns="45720" rIns="91440" bIns="45720" rtlCol="0" anchor="ctr"/>
          <a:lstStyle>
            <a:lvl1pPr algn="r">
              <a:defRPr sz="1000">
                <a:solidFill>
                  <a:schemeClr val="tx1">
                    <a:tint val="75000"/>
                  </a:schemeClr>
                </a:solidFill>
              </a:defRPr>
            </a:lvl1pPr>
          </a:lstStyle>
          <a:p>
            <a:fld id="{C8BB1146-E542-4D4E-B8E9-6919A11DDD48}"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l" defTabSz="914400" rtl="0" eaLnBrk="1" latinLnBrk="0" hangingPunct="1">
        <a:lnSpc>
          <a:spcPct val="10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wrap="square">
            <a:normAutofit fontScale="90000"/>
          </a:bodyPr>
          <a:lstStyle/>
          <a:p>
            <a:pPr algn="ctr"/>
            <a:r>
              <a:rPr lang="zh-CN" altLang="en-US" sz="5000" b="1" dirty="0"/>
              <a:t>电商时代推进农村水果高质量发展</a:t>
            </a:r>
            <a:endParaRPr lang="zh-CN" altLang="en-US" dirty="0"/>
          </a:p>
        </p:txBody>
      </p:sp>
      <p:sp>
        <p:nvSpPr>
          <p:cNvPr id="9" name="Subtitle 8"/>
          <p:cNvSpPr>
            <a:spLocks noGrp="1"/>
          </p:cNvSpPr>
          <p:nvPr>
            <p:ph type="subTitle" sz="quarter" idx="1"/>
          </p:nvPr>
        </p:nvSpPr>
        <p:spPr/>
        <p:txBody>
          <a:bodyPr wrap="square">
            <a:normAutofit lnSpcReduction="10000"/>
          </a:bodyPr>
          <a:lstStyle/>
          <a:p>
            <a:pPr lvl="0"/>
            <a:r>
              <a:rPr lang="zh-CN" altLang="en-US" dirty="0"/>
              <a:t>汇报人：周敏</a:t>
            </a:r>
            <a:endParaRPr lang="zh-CN" altLang="en-US" dirty="0"/>
          </a:p>
        </p:txBody>
      </p:sp>
      <p:sp>
        <p:nvSpPr>
          <p:cNvPr id="2" name="文本框 1"/>
          <p:cNvSpPr txBox="1"/>
          <p:nvPr/>
        </p:nvSpPr>
        <p:spPr>
          <a:xfrm>
            <a:off x="5258654" y="5122506"/>
            <a:ext cx="6466115" cy="369332"/>
          </a:xfrm>
          <a:prstGeom prst="rect">
            <a:avLst/>
          </a:prstGeom>
          <a:noFill/>
        </p:spPr>
        <p:txBody>
          <a:bodyPr wrap="square" rtlCol="0">
            <a:spAutoFit/>
          </a:bodyPr>
          <a:lstStyle/>
          <a:p>
            <a:r>
              <a:rPr lang="zh-CN" altLang="en-US" dirty="0"/>
              <a:t>组员：张立佳  吴琪琪  谭韵婷  卢媛媛  李嘉惠  黄福宝  欧阳柱     </a:t>
            </a:r>
            <a:endParaRPr lang="zh-CN" alt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wrap="square">
            <a:normAutofit fontScale="90000"/>
          </a:bodyPr>
          <a:lstStyle/>
          <a:p>
            <a:pPr lvl="0"/>
            <a:r>
              <a:rPr lang="en-US" dirty="0"/>
              <a:t>03.</a:t>
            </a:r>
            <a:r>
              <a:rPr lang="zh-CN" altLang="en-US" dirty="0"/>
              <a:t>调研出发点和目的</a:t>
            </a:r>
            <a:br>
              <a:rPr lang="zh-CN" altLang="en-US" dirty="0"/>
            </a:br>
            <a:endParaRPr lang="en-US" dirty="0"/>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484120" y="1278255"/>
            <a:ext cx="8404225" cy="4691380"/>
          </a:xfrm>
          <a:prstGeom prst="rect">
            <a:avLst/>
          </a:prstGeom>
          <a:noFill/>
        </p:spPr>
        <p:txBody>
          <a:bodyPr wrap="square" rtlCol="0">
            <a:noAutofit/>
          </a:bodyPr>
          <a:lstStyle/>
          <a:p>
            <a:pPr indent="0">
              <a:lnSpc>
                <a:spcPct val="150000"/>
              </a:lnSpc>
              <a:buFont typeface="+mj-lt"/>
              <a:buNone/>
            </a:pPr>
            <a:r>
              <a:rPr lang="zh-CN" altLang="en-US" b="1" dirty="0">
                <a:latin typeface="宋体" panose="02010600030101010101" pitchFamily="2" charset="-122"/>
                <a:ea typeface="宋体" panose="02010600030101010101" pitchFamily="2" charset="-122"/>
              </a:rPr>
              <a:t>经过前期资料查询和实践调研获知，在当前电商热潮时代，雅塘镇生产的水果面临着销路少、市场面窄、知名度低、产值不高等亟需解决的问题。需要通过文献分析法、问卷调查法、访谈法等解决这些问题来帮助雅塘镇生产的水果对外进行销售。</a:t>
            </a:r>
            <a:endParaRPr lang="zh-CN" altLang="en-US" b="1" dirty="0">
              <a:latin typeface="宋体" panose="02010600030101010101" pitchFamily="2" charset="-122"/>
              <a:ea typeface="宋体" panose="02010600030101010101" pitchFamily="2" charset="-122"/>
            </a:endParaRPr>
          </a:p>
          <a:p>
            <a:pPr indent="0">
              <a:lnSpc>
                <a:spcPct val="150000"/>
              </a:lnSpc>
              <a:buFont typeface="+mj-lt"/>
              <a:buNone/>
            </a:pPr>
            <a:endParaRPr lang="en-US" altLang="zh-CN" b="1" dirty="0">
              <a:latin typeface="宋体" panose="02010600030101010101" pitchFamily="2" charset="-122"/>
              <a:ea typeface="宋体" panose="02010600030101010101" pitchFamily="2" charset="-122"/>
            </a:endParaRPr>
          </a:p>
          <a:p>
            <a:pPr indent="0">
              <a:lnSpc>
                <a:spcPct val="150000"/>
              </a:lnSpc>
              <a:buFont typeface="+mj-lt"/>
              <a:buNone/>
            </a:pPr>
            <a:r>
              <a:rPr lang="zh-CN" altLang="en-US" b="1" dirty="0">
                <a:latin typeface="宋体" panose="02010600030101010101" pitchFamily="2" charset="-122"/>
                <a:ea typeface="宋体" panose="02010600030101010101" pitchFamily="2" charset="-122"/>
              </a:rPr>
              <a:t>在上一年的实践基础上，通过问卷调查、实地考察、调查访谈、网络直播带货实践、拍摄制作宣传片推广、指导果农开设电商营销账号及操作等方式深入了解雅塘当地水果产销具体情况，身体力行助力当地水果营销，对当地水果产业发展进行</a:t>
            </a:r>
            <a:r>
              <a:rPr lang="en-US" altLang="zh-CN" b="1" dirty="0">
                <a:latin typeface="宋体" panose="02010600030101010101" pitchFamily="2" charset="-122"/>
                <a:ea typeface="宋体" panose="02010600030101010101" pitchFamily="2" charset="-122"/>
              </a:rPr>
              <a:t>SWOT</a:t>
            </a:r>
            <a:r>
              <a:rPr lang="zh-CN" altLang="en-US" b="1" dirty="0">
                <a:latin typeface="宋体" panose="02010600030101010101" pitchFamily="2" charset="-122"/>
                <a:ea typeface="宋体" panose="02010600030101010101" pitchFamily="2" charset="-122"/>
              </a:rPr>
              <a:t>分析，在此基础上，从水果营销、基础设施建设、电商政策支持、电商人才建设等维度剖析当地推进水果产业与农村电商发展过程中存在的问题及其原因，进而从上述四个维度提出针对性的解决措施，以期推动当地水果产业高质量发展。</a:t>
            </a:r>
            <a:endParaRPr lang="zh-CN" altLang="en-US" b="1" dirty="0">
              <a:latin typeface="宋体" panose="02010600030101010101" pitchFamily="2" charset="-122"/>
              <a:ea typeface="宋体" panose="02010600030101010101" pitchFamily="2" charset="-122"/>
            </a:endParaRPr>
          </a:p>
        </p:txBody>
      </p:sp>
      <p:sp>
        <p:nvSpPr>
          <p:cNvPr id="3" name="五边形 2"/>
          <p:cNvSpPr/>
          <p:nvPr/>
        </p:nvSpPr>
        <p:spPr>
          <a:xfrm>
            <a:off x="847725" y="3389630"/>
            <a:ext cx="1636395" cy="468630"/>
          </a:xfrm>
          <a:prstGeom prst="homePlat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b="1">
                <a:solidFill>
                  <a:schemeClr val="tx1"/>
                </a:solidFill>
              </a:rPr>
              <a:t>目的</a:t>
            </a:r>
            <a:endParaRPr lang="zh-CN" altLang="en-US" b="1">
              <a:solidFill>
                <a:schemeClr val="tx1"/>
              </a:solidFill>
            </a:endParaRPr>
          </a:p>
        </p:txBody>
      </p:sp>
      <p:sp>
        <p:nvSpPr>
          <p:cNvPr id="2" name="五边形 1"/>
          <p:cNvSpPr/>
          <p:nvPr/>
        </p:nvSpPr>
        <p:spPr>
          <a:xfrm>
            <a:off x="847090" y="1278255"/>
            <a:ext cx="1637030" cy="486410"/>
          </a:xfrm>
          <a:prstGeom prst="homePlat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b="1">
                <a:solidFill>
                  <a:schemeClr val="tx1"/>
                </a:solidFill>
              </a:rPr>
              <a:t>研究出发点</a:t>
            </a:r>
            <a:endParaRPr lang="zh-CN" altLang="en-US" b="1">
              <a:solidFill>
                <a:schemeClr val="tx1"/>
              </a:solidFill>
            </a:endParaRPr>
          </a:p>
        </p:txBody>
      </p:sp>
      <p:sp>
        <p:nvSpPr>
          <p:cNvPr id="48" name="Title 47"/>
          <p:cNvSpPr>
            <a:spLocks noGrp="1"/>
          </p:cNvSpPr>
          <p:nvPr>
            <p:ph type="title"/>
          </p:nvPr>
        </p:nvSpPr>
        <p:spPr/>
        <p:txBody>
          <a:bodyPr wrap="square">
            <a:normAutofit/>
          </a:bodyPr>
          <a:lstStyle/>
          <a:p>
            <a:pPr lvl="0"/>
            <a:r>
              <a:rPr lang="zh-CN" altLang="en-US" dirty="0"/>
              <a:t>调研出发点和目的</a:t>
            </a:r>
            <a:endParaRPr lang="en-US" dirty="0"/>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wrap="square">
            <a:normAutofit/>
          </a:bodyPr>
          <a:lstStyle/>
          <a:p>
            <a:pPr lvl="0"/>
            <a:r>
              <a:rPr lang="en-US" dirty="0"/>
              <a:t>04.</a:t>
            </a:r>
            <a:r>
              <a:rPr lang="zh-CN" altLang="en-US" dirty="0"/>
              <a:t>调研预期成果</a:t>
            </a:r>
            <a:endParaRPr lang="en-US" dirty="0"/>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2626360" y="5334000"/>
            <a:ext cx="8397875" cy="97472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圆角矩形 5"/>
          <p:cNvSpPr/>
          <p:nvPr/>
        </p:nvSpPr>
        <p:spPr>
          <a:xfrm>
            <a:off x="2626360" y="3979545"/>
            <a:ext cx="8397875" cy="118745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 name="圆角矩形 4"/>
          <p:cNvSpPr/>
          <p:nvPr/>
        </p:nvSpPr>
        <p:spPr>
          <a:xfrm>
            <a:off x="2626360" y="2404110"/>
            <a:ext cx="8397875" cy="140906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圆角矩形 3"/>
          <p:cNvSpPr/>
          <p:nvPr/>
        </p:nvSpPr>
        <p:spPr>
          <a:xfrm>
            <a:off x="2626360" y="1194435"/>
            <a:ext cx="8397240" cy="104394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6" name="Title 25"/>
          <p:cNvSpPr>
            <a:spLocks noGrp="1"/>
          </p:cNvSpPr>
          <p:nvPr>
            <p:ph type="title"/>
          </p:nvPr>
        </p:nvSpPr>
        <p:spPr>
          <a:xfrm>
            <a:off x="666750" y="-71120"/>
            <a:ext cx="10858500" cy="1028700"/>
          </a:xfrm>
        </p:spPr>
        <p:txBody>
          <a:bodyPr wrap="square">
            <a:normAutofit/>
          </a:bodyPr>
          <a:lstStyle/>
          <a:p>
            <a:pPr lvl="0"/>
            <a:r>
              <a:rPr lang="zh-CN" altLang="en-US" sz="3200" dirty="0"/>
              <a:t>实践预期成果</a:t>
            </a:r>
            <a:endParaRPr lang="zh-CN" altLang="en-US" sz="3200" dirty="0"/>
          </a:p>
        </p:txBody>
      </p:sp>
      <p:sp>
        <p:nvSpPr>
          <p:cNvPr id="8" name="椭圆 7"/>
          <p:cNvSpPr/>
          <p:nvPr/>
        </p:nvSpPr>
        <p:spPr>
          <a:xfrm>
            <a:off x="1626870" y="1256030"/>
            <a:ext cx="902335" cy="84074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1</a:t>
            </a:r>
            <a:endParaRPr lang="en-US" altLang="zh-CN"/>
          </a:p>
        </p:txBody>
      </p:sp>
      <p:sp>
        <p:nvSpPr>
          <p:cNvPr id="9" name="椭圆 8"/>
          <p:cNvSpPr/>
          <p:nvPr/>
        </p:nvSpPr>
        <p:spPr>
          <a:xfrm>
            <a:off x="1574165" y="2704465"/>
            <a:ext cx="955040" cy="84074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2</a:t>
            </a:r>
            <a:endParaRPr lang="en-US" altLang="zh-CN"/>
          </a:p>
        </p:txBody>
      </p:sp>
      <p:sp>
        <p:nvSpPr>
          <p:cNvPr id="10" name="椭圆 9"/>
          <p:cNvSpPr/>
          <p:nvPr/>
        </p:nvSpPr>
        <p:spPr>
          <a:xfrm>
            <a:off x="1574165" y="4152900"/>
            <a:ext cx="955040" cy="84074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3</a:t>
            </a:r>
            <a:endParaRPr lang="en-US" altLang="zh-CN"/>
          </a:p>
        </p:txBody>
      </p:sp>
      <p:sp>
        <p:nvSpPr>
          <p:cNvPr id="11" name="椭圆 10"/>
          <p:cNvSpPr/>
          <p:nvPr/>
        </p:nvSpPr>
        <p:spPr>
          <a:xfrm>
            <a:off x="1574165" y="5372100"/>
            <a:ext cx="955040" cy="84074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4</a:t>
            </a:r>
            <a:endParaRPr lang="en-US" altLang="zh-CN"/>
          </a:p>
        </p:txBody>
      </p:sp>
      <p:sp>
        <p:nvSpPr>
          <p:cNvPr id="15" name="文本框 14"/>
          <p:cNvSpPr txBox="1"/>
          <p:nvPr/>
        </p:nvSpPr>
        <p:spPr>
          <a:xfrm>
            <a:off x="2626360" y="1124585"/>
            <a:ext cx="8606155" cy="5088255"/>
          </a:xfrm>
          <a:prstGeom prst="rect">
            <a:avLst/>
          </a:prstGeom>
          <a:noFill/>
        </p:spPr>
        <p:txBody>
          <a:bodyPr wrap="square" rtlCol="0">
            <a:noAutofit/>
          </a:bodyPr>
          <a:lstStyle/>
          <a:p>
            <a:pPr indent="0">
              <a:lnSpc>
                <a:spcPct val="150000"/>
              </a:lnSpc>
              <a:buFont typeface="+mj-lt"/>
              <a:buNone/>
            </a:pPr>
            <a:r>
              <a:rPr lang="zh-CN" altLang="en-US" sz="2000" b="1" dirty="0">
                <a:latin typeface="宋体" panose="02010600030101010101" pitchFamily="2" charset="-122"/>
                <a:ea typeface="宋体" panose="02010600030101010101" pitchFamily="2" charset="-122"/>
              </a:rPr>
              <a:t>通过实地调研，分析雅塘水果面临的问题，与农户面对面的交流，提出销售、宣传等方面的建议，提高农户对改变单一销售模式的热情。</a:t>
            </a:r>
            <a:endParaRPr lang="zh-CN" altLang="en-US" sz="2000" b="1" dirty="0">
              <a:latin typeface="宋体" panose="02010600030101010101" pitchFamily="2" charset="-122"/>
              <a:ea typeface="宋体" panose="02010600030101010101" pitchFamily="2" charset="-122"/>
            </a:endParaRPr>
          </a:p>
          <a:p>
            <a:pPr indent="0">
              <a:lnSpc>
                <a:spcPct val="150000"/>
              </a:lnSpc>
              <a:buFont typeface="+mj-lt"/>
              <a:buNone/>
            </a:pPr>
            <a:endParaRPr lang="en-US" altLang="zh-CN" sz="1400" b="1" dirty="0">
              <a:latin typeface="宋体" panose="02010600030101010101" pitchFamily="2" charset="-122"/>
              <a:ea typeface="宋体" panose="02010600030101010101" pitchFamily="2" charset="-122"/>
            </a:endParaRPr>
          </a:p>
          <a:p>
            <a:pPr indent="0">
              <a:lnSpc>
                <a:spcPct val="150000"/>
              </a:lnSpc>
              <a:buFont typeface="+mj-lt"/>
              <a:buNone/>
            </a:pPr>
            <a:r>
              <a:rPr lang="zh-CN" altLang="en-US" sz="2000" b="1" dirty="0">
                <a:latin typeface="宋体" panose="02010600030101010101" pitchFamily="2" charset="-122"/>
                <a:ea typeface="宋体" panose="02010600030101010101" pitchFamily="2" charset="-122"/>
              </a:rPr>
              <a:t>制作有关雅塘镇的宣传视频、推文和稿件，通过投稿并发布社交平台等大众传媒增加社会公众对廉江雅塘镇及雅塘水果的了解和关注度，提高雅塘镇以及雅塘水果的知名度。</a:t>
            </a:r>
            <a:endParaRPr lang="zh-CN" altLang="en-US" sz="2000" b="1" dirty="0">
              <a:latin typeface="宋体" panose="02010600030101010101" pitchFamily="2" charset="-122"/>
              <a:ea typeface="宋体" panose="02010600030101010101" pitchFamily="2" charset="-122"/>
            </a:endParaRPr>
          </a:p>
          <a:p>
            <a:pPr indent="0">
              <a:lnSpc>
                <a:spcPct val="150000"/>
              </a:lnSpc>
              <a:buFont typeface="+mj-lt"/>
              <a:buNone/>
            </a:pPr>
            <a:endParaRPr lang="en-US" altLang="zh-CN" sz="1400" b="1" dirty="0">
              <a:latin typeface="宋体" panose="02010600030101010101" pitchFamily="2" charset="-122"/>
              <a:ea typeface="宋体" panose="02010600030101010101" pitchFamily="2" charset="-122"/>
            </a:endParaRPr>
          </a:p>
          <a:p>
            <a:pPr indent="0">
              <a:lnSpc>
                <a:spcPct val="150000"/>
              </a:lnSpc>
              <a:buFont typeface="+mj-lt"/>
              <a:buNone/>
            </a:pPr>
            <a:r>
              <a:rPr lang="zh-CN" altLang="en-US" sz="2000" b="1" dirty="0">
                <a:latin typeface="宋体" panose="02010600030101010101" pitchFamily="2" charset="-122"/>
                <a:ea typeface="宋体" panose="02010600030101010101" pitchFamily="2" charset="-122"/>
              </a:rPr>
              <a:t>协助雅塘镇政府完成、改进针对雅塘农业和旅游业结合发展的规划，为宣传雅塘镇和打造特色品牌提供针对性的建议与营销策划。</a:t>
            </a:r>
            <a:endParaRPr lang="zh-CN" altLang="en-US" sz="2000" b="1" dirty="0">
              <a:latin typeface="宋体" panose="02010600030101010101" pitchFamily="2" charset="-122"/>
              <a:ea typeface="宋体" panose="02010600030101010101" pitchFamily="2" charset="-122"/>
            </a:endParaRPr>
          </a:p>
          <a:p>
            <a:pPr indent="0">
              <a:lnSpc>
                <a:spcPct val="150000"/>
              </a:lnSpc>
              <a:buFont typeface="+mj-lt"/>
              <a:buNone/>
            </a:pPr>
            <a:endParaRPr lang="en-US" altLang="zh-CN" sz="1400" b="1" dirty="0">
              <a:latin typeface="宋体" panose="02010600030101010101" pitchFamily="2" charset="-122"/>
              <a:ea typeface="宋体" panose="02010600030101010101" pitchFamily="2" charset="-122"/>
            </a:endParaRPr>
          </a:p>
          <a:p>
            <a:pPr indent="0">
              <a:lnSpc>
                <a:spcPct val="150000"/>
              </a:lnSpc>
              <a:buFont typeface="+mj-lt"/>
              <a:buNone/>
            </a:pPr>
            <a:r>
              <a:rPr lang="zh-CN" altLang="en-US" sz="2000" b="1" dirty="0">
                <a:latin typeface="宋体" panose="02010600030101010101" pitchFamily="2" charset="-122"/>
                <a:ea typeface="宋体" panose="02010600030101010101" pitchFamily="2" charset="-122"/>
              </a:rPr>
              <a:t>通过制作宣传视频、增强雅塘人民对本地水果的自信心和雅塘镇水果的曝光率。</a:t>
            </a:r>
            <a:endParaRPr lang="zh-CN" altLang="en-US" sz="2000" b="1" dirty="0">
              <a:latin typeface="宋体" panose="02010600030101010101" pitchFamily="2" charset="-122"/>
              <a:ea typeface="宋体" panose="02010600030101010101" pitchFamily="2" charset="-122"/>
            </a:endParaRP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0" y="3382833"/>
            <a:ext cx="5422900" cy="1015663"/>
          </a:xfrm>
        </p:spPr>
        <p:txBody>
          <a:bodyPr wrap="square">
            <a:spAutoFit/>
          </a:bodyPr>
          <a:lstStyle/>
          <a:p>
            <a:pPr lvl="0"/>
            <a:r>
              <a:rPr lang="en-US" dirty="0"/>
              <a:t>Thank You</a:t>
            </a:r>
            <a:endParaRPr lang="en-US" dirty="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773850" y="1225399"/>
            <a:ext cx="8864900" cy="4153108"/>
            <a:chOff x="747483" y="1057448"/>
            <a:chExt cx="8864900" cy="4153108"/>
          </a:xfrm>
        </p:grpSpPr>
        <p:grpSp>
          <p:nvGrpSpPr>
            <p:cNvPr id="23" name="Group 22"/>
            <p:cNvGrpSpPr/>
            <p:nvPr/>
          </p:nvGrpSpPr>
          <p:grpSpPr>
            <a:xfrm>
              <a:off x="4070704" y="1057448"/>
              <a:ext cx="2444900" cy="830997"/>
              <a:chOff x="4070704" y="1057448"/>
              <a:chExt cx="2444900" cy="830997"/>
            </a:xfrm>
          </p:grpSpPr>
          <p:sp>
            <p:nvSpPr>
              <p:cNvPr id="25" name="TextBox 24"/>
              <p:cNvSpPr txBox="1"/>
              <p:nvPr/>
            </p:nvSpPr>
            <p:spPr>
              <a:xfrm>
                <a:off x="4070704" y="1057448"/>
                <a:ext cx="2444900" cy="830997"/>
              </a:xfrm>
              <a:prstGeom prst="rect">
                <a:avLst/>
              </a:prstGeom>
              <a:noFill/>
              <a:ln>
                <a:noFill/>
              </a:ln>
            </p:spPr>
            <p:txBody>
              <a:bodyPr wrap="none" lIns="91440" tIns="45720" rIns="91440" bIns="45720" anchor="ctr" anchorCtr="0">
                <a:spAutoFit/>
              </a:bodyPr>
              <a:lstStyle/>
              <a:p>
                <a:pPr algn="ctr">
                  <a:lnSpc>
                    <a:spcPct val="100000"/>
                  </a:lnSpc>
                  <a:buSzPct val="25000"/>
                </a:pPr>
                <a:r>
                  <a:rPr lang="en-US" altLang="zh-CN" sz="4800" b="1" dirty="0">
                    <a:solidFill>
                      <a:schemeClr val="accent1"/>
                    </a:solidFill>
                  </a:rPr>
                  <a:t>Agenda</a:t>
                </a:r>
                <a:endParaRPr lang="en-US" altLang="zh-CN" sz="4800" b="1" dirty="0">
                  <a:solidFill>
                    <a:schemeClr val="accent1"/>
                  </a:solidFill>
                </a:endParaRPr>
              </a:p>
            </p:txBody>
          </p:sp>
        </p:grpSp>
        <p:grpSp>
          <p:nvGrpSpPr>
            <p:cNvPr id="27" name="Group 26"/>
            <p:cNvGrpSpPr/>
            <p:nvPr/>
          </p:nvGrpSpPr>
          <p:grpSpPr>
            <a:xfrm>
              <a:off x="747483" y="3767880"/>
              <a:ext cx="2387601" cy="1442676"/>
              <a:chOff x="747483" y="3771255"/>
              <a:chExt cx="2387601" cy="1442676"/>
            </a:xfrm>
          </p:grpSpPr>
          <p:sp>
            <p:nvSpPr>
              <p:cNvPr id="45" name="Rectangle 44"/>
              <p:cNvSpPr/>
              <p:nvPr/>
            </p:nvSpPr>
            <p:spPr>
              <a:xfrm>
                <a:off x="747484" y="4749600"/>
                <a:ext cx="1449216" cy="464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108000" tIns="108000" rIns="108000" bIns="108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nSpc>
                    <a:spcPct val="100000"/>
                  </a:lnSpc>
                </a:pPr>
                <a:r>
                  <a:rPr kumimoji="1" lang="zh-CN" altLang="en-US" sz="1600" b="1" dirty="0">
                    <a:solidFill>
                      <a:schemeClr val="tx1"/>
                    </a:solidFill>
                  </a:rPr>
                  <a:t>文献资料概述</a:t>
                </a:r>
                <a:endParaRPr kumimoji="1" lang="zh-CN" altLang="en-US" sz="1600" b="1" dirty="0">
                  <a:solidFill>
                    <a:schemeClr val="tx1"/>
                  </a:solidFill>
                </a:endParaRPr>
              </a:p>
            </p:txBody>
          </p:sp>
          <p:sp>
            <p:nvSpPr>
              <p:cNvPr id="44" name="Rectangle 43"/>
              <p:cNvSpPr/>
              <p:nvPr/>
            </p:nvSpPr>
            <p:spPr>
              <a:xfrm>
                <a:off x="747483" y="3771255"/>
                <a:ext cx="2387601" cy="1049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kumimoji="1" lang="en-US" altLang="zh-CN" sz="5400" b="1" dirty="0">
                    <a:solidFill>
                      <a:schemeClr val="tx2"/>
                    </a:solidFill>
                  </a:rPr>
                  <a:t>01</a:t>
                </a:r>
                <a:endParaRPr kumimoji="1" lang="en-US" altLang="zh-CN" sz="5400" b="1" dirty="0">
                  <a:solidFill>
                    <a:schemeClr val="tx2"/>
                  </a:solidFill>
                </a:endParaRPr>
              </a:p>
            </p:txBody>
          </p:sp>
        </p:grpSp>
        <p:grpSp>
          <p:nvGrpSpPr>
            <p:cNvPr id="28" name="Group 27"/>
            <p:cNvGrpSpPr/>
            <p:nvPr/>
          </p:nvGrpSpPr>
          <p:grpSpPr>
            <a:xfrm>
              <a:off x="2906583" y="3298225"/>
              <a:ext cx="2387601" cy="1523309"/>
              <a:chOff x="3513085" y="3246702"/>
              <a:chExt cx="2387601" cy="1523309"/>
            </a:xfrm>
          </p:grpSpPr>
          <p:sp>
            <p:nvSpPr>
              <p:cNvPr id="41" name="Rectangle 40"/>
              <p:cNvSpPr/>
              <p:nvPr/>
            </p:nvSpPr>
            <p:spPr>
              <a:xfrm>
                <a:off x="3513085" y="4059459"/>
                <a:ext cx="1654400" cy="710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108000" tIns="108000" rIns="108000" bIns="108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00000"/>
                  </a:lnSpc>
                </a:pPr>
                <a:r>
                  <a:rPr kumimoji="1" lang="zh-CN" altLang="en-US" sz="1600" b="1" dirty="0">
                    <a:solidFill>
                      <a:schemeClr val="accent1"/>
                    </a:solidFill>
                  </a:rPr>
                  <a:t>研究的现状以及</a:t>
                </a:r>
                <a:endParaRPr kumimoji="1" lang="en-US" altLang="zh-CN" sz="1600" b="1" dirty="0">
                  <a:solidFill>
                    <a:schemeClr val="accent1"/>
                  </a:solidFill>
                </a:endParaRPr>
              </a:p>
              <a:p>
                <a:pPr algn="ctr">
                  <a:lnSpc>
                    <a:spcPct val="100000"/>
                  </a:lnSpc>
                </a:pPr>
                <a:r>
                  <a:rPr kumimoji="1" lang="zh-CN" altLang="en-US" sz="1600" b="1" dirty="0">
                    <a:solidFill>
                      <a:schemeClr val="accent1"/>
                    </a:solidFill>
                  </a:rPr>
                  <a:t>研究方法</a:t>
                </a:r>
                <a:endParaRPr kumimoji="1" lang="zh-CN" altLang="en-US" sz="1600" b="1" dirty="0">
                  <a:solidFill>
                    <a:schemeClr val="accent1"/>
                  </a:solidFill>
                </a:endParaRPr>
              </a:p>
            </p:txBody>
          </p:sp>
          <p:sp>
            <p:nvSpPr>
              <p:cNvPr id="40" name="Rectangle 39"/>
              <p:cNvSpPr/>
              <p:nvPr/>
            </p:nvSpPr>
            <p:spPr>
              <a:xfrm>
                <a:off x="3513085" y="3246702"/>
                <a:ext cx="2387601" cy="1049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kumimoji="1" lang="en-US" altLang="zh-CN" sz="5400" b="1" dirty="0">
                    <a:solidFill>
                      <a:schemeClr val="accent1"/>
                    </a:solidFill>
                  </a:rPr>
                  <a:t>02</a:t>
                </a:r>
                <a:endParaRPr kumimoji="1" lang="en-US" altLang="zh-CN" sz="5400" b="1" dirty="0">
                  <a:solidFill>
                    <a:schemeClr val="accent1"/>
                  </a:solidFill>
                </a:endParaRPr>
              </a:p>
            </p:txBody>
          </p:sp>
        </p:grpSp>
        <p:grpSp>
          <p:nvGrpSpPr>
            <p:cNvPr id="29" name="Group 28"/>
            <p:cNvGrpSpPr/>
            <p:nvPr/>
          </p:nvGrpSpPr>
          <p:grpSpPr>
            <a:xfrm>
              <a:off x="4679186" y="3767880"/>
              <a:ext cx="2774097" cy="1281271"/>
              <a:chOff x="360987" y="3771255"/>
              <a:chExt cx="2774097" cy="1281271"/>
            </a:xfrm>
          </p:grpSpPr>
          <p:sp>
            <p:nvSpPr>
              <p:cNvPr id="37" name="Rectangle 36"/>
              <p:cNvSpPr/>
              <p:nvPr/>
            </p:nvSpPr>
            <p:spPr>
              <a:xfrm>
                <a:off x="360987" y="4588195"/>
                <a:ext cx="1893248" cy="464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108000" tIns="108000" rIns="108000" bIns="108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00000"/>
                  </a:lnSpc>
                </a:pPr>
                <a:r>
                  <a:rPr kumimoji="1" lang="zh-CN" altLang="en-US" sz="1600" b="1" dirty="0">
                    <a:solidFill>
                      <a:schemeClr val="tx1"/>
                    </a:solidFill>
                  </a:rPr>
                  <a:t>调研出发点和目的</a:t>
                </a:r>
                <a:endParaRPr kumimoji="1" lang="zh-CN" altLang="en-US" sz="1600" b="1" dirty="0">
                  <a:solidFill>
                    <a:schemeClr val="tx1"/>
                  </a:solidFill>
                </a:endParaRPr>
              </a:p>
            </p:txBody>
          </p:sp>
          <p:sp>
            <p:nvSpPr>
              <p:cNvPr id="36" name="Rectangle 35"/>
              <p:cNvSpPr/>
              <p:nvPr/>
            </p:nvSpPr>
            <p:spPr>
              <a:xfrm>
                <a:off x="747483" y="3771255"/>
                <a:ext cx="2387601" cy="1049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kumimoji="1" lang="en-US" altLang="zh-CN" sz="5400" b="1" dirty="0">
                    <a:solidFill>
                      <a:schemeClr val="tx2"/>
                    </a:solidFill>
                  </a:rPr>
                  <a:t>03</a:t>
                </a:r>
                <a:endParaRPr kumimoji="1" lang="en-US" altLang="zh-CN" sz="5400" b="1" dirty="0">
                  <a:solidFill>
                    <a:schemeClr val="tx2"/>
                  </a:solidFill>
                </a:endParaRPr>
              </a:p>
            </p:txBody>
          </p:sp>
        </p:grpSp>
        <p:grpSp>
          <p:nvGrpSpPr>
            <p:cNvPr id="30" name="Group 29"/>
            <p:cNvGrpSpPr/>
            <p:nvPr/>
          </p:nvGrpSpPr>
          <p:grpSpPr>
            <a:xfrm>
              <a:off x="7224782" y="3298225"/>
              <a:ext cx="2387601" cy="1400198"/>
              <a:chOff x="3513085" y="3246702"/>
              <a:chExt cx="2387601" cy="1400198"/>
            </a:xfrm>
          </p:grpSpPr>
          <p:sp>
            <p:nvSpPr>
              <p:cNvPr id="33" name="Rectangle 32"/>
              <p:cNvSpPr/>
              <p:nvPr/>
            </p:nvSpPr>
            <p:spPr>
              <a:xfrm>
                <a:off x="3513085" y="4182569"/>
                <a:ext cx="2064769" cy="464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108000" tIns="108000" rIns="108000" bIns="108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nSpc>
                    <a:spcPct val="100000"/>
                  </a:lnSpc>
                </a:pPr>
                <a:r>
                  <a:rPr kumimoji="1" lang="zh-CN" altLang="en-US" sz="1600" b="1" dirty="0">
                    <a:solidFill>
                      <a:schemeClr val="accent1"/>
                    </a:solidFill>
                  </a:rPr>
                  <a:t>实践或调研预期成果</a:t>
                </a:r>
                <a:endParaRPr kumimoji="1" lang="zh-CN" altLang="en-US" sz="1600" b="1" dirty="0">
                  <a:solidFill>
                    <a:schemeClr val="accent1"/>
                  </a:solidFill>
                </a:endParaRPr>
              </a:p>
            </p:txBody>
          </p:sp>
          <p:sp>
            <p:nvSpPr>
              <p:cNvPr id="32" name="Rectangle 31"/>
              <p:cNvSpPr/>
              <p:nvPr/>
            </p:nvSpPr>
            <p:spPr>
              <a:xfrm>
                <a:off x="3513085" y="3246702"/>
                <a:ext cx="2387601" cy="1049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kumimoji="1" lang="en-US" altLang="zh-CN" sz="5400" b="1" dirty="0">
                    <a:solidFill>
                      <a:schemeClr val="accent1"/>
                    </a:solidFill>
                  </a:rPr>
                  <a:t>04</a:t>
                </a:r>
                <a:endParaRPr kumimoji="1" lang="en-US" altLang="zh-CN" sz="5400" b="1" dirty="0">
                  <a:solidFill>
                    <a:schemeClr val="accent1"/>
                  </a:solidFill>
                </a:endParaRPr>
              </a:p>
            </p:txBody>
          </p:sp>
        </p:grpSp>
      </p:gr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wrap="square">
            <a:normAutofit/>
          </a:bodyPr>
          <a:lstStyle/>
          <a:p>
            <a:pPr lvl="0"/>
            <a:r>
              <a:rPr lang="en-US" dirty="0"/>
              <a:t>01.</a:t>
            </a:r>
            <a:r>
              <a:rPr lang="zh-CN" altLang="en-US" dirty="0"/>
              <a:t>文献资料概述</a:t>
            </a:r>
            <a:endParaRPr lang="en-US" dirty="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le 117"/>
          <p:cNvSpPr>
            <a:spLocks noGrp="1"/>
          </p:cNvSpPr>
          <p:nvPr>
            <p:ph type="title"/>
          </p:nvPr>
        </p:nvSpPr>
        <p:spPr/>
        <p:txBody>
          <a:bodyPr wrap="square">
            <a:normAutofit/>
          </a:bodyPr>
          <a:lstStyle/>
          <a:p>
            <a:pPr lvl="0"/>
            <a:r>
              <a:rPr lang="zh-CN" altLang="en-US" dirty="0"/>
              <a:t>文献资料概述</a:t>
            </a:r>
            <a:endParaRPr lang="en-US" dirty="0"/>
          </a:p>
        </p:txBody>
      </p:sp>
      <p:sp>
        <p:nvSpPr>
          <p:cNvPr id="3" name="文本框 2"/>
          <p:cNvSpPr txBox="1"/>
          <p:nvPr/>
        </p:nvSpPr>
        <p:spPr>
          <a:xfrm>
            <a:off x="660400" y="1028700"/>
            <a:ext cx="10858500" cy="4111062"/>
          </a:xfrm>
          <a:prstGeom prst="rect">
            <a:avLst/>
          </a:prstGeom>
          <a:noFill/>
        </p:spPr>
        <p:txBody>
          <a:bodyPr wrap="square" rtlCol="0">
            <a:spAutoFit/>
          </a:bodyPr>
          <a:lstStyle/>
          <a:p>
            <a:pPr indent="431800">
              <a:lnSpc>
                <a:spcPct val="150000"/>
              </a:lnSpc>
            </a:pPr>
            <a:r>
              <a:rPr lang="zh-CN" altLang="en-US" sz="1600" b="1" dirty="0">
                <a:latin typeface="宋体" panose="02010600030101010101" pitchFamily="2" charset="-122"/>
                <a:ea typeface="宋体" panose="02010600030101010101" pitchFamily="2" charset="-122"/>
              </a:rPr>
              <a:t>随着商业模式的转型升级，以直播为核心的新一代电商迅猛发展，据商务大数据监测显示，</a:t>
            </a:r>
            <a:r>
              <a:rPr lang="en-US" altLang="zh-CN" sz="1600" b="1" dirty="0">
                <a:latin typeface="宋体" panose="02010600030101010101" pitchFamily="2" charset="-122"/>
                <a:ea typeface="宋体" panose="02010600030101010101" pitchFamily="2" charset="-122"/>
              </a:rPr>
              <a:t>2021</a:t>
            </a:r>
            <a:r>
              <a:rPr lang="zh-CN" altLang="en-US" sz="1600" b="1" dirty="0">
                <a:latin typeface="宋体" panose="02010600030101010101" pitchFamily="2" charset="-122"/>
                <a:ea typeface="宋体" panose="02010600030101010101" pitchFamily="2" charset="-122"/>
              </a:rPr>
              <a:t>年全国农村网络零售额</a:t>
            </a:r>
            <a:r>
              <a:rPr lang="en-US" altLang="zh-CN" sz="1600" b="1" dirty="0">
                <a:latin typeface="宋体" panose="02010600030101010101" pitchFamily="2" charset="-122"/>
                <a:ea typeface="宋体" panose="02010600030101010101" pitchFamily="2" charset="-122"/>
              </a:rPr>
              <a:t>2.05</a:t>
            </a:r>
            <a:r>
              <a:rPr lang="zh-CN" altLang="en-US" sz="1600" b="1" dirty="0">
                <a:latin typeface="宋体" panose="02010600030101010101" pitchFamily="2" charset="-122"/>
                <a:ea typeface="宋体" panose="02010600030101010101" pitchFamily="2" charset="-122"/>
              </a:rPr>
              <a:t>万亿元，占全国网络零售额的</a:t>
            </a:r>
            <a:r>
              <a:rPr lang="en-US" altLang="zh-CN" sz="1600" b="1" dirty="0">
                <a:latin typeface="宋体" panose="02010600030101010101" pitchFamily="2" charset="-122"/>
                <a:ea typeface="宋体" panose="02010600030101010101" pitchFamily="2" charset="-122"/>
              </a:rPr>
              <a:t>15.66%</a:t>
            </a:r>
            <a:r>
              <a:rPr lang="zh-CN" altLang="en-US" sz="1600" b="1" dirty="0">
                <a:latin typeface="宋体" panose="02010600030101010101" pitchFamily="2" charset="-122"/>
                <a:ea typeface="宋体" panose="02010600030101010101" pitchFamily="2" charset="-122"/>
              </a:rPr>
              <a:t>，同比增长</a:t>
            </a:r>
            <a:r>
              <a:rPr lang="en-US" altLang="zh-CN" sz="1600" b="1" dirty="0">
                <a:latin typeface="宋体" panose="02010600030101010101" pitchFamily="2" charset="-122"/>
                <a:ea typeface="宋体" panose="02010600030101010101" pitchFamily="2" charset="-122"/>
              </a:rPr>
              <a:t>11.3%</a:t>
            </a:r>
            <a:r>
              <a:rPr lang="zh-CN" altLang="en-US" sz="1600" b="1" dirty="0">
                <a:latin typeface="宋体" panose="02010600030101010101" pitchFamily="2" charset="-122"/>
                <a:ea typeface="宋体" panose="02010600030101010101" pitchFamily="2" charset="-122"/>
              </a:rPr>
              <a:t>，是数字经济中最具活力和潜力的领域之一，农村电商已成为全面推进乡村振兴战略的重要手段</a:t>
            </a:r>
            <a:endParaRPr lang="zh-CN" altLang="en-US" sz="1600" b="1" dirty="0">
              <a:latin typeface="宋体" panose="02010600030101010101" pitchFamily="2" charset="-122"/>
              <a:ea typeface="宋体" panose="02010600030101010101" pitchFamily="2" charset="-122"/>
            </a:endParaRPr>
          </a:p>
          <a:p>
            <a:pPr indent="431800">
              <a:lnSpc>
                <a:spcPct val="150000"/>
              </a:lnSpc>
            </a:pPr>
            <a:r>
              <a:rPr lang="en-US" altLang="zh-CN" sz="1600" b="1" dirty="0">
                <a:latin typeface="宋体" panose="02010600030101010101" pitchFamily="2" charset="-122"/>
                <a:ea typeface="宋体" panose="02010600030101010101" pitchFamily="2" charset="-122"/>
              </a:rPr>
              <a:t>2022</a:t>
            </a:r>
            <a:r>
              <a:rPr lang="zh-CN" altLang="en-US" sz="1600" b="1" dirty="0">
                <a:latin typeface="宋体" panose="02010600030101010101" pitchFamily="2" charset="-122"/>
                <a:ea typeface="宋体" panose="02010600030101010101" pitchFamily="2" charset="-122"/>
              </a:rPr>
              <a:t>年中央一号文件提出，实施“数商兴农”工程，推进电子商务进农村；</a:t>
            </a:r>
            <a:r>
              <a:rPr lang="en-US" altLang="zh-CN" sz="1600" b="1" dirty="0">
                <a:latin typeface="宋体" panose="02010600030101010101" pitchFamily="2" charset="-122"/>
                <a:ea typeface="宋体" panose="02010600030101010101" pitchFamily="2" charset="-122"/>
              </a:rPr>
              <a:t>《</a:t>
            </a:r>
            <a:r>
              <a:rPr lang="zh-CN" altLang="en-US" sz="1600" b="1" dirty="0">
                <a:latin typeface="宋体" panose="02010600030101010101" pitchFamily="2" charset="-122"/>
                <a:ea typeface="宋体" panose="02010600030101010101" pitchFamily="2" charset="-122"/>
              </a:rPr>
              <a:t>电子商务“十四五”发展规划</a:t>
            </a:r>
            <a:r>
              <a:rPr lang="en-US" altLang="zh-CN" sz="1600" b="1" dirty="0">
                <a:latin typeface="宋体" panose="02010600030101010101" pitchFamily="2" charset="-122"/>
                <a:ea typeface="宋体" panose="02010600030101010101" pitchFamily="2" charset="-122"/>
              </a:rPr>
              <a:t>》</a:t>
            </a:r>
            <a:r>
              <a:rPr lang="zh-CN" altLang="en-US" sz="1600" b="1" dirty="0">
                <a:latin typeface="宋体" panose="02010600030101010101" pitchFamily="2" charset="-122"/>
                <a:ea typeface="宋体" panose="02010600030101010101" pitchFamily="2" charset="-122"/>
              </a:rPr>
              <a:t>明确要将电子商务与一二三产业加速融合，全面促进产业链供应链数字化改造，成为助力传统产业转型升级和乡村振兴的重要力量；商务部实施“数商兴农”行动计划，聚焦“三农”，发展农村电商新基建，打造农产品网络品牌，培育直播新农人农业农村部出台</a:t>
            </a:r>
            <a:r>
              <a:rPr lang="en-US" altLang="zh-CN" sz="1600" b="1" dirty="0">
                <a:latin typeface="宋体" panose="02010600030101010101" pitchFamily="2" charset="-122"/>
                <a:ea typeface="宋体" panose="02010600030101010101" pitchFamily="2" charset="-122"/>
              </a:rPr>
              <a:t>《</a:t>
            </a:r>
            <a:r>
              <a:rPr lang="zh-CN" altLang="en-US" sz="1600" b="1" dirty="0">
                <a:latin typeface="宋体" panose="02010600030101010101" pitchFamily="2" charset="-122"/>
                <a:ea typeface="宋体" panose="02010600030101010101" pitchFamily="2" charset="-122"/>
              </a:rPr>
              <a:t>关于加快农业全产业链培育发展的指导意见</a:t>
            </a:r>
            <a:r>
              <a:rPr lang="en-US" altLang="zh-CN" sz="1600" b="1" dirty="0">
                <a:latin typeface="宋体" panose="02010600030101010101" pitchFamily="2" charset="-122"/>
                <a:ea typeface="宋体" panose="02010600030101010101" pitchFamily="2" charset="-122"/>
              </a:rPr>
              <a:t>》</a:t>
            </a:r>
            <a:r>
              <a:rPr lang="zh-CN" altLang="en-US" sz="1600" b="1" dirty="0">
                <a:latin typeface="宋体" panose="02010600030101010101" pitchFamily="2" charset="-122"/>
                <a:ea typeface="宋体" panose="02010600030101010101" pitchFamily="2" charset="-122"/>
              </a:rPr>
              <a:t>，提出“加强农村电商主体培训培育”“实施‘互联网</a:t>
            </a:r>
            <a:r>
              <a:rPr lang="en-US" altLang="zh-CN" sz="1600" b="1" dirty="0">
                <a:latin typeface="宋体" panose="02010600030101010101" pitchFamily="2" charset="-122"/>
                <a:ea typeface="宋体" panose="02010600030101010101" pitchFamily="2" charset="-122"/>
              </a:rPr>
              <a:t>+’</a:t>
            </a:r>
            <a:r>
              <a:rPr lang="zh-CN" altLang="en-US" sz="1600" b="1" dirty="0">
                <a:latin typeface="宋体" panose="02010600030101010101" pitchFamily="2" charset="-122"/>
                <a:ea typeface="宋体" panose="02010600030101010101" pitchFamily="2" charset="-122"/>
              </a:rPr>
              <a:t>农产品出村进城工程”“发展直播带货、直供直销等新业态”等。我国农村地区经济水平、基础设施建设均不及城市，农村电商在发展的过程中，也面临诸多困境，如基础设施不完善、电商人才匮乏、物流配送体系不完善等问题。</a:t>
            </a:r>
            <a:endParaRPr lang="zh-CN" altLang="en-US" sz="1600" b="1" dirty="0">
              <a:latin typeface="宋体" panose="02010600030101010101" pitchFamily="2" charset="-122"/>
              <a:ea typeface="宋体" panose="02010600030101010101" pitchFamily="2" charset="-122"/>
            </a:endParaRPr>
          </a:p>
          <a:p>
            <a:pPr indent="431800">
              <a:lnSpc>
                <a:spcPct val="150000"/>
              </a:lnSpc>
            </a:pPr>
            <a:r>
              <a:rPr lang="zh-CN" altLang="en-US" sz="1600" b="1" dirty="0">
                <a:latin typeface="宋体" panose="02010600030101010101" pitchFamily="2" charset="-122"/>
                <a:ea typeface="宋体" panose="02010600030101010101" pitchFamily="2" charset="-122"/>
              </a:rPr>
              <a:t>雅塘镇有多个水果种植基地，以种植柑橘类水果和热带水果为主。当地虽拥有优质的农特产品，但是农产品标准化程度较低，农产品网货化难度较大。</a:t>
            </a:r>
            <a:endParaRPr lang="zh-CN" altLang="en-US" sz="1600" b="1" dirty="0">
              <a:latin typeface="宋体" panose="02010600030101010101" pitchFamily="2" charset="-122"/>
              <a:ea typeface="宋体" panose="02010600030101010101" pitchFamily="2"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le 117"/>
          <p:cNvSpPr>
            <a:spLocks noGrp="1"/>
          </p:cNvSpPr>
          <p:nvPr>
            <p:ph type="title"/>
          </p:nvPr>
        </p:nvSpPr>
        <p:spPr/>
        <p:txBody>
          <a:bodyPr wrap="square">
            <a:normAutofit/>
          </a:bodyPr>
          <a:lstStyle/>
          <a:p>
            <a:pPr lvl="0"/>
            <a:r>
              <a:rPr lang="zh-CN" altLang="en-US" dirty="0"/>
              <a:t>文献资料概述</a:t>
            </a:r>
            <a:endParaRPr lang="en-US" dirty="0"/>
          </a:p>
        </p:txBody>
      </p:sp>
      <p:sp>
        <p:nvSpPr>
          <p:cNvPr id="3" name="文本框 2"/>
          <p:cNvSpPr txBox="1"/>
          <p:nvPr/>
        </p:nvSpPr>
        <p:spPr>
          <a:xfrm>
            <a:off x="660400" y="1028700"/>
            <a:ext cx="10858500" cy="5588389"/>
          </a:xfrm>
          <a:prstGeom prst="rect">
            <a:avLst/>
          </a:prstGeom>
          <a:noFill/>
        </p:spPr>
        <p:txBody>
          <a:bodyPr wrap="square" rtlCol="0">
            <a:spAutoFit/>
          </a:bodyPr>
          <a:lstStyle/>
          <a:p>
            <a:pPr marL="0" marR="0" lvl="0" indent="43180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雅塘镇以种植柑橘类水果和热带水果为主。柑橘类水果总种植面积为</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3506</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亩；热带水果总种植面积为</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8791</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亩。规模较大的水果种植业为沃柑和荔枝。</a:t>
            </a:r>
            <a:endPar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endParaRPr>
          </a:p>
          <a:p>
            <a:pPr marL="0" marR="0" lvl="0" indent="43180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雅塘镇沃柑产业的经营主体主要为农业公司，以采购商收购的传统销售渠道为主，存在滞销情况时，则采取压低价格的方式分销。 火龙果产业经营主体为合作。番石榴、黄皮、龙眼产业经营主体为家庭农场。</a:t>
            </a:r>
            <a:endPar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endParaRPr>
          </a:p>
          <a:p>
            <a:pPr marL="0" marR="0" lvl="0" indent="43180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雅塘沃柑为雅塘镇为大力发展“一村一品、一镇一业”项目而培育的特色产业，当地镇委帮助当地沃柑种植相关企业成功申请商品、全国名特优农产品称号以及进入“</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2023</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年度湛江市乡村振兴消费帮扶农副产品名录”。在网络宣传推广和电商平台打造方面有所欠缺。</a:t>
            </a:r>
            <a:endPar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endParaRPr>
          </a:p>
          <a:p>
            <a:pPr marL="0" marR="0" lvl="0" indent="43180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雅塘镇土地流转面积约占全镇耕地面积的</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90%</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，目前雅塘镇市场经营主体总数为</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1505</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家，其中农民专业合作社</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62</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家（其中培育县级示范社一家），家庭农场</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224</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家。据统计，现沃柑种植基地已为当地居民提供了超</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300</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个稳定就业岗位，主要负责果树护理、果实采摘和打包等工作。</a:t>
            </a:r>
            <a:endPar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endParaRPr>
          </a:p>
          <a:p>
            <a:pPr marL="0" marR="0" lvl="0" indent="43180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当地政府牵头及相关 单位精心筹划，在雅塘镇沃柑种植园中修建有沃柑车间，该车间面积达</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1000m2</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，当地政府投入特色乡村建设基金</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200</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万，用于雅塘沃柑园区道路一体化建设，铺设浇灌公路约</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2</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公里，当地政府联合中国移动围绕“巩固脱贫成果，建设数智乡村”两大目标，投入</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300</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万建设雅塘</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9</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个</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5G</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基站，投入</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375</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万元实施“光纤到户”村村通光纤覆盖工程</a:t>
            </a:r>
            <a:endPar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endParaRPr>
          </a:p>
          <a:p>
            <a:pPr marL="0" marR="0" lvl="0" indent="431800" algn="l" defTabSz="914400" rtl="0" eaLnBrk="1" fontAlgn="auto" latinLnBrk="0" hangingPunct="1">
              <a:lnSpc>
                <a:spcPct val="150000"/>
              </a:lnSpc>
              <a:spcBef>
                <a:spcPts val="0"/>
              </a:spcBef>
              <a:spcAft>
                <a:spcPts val="0"/>
              </a:spcAft>
              <a:buClrTx/>
              <a:buSzTx/>
              <a:buFontTx/>
              <a:buNone/>
              <a:defRPr/>
            </a:pP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廉江市雅塘镇乡村振兴发展规划</a:t>
            </a:r>
            <a:r>
              <a:rPr kumimoji="0" lang="en-US" altLang="zh-CN"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a:t>
            </a:r>
            <a:r>
              <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响应党中央号召，积极实施乡村振兴战略，落实各项财政补贴和扶持措施。</a:t>
            </a:r>
            <a:endParaRPr kumimoji="0" lang="zh-CN" altLang="en-US" sz="16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wrap="square">
            <a:normAutofit fontScale="90000"/>
          </a:bodyPr>
          <a:lstStyle/>
          <a:p>
            <a:pPr lvl="0" algn="ctr"/>
            <a:r>
              <a:rPr lang="en-US" dirty="0"/>
              <a:t>02.</a:t>
            </a:r>
            <a:r>
              <a:rPr lang="zh-CN" altLang="en-US" dirty="0"/>
              <a:t>研究的现状以及</a:t>
            </a:r>
            <a:br>
              <a:rPr lang="en-US" altLang="zh-CN" dirty="0"/>
            </a:br>
            <a:r>
              <a:rPr lang="zh-CN" altLang="en-US" dirty="0"/>
              <a:t>研究方法</a:t>
            </a:r>
            <a:endParaRPr lang="en-US" dirty="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p:cNvSpPr>
            <a:spLocks noGrp="1"/>
          </p:cNvSpPr>
          <p:nvPr>
            <p:ph type="title"/>
          </p:nvPr>
        </p:nvSpPr>
        <p:spPr/>
        <p:txBody>
          <a:bodyPr wrap="square">
            <a:normAutofit/>
          </a:bodyPr>
          <a:lstStyle/>
          <a:p>
            <a:pPr lvl="0"/>
            <a:r>
              <a:rPr lang="zh-CN" altLang="en-US" dirty="0"/>
              <a:t>研究的现状以及研究方法</a:t>
            </a:r>
            <a:endParaRPr lang="en-US" dirty="0"/>
          </a:p>
        </p:txBody>
      </p:sp>
      <p:sp>
        <p:nvSpPr>
          <p:cNvPr id="2" name="文本框 1"/>
          <p:cNvSpPr txBox="1"/>
          <p:nvPr/>
        </p:nvSpPr>
        <p:spPr>
          <a:xfrm>
            <a:off x="660400" y="1031240"/>
            <a:ext cx="10484485" cy="5506720"/>
          </a:xfrm>
          <a:prstGeom prst="rect">
            <a:avLst/>
          </a:prstGeom>
          <a:noFill/>
        </p:spPr>
        <p:txBody>
          <a:bodyPr wrap="square" rtlCol="0">
            <a:noAutofit/>
          </a:bodyPr>
          <a:lstStyle/>
          <a:p>
            <a:pPr>
              <a:lnSpc>
                <a:spcPct val="150000"/>
              </a:lnSpc>
            </a:pPr>
            <a:r>
              <a:rPr lang="zh-CN" altLang="en-US" sz="2000" b="1" dirty="0">
                <a:highlight>
                  <a:srgbClr val="FFFF00"/>
                </a:highlight>
                <a:latin typeface="宋体" panose="02010600030101010101" pitchFamily="2" charset="-122"/>
                <a:ea typeface="宋体" panose="02010600030101010101" pitchFamily="2" charset="-122"/>
              </a:rPr>
              <a:t>研究现状：</a:t>
            </a:r>
            <a:endParaRPr lang="en-US" altLang="zh-CN" sz="2000" b="1" dirty="0">
              <a:highlight>
                <a:srgbClr val="FFFF00"/>
              </a:highlight>
              <a:latin typeface="宋体" panose="02010600030101010101" pitchFamily="2" charset="-122"/>
              <a:ea typeface="宋体" panose="02010600030101010101" pitchFamily="2" charset="-122"/>
            </a:endParaRPr>
          </a:p>
          <a:p>
            <a:pPr marL="342900" indent="-342900">
              <a:lnSpc>
                <a:spcPct val="150000"/>
              </a:lnSpc>
              <a:buFont typeface="+mj-lt"/>
              <a:buAutoNum type="arabicPeriod"/>
            </a:pPr>
            <a:r>
              <a:rPr lang="zh-CN" altLang="en-US" b="1" dirty="0">
                <a:latin typeface="宋体" panose="02010600030101010101" pitchFamily="2" charset="-122"/>
                <a:ea typeface="宋体" panose="02010600030101010101" pitchFamily="2" charset="-122"/>
              </a:rPr>
              <a:t>品种繁多，种植规模较大</a:t>
            </a:r>
            <a:endParaRPr lang="zh-CN" altLang="en-US" b="1" dirty="0">
              <a:latin typeface="宋体" panose="02010600030101010101" pitchFamily="2" charset="-122"/>
              <a:ea typeface="宋体" panose="02010600030101010101" pitchFamily="2" charset="-122"/>
            </a:endParaRPr>
          </a:p>
          <a:p>
            <a:pPr marL="342900" algn="l" fontAlgn="auto">
              <a:lnSpc>
                <a:spcPct val="150000"/>
              </a:lnSpc>
              <a:buClrTx/>
              <a:buSzTx/>
              <a:buFont typeface="+mj-lt"/>
              <a:buNone/>
            </a:pPr>
            <a:r>
              <a:rPr lang="zh-CN" altLang="en-US" b="1" dirty="0">
                <a:latin typeface="宋体" panose="02010600030101010101" pitchFamily="2" charset="-122"/>
                <a:ea typeface="宋体" panose="02010600030101010101" pitchFamily="2" charset="-122"/>
              </a:rPr>
              <a:t>雅塘镇以种植柑橘类水果和热带水果为主。柑橘类水果总种植面积为3506亩，当地种植的热带水果，总种植面积为8791亩。雅塘镇规模较大的水果种植业为沃柑和荔枝，沃柑种植面积为2585亩，荔枝种植面积为3655亩。</a:t>
            </a:r>
            <a:endParaRPr lang="zh-CN" altLang="en-US" b="1" dirty="0">
              <a:latin typeface="宋体" panose="02010600030101010101" pitchFamily="2" charset="-122"/>
              <a:ea typeface="宋体" panose="02010600030101010101" pitchFamily="2" charset="-122"/>
            </a:endParaRPr>
          </a:p>
          <a:p>
            <a:pPr marL="342900" indent="-342900">
              <a:lnSpc>
                <a:spcPct val="150000"/>
              </a:lnSpc>
              <a:buFont typeface="+mj-lt"/>
              <a:buAutoNum type="arabicPeriod" startAt="2"/>
            </a:pPr>
            <a:r>
              <a:rPr lang="zh-CN" altLang="en-US" b="1" dirty="0">
                <a:latin typeface="宋体" panose="02010600030101010101" pitchFamily="2" charset="-122"/>
                <a:ea typeface="宋体" panose="02010600030101010101" pitchFamily="2" charset="-122"/>
              </a:rPr>
              <a:t>经营主体多，传统贸易模式为主：</a:t>
            </a:r>
            <a:endParaRPr lang="zh-CN" altLang="en-US" b="1" dirty="0">
              <a:latin typeface="宋体" panose="02010600030101010101" pitchFamily="2" charset="-122"/>
              <a:ea typeface="宋体" panose="02010600030101010101" pitchFamily="2" charset="-122"/>
            </a:endParaRPr>
          </a:p>
          <a:p>
            <a:pPr marL="342900" indent="0" fontAlgn="auto">
              <a:lnSpc>
                <a:spcPct val="150000"/>
              </a:lnSpc>
              <a:buFont typeface="+mj-lt"/>
              <a:buNone/>
            </a:pPr>
            <a:r>
              <a:rPr lang="zh-CN" altLang="en-US" b="1" dirty="0">
                <a:latin typeface="宋体" panose="02010600030101010101" pitchFamily="2" charset="-122"/>
                <a:ea typeface="宋体" panose="02010600030101010101" pitchFamily="2" charset="-122"/>
              </a:rPr>
              <a:t>雅塘镇沃柑产业的经营主体主要为农业公司。农业公司与采购商保持稳定的合作关系，因而以采购商收购的传统销售渠道为主，农业公司只负责采摘、分选、装车，再由收购商前往雅塘镇沃柑种植园收果。</a:t>
            </a:r>
            <a:endParaRPr lang="zh-CN" altLang="en-US" b="1" dirty="0">
              <a:latin typeface="宋体" panose="02010600030101010101" pitchFamily="2" charset="-122"/>
              <a:ea typeface="宋体" panose="02010600030101010101" pitchFamily="2" charset="-122"/>
            </a:endParaRPr>
          </a:p>
          <a:p>
            <a:pPr marL="342900" indent="0" fontAlgn="auto">
              <a:lnSpc>
                <a:spcPct val="150000"/>
              </a:lnSpc>
              <a:buFont typeface="+mj-lt"/>
              <a:buNone/>
            </a:pPr>
            <a:r>
              <a:rPr lang="zh-CN" altLang="en-US" b="1" dirty="0">
                <a:latin typeface="宋体" panose="02010600030101010101" pitchFamily="2" charset="-122"/>
                <a:ea typeface="宋体" panose="02010600030101010101" pitchFamily="2" charset="-122"/>
              </a:rPr>
              <a:t>雅塘镇火龙果产业的经营主体主要为合作社，以采购商收购的传统销售渠道为主，电商销售渠道为辅，通过中介组织外包负责采摘、运输、销售，种植户只需供果即可。</a:t>
            </a:r>
            <a:endParaRPr lang="zh-CN" altLang="en-US" b="1" dirty="0">
              <a:latin typeface="宋体" panose="02010600030101010101" pitchFamily="2" charset="-122"/>
              <a:ea typeface="宋体" panose="02010600030101010101" pitchFamily="2" charset="-122"/>
            </a:endParaRPr>
          </a:p>
          <a:p>
            <a:pPr marL="342900" indent="0" fontAlgn="auto">
              <a:lnSpc>
                <a:spcPct val="150000"/>
              </a:lnSpc>
              <a:buFont typeface="+mj-lt"/>
              <a:buNone/>
            </a:pPr>
            <a:r>
              <a:rPr lang="zh-CN" altLang="en-US" b="1" dirty="0">
                <a:latin typeface="宋体" panose="02010600030101010101" pitchFamily="2" charset="-122"/>
                <a:ea typeface="宋体" panose="02010600030101010101" pitchFamily="2" charset="-122"/>
              </a:rPr>
              <a:t>雅塘镇番石榴、黄皮、龙眼产业的经营主体主要为家庭农场，以中介收购的传统销售渠道为主，自主运至乡镇集市销售为辅，通过雇佣村民进行自主采摘和简单分拣，再由中介上门收果。</a:t>
            </a:r>
            <a:endParaRPr lang="en-US" altLang="zh-CN" b="1" dirty="0">
              <a:latin typeface="宋体" panose="02010600030101010101" pitchFamily="2" charset="-122"/>
              <a:ea typeface="宋体" panose="02010600030101010101" pitchFamily="2" charset="-122"/>
            </a:endParaRPr>
          </a:p>
          <a:p>
            <a:pPr indent="0">
              <a:lnSpc>
                <a:spcPct val="150000"/>
              </a:lnSpc>
              <a:buFont typeface="+mj-lt"/>
              <a:buNone/>
            </a:pPr>
            <a:endParaRPr lang="en-US" altLang="zh-CN" b="1" dirty="0">
              <a:latin typeface="宋体" panose="02010600030101010101" pitchFamily="2" charset="-122"/>
              <a:ea typeface="宋体" panose="02010600030101010101" pitchFamily="2" charset="-122"/>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p:cNvSpPr>
            <a:spLocks noGrp="1"/>
          </p:cNvSpPr>
          <p:nvPr>
            <p:ph type="title"/>
          </p:nvPr>
        </p:nvSpPr>
        <p:spPr/>
        <p:txBody>
          <a:bodyPr wrap="square">
            <a:normAutofit/>
          </a:bodyPr>
          <a:lstStyle/>
          <a:p>
            <a:pPr lvl="0"/>
            <a:r>
              <a:rPr lang="zh-CN" altLang="en-US" dirty="0"/>
              <a:t>研究的现状以及研究方法</a:t>
            </a:r>
            <a:endParaRPr lang="en-US" dirty="0"/>
          </a:p>
        </p:txBody>
      </p:sp>
      <p:sp>
        <p:nvSpPr>
          <p:cNvPr id="2" name="文本框 1"/>
          <p:cNvSpPr txBox="1"/>
          <p:nvPr/>
        </p:nvSpPr>
        <p:spPr>
          <a:xfrm>
            <a:off x="660400" y="1226820"/>
            <a:ext cx="10484485" cy="5165090"/>
          </a:xfrm>
          <a:prstGeom prst="rect">
            <a:avLst/>
          </a:prstGeom>
          <a:noFill/>
        </p:spPr>
        <p:txBody>
          <a:bodyPr wrap="square" rtlCol="0">
            <a:noAutofit/>
          </a:bodyPr>
          <a:lstStyle/>
          <a:p>
            <a:pPr marL="342900" lvl="0" indent="-342900" algn="l" defTabSz="914400" rtl="0" eaLnBrk="1" latinLnBrk="0" hangingPunct="1">
              <a:lnSpc>
                <a:spcPct val="150000"/>
              </a:lnSpc>
              <a:buFont typeface="+mj-lt"/>
              <a:buAutoNum type="arabicPeriod" startAt="3"/>
            </a:pPr>
            <a:r>
              <a:rPr lang="zh-CN" altLang="en-US" b="1" dirty="0">
                <a:latin typeface="宋体" panose="02010600030101010101" pitchFamily="2" charset="-122"/>
                <a:ea typeface="宋体" panose="02010600030101010101" pitchFamily="2" charset="-122"/>
                <a:sym typeface="+mn-ea"/>
              </a:rPr>
              <a:t>宣传方式单一，宣传矩阵未形成</a:t>
            </a:r>
            <a:endParaRPr lang="zh-CN" altLang="en-US" b="1" dirty="0">
              <a:latin typeface="宋体" panose="02010600030101010101" pitchFamily="2" charset="-122"/>
              <a:ea typeface="宋体" panose="02010600030101010101" pitchFamily="2" charset="-122"/>
            </a:endParaRPr>
          </a:p>
          <a:p>
            <a:pPr marL="342900" lvl="0" algn="l" defTabSz="914400" rtl="0" eaLnBrk="1" latinLnBrk="0" hangingPunct="1">
              <a:lnSpc>
                <a:spcPct val="150000"/>
              </a:lnSpc>
              <a:buClrTx/>
              <a:buSzTx/>
              <a:buFont typeface="+mj-lt"/>
            </a:pPr>
            <a:r>
              <a:rPr lang="zh-CN" altLang="en-US" b="1" dirty="0">
                <a:latin typeface="宋体" panose="02010600030101010101" pitchFamily="2" charset="-122"/>
                <a:ea typeface="宋体" panose="02010600030101010101" pitchFamily="2" charset="-122"/>
                <a:sym typeface="+mn-ea"/>
              </a:rPr>
              <a:t>有当地党政部门主管的官方媒体平台对其进行宣传，并有当地镇委帮助当地沃柑种植相关企业申请相关项目。</a:t>
            </a:r>
            <a:endParaRPr lang="zh-CN" altLang="en-US" b="1" dirty="0">
              <a:latin typeface="宋体" panose="02010600030101010101" pitchFamily="2" charset="-122"/>
              <a:ea typeface="宋体" panose="02010600030101010101" pitchFamily="2" charset="-122"/>
            </a:endParaRPr>
          </a:p>
          <a:p>
            <a:pPr marL="342900" lvl="0" algn="l" defTabSz="914400" rtl="0" eaLnBrk="1" latinLnBrk="0" hangingPunct="1">
              <a:lnSpc>
                <a:spcPct val="150000"/>
              </a:lnSpc>
              <a:buClrTx/>
              <a:buSzTx/>
              <a:buFont typeface="+mj-lt"/>
            </a:pPr>
            <a:r>
              <a:rPr lang="zh-CN" altLang="en-US" b="1" dirty="0">
                <a:latin typeface="宋体" panose="02010600030101010101" pitchFamily="2" charset="-122"/>
                <a:ea typeface="宋体" panose="02010600030101010101" pitchFamily="2" charset="-122"/>
                <a:sym typeface="+mn-ea"/>
              </a:rPr>
              <a:t>雅塘镇包括沃柑在内的水果在宣传上均缺少网络宣传营销，缺乏统一规范的宣传账号和电商平台，同时当地鲜少电商公司与农户进行合作售卖。</a:t>
            </a:r>
            <a:endParaRPr lang="zh-CN" altLang="en-US" b="1" dirty="0">
              <a:latin typeface="宋体" panose="02010600030101010101" pitchFamily="2" charset="-122"/>
              <a:ea typeface="宋体" panose="02010600030101010101" pitchFamily="2" charset="-122"/>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startAt="4"/>
              <a:defRPr/>
            </a:pPr>
            <a:r>
              <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管理标准化程度不一，品牌效应低</a:t>
            </a:r>
            <a:endPar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p>
            <a:pPr marL="342900" marR="0" lvl="0" algn="l" defTabSz="914400" rtl="0" eaLnBrk="1" fontAlgn="auto" latinLnBrk="0" hangingPunct="1">
              <a:lnSpc>
                <a:spcPct val="150000"/>
              </a:lnSpc>
              <a:spcBef>
                <a:spcPts val="0"/>
              </a:spcBef>
              <a:buClrTx/>
              <a:buSzTx/>
              <a:buFontTx/>
              <a:buNone/>
            </a:pPr>
            <a:r>
              <a:rPr kumimoji="0" lang="zh-CN" altLang="en-US" b="1" i="0" u="none" strike="noStrike" kern="1200" cap="none" spc="0" normalizeH="0" baseline="0" dirty="0">
                <a:latin typeface="宋体" panose="02010600030101010101" pitchFamily="2" charset="-122"/>
                <a:ea typeface="宋体" panose="02010600030101010101" pitchFamily="2" charset="-122"/>
                <a:cs typeface="+mn-cs"/>
              </a:rPr>
              <a:t>雅塘镇的水果组织大致可分为四种：龙头农业企业、农业合作社、承包农场、小规模种植的散户</a:t>
            </a:r>
            <a:endParaRPr lang="zh-CN" altLang="en-US" b="1" dirty="0">
              <a:latin typeface="宋体" panose="02010600030101010101" pitchFamily="2" charset="-122"/>
              <a:ea typeface="宋体" panose="02010600030101010101" pitchFamily="2" charset="-122"/>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startAt="5"/>
              <a:defRPr/>
            </a:pPr>
            <a:r>
              <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规模化集约化方式，产业带动效益较好。</a:t>
            </a:r>
            <a:endPar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startAt="6"/>
              <a:defRPr/>
            </a:pPr>
            <a:r>
              <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基建设施较完备，电商网络硬件较齐全。</a:t>
            </a:r>
            <a:endPar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startAt="7"/>
              <a:defRPr/>
            </a:pPr>
            <a:r>
              <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部分青年农户思想前沿，灵活运用电商平台。</a:t>
            </a:r>
            <a:endPar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startAt="8"/>
              <a:defRPr/>
            </a:pPr>
            <a:r>
              <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政府支持力度：不断推动人才培养制度落地实行；发放乡村振兴补贴，激励农业生产提升。</a:t>
            </a:r>
            <a:endParaRPr lang="en-US" altLang="zh-CN" b="1" dirty="0">
              <a:solidFill>
                <a:srgbClr val="000000"/>
              </a:solidFill>
              <a:latin typeface="宋体" panose="02010600030101010101" pitchFamily="2" charset="-122"/>
              <a:ea typeface="宋体" panose="02010600030101010101" pitchFamily="2" charset="-122"/>
            </a:endParaRPr>
          </a:p>
          <a:p>
            <a:pPr marL="0" marR="0" lvl="0" defTabSz="914400" rtl="0" eaLnBrk="1" fontAlgn="auto" latinLnBrk="0" hangingPunct="1">
              <a:lnSpc>
                <a:spcPct val="150000"/>
              </a:lnSpc>
              <a:spcBef>
                <a:spcPts val="0"/>
              </a:spcBef>
              <a:spcAft>
                <a:spcPts val="0"/>
              </a:spcAft>
              <a:buClrTx/>
              <a:buSzTx/>
              <a:buFontTx/>
              <a:buNone/>
              <a:defRPr/>
            </a:pPr>
            <a:endParaRPr kumimoji="0" lang="en-US" altLang="zh-CN"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p:cNvSpPr>
            <a:spLocks noGrp="1"/>
          </p:cNvSpPr>
          <p:nvPr>
            <p:ph type="title"/>
          </p:nvPr>
        </p:nvSpPr>
        <p:spPr/>
        <p:txBody>
          <a:bodyPr wrap="square">
            <a:normAutofit/>
          </a:bodyPr>
          <a:lstStyle/>
          <a:p>
            <a:pPr lvl="0"/>
            <a:r>
              <a:rPr lang="zh-CN" altLang="en-US" dirty="0"/>
              <a:t>研究的现状以及研究方法</a:t>
            </a:r>
            <a:endParaRPr lang="en-US" dirty="0"/>
          </a:p>
        </p:txBody>
      </p:sp>
      <p:sp>
        <p:nvSpPr>
          <p:cNvPr id="2" name="文本框 1"/>
          <p:cNvSpPr txBox="1"/>
          <p:nvPr/>
        </p:nvSpPr>
        <p:spPr>
          <a:xfrm>
            <a:off x="660400" y="1031240"/>
            <a:ext cx="10484485" cy="5214620"/>
          </a:xfrm>
          <a:prstGeom prst="rect">
            <a:avLst/>
          </a:prstGeom>
          <a:noFill/>
        </p:spPr>
        <p:txBody>
          <a:bodyPr wrap="square" rtlCol="0">
            <a:noAutofit/>
          </a:bodyPr>
          <a:lstStyle/>
          <a:p>
            <a:pPr marL="0" marR="0" lvl="0"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00000"/>
                </a:solidFill>
                <a:effectLst/>
                <a:highlight>
                  <a:srgbClr val="FFFF00"/>
                </a:highlight>
                <a:uLnTx/>
                <a:uFillTx/>
                <a:latin typeface="宋体" panose="02010600030101010101" pitchFamily="2" charset="-122"/>
                <a:ea typeface="宋体" panose="02010600030101010101" pitchFamily="2" charset="-122"/>
                <a:cs typeface="+mn-cs"/>
              </a:rPr>
              <a:t>研究方法：</a:t>
            </a:r>
            <a:endParaRPr kumimoji="0" lang="en-US" altLang="zh-CN" sz="20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p>
            <a:pPr marL="342900" marR="0" lvl="0" indent="-342900" defTabSz="914400" rtl="0" eaLnBrk="1" fontAlgn="auto" latinLnBrk="0" hangingPunct="1">
              <a:lnSpc>
                <a:spcPct val="150000"/>
              </a:lnSpc>
              <a:spcBef>
                <a:spcPts val="0"/>
              </a:spcBef>
              <a:spcAft>
                <a:spcPts val="0"/>
              </a:spcAft>
              <a:buClrTx/>
              <a:buSzTx/>
              <a:buFont typeface="+mj-lt"/>
              <a:buAutoNum type="arabicPeriod"/>
              <a:defRPr/>
            </a:pPr>
            <a:r>
              <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锚准市场定位，建设雅塘品牌：明确产品市场定位；创新驱动发展，增强利用农产品及农副产品价值；改良品种，增强品质；加快农产品品牌化建设。</a:t>
            </a:r>
            <a:endParaRPr kumimoji="0" lang="en-US" altLang="zh-CN"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p>
            <a:pPr marL="342900" marR="0" lvl="0" indent="-342900" defTabSz="914400" rtl="0" eaLnBrk="1" fontAlgn="auto" latinLnBrk="0" hangingPunct="1">
              <a:lnSpc>
                <a:spcPct val="150000"/>
              </a:lnSpc>
              <a:spcBef>
                <a:spcPts val="0"/>
              </a:spcBef>
              <a:spcAft>
                <a:spcPts val="0"/>
              </a:spcAft>
              <a:buClrTx/>
              <a:buSzTx/>
              <a:buFont typeface="+mj-lt"/>
              <a:buAutoNum type="arabicPeriod"/>
              <a:defRPr/>
            </a:pPr>
            <a:r>
              <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建立建全现代化高标准生产体系，全面发展新质生产力：健全现代化标准生产体系助力生产高效化、标准化；完善农村基础设施建设。</a:t>
            </a:r>
            <a:endParaRPr kumimoji="0" lang="en-US" altLang="zh-CN"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p>
            <a:pPr marL="342900" marR="0" lvl="0" indent="-342900" defTabSz="914400" rtl="0" eaLnBrk="1" fontAlgn="auto" latinLnBrk="0" hangingPunct="1">
              <a:lnSpc>
                <a:spcPct val="150000"/>
              </a:lnSpc>
              <a:spcBef>
                <a:spcPts val="0"/>
              </a:spcBef>
              <a:spcAft>
                <a:spcPts val="0"/>
              </a:spcAft>
              <a:buClrTx/>
              <a:buSzTx/>
              <a:buFont typeface="+mj-lt"/>
              <a:buAutoNum type="arabicPeriod"/>
              <a:defRPr/>
            </a:pPr>
            <a:r>
              <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建立健全销售模式和营销体系：发展线上线下相结合的新零售模式；充分发挥当地高知名度农产品的带动作用。</a:t>
            </a:r>
            <a:endParaRPr kumimoji="0" lang="en-US" altLang="zh-CN"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p>
            <a:pPr marL="342900" marR="0" lvl="0" indent="-342900" defTabSz="914400" rtl="0" eaLnBrk="1" fontAlgn="auto" latinLnBrk="0" hangingPunct="1">
              <a:lnSpc>
                <a:spcPct val="150000"/>
              </a:lnSpc>
              <a:spcBef>
                <a:spcPts val="0"/>
              </a:spcBef>
              <a:spcAft>
                <a:spcPts val="0"/>
              </a:spcAft>
              <a:buClrTx/>
              <a:buSzTx/>
              <a:buFont typeface="+mj-lt"/>
              <a:buAutoNum type="arabicPeriod"/>
              <a:defRPr/>
            </a:pPr>
            <a:r>
              <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加强政府支持力度</a:t>
            </a:r>
            <a:endPar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p>
            <a:pPr marL="0" marR="0" lvl="0" defTabSz="914400" rtl="0" eaLnBrk="1" fontAlgn="auto" latinLnBrk="0" hangingPunct="1">
              <a:lnSpc>
                <a:spcPct val="150000"/>
              </a:lnSpc>
              <a:spcBef>
                <a:spcPts val="0"/>
              </a:spcBef>
              <a:spcAft>
                <a:spcPts val="0"/>
              </a:spcAft>
              <a:buClrTx/>
              <a:buSzTx/>
              <a:buFontTx/>
              <a:buNone/>
              <a:defRPr/>
            </a:pPr>
            <a:endParaRPr kumimoji="0" lang="zh-CN" altLang="en-US"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p:txBody>
      </p:sp>
    </p:spTree>
    <p:custDataLst>
      <p:tags r:id="rId1"/>
    </p:custDataLst>
  </p:cSld>
  <p:clrMapOvr>
    <a:masterClrMapping/>
  </p:clrMapOvr>
</p:sld>
</file>

<file path=ppt/tags/tag1.xml><?xml version="1.0" encoding="utf-8"?>
<p:tagLst xmlns:p="http://schemas.openxmlformats.org/presentationml/2006/main">
  <p:tag name="OFFICEPLUS.TAG" val="03a12446-4040-4dad-8d54-bb681f108928"/>
</p:tagLst>
</file>

<file path=ppt/tags/tag10.xml><?xml version="1.0" encoding="utf-8"?>
<p:tagLst xmlns:p="http://schemas.openxmlformats.org/presentationml/2006/main">
  <p:tag name="OFFICEPLUS.TAG" val="43779941-ebb9-4272-ab0a-451395e9a0c0"/>
  <p:tag name="OFFICEPLUS.OUTLINESECTION" val="4766829"/>
</p:tagLst>
</file>

<file path=ppt/tags/tag11.xml><?xml version="1.0" encoding="utf-8"?>
<p:tagLst xmlns:p="http://schemas.openxmlformats.org/presentationml/2006/main">
  <p:tag name="OFFICEPLUS.TEMPLATE" val="4012c257-db67-4977-82a0-3287eaa62b9c.pptx"/>
  <p:tag name="OFFICEPLUS.TAG" val="2beb2bf3-40ba-4876-8eff-8450af69fbd8"/>
  <p:tag name="OFFICEPLUS.OUTLINECONTENT" val="15569361"/>
</p:tagLst>
</file>

<file path=ppt/tags/tag12.xml><?xml version="1.0" encoding="utf-8"?>
<p:tagLst xmlns:p="http://schemas.openxmlformats.org/presentationml/2006/main">
  <p:tag name="OFFICEPLUS.TAG" val="43779941-ebb9-4272-ab0a-451395e9a0c0"/>
  <p:tag name="OFFICEPLUS.OUTLINESECTION" val="4766830"/>
</p:tagLst>
</file>

<file path=ppt/tags/tag13.xml><?xml version="1.0" encoding="utf-8"?>
<p:tagLst xmlns:p="http://schemas.openxmlformats.org/presentationml/2006/main">
  <p:tag name="OFFICEPLUS.TEMPLATE" val="72660bc8-9928-44c0-854b-916d04e394d1.pptx"/>
  <p:tag name="OFFICEPLUS.TAG" val="2beb2bf3-40ba-4876-8eff-8450af69fbd8"/>
  <p:tag name="OFFICEPLUS.OUTLINECONTENT" val="15569366"/>
</p:tagLst>
</file>

<file path=ppt/tags/tag14.xml><?xml version="1.0" encoding="utf-8"?>
<p:tagLst xmlns:p="http://schemas.openxmlformats.org/presentationml/2006/main">
  <p:tag name="OFFICEPLUS.TAG" val="e69c5ac3-dafd-4b9a-bbf1-d26a1016f816"/>
</p:tagLst>
</file>

<file path=ppt/tags/tag15.xml><?xml version="1.0" encoding="utf-8"?>
<p:tagLst xmlns:p="http://schemas.openxmlformats.org/presentationml/2006/main">
  <p:tag name="OFFICEPLUS.IMAGE" val="New_Batches_1016_Outline/20231124/images_object_21001_22000/d24e14a4-7ebe-499a-866d-f0fcfe32ced9-1.source.default.zh-Hans.jpg"/>
  <p:tag name="OFFICEPLUS.THEME" val="New_Batches_1016_Outline/20231124/images_object_21001_22000/d24e14a4-7ebe-499a-866d-f0fcfe32ced9-1.source.default.zh-Hans-2.pptx"/>
  <p:tag name="OFFICEPLUS.OUTLINE" val="446508"/>
  <p:tag name="OFFICEPLUS.OUTLINEEXTERNAL" val="4e862a79-4489-be8d-bbe3-1dbf374a2aee"/>
  <p:tag name="COMMONDATA" val="eyJoZGlkIjoiN2EwMjdlNzIxYjlhZGU3ZjliZGEyM2JkZjFhMDM5ZTMifQ=="/>
</p:tagLst>
</file>

<file path=ppt/tags/tag2.xml><?xml version="1.0" encoding="utf-8"?>
<p:tagLst xmlns:p="http://schemas.openxmlformats.org/presentationml/2006/main">
  <p:tag name="OFFICEPLUS.TAG" val="7bbc12ee-40ec-489f-ab8c-4fa55cf2bf59"/>
  <p:tag name="OFFICEPLUS.TEMPLATE" val="28d67dd3-61fe-4c81-b9af-e895c260dca3.pptx"/>
</p:tagLst>
</file>

<file path=ppt/tags/tag3.xml><?xml version="1.0" encoding="utf-8"?>
<p:tagLst xmlns:p="http://schemas.openxmlformats.org/presentationml/2006/main">
  <p:tag name="OFFICEPLUS.TAG" val="43779941-ebb9-4272-ab0a-451395e9a0c0"/>
  <p:tag name="OFFICEPLUS.OUTLINESECTION" val="4766825"/>
</p:tagLst>
</file>

<file path=ppt/tags/tag4.xml><?xml version="1.0" encoding="utf-8"?>
<p:tagLst xmlns:p="http://schemas.openxmlformats.org/presentationml/2006/main">
  <p:tag name="OFFICEPLUS.TEMPLATE" val="df1d3558-e998-4bcf-a532-2c96cb07f4c2.pptx"/>
  <p:tag name="OFFICEPLUS.TAG" val="2beb2bf3-40ba-4876-8eff-8450af69fbd8"/>
  <p:tag name="OFFICEPLUS.OUTLINECONTENT" val="15569348"/>
</p:tagLst>
</file>

<file path=ppt/tags/tag5.xml><?xml version="1.0" encoding="utf-8"?>
<p:tagLst xmlns:p="http://schemas.openxmlformats.org/presentationml/2006/main">
  <p:tag name="OFFICEPLUS.TEMPLATE" val="df1d3558-e998-4bcf-a532-2c96cb07f4c2.pptx"/>
  <p:tag name="OFFICEPLUS.TAG" val="2beb2bf3-40ba-4876-8eff-8450af69fbd8"/>
  <p:tag name="OFFICEPLUS.OUTLINECONTENT" val="15569348"/>
</p:tagLst>
</file>

<file path=ppt/tags/tag6.xml><?xml version="1.0" encoding="utf-8"?>
<p:tagLst xmlns:p="http://schemas.openxmlformats.org/presentationml/2006/main">
  <p:tag name="OFFICEPLUS.TAG" val="43779941-ebb9-4272-ab0a-451395e9a0c0"/>
  <p:tag name="OFFICEPLUS.OUTLINESECTION" val="4766826"/>
</p:tagLst>
</file>

<file path=ppt/tags/tag7.xml><?xml version="1.0" encoding="utf-8"?>
<p:tagLst xmlns:p="http://schemas.openxmlformats.org/presentationml/2006/main">
  <p:tag name="OFFICEPLUS.TEMPLATE" val="49ff58e0-387e-4c70-9838-f2ed39e13191.pptx"/>
  <p:tag name="OFFICEPLUS.TAG" val="2beb2bf3-40ba-4876-8eff-8450af69fbd8"/>
  <p:tag name="OFFICEPLUS.OUTLINECONTENT" val="15569356"/>
</p:tagLst>
</file>

<file path=ppt/tags/tag8.xml><?xml version="1.0" encoding="utf-8"?>
<p:tagLst xmlns:p="http://schemas.openxmlformats.org/presentationml/2006/main">
  <p:tag name="OFFICEPLUS.TEMPLATE" val="49ff58e0-387e-4c70-9838-f2ed39e13191.pptx"/>
  <p:tag name="OFFICEPLUS.TAG" val="2beb2bf3-40ba-4876-8eff-8450af69fbd8"/>
  <p:tag name="OFFICEPLUS.OUTLINECONTENT" val="15569356"/>
</p:tagLst>
</file>

<file path=ppt/tags/tag9.xml><?xml version="1.0" encoding="utf-8"?>
<p:tagLst xmlns:p="http://schemas.openxmlformats.org/presentationml/2006/main">
  <p:tag name="OFFICEPLUS.TEMPLATE" val="49ff58e0-387e-4c70-9838-f2ed39e13191.pptx"/>
  <p:tag name="OFFICEPLUS.TAG" val="2beb2bf3-40ba-4876-8eff-8450af69fbd8"/>
  <p:tag name="OFFICEPLUS.OUTLINECONTENT" val="15569356"/>
</p:tagLst>
</file>

<file path=ppt/theme/theme1.xml><?xml version="1.0" encoding="utf-8"?>
<a:theme xmlns:a="http://schemas.openxmlformats.org/drawingml/2006/main" name="Designed by OfficePLUS">
  <a:themeElements>
    <a:clrScheme name="OfficePLUS">
      <a:dk1>
        <a:srgbClr val="000000"/>
      </a:dk1>
      <a:lt1>
        <a:srgbClr val="FFFFFF"/>
      </a:lt1>
      <a:dk2>
        <a:srgbClr val="778495"/>
      </a:dk2>
      <a:lt2>
        <a:srgbClr val="F0F0F0"/>
      </a:lt2>
      <a:accent1>
        <a:srgbClr val="AFC434"/>
      </a:accent1>
      <a:accent2>
        <a:srgbClr val="838008"/>
      </a:accent2>
      <a:accent3>
        <a:srgbClr val="25ADFF"/>
      </a:accent3>
      <a:accent4>
        <a:srgbClr val="9BA51E"/>
      </a:accent4>
      <a:accent5>
        <a:srgbClr val="6AD4F4"/>
      </a:accent5>
      <a:accent6>
        <a:srgbClr val="5B5E00"/>
      </a:accent6>
      <a:hlink>
        <a:srgbClr val="4472C4"/>
      </a:hlink>
      <a:folHlink>
        <a:srgbClr val="BFBFBF"/>
      </a:folHlink>
    </a:clrScheme>
    <a:fontScheme name="OfficePLUS">
      <a:majorFont>
        <a:latin typeface="Arial"/>
        <a:ea typeface="微软雅黑"/>
        <a:cs typeface=""/>
      </a:majorFont>
      <a:minorFont>
        <a:latin typeface="Arial"/>
        <a:ea typeface="微软雅黑"/>
        <a:cs typeface=""/>
      </a:minorFont>
    </a:fontScheme>
    <a:fmtScheme name="OfficePLU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2763</Words>
  <Application>WPS 演示</Application>
  <PresentationFormat>宽屏</PresentationFormat>
  <Paragraphs>111</Paragraphs>
  <Slides>14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14</vt:i4>
      </vt:variant>
    </vt:vector>
  </HeadingPairs>
  <TitlesOfParts>
    <vt:vector size="21" baseType="lpstr">
      <vt:lpstr>Arial</vt:lpstr>
      <vt:lpstr>宋体</vt:lpstr>
      <vt:lpstr>Wingdings</vt:lpstr>
      <vt:lpstr>微软雅黑</vt:lpstr>
      <vt:lpstr>Arial Unicode MS</vt:lpstr>
      <vt:lpstr>等线</vt:lpstr>
      <vt:lpstr>Designed by OfficePLUS</vt:lpstr>
      <vt:lpstr>电商时代推进农村水果高质量发展</vt:lpstr>
      <vt:lpstr>PowerPoint 演示文稿</vt:lpstr>
      <vt:lpstr>01.文献资料概述</vt:lpstr>
      <vt:lpstr>文献资料概述</vt:lpstr>
      <vt:lpstr>文献资料概述</vt:lpstr>
      <vt:lpstr>02.研究的现状以及 研究方法</vt:lpstr>
      <vt:lpstr>研究的现状以及研究方法</vt:lpstr>
      <vt:lpstr>研究的现状以及研究方法</vt:lpstr>
      <vt:lpstr>研究的现状以及研究方法</vt:lpstr>
      <vt:lpstr>03.调研出发点和目的 </vt:lpstr>
      <vt:lpstr>调研出发点和目的</vt:lpstr>
      <vt:lpstr>04.调研预期成果</vt:lpstr>
      <vt:lpstr>实践预期成果</vt:lpstr>
      <vt:lpstr>Thank You</vt:lpstr>
    </vt:vector>
  </TitlesOfParts>
  <Company>OfficePLUS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OfficePLUS PowerPoint Template</dc:title>
  <dc:creator>OfficePLUS</dc:creator>
  <cp:lastModifiedBy>灰机</cp:lastModifiedBy>
  <cp:revision>9</cp:revision>
  <dcterms:created xsi:type="dcterms:W3CDTF">2023-07-20T03:04:00Z</dcterms:created>
  <dcterms:modified xsi:type="dcterms:W3CDTF">2024-09-14T10:56:15Z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F96FDD10207F4127ACBFD23933832C93_12</vt:lpwstr>
  </property>
  <property fmtid="{D5CDD505-2E9C-101B-9397-08002B2CF9AE}" pid="3" name="KSOProductBuildVer">
    <vt:lpwstr>2052-11.1.0.10009</vt:lpwstr>
  </property>
</Properties>
</file>