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embedTrueTypeFonts="1" saveSubsetFonts="1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y="10287000" cx="18288000"/>
  <p:notesSz cx="6858000" cy="9144000"/>
  <p:defaultTextStyle>
    <a:defPPr>
      <a:defRPr lang="en-US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ThumbnailView">
  <p:normalViewPr>
    <p:restoredLeft sz="15620" autoAdjust="0"/>
    <p:restoredTop sz="94251" autoAdjust="0"/>
  </p:normalViewPr>
  <p:slideViewPr>
    <p:cSldViewPr showGuides="1">
      <p:cViewPr varScale="1">
        <p:scale>
          <a:sx n="58" d="100"/>
          <a:sy n="58" d="100"/>
        </p:scale>
        <p:origin x="76" y="80"/>
      </p:cViewPr>
      <p:guideLst>
        <p:guide orient="horz" pos="219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tableStyles" Target="tableStyles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8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838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839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840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841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7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p>
            <a:r>
              <a:rPr lang="en-US"/>
              <a:t>Click to edit Master title style</a:t>
            </a:r>
          </a:p>
        </p:txBody>
      </p:sp>
      <p:sp>
        <p:nvSpPr>
          <p:cNvPr id="104878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algn="ctr" indent="0" mar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algn="ctr" indent="0" marL="457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marL="914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marL="1371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marL="1828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marL="228600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marL="2743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marL="3200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marL="3657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4878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104878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8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7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</a:p>
        </p:txBody>
      </p:sp>
      <p:sp>
        <p:nvSpPr>
          <p:cNvPr id="1048808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80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10488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8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7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1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p>
            <a:r>
              <a:rPr lang="en-US"/>
              <a:t>Click to edit Master title style</a:t>
            </a:r>
          </a:p>
        </p:txBody>
      </p:sp>
      <p:sp>
        <p:nvSpPr>
          <p:cNvPr id="1048792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9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104879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9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7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6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</a:p>
        </p:txBody>
      </p:sp>
      <p:sp>
        <p:nvSpPr>
          <p:cNvPr id="1048797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9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104879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80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7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b="1" cap="all"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81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indent="0" mar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81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104881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81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8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</a:p>
        </p:txBody>
      </p:sp>
      <p:sp>
        <p:nvSpPr>
          <p:cNvPr id="1048818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819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82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104882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82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8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3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</a:p>
        </p:txBody>
      </p:sp>
      <p:sp>
        <p:nvSpPr>
          <p:cNvPr id="1048824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 fontScale="91667" lnSpcReduction="10000"/>
          </a:bodyPr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825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82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 fontScale="91667" lnSpcReduction="10000"/>
          </a:bodyPr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827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82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104882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83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7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</a:p>
        </p:txBody>
      </p:sp>
      <p:sp>
        <p:nvSpPr>
          <p:cNvPr id="1048788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104878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9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104858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58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8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1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b="1"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832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833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83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104883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83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7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1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b="1"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802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endParaRPr lang="en-US"/>
          </a:p>
        </p:txBody>
      </p:sp>
      <p:sp>
        <p:nvSpPr>
          <p:cNvPr id="1048803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80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104880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80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lang="en-US"/>
              <a:t>Click to edit Master title style</a:t>
            </a:r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eaLnBrk="1" hangingPunct="1" latinLnBrk="0" rtl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342900" latinLnBrk="0" marL="342900" rtl="0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85750" latinLnBrk="0" marL="742950" rtl="0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7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slideLayout" Target="../slideLayouts/slideLayout7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slideLayout" Target="../slideLayouts/slideLayout7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tags" Target="../tags/tag1.xml"/><Relationship Id="rId5" Type="http://schemas.openxmlformats.org/officeDocument/2006/relationships/tags" Target="../tags/tag2.xml"/><Relationship Id="rId6" Type="http://schemas.openxmlformats.org/officeDocument/2006/relationships/tags" Target="../tags/tag3.xml"/><Relationship Id="rId7" Type="http://schemas.openxmlformats.org/officeDocument/2006/relationships/tags" Target="../tags/tag4.xml"/><Relationship Id="rId8" Type="http://schemas.openxmlformats.org/officeDocument/2006/relationships/tags" Target="../tags/tag5.xml"/><Relationship Id="rId9" Type="http://schemas.openxmlformats.org/officeDocument/2006/relationships/tags" Target="../tags/tag6.xml"/><Relationship Id="rId10" Type="http://schemas.openxmlformats.org/officeDocument/2006/relationships/tags" Target="../tags/tag7.xml"/><Relationship Id="rId11" Type="http://schemas.openxmlformats.org/officeDocument/2006/relationships/tags" Target="../tags/tag8.xml"/><Relationship Id="rId12" Type="http://schemas.openxmlformats.org/officeDocument/2006/relationships/tags" Target="../tags/tag9.xml"/><Relationship Id="rId13" Type="http://schemas.openxmlformats.org/officeDocument/2006/relationships/tags" Target="../tags/tag10.xml"/><Relationship Id="rId14" Type="http://schemas.openxmlformats.org/officeDocument/2006/relationships/tags" Target="../tags/tag11.xml"/><Relationship Id="rId15" Type="http://schemas.openxmlformats.org/officeDocument/2006/relationships/tags" Target="../tags/tag12.xml"/><Relationship Id="rId16" Type="http://schemas.openxmlformats.org/officeDocument/2006/relationships/tags" Target="../tags/tag13.xml"/><Relationship Id="rId17" Type="http://schemas.openxmlformats.org/officeDocument/2006/relationships/tags" Target="../tags/tag14.xml"/><Relationship Id="rId18" Type="http://schemas.openxmlformats.org/officeDocument/2006/relationships/tags" Target="../tags/tag15.xml"/><Relationship Id="rId19" Type="http://schemas.openxmlformats.org/officeDocument/2006/relationships/tags" Target="../tags/tag16.xml"/><Relationship Id="rId20" Type="http://schemas.openxmlformats.org/officeDocument/2006/relationships/tags" Target="../tags/tag17.xml"/><Relationship Id="rId21" Type="http://schemas.openxmlformats.org/officeDocument/2006/relationships/tags" Target="../tags/tag18.xml"/><Relationship Id="rId22" Type="http://schemas.openxmlformats.org/officeDocument/2006/relationships/tags" Target="../tags/tag19.xml"/><Relationship Id="rId23" Type="http://schemas.openxmlformats.org/officeDocument/2006/relationships/tags" Target="../tags/tag20.xml"/><Relationship Id="rId24" Type="http://schemas.openxmlformats.org/officeDocument/2006/relationships/slideLayout" Target="../slideLayouts/slideLayout7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tags" Target="../tags/tag21.xml"/><Relationship Id="rId5" Type="http://schemas.openxmlformats.org/officeDocument/2006/relationships/tags" Target="../tags/tag22.xml"/><Relationship Id="rId6" Type="http://schemas.openxmlformats.org/officeDocument/2006/relationships/tags" Target="../tags/tag23.xml"/><Relationship Id="rId7" Type="http://schemas.openxmlformats.org/officeDocument/2006/relationships/tags" Target="../tags/tag24.xml"/><Relationship Id="rId8" Type="http://schemas.openxmlformats.org/officeDocument/2006/relationships/tags" Target="../tags/tag25.xml"/><Relationship Id="rId9" Type="http://schemas.openxmlformats.org/officeDocument/2006/relationships/tags" Target="../tags/tag26.xml"/><Relationship Id="rId10" Type="http://schemas.openxmlformats.org/officeDocument/2006/relationships/tags" Target="../tags/tag27.xml"/><Relationship Id="rId11" Type="http://schemas.openxmlformats.org/officeDocument/2006/relationships/tags" Target="../tags/tag28.xml"/><Relationship Id="rId12" Type="http://schemas.openxmlformats.org/officeDocument/2006/relationships/tags" Target="../tags/tag29.xml"/><Relationship Id="rId13" Type="http://schemas.openxmlformats.org/officeDocument/2006/relationships/tags" Target="../tags/tag30.xml"/><Relationship Id="rId14" Type="http://schemas.openxmlformats.org/officeDocument/2006/relationships/tags" Target="../tags/tag31.xml"/><Relationship Id="rId15" Type="http://schemas.openxmlformats.org/officeDocument/2006/relationships/tags" Target="../tags/tag32.xml"/><Relationship Id="rId16" Type="http://schemas.openxmlformats.org/officeDocument/2006/relationships/slideLayout" Target="../slideLayouts/slideLayout7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3"/>
        </a:solidFill>
        <a:effectLst/>
      </p:bgPr>
    </p:bg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4" name="Freeform 2"/>
          <p:cNvSpPr/>
          <p:nvPr/>
        </p:nvSpPr>
        <p:spPr>
          <a:xfrm rot="-5584104">
            <a:off x="-8317673" y="475378"/>
            <a:ext cx="11492085" cy="10098670"/>
          </a:xfrm>
          <a:custGeom>
            <a:avLst/>
            <a:ahLst/>
            <a:rect l="l" t="t" r="r" b="b"/>
            <a:pathLst>
              <a:path w="11492085" h="10098670">
                <a:moveTo>
                  <a:pt x="0" y="0"/>
                </a:moveTo>
                <a:lnTo>
                  <a:pt x="11492085" y="0"/>
                </a:lnTo>
                <a:lnTo>
                  <a:pt x="11492085" y="10098670"/>
                </a:lnTo>
                <a:lnTo>
                  <a:pt x="0" y="10098670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/>
            </a:stretch>
          </a:blipFill>
        </p:spPr>
      </p:sp>
      <p:sp>
        <p:nvSpPr>
          <p:cNvPr id="1048585" name="Freeform 3"/>
          <p:cNvSpPr/>
          <p:nvPr/>
        </p:nvSpPr>
        <p:spPr>
          <a:xfrm rot="600608">
            <a:off x="14587266" y="5562624"/>
            <a:ext cx="11745951" cy="7091618"/>
          </a:xfrm>
          <a:custGeom>
            <a:avLst/>
            <a:ahLst/>
            <a:rect l="l" t="t" r="r" b="b"/>
            <a:pathLst>
              <a:path w="11745951" h="7091618">
                <a:moveTo>
                  <a:pt x="0" y="0"/>
                </a:moveTo>
                <a:lnTo>
                  <a:pt x="11745951" y="0"/>
                </a:lnTo>
                <a:lnTo>
                  <a:pt x="11745951" y="7091618"/>
                </a:lnTo>
                <a:lnTo>
                  <a:pt x="0" y="7091618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/>
            </a:stretch>
          </a:blipFill>
        </p:spPr>
      </p:sp>
      <p:sp>
        <p:nvSpPr>
          <p:cNvPr id="1048586" name="Freeform 4"/>
          <p:cNvSpPr/>
          <p:nvPr/>
        </p:nvSpPr>
        <p:spPr>
          <a:xfrm rot="9125282">
            <a:off x="3081148" y="-4541814"/>
            <a:ext cx="12863753" cy="6924987"/>
          </a:xfrm>
          <a:custGeom>
            <a:avLst/>
            <a:ahLst/>
            <a:rect l="l" t="t" r="r" b="b"/>
            <a:pathLst>
              <a:path w="12863753" h="6924987">
                <a:moveTo>
                  <a:pt x="0" y="0"/>
                </a:moveTo>
                <a:lnTo>
                  <a:pt x="12863753" y="0"/>
                </a:lnTo>
                <a:lnTo>
                  <a:pt x="12863753" y="6924987"/>
                </a:lnTo>
                <a:lnTo>
                  <a:pt x="0" y="6924987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48587" name="Freeform 5"/>
          <p:cNvSpPr/>
          <p:nvPr/>
        </p:nvSpPr>
        <p:spPr>
          <a:xfrm rot="-9863417">
            <a:off x="15723260" y="-2218206"/>
            <a:ext cx="7121766" cy="6258252"/>
          </a:xfrm>
          <a:custGeom>
            <a:avLst/>
            <a:ahLst/>
            <a:rect l="l" t="t" r="r" b="b"/>
            <a:pathLst>
              <a:path w="7121766" h="6258252">
                <a:moveTo>
                  <a:pt x="0" y="0"/>
                </a:moveTo>
                <a:lnTo>
                  <a:pt x="7121767" y="0"/>
                </a:lnTo>
                <a:lnTo>
                  <a:pt x="7121767" y="6258252"/>
                </a:lnTo>
                <a:lnTo>
                  <a:pt x="0" y="6258252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48588" name="TextBox 6"/>
          <p:cNvSpPr txBox="1"/>
          <p:nvPr/>
        </p:nvSpPr>
        <p:spPr>
          <a:xfrm>
            <a:off x="1295371" y="5296121"/>
            <a:ext cx="15830608" cy="1477010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11520"/>
              </a:lnSpc>
            </a:pPr>
            <a:r>
              <a:rPr b="1" sz="8800" lang="en-US" spc="-2">
                <a:solidFill>
                  <a:srgbClr val="326064"/>
                </a:solidFill>
                <a:latin typeface="思源宋体-超粗体" panose="02020900000000000000" charset="-122"/>
                <a:ea typeface="思源宋体-超粗体" panose="02020900000000000000" charset="-122"/>
                <a:cs typeface="思源宋体-超粗体" panose="02020900000000000000" charset="-122"/>
                <a:sym typeface="思源宋体-超粗体" panose="02020900000000000000" charset="-122"/>
              </a:rPr>
              <a:t>开题报告</a:t>
            </a:r>
          </a:p>
        </p:txBody>
      </p:sp>
      <p:sp>
        <p:nvSpPr>
          <p:cNvPr id="1048589" name="TextBox 8"/>
          <p:cNvSpPr txBox="1"/>
          <p:nvPr/>
        </p:nvSpPr>
        <p:spPr>
          <a:xfrm>
            <a:off x="1828800" y="2781300"/>
            <a:ext cx="14552930" cy="1819275"/>
          </a:xfrm>
          <a:prstGeom prst="rect"/>
        </p:spPr>
        <p:txBody>
          <a:bodyPr anchor="t" bIns="0" lIns="0" rIns="0" rtlCol="0" tIns="0" wrap="square">
            <a:spAutoFit/>
          </a:bodyPr>
          <a:p>
            <a:pPr algn="ctr">
              <a:lnSpc>
                <a:spcPts val="14190"/>
              </a:lnSpc>
            </a:pPr>
            <a:r>
              <a:rPr altLang="en-US" b="1" sz="9600" lang="zh-CN" spc="-2">
                <a:solidFill>
                  <a:srgbClr val="373433"/>
                </a:solidFill>
                <a:latin typeface="思源宋体-超粗体" panose="02020900000000000000" charset="-122"/>
                <a:ea typeface="思源宋体-超粗体" panose="02020900000000000000" charset="-122"/>
                <a:cs typeface="思源宋体-超粗体" panose="02020900000000000000" charset="-122"/>
                <a:sym typeface="思源宋体-超粗体" panose="02020900000000000000" charset="-122"/>
              </a:rPr>
              <a:t>奶茶店市场经营情况调查</a:t>
            </a:r>
          </a:p>
        </p:txBody>
      </p:sp>
      <p:grpSp>
        <p:nvGrpSpPr>
          <p:cNvPr id="25" name="Group 9"/>
          <p:cNvGrpSpPr/>
          <p:nvPr/>
        </p:nvGrpSpPr>
        <p:grpSpPr>
          <a:xfrm>
            <a:off x="7238715" y="7609654"/>
            <a:ext cx="3944082" cy="491685"/>
            <a:chOff x="0" y="0"/>
            <a:chExt cx="5258776" cy="655581"/>
          </a:xfrm>
        </p:grpSpPr>
        <p:grpSp>
          <p:nvGrpSpPr>
            <p:cNvPr id="26" name="Group 10"/>
            <p:cNvGrpSpPr/>
            <p:nvPr/>
          </p:nvGrpSpPr>
          <p:grpSpPr>
            <a:xfrm>
              <a:off x="0" y="0"/>
              <a:ext cx="5258776" cy="655581"/>
              <a:chOff x="0" y="0"/>
              <a:chExt cx="1038771" cy="129497"/>
            </a:xfrm>
          </p:grpSpPr>
          <p:sp>
            <p:nvSpPr>
              <p:cNvPr id="1048590" name="Freeform 11"/>
              <p:cNvSpPr/>
              <p:nvPr/>
            </p:nvSpPr>
            <p:spPr>
              <a:xfrm>
                <a:off x="0" y="0"/>
                <a:ext cx="1038771" cy="129497"/>
              </a:xfrm>
              <a:custGeom>
                <a:avLst/>
                <a:ahLst/>
                <a:rect l="l" t="t" r="r" b="b"/>
                <a:pathLst>
                  <a:path w="1038771" h="129497">
                    <a:moveTo>
                      <a:pt x="64749" y="0"/>
                    </a:moveTo>
                    <a:lnTo>
                      <a:pt x="974022" y="0"/>
                    </a:lnTo>
                    <a:cubicBezTo>
                      <a:pt x="1009782" y="0"/>
                      <a:pt x="1038771" y="28989"/>
                      <a:pt x="1038771" y="64749"/>
                    </a:cubicBezTo>
                    <a:lnTo>
                      <a:pt x="1038771" y="64749"/>
                    </a:lnTo>
                    <a:cubicBezTo>
                      <a:pt x="1038771" y="81921"/>
                      <a:pt x="1031949" y="98390"/>
                      <a:pt x="1019806" y="110533"/>
                    </a:cubicBezTo>
                    <a:cubicBezTo>
                      <a:pt x="1007663" y="122676"/>
                      <a:pt x="991194" y="129497"/>
                      <a:pt x="974022" y="129497"/>
                    </a:cubicBezTo>
                    <a:lnTo>
                      <a:pt x="64749" y="129497"/>
                    </a:lnTo>
                    <a:cubicBezTo>
                      <a:pt x="28989" y="129497"/>
                      <a:pt x="0" y="100508"/>
                      <a:pt x="0" y="64749"/>
                    </a:cubicBezTo>
                    <a:lnTo>
                      <a:pt x="0" y="64749"/>
                    </a:lnTo>
                    <a:cubicBezTo>
                      <a:pt x="0" y="28989"/>
                      <a:pt x="28989" y="0"/>
                      <a:pt x="64749" y="0"/>
                    </a:cubicBezTo>
                    <a:close/>
                  </a:path>
                </a:pathLst>
              </a:custGeom>
              <a:solidFill>
                <a:srgbClr val="326064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id="1048591" name="TextBox 12"/>
              <p:cNvSpPr txBox="1"/>
              <p:nvPr/>
            </p:nvSpPr>
            <p:spPr>
              <a:xfrm>
                <a:off x="0" y="-28575"/>
                <a:ext cx="1038771" cy="158072"/>
              </a:xfrm>
              <a:prstGeom prst="rect"/>
            </p:spPr>
            <p:txBody>
              <a:bodyPr anchor="ctr" bIns="50800" lIns="50800" rIns="50800" rtlCol="0" tIns="50800"/>
              <a:p>
                <a:pPr algn="ctr" indent="0" lvl="0" marL="0">
                  <a:lnSpc>
                    <a:spcPts val="280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id="1048592" name="TextBox 13"/>
            <p:cNvSpPr txBox="1"/>
            <p:nvPr/>
          </p:nvSpPr>
          <p:spPr>
            <a:xfrm>
              <a:off x="313404" y="48805"/>
              <a:ext cx="4631968" cy="533401"/>
            </a:xfrm>
            <a:prstGeom prst="rect"/>
          </p:spPr>
          <p:txBody>
            <a:bodyPr anchor="t" bIns="0" lIns="0" rIns="0" rtlCol="0" tIns="0">
              <a:spAutoFit/>
            </a:bodyPr>
            <a:p>
              <a:pPr algn="ctr" indent="0" lvl="0" marL="0">
                <a:lnSpc>
                  <a:spcPts val="3120"/>
                </a:lnSpc>
                <a:spcBef>
                  <a:spcPct val="0"/>
                </a:spcBef>
              </a:pPr>
              <a:r>
                <a:rPr b="1" sz="2600" lang="en-US" spc="525" strike="noStrike" u="none">
                  <a:solidFill>
                    <a:srgbClr val="FBFAF3"/>
                  </a:solidFill>
                  <a:latin typeface="思源宋体 2 Bold" panose="02020700000000000000" charset="-122"/>
                  <a:ea typeface="思源宋体 2 Bold" panose="02020700000000000000" charset="-122"/>
                  <a:cs typeface="思源宋体 2 Bold" panose="02020700000000000000" charset="-122"/>
                  <a:sym typeface="思源宋体 2 Bold" panose="02020700000000000000" charset="-122"/>
                </a:rPr>
                <a:t>汇报人：</a:t>
              </a:r>
            </a:p>
          </p:txBody>
        </p:sp>
      </p:grpSp>
      <p:sp>
        <p:nvSpPr>
          <p:cNvPr id="1048593" name="文本框 18"/>
          <p:cNvSpPr txBox="1"/>
          <p:nvPr/>
        </p:nvSpPr>
        <p:spPr>
          <a:xfrm>
            <a:off x="9296400" y="4686300"/>
            <a:ext cx="7145655" cy="706755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en-US" b="1" sz="4000" lang="zh-CN" spc="-2">
                <a:solidFill>
                  <a:srgbClr val="373433"/>
                </a:solidFill>
                <a:latin typeface="思源宋体-超粗体" panose="02020900000000000000" charset="-122"/>
                <a:ea typeface="思源宋体-超粗体" panose="02020900000000000000" charset="-122"/>
                <a:cs typeface="思源宋体-超粗体" panose="02020900000000000000" charset="-122"/>
              </a:rPr>
              <a:t>——以蜜雪冰城为例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3"/>
        </a:solidFill>
        <a:effectLst/>
      </p:bgPr>
    </p:bg>
    <p:spTree>
      <p:nvGrpSpPr>
        <p:cNvPr id="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7" name="Freeform 2"/>
          <p:cNvSpPr/>
          <p:nvPr/>
        </p:nvSpPr>
        <p:spPr>
          <a:xfrm rot="-6439983">
            <a:off x="-6784324" y="2145372"/>
            <a:ext cx="10918798" cy="9594894"/>
          </a:xfrm>
          <a:custGeom>
            <a:avLst/>
            <a:ahLst/>
            <a:rect l="l" t="t" r="r" b="b"/>
            <a:pathLst>
              <a:path w="10918798" h="9594894">
                <a:moveTo>
                  <a:pt x="0" y="0"/>
                </a:moveTo>
                <a:lnTo>
                  <a:pt x="10918798" y="0"/>
                </a:lnTo>
                <a:lnTo>
                  <a:pt x="10918798" y="9594894"/>
                </a:lnTo>
                <a:lnTo>
                  <a:pt x="0" y="9594894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/>
            </a:stretch>
          </a:blipFill>
        </p:spPr>
      </p:sp>
      <p:sp>
        <p:nvSpPr>
          <p:cNvPr id="1048738" name="Freeform 3"/>
          <p:cNvSpPr/>
          <p:nvPr/>
        </p:nvSpPr>
        <p:spPr>
          <a:xfrm rot="1619180">
            <a:off x="12083285" y="6580110"/>
            <a:ext cx="12409431" cy="7492194"/>
          </a:xfrm>
          <a:custGeom>
            <a:avLst/>
            <a:ahLst/>
            <a:rect l="l" t="t" r="r" b="b"/>
            <a:pathLst>
              <a:path w="12409431" h="7492194">
                <a:moveTo>
                  <a:pt x="0" y="0"/>
                </a:moveTo>
                <a:lnTo>
                  <a:pt x="12409430" y="0"/>
                </a:lnTo>
                <a:lnTo>
                  <a:pt x="12409430" y="7492194"/>
                </a:lnTo>
                <a:lnTo>
                  <a:pt x="0" y="7492194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/>
            </a:stretch>
          </a:blipFill>
        </p:spPr>
      </p:sp>
      <p:sp>
        <p:nvSpPr>
          <p:cNvPr id="1048739" name="Freeform 4"/>
          <p:cNvSpPr/>
          <p:nvPr/>
        </p:nvSpPr>
        <p:spPr>
          <a:xfrm rot="-5073062">
            <a:off x="10827423" y="6077100"/>
            <a:ext cx="12863753" cy="6924987"/>
          </a:xfrm>
          <a:custGeom>
            <a:avLst/>
            <a:ahLst/>
            <a:rect l="l" t="t" r="r" b="b"/>
            <a:pathLst>
              <a:path w="12863753" h="6924987">
                <a:moveTo>
                  <a:pt x="0" y="0"/>
                </a:moveTo>
                <a:lnTo>
                  <a:pt x="12863754" y="0"/>
                </a:lnTo>
                <a:lnTo>
                  <a:pt x="12863754" y="6924987"/>
                </a:lnTo>
                <a:lnTo>
                  <a:pt x="0" y="6924987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48740" name="Freeform 5"/>
          <p:cNvSpPr/>
          <p:nvPr/>
        </p:nvSpPr>
        <p:spPr>
          <a:xfrm rot="9705696">
            <a:off x="12898107" y="-4406071"/>
            <a:ext cx="8722386" cy="7664797"/>
          </a:xfrm>
          <a:custGeom>
            <a:avLst/>
            <a:ahLst/>
            <a:rect l="l" t="t" r="r" b="b"/>
            <a:pathLst>
              <a:path w="8722386" h="7664797">
                <a:moveTo>
                  <a:pt x="0" y="0"/>
                </a:moveTo>
                <a:lnTo>
                  <a:pt x="8722386" y="0"/>
                </a:lnTo>
                <a:lnTo>
                  <a:pt x="8722386" y="7664797"/>
                </a:lnTo>
                <a:lnTo>
                  <a:pt x="0" y="7664797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48741" name="TextBox 6"/>
          <p:cNvSpPr txBox="1"/>
          <p:nvPr/>
        </p:nvSpPr>
        <p:spPr>
          <a:xfrm>
            <a:off x="2589750" y="3229956"/>
            <a:ext cx="13108499" cy="1884904"/>
          </a:xfrm>
          <a:prstGeom prst="rect"/>
        </p:spPr>
        <p:txBody>
          <a:bodyPr anchor="t" bIns="0" lIns="0" rIns="0" rtlCol="0" tIns="0">
            <a:spAutoFit/>
          </a:bodyPr>
          <a:p>
            <a:pPr algn="ctr" indent="0" lvl="0" marL="0">
              <a:lnSpc>
                <a:spcPts val="14885"/>
              </a:lnSpc>
              <a:spcBef>
                <a:spcPct val="0"/>
              </a:spcBef>
            </a:pPr>
            <a:r>
              <a:rPr b="1" sz="12405" lang="en-US" spc="-2">
                <a:solidFill>
                  <a:srgbClr val="070704"/>
                </a:solidFill>
                <a:latin typeface="思源宋体-超粗体" panose="02020900000000000000" charset="-122"/>
                <a:ea typeface="思源宋体-超粗体" panose="02020900000000000000" charset="-122"/>
                <a:cs typeface="思源宋体-超粗体" panose="02020900000000000000" charset="-122"/>
                <a:sym typeface="思源宋体-超粗体" panose="02020900000000000000" charset="-122"/>
              </a:rPr>
              <a:t>PART FOUR</a:t>
            </a:r>
          </a:p>
        </p:txBody>
      </p:sp>
      <p:grpSp>
        <p:nvGrpSpPr>
          <p:cNvPr id="67" name="Group 7"/>
          <p:cNvGrpSpPr/>
          <p:nvPr/>
        </p:nvGrpSpPr>
        <p:grpSpPr>
          <a:xfrm>
            <a:off x="3967479" y="4735924"/>
            <a:ext cx="10353043" cy="1622151"/>
            <a:chOff x="0" y="0"/>
            <a:chExt cx="2726727" cy="427233"/>
          </a:xfrm>
        </p:grpSpPr>
        <p:sp>
          <p:nvSpPr>
            <p:cNvPr id="1048742" name="Freeform 8"/>
            <p:cNvSpPr/>
            <p:nvPr/>
          </p:nvSpPr>
          <p:spPr>
            <a:xfrm>
              <a:off x="0" y="0"/>
              <a:ext cx="2726727" cy="427233"/>
            </a:xfrm>
            <a:custGeom>
              <a:avLst/>
              <a:ahLst/>
              <a:rect l="l" t="t" r="r" b="b"/>
              <a:pathLst>
                <a:path w="2726727" h="427233">
                  <a:moveTo>
                    <a:pt x="0" y="0"/>
                  </a:moveTo>
                  <a:lnTo>
                    <a:pt x="2726727" y="0"/>
                  </a:lnTo>
                  <a:lnTo>
                    <a:pt x="2726727" y="427233"/>
                  </a:lnTo>
                  <a:lnTo>
                    <a:pt x="0" y="427233"/>
                  </a:lnTo>
                  <a:close/>
                </a:path>
              </a:pathLst>
            </a:custGeom>
            <a:solidFill>
              <a:srgbClr val="FBFAF3"/>
            </a:solidFill>
          </p:spPr>
        </p:sp>
        <p:sp>
          <p:nvSpPr>
            <p:cNvPr id="1048743" name="TextBox 9"/>
            <p:cNvSpPr txBox="1"/>
            <p:nvPr/>
          </p:nvSpPr>
          <p:spPr>
            <a:xfrm>
              <a:off x="0" y="-38100"/>
              <a:ext cx="2726727" cy="465333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2800"/>
                </a:lnSpc>
              </a:pPr>
            </a:p>
          </p:txBody>
        </p:sp>
      </p:grpSp>
      <p:sp>
        <p:nvSpPr>
          <p:cNvPr id="1048744" name="TextBox 10"/>
          <p:cNvSpPr txBox="1"/>
          <p:nvPr/>
        </p:nvSpPr>
        <p:spPr>
          <a:xfrm>
            <a:off x="2829830" y="6319591"/>
            <a:ext cx="12628341" cy="538480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sz="3000" lang="en-US" spc="354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RELATED REFERENCE</a:t>
            </a:r>
          </a:p>
        </p:txBody>
      </p:sp>
      <p:sp>
        <p:nvSpPr>
          <p:cNvPr id="1048745" name="TextBox 11"/>
          <p:cNvSpPr txBox="1"/>
          <p:nvPr/>
        </p:nvSpPr>
        <p:spPr>
          <a:xfrm>
            <a:off x="4392725" y="4859750"/>
            <a:ext cx="9502550" cy="1249680"/>
          </a:xfrm>
          <a:prstGeom prst="rect"/>
        </p:spPr>
        <p:txBody>
          <a:bodyPr anchor="t" bIns="0" lIns="0" rIns="0" rtlCol="0" tIns="0">
            <a:spAutoFit/>
          </a:bodyPr>
          <a:p>
            <a:pPr algn="ctr" indent="0" lvl="0" marL="0">
              <a:lnSpc>
                <a:spcPts val="9745"/>
              </a:lnSpc>
              <a:spcBef>
                <a:spcPct val="0"/>
              </a:spcBef>
            </a:pPr>
            <a:r>
              <a:rPr altLang="en-US" b="1" sz="8120" lang="zh-CN" spc="552">
                <a:solidFill>
                  <a:srgbClr val="326064"/>
                </a:solidFill>
                <a:latin typeface="思源宋体 2 Bold" panose="02020700000000000000" charset="-122"/>
                <a:ea typeface="思源宋体 2 Bold" panose="02020700000000000000" charset="-122"/>
                <a:cs typeface="思源宋体 2 Bold" panose="02020700000000000000" charset="-122"/>
                <a:sym typeface="思源宋体 2 Bold" panose="02020700000000000000" charset="-122"/>
              </a:rPr>
              <a:t>相关参考文献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3"/>
        </a:solidFill>
        <a:effectLst/>
      </p:bgPr>
    </p:bg>
    <p:spTree>
      <p:nvGrpSpPr>
        <p:cNvPr id="6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6" name="Freeform 2"/>
          <p:cNvSpPr/>
          <p:nvPr/>
        </p:nvSpPr>
        <p:spPr>
          <a:xfrm rot="-4304367">
            <a:off x="-7584446" y="-2584499"/>
            <a:ext cx="9470639" cy="8322324"/>
          </a:xfrm>
          <a:custGeom>
            <a:avLst/>
            <a:ahLst/>
            <a:rect l="l" t="t" r="r" b="b"/>
            <a:pathLst>
              <a:path w="9470639" h="8322324">
                <a:moveTo>
                  <a:pt x="0" y="0"/>
                </a:moveTo>
                <a:lnTo>
                  <a:pt x="9470639" y="0"/>
                </a:lnTo>
                <a:lnTo>
                  <a:pt x="9470639" y="8322324"/>
                </a:lnTo>
                <a:lnTo>
                  <a:pt x="0" y="8322324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/>
            </a:stretch>
          </a:blipFill>
        </p:spPr>
      </p:sp>
      <p:sp>
        <p:nvSpPr>
          <p:cNvPr id="1048747" name="Freeform 3"/>
          <p:cNvSpPr/>
          <p:nvPr/>
        </p:nvSpPr>
        <p:spPr>
          <a:xfrm rot="-1297585">
            <a:off x="15888605" y="2491571"/>
            <a:ext cx="11745951" cy="7091618"/>
          </a:xfrm>
          <a:custGeom>
            <a:avLst/>
            <a:ahLst/>
            <a:rect l="l" t="t" r="r" b="b"/>
            <a:pathLst>
              <a:path w="11745951" h="7091618">
                <a:moveTo>
                  <a:pt x="0" y="0"/>
                </a:moveTo>
                <a:lnTo>
                  <a:pt x="11745951" y="0"/>
                </a:lnTo>
                <a:lnTo>
                  <a:pt x="11745951" y="7091617"/>
                </a:lnTo>
                <a:lnTo>
                  <a:pt x="0" y="7091617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/>
            </a:stretch>
          </a:blipFill>
        </p:spPr>
      </p:sp>
      <p:sp>
        <p:nvSpPr>
          <p:cNvPr id="1048748" name="Freeform 4"/>
          <p:cNvSpPr/>
          <p:nvPr/>
        </p:nvSpPr>
        <p:spPr>
          <a:xfrm rot="-5073062">
            <a:off x="11817379" y="6967477"/>
            <a:ext cx="12863753" cy="6924987"/>
          </a:xfrm>
          <a:custGeom>
            <a:avLst/>
            <a:ahLst/>
            <a:rect l="l" t="t" r="r" b="b"/>
            <a:pathLst>
              <a:path w="12863753" h="6924987">
                <a:moveTo>
                  <a:pt x="0" y="0"/>
                </a:moveTo>
                <a:lnTo>
                  <a:pt x="12863753" y="0"/>
                </a:lnTo>
                <a:lnTo>
                  <a:pt x="12863753" y="6924987"/>
                </a:lnTo>
                <a:lnTo>
                  <a:pt x="0" y="6924987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48749" name="Freeform 5"/>
          <p:cNvSpPr/>
          <p:nvPr/>
        </p:nvSpPr>
        <p:spPr>
          <a:xfrm rot="10680493">
            <a:off x="16019089" y="-2887256"/>
            <a:ext cx="5846994" cy="5138046"/>
          </a:xfrm>
          <a:custGeom>
            <a:avLst/>
            <a:ahLst/>
            <a:rect l="l" t="t" r="r" b="b"/>
            <a:pathLst>
              <a:path w="5846994" h="5138046">
                <a:moveTo>
                  <a:pt x="0" y="0"/>
                </a:moveTo>
                <a:lnTo>
                  <a:pt x="5846994" y="0"/>
                </a:lnTo>
                <a:lnTo>
                  <a:pt x="5846994" y="5138046"/>
                </a:lnTo>
                <a:lnTo>
                  <a:pt x="0" y="5138046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48750" name="TextBox 6"/>
          <p:cNvSpPr txBox="1"/>
          <p:nvPr/>
        </p:nvSpPr>
        <p:spPr>
          <a:xfrm>
            <a:off x="4096357" y="1565349"/>
            <a:ext cx="10095287" cy="339707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sz="2000" lang="en-US" spc="206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PROBLEM SOLVING AND SOLUTIONS</a:t>
            </a:r>
          </a:p>
        </p:txBody>
      </p:sp>
      <p:sp>
        <p:nvSpPr>
          <p:cNvPr id="1048751" name="TextBox 7"/>
          <p:cNvSpPr txBox="1"/>
          <p:nvPr/>
        </p:nvSpPr>
        <p:spPr>
          <a:xfrm>
            <a:off x="6294327" y="822856"/>
            <a:ext cx="5699346" cy="692497"/>
          </a:xfrm>
          <a:prstGeom prst="rect"/>
        </p:spPr>
        <p:txBody>
          <a:bodyPr anchor="t" bIns="0" lIns="0" rIns="0" rtlCol="0" tIns="0">
            <a:spAutoFit/>
          </a:bodyPr>
          <a:p>
            <a:pPr algn="ctr" indent="0" lvl="0" marL="0">
              <a:lnSpc>
                <a:spcPts val="5400"/>
              </a:lnSpc>
              <a:spcBef>
                <a:spcPct val="0"/>
              </a:spcBef>
            </a:pPr>
            <a:r>
              <a:rPr altLang="en-US" b="1" dirty="0" sz="4500" lang="zh-CN" spc="-1">
                <a:solidFill>
                  <a:srgbClr val="326064"/>
                </a:solidFill>
                <a:latin typeface="思源宋体-超粗体" panose="02020900000000000000" charset="-122"/>
                <a:ea typeface="思源宋体-超粗体" panose="02020900000000000000" charset="-122"/>
                <a:cs typeface="思源宋体-超粗体" panose="02020900000000000000" charset="-122"/>
                <a:sym typeface="思源宋体-超粗体" panose="02020900000000000000" charset="-122"/>
              </a:rPr>
              <a:t>文献资料概述</a:t>
            </a:r>
            <a:endParaRPr b="1" dirty="0" sz="4500" lang="en-US" spc="-1">
              <a:solidFill>
                <a:srgbClr val="326064"/>
              </a:solidFill>
              <a:latin typeface="思源宋体-超粗体" panose="02020900000000000000" charset="-122"/>
              <a:ea typeface="思源宋体-超粗体" panose="02020900000000000000" charset="-122"/>
              <a:cs typeface="思源宋体-超粗体" panose="02020900000000000000" charset="-122"/>
              <a:sym typeface="思源宋体-超粗体" panose="02020900000000000000" charset="-122"/>
            </a:endParaRPr>
          </a:p>
        </p:txBody>
      </p:sp>
      <p:sp>
        <p:nvSpPr>
          <p:cNvPr id="1048752" name="Freeform 8"/>
          <p:cNvSpPr/>
          <p:nvPr/>
        </p:nvSpPr>
        <p:spPr>
          <a:xfrm rot="1600099">
            <a:off x="-5281689" y="6663684"/>
            <a:ext cx="9639438" cy="5189231"/>
          </a:xfrm>
          <a:custGeom>
            <a:avLst/>
            <a:ahLst/>
            <a:rect l="l" t="t" r="r" b="b"/>
            <a:pathLst>
              <a:path w="9639438" h="5189231">
                <a:moveTo>
                  <a:pt x="0" y="0"/>
                </a:moveTo>
                <a:lnTo>
                  <a:pt x="9639439" y="0"/>
                </a:lnTo>
                <a:lnTo>
                  <a:pt x="9639439" y="5189232"/>
                </a:lnTo>
                <a:lnTo>
                  <a:pt x="0" y="5189232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48753" name="AutoShape 9"/>
          <p:cNvSpPr/>
          <p:nvPr/>
        </p:nvSpPr>
        <p:spPr>
          <a:xfrm flipV="1">
            <a:off x="2790273" y="2589423"/>
            <a:ext cx="0" cy="6257335"/>
          </a:xfrm>
          <a:prstGeom prst="line"/>
          <a:ln w="9525" cap="flat">
            <a:solidFill>
              <a:srgbClr val="D3CCCB"/>
            </a:solidFill>
            <a:prstDash val="lgDash"/>
            <a:headEnd type="none" w="sm" len="sm"/>
            <a:tailEnd type="none" w="sm" len="sm"/>
          </a:ln>
        </p:spPr>
      </p:sp>
      <p:grpSp>
        <p:nvGrpSpPr>
          <p:cNvPr id="69" name="Group 10"/>
          <p:cNvGrpSpPr/>
          <p:nvPr/>
        </p:nvGrpSpPr>
        <p:grpSpPr>
          <a:xfrm>
            <a:off x="2226159" y="2773290"/>
            <a:ext cx="1137754" cy="1137754"/>
            <a:chOff x="0" y="0"/>
            <a:chExt cx="812800" cy="812800"/>
          </a:xfrm>
        </p:grpSpPr>
        <p:sp>
          <p:nvSpPr>
            <p:cNvPr id="1048754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ah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26064"/>
            </a:solidFill>
          </p:spPr>
        </p:sp>
        <p:sp>
          <p:nvSpPr>
            <p:cNvPr id="1048755" name="TextBox 12"/>
            <p:cNvSpPr txBox="1"/>
            <p:nvPr/>
          </p:nvSpPr>
          <p:spPr>
            <a:xfrm>
              <a:off x="76200" y="228600"/>
              <a:ext cx="660400" cy="508000"/>
            </a:xfrm>
            <a:prstGeom prst="rect"/>
          </p:spPr>
          <p:txBody>
            <a:bodyPr anchor="ctr" bIns="43657" lIns="43657" rIns="43657" rtlCol="0" tIns="43657"/>
            <a:p>
              <a:pPr algn="ctr">
                <a:lnSpc>
                  <a:spcPts val="1085"/>
                </a:lnSpc>
              </a:pPr>
            </a:p>
          </p:txBody>
        </p:sp>
      </p:grpSp>
      <p:sp>
        <p:nvSpPr>
          <p:cNvPr id="1048756" name="Freeform 13"/>
          <p:cNvSpPr/>
          <p:nvPr/>
        </p:nvSpPr>
        <p:spPr>
          <a:xfrm>
            <a:off x="2511724" y="3120122"/>
            <a:ext cx="566623" cy="444091"/>
          </a:xfrm>
          <a:custGeom>
            <a:avLst/>
            <a:ahLst/>
            <a:rect l="l" t="t" r="r" b="b"/>
            <a:pathLst>
              <a:path w="566623" h="444091">
                <a:moveTo>
                  <a:pt x="0" y="0"/>
                </a:moveTo>
                <a:lnTo>
                  <a:pt x="566623" y="0"/>
                </a:lnTo>
                <a:lnTo>
                  <a:pt x="566623" y="444091"/>
                </a:lnTo>
                <a:lnTo>
                  <a:pt x="0" y="444091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4"/>
            <a:stretch>
              <a:fillRect/>
            </a:stretch>
          </a:blipFill>
        </p:spPr>
      </p:sp>
      <p:grpSp>
        <p:nvGrpSpPr>
          <p:cNvPr id="70" name="Group 14"/>
          <p:cNvGrpSpPr/>
          <p:nvPr/>
        </p:nvGrpSpPr>
        <p:grpSpPr>
          <a:xfrm>
            <a:off x="2233682" y="5487585"/>
            <a:ext cx="1137754" cy="1137754"/>
            <a:chOff x="0" y="0"/>
            <a:chExt cx="812800" cy="812800"/>
          </a:xfrm>
        </p:grpSpPr>
        <p:sp>
          <p:nvSpPr>
            <p:cNvPr id="1048757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ah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26064"/>
            </a:solidFill>
          </p:spPr>
        </p:sp>
        <p:sp>
          <p:nvSpPr>
            <p:cNvPr id="1048758" name="TextBox 16"/>
            <p:cNvSpPr txBox="1"/>
            <p:nvPr/>
          </p:nvSpPr>
          <p:spPr>
            <a:xfrm>
              <a:off x="76200" y="228600"/>
              <a:ext cx="660400" cy="508000"/>
            </a:xfrm>
            <a:prstGeom prst="rect"/>
          </p:spPr>
          <p:txBody>
            <a:bodyPr anchor="ctr" bIns="43657" lIns="43657" rIns="43657" rtlCol="0" tIns="43657"/>
            <a:p>
              <a:pPr algn="ctr">
                <a:lnSpc>
                  <a:spcPts val="1085"/>
                </a:lnSpc>
              </a:pPr>
            </a:p>
          </p:txBody>
        </p:sp>
      </p:grpSp>
      <p:sp>
        <p:nvSpPr>
          <p:cNvPr id="1048759" name="Freeform 23"/>
          <p:cNvSpPr/>
          <p:nvPr/>
        </p:nvSpPr>
        <p:spPr>
          <a:xfrm>
            <a:off x="2511724" y="4670980"/>
            <a:ext cx="566623" cy="412218"/>
          </a:xfrm>
          <a:custGeom>
            <a:avLst/>
            <a:ahLst/>
            <a:rect l="l" t="t" r="r" b="b"/>
            <a:pathLst>
              <a:path w="566623" h="412218">
                <a:moveTo>
                  <a:pt x="0" y="0"/>
                </a:moveTo>
                <a:lnTo>
                  <a:pt x="566623" y="0"/>
                </a:lnTo>
                <a:lnTo>
                  <a:pt x="566623" y="412218"/>
                </a:lnTo>
                <a:lnTo>
                  <a:pt x="0" y="412218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5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48760" name="Freeform 24"/>
          <p:cNvSpPr/>
          <p:nvPr/>
        </p:nvSpPr>
        <p:spPr>
          <a:xfrm>
            <a:off x="2566373" y="5794294"/>
            <a:ext cx="457326" cy="516753"/>
          </a:xfrm>
          <a:custGeom>
            <a:avLst/>
            <a:ahLst/>
            <a:rect l="l" t="t" r="r" b="b"/>
            <a:pathLst>
              <a:path w="457326" h="516753">
                <a:moveTo>
                  <a:pt x="0" y="0"/>
                </a:moveTo>
                <a:lnTo>
                  <a:pt x="457326" y="0"/>
                </a:lnTo>
                <a:lnTo>
                  <a:pt x="457326" y="516753"/>
                </a:lnTo>
                <a:lnTo>
                  <a:pt x="0" y="516753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6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p>
            <a:endParaRPr altLang="en-US" dirty="0" lang="zh-CN"/>
          </a:p>
        </p:txBody>
      </p:sp>
      <p:sp>
        <p:nvSpPr>
          <p:cNvPr id="1048761" name="TextBox 28"/>
          <p:cNvSpPr txBox="1"/>
          <p:nvPr/>
        </p:nvSpPr>
        <p:spPr>
          <a:xfrm>
            <a:off x="11364923" y="5365715"/>
            <a:ext cx="1074769" cy="590550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4800"/>
              </a:lnSpc>
            </a:pPr>
            <a:r>
              <a:rPr sz="4000" lang="en-US">
                <a:solidFill>
                  <a:srgbClr val="FFFFFF"/>
                </a:solidFill>
                <a:latin typeface="思源宋体-超粗体" panose="02020900000000000000" charset="-122"/>
                <a:ea typeface="思源宋体-超粗体" panose="02020900000000000000" charset="-122"/>
                <a:cs typeface="思源宋体-超粗体" panose="02020900000000000000" charset="-122"/>
                <a:sym typeface="思源宋体-超粗体" panose="02020900000000000000" charset="-122"/>
              </a:rPr>
              <a:t>02</a:t>
            </a:r>
          </a:p>
        </p:txBody>
      </p:sp>
      <p:sp>
        <p:nvSpPr>
          <p:cNvPr id="1048762" name="TextBox 29"/>
          <p:cNvSpPr txBox="1"/>
          <p:nvPr/>
        </p:nvSpPr>
        <p:spPr>
          <a:xfrm>
            <a:off x="14736916" y="5365715"/>
            <a:ext cx="1032729" cy="590550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4800"/>
              </a:lnSpc>
            </a:pPr>
            <a:r>
              <a:rPr sz="4000" lang="en-US">
                <a:solidFill>
                  <a:srgbClr val="FFFFFF"/>
                </a:solidFill>
                <a:latin typeface="思源宋体-超粗体" panose="02020900000000000000" charset="-122"/>
                <a:ea typeface="思源宋体-超粗体" panose="02020900000000000000" charset="-122"/>
                <a:cs typeface="思源宋体-超粗体" panose="02020900000000000000" charset="-122"/>
                <a:sym typeface="思源宋体-超粗体" panose="02020900000000000000" charset="-122"/>
              </a:rPr>
              <a:t>04</a:t>
            </a:r>
          </a:p>
        </p:txBody>
      </p:sp>
      <p:sp>
        <p:nvSpPr>
          <p:cNvPr id="1048763" name="Freeform 30"/>
          <p:cNvSpPr/>
          <p:nvPr/>
        </p:nvSpPr>
        <p:spPr>
          <a:xfrm>
            <a:off x="2513080" y="7697962"/>
            <a:ext cx="510619" cy="530513"/>
          </a:xfrm>
          <a:custGeom>
            <a:avLst/>
            <a:ahLst/>
            <a:rect l="l" t="t" r="r" b="b"/>
            <a:pathLst>
              <a:path w="510619" h="530513">
                <a:moveTo>
                  <a:pt x="0" y="0"/>
                </a:moveTo>
                <a:lnTo>
                  <a:pt x="510619" y="0"/>
                </a:lnTo>
                <a:lnTo>
                  <a:pt x="510619" y="530513"/>
                </a:lnTo>
                <a:lnTo>
                  <a:pt x="0" y="530513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7"/>
            <a:stretch>
              <a:fillRect/>
            </a:stretch>
          </a:blipFill>
        </p:spPr>
      </p:sp>
      <p:sp>
        <p:nvSpPr>
          <p:cNvPr id="1048764" name="TextBox 31"/>
          <p:cNvSpPr txBox="1"/>
          <p:nvPr/>
        </p:nvSpPr>
        <p:spPr>
          <a:xfrm>
            <a:off x="3678534" y="3396708"/>
            <a:ext cx="9939470" cy="1888466"/>
          </a:xfrm>
          <a:prstGeom prst="rect"/>
        </p:spPr>
        <p:txBody>
          <a:bodyPr anchor="t" bIns="0" lIns="0" rIns="0" rtlCol="0" tIns="0" wrap="square">
            <a:spAutoFit/>
          </a:bodyPr>
          <a:p>
            <a:pPr algn="l" indent="0" lvl="0" marL="0">
              <a:lnSpc>
                <a:spcPts val="3000"/>
              </a:lnSpc>
              <a:spcBef>
                <a:spcPct val="0"/>
              </a:spcBef>
            </a:pPr>
            <a:r>
              <a:rPr altLang="zh-CN" dirty="0" sz="2000" lang="en-US" strike="noStrike" u="none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《</a:t>
            </a:r>
            <a:r>
              <a:rPr altLang="en-US" dirty="0" sz="2000" lang="zh-CN" strike="noStrike" u="none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影响消费者购买奶茶饮品的主要因素</a:t>
            </a:r>
            <a:r>
              <a:rPr altLang="zh-CN" dirty="0" sz="2000" lang="en-US" strike="noStrike" u="none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》——</a:t>
            </a:r>
            <a:r>
              <a:rPr altLang="en-US" dirty="0" sz="2000" lang="zh-CN" strike="noStrike" u="none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王凯</a:t>
            </a:r>
            <a:endParaRPr altLang="zh-CN" dirty="0" sz="2000" lang="en-US" strike="noStrike" u="none">
              <a:solidFill>
                <a:srgbClr val="070704"/>
              </a:solidFill>
              <a:latin typeface="思源宋体 1" panose="02020400000000000000" charset="-122"/>
              <a:ea typeface="思源宋体 1" panose="02020400000000000000" charset="-122"/>
              <a:cs typeface="思源宋体 1" panose="02020400000000000000" charset="-122"/>
              <a:sym typeface="思源宋体 1" panose="02020400000000000000" charset="-122"/>
            </a:endParaRPr>
          </a:p>
          <a:p>
            <a:pPr algn="l" indent="0" lvl="0" marL="0">
              <a:lnSpc>
                <a:spcPts val="3000"/>
              </a:lnSpc>
              <a:spcBef>
                <a:spcPct val="0"/>
              </a:spcBef>
            </a:pPr>
            <a:r>
              <a:rPr altLang="en-US" dirty="0" sz="2000" lang="zh-CN" strike="noStrike" u="none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本次研究的调查对象是奶茶消费者，通过问卷调查的方式获取数据。全文先是利用 </a:t>
            </a:r>
            <a:r>
              <a:rPr altLang="zh-CN" dirty="0" sz="2000" lang="en-US" strike="noStrike" u="none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Python </a:t>
            </a:r>
            <a:r>
              <a:rPr altLang="en-US" dirty="0" sz="2000" lang="zh-CN" strike="noStrike" u="none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和</a:t>
            </a:r>
            <a:r>
              <a:rPr altLang="zh-CN" dirty="0" sz="2000" lang="en-US" strike="noStrike" u="none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Excel </a:t>
            </a:r>
            <a:r>
              <a:rPr altLang="en-US" dirty="0" sz="2000" lang="zh-CN" strike="noStrike" u="none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进行描述统计分析，然后利用 </a:t>
            </a:r>
            <a:r>
              <a:rPr altLang="zh-CN" dirty="0" sz="2000" lang="en-US" strike="noStrike" u="none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SPSS </a:t>
            </a:r>
            <a:r>
              <a:rPr altLang="en-US" dirty="0" sz="2000" lang="zh-CN" strike="noStrike" u="none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进行多元有序</a:t>
            </a:r>
            <a:r>
              <a:rPr altLang="zh-CN" dirty="0" sz="2000" lang="en-US" strike="noStrike" u="none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logistic </a:t>
            </a:r>
            <a:r>
              <a:rPr altLang="en-US" dirty="0" sz="2000" lang="zh-CN" strike="noStrike" u="none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回归分析，发现影响消费者选择奶茶的主要因素为口感和包装这两个变量。最后根据模型的分析结果，得出结论并提出相关建议</a:t>
            </a:r>
            <a:endParaRPr dirty="0" sz="2000" lang="en-US" strike="noStrike" u="none">
              <a:solidFill>
                <a:srgbClr val="070704"/>
              </a:solidFill>
              <a:latin typeface="思源宋体 1" panose="02020400000000000000" charset="-122"/>
              <a:ea typeface="思源宋体 1" panose="02020400000000000000" charset="-122"/>
              <a:cs typeface="思源宋体 1" panose="02020400000000000000" charset="-122"/>
              <a:sym typeface="思源宋体 1" panose="02020400000000000000" charset="-122"/>
            </a:endParaRPr>
          </a:p>
        </p:txBody>
      </p:sp>
      <p:sp>
        <p:nvSpPr>
          <p:cNvPr id="1048765" name="TextBox 35"/>
          <p:cNvSpPr txBox="1"/>
          <p:nvPr/>
        </p:nvSpPr>
        <p:spPr>
          <a:xfrm>
            <a:off x="3678534" y="2856286"/>
            <a:ext cx="2596146" cy="497839"/>
          </a:xfrm>
          <a:prstGeom prst="rect"/>
        </p:spPr>
        <p:txBody>
          <a:bodyPr anchor="t" bIns="0" lIns="0" rIns="0" rtlCol="0" tIns="0">
            <a:spAutoFit/>
          </a:bodyPr>
          <a:p>
            <a:pPr algn="l" indent="0" lvl="0" marL="0">
              <a:lnSpc>
                <a:spcPts val="3920"/>
              </a:lnSpc>
              <a:spcBef>
                <a:spcPct val="0"/>
              </a:spcBef>
            </a:pPr>
            <a:r>
              <a:rPr altLang="en-US" b="1" dirty="0" sz="2800" lang="zh-CN" spc="279">
                <a:solidFill>
                  <a:srgbClr val="070704"/>
                </a:solidFill>
                <a:latin typeface="思源宋体-粗体 Bold" panose="02020700000000000000" charset="-122"/>
                <a:ea typeface="思源宋体-粗体 Bold" panose="02020700000000000000" charset="-122"/>
                <a:cs typeface="思源宋体-粗体 Bold" panose="02020700000000000000" charset="-122"/>
                <a:sym typeface="思源宋体-粗体 Bold" panose="02020700000000000000" charset="-122"/>
              </a:rPr>
              <a:t>参考文献一</a:t>
            </a:r>
            <a:endParaRPr b="1" dirty="0" sz="2800" lang="en-US" spc="279">
              <a:solidFill>
                <a:srgbClr val="070704"/>
              </a:solidFill>
              <a:latin typeface="思源宋体-粗体 Bold" panose="02020700000000000000" charset="-122"/>
              <a:ea typeface="思源宋体-粗体 Bold" panose="02020700000000000000" charset="-122"/>
              <a:cs typeface="思源宋体-粗体 Bold" panose="02020700000000000000" charset="-122"/>
              <a:sym typeface="思源宋体-粗体 Bold" panose="02020700000000000000" charset="-122"/>
            </a:endParaRPr>
          </a:p>
        </p:txBody>
      </p:sp>
      <p:sp>
        <p:nvSpPr>
          <p:cNvPr id="1048766" name="TextBox 36"/>
          <p:cNvSpPr txBox="1"/>
          <p:nvPr/>
        </p:nvSpPr>
        <p:spPr>
          <a:xfrm>
            <a:off x="3678534" y="5584675"/>
            <a:ext cx="2596146" cy="497839"/>
          </a:xfrm>
          <a:prstGeom prst="rect"/>
        </p:spPr>
        <p:txBody>
          <a:bodyPr anchor="t" bIns="0" lIns="0" rIns="0" rtlCol="0" tIns="0">
            <a:spAutoFit/>
          </a:bodyPr>
          <a:p>
            <a:pPr algn="l" indent="0" lvl="0" marL="0">
              <a:lnSpc>
                <a:spcPts val="3920"/>
              </a:lnSpc>
              <a:spcBef>
                <a:spcPct val="0"/>
              </a:spcBef>
            </a:pPr>
            <a:r>
              <a:rPr altLang="en-US" b="1" dirty="0" sz="2800" lang="zh-CN" spc="279">
                <a:solidFill>
                  <a:srgbClr val="070704"/>
                </a:solidFill>
                <a:latin typeface="思源宋体-粗体 Bold" panose="02020700000000000000" charset="-122"/>
                <a:ea typeface="思源宋体-粗体 Bold" panose="02020700000000000000" charset="-122"/>
                <a:cs typeface="思源宋体-粗体 Bold" panose="02020700000000000000" charset="-122"/>
                <a:sym typeface="思源宋体-粗体 Bold" panose="02020700000000000000" charset="-122"/>
              </a:rPr>
              <a:t>参考文献</a:t>
            </a:r>
            <a:r>
              <a:rPr b="1" dirty="0" sz="2800" lang="en-US" spc="279">
                <a:solidFill>
                  <a:srgbClr val="070704"/>
                </a:solidFill>
                <a:latin typeface="思源宋体-粗体 Bold" panose="02020700000000000000" charset="-122"/>
                <a:ea typeface="思源宋体-粗体 Bold" panose="02020700000000000000" charset="-122"/>
                <a:cs typeface="思源宋体-粗体 Bold" panose="02020700000000000000" charset="-122"/>
                <a:sym typeface="思源宋体-粗体 Bold" panose="02020700000000000000" charset="-122"/>
              </a:rPr>
              <a:t>二</a:t>
            </a:r>
          </a:p>
        </p:txBody>
      </p:sp>
      <p:sp>
        <p:nvSpPr>
          <p:cNvPr id="1048767" name="文本框 39"/>
          <p:cNvSpPr txBox="1"/>
          <p:nvPr/>
        </p:nvSpPr>
        <p:spPr>
          <a:xfrm>
            <a:off x="3678535" y="6167106"/>
            <a:ext cx="9939469" cy="2246769"/>
          </a:xfrm>
          <a:prstGeom prst="rect"/>
          <a:noFill/>
        </p:spPr>
        <p:txBody>
          <a:bodyPr wrap="square">
            <a:spAutoFit/>
          </a:bodyPr>
          <a:p>
            <a:r>
              <a:rPr altLang="zh-CN" dirty="0" sz="2000" lang="en-US">
                <a:ea typeface="思源宋体 1" panose="02020400000000000000"/>
              </a:rPr>
              <a:t>《</a:t>
            </a:r>
            <a:r>
              <a:rPr altLang="en-US" dirty="0" sz="2000" lang="zh-CN">
                <a:ea typeface="思源宋体 1" panose="02020400000000000000"/>
              </a:rPr>
              <a:t>差异化市场营销策略探析</a:t>
            </a:r>
            <a:r>
              <a:rPr altLang="zh-CN" dirty="0" sz="2000" lang="en-US">
                <a:ea typeface="思源宋体 1" panose="02020400000000000000"/>
              </a:rPr>
              <a:t>——</a:t>
            </a:r>
            <a:r>
              <a:rPr altLang="en-US" dirty="0" sz="2000" lang="zh-CN">
                <a:ea typeface="思源宋体 1" panose="02020400000000000000"/>
              </a:rPr>
              <a:t>以 Ｘ 奶茶品牌为例</a:t>
            </a:r>
            <a:r>
              <a:rPr altLang="zh-CN" dirty="0" sz="2000" lang="en-US">
                <a:ea typeface="思源宋体 1" panose="02020400000000000000"/>
              </a:rPr>
              <a:t>》——</a:t>
            </a:r>
            <a:r>
              <a:rPr altLang="en-US" dirty="0" sz="2000" lang="zh-CN">
                <a:ea typeface="思源宋体 1" panose="02020400000000000000"/>
              </a:rPr>
              <a:t>张雷</a:t>
            </a:r>
            <a:endParaRPr altLang="zh-CN" dirty="0" sz="2000" lang="en-US">
              <a:ea typeface="思源宋体 1" panose="02020400000000000000"/>
            </a:endParaRPr>
          </a:p>
          <a:p>
            <a:r>
              <a:rPr altLang="en-US" dirty="0" sz="2000" lang="zh-CN">
                <a:ea typeface="思源宋体 1" panose="02020400000000000000"/>
              </a:rPr>
              <a:t> 差异化的营销策略是企业占据市场竞争优势的有效手段，分析新式茶饮市场的基本情况及 Ｘ 奶茶品牌的差异化市场营销策略发现：我国奶茶市场竞争品牌众多，行业门槛较低，消费者普遍能够接受价格区间在 １０ ～１５ 元的奶茶，Ｘ 奶茶品牌主要采用产品</a:t>
            </a:r>
          </a:p>
          <a:p>
            <a:r>
              <a:rPr altLang="en-US" dirty="0" sz="2000" lang="zh-CN">
                <a:ea typeface="思源宋体 1" panose="02020400000000000000"/>
              </a:rPr>
              <a:t>差异化、市场差异化、联名创新提升热度等差异化营销策略立足于我国奶茶市场。 找准市场定位、稳固粉丝群体，多维度营销、提升品牌价值是奶茶品牌持续健康发展的有效途径。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3"/>
        </a:solidFill>
        <a:effectLst/>
      </p:bgPr>
    </p:bg>
    <p:spTree>
      <p:nvGrpSpPr>
        <p:cNvPr id="7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8" name="Freeform 2"/>
          <p:cNvSpPr/>
          <p:nvPr/>
        </p:nvSpPr>
        <p:spPr>
          <a:xfrm rot="-4304367">
            <a:off x="-7584446" y="-2584499"/>
            <a:ext cx="9470639" cy="8322324"/>
          </a:xfrm>
          <a:custGeom>
            <a:avLst/>
            <a:ahLst/>
            <a:rect l="l" t="t" r="r" b="b"/>
            <a:pathLst>
              <a:path w="9470639" h="8322324">
                <a:moveTo>
                  <a:pt x="0" y="0"/>
                </a:moveTo>
                <a:lnTo>
                  <a:pt x="9470639" y="0"/>
                </a:lnTo>
                <a:lnTo>
                  <a:pt x="9470639" y="8322324"/>
                </a:lnTo>
                <a:lnTo>
                  <a:pt x="0" y="8322324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/>
            </a:stretch>
          </a:blipFill>
        </p:spPr>
      </p:sp>
      <p:sp>
        <p:nvSpPr>
          <p:cNvPr id="1048769" name="Freeform 3"/>
          <p:cNvSpPr/>
          <p:nvPr/>
        </p:nvSpPr>
        <p:spPr>
          <a:xfrm rot="-1297585">
            <a:off x="15888605" y="2491571"/>
            <a:ext cx="11745951" cy="7091618"/>
          </a:xfrm>
          <a:custGeom>
            <a:avLst/>
            <a:ahLst/>
            <a:rect l="l" t="t" r="r" b="b"/>
            <a:pathLst>
              <a:path w="11745951" h="7091618">
                <a:moveTo>
                  <a:pt x="0" y="0"/>
                </a:moveTo>
                <a:lnTo>
                  <a:pt x="11745951" y="0"/>
                </a:lnTo>
                <a:lnTo>
                  <a:pt x="11745951" y="7091617"/>
                </a:lnTo>
                <a:lnTo>
                  <a:pt x="0" y="7091617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/>
            </a:stretch>
          </a:blipFill>
        </p:spPr>
      </p:sp>
      <p:sp>
        <p:nvSpPr>
          <p:cNvPr id="1048770" name="Freeform 4"/>
          <p:cNvSpPr/>
          <p:nvPr/>
        </p:nvSpPr>
        <p:spPr>
          <a:xfrm rot="-5073062">
            <a:off x="11817379" y="6967477"/>
            <a:ext cx="12863753" cy="6924987"/>
          </a:xfrm>
          <a:custGeom>
            <a:avLst/>
            <a:ahLst/>
            <a:rect l="l" t="t" r="r" b="b"/>
            <a:pathLst>
              <a:path w="12863753" h="6924987">
                <a:moveTo>
                  <a:pt x="0" y="0"/>
                </a:moveTo>
                <a:lnTo>
                  <a:pt x="12863753" y="0"/>
                </a:lnTo>
                <a:lnTo>
                  <a:pt x="12863753" y="6924987"/>
                </a:lnTo>
                <a:lnTo>
                  <a:pt x="0" y="6924987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48771" name="Freeform 5"/>
          <p:cNvSpPr/>
          <p:nvPr/>
        </p:nvSpPr>
        <p:spPr>
          <a:xfrm rot="10680493">
            <a:off x="16019089" y="-2887256"/>
            <a:ext cx="5846994" cy="5138046"/>
          </a:xfrm>
          <a:custGeom>
            <a:avLst/>
            <a:ahLst/>
            <a:rect l="l" t="t" r="r" b="b"/>
            <a:pathLst>
              <a:path w="5846994" h="5138046">
                <a:moveTo>
                  <a:pt x="0" y="0"/>
                </a:moveTo>
                <a:lnTo>
                  <a:pt x="5846994" y="0"/>
                </a:lnTo>
                <a:lnTo>
                  <a:pt x="5846994" y="5138046"/>
                </a:lnTo>
                <a:lnTo>
                  <a:pt x="0" y="5138046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48772" name="TextBox 6"/>
          <p:cNvSpPr txBox="1"/>
          <p:nvPr/>
        </p:nvSpPr>
        <p:spPr>
          <a:xfrm>
            <a:off x="4096357" y="1565349"/>
            <a:ext cx="10095287" cy="339707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sz="2000" lang="en-US" spc="206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PROBLEM SOLVING AND SOLUTIONS</a:t>
            </a:r>
          </a:p>
        </p:txBody>
      </p:sp>
      <p:sp>
        <p:nvSpPr>
          <p:cNvPr id="1048773" name="TextBox 7"/>
          <p:cNvSpPr txBox="1"/>
          <p:nvPr/>
        </p:nvSpPr>
        <p:spPr>
          <a:xfrm>
            <a:off x="6294327" y="822856"/>
            <a:ext cx="5699346" cy="692497"/>
          </a:xfrm>
          <a:prstGeom prst="rect"/>
        </p:spPr>
        <p:txBody>
          <a:bodyPr anchor="t" bIns="0" lIns="0" rIns="0" rtlCol="0" tIns="0">
            <a:spAutoFit/>
          </a:bodyPr>
          <a:p>
            <a:pPr algn="ctr" indent="0" lvl="0" marL="0">
              <a:lnSpc>
                <a:spcPts val="5400"/>
              </a:lnSpc>
              <a:spcBef>
                <a:spcPct val="0"/>
              </a:spcBef>
            </a:pPr>
            <a:r>
              <a:rPr altLang="en-US" b="1" dirty="0" sz="4500" lang="zh-CN" spc="-1">
                <a:solidFill>
                  <a:srgbClr val="326064"/>
                </a:solidFill>
                <a:latin typeface="思源宋体-超粗体" panose="02020900000000000000" charset="-122"/>
                <a:ea typeface="思源宋体-超粗体" panose="02020900000000000000" charset="-122"/>
                <a:cs typeface="思源宋体-超粗体" panose="02020900000000000000" charset="-122"/>
                <a:sym typeface="思源宋体-超粗体" panose="02020900000000000000" charset="-122"/>
              </a:rPr>
              <a:t>文献资料概述</a:t>
            </a:r>
            <a:endParaRPr b="1" dirty="0" sz="4500" lang="en-US" spc="-1">
              <a:solidFill>
                <a:srgbClr val="326064"/>
              </a:solidFill>
              <a:latin typeface="思源宋体-超粗体" panose="02020900000000000000" charset="-122"/>
              <a:ea typeface="思源宋体-超粗体" panose="02020900000000000000" charset="-122"/>
              <a:cs typeface="思源宋体-超粗体" panose="02020900000000000000" charset="-122"/>
              <a:sym typeface="思源宋体-超粗体" panose="02020900000000000000" charset="-122"/>
            </a:endParaRPr>
          </a:p>
        </p:txBody>
      </p:sp>
      <p:sp>
        <p:nvSpPr>
          <p:cNvPr id="1048774" name="Freeform 8"/>
          <p:cNvSpPr/>
          <p:nvPr/>
        </p:nvSpPr>
        <p:spPr>
          <a:xfrm rot="1600099">
            <a:off x="-5281689" y="6663684"/>
            <a:ext cx="9639438" cy="5189231"/>
          </a:xfrm>
          <a:custGeom>
            <a:avLst/>
            <a:ahLst/>
            <a:rect l="l" t="t" r="r" b="b"/>
            <a:pathLst>
              <a:path w="9639438" h="5189231">
                <a:moveTo>
                  <a:pt x="0" y="0"/>
                </a:moveTo>
                <a:lnTo>
                  <a:pt x="9639439" y="0"/>
                </a:lnTo>
                <a:lnTo>
                  <a:pt x="9639439" y="5189232"/>
                </a:lnTo>
                <a:lnTo>
                  <a:pt x="0" y="5189232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48775" name="AutoShape 9"/>
          <p:cNvSpPr/>
          <p:nvPr/>
        </p:nvSpPr>
        <p:spPr>
          <a:xfrm flipV="1">
            <a:off x="3810000" y="2552700"/>
            <a:ext cx="0" cy="6257335"/>
          </a:xfrm>
          <a:prstGeom prst="line"/>
          <a:ln w="9525" cap="flat">
            <a:solidFill>
              <a:srgbClr val="D3CCCB"/>
            </a:solidFill>
            <a:prstDash val="lgDash"/>
            <a:headEnd type="none" w="sm" len="sm"/>
            <a:tailEnd type="none" w="sm" len="sm"/>
          </a:ln>
        </p:spPr>
      </p:sp>
      <p:grpSp>
        <p:nvGrpSpPr>
          <p:cNvPr id="72" name="Group 10"/>
          <p:cNvGrpSpPr/>
          <p:nvPr/>
        </p:nvGrpSpPr>
        <p:grpSpPr>
          <a:xfrm>
            <a:off x="3345394" y="2715960"/>
            <a:ext cx="1137754" cy="1137754"/>
            <a:chOff x="0" y="0"/>
            <a:chExt cx="812800" cy="812800"/>
          </a:xfrm>
        </p:grpSpPr>
        <p:sp>
          <p:nvSpPr>
            <p:cNvPr id="1048776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ah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26064"/>
            </a:solidFill>
          </p:spPr>
        </p:sp>
        <p:sp>
          <p:nvSpPr>
            <p:cNvPr id="1048777" name="TextBox 12"/>
            <p:cNvSpPr txBox="1"/>
            <p:nvPr/>
          </p:nvSpPr>
          <p:spPr>
            <a:xfrm>
              <a:off x="76200" y="228600"/>
              <a:ext cx="660400" cy="508000"/>
            </a:xfrm>
            <a:prstGeom prst="rect"/>
          </p:spPr>
          <p:txBody>
            <a:bodyPr anchor="ctr" bIns="43657" lIns="43657" rIns="43657" rtlCol="0" tIns="43657"/>
            <a:p>
              <a:pPr algn="ctr">
                <a:lnSpc>
                  <a:spcPts val="1085"/>
                </a:lnSpc>
              </a:pPr>
            </a:p>
          </p:txBody>
        </p:sp>
      </p:grpSp>
      <p:sp>
        <p:nvSpPr>
          <p:cNvPr id="1048778" name="Freeform 13"/>
          <p:cNvSpPr/>
          <p:nvPr/>
        </p:nvSpPr>
        <p:spPr>
          <a:xfrm>
            <a:off x="3608311" y="3035953"/>
            <a:ext cx="566623" cy="444091"/>
          </a:xfrm>
          <a:custGeom>
            <a:avLst/>
            <a:ahLst/>
            <a:rect l="l" t="t" r="r" b="b"/>
            <a:pathLst>
              <a:path w="566623" h="444091">
                <a:moveTo>
                  <a:pt x="0" y="0"/>
                </a:moveTo>
                <a:lnTo>
                  <a:pt x="566623" y="0"/>
                </a:lnTo>
                <a:lnTo>
                  <a:pt x="566623" y="444091"/>
                </a:lnTo>
                <a:lnTo>
                  <a:pt x="0" y="444091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4"/>
            <a:stretch>
              <a:fillRect/>
            </a:stretch>
          </a:blipFill>
        </p:spPr>
      </p:sp>
      <p:sp>
        <p:nvSpPr>
          <p:cNvPr id="1048779" name="TextBox 28"/>
          <p:cNvSpPr txBox="1"/>
          <p:nvPr/>
        </p:nvSpPr>
        <p:spPr>
          <a:xfrm>
            <a:off x="11364923" y="5365715"/>
            <a:ext cx="1074769" cy="590550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4800"/>
              </a:lnSpc>
            </a:pPr>
            <a:r>
              <a:rPr sz="4000" lang="en-US">
                <a:solidFill>
                  <a:srgbClr val="FFFFFF"/>
                </a:solidFill>
                <a:latin typeface="思源宋体-超粗体" panose="02020900000000000000" charset="-122"/>
                <a:ea typeface="思源宋体-超粗体" panose="02020900000000000000" charset="-122"/>
                <a:cs typeface="思源宋体-超粗体" panose="02020900000000000000" charset="-122"/>
                <a:sym typeface="思源宋体-超粗体" panose="02020900000000000000" charset="-122"/>
              </a:rPr>
              <a:t>02</a:t>
            </a:r>
          </a:p>
        </p:txBody>
      </p:sp>
      <p:sp>
        <p:nvSpPr>
          <p:cNvPr id="1048780" name="TextBox 31"/>
          <p:cNvSpPr txBox="1"/>
          <p:nvPr/>
        </p:nvSpPr>
        <p:spPr>
          <a:xfrm>
            <a:off x="4613560" y="3652040"/>
            <a:ext cx="7959439" cy="3427349"/>
          </a:xfrm>
          <a:prstGeom prst="rect"/>
        </p:spPr>
        <p:txBody>
          <a:bodyPr anchor="t" bIns="0" lIns="0" rIns="0" rtlCol="0" tIns="0" wrap="square">
            <a:spAutoFit/>
          </a:bodyPr>
          <a:p>
            <a:pPr algn="l" indent="0" lvl="0" marL="0">
              <a:lnSpc>
                <a:spcPts val="3000"/>
              </a:lnSpc>
              <a:spcBef>
                <a:spcPct val="0"/>
              </a:spcBef>
            </a:pPr>
            <a:r>
              <a:rPr altLang="zh-CN" dirty="0" sz="2000" lang="en-US" strike="noStrike" u="none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《</a:t>
            </a:r>
            <a:r>
              <a:rPr altLang="en-US" dirty="0" sz="2000" lang="zh-CN" strike="noStrike" u="none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新兴奶茶行业的发展现状与经营策略分析</a:t>
            </a:r>
            <a:r>
              <a:rPr altLang="zh-CN" dirty="0" sz="2000" lang="en-US" strike="noStrike" u="none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》</a:t>
            </a:r>
            <a:r>
              <a:rPr altLang="zh-CN" dirty="0" sz="2000" lang="en-US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——</a:t>
            </a:r>
            <a:r>
              <a:rPr altLang="en-US" dirty="0" sz="2000" lang="zh-CN" strike="noStrike" u="none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曾夏敏 杨敬泽</a:t>
            </a:r>
            <a:endParaRPr altLang="zh-CN" dirty="0" sz="2000" lang="en-US" strike="noStrike" u="none">
              <a:solidFill>
                <a:srgbClr val="070704"/>
              </a:solidFill>
              <a:latin typeface="思源宋体 1" panose="02020400000000000000" charset="-122"/>
              <a:ea typeface="思源宋体 1" panose="02020400000000000000" charset="-122"/>
              <a:cs typeface="思源宋体 1" panose="02020400000000000000" charset="-122"/>
              <a:sym typeface="思源宋体 1" panose="02020400000000000000" charset="-122"/>
            </a:endParaRPr>
          </a:p>
          <a:p>
            <a:pPr algn="l" indent="0" lvl="0" marL="0">
              <a:lnSpc>
                <a:spcPts val="3000"/>
              </a:lnSpc>
              <a:spcBef>
                <a:spcPct val="0"/>
              </a:spcBef>
            </a:pPr>
            <a:r>
              <a:rPr altLang="en-US" dirty="0" sz="2000" lang="zh-CN" strike="noStrike" u="none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近几年国内新兴的奶茶行业被称为现制茶饮行业，该行业诞生了许多知名品牌茶饮，并在内部形成了低端、中端、高端三个细分市场。本文采用在低端、中端、高端市场中分别抽样调查的方法，重点观察以蜜雪冰城、喜茶、快乐番薯、奈雪的茶为例的新兴奶茶店的销售额、市场分布及产品定价，对新兴奶茶行业的经营现状展开描述。此外，还通过文献调查法总结了新兴奶茶行业目前经营中存在的四大弊端：门店选址问难决定、市场内卷严重、短期回本难度大、淡旺季消费者需求差异大，并基于上述问题提出建设性建议，</a:t>
            </a:r>
            <a:endParaRPr dirty="0" sz="2000" lang="en-US" strike="noStrike" u="none">
              <a:solidFill>
                <a:srgbClr val="070704"/>
              </a:solidFill>
              <a:latin typeface="思源宋体 1" panose="02020400000000000000" charset="-122"/>
              <a:ea typeface="思源宋体 1" panose="02020400000000000000" charset="-122"/>
              <a:cs typeface="思源宋体 1" panose="02020400000000000000" charset="-122"/>
              <a:sym typeface="思源宋体 1" panose="02020400000000000000" charset="-122"/>
            </a:endParaRPr>
          </a:p>
        </p:txBody>
      </p:sp>
      <p:sp>
        <p:nvSpPr>
          <p:cNvPr id="1048781" name="TextBox 35"/>
          <p:cNvSpPr txBox="1"/>
          <p:nvPr/>
        </p:nvSpPr>
        <p:spPr>
          <a:xfrm>
            <a:off x="4613561" y="2983182"/>
            <a:ext cx="2596146" cy="497840"/>
          </a:xfrm>
          <a:prstGeom prst="rect"/>
        </p:spPr>
        <p:txBody>
          <a:bodyPr anchor="t" bIns="0" lIns="0" rIns="0" rtlCol="0" tIns="0">
            <a:spAutoFit/>
          </a:bodyPr>
          <a:p>
            <a:pPr algn="l" indent="0" lvl="0" marL="0">
              <a:lnSpc>
                <a:spcPts val="3920"/>
              </a:lnSpc>
              <a:spcBef>
                <a:spcPct val="0"/>
              </a:spcBef>
            </a:pPr>
            <a:r>
              <a:rPr altLang="en-US" b="1" dirty="0" sz="2800" lang="zh-CN" spc="279">
                <a:solidFill>
                  <a:srgbClr val="070704"/>
                </a:solidFill>
                <a:latin typeface="思源宋体-粗体 Bold" panose="02020700000000000000" charset="-122"/>
                <a:ea typeface="思源宋体-粗体 Bold" panose="02020700000000000000" charset="-122"/>
                <a:cs typeface="思源宋体-粗体 Bold" panose="02020700000000000000" charset="-122"/>
                <a:sym typeface="思源宋体-粗体 Bold" panose="02020700000000000000" charset="-122"/>
              </a:rPr>
              <a:t>参考文献三</a:t>
            </a:r>
            <a:endParaRPr b="1" dirty="0" sz="2800" lang="en-US" spc="279">
              <a:solidFill>
                <a:srgbClr val="070704"/>
              </a:solidFill>
              <a:latin typeface="思源宋体-粗体 Bold" panose="02020700000000000000" charset="-122"/>
              <a:ea typeface="思源宋体-粗体 Bold" panose="02020700000000000000" charset="-122"/>
              <a:cs typeface="思源宋体-粗体 Bold" panose="02020700000000000000" charset="-122"/>
              <a:sym typeface="思源宋体-粗体 Bold" panose="02020700000000000000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3"/>
        </a:solidFill>
        <a:effectLst/>
      </p:bgPr>
    </p:bg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Freeform 2"/>
          <p:cNvSpPr/>
          <p:nvPr/>
        </p:nvSpPr>
        <p:spPr>
          <a:xfrm rot="-5400000">
            <a:off x="-8260422" y="421062"/>
            <a:ext cx="10918798" cy="9594894"/>
          </a:xfrm>
          <a:custGeom>
            <a:avLst/>
            <a:ahLst/>
            <a:rect l="l" t="t" r="r" b="b"/>
            <a:pathLst>
              <a:path w="10918798" h="9594894">
                <a:moveTo>
                  <a:pt x="0" y="0"/>
                </a:moveTo>
                <a:lnTo>
                  <a:pt x="10918798" y="0"/>
                </a:lnTo>
                <a:lnTo>
                  <a:pt x="10918798" y="9594894"/>
                </a:lnTo>
                <a:lnTo>
                  <a:pt x="0" y="9594894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/>
            </a:stretch>
          </a:blipFill>
        </p:spPr>
      </p:sp>
      <p:sp>
        <p:nvSpPr>
          <p:cNvPr id="1048595" name="Freeform 3"/>
          <p:cNvSpPr/>
          <p:nvPr/>
        </p:nvSpPr>
        <p:spPr>
          <a:xfrm rot="-1191016">
            <a:off x="15334959" y="2812266"/>
            <a:ext cx="11745951" cy="7091618"/>
          </a:xfrm>
          <a:custGeom>
            <a:avLst/>
            <a:ahLst/>
            <a:rect l="l" t="t" r="r" b="b"/>
            <a:pathLst>
              <a:path w="11745951" h="7091618">
                <a:moveTo>
                  <a:pt x="0" y="0"/>
                </a:moveTo>
                <a:lnTo>
                  <a:pt x="11745951" y="0"/>
                </a:lnTo>
                <a:lnTo>
                  <a:pt x="11745951" y="7091618"/>
                </a:lnTo>
                <a:lnTo>
                  <a:pt x="0" y="7091618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/>
            </a:stretch>
          </a:blipFill>
        </p:spPr>
      </p:sp>
      <p:sp>
        <p:nvSpPr>
          <p:cNvPr id="1048596" name="Freeform 4"/>
          <p:cNvSpPr/>
          <p:nvPr/>
        </p:nvSpPr>
        <p:spPr>
          <a:xfrm rot="-5073062">
            <a:off x="11464117" y="6967477"/>
            <a:ext cx="12863753" cy="6924987"/>
          </a:xfrm>
          <a:custGeom>
            <a:avLst/>
            <a:ahLst/>
            <a:rect l="l" t="t" r="r" b="b"/>
            <a:pathLst>
              <a:path w="12863753" h="6924987">
                <a:moveTo>
                  <a:pt x="0" y="0"/>
                </a:moveTo>
                <a:lnTo>
                  <a:pt x="12863753" y="0"/>
                </a:lnTo>
                <a:lnTo>
                  <a:pt x="12863753" y="6924987"/>
                </a:lnTo>
                <a:lnTo>
                  <a:pt x="0" y="6924987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48597" name="Freeform 5"/>
          <p:cNvSpPr/>
          <p:nvPr/>
        </p:nvSpPr>
        <p:spPr>
          <a:xfrm rot="10680493">
            <a:off x="15031754" y="-2572173"/>
            <a:ext cx="7121766" cy="6258252"/>
          </a:xfrm>
          <a:custGeom>
            <a:avLst/>
            <a:ahLst/>
            <a:rect l="l" t="t" r="r" b="b"/>
            <a:pathLst>
              <a:path w="7121766" h="6258252">
                <a:moveTo>
                  <a:pt x="0" y="0"/>
                </a:moveTo>
                <a:lnTo>
                  <a:pt x="7121767" y="0"/>
                </a:lnTo>
                <a:lnTo>
                  <a:pt x="7121767" y="6258253"/>
                </a:lnTo>
                <a:lnTo>
                  <a:pt x="0" y="6258253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48598" name="TextBox 6"/>
          <p:cNvSpPr txBox="1"/>
          <p:nvPr>
            <p:custDataLst>
              <p:tags r:id="rId4"/>
            </p:custDataLst>
          </p:nvPr>
        </p:nvSpPr>
        <p:spPr>
          <a:xfrm>
            <a:off x="7524916" y="4836652"/>
            <a:ext cx="952737" cy="300355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2365"/>
              </a:lnSpc>
            </a:pPr>
            <a:r>
              <a:rPr sz="4735" lang="en-US" spc="416">
                <a:solidFill>
                  <a:srgbClr val="070704"/>
                </a:solidFill>
                <a:latin typeface="思源宋体-超粗体" panose="02020900000000000000" charset="-122"/>
                <a:ea typeface="思源宋体-超粗体" panose="02020900000000000000" charset="-122"/>
                <a:cs typeface="思源宋体-超粗体" panose="02020900000000000000" charset="-122"/>
                <a:sym typeface="思源宋体-超粗体" panose="02020900000000000000" charset="-122"/>
              </a:rPr>
              <a:t>01</a:t>
            </a:r>
          </a:p>
        </p:txBody>
      </p:sp>
      <p:sp>
        <p:nvSpPr>
          <p:cNvPr id="1048599" name="TextBox 7"/>
          <p:cNvSpPr txBox="1"/>
          <p:nvPr>
            <p:custDataLst>
              <p:tags r:id="rId5"/>
            </p:custDataLst>
          </p:nvPr>
        </p:nvSpPr>
        <p:spPr>
          <a:xfrm>
            <a:off x="7524916" y="6764090"/>
            <a:ext cx="952737" cy="300355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2365"/>
              </a:lnSpc>
            </a:pPr>
            <a:r>
              <a:rPr sz="4735" lang="en-US" spc="416">
                <a:solidFill>
                  <a:srgbClr val="070704"/>
                </a:solidFill>
                <a:latin typeface="思源宋体-超粗体" panose="02020900000000000000" charset="-122"/>
                <a:ea typeface="思源宋体-超粗体" panose="02020900000000000000" charset="-122"/>
                <a:cs typeface="思源宋体-超粗体" panose="02020900000000000000" charset="-122"/>
                <a:sym typeface="思源宋体-超粗体" panose="02020900000000000000" charset="-122"/>
              </a:rPr>
              <a:t>03</a:t>
            </a:r>
          </a:p>
        </p:txBody>
      </p:sp>
      <p:sp>
        <p:nvSpPr>
          <p:cNvPr id="1048600" name="TextBox 8"/>
          <p:cNvSpPr txBox="1"/>
          <p:nvPr>
            <p:custDataLst>
              <p:tags r:id="rId6"/>
            </p:custDataLst>
          </p:nvPr>
        </p:nvSpPr>
        <p:spPr>
          <a:xfrm>
            <a:off x="14716691" y="4836652"/>
            <a:ext cx="952737" cy="300355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2365"/>
              </a:lnSpc>
            </a:pPr>
            <a:r>
              <a:rPr sz="4735" lang="en-US" spc="416">
                <a:solidFill>
                  <a:srgbClr val="070704"/>
                </a:solidFill>
                <a:latin typeface="思源宋体-超粗体" panose="02020900000000000000" charset="-122"/>
                <a:ea typeface="思源宋体-超粗体" panose="02020900000000000000" charset="-122"/>
                <a:cs typeface="思源宋体-超粗体" panose="02020900000000000000" charset="-122"/>
                <a:sym typeface="思源宋体-超粗体" panose="02020900000000000000" charset="-122"/>
              </a:rPr>
              <a:t>02</a:t>
            </a:r>
          </a:p>
        </p:txBody>
      </p:sp>
      <p:sp>
        <p:nvSpPr>
          <p:cNvPr id="1048601" name="TextBox 9"/>
          <p:cNvSpPr txBox="1"/>
          <p:nvPr>
            <p:custDataLst>
              <p:tags r:id="rId7"/>
            </p:custDataLst>
          </p:nvPr>
        </p:nvSpPr>
        <p:spPr>
          <a:xfrm>
            <a:off x="14716691" y="6764090"/>
            <a:ext cx="952737" cy="300355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2365"/>
              </a:lnSpc>
            </a:pPr>
            <a:r>
              <a:rPr sz="4735" lang="en-US" spc="416">
                <a:solidFill>
                  <a:srgbClr val="070704"/>
                </a:solidFill>
                <a:latin typeface="思源宋体-超粗体" panose="02020900000000000000" charset="-122"/>
                <a:ea typeface="思源宋体-超粗体" panose="02020900000000000000" charset="-122"/>
                <a:cs typeface="思源宋体-超粗体" panose="02020900000000000000" charset="-122"/>
                <a:sym typeface="思源宋体-超粗体" panose="02020900000000000000" charset="-122"/>
              </a:rPr>
              <a:t>04</a:t>
            </a:r>
          </a:p>
        </p:txBody>
      </p:sp>
      <p:grpSp>
        <p:nvGrpSpPr>
          <p:cNvPr id="30" name="Group 10"/>
          <p:cNvGrpSpPr/>
          <p:nvPr>
            <p:custDataLst>
              <p:tags r:id="rId8"/>
            </p:custDataLst>
          </p:nvPr>
        </p:nvGrpSpPr>
        <p:grpSpPr>
          <a:xfrm>
            <a:off x="2637622" y="4608052"/>
            <a:ext cx="4896819" cy="611372"/>
            <a:chOff x="0" y="0"/>
            <a:chExt cx="6529092" cy="815162"/>
          </a:xfrm>
        </p:grpSpPr>
        <p:grpSp>
          <p:nvGrpSpPr>
            <p:cNvPr id="31" name="Group 11"/>
            <p:cNvGrpSpPr/>
            <p:nvPr/>
          </p:nvGrpSpPr>
          <p:grpSpPr>
            <a:xfrm>
              <a:off x="0" y="0"/>
              <a:ext cx="6529092" cy="815162"/>
              <a:chOff x="0" y="0"/>
              <a:chExt cx="1038771" cy="129691"/>
            </a:xfrm>
          </p:grpSpPr>
          <p:sp>
            <p:nvSpPr>
              <p:cNvPr id="1048602" name="Freeform 12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0"/>
                <a:ext cx="1038771" cy="129691"/>
              </a:xfrm>
              <a:custGeom>
                <a:avLst/>
                <a:ahLst/>
                <a:rect l="l" t="t" r="r" b="b"/>
                <a:pathLst>
                  <a:path w="1038771" h="129691">
                    <a:moveTo>
                      <a:pt x="64846" y="0"/>
                    </a:moveTo>
                    <a:lnTo>
                      <a:pt x="973925" y="0"/>
                    </a:lnTo>
                    <a:cubicBezTo>
                      <a:pt x="1009738" y="0"/>
                      <a:pt x="1038771" y="29032"/>
                      <a:pt x="1038771" y="64846"/>
                    </a:cubicBezTo>
                    <a:lnTo>
                      <a:pt x="1038771" y="64846"/>
                    </a:lnTo>
                    <a:cubicBezTo>
                      <a:pt x="1038771" y="100659"/>
                      <a:pt x="1009738" y="129691"/>
                      <a:pt x="973925" y="129691"/>
                    </a:cubicBezTo>
                    <a:lnTo>
                      <a:pt x="64846" y="129691"/>
                    </a:lnTo>
                    <a:cubicBezTo>
                      <a:pt x="29032" y="129691"/>
                      <a:pt x="0" y="100659"/>
                      <a:pt x="0" y="64846"/>
                    </a:cubicBezTo>
                    <a:lnTo>
                      <a:pt x="0" y="64846"/>
                    </a:lnTo>
                    <a:cubicBezTo>
                      <a:pt x="0" y="29032"/>
                      <a:pt x="29032" y="0"/>
                      <a:pt x="64846" y="0"/>
                    </a:cubicBezTo>
                    <a:close/>
                  </a:path>
                </a:pathLst>
              </a:custGeom>
              <a:solidFill>
                <a:srgbClr val="326064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id="1048603" name="TextBox 13"/>
              <p:cNvSpPr txBox="1"/>
              <p:nvPr/>
            </p:nvSpPr>
            <p:spPr>
              <a:xfrm>
                <a:off x="0" y="-28575"/>
                <a:ext cx="1038771" cy="158266"/>
              </a:xfrm>
              <a:prstGeom prst="rect"/>
            </p:spPr>
            <p:txBody>
              <a:bodyPr anchor="ctr" bIns="50800" lIns="50800" rIns="50800" rtlCol="0" tIns="50800"/>
              <a:p>
                <a:pPr algn="ctr" indent="0" lvl="0" marL="0">
                  <a:lnSpc>
                    <a:spcPts val="280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id="1048604" name="TextBox 14"/>
            <p:cNvSpPr txBox="1"/>
            <p:nvPr>
              <p:custDataLst>
                <p:tags r:id="rId10"/>
              </p:custDataLst>
            </p:nvPr>
          </p:nvSpPr>
          <p:spPr>
            <a:xfrm>
              <a:off x="389110" y="81945"/>
              <a:ext cx="5750871" cy="638175"/>
            </a:xfrm>
            <a:prstGeom prst="rect"/>
          </p:spPr>
          <p:txBody>
            <a:bodyPr anchor="t" bIns="0" lIns="0" rIns="0" rtlCol="0" tIns="0">
              <a:spAutoFit/>
            </a:bodyPr>
            <a:p>
              <a:pPr algn="ctr" indent="0" lvl="0" marL="0">
                <a:lnSpc>
                  <a:spcPts val="3875"/>
                </a:lnSpc>
                <a:spcBef>
                  <a:spcPct val="0"/>
                </a:spcBef>
              </a:pPr>
              <a:r>
                <a:rPr b="1" sz="3230" lang="en-US" spc="219" strike="noStrike" u="none">
                  <a:solidFill>
                    <a:srgbClr val="FBFAF3"/>
                  </a:solidFill>
                  <a:latin typeface="思源宋体 2 Bold" panose="02020700000000000000" charset="-122"/>
                  <a:ea typeface="思源宋体 2 Bold" panose="02020700000000000000" charset="-122"/>
                  <a:cs typeface="思源宋体 2 Bold" panose="02020700000000000000" charset="-122"/>
                  <a:sym typeface="思源宋体 2 Bold" panose="02020700000000000000" charset="-122"/>
                </a:rPr>
                <a:t>选题背景及意义</a:t>
              </a:r>
            </a:p>
          </p:txBody>
        </p:sp>
      </p:grpSp>
      <p:grpSp>
        <p:nvGrpSpPr>
          <p:cNvPr id="32" name="Group 15"/>
          <p:cNvGrpSpPr/>
          <p:nvPr>
            <p:custDataLst>
              <p:tags r:id="rId11"/>
            </p:custDataLst>
          </p:nvPr>
        </p:nvGrpSpPr>
        <p:grpSpPr>
          <a:xfrm>
            <a:off x="2637622" y="6535490"/>
            <a:ext cx="4896819" cy="610390"/>
            <a:chOff x="0" y="0"/>
            <a:chExt cx="6529092" cy="813854"/>
          </a:xfrm>
        </p:grpSpPr>
        <p:grpSp>
          <p:nvGrpSpPr>
            <p:cNvPr id="33" name="Group 16"/>
            <p:cNvGrpSpPr/>
            <p:nvPr/>
          </p:nvGrpSpPr>
          <p:grpSpPr>
            <a:xfrm>
              <a:off x="0" y="0"/>
              <a:ext cx="6529092" cy="813854"/>
              <a:chOff x="0" y="0"/>
              <a:chExt cx="1038771" cy="129483"/>
            </a:xfrm>
          </p:grpSpPr>
          <p:sp>
            <p:nvSpPr>
              <p:cNvPr id="1048605" name="Freeform 17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0"/>
                <a:ext cx="1038771" cy="129483"/>
              </a:xfrm>
              <a:custGeom>
                <a:avLst/>
                <a:ahLst/>
                <a:rect l="l" t="t" r="r" b="b"/>
                <a:pathLst>
                  <a:path w="1038771" h="129483">
                    <a:moveTo>
                      <a:pt x="64742" y="0"/>
                    </a:moveTo>
                    <a:lnTo>
                      <a:pt x="974029" y="0"/>
                    </a:lnTo>
                    <a:cubicBezTo>
                      <a:pt x="991200" y="0"/>
                      <a:pt x="1007667" y="6821"/>
                      <a:pt x="1019808" y="18962"/>
                    </a:cubicBezTo>
                    <a:cubicBezTo>
                      <a:pt x="1031950" y="31104"/>
                      <a:pt x="1038771" y="47571"/>
                      <a:pt x="1038771" y="64742"/>
                    </a:cubicBezTo>
                    <a:lnTo>
                      <a:pt x="1038771" y="64742"/>
                    </a:lnTo>
                    <a:cubicBezTo>
                      <a:pt x="1038771" y="100497"/>
                      <a:pt x="1009785" y="129483"/>
                      <a:pt x="974029" y="129483"/>
                    </a:cubicBezTo>
                    <a:lnTo>
                      <a:pt x="64742" y="129483"/>
                    </a:lnTo>
                    <a:cubicBezTo>
                      <a:pt x="47571" y="129483"/>
                      <a:pt x="31104" y="122662"/>
                      <a:pt x="18962" y="110521"/>
                    </a:cubicBezTo>
                    <a:cubicBezTo>
                      <a:pt x="6821" y="98379"/>
                      <a:pt x="0" y="81912"/>
                      <a:pt x="0" y="64742"/>
                    </a:cubicBezTo>
                    <a:lnTo>
                      <a:pt x="0" y="64742"/>
                    </a:lnTo>
                    <a:cubicBezTo>
                      <a:pt x="0" y="47571"/>
                      <a:pt x="6821" y="31104"/>
                      <a:pt x="18962" y="18962"/>
                    </a:cubicBezTo>
                    <a:cubicBezTo>
                      <a:pt x="31104" y="6821"/>
                      <a:pt x="47571" y="0"/>
                      <a:pt x="64742" y="0"/>
                    </a:cubicBezTo>
                    <a:close/>
                  </a:path>
                </a:pathLst>
              </a:custGeom>
              <a:solidFill>
                <a:srgbClr val="326064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id="1048606" name="TextBox 18"/>
              <p:cNvSpPr txBox="1"/>
              <p:nvPr/>
            </p:nvSpPr>
            <p:spPr>
              <a:xfrm>
                <a:off x="0" y="-28575"/>
                <a:ext cx="1038771" cy="158058"/>
              </a:xfrm>
              <a:prstGeom prst="rect"/>
            </p:spPr>
            <p:txBody>
              <a:bodyPr anchor="ctr" bIns="50800" lIns="50800" rIns="50800" rtlCol="0" tIns="50800"/>
              <a:p>
                <a:pPr algn="ctr" indent="0" lvl="0" marL="0">
                  <a:lnSpc>
                    <a:spcPts val="280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id="1048607" name="TextBox 19"/>
            <p:cNvSpPr txBox="1"/>
            <p:nvPr>
              <p:custDataLst>
                <p:tags r:id="rId13"/>
              </p:custDataLst>
            </p:nvPr>
          </p:nvSpPr>
          <p:spPr>
            <a:xfrm>
              <a:off x="389110" y="81945"/>
              <a:ext cx="5750871" cy="662094"/>
            </a:xfrm>
            <a:prstGeom prst="rect"/>
          </p:spPr>
          <p:txBody>
            <a:bodyPr anchor="t" bIns="0" lIns="0" rIns="0" rtlCol="0" tIns="0">
              <a:spAutoFit/>
            </a:bodyPr>
            <a:p>
              <a:pPr algn="ctr" indent="0" lvl="0" marL="0">
                <a:lnSpc>
                  <a:spcPts val="3875"/>
                </a:lnSpc>
                <a:spcBef>
                  <a:spcPct val="0"/>
                </a:spcBef>
              </a:pPr>
              <a:r>
                <a:rPr b="1" sz="3230" lang="en-US" spc="219" strike="noStrike" u="none">
                  <a:solidFill>
                    <a:srgbClr val="FBFAF3"/>
                  </a:solidFill>
                  <a:latin typeface="思源宋体 2 Bold" panose="02020700000000000000" charset="-122"/>
                  <a:ea typeface="思源宋体 2 Bold" panose="02020700000000000000" charset="-122"/>
                  <a:cs typeface="思源宋体 2 Bold" panose="02020700000000000000" charset="-122"/>
                  <a:sym typeface="思源宋体 2 Bold" panose="02020700000000000000" charset="-122"/>
                </a:rPr>
                <a:t>研究方法</a:t>
              </a:r>
            </a:p>
          </p:txBody>
        </p:sp>
      </p:grpSp>
      <p:grpSp>
        <p:nvGrpSpPr>
          <p:cNvPr id="34" name="Group 20"/>
          <p:cNvGrpSpPr/>
          <p:nvPr>
            <p:custDataLst>
              <p:tags r:id="rId14"/>
            </p:custDataLst>
          </p:nvPr>
        </p:nvGrpSpPr>
        <p:grpSpPr>
          <a:xfrm>
            <a:off x="9829397" y="4608052"/>
            <a:ext cx="4896819" cy="610390"/>
            <a:chOff x="0" y="0"/>
            <a:chExt cx="6529092" cy="813854"/>
          </a:xfrm>
        </p:grpSpPr>
        <p:grpSp>
          <p:nvGrpSpPr>
            <p:cNvPr id="35" name="Group 21"/>
            <p:cNvGrpSpPr/>
            <p:nvPr/>
          </p:nvGrpSpPr>
          <p:grpSpPr>
            <a:xfrm>
              <a:off x="0" y="0"/>
              <a:ext cx="6529092" cy="813854"/>
              <a:chOff x="0" y="0"/>
              <a:chExt cx="1038771" cy="129483"/>
            </a:xfrm>
          </p:grpSpPr>
          <p:sp>
            <p:nvSpPr>
              <p:cNvPr id="1048608" name="Freeform 22"/>
              <p:cNvSpPr/>
              <p:nvPr>
                <p:custDataLst>
                  <p:tags r:id="rId15"/>
                </p:custDataLst>
              </p:nvPr>
            </p:nvSpPr>
            <p:spPr>
              <a:xfrm>
                <a:off x="0" y="0"/>
                <a:ext cx="1038771" cy="129483"/>
              </a:xfrm>
              <a:custGeom>
                <a:avLst/>
                <a:ahLst/>
                <a:rect l="l" t="t" r="r" b="b"/>
                <a:pathLst>
                  <a:path w="1038771" h="129483">
                    <a:moveTo>
                      <a:pt x="64742" y="0"/>
                    </a:moveTo>
                    <a:lnTo>
                      <a:pt x="974029" y="0"/>
                    </a:lnTo>
                    <a:cubicBezTo>
                      <a:pt x="991200" y="0"/>
                      <a:pt x="1007667" y="6821"/>
                      <a:pt x="1019808" y="18962"/>
                    </a:cubicBezTo>
                    <a:cubicBezTo>
                      <a:pt x="1031950" y="31104"/>
                      <a:pt x="1038771" y="47571"/>
                      <a:pt x="1038771" y="64742"/>
                    </a:cubicBezTo>
                    <a:lnTo>
                      <a:pt x="1038771" y="64742"/>
                    </a:lnTo>
                    <a:cubicBezTo>
                      <a:pt x="1038771" y="100497"/>
                      <a:pt x="1009785" y="129483"/>
                      <a:pt x="974029" y="129483"/>
                    </a:cubicBezTo>
                    <a:lnTo>
                      <a:pt x="64742" y="129483"/>
                    </a:lnTo>
                    <a:cubicBezTo>
                      <a:pt x="47571" y="129483"/>
                      <a:pt x="31104" y="122662"/>
                      <a:pt x="18962" y="110521"/>
                    </a:cubicBezTo>
                    <a:cubicBezTo>
                      <a:pt x="6821" y="98379"/>
                      <a:pt x="0" y="81912"/>
                      <a:pt x="0" y="64742"/>
                    </a:cubicBezTo>
                    <a:lnTo>
                      <a:pt x="0" y="64742"/>
                    </a:lnTo>
                    <a:cubicBezTo>
                      <a:pt x="0" y="47571"/>
                      <a:pt x="6821" y="31104"/>
                      <a:pt x="18962" y="18962"/>
                    </a:cubicBezTo>
                    <a:cubicBezTo>
                      <a:pt x="31104" y="6821"/>
                      <a:pt x="47571" y="0"/>
                      <a:pt x="64742" y="0"/>
                    </a:cubicBezTo>
                    <a:close/>
                  </a:path>
                </a:pathLst>
              </a:custGeom>
              <a:solidFill>
                <a:srgbClr val="326064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id="1048609" name="TextBox 23"/>
              <p:cNvSpPr txBox="1"/>
              <p:nvPr/>
            </p:nvSpPr>
            <p:spPr>
              <a:xfrm>
                <a:off x="0" y="-28575"/>
                <a:ext cx="1038771" cy="158058"/>
              </a:xfrm>
              <a:prstGeom prst="rect"/>
            </p:spPr>
            <p:txBody>
              <a:bodyPr anchor="ctr" bIns="50800" lIns="50800" rIns="50800" rtlCol="0" tIns="50800"/>
              <a:p>
                <a:pPr algn="ctr" indent="0" lvl="0" marL="0">
                  <a:lnSpc>
                    <a:spcPts val="280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id="1048610" name="TextBox 24"/>
            <p:cNvSpPr txBox="1"/>
            <p:nvPr>
              <p:custDataLst>
                <p:tags r:id="rId16"/>
              </p:custDataLst>
            </p:nvPr>
          </p:nvSpPr>
          <p:spPr>
            <a:xfrm>
              <a:off x="389110" y="81945"/>
              <a:ext cx="5750871" cy="662094"/>
            </a:xfrm>
            <a:prstGeom prst="rect"/>
          </p:spPr>
          <p:txBody>
            <a:bodyPr anchor="t" bIns="0" lIns="0" rIns="0" rtlCol="0" tIns="0">
              <a:spAutoFit/>
            </a:bodyPr>
            <a:p>
              <a:pPr algn="ctr" indent="0" lvl="0" marL="0">
                <a:lnSpc>
                  <a:spcPts val="3875"/>
                </a:lnSpc>
                <a:spcBef>
                  <a:spcPct val="0"/>
                </a:spcBef>
              </a:pPr>
              <a:r>
                <a:rPr b="1" sz="3230" lang="en-US" spc="219" strike="noStrike" u="none">
                  <a:solidFill>
                    <a:srgbClr val="FBFAF3"/>
                  </a:solidFill>
                  <a:latin typeface="思源宋体 2 Bold" panose="02020700000000000000" charset="-122"/>
                  <a:ea typeface="思源宋体 2 Bold" panose="02020700000000000000" charset="-122"/>
                  <a:cs typeface="思源宋体 2 Bold" panose="02020700000000000000" charset="-122"/>
                  <a:sym typeface="思源宋体 2 Bold" panose="02020700000000000000" charset="-122"/>
                </a:rPr>
                <a:t>研究</a:t>
              </a:r>
              <a:r>
                <a:rPr altLang="en-US" b="1" sz="3230" lang="zh-CN" spc="219" strike="noStrike" u="none">
                  <a:solidFill>
                    <a:srgbClr val="FBFAF3"/>
                  </a:solidFill>
                  <a:latin typeface="思源宋体 2 Bold" panose="02020700000000000000" charset="-122"/>
                  <a:ea typeface="思源宋体 2 Bold" panose="02020700000000000000" charset="-122"/>
                  <a:cs typeface="思源宋体 2 Bold" panose="02020700000000000000" charset="-122"/>
                  <a:sym typeface="思源宋体 2 Bold" panose="02020700000000000000" charset="-122"/>
                </a:rPr>
                <a:t>现状</a:t>
              </a:r>
            </a:p>
          </p:txBody>
        </p:sp>
      </p:grpSp>
      <p:grpSp>
        <p:nvGrpSpPr>
          <p:cNvPr id="36" name="Group 25"/>
          <p:cNvGrpSpPr/>
          <p:nvPr>
            <p:custDataLst>
              <p:tags r:id="rId17"/>
            </p:custDataLst>
          </p:nvPr>
        </p:nvGrpSpPr>
        <p:grpSpPr>
          <a:xfrm>
            <a:off x="9829397" y="6535490"/>
            <a:ext cx="4896819" cy="610390"/>
            <a:chOff x="0" y="0"/>
            <a:chExt cx="6529092" cy="813854"/>
          </a:xfrm>
        </p:grpSpPr>
        <p:grpSp>
          <p:nvGrpSpPr>
            <p:cNvPr id="37" name="Group 26"/>
            <p:cNvGrpSpPr/>
            <p:nvPr/>
          </p:nvGrpSpPr>
          <p:grpSpPr>
            <a:xfrm>
              <a:off x="0" y="0"/>
              <a:ext cx="6529092" cy="813854"/>
              <a:chOff x="0" y="0"/>
              <a:chExt cx="1038771" cy="129483"/>
            </a:xfrm>
          </p:grpSpPr>
          <p:sp>
            <p:nvSpPr>
              <p:cNvPr id="1048611" name="Freeform 27"/>
              <p:cNvSpPr/>
              <p:nvPr>
                <p:custDataLst>
                  <p:tags r:id="rId18"/>
                </p:custDataLst>
              </p:nvPr>
            </p:nvSpPr>
            <p:spPr>
              <a:xfrm>
                <a:off x="0" y="0"/>
                <a:ext cx="1038771" cy="129483"/>
              </a:xfrm>
              <a:custGeom>
                <a:avLst/>
                <a:ahLst/>
                <a:rect l="l" t="t" r="r" b="b"/>
                <a:pathLst>
                  <a:path w="1038771" h="129483">
                    <a:moveTo>
                      <a:pt x="64742" y="0"/>
                    </a:moveTo>
                    <a:lnTo>
                      <a:pt x="974029" y="0"/>
                    </a:lnTo>
                    <a:cubicBezTo>
                      <a:pt x="991200" y="0"/>
                      <a:pt x="1007667" y="6821"/>
                      <a:pt x="1019808" y="18962"/>
                    </a:cubicBezTo>
                    <a:cubicBezTo>
                      <a:pt x="1031950" y="31104"/>
                      <a:pt x="1038771" y="47571"/>
                      <a:pt x="1038771" y="64742"/>
                    </a:cubicBezTo>
                    <a:lnTo>
                      <a:pt x="1038771" y="64742"/>
                    </a:lnTo>
                    <a:cubicBezTo>
                      <a:pt x="1038771" y="100497"/>
                      <a:pt x="1009785" y="129483"/>
                      <a:pt x="974029" y="129483"/>
                    </a:cubicBezTo>
                    <a:lnTo>
                      <a:pt x="64742" y="129483"/>
                    </a:lnTo>
                    <a:cubicBezTo>
                      <a:pt x="47571" y="129483"/>
                      <a:pt x="31104" y="122662"/>
                      <a:pt x="18962" y="110521"/>
                    </a:cubicBezTo>
                    <a:cubicBezTo>
                      <a:pt x="6821" y="98379"/>
                      <a:pt x="0" y="81912"/>
                      <a:pt x="0" y="64742"/>
                    </a:cubicBezTo>
                    <a:lnTo>
                      <a:pt x="0" y="64742"/>
                    </a:lnTo>
                    <a:cubicBezTo>
                      <a:pt x="0" y="47571"/>
                      <a:pt x="6821" y="31104"/>
                      <a:pt x="18962" y="18962"/>
                    </a:cubicBezTo>
                    <a:cubicBezTo>
                      <a:pt x="31104" y="6821"/>
                      <a:pt x="47571" y="0"/>
                      <a:pt x="64742" y="0"/>
                    </a:cubicBezTo>
                    <a:close/>
                  </a:path>
                </a:pathLst>
              </a:custGeom>
              <a:solidFill>
                <a:srgbClr val="326064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id="1048612" name="TextBox 28"/>
              <p:cNvSpPr txBox="1"/>
              <p:nvPr/>
            </p:nvSpPr>
            <p:spPr>
              <a:xfrm>
                <a:off x="0" y="-28575"/>
                <a:ext cx="1038771" cy="158058"/>
              </a:xfrm>
              <a:prstGeom prst="rect"/>
            </p:spPr>
            <p:txBody>
              <a:bodyPr anchor="ctr" bIns="50800" lIns="50800" rIns="50800" rtlCol="0" tIns="50800"/>
              <a:p>
                <a:pPr algn="ctr" indent="0" lvl="0" marL="0">
                  <a:lnSpc>
                    <a:spcPts val="280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id="1048613" name="TextBox 29"/>
            <p:cNvSpPr txBox="1"/>
            <p:nvPr>
              <p:custDataLst>
                <p:tags r:id="rId19"/>
              </p:custDataLst>
            </p:nvPr>
          </p:nvSpPr>
          <p:spPr>
            <a:xfrm>
              <a:off x="389110" y="81945"/>
              <a:ext cx="5750871" cy="662094"/>
            </a:xfrm>
            <a:prstGeom prst="rect"/>
          </p:spPr>
          <p:txBody>
            <a:bodyPr anchor="t" bIns="0" lIns="0" rIns="0" rtlCol="0" tIns="0">
              <a:spAutoFit/>
            </a:bodyPr>
            <a:p>
              <a:pPr algn="ctr" indent="0" lvl="0" marL="0">
                <a:lnSpc>
                  <a:spcPts val="3875"/>
                </a:lnSpc>
                <a:spcBef>
                  <a:spcPct val="0"/>
                </a:spcBef>
              </a:pPr>
              <a:r>
                <a:rPr altLang="en-US" b="1" sz="3230" lang="zh-CN" spc="219" strike="noStrike" u="none">
                  <a:solidFill>
                    <a:srgbClr val="FBFAF3"/>
                  </a:solidFill>
                  <a:latin typeface="思源宋体 2 Bold" panose="02020700000000000000" charset="-122"/>
                  <a:ea typeface="思源宋体 2 Bold" panose="02020700000000000000" charset="-122"/>
                  <a:cs typeface="思源宋体 2 Bold" panose="02020700000000000000" charset="-122"/>
                  <a:sym typeface="思源宋体 2 Bold" panose="02020700000000000000" charset="-122"/>
                </a:rPr>
                <a:t>相关参考文献</a:t>
              </a:r>
            </a:p>
          </p:txBody>
        </p:sp>
      </p:grpSp>
      <p:sp>
        <p:nvSpPr>
          <p:cNvPr id="1048614" name="TextBox 30"/>
          <p:cNvSpPr txBox="1"/>
          <p:nvPr/>
        </p:nvSpPr>
        <p:spPr>
          <a:xfrm>
            <a:off x="6915103" y="2346755"/>
            <a:ext cx="4457793" cy="445946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3695"/>
              </a:lnSpc>
              <a:spcBef>
                <a:spcPct val="0"/>
              </a:spcBef>
            </a:pPr>
            <a:r>
              <a:rPr sz="2640" lang="en-US" spc="919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CONTENTS</a:t>
            </a:r>
          </a:p>
        </p:txBody>
      </p:sp>
      <p:sp>
        <p:nvSpPr>
          <p:cNvPr id="1048615" name="TextBox 31"/>
          <p:cNvSpPr txBox="1"/>
          <p:nvPr/>
        </p:nvSpPr>
        <p:spPr>
          <a:xfrm>
            <a:off x="7753855" y="1104900"/>
            <a:ext cx="2780290" cy="1139643"/>
          </a:xfrm>
          <a:prstGeom prst="rect"/>
        </p:spPr>
        <p:txBody>
          <a:bodyPr anchor="t" bIns="0" lIns="0" rIns="0" rtlCol="0" tIns="0">
            <a:spAutoFit/>
          </a:bodyPr>
          <a:p>
            <a:pPr algn="ctr" indent="0" lvl="0" marL="0">
              <a:lnSpc>
                <a:spcPts val="9075"/>
              </a:lnSpc>
              <a:spcBef>
                <a:spcPct val="0"/>
              </a:spcBef>
            </a:pPr>
            <a:r>
              <a:rPr b="1" sz="7560" lang="en-US" spc="-1" strike="noStrike" u="none">
                <a:solidFill>
                  <a:srgbClr val="326064"/>
                </a:solidFill>
                <a:latin typeface="思源宋体-超粗体" panose="02020900000000000000" charset="-122"/>
                <a:ea typeface="思源宋体-超粗体" panose="02020900000000000000" charset="-122"/>
                <a:cs typeface="思源宋体-超粗体" panose="02020900000000000000" charset="-122"/>
                <a:sym typeface="思源宋体-超粗体" panose="02020900000000000000" charset="-122"/>
              </a:rPr>
              <a:t>目录</a:t>
            </a:r>
          </a:p>
        </p:txBody>
      </p:sp>
      <p:sp>
        <p:nvSpPr>
          <p:cNvPr id="1048616" name="TextBox 32"/>
          <p:cNvSpPr txBox="1"/>
          <p:nvPr>
            <p:custDataLst>
              <p:tags r:id="rId20"/>
            </p:custDataLst>
          </p:nvPr>
        </p:nvSpPr>
        <p:spPr>
          <a:xfrm>
            <a:off x="2618572" y="5392383"/>
            <a:ext cx="5739095" cy="339725"/>
          </a:xfrm>
          <a:prstGeom prst="rect"/>
        </p:spPr>
        <p:txBody>
          <a:bodyPr anchor="t" bIns="0" lIns="0" rIns="0" rtlCol="0" tIns="0">
            <a:spAutoFit/>
          </a:bodyPr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b="1" sz="2000" lang="en-US" spc="162">
                <a:solidFill>
                  <a:srgbClr val="070704"/>
                </a:solidFill>
                <a:latin typeface="思源宋体 2 Medium" panose="02020500000000000000" charset="-122"/>
                <a:ea typeface="思源宋体 2 Medium" panose="02020500000000000000" charset="-122"/>
                <a:cs typeface="思源宋体 2 Medium" panose="02020500000000000000" charset="-122"/>
                <a:sym typeface="思源宋体 2 Medium" panose="02020500000000000000" charset="-122"/>
              </a:rPr>
              <a:t>BACKGROUND AND SIGNIFICANCE</a:t>
            </a:r>
          </a:p>
        </p:txBody>
      </p:sp>
      <p:sp>
        <p:nvSpPr>
          <p:cNvPr id="1048617" name="TextBox 33"/>
          <p:cNvSpPr txBox="1"/>
          <p:nvPr>
            <p:custDataLst>
              <p:tags r:id="rId21"/>
            </p:custDataLst>
          </p:nvPr>
        </p:nvSpPr>
        <p:spPr>
          <a:xfrm>
            <a:off x="2618572" y="7319822"/>
            <a:ext cx="5739095" cy="358775"/>
          </a:xfrm>
          <a:prstGeom prst="rect"/>
        </p:spPr>
        <p:txBody>
          <a:bodyPr anchor="t" bIns="0" lIns="0" rIns="0" rtlCol="0" tIns="0">
            <a:spAutoFit/>
          </a:bodyPr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b="1" sz="2000" lang="en-US" spc="162">
                <a:solidFill>
                  <a:srgbClr val="070704"/>
                </a:solidFill>
                <a:latin typeface="思源宋体 2 Medium" panose="02020500000000000000" charset="-122"/>
                <a:ea typeface="思源宋体 2 Medium" panose="02020500000000000000" charset="-122"/>
                <a:cs typeface="思源宋体 2 Medium" panose="02020500000000000000" charset="-122"/>
                <a:sym typeface="思源宋体 2 Medium" panose="02020500000000000000" charset="-122"/>
              </a:rPr>
              <a:t>RESEARCH METHODS</a:t>
            </a:r>
          </a:p>
        </p:txBody>
      </p:sp>
      <p:sp>
        <p:nvSpPr>
          <p:cNvPr id="1048618" name="TextBox 34"/>
          <p:cNvSpPr txBox="1"/>
          <p:nvPr>
            <p:custDataLst>
              <p:tags r:id="rId22"/>
            </p:custDataLst>
          </p:nvPr>
        </p:nvSpPr>
        <p:spPr>
          <a:xfrm>
            <a:off x="9810347" y="5392383"/>
            <a:ext cx="7038757" cy="358775"/>
          </a:xfrm>
          <a:prstGeom prst="rect"/>
        </p:spPr>
        <p:txBody>
          <a:bodyPr anchor="t" bIns="0" lIns="0" rIns="0" rtlCol="0" tIns="0">
            <a:spAutoFit/>
          </a:bodyPr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b="1" sz="2000" lang="en-US" spc="162">
                <a:solidFill>
                  <a:srgbClr val="070704"/>
                </a:solidFill>
                <a:latin typeface="思源宋体 2 Medium" panose="02020500000000000000" charset="-122"/>
                <a:ea typeface="思源宋体 2 Medium" panose="02020500000000000000" charset="-122"/>
                <a:cs typeface="思源宋体 2 Medium" panose="02020500000000000000" charset="-122"/>
                <a:sym typeface="思源宋体 2 Medium" panose="02020500000000000000" charset="-122"/>
              </a:rPr>
              <a:t>RESEARCH STATUS</a:t>
            </a:r>
          </a:p>
        </p:txBody>
      </p:sp>
      <p:sp>
        <p:nvSpPr>
          <p:cNvPr id="1048619" name="TextBox 35"/>
          <p:cNvSpPr txBox="1"/>
          <p:nvPr>
            <p:custDataLst>
              <p:tags r:id="rId23"/>
            </p:custDataLst>
          </p:nvPr>
        </p:nvSpPr>
        <p:spPr>
          <a:xfrm>
            <a:off x="9810347" y="7319822"/>
            <a:ext cx="7448953" cy="358775"/>
          </a:xfrm>
          <a:prstGeom prst="rect"/>
        </p:spPr>
        <p:txBody>
          <a:bodyPr anchor="t" bIns="0" lIns="0" rIns="0" rtlCol="0" tIns="0">
            <a:spAutoFit/>
          </a:bodyPr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b="1" sz="2000" lang="en-US" spc="162">
                <a:solidFill>
                  <a:srgbClr val="070704"/>
                </a:solidFill>
                <a:latin typeface="思源宋体 2 Medium" panose="02020500000000000000" charset="-122"/>
                <a:ea typeface="思源宋体 2 Medium" panose="02020500000000000000" charset="-122"/>
                <a:cs typeface="思源宋体 2 Medium" panose="02020500000000000000" charset="-122"/>
                <a:sym typeface="思源宋体 2 Medium" panose="02020500000000000000" charset="-122"/>
              </a:rPr>
              <a:t>RELATED REFERENCE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3"/>
        </a:solidFill>
        <a:effectLst/>
      </p:bgPr>
    </p:bg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0" name="Freeform 2"/>
          <p:cNvSpPr/>
          <p:nvPr/>
        </p:nvSpPr>
        <p:spPr>
          <a:xfrm rot="-6439983">
            <a:off x="-6784324" y="2145372"/>
            <a:ext cx="10918798" cy="9594894"/>
          </a:xfrm>
          <a:custGeom>
            <a:avLst/>
            <a:ahLst/>
            <a:rect l="l" t="t" r="r" b="b"/>
            <a:pathLst>
              <a:path w="10918798" h="9594894">
                <a:moveTo>
                  <a:pt x="0" y="0"/>
                </a:moveTo>
                <a:lnTo>
                  <a:pt x="10918798" y="0"/>
                </a:lnTo>
                <a:lnTo>
                  <a:pt x="10918798" y="9594894"/>
                </a:lnTo>
                <a:lnTo>
                  <a:pt x="0" y="9594894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/>
            </a:stretch>
          </a:blipFill>
        </p:spPr>
      </p:sp>
      <p:sp>
        <p:nvSpPr>
          <p:cNvPr id="1048621" name="Freeform 3"/>
          <p:cNvSpPr/>
          <p:nvPr/>
        </p:nvSpPr>
        <p:spPr>
          <a:xfrm rot="1619180">
            <a:off x="12083285" y="6580110"/>
            <a:ext cx="12409431" cy="7492194"/>
          </a:xfrm>
          <a:custGeom>
            <a:avLst/>
            <a:ahLst/>
            <a:rect l="l" t="t" r="r" b="b"/>
            <a:pathLst>
              <a:path w="12409431" h="7492194">
                <a:moveTo>
                  <a:pt x="0" y="0"/>
                </a:moveTo>
                <a:lnTo>
                  <a:pt x="12409430" y="0"/>
                </a:lnTo>
                <a:lnTo>
                  <a:pt x="12409430" y="7492194"/>
                </a:lnTo>
                <a:lnTo>
                  <a:pt x="0" y="7492194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/>
            </a:stretch>
          </a:blipFill>
        </p:spPr>
      </p:sp>
      <p:sp>
        <p:nvSpPr>
          <p:cNvPr id="1048622" name="Freeform 4"/>
          <p:cNvSpPr/>
          <p:nvPr/>
        </p:nvSpPr>
        <p:spPr>
          <a:xfrm rot="-5073062">
            <a:off x="10827423" y="6077100"/>
            <a:ext cx="12863753" cy="6924987"/>
          </a:xfrm>
          <a:custGeom>
            <a:avLst/>
            <a:ahLst/>
            <a:rect l="l" t="t" r="r" b="b"/>
            <a:pathLst>
              <a:path w="12863753" h="6924987">
                <a:moveTo>
                  <a:pt x="0" y="0"/>
                </a:moveTo>
                <a:lnTo>
                  <a:pt x="12863754" y="0"/>
                </a:lnTo>
                <a:lnTo>
                  <a:pt x="12863754" y="6924987"/>
                </a:lnTo>
                <a:lnTo>
                  <a:pt x="0" y="6924987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48623" name="Freeform 5"/>
          <p:cNvSpPr/>
          <p:nvPr/>
        </p:nvSpPr>
        <p:spPr>
          <a:xfrm rot="9705696">
            <a:off x="12898107" y="-4406071"/>
            <a:ext cx="8722386" cy="7664797"/>
          </a:xfrm>
          <a:custGeom>
            <a:avLst/>
            <a:ahLst/>
            <a:rect l="l" t="t" r="r" b="b"/>
            <a:pathLst>
              <a:path w="8722386" h="7664797">
                <a:moveTo>
                  <a:pt x="0" y="0"/>
                </a:moveTo>
                <a:lnTo>
                  <a:pt x="8722386" y="0"/>
                </a:lnTo>
                <a:lnTo>
                  <a:pt x="8722386" y="7664797"/>
                </a:lnTo>
                <a:lnTo>
                  <a:pt x="0" y="7664797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48624" name="TextBox 6"/>
          <p:cNvSpPr txBox="1"/>
          <p:nvPr/>
        </p:nvSpPr>
        <p:spPr>
          <a:xfrm>
            <a:off x="4150801" y="3229956"/>
            <a:ext cx="9986398" cy="1884969"/>
          </a:xfrm>
          <a:prstGeom prst="rect"/>
        </p:spPr>
        <p:txBody>
          <a:bodyPr anchor="t" bIns="0" lIns="0" rIns="0" rtlCol="0" tIns="0">
            <a:spAutoFit/>
          </a:bodyPr>
          <a:p>
            <a:pPr algn="ctr" indent="0" lvl="0" marL="0">
              <a:lnSpc>
                <a:spcPts val="14885"/>
              </a:lnSpc>
              <a:spcBef>
                <a:spcPct val="0"/>
              </a:spcBef>
            </a:pPr>
            <a:r>
              <a:rPr b="1" sz="12405" lang="en-US" spc="-2">
                <a:solidFill>
                  <a:srgbClr val="070704"/>
                </a:solidFill>
                <a:latin typeface="思源宋体-超粗体" panose="02020900000000000000" charset="-122"/>
                <a:ea typeface="思源宋体-超粗体" panose="02020900000000000000" charset="-122"/>
                <a:cs typeface="思源宋体-超粗体" panose="02020900000000000000" charset="-122"/>
                <a:sym typeface="思源宋体-超粗体" panose="02020900000000000000" charset="-122"/>
              </a:rPr>
              <a:t>PART ONE</a:t>
            </a:r>
          </a:p>
        </p:txBody>
      </p:sp>
      <p:grpSp>
        <p:nvGrpSpPr>
          <p:cNvPr id="39" name="Group 7"/>
          <p:cNvGrpSpPr/>
          <p:nvPr/>
        </p:nvGrpSpPr>
        <p:grpSpPr>
          <a:xfrm>
            <a:off x="3967479" y="4735924"/>
            <a:ext cx="10353043" cy="1622151"/>
            <a:chOff x="0" y="0"/>
            <a:chExt cx="2726727" cy="427233"/>
          </a:xfrm>
        </p:grpSpPr>
        <p:sp>
          <p:nvSpPr>
            <p:cNvPr id="1048625" name="Freeform 8"/>
            <p:cNvSpPr/>
            <p:nvPr/>
          </p:nvSpPr>
          <p:spPr>
            <a:xfrm>
              <a:off x="0" y="0"/>
              <a:ext cx="2726727" cy="427233"/>
            </a:xfrm>
            <a:custGeom>
              <a:avLst/>
              <a:ahLst/>
              <a:rect l="l" t="t" r="r" b="b"/>
              <a:pathLst>
                <a:path w="2726727" h="427233">
                  <a:moveTo>
                    <a:pt x="0" y="0"/>
                  </a:moveTo>
                  <a:lnTo>
                    <a:pt x="2726727" y="0"/>
                  </a:lnTo>
                  <a:lnTo>
                    <a:pt x="2726727" y="427233"/>
                  </a:lnTo>
                  <a:lnTo>
                    <a:pt x="0" y="427233"/>
                  </a:lnTo>
                  <a:close/>
                </a:path>
              </a:pathLst>
            </a:custGeom>
            <a:solidFill>
              <a:srgbClr val="FBFAF3"/>
            </a:solidFill>
          </p:spPr>
        </p:sp>
        <p:sp>
          <p:nvSpPr>
            <p:cNvPr id="1048626" name="TextBox 9"/>
            <p:cNvSpPr txBox="1"/>
            <p:nvPr/>
          </p:nvSpPr>
          <p:spPr>
            <a:xfrm>
              <a:off x="0" y="-38100"/>
              <a:ext cx="2726727" cy="465333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2800"/>
                </a:lnSpc>
              </a:pPr>
            </a:p>
          </p:txBody>
        </p:sp>
      </p:grpSp>
      <p:sp>
        <p:nvSpPr>
          <p:cNvPr id="1048627" name="TextBox 10"/>
          <p:cNvSpPr txBox="1"/>
          <p:nvPr/>
        </p:nvSpPr>
        <p:spPr>
          <a:xfrm>
            <a:off x="4188567" y="6319591"/>
            <a:ext cx="9910866" cy="523821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sz="3000" lang="en-US" spc="354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BACKGROUND AND SIGNIFICANCE</a:t>
            </a:r>
          </a:p>
        </p:txBody>
      </p:sp>
      <p:sp>
        <p:nvSpPr>
          <p:cNvPr id="1048628" name="TextBox 11"/>
          <p:cNvSpPr txBox="1"/>
          <p:nvPr/>
        </p:nvSpPr>
        <p:spPr>
          <a:xfrm>
            <a:off x="4392725" y="4859750"/>
            <a:ext cx="9502550" cy="1222099"/>
          </a:xfrm>
          <a:prstGeom prst="rect"/>
        </p:spPr>
        <p:txBody>
          <a:bodyPr anchor="t" bIns="0" lIns="0" rIns="0" rtlCol="0" tIns="0">
            <a:spAutoFit/>
          </a:bodyPr>
          <a:p>
            <a:pPr algn="ctr" indent="0" lvl="0" marL="0">
              <a:lnSpc>
                <a:spcPts val="9745"/>
              </a:lnSpc>
              <a:spcBef>
                <a:spcPct val="0"/>
              </a:spcBef>
            </a:pPr>
            <a:r>
              <a:rPr b="1" sz="8120" lang="en-US" spc="552" strike="noStrike" u="none">
                <a:solidFill>
                  <a:srgbClr val="326064"/>
                </a:solidFill>
                <a:latin typeface="思源宋体 2 Bold" panose="02020700000000000000" charset="-122"/>
                <a:ea typeface="思源宋体 2 Bold" panose="02020700000000000000" charset="-122"/>
                <a:cs typeface="思源宋体 2 Bold" panose="02020700000000000000" charset="-122"/>
                <a:sym typeface="思源宋体 2 Bold" panose="02020700000000000000" charset="-122"/>
              </a:rPr>
              <a:t>选题背景及意义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3"/>
        </a:solidFill>
        <a:effectLst/>
      </p:bgPr>
    </p:bg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9" name="Freeform 2"/>
          <p:cNvSpPr/>
          <p:nvPr/>
        </p:nvSpPr>
        <p:spPr>
          <a:xfrm rot="-4304367">
            <a:off x="-7584446" y="-2584499"/>
            <a:ext cx="9470639" cy="8322324"/>
          </a:xfrm>
          <a:custGeom>
            <a:avLst/>
            <a:ahLst/>
            <a:rect l="l" t="t" r="r" b="b"/>
            <a:pathLst>
              <a:path w="9470639" h="8322324">
                <a:moveTo>
                  <a:pt x="0" y="0"/>
                </a:moveTo>
                <a:lnTo>
                  <a:pt x="9470639" y="0"/>
                </a:lnTo>
                <a:lnTo>
                  <a:pt x="9470639" y="8322324"/>
                </a:lnTo>
                <a:lnTo>
                  <a:pt x="0" y="8322324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/>
            </a:stretch>
          </a:blipFill>
        </p:spPr>
      </p:sp>
      <p:sp>
        <p:nvSpPr>
          <p:cNvPr id="1048630" name="Freeform 3"/>
          <p:cNvSpPr/>
          <p:nvPr/>
        </p:nvSpPr>
        <p:spPr>
          <a:xfrm rot="-1297585">
            <a:off x="15888605" y="2491571"/>
            <a:ext cx="11745951" cy="7091618"/>
          </a:xfrm>
          <a:custGeom>
            <a:avLst/>
            <a:ahLst/>
            <a:rect l="l" t="t" r="r" b="b"/>
            <a:pathLst>
              <a:path w="11745951" h="7091618">
                <a:moveTo>
                  <a:pt x="0" y="0"/>
                </a:moveTo>
                <a:lnTo>
                  <a:pt x="11745951" y="0"/>
                </a:lnTo>
                <a:lnTo>
                  <a:pt x="11745951" y="7091617"/>
                </a:lnTo>
                <a:lnTo>
                  <a:pt x="0" y="7091617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/>
            </a:stretch>
          </a:blipFill>
        </p:spPr>
      </p:sp>
      <p:sp>
        <p:nvSpPr>
          <p:cNvPr id="1048631" name="Freeform 4"/>
          <p:cNvSpPr/>
          <p:nvPr/>
        </p:nvSpPr>
        <p:spPr>
          <a:xfrm rot="-5073062">
            <a:off x="11817379" y="6967477"/>
            <a:ext cx="12863753" cy="6924987"/>
          </a:xfrm>
          <a:custGeom>
            <a:avLst/>
            <a:ahLst/>
            <a:rect l="l" t="t" r="r" b="b"/>
            <a:pathLst>
              <a:path w="12863753" h="6924987">
                <a:moveTo>
                  <a:pt x="0" y="0"/>
                </a:moveTo>
                <a:lnTo>
                  <a:pt x="12863753" y="0"/>
                </a:lnTo>
                <a:lnTo>
                  <a:pt x="12863753" y="6924987"/>
                </a:lnTo>
                <a:lnTo>
                  <a:pt x="0" y="6924987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48632" name="Freeform 5"/>
          <p:cNvSpPr/>
          <p:nvPr/>
        </p:nvSpPr>
        <p:spPr>
          <a:xfrm rot="10680493">
            <a:off x="16019089" y="-2887256"/>
            <a:ext cx="5846994" cy="5138046"/>
          </a:xfrm>
          <a:custGeom>
            <a:avLst/>
            <a:ahLst/>
            <a:rect l="l" t="t" r="r" b="b"/>
            <a:pathLst>
              <a:path w="5846994" h="5138046">
                <a:moveTo>
                  <a:pt x="0" y="0"/>
                </a:moveTo>
                <a:lnTo>
                  <a:pt x="5846994" y="0"/>
                </a:lnTo>
                <a:lnTo>
                  <a:pt x="5846994" y="5138046"/>
                </a:lnTo>
                <a:lnTo>
                  <a:pt x="0" y="5138046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48633" name="TextBox 6"/>
          <p:cNvSpPr txBox="1"/>
          <p:nvPr/>
        </p:nvSpPr>
        <p:spPr>
          <a:xfrm>
            <a:off x="4096357" y="1565349"/>
            <a:ext cx="10095287" cy="339707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sz="2000" lang="en-US" spc="206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BACKGROUND AND SIGNIFICANCE</a:t>
            </a:r>
          </a:p>
        </p:txBody>
      </p:sp>
      <p:sp>
        <p:nvSpPr>
          <p:cNvPr id="1048634" name="TextBox 7"/>
          <p:cNvSpPr txBox="1"/>
          <p:nvPr/>
        </p:nvSpPr>
        <p:spPr>
          <a:xfrm>
            <a:off x="6294327" y="822856"/>
            <a:ext cx="5699346" cy="676221"/>
          </a:xfrm>
          <a:prstGeom prst="rect"/>
        </p:spPr>
        <p:txBody>
          <a:bodyPr anchor="t" bIns="0" lIns="0" rIns="0" rtlCol="0" tIns="0">
            <a:spAutoFit/>
          </a:bodyPr>
          <a:p>
            <a:pPr algn="ctr" indent="0" lvl="0" marL="0">
              <a:lnSpc>
                <a:spcPts val="5400"/>
              </a:lnSpc>
              <a:spcBef>
                <a:spcPct val="0"/>
              </a:spcBef>
            </a:pPr>
            <a:r>
              <a:rPr b="1" sz="4500" lang="en-US" spc="-1">
                <a:solidFill>
                  <a:srgbClr val="326064"/>
                </a:solidFill>
                <a:latin typeface="思源宋体-超粗体" panose="02020900000000000000" charset="-122"/>
                <a:ea typeface="思源宋体-超粗体" panose="02020900000000000000" charset="-122"/>
                <a:cs typeface="思源宋体-超粗体" panose="02020900000000000000" charset="-122"/>
                <a:sym typeface="思源宋体-超粗体" panose="02020900000000000000" charset="-122"/>
              </a:rPr>
              <a:t>选题背景及意义</a:t>
            </a:r>
          </a:p>
        </p:txBody>
      </p:sp>
      <p:sp>
        <p:nvSpPr>
          <p:cNvPr id="1048635" name="Freeform 8"/>
          <p:cNvSpPr/>
          <p:nvPr/>
        </p:nvSpPr>
        <p:spPr>
          <a:xfrm rot="1600099">
            <a:off x="-5281689" y="6663684"/>
            <a:ext cx="9639438" cy="5189231"/>
          </a:xfrm>
          <a:custGeom>
            <a:avLst/>
            <a:ahLst/>
            <a:rect l="l" t="t" r="r" b="b"/>
            <a:pathLst>
              <a:path w="9639438" h="5189231">
                <a:moveTo>
                  <a:pt x="0" y="0"/>
                </a:moveTo>
                <a:lnTo>
                  <a:pt x="9639439" y="0"/>
                </a:lnTo>
                <a:lnTo>
                  <a:pt x="9639439" y="5189232"/>
                </a:lnTo>
                <a:lnTo>
                  <a:pt x="0" y="5189232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41" name="Group 9"/>
          <p:cNvGrpSpPr/>
          <p:nvPr/>
        </p:nvGrpSpPr>
        <p:grpSpPr>
          <a:xfrm>
            <a:off x="2056765" y="2955925"/>
            <a:ext cx="14175105" cy="6741160"/>
            <a:chOff x="0" y="0"/>
            <a:chExt cx="3733314" cy="1439307"/>
          </a:xfrm>
        </p:grpSpPr>
        <p:sp>
          <p:nvSpPr>
            <p:cNvPr id="1048636" name="Freeform 10"/>
            <p:cNvSpPr/>
            <p:nvPr/>
          </p:nvSpPr>
          <p:spPr>
            <a:xfrm>
              <a:off x="0" y="0"/>
              <a:ext cx="3733314" cy="1439307"/>
            </a:xfrm>
            <a:custGeom>
              <a:avLst/>
              <a:ahLst/>
              <a:rect l="l" t="t" r="r" b="b"/>
              <a:pathLst>
                <a:path w="3733314" h="1439307">
                  <a:moveTo>
                    <a:pt x="10923" y="0"/>
                  </a:moveTo>
                  <a:lnTo>
                    <a:pt x="3722390" y="0"/>
                  </a:lnTo>
                  <a:cubicBezTo>
                    <a:pt x="3725287" y="0"/>
                    <a:pt x="3728066" y="1151"/>
                    <a:pt x="3730114" y="3199"/>
                  </a:cubicBezTo>
                  <a:cubicBezTo>
                    <a:pt x="3732163" y="5248"/>
                    <a:pt x="3733314" y="8026"/>
                    <a:pt x="3733314" y="10923"/>
                  </a:cubicBezTo>
                  <a:lnTo>
                    <a:pt x="3733314" y="1428383"/>
                  </a:lnTo>
                  <a:cubicBezTo>
                    <a:pt x="3733314" y="1434416"/>
                    <a:pt x="3728423" y="1439307"/>
                    <a:pt x="3722390" y="1439307"/>
                  </a:cubicBezTo>
                  <a:lnTo>
                    <a:pt x="10923" y="1439307"/>
                  </a:lnTo>
                  <a:cubicBezTo>
                    <a:pt x="8026" y="1439307"/>
                    <a:pt x="5248" y="1438156"/>
                    <a:pt x="3199" y="1436107"/>
                  </a:cubicBezTo>
                  <a:cubicBezTo>
                    <a:pt x="1151" y="1434059"/>
                    <a:pt x="0" y="1431280"/>
                    <a:pt x="0" y="1428383"/>
                  </a:cubicBezTo>
                  <a:lnTo>
                    <a:pt x="0" y="10923"/>
                  </a:lnTo>
                  <a:cubicBezTo>
                    <a:pt x="0" y="8026"/>
                    <a:pt x="1151" y="5248"/>
                    <a:pt x="3199" y="3199"/>
                  </a:cubicBezTo>
                  <a:cubicBezTo>
                    <a:pt x="5248" y="1151"/>
                    <a:pt x="8026" y="0"/>
                    <a:pt x="10923" y="0"/>
                  </a:cubicBezTo>
                  <a:close/>
                </a:path>
              </a:pathLst>
            </a:custGeom>
            <a:solidFill>
              <a:srgbClr val="D3CCCB">
                <a:alpha val="19608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1048637" name="TextBox 11"/>
            <p:cNvSpPr txBox="1"/>
            <p:nvPr/>
          </p:nvSpPr>
          <p:spPr>
            <a:xfrm>
              <a:off x="0" y="-38100"/>
              <a:ext cx="3733314" cy="1477407"/>
            </a:xfrm>
            <a:prstGeom prst="rect"/>
          </p:spPr>
          <p:txBody>
            <a:bodyPr anchor="ctr" bIns="50800" lIns="50800" rIns="50800" rtlCol="0" tIns="50800"/>
            <a:p>
              <a:pPr algn="ctr" indent="0" lvl="0" marL="0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42" name="Group 12"/>
          <p:cNvGrpSpPr/>
          <p:nvPr/>
        </p:nvGrpSpPr>
        <p:grpSpPr>
          <a:xfrm>
            <a:off x="2265045" y="2744048"/>
            <a:ext cx="13768070" cy="6726977"/>
            <a:chOff x="0" y="0"/>
            <a:chExt cx="3626180" cy="1326535"/>
          </a:xfrm>
        </p:grpSpPr>
        <p:sp>
          <p:nvSpPr>
            <p:cNvPr id="1048638" name="Freeform 13"/>
            <p:cNvSpPr/>
            <p:nvPr/>
          </p:nvSpPr>
          <p:spPr>
            <a:xfrm>
              <a:off x="0" y="0"/>
              <a:ext cx="3626180" cy="1326535"/>
            </a:xfrm>
            <a:custGeom>
              <a:avLst/>
              <a:ahLst/>
              <a:rect l="l" t="t" r="r" b="b"/>
              <a:pathLst>
                <a:path w="3626180" h="1326535">
                  <a:moveTo>
                    <a:pt x="11246" y="0"/>
                  </a:moveTo>
                  <a:lnTo>
                    <a:pt x="3614934" y="0"/>
                  </a:lnTo>
                  <a:cubicBezTo>
                    <a:pt x="3621145" y="0"/>
                    <a:pt x="3626180" y="5035"/>
                    <a:pt x="3626180" y="11246"/>
                  </a:cubicBezTo>
                  <a:lnTo>
                    <a:pt x="3626180" y="1315289"/>
                  </a:lnTo>
                  <a:cubicBezTo>
                    <a:pt x="3626180" y="1321500"/>
                    <a:pt x="3621145" y="1326535"/>
                    <a:pt x="3614934" y="1326535"/>
                  </a:cubicBezTo>
                  <a:lnTo>
                    <a:pt x="11246" y="1326535"/>
                  </a:lnTo>
                  <a:cubicBezTo>
                    <a:pt x="5035" y="1326535"/>
                    <a:pt x="0" y="1321500"/>
                    <a:pt x="0" y="1315289"/>
                  </a:cubicBezTo>
                  <a:lnTo>
                    <a:pt x="0" y="11246"/>
                  </a:lnTo>
                  <a:cubicBezTo>
                    <a:pt x="0" y="5035"/>
                    <a:pt x="5035" y="0"/>
                    <a:pt x="1124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326064"/>
              </a:solidFill>
              <a:prstDash val="solid"/>
              <a:miter/>
            </a:ln>
          </p:spPr>
        </p:sp>
        <p:sp>
          <p:nvSpPr>
            <p:cNvPr id="1048639" name="TextBox 14"/>
            <p:cNvSpPr txBox="1"/>
            <p:nvPr/>
          </p:nvSpPr>
          <p:spPr>
            <a:xfrm>
              <a:off x="0" y="-38100"/>
              <a:ext cx="3626180" cy="1364635"/>
            </a:xfrm>
            <a:prstGeom prst="rect"/>
          </p:spPr>
          <p:txBody>
            <a:bodyPr anchor="ctr" bIns="50800" lIns="50800" rIns="50800" rtlCol="0" tIns="50800"/>
            <a:p>
              <a:pPr algn="ctr" indent="0" lvl="0" marL="0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1048640" name="TextBox 15"/>
          <p:cNvSpPr txBox="1"/>
          <p:nvPr/>
        </p:nvSpPr>
        <p:spPr>
          <a:xfrm rot="21600000">
            <a:off x="3214530" y="4883883"/>
            <a:ext cx="11992653" cy="3809998"/>
          </a:xfrm>
          <a:prstGeom prst="rect"/>
        </p:spPr>
        <p:txBody>
          <a:bodyPr anchor="t" bIns="0" lIns="0" rIns="0" rtlCol="0" tIns="0">
            <a:spAutoFit/>
          </a:bodyPr>
          <a:p>
            <a:pPr algn="just" indent="0" lvl="0" marL="0">
              <a:lnSpc>
                <a:spcPts val="3000"/>
              </a:lnSpc>
              <a:spcBef>
                <a:spcPct val="0"/>
              </a:spcBef>
            </a:pPr>
            <a:r>
              <a:rPr sz="2400" lang="zh-CN"/>
              <a:t>如今，奶茶行业处于蓬勃发展的阶段，成为了餐饮行业中备受关注的热门领域。奶茶市场呈现出多元化和专业化的发展趋势，吸引了众多创业者和消费者的目光。</a:t>
            </a:r>
            <a:endParaRPr sz="2800"/>
          </a:p>
          <a:p>
            <a:pPr algn="just" indent="0" lvl="0" marL="0">
              <a:lnSpc>
                <a:spcPts val="3000"/>
              </a:lnSpc>
              <a:spcBef>
                <a:spcPct val="0"/>
              </a:spcBef>
            </a:pPr>
            <a:r>
              <a:rPr sz="2400" lang="zh-CN"/>
              <a:t>首先，市场竞争激烈。随着奶茶行业的快速发展，市场上涌现出众多的奶茶品牌，竞争日益激烈。各大品牌通过产品创新、营销推广等手段积极开拓市场，争夺消费者的青睐，形成了白热化的竞争局面。</a:t>
            </a:r>
            <a:endParaRPr sz="2800"/>
          </a:p>
          <a:p>
            <a:pPr algn="just" indent="0" lvl="0" marL="0">
              <a:lnSpc>
                <a:spcPts val="3000"/>
              </a:lnSpc>
              <a:spcBef>
                <a:spcPct val="0"/>
              </a:spcBef>
            </a:pPr>
            <a:r>
              <a:rPr sz="2400" lang="zh-CN"/>
              <a:t>其次，消费需求多样化。随着社会经济水平的提高，消费者对奶茶产品的品质、口感、营养价值等方面有了更高的要求，追求个性化、健康化的消费趋势日益明显。</a:t>
            </a:r>
            <a:endParaRPr sz="2800"/>
          </a:p>
          <a:p>
            <a:pPr algn="just" indent="0" lvl="0" marL="0">
              <a:lnSpc>
                <a:spcPts val="3000"/>
              </a:lnSpc>
              <a:spcBef>
                <a:spcPct val="0"/>
              </a:spcBef>
            </a:pPr>
            <a:r>
              <a:rPr sz="2400" lang="zh-CN"/>
              <a:t>最后，品牌差异化竞争凸显。在激烈的市场竞争中，优秀的奶茶品牌通过打造独特的品牌形象、提供个性化定制服务等方式，努力实现差异化竞争，塑造了自己独具特色的品牌形象。</a:t>
            </a:r>
            <a:endParaRPr/>
          </a:p>
        </p:txBody>
      </p:sp>
      <p:sp>
        <p:nvSpPr>
          <p:cNvPr id="1048641" name="TextBox 16"/>
          <p:cNvSpPr txBox="1"/>
          <p:nvPr/>
        </p:nvSpPr>
        <p:spPr>
          <a:xfrm>
            <a:off x="3390355" y="3698264"/>
            <a:ext cx="4572278" cy="876935"/>
          </a:xfrm>
          <a:prstGeom prst="rect"/>
        </p:spPr>
        <p:txBody>
          <a:bodyPr anchor="t" bIns="0" lIns="0" rIns="0" rtlCol="0" tIns="0">
            <a:spAutoFit/>
          </a:bodyPr>
          <a:p>
            <a:pPr algn="l" indent="0" lvl="0" marL="0">
              <a:lnSpc>
                <a:spcPts val="6905"/>
              </a:lnSpc>
              <a:spcBef>
                <a:spcPct val="0"/>
              </a:spcBef>
            </a:pPr>
            <a:r>
              <a:rPr b="1" sz="4930" lang="en-US" spc="493">
                <a:solidFill>
                  <a:srgbClr val="070704"/>
                </a:solidFill>
                <a:latin typeface="思源宋体-粗体 Bold" panose="02020700000000000000" charset="-122"/>
                <a:ea typeface="思源宋体-粗体 Bold" panose="02020700000000000000" charset="-122"/>
                <a:cs typeface="思源宋体-粗体 Bold" panose="02020700000000000000" charset="-122"/>
                <a:sym typeface="思源宋体-粗体 Bold" panose="02020700000000000000" charset="-122"/>
              </a:rPr>
              <a:t>选题背景</a:t>
            </a:r>
          </a:p>
        </p:txBody>
      </p:sp>
      <p:sp>
        <p:nvSpPr>
          <p:cNvPr id="1048642" name="AutoShape 17"/>
          <p:cNvSpPr/>
          <p:nvPr/>
        </p:nvSpPr>
        <p:spPr>
          <a:xfrm>
            <a:off x="3395168" y="4729540"/>
            <a:ext cx="11507822" cy="0"/>
          </a:xfrm>
          <a:prstGeom prst="line"/>
          <a:ln w="9525" cap="flat">
            <a:solidFill>
              <a:srgbClr val="32606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48643" name="AutoShape 18"/>
          <p:cNvSpPr/>
          <p:nvPr/>
        </p:nvSpPr>
        <p:spPr>
          <a:xfrm>
            <a:off x="3390089" y="8801280"/>
            <a:ext cx="11507822" cy="0"/>
          </a:xfrm>
          <a:prstGeom prst="line"/>
          <a:ln w="9525" cap="flat">
            <a:solidFill>
              <a:srgbClr val="326064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3"/>
        </a:solidFill>
        <a:effectLst/>
      </p:bgPr>
    </p:bg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Freeform 2"/>
          <p:cNvSpPr/>
          <p:nvPr/>
        </p:nvSpPr>
        <p:spPr>
          <a:xfrm rot="-4304367">
            <a:off x="-7584446" y="-2584499"/>
            <a:ext cx="9470639" cy="8322324"/>
          </a:xfrm>
          <a:custGeom>
            <a:avLst/>
            <a:ahLst/>
            <a:rect l="l" t="t" r="r" b="b"/>
            <a:pathLst>
              <a:path w="9470639" h="8322324">
                <a:moveTo>
                  <a:pt x="0" y="0"/>
                </a:moveTo>
                <a:lnTo>
                  <a:pt x="9470639" y="0"/>
                </a:lnTo>
                <a:lnTo>
                  <a:pt x="9470639" y="8322324"/>
                </a:lnTo>
                <a:lnTo>
                  <a:pt x="0" y="8322324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/>
            </a:stretch>
          </a:blipFill>
        </p:spPr>
      </p:sp>
      <p:sp>
        <p:nvSpPr>
          <p:cNvPr id="1048645" name="Freeform 3"/>
          <p:cNvSpPr/>
          <p:nvPr/>
        </p:nvSpPr>
        <p:spPr>
          <a:xfrm rot="-1297585">
            <a:off x="15888605" y="2491571"/>
            <a:ext cx="11745951" cy="7091618"/>
          </a:xfrm>
          <a:custGeom>
            <a:avLst/>
            <a:ahLst/>
            <a:rect l="l" t="t" r="r" b="b"/>
            <a:pathLst>
              <a:path w="11745951" h="7091618">
                <a:moveTo>
                  <a:pt x="0" y="0"/>
                </a:moveTo>
                <a:lnTo>
                  <a:pt x="11745951" y="0"/>
                </a:lnTo>
                <a:lnTo>
                  <a:pt x="11745951" y="7091617"/>
                </a:lnTo>
                <a:lnTo>
                  <a:pt x="0" y="7091617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/>
            </a:stretch>
          </a:blipFill>
        </p:spPr>
      </p:sp>
      <p:sp>
        <p:nvSpPr>
          <p:cNvPr id="1048646" name="Freeform 4"/>
          <p:cNvSpPr/>
          <p:nvPr/>
        </p:nvSpPr>
        <p:spPr>
          <a:xfrm rot="-5073062">
            <a:off x="11817379" y="6967477"/>
            <a:ext cx="12863753" cy="6924987"/>
          </a:xfrm>
          <a:custGeom>
            <a:avLst/>
            <a:ahLst/>
            <a:rect l="l" t="t" r="r" b="b"/>
            <a:pathLst>
              <a:path w="12863753" h="6924987">
                <a:moveTo>
                  <a:pt x="0" y="0"/>
                </a:moveTo>
                <a:lnTo>
                  <a:pt x="12863753" y="0"/>
                </a:lnTo>
                <a:lnTo>
                  <a:pt x="12863753" y="6924987"/>
                </a:lnTo>
                <a:lnTo>
                  <a:pt x="0" y="6924987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48647" name="Freeform 5"/>
          <p:cNvSpPr/>
          <p:nvPr/>
        </p:nvSpPr>
        <p:spPr>
          <a:xfrm rot="10680493">
            <a:off x="16019089" y="-2887256"/>
            <a:ext cx="5846994" cy="5138046"/>
          </a:xfrm>
          <a:custGeom>
            <a:avLst/>
            <a:ahLst/>
            <a:rect l="l" t="t" r="r" b="b"/>
            <a:pathLst>
              <a:path w="5846994" h="5138046">
                <a:moveTo>
                  <a:pt x="0" y="0"/>
                </a:moveTo>
                <a:lnTo>
                  <a:pt x="5846994" y="0"/>
                </a:lnTo>
                <a:lnTo>
                  <a:pt x="5846994" y="5138046"/>
                </a:lnTo>
                <a:lnTo>
                  <a:pt x="0" y="5138046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48648" name="TextBox 6"/>
          <p:cNvSpPr txBox="1"/>
          <p:nvPr/>
        </p:nvSpPr>
        <p:spPr>
          <a:xfrm>
            <a:off x="4096357" y="1565349"/>
            <a:ext cx="10095287" cy="339707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sz="2000" lang="en-US" spc="206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BACKGROUND AND SIGNIFICANCE</a:t>
            </a:r>
          </a:p>
        </p:txBody>
      </p:sp>
      <p:sp>
        <p:nvSpPr>
          <p:cNvPr id="1048649" name="TextBox 7"/>
          <p:cNvSpPr txBox="1"/>
          <p:nvPr/>
        </p:nvSpPr>
        <p:spPr>
          <a:xfrm>
            <a:off x="6294327" y="822856"/>
            <a:ext cx="5699346" cy="676221"/>
          </a:xfrm>
          <a:prstGeom prst="rect"/>
        </p:spPr>
        <p:txBody>
          <a:bodyPr anchor="t" bIns="0" lIns="0" rIns="0" rtlCol="0" tIns="0">
            <a:spAutoFit/>
          </a:bodyPr>
          <a:p>
            <a:pPr algn="ctr" indent="0" lvl="0" marL="0">
              <a:lnSpc>
                <a:spcPts val="5400"/>
              </a:lnSpc>
              <a:spcBef>
                <a:spcPct val="0"/>
              </a:spcBef>
            </a:pPr>
            <a:r>
              <a:rPr b="1" sz="4500" lang="en-US" spc="-1">
                <a:solidFill>
                  <a:srgbClr val="326064"/>
                </a:solidFill>
                <a:latin typeface="思源宋体-超粗体" panose="02020900000000000000" charset="-122"/>
                <a:ea typeface="思源宋体-超粗体" panose="02020900000000000000" charset="-122"/>
                <a:cs typeface="思源宋体-超粗体" panose="02020900000000000000" charset="-122"/>
                <a:sym typeface="思源宋体-超粗体" panose="02020900000000000000" charset="-122"/>
              </a:rPr>
              <a:t>选题背景及意义</a:t>
            </a:r>
          </a:p>
        </p:txBody>
      </p:sp>
      <p:sp>
        <p:nvSpPr>
          <p:cNvPr id="1048650" name="Freeform 8"/>
          <p:cNvSpPr/>
          <p:nvPr/>
        </p:nvSpPr>
        <p:spPr>
          <a:xfrm rot="1600099">
            <a:off x="-5281689" y="6663684"/>
            <a:ext cx="9639438" cy="5189231"/>
          </a:xfrm>
          <a:custGeom>
            <a:avLst/>
            <a:ahLst/>
            <a:rect l="l" t="t" r="r" b="b"/>
            <a:pathLst>
              <a:path w="9639438" h="5189231">
                <a:moveTo>
                  <a:pt x="0" y="0"/>
                </a:moveTo>
                <a:lnTo>
                  <a:pt x="9639439" y="0"/>
                </a:lnTo>
                <a:lnTo>
                  <a:pt x="9639439" y="5189232"/>
                </a:lnTo>
                <a:lnTo>
                  <a:pt x="0" y="5189232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44" name="Group 9"/>
          <p:cNvGrpSpPr/>
          <p:nvPr/>
        </p:nvGrpSpPr>
        <p:grpSpPr>
          <a:xfrm>
            <a:off x="1692999" y="4027799"/>
            <a:ext cx="3506188" cy="3506188"/>
            <a:chOff x="0" y="0"/>
            <a:chExt cx="812800" cy="812800"/>
          </a:xfrm>
        </p:grpSpPr>
        <p:sp>
          <p:nvSpPr>
            <p:cNvPr id="1048651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ah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26064">
                <a:alpha val="24706"/>
              </a:srgbClr>
            </a:solidFill>
          </p:spPr>
        </p:sp>
        <p:sp>
          <p:nvSpPr>
            <p:cNvPr id="1048652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3500"/>
                </a:lnSpc>
              </a:pPr>
            </a:p>
          </p:txBody>
        </p:sp>
      </p:grpSp>
      <p:grpSp>
        <p:nvGrpSpPr>
          <p:cNvPr id="45" name="Group 12"/>
          <p:cNvGrpSpPr/>
          <p:nvPr/>
        </p:nvGrpSpPr>
        <p:grpSpPr>
          <a:xfrm>
            <a:off x="1866260" y="4201059"/>
            <a:ext cx="3159666" cy="3159666"/>
            <a:chOff x="0" y="0"/>
            <a:chExt cx="812800" cy="812800"/>
          </a:xfrm>
        </p:grpSpPr>
        <p:sp>
          <p:nvSpPr>
            <p:cNvPr id="104865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ah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26064"/>
            </a:solidFill>
          </p:spPr>
        </p:sp>
        <p:sp>
          <p:nvSpPr>
            <p:cNvPr id="104865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id="1048655" name="TextBox 15"/>
          <p:cNvSpPr txBox="1"/>
          <p:nvPr/>
        </p:nvSpPr>
        <p:spPr>
          <a:xfrm>
            <a:off x="2434766" y="4849387"/>
            <a:ext cx="2022653" cy="1720850"/>
          </a:xfrm>
          <a:prstGeom prst="rect"/>
        </p:spPr>
        <p:txBody>
          <a:bodyPr anchor="t" bIns="0" lIns="0" rIns="0" rtlCol="0" tIns="0">
            <a:spAutoFit/>
          </a:bodyPr>
          <a:p>
            <a:pPr algn="ctr" indent="0" lvl="0" marL="0">
              <a:lnSpc>
                <a:spcPts val="6710"/>
              </a:lnSpc>
            </a:pPr>
            <a:r>
              <a:rPr altLang="en-US" sz="5500" lang="zh-CN" spc="1039">
                <a:solidFill>
                  <a:srgbClr val="FFFFFF"/>
                </a:solidFill>
                <a:latin typeface="思源宋体-粗体" panose="02020600000000000000" charset="-122"/>
                <a:ea typeface="思源宋体-粗体" panose="02020600000000000000" charset="-122"/>
                <a:cs typeface="思源宋体-粗体" panose="02020600000000000000" charset="-122"/>
                <a:sym typeface="思源宋体-粗体" panose="02020600000000000000" charset="-122"/>
              </a:rPr>
              <a:t>选</a:t>
            </a:r>
            <a:r>
              <a:rPr sz="5500" lang="en-US" spc="1039">
                <a:solidFill>
                  <a:srgbClr val="FFFFFF"/>
                </a:solidFill>
                <a:latin typeface="思源宋体-粗体" panose="02020600000000000000" charset="-122"/>
                <a:ea typeface="思源宋体-粗体" panose="02020600000000000000" charset="-122"/>
                <a:cs typeface="思源宋体-粗体" panose="02020600000000000000" charset="-122"/>
                <a:sym typeface="思源宋体-粗体" panose="02020600000000000000" charset="-122"/>
              </a:rPr>
              <a:t>题意义</a:t>
            </a:r>
          </a:p>
        </p:txBody>
      </p:sp>
      <p:sp>
        <p:nvSpPr>
          <p:cNvPr id="1048656" name="TextBox 16"/>
          <p:cNvSpPr txBox="1"/>
          <p:nvPr>
            <p:custDataLst>
              <p:tags r:id="rId4"/>
            </p:custDataLst>
          </p:nvPr>
        </p:nvSpPr>
        <p:spPr>
          <a:xfrm>
            <a:off x="5275566" y="3610124"/>
            <a:ext cx="10301856" cy="384175"/>
          </a:xfrm>
          <a:prstGeom prst="rect"/>
        </p:spPr>
        <p:txBody>
          <a:bodyPr anchor="t" bIns="0" lIns="0" rIns="0" rtlCol="0" tIns="0">
            <a:spAutoFit/>
          </a:bodyPr>
          <a:p>
            <a:pPr algn="l" indent="0" lvl="0" marL="0">
              <a:lnSpc>
                <a:spcPts val="3000"/>
              </a:lnSpc>
              <a:spcBef>
                <a:spcPct val="0"/>
              </a:spcBef>
            </a:pPr>
            <a:r>
              <a:rPr sz="2000" lang="en-US" strike="noStrike" u="none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选蜜雪冰城作为奶茶市场中领军品牌，具有广泛的代表性和影响力。</a:t>
            </a:r>
          </a:p>
        </p:txBody>
      </p:sp>
      <p:grpSp>
        <p:nvGrpSpPr>
          <p:cNvPr id="46" name="Group 17"/>
          <p:cNvGrpSpPr/>
          <p:nvPr>
            <p:custDataLst>
              <p:tags r:id="rId5"/>
            </p:custDataLst>
          </p:nvPr>
        </p:nvGrpSpPr>
        <p:grpSpPr>
          <a:xfrm>
            <a:off x="5275566" y="2977172"/>
            <a:ext cx="3034275" cy="499601"/>
            <a:chOff x="0" y="0"/>
            <a:chExt cx="1039241" cy="171114"/>
          </a:xfrm>
        </p:grpSpPr>
        <p:sp>
          <p:nvSpPr>
            <p:cNvPr id="1048657" name="Freeform 18"/>
            <p:cNvSpPr/>
            <p:nvPr>
              <p:custDataLst>
                <p:tags r:id="rId6"/>
              </p:custDataLst>
            </p:nvPr>
          </p:nvSpPr>
          <p:spPr>
            <a:xfrm>
              <a:off x="0" y="0"/>
              <a:ext cx="1039241" cy="171114"/>
            </a:xfrm>
            <a:custGeom>
              <a:avLst/>
              <a:ahLst/>
              <a:rect l="l" t="t" r="r" b="b"/>
              <a:pathLst>
                <a:path w="1039241" h="171114">
                  <a:moveTo>
                    <a:pt x="85557" y="0"/>
                  </a:moveTo>
                  <a:lnTo>
                    <a:pt x="953684" y="0"/>
                  </a:lnTo>
                  <a:cubicBezTo>
                    <a:pt x="976375" y="0"/>
                    <a:pt x="998137" y="9014"/>
                    <a:pt x="1014182" y="25059"/>
                  </a:cubicBezTo>
                  <a:cubicBezTo>
                    <a:pt x="1030227" y="41104"/>
                    <a:pt x="1039241" y="62866"/>
                    <a:pt x="1039241" y="85557"/>
                  </a:cubicBezTo>
                  <a:lnTo>
                    <a:pt x="1039241" y="85557"/>
                  </a:lnTo>
                  <a:cubicBezTo>
                    <a:pt x="1039241" y="108248"/>
                    <a:pt x="1030227" y="130010"/>
                    <a:pt x="1014182" y="146055"/>
                  </a:cubicBezTo>
                  <a:cubicBezTo>
                    <a:pt x="998137" y="162100"/>
                    <a:pt x="976375" y="171114"/>
                    <a:pt x="953684" y="171114"/>
                  </a:cubicBezTo>
                  <a:lnTo>
                    <a:pt x="85557" y="171114"/>
                  </a:lnTo>
                  <a:cubicBezTo>
                    <a:pt x="62866" y="171114"/>
                    <a:pt x="41104" y="162100"/>
                    <a:pt x="25059" y="146055"/>
                  </a:cubicBezTo>
                  <a:cubicBezTo>
                    <a:pt x="9014" y="130010"/>
                    <a:pt x="0" y="108248"/>
                    <a:pt x="0" y="85557"/>
                  </a:cubicBezTo>
                  <a:lnTo>
                    <a:pt x="0" y="85557"/>
                  </a:lnTo>
                  <a:cubicBezTo>
                    <a:pt x="0" y="62866"/>
                    <a:pt x="9014" y="41104"/>
                    <a:pt x="25059" y="25059"/>
                  </a:cubicBezTo>
                  <a:cubicBezTo>
                    <a:pt x="41104" y="9014"/>
                    <a:pt x="62866" y="0"/>
                    <a:pt x="85557" y="0"/>
                  </a:cubicBezTo>
                  <a:close/>
                </a:path>
              </a:pathLst>
            </a:custGeom>
            <a:solidFill>
              <a:srgbClr val="326064"/>
            </a:solidFill>
            <a:ln w="9525" cap="rnd">
              <a:solidFill>
                <a:srgbClr val="070704"/>
              </a:solidFill>
              <a:prstDash val="solid"/>
              <a:round/>
            </a:ln>
          </p:spPr>
        </p:sp>
        <p:sp>
          <p:nvSpPr>
            <p:cNvPr id="1048658" name="TextBox 19"/>
            <p:cNvSpPr txBox="1"/>
            <p:nvPr/>
          </p:nvSpPr>
          <p:spPr>
            <a:xfrm>
              <a:off x="0" y="-47625"/>
              <a:ext cx="1039241" cy="218739"/>
            </a:xfrm>
            <a:prstGeom prst="rect"/>
          </p:spPr>
          <p:txBody>
            <a:bodyPr anchor="ctr" bIns="34493" lIns="34493" rIns="34493" rtlCol="0" tIns="34493"/>
            <a:p>
              <a:pPr algn="ctr" indent="0" lvl="0" marL="0">
                <a:lnSpc>
                  <a:spcPts val="2895"/>
                </a:lnSpc>
                <a:spcBef>
                  <a:spcPct val="0"/>
                </a:spcBef>
              </a:pPr>
            </a:p>
          </p:txBody>
        </p:sp>
      </p:grpSp>
      <p:sp>
        <p:nvSpPr>
          <p:cNvPr id="1048659" name="TextBox 20"/>
          <p:cNvSpPr txBox="1"/>
          <p:nvPr>
            <p:custDataLst>
              <p:tags r:id="rId7"/>
            </p:custDataLst>
          </p:nvPr>
        </p:nvSpPr>
        <p:spPr>
          <a:xfrm>
            <a:off x="5637113" y="2946405"/>
            <a:ext cx="2308302" cy="497840"/>
          </a:xfrm>
          <a:prstGeom prst="rect"/>
        </p:spPr>
        <p:txBody>
          <a:bodyPr anchor="t" bIns="0" lIns="0" rIns="0" rtlCol="0" tIns="0">
            <a:spAutoFit/>
          </a:bodyPr>
          <a:p>
            <a:pPr algn="ctr" indent="0" lvl="0" marL="0">
              <a:lnSpc>
                <a:spcPts val="3920"/>
              </a:lnSpc>
              <a:spcBef>
                <a:spcPct val="0"/>
              </a:spcBef>
            </a:pPr>
            <a:r>
              <a:rPr b="1" sz="2800" lang="en-US" spc="279">
                <a:solidFill>
                  <a:srgbClr val="FFFFFF"/>
                </a:solidFill>
                <a:latin typeface="思源宋体-粗体 Bold" panose="02020700000000000000" charset="-122"/>
                <a:ea typeface="思源宋体-粗体 Bold" panose="02020700000000000000" charset="-122"/>
                <a:cs typeface="思源宋体-粗体 Bold" panose="02020700000000000000" charset="-122"/>
                <a:sym typeface="思源宋体-粗体 Bold" panose="02020700000000000000" charset="-122"/>
              </a:rPr>
              <a:t>意义一</a:t>
            </a:r>
          </a:p>
        </p:txBody>
      </p:sp>
      <p:sp>
        <p:nvSpPr>
          <p:cNvPr id="1048660" name="TextBox 21"/>
          <p:cNvSpPr txBox="1"/>
          <p:nvPr>
            <p:custDataLst>
              <p:tags r:id="rId8"/>
            </p:custDataLst>
          </p:nvPr>
        </p:nvSpPr>
        <p:spPr>
          <a:xfrm>
            <a:off x="6032952" y="5672013"/>
            <a:ext cx="10947827" cy="768985"/>
          </a:xfrm>
          <a:prstGeom prst="rect"/>
        </p:spPr>
        <p:txBody>
          <a:bodyPr anchor="t" bIns="0" lIns="0" rIns="0" rtlCol="0" tIns="0">
            <a:spAutoFit/>
          </a:bodyPr>
          <a:p>
            <a:pPr algn="l" indent="0" lvl="0" marL="0">
              <a:lnSpc>
                <a:spcPts val="3000"/>
              </a:lnSpc>
              <a:spcBef>
                <a:spcPct val="0"/>
              </a:spcBef>
            </a:pPr>
            <a:r>
              <a:rPr dirty="0" sz="2000" lang="en-US" strike="noStrike" u="none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蜜雪冰城在激烈的市场竞争中脱颖而出，其营销策略、产品创新和品牌建设等方面具有显著优势。通过调查可以分析其市场竞争力的来源，为其他企业提供战略参考务</a:t>
            </a:r>
          </a:p>
        </p:txBody>
      </p:sp>
      <p:grpSp>
        <p:nvGrpSpPr>
          <p:cNvPr id="47" name="Group 22"/>
          <p:cNvGrpSpPr/>
          <p:nvPr>
            <p:custDataLst>
              <p:tags r:id="rId9"/>
            </p:custDataLst>
          </p:nvPr>
        </p:nvGrpSpPr>
        <p:grpSpPr>
          <a:xfrm>
            <a:off x="6032952" y="5057359"/>
            <a:ext cx="3034275" cy="499601"/>
            <a:chOff x="0" y="0"/>
            <a:chExt cx="1039241" cy="171114"/>
          </a:xfrm>
        </p:grpSpPr>
        <p:sp>
          <p:nvSpPr>
            <p:cNvPr id="1048661" name="Freeform 23"/>
            <p:cNvSpPr/>
            <p:nvPr>
              <p:custDataLst>
                <p:tags r:id="rId10"/>
              </p:custDataLst>
            </p:nvPr>
          </p:nvSpPr>
          <p:spPr>
            <a:xfrm>
              <a:off x="0" y="0"/>
              <a:ext cx="1039241" cy="171114"/>
            </a:xfrm>
            <a:custGeom>
              <a:avLst/>
              <a:ahLst/>
              <a:rect l="l" t="t" r="r" b="b"/>
              <a:pathLst>
                <a:path w="1039241" h="171114">
                  <a:moveTo>
                    <a:pt x="85557" y="0"/>
                  </a:moveTo>
                  <a:lnTo>
                    <a:pt x="953684" y="0"/>
                  </a:lnTo>
                  <a:cubicBezTo>
                    <a:pt x="976375" y="0"/>
                    <a:pt x="998137" y="9014"/>
                    <a:pt x="1014182" y="25059"/>
                  </a:cubicBezTo>
                  <a:cubicBezTo>
                    <a:pt x="1030227" y="41104"/>
                    <a:pt x="1039241" y="62866"/>
                    <a:pt x="1039241" y="85557"/>
                  </a:cubicBezTo>
                  <a:lnTo>
                    <a:pt x="1039241" y="85557"/>
                  </a:lnTo>
                  <a:cubicBezTo>
                    <a:pt x="1039241" y="108248"/>
                    <a:pt x="1030227" y="130010"/>
                    <a:pt x="1014182" y="146055"/>
                  </a:cubicBezTo>
                  <a:cubicBezTo>
                    <a:pt x="998137" y="162100"/>
                    <a:pt x="976375" y="171114"/>
                    <a:pt x="953684" y="171114"/>
                  </a:cubicBezTo>
                  <a:lnTo>
                    <a:pt x="85557" y="171114"/>
                  </a:lnTo>
                  <a:cubicBezTo>
                    <a:pt x="62866" y="171114"/>
                    <a:pt x="41104" y="162100"/>
                    <a:pt x="25059" y="146055"/>
                  </a:cubicBezTo>
                  <a:cubicBezTo>
                    <a:pt x="9014" y="130010"/>
                    <a:pt x="0" y="108248"/>
                    <a:pt x="0" y="85557"/>
                  </a:cubicBezTo>
                  <a:lnTo>
                    <a:pt x="0" y="85557"/>
                  </a:lnTo>
                  <a:cubicBezTo>
                    <a:pt x="0" y="62866"/>
                    <a:pt x="9014" y="41104"/>
                    <a:pt x="25059" y="25059"/>
                  </a:cubicBezTo>
                  <a:cubicBezTo>
                    <a:pt x="41104" y="9014"/>
                    <a:pt x="62866" y="0"/>
                    <a:pt x="85557" y="0"/>
                  </a:cubicBezTo>
                  <a:close/>
                </a:path>
              </a:pathLst>
            </a:custGeom>
            <a:solidFill>
              <a:srgbClr val="326064"/>
            </a:solidFill>
            <a:ln w="9525" cap="rnd">
              <a:solidFill>
                <a:srgbClr val="070704"/>
              </a:solidFill>
              <a:prstDash val="solid"/>
              <a:round/>
            </a:ln>
          </p:spPr>
        </p:sp>
        <p:sp>
          <p:nvSpPr>
            <p:cNvPr id="1048662" name="TextBox 24"/>
            <p:cNvSpPr txBox="1"/>
            <p:nvPr/>
          </p:nvSpPr>
          <p:spPr>
            <a:xfrm>
              <a:off x="0" y="-47625"/>
              <a:ext cx="1039241" cy="218739"/>
            </a:xfrm>
            <a:prstGeom prst="rect"/>
          </p:spPr>
          <p:txBody>
            <a:bodyPr anchor="ctr" bIns="34493" lIns="34493" rIns="34493" rtlCol="0" tIns="34493"/>
            <a:p>
              <a:pPr algn="ctr" indent="0" lvl="0" marL="0">
                <a:lnSpc>
                  <a:spcPts val="2895"/>
                </a:lnSpc>
                <a:spcBef>
                  <a:spcPct val="0"/>
                </a:spcBef>
              </a:pPr>
            </a:p>
          </p:txBody>
        </p:sp>
      </p:grpSp>
      <p:sp>
        <p:nvSpPr>
          <p:cNvPr id="1048663" name="TextBox 25"/>
          <p:cNvSpPr txBox="1"/>
          <p:nvPr>
            <p:custDataLst>
              <p:tags r:id="rId11"/>
            </p:custDataLst>
          </p:nvPr>
        </p:nvSpPr>
        <p:spPr>
          <a:xfrm>
            <a:off x="6394498" y="5009734"/>
            <a:ext cx="2308302" cy="497840"/>
          </a:xfrm>
          <a:prstGeom prst="rect"/>
        </p:spPr>
        <p:txBody>
          <a:bodyPr anchor="t" bIns="0" lIns="0" rIns="0" rtlCol="0" tIns="0">
            <a:spAutoFit/>
          </a:bodyPr>
          <a:p>
            <a:pPr algn="ctr" indent="0" lvl="0" marL="0">
              <a:lnSpc>
                <a:spcPts val="3920"/>
              </a:lnSpc>
              <a:spcBef>
                <a:spcPct val="0"/>
              </a:spcBef>
            </a:pPr>
            <a:r>
              <a:rPr b="1" dirty="0" sz="2800" lang="en-US" spc="279" err="1">
                <a:solidFill>
                  <a:srgbClr val="FFFFFF"/>
                </a:solidFill>
                <a:latin typeface="思源宋体-粗体 Bold" panose="02020700000000000000" charset="-122"/>
                <a:ea typeface="思源宋体-粗体 Bold" panose="02020700000000000000" charset="-122"/>
                <a:cs typeface="思源宋体-粗体 Bold" panose="02020700000000000000" charset="-122"/>
                <a:sym typeface="思源宋体-粗体 Bold" panose="02020700000000000000" charset="-122"/>
              </a:rPr>
              <a:t>意义二</a:t>
            </a:r>
            <a:endParaRPr b="1" dirty="0" sz="2800" lang="en-US" spc="279">
              <a:solidFill>
                <a:srgbClr val="FFFFFF"/>
              </a:solidFill>
              <a:latin typeface="思源宋体-粗体 Bold" panose="02020700000000000000" charset="-122"/>
              <a:ea typeface="思源宋体-粗体 Bold" panose="02020700000000000000" charset="-122"/>
              <a:cs typeface="思源宋体-粗体 Bold" panose="02020700000000000000" charset="-122"/>
              <a:sym typeface="思源宋体-粗体 Bold" panose="02020700000000000000" charset="-122"/>
            </a:endParaRPr>
          </a:p>
        </p:txBody>
      </p:sp>
      <p:sp>
        <p:nvSpPr>
          <p:cNvPr id="1048664" name="TextBox 26"/>
          <p:cNvSpPr txBox="1"/>
          <p:nvPr>
            <p:custDataLst>
              <p:tags r:id="rId12"/>
            </p:custDataLst>
          </p:nvPr>
        </p:nvSpPr>
        <p:spPr>
          <a:xfrm>
            <a:off x="5275566" y="7782213"/>
            <a:ext cx="10301856" cy="768985"/>
          </a:xfrm>
          <a:prstGeom prst="rect"/>
        </p:spPr>
        <p:txBody>
          <a:bodyPr anchor="t" bIns="0" lIns="0" rIns="0" rtlCol="0" tIns="0">
            <a:spAutoFit/>
          </a:bodyPr>
          <a:p>
            <a:pPr algn="l" indent="0" lvl="0" marL="0">
              <a:lnSpc>
                <a:spcPts val="3000"/>
              </a:lnSpc>
              <a:spcBef>
                <a:spcPct val="0"/>
              </a:spcBef>
            </a:pPr>
            <a:r>
              <a:rPr sz="2000" lang="en-US" strike="noStrike" u="none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蜜雪冰城主要面向年轻消费群体，研究其市场营销情况可以帮助理解这一群体的消费习惯、偏好和购买动机，为精准营销和消费者关系管理提供数据支持。</a:t>
            </a:r>
          </a:p>
        </p:txBody>
      </p:sp>
      <p:grpSp>
        <p:nvGrpSpPr>
          <p:cNvPr id="48" name="Group 27"/>
          <p:cNvGrpSpPr/>
          <p:nvPr>
            <p:custDataLst>
              <p:tags r:id="rId13"/>
            </p:custDataLst>
          </p:nvPr>
        </p:nvGrpSpPr>
        <p:grpSpPr>
          <a:xfrm>
            <a:off x="5275566" y="7137545"/>
            <a:ext cx="3034275" cy="499601"/>
            <a:chOff x="0" y="0"/>
            <a:chExt cx="1039241" cy="171114"/>
          </a:xfrm>
        </p:grpSpPr>
        <p:sp>
          <p:nvSpPr>
            <p:cNvPr id="1048665" name="Freeform 28"/>
            <p:cNvSpPr/>
            <p:nvPr>
              <p:custDataLst>
                <p:tags r:id="rId14"/>
              </p:custDataLst>
            </p:nvPr>
          </p:nvSpPr>
          <p:spPr>
            <a:xfrm>
              <a:off x="0" y="0"/>
              <a:ext cx="1039241" cy="171114"/>
            </a:xfrm>
            <a:custGeom>
              <a:avLst/>
              <a:ahLst/>
              <a:rect l="l" t="t" r="r" b="b"/>
              <a:pathLst>
                <a:path w="1039241" h="171114">
                  <a:moveTo>
                    <a:pt x="85557" y="0"/>
                  </a:moveTo>
                  <a:lnTo>
                    <a:pt x="953684" y="0"/>
                  </a:lnTo>
                  <a:cubicBezTo>
                    <a:pt x="976375" y="0"/>
                    <a:pt x="998137" y="9014"/>
                    <a:pt x="1014182" y="25059"/>
                  </a:cubicBezTo>
                  <a:cubicBezTo>
                    <a:pt x="1030227" y="41104"/>
                    <a:pt x="1039241" y="62866"/>
                    <a:pt x="1039241" y="85557"/>
                  </a:cubicBezTo>
                  <a:lnTo>
                    <a:pt x="1039241" y="85557"/>
                  </a:lnTo>
                  <a:cubicBezTo>
                    <a:pt x="1039241" y="108248"/>
                    <a:pt x="1030227" y="130010"/>
                    <a:pt x="1014182" y="146055"/>
                  </a:cubicBezTo>
                  <a:cubicBezTo>
                    <a:pt x="998137" y="162100"/>
                    <a:pt x="976375" y="171114"/>
                    <a:pt x="953684" y="171114"/>
                  </a:cubicBezTo>
                  <a:lnTo>
                    <a:pt x="85557" y="171114"/>
                  </a:lnTo>
                  <a:cubicBezTo>
                    <a:pt x="62866" y="171114"/>
                    <a:pt x="41104" y="162100"/>
                    <a:pt x="25059" y="146055"/>
                  </a:cubicBezTo>
                  <a:cubicBezTo>
                    <a:pt x="9014" y="130010"/>
                    <a:pt x="0" y="108248"/>
                    <a:pt x="0" y="85557"/>
                  </a:cubicBezTo>
                  <a:lnTo>
                    <a:pt x="0" y="85557"/>
                  </a:lnTo>
                  <a:cubicBezTo>
                    <a:pt x="0" y="62866"/>
                    <a:pt x="9014" y="41104"/>
                    <a:pt x="25059" y="25059"/>
                  </a:cubicBezTo>
                  <a:cubicBezTo>
                    <a:pt x="41104" y="9014"/>
                    <a:pt x="62866" y="0"/>
                    <a:pt x="85557" y="0"/>
                  </a:cubicBezTo>
                  <a:close/>
                </a:path>
              </a:pathLst>
            </a:custGeom>
            <a:solidFill>
              <a:srgbClr val="326064"/>
            </a:solidFill>
            <a:ln w="9525" cap="rnd">
              <a:solidFill>
                <a:srgbClr val="070704"/>
              </a:solidFill>
              <a:prstDash val="solid"/>
              <a:round/>
            </a:ln>
          </p:spPr>
        </p:sp>
        <p:sp>
          <p:nvSpPr>
            <p:cNvPr id="1048666" name="TextBox 29"/>
            <p:cNvSpPr txBox="1"/>
            <p:nvPr/>
          </p:nvSpPr>
          <p:spPr>
            <a:xfrm>
              <a:off x="0" y="-47625"/>
              <a:ext cx="1039241" cy="218739"/>
            </a:xfrm>
            <a:prstGeom prst="rect"/>
          </p:spPr>
          <p:txBody>
            <a:bodyPr anchor="ctr" bIns="34493" lIns="34493" rIns="34493" rtlCol="0" tIns="34493"/>
            <a:p>
              <a:pPr algn="ctr" indent="0" lvl="0" marL="0">
                <a:lnSpc>
                  <a:spcPts val="2895"/>
                </a:lnSpc>
                <a:spcBef>
                  <a:spcPct val="0"/>
                </a:spcBef>
              </a:pPr>
            </a:p>
          </p:txBody>
        </p:sp>
      </p:grpSp>
      <p:sp>
        <p:nvSpPr>
          <p:cNvPr id="1048667" name="TextBox 30"/>
          <p:cNvSpPr txBox="1"/>
          <p:nvPr>
            <p:custDataLst>
              <p:tags r:id="rId15"/>
            </p:custDataLst>
          </p:nvPr>
        </p:nvSpPr>
        <p:spPr>
          <a:xfrm>
            <a:off x="5638552" y="7118495"/>
            <a:ext cx="2308302" cy="497839"/>
          </a:xfrm>
          <a:prstGeom prst="rect"/>
        </p:spPr>
        <p:txBody>
          <a:bodyPr anchor="t" bIns="0" lIns="0" rIns="0" rtlCol="0" tIns="0">
            <a:spAutoFit/>
          </a:bodyPr>
          <a:p>
            <a:pPr algn="ctr" indent="0" lvl="0" marL="0">
              <a:lnSpc>
                <a:spcPts val="3920"/>
              </a:lnSpc>
              <a:spcBef>
                <a:spcPct val="0"/>
              </a:spcBef>
            </a:pPr>
            <a:r>
              <a:rPr b="1" sz="2800" lang="en-US" spc="279">
                <a:solidFill>
                  <a:srgbClr val="FFFFFF"/>
                </a:solidFill>
                <a:latin typeface="思源宋体-粗体 Bold" panose="02020700000000000000" charset="-122"/>
                <a:ea typeface="思源宋体-粗体 Bold" panose="02020700000000000000" charset="-122"/>
                <a:cs typeface="思源宋体-粗体 Bold" panose="02020700000000000000" charset="-122"/>
                <a:sym typeface="思源宋体-粗体 Bold" panose="02020700000000000000" charset="-122"/>
              </a:rPr>
              <a:t>意义三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3"/>
        </a:solidFill>
        <a:effectLst/>
      </p:bgPr>
    </p:bg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8" name="Freeform 2"/>
          <p:cNvSpPr/>
          <p:nvPr/>
        </p:nvSpPr>
        <p:spPr>
          <a:xfrm rot="-6439983">
            <a:off x="-6784324" y="2145372"/>
            <a:ext cx="10918798" cy="9594894"/>
          </a:xfrm>
          <a:custGeom>
            <a:avLst/>
            <a:ahLst/>
            <a:rect l="l" t="t" r="r" b="b"/>
            <a:pathLst>
              <a:path w="10918798" h="9594894">
                <a:moveTo>
                  <a:pt x="0" y="0"/>
                </a:moveTo>
                <a:lnTo>
                  <a:pt x="10918798" y="0"/>
                </a:lnTo>
                <a:lnTo>
                  <a:pt x="10918798" y="9594894"/>
                </a:lnTo>
                <a:lnTo>
                  <a:pt x="0" y="9594894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/>
            </a:stretch>
          </a:blipFill>
        </p:spPr>
      </p:sp>
      <p:sp>
        <p:nvSpPr>
          <p:cNvPr id="1048669" name="Freeform 3"/>
          <p:cNvSpPr/>
          <p:nvPr/>
        </p:nvSpPr>
        <p:spPr>
          <a:xfrm rot="1619180">
            <a:off x="12083285" y="6580110"/>
            <a:ext cx="12409431" cy="7492194"/>
          </a:xfrm>
          <a:custGeom>
            <a:avLst/>
            <a:ahLst/>
            <a:rect l="l" t="t" r="r" b="b"/>
            <a:pathLst>
              <a:path w="12409431" h="7492194">
                <a:moveTo>
                  <a:pt x="0" y="0"/>
                </a:moveTo>
                <a:lnTo>
                  <a:pt x="12409430" y="0"/>
                </a:lnTo>
                <a:lnTo>
                  <a:pt x="12409430" y="7492194"/>
                </a:lnTo>
                <a:lnTo>
                  <a:pt x="0" y="7492194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/>
            </a:stretch>
          </a:blipFill>
        </p:spPr>
      </p:sp>
      <p:sp>
        <p:nvSpPr>
          <p:cNvPr id="1048670" name="Freeform 4"/>
          <p:cNvSpPr/>
          <p:nvPr/>
        </p:nvSpPr>
        <p:spPr>
          <a:xfrm rot="-5073062">
            <a:off x="10827423" y="6077100"/>
            <a:ext cx="12863753" cy="6924987"/>
          </a:xfrm>
          <a:custGeom>
            <a:avLst/>
            <a:ahLst/>
            <a:rect l="l" t="t" r="r" b="b"/>
            <a:pathLst>
              <a:path w="12863753" h="6924987">
                <a:moveTo>
                  <a:pt x="0" y="0"/>
                </a:moveTo>
                <a:lnTo>
                  <a:pt x="12863754" y="0"/>
                </a:lnTo>
                <a:lnTo>
                  <a:pt x="12863754" y="6924987"/>
                </a:lnTo>
                <a:lnTo>
                  <a:pt x="0" y="6924987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48671" name="Freeform 5"/>
          <p:cNvSpPr/>
          <p:nvPr/>
        </p:nvSpPr>
        <p:spPr>
          <a:xfrm rot="9705696">
            <a:off x="12898107" y="-4406071"/>
            <a:ext cx="8722386" cy="7664797"/>
          </a:xfrm>
          <a:custGeom>
            <a:avLst/>
            <a:ahLst/>
            <a:rect l="l" t="t" r="r" b="b"/>
            <a:pathLst>
              <a:path w="8722386" h="7664797">
                <a:moveTo>
                  <a:pt x="0" y="0"/>
                </a:moveTo>
                <a:lnTo>
                  <a:pt x="8722386" y="0"/>
                </a:lnTo>
                <a:lnTo>
                  <a:pt x="8722386" y="7664797"/>
                </a:lnTo>
                <a:lnTo>
                  <a:pt x="0" y="7664797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48672" name="TextBox 6"/>
          <p:cNvSpPr txBox="1"/>
          <p:nvPr/>
        </p:nvSpPr>
        <p:spPr>
          <a:xfrm>
            <a:off x="2589750" y="3229956"/>
            <a:ext cx="13108499" cy="1884904"/>
          </a:xfrm>
          <a:prstGeom prst="rect"/>
        </p:spPr>
        <p:txBody>
          <a:bodyPr anchor="t" bIns="0" lIns="0" rIns="0" rtlCol="0" tIns="0">
            <a:spAutoFit/>
          </a:bodyPr>
          <a:p>
            <a:pPr algn="ctr" indent="0" lvl="0" marL="0">
              <a:lnSpc>
                <a:spcPts val="14885"/>
              </a:lnSpc>
              <a:spcBef>
                <a:spcPct val="0"/>
              </a:spcBef>
            </a:pPr>
            <a:r>
              <a:rPr b="1" sz="12405" lang="en-US" spc="-2">
                <a:solidFill>
                  <a:srgbClr val="070704"/>
                </a:solidFill>
                <a:latin typeface="思源宋体-超粗体" panose="02020900000000000000" charset="-122"/>
                <a:ea typeface="思源宋体-超粗体" panose="02020900000000000000" charset="-122"/>
                <a:cs typeface="思源宋体-超粗体" panose="02020900000000000000" charset="-122"/>
                <a:sym typeface="思源宋体-超粗体" panose="02020900000000000000" charset="-122"/>
              </a:rPr>
              <a:t>PART TWO</a:t>
            </a:r>
          </a:p>
        </p:txBody>
      </p:sp>
      <p:grpSp>
        <p:nvGrpSpPr>
          <p:cNvPr id="50" name="Group 7"/>
          <p:cNvGrpSpPr/>
          <p:nvPr/>
        </p:nvGrpSpPr>
        <p:grpSpPr>
          <a:xfrm>
            <a:off x="3967479" y="4735924"/>
            <a:ext cx="10353043" cy="1622151"/>
            <a:chOff x="0" y="0"/>
            <a:chExt cx="2726727" cy="427233"/>
          </a:xfrm>
        </p:grpSpPr>
        <p:sp>
          <p:nvSpPr>
            <p:cNvPr id="1048673" name="Freeform 8"/>
            <p:cNvSpPr/>
            <p:nvPr/>
          </p:nvSpPr>
          <p:spPr>
            <a:xfrm>
              <a:off x="0" y="0"/>
              <a:ext cx="2726727" cy="427233"/>
            </a:xfrm>
            <a:custGeom>
              <a:avLst/>
              <a:ahLst/>
              <a:rect l="l" t="t" r="r" b="b"/>
              <a:pathLst>
                <a:path w="2726727" h="427233">
                  <a:moveTo>
                    <a:pt x="0" y="0"/>
                  </a:moveTo>
                  <a:lnTo>
                    <a:pt x="2726727" y="0"/>
                  </a:lnTo>
                  <a:lnTo>
                    <a:pt x="2726727" y="427233"/>
                  </a:lnTo>
                  <a:lnTo>
                    <a:pt x="0" y="427233"/>
                  </a:lnTo>
                  <a:close/>
                </a:path>
              </a:pathLst>
            </a:custGeom>
            <a:solidFill>
              <a:srgbClr val="FBFAF3"/>
            </a:solidFill>
          </p:spPr>
        </p:sp>
        <p:sp>
          <p:nvSpPr>
            <p:cNvPr id="1048674" name="TextBox 9"/>
            <p:cNvSpPr txBox="1"/>
            <p:nvPr/>
          </p:nvSpPr>
          <p:spPr>
            <a:xfrm>
              <a:off x="0" y="-38100"/>
              <a:ext cx="2726727" cy="465333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2800"/>
                </a:lnSpc>
              </a:pPr>
            </a:p>
          </p:txBody>
        </p:sp>
      </p:grpSp>
      <p:sp>
        <p:nvSpPr>
          <p:cNvPr id="1048675" name="TextBox 10"/>
          <p:cNvSpPr txBox="1"/>
          <p:nvPr/>
        </p:nvSpPr>
        <p:spPr>
          <a:xfrm>
            <a:off x="2829830" y="6319591"/>
            <a:ext cx="12628341" cy="538480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sz="3000" lang="en-US" spc="354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RESEARCH STATUS</a:t>
            </a:r>
          </a:p>
        </p:txBody>
      </p:sp>
      <p:sp>
        <p:nvSpPr>
          <p:cNvPr id="1048676" name="TextBox 11"/>
          <p:cNvSpPr txBox="1"/>
          <p:nvPr/>
        </p:nvSpPr>
        <p:spPr>
          <a:xfrm>
            <a:off x="4392725" y="4859750"/>
            <a:ext cx="9502550" cy="1249680"/>
          </a:xfrm>
          <a:prstGeom prst="rect"/>
        </p:spPr>
        <p:txBody>
          <a:bodyPr anchor="t" bIns="0" lIns="0" rIns="0" rtlCol="0" tIns="0">
            <a:spAutoFit/>
          </a:bodyPr>
          <a:p>
            <a:pPr algn="ctr" indent="0" lvl="0" marL="0">
              <a:lnSpc>
                <a:spcPts val="9745"/>
              </a:lnSpc>
              <a:spcBef>
                <a:spcPct val="0"/>
              </a:spcBef>
            </a:pPr>
            <a:r>
              <a:rPr b="1" sz="8120" lang="en-US" spc="552">
                <a:solidFill>
                  <a:srgbClr val="326064"/>
                </a:solidFill>
                <a:latin typeface="思源宋体 2 Bold" panose="02020700000000000000" charset="-122"/>
                <a:ea typeface="思源宋体 2 Bold" panose="02020700000000000000" charset="-122"/>
                <a:cs typeface="思源宋体 2 Bold" panose="02020700000000000000" charset="-122"/>
                <a:sym typeface="思源宋体 2 Bold" panose="02020700000000000000" charset="-122"/>
              </a:rPr>
              <a:t>研究目标</a:t>
            </a:r>
            <a:r>
              <a:rPr altLang="en-US" b="1" sz="8120" lang="zh-CN" spc="552">
                <a:solidFill>
                  <a:srgbClr val="326064"/>
                </a:solidFill>
                <a:latin typeface="思源宋体 2 Bold" panose="02020700000000000000" charset="-122"/>
                <a:ea typeface="思源宋体 2 Bold" panose="02020700000000000000" charset="-122"/>
                <a:cs typeface="思源宋体 2 Bold" panose="02020700000000000000" charset="-122"/>
                <a:sym typeface="思源宋体 2 Bold" panose="02020700000000000000" charset="-122"/>
              </a:rPr>
              <a:t>现状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3"/>
        </a:solidFill>
        <a:effectLst/>
      </p:bgPr>
    </p:bg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7" name="Freeform 2"/>
          <p:cNvSpPr/>
          <p:nvPr/>
        </p:nvSpPr>
        <p:spPr>
          <a:xfrm rot="-4304367">
            <a:off x="-7584446" y="-2584499"/>
            <a:ext cx="9470639" cy="8322324"/>
          </a:xfrm>
          <a:custGeom>
            <a:avLst/>
            <a:ahLst/>
            <a:rect l="l" t="t" r="r" b="b"/>
            <a:pathLst>
              <a:path w="9470639" h="8322324">
                <a:moveTo>
                  <a:pt x="0" y="0"/>
                </a:moveTo>
                <a:lnTo>
                  <a:pt x="9470639" y="0"/>
                </a:lnTo>
                <a:lnTo>
                  <a:pt x="9470639" y="8322324"/>
                </a:lnTo>
                <a:lnTo>
                  <a:pt x="0" y="8322324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/>
            </a:stretch>
          </a:blipFill>
        </p:spPr>
      </p:sp>
      <p:sp>
        <p:nvSpPr>
          <p:cNvPr id="1048678" name="Freeform 3"/>
          <p:cNvSpPr/>
          <p:nvPr/>
        </p:nvSpPr>
        <p:spPr>
          <a:xfrm rot="-1297585">
            <a:off x="15888605" y="2491571"/>
            <a:ext cx="11745951" cy="7091618"/>
          </a:xfrm>
          <a:custGeom>
            <a:avLst/>
            <a:ahLst/>
            <a:rect l="l" t="t" r="r" b="b"/>
            <a:pathLst>
              <a:path w="11745951" h="7091618">
                <a:moveTo>
                  <a:pt x="0" y="0"/>
                </a:moveTo>
                <a:lnTo>
                  <a:pt x="11745951" y="0"/>
                </a:lnTo>
                <a:lnTo>
                  <a:pt x="11745951" y="7091617"/>
                </a:lnTo>
                <a:lnTo>
                  <a:pt x="0" y="7091617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/>
            </a:stretch>
          </a:blipFill>
        </p:spPr>
      </p:sp>
      <p:sp>
        <p:nvSpPr>
          <p:cNvPr id="1048679" name="Freeform 4"/>
          <p:cNvSpPr/>
          <p:nvPr/>
        </p:nvSpPr>
        <p:spPr>
          <a:xfrm rot="-5073062">
            <a:off x="11817379" y="6967477"/>
            <a:ext cx="12863753" cy="6924987"/>
          </a:xfrm>
          <a:custGeom>
            <a:avLst/>
            <a:ahLst/>
            <a:rect l="l" t="t" r="r" b="b"/>
            <a:pathLst>
              <a:path w="12863753" h="6924987">
                <a:moveTo>
                  <a:pt x="0" y="0"/>
                </a:moveTo>
                <a:lnTo>
                  <a:pt x="12863753" y="0"/>
                </a:lnTo>
                <a:lnTo>
                  <a:pt x="12863753" y="6924987"/>
                </a:lnTo>
                <a:lnTo>
                  <a:pt x="0" y="6924987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48680" name="Freeform 5"/>
          <p:cNvSpPr/>
          <p:nvPr/>
        </p:nvSpPr>
        <p:spPr>
          <a:xfrm rot="10680493">
            <a:off x="16019089" y="-2887256"/>
            <a:ext cx="5846994" cy="5138046"/>
          </a:xfrm>
          <a:custGeom>
            <a:avLst/>
            <a:ahLst/>
            <a:rect l="l" t="t" r="r" b="b"/>
            <a:pathLst>
              <a:path w="5846994" h="5138046">
                <a:moveTo>
                  <a:pt x="0" y="0"/>
                </a:moveTo>
                <a:lnTo>
                  <a:pt x="5846994" y="0"/>
                </a:lnTo>
                <a:lnTo>
                  <a:pt x="5846994" y="5138046"/>
                </a:lnTo>
                <a:lnTo>
                  <a:pt x="0" y="5138046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48681" name="TextBox 6"/>
          <p:cNvSpPr txBox="1"/>
          <p:nvPr/>
        </p:nvSpPr>
        <p:spPr>
          <a:xfrm>
            <a:off x="4096357" y="1565349"/>
            <a:ext cx="10095287" cy="358775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sz="2000" lang="en-US" spc="206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RESEARCH STATUS</a:t>
            </a:r>
          </a:p>
        </p:txBody>
      </p:sp>
      <p:sp>
        <p:nvSpPr>
          <p:cNvPr id="1048682" name="TextBox 7"/>
          <p:cNvSpPr txBox="1"/>
          <p:nvPr/>
        </p:nvSpPr>
        <p:spPr>
          <a:xfrm>
            <a:off x="6294327" y="822856"/>
            <a:ext cx="5699346" cy="692150"/>
          </a:xfrm>
          <a:prstGeom prst="rect"/>
        </p:spPr>
        <p:txBody>
          <a:bodyPr anchor="t" bIns="0" lIns="0" rIns="0" rtlCol="0" tIns="0">
            <a:spAutoFit/>
          </a:bodyPr>
          <a:p>
            <a:pPr algn="ctr" indent="0" lvl="0" marL="0">
              <a:lnSpc>
                <a:spcPts val="5400"/>
              </a:lnSpc>
              <a:spcBef>
                <a:spcPct val="0"/>
              </a:spcBef>
            </a:pPr>
            <a:r>
              <a:rPr b="1" sz="4800" lang="en-US" spc="-1">
                <a:solidFill>
                  <a:srgbClr val="326064"/>
                </a:solidFill>
                <a:latin typeface="思源宋体-超粗体" panose="02020900000000000000" charset="-122"/>
                <a:ea typeface="思源宋体-超粗体" panose="02020900000000000000" charset="-122"/>
                <a:cs typeface="思源宋体-超粗体" panose="02020900000000000000" charset="-122"/>
                <a:sym typeface="思源宋体-超粗体" panose="02020900000000000000" charset="-122"/>
              </a:rPr>
              <a:t>研究目标</a:t>
            </a:r>
            <a:r>
              <a:rPr altLang="en-US" b="1" sz="4800" lang="zh-CN" spc="-1">
                <a:solidFill>
                  <a:srgbClr val="326064"/>
                </a:solidFill>
                <a:latin typeface="思源宋体-超粗体" panose="02020900000000000000" charset="-122"/>
                <a:ea typeface="思源宋体-超粗体" panose="02020900000000000000" charset="-122"/>
                <a:cs typeface="思源宋体-超粗体" panose="02020900000000000000" charset="-122"/>
                <a:sym typeface="思源宋体-超粗体" panose="02020900000000000000" charset="-122"/>
              </a:rPr>
              <a:t>现状</a:t>
            </a:r>
          </a:p>
        </p:txBody>
      </p:sp>
      <p:sp>
        <p:nvSpPr>
          <p:cNvPr id="1048683" name="Freeform 8"/>
          <p:cNvSpPr/>
          <p:nvPr/>
        </p:nvSpPr>
        <p:spPr>
          <a:xfrm rot="1600099">
            <a:off x="-5281689" y="6663684"/>
            <a:ext cx="9639438" cy="5189231"/>
          </a:xfrm>
          <a:custGeom>
            <a:avLst/>
            <a:ahLst/>
            <a:rect l="l" t="t" r="r" b="b"/>
            <a:pathLst>
              <a:path w="9639438" h="5189231">
                <a:moveTo>
                  <a:pt x="0" y="0"/>
                </a:moveTo>
                <a:lnTo>
                  <a:pt x="9639439" y="0"/>
                </a:lnTo>
                <a:lnTo>
                  <a:pt x="9639439" y="5189232"/>
                </a:lnTo>
                <a:lnTo>
                  <a:pt x="0" y="5189232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48684" name="TextBox 12"/>
          <p:cNvSpPr txBox="1"/>
          <p:nvPr/>
        </p:nvSpPr>
        <p:spPr>
          <a:xfrm>
            <a:off x="2057400" y="2476500"/>
            <a:ext cx="14377670" cy="5600701"/>
          </a:xfrm>
          <a:prstGeom prst="rect"/>
        </p:spPr>
        <p:txBody>
          <a:bodyPr anchor="t" bIns="0" lIns="0" rIns="0" rtlCol="0" tIns="0" wrap="square">
            <a:spAutoFit/>
          </a:bodyPr>
          <a:p>
            <a:pPr algn="just" indent="0" lvl="0" marL="0">
              <a:lnSpc>
                <a:spcPct val="150000"/>
              </a:lnSpc>
              <a:spcBef>
                <a:spcPct val="0"/>
              </a:spcBef>
            </a:pPr>
            <a:r>
              <a:rPr b="1" sz="3600" lang="en-US" strike="noStrike" u="none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2021年，蜜雪冰城门店数量突破2万家，成为全球首个门店数量超2万家的茶饮品牌，2022年继续保持强势扩店，门店数量在行业中处于绝对领先地位。2024年以来，车市“价格战”的风也席卷到其他行业，新茶饮赛道也不例外，各茶饮品牌纷纷内卷“价格”，就连以“低价”为策略的蜜雪冰城也顶不住了，2024年至今新开店数在4000家左右，关店数+暂停门店数为1858家，总关店数比去年整年(1837家)还多，更是2022年关店数的4倍，闭店率高达5.9%，远高于招股书上2.37%的闭店率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3"/>
        </a:solidFill>
        <a:effectLst/>
      </p:bgPr>
    </p:bg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5" name="Freeform 2"/>
          <p:cNvSpPr/>
          <p:nvPr/>
        </p:nvSpPr>
        <p:spPr>
          <a:xfrm rot="-6439983">
            <a:off x="-6784324" y="2145372"/>
            <a:ext cx="10918798" cy="9594894"/>
          </a:xfrm>
          <a:custGeom>
            <a:avLst/>
            <a:ahLst/>
            <a:rect l="l" t="t" r="r" b="b"/>
            <a:pathLst>
              <a:path w="10918798" h="9594894">
                <a:moveTo>
                  <a:pt x="0" y="0"/>
                </a:moveTo>
                <a:lnTo>
                  <a:pt x="10918798" y="0"/>
                </a:lnTo>
                <a:lnTo>
                  <a:pt x="10918798" y="9594894"/>
                </a:lnTo>
                <a:lnTo>
                  <a:pt x="0" y="9594894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/>
            </a:stretch>
          </a:blipFill>
        </p:spPr>
      </p:sp>
      <p:sp>
        <p:nvSpPr>
          <p:cNvPr id="1048686" name="Freeform 3"/>
          <p:cNvSpPr/>
          <p:nvPr/>
        </p:nvSpPr>
        <p:spPr>
          <a:xfrm rot="1619180">
            <a:off x="12083285" y="6580110"/>
            <a:ext cx="12409431" cy="7492194"/>
          </a:xfrm>
          <a:custGeom>
            <a:avLst/>
            <a:ahLst/>
            <a:rect l="l" t="t" r="r" b="b"/>
            <a:pathLst>
              <a:path w="12409431" h="7492194">
                <a:moveTo>
                  <a:pt x="0" y="0"/>
                </a:moveTo>
                <a:lnTo>
                  <a:pt x="12409430" y="0"/>
                </a:lnTo>
                <a:lnTo>
                  <a:pt x="12409430" y="7492194"/>
                </a:lnTo>
                <a:lnTo>
                  <a:pt x="0" y="7492194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/>
            </a:stretch>
          </a:blipFill>
        </p:spPr>
      </p:sp>
      <p:sp>
        <p:nvSpPr>
          <p:cNvPr id="1048687" name="Freeform 4"/>
          <p:cNvSpPr/>
          <p:nvPr/>
        </p:nvSpPr>
        <p:spPr>
          <a:xfrm rot="-5073062">
            <a:off x="10827423" y="6077100"/>
            <a:ext cx="12863753" cy="6924987"/>
          </a:xfrm>
          <a:custGeom>
            <a:avLst/>
            <a:ahLst/>
            <a:rect l="l" t="t" r="r" b="b"/>
            <a:pathLst>
              <a:path w="12863753" h="6924987">
                <a:moveTo>
                  <a:pt x="0" y="0"/>
                </a:moveTo>
                <a:lnTo>
                  <a:pt x="12863754" y="0"/>
                </a:lnTo>
                <a:lnTo>
                  <a:pt x="12863754" y="6924987"/>
                </a:lnTo>
                <a:lnTo>
                  <a:pt x="0" y="6924987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48688" name="Freeform 5"/>
          <p:cNvSpPr/>
          <p:nvPr/>
        </p:nvSpPr>
        <p:spPr>
          <a:xfrm rot="9705696">
            <a:off x="12898107" y="-4406071"/>
            <a:ext cx="8722386" cy="7664797"/>
          </a:xfrm>
          <a:custGeom>
            <a:avLst/>
            <a:ahLst/>
            <a:rect l="l" t="t" r="r" b="b"/>
            <a:pathLst>
              <a:path w="8722386" h="7664797">
                <a:moveTo>
                  <a:pt x="0" y="0"/>
                </a:moveTo>
                <a:lnTo>
                  <a:pt x="8722386" y="0"/>
                </a:lnTo>
                <a:lnTo>
                  <a:pt x="8722386" y="7664797"/>
                </a:lnTo>
                <a:lnTo>
                  <a:pt x="0" y="7664797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48689" name="TextBox 6"/>
          <p:cNvSpPr txBox="1"/>
          <p:nvPr/>
        </p:nvSpPr>
        <p:spPr>
          <a:xfrm>
            <a:off x="2589750" y="3229956"/>
            <a:ext cx="13108499" cy="1884904"/>
          </a:xfrm>
          <a:prstGeom prst="rect"/>
        </p:spPr>
        <p:txBody>
          <a:bodyPr anchor="t" bIns="0" lIns="0" rIns="0" rtlCol="0" tIns="0">
            <a:spAutoFit/>
          </a:bodyPr>
          <a:p>
            <a:pPr algn="ctr" indent="0" lvl="0" marL="0">
              <a:lnSpc>
                <a:spcPts val="14885"/>
              </a:lnSpc>
              <a:spcBef>
                <a:spcPct val="0"/>
              </a:spcBef>
            </a:pPr>
            <a:r>
              <a:rPr b="1" dirty="0" sz="12405" lang="en-US" spc="-2">
                <a:solidFill>
                  <a:srgbClr val="070704"/>
                </a:solidFill>
                <a:latin typeface="思源宋体-超粗体" panose="02020900000000000000" charset="-122"/>
                <a:ea typeface="思源宋体-超粗体" panose="02020900000000000000" charset="-122"/>
                <a:cs typeface="思源宋体-超粗体" panose="02020900000000000000" charset="-122"/>
                <a:sym typeface="思源宋体-超粗体" panose="02020900000000000000" charset="-122"/>
              </a:rPr>
              <a:t>PART THREE</a:t>
            </a:r>
          </a:p>
        </p:txBody>
      </p:sp>
      <p:grpSp>
        <p:nvGrpSpPr>
          <p:cNvPr id="53" name="Group 7"/>
          <p:cNvGrpSpPr/>
          <p:nvPr/>
        </p:nvGrpSpPr>
        <p:grpSpPr>
          <a:xfrm>
            <a:off x="3967479" y="4735924"/>
            <a:ext cx="10353043" cy="1622151"/>
            <a:chOff x="0" y="0"/>
            <a:chExt cx="2726727" cy="427233"/>
          </a:xfrm>
        </p:grpSpPr>
        <p:sp>
          <p:nvSpPr>
            <p:cNvPr id="1048690" name="Freeform 8"/>
            <p:cNvSpPr/>
            <p:nvPr/>
          </p:nvSpPr>
          <p:spPr>
            <a:xfrm>
              <a:off x="0" y="0"/>
              <a:ext cx="2726727" cy="427233"/>
            </a:xfrm>
            <a:custGeom>
              <a:avLst/>
              <a:ahLst/>
              <a:rect l="l" t="t" r="r" b="b"/>
              <a:pathLst>
                <a:path w="2726727" h="427233">
                  <a:moveTo>
                    <a:pt x="0" y="0"/>
                  </a:moveTo>
                  <a:lnTo>
                    <a:pt x="2726727" y="0"/>
                  </a:lnTo>
                  <a:lnTo>
                    <a:pt x="2726727" y="427233"/>
                  </a:lnTo>
                  <a:lnTo>
                    <a:pt x="0" y="427233"/>
                  </a:lnTo>
                  <a:close/>
                </a:path>
              </a:pathLst>
            </a:custGeom>
            <a:solidFill>
              <a:srgbClr val="FBFAF3"/>
            </a:solidFill>
          </p:spPr>
        </p:sp>
        <p:sp>
          <p:nvSpPr>
            <p:cNvPr id="1048691" name="TextBox 9"/>
            <p:cNvSpPr txBox="1"/>
            <p:nvPr/>
          </p:nvSpPr>
          <p:spPr>
            <a:xfrm>
              <a:off x="0" y="-38100"/>
              <a:ext cx="2726727" cy="465333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2800"/>
                </a:lnSpc>
              </a:pPr>
            </a:p>
          </p:txBody>
        </p:sp>
      </p:grpSp>
      <p:sp>
        <p:nvSpPr>
          <p:cNvPr id="1048692" name="TextBox 10"/>
          <p:cNvSpPr txBox="1"/>
          <p:nvPr/>
        </p:nvSpPr>
        <p:spPr>
          <a:xfrm>
            <a:off x="2829830" y="6319591"/>
            <a:ext cx="12628341" cy="538480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dirty="0" sz="3000" lang="en-US" spc="354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RESEARCH METHODS</a:t>
            </a:r>
          </a:p>
        </p:txBody>
      </p:sp>
      <p:sp>
        <p:nvSpPr>
          <p:cNvPr id="1048693" name="TextBox 11"/>
          <p:cNvSpPr txBox="1"/>
          <p:nvPr/>
        </p:nvSpPr>
        <p:spPr>
          <a:xfrm>
            <a:off x="4392725" y="4859750"/>
            <a:ext cx="9502550" cy="1249680"/>
          </a:xfrm>
          <a:prstGeom prst="rect"/>
        </p:spPr>
        <p:txBody>
          <a:bodyPr anchor="t" bIns="0" lIns="0" rIns="0" rtlCol="0" tIns="0">
            <a:spAutoFit/>
          </a:bodyPr>
          <a:p>
            <a:pPr algn="ctr" indent="0" lvl="0" marL="0">
              <a:lnSpc>
                <a:spcPts val="9745"/>
              </a:lnSpc>
              <a:spcBef>
                <a:spcPct val="0"/>
              </a:spcBef>
            </a:pPr>
            <a:r>
              <a:rPr b="1" sz="8120" lang="en-US" spc="552">
                <a:solidFill>
                  <a:srgbClr val="326064"/>
                </a:solidFill>
                <a:latin typeface="思源宋体 2 Bold" panose="02020700000000000000" charset="-122"/>
                <a:ea typeface="思源宋体 2 Bold" panose="02020700000000000000" charset="-122"/>
                <a:cs typeface="思源宋体 2 Bold" panose="02020700000000000000" charset="-122"/>
                <a:sym typeface="思源宋体 2 Bold" panose="02020700000000000000" charset="-122"/>
              </a:rPr>
              <a:t>研究方法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3"/>
        </a:solidFill>
        <a:effectLst/>
      </p:bgPr>
    </p:bg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4" name="Freeform 2"/>
          <p:cNvSpPr/>
          <p:nvPr/>
        </p:nvSpPr>
        <p:spPr>
          <a:xfrm rot="-4304367">
            <a:off x="-7584446" y="-2584499"/>
            <a:ext cx="9470639" cy="8322324"/>
          </a:xfrm>
          <a:custGeom>
            <a:avLst/>
            <a:ahLst/>
            <a:rect l="l" t="t" r="r" b="b"/>
            <a:pathLst>
              <a:path w="9470639" h="8322324">
                <a:moveTo>
                  <a:pt x="0" y="0"/>
                </a:moveTo>
                <a:lnTo>
                  <a:pt x="9470639" y="0"/>
                </a:lnTo>
                <a:lnTo>
                  <a:pt x="9470639" y="8322324"/>
                </a:lnTo>
                <a:lnTo>
                  <a:pt x="0" y="8322324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/>
            </a:stretch>
          </a:blipFill>
        </p:spPr>
      </p:sp>
      <p:sp>
        <p:nvSpPr>
          <p:cNvPr id="1048695" name="Freeform 3"/>
          <p:cNvSpPr/>
          <p:nvPr/>
        </p:nvSpPr>
        <p:spPr>
          <a:xfrm rot="-1297585">
            <a:off x="15888605" y="2491571"/>
            <a:ext cx="11745951" cy="7091618"/>
          </a:xfrm>
          <a:custGeom>
            <a:avLst/>
            <a:ahLst/>
            <a:rect l="l" t="t" r="r" b="b"/>
            <a:pathLst>
              <a:path w="11745951" h="7091618">
                <a:moveTo>
                  <a:pt x="0" y="0"/>
                </a:moveTo>
                <a:lnTo>
                  <a:pt x="11745951" y="0"/>
                </a:lnTo>
                <a:lnTo>
                  <a:pt x="11745951" y="7091617"/>
                </a:lnTo>
                <a:lnTo>
                  <a:pt x="0" y="7091617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/>
            </a:stretch>
          </a:blipFill>
        </p:spPr>
      </p:sp>
      <p:sp>
        <p:nvSpPr>
          <p:cNvPr id="1048696" name="Freeform 4"/>
          <p:cNvSpPr/>
          <p:nvPr/>
        </p:nvSpPr>
        <p:spPr>
          <a:xfrm rot="-5073062">
            <a:off x="11817379" y="6967477"/>
            <a:ext cx="12863753" cy="6924987"/>
          </a:xfrm>
          <a:custGeom>
            <a:avLst/>
            <a:ahLst/>
            <a:rect l="l" t="t" r="r" b="b"/>
            <a:pathLst>
              <a:path w="12863753" h="6924987">
                <a:moveTo>
                  <a:pt x="0" y="0"/>
                </a:moveTo>
                <a:lnTo>
                  <a:pt x="12863753" y="0"/>
                </a:lnTo>
                <a:lnTo>
                  <a:pt x="12863753" y="6924987"/>
                </a:lnTo>
                <a:lnTo>
                  <a:pt x="0" y="6924987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48697" name="Freeform 5"/>
          <p:cNvSpPr/>
          <p:nvPr/>
        </p:nvSpPr>
        <p:spPr>
          <a:xfrm rot="10680493">
            <a:off x="16019089" y="-2887256"/>
            <a:ext cx="5846994" cy="5138046"/>
          </a:xfrm>
          <a:custGeom>
            <a:avLst/>
            <a:ahLst/>
            <a:rect l="l" t="t" r="r" b="b"/>
            <a:pathLst>
              <a:path w="5846994" h="5138046">
                <a:moveTo>
                  <a:pt x="0" y="0"/>
                </a:moveTo>
                <a:lnTo>
                  <a:pt x="5846994" y="0"/>
                </a:lnTo>
                <a:lnTo>
                  <a:pt x="5846994" y="5138046"/>
                </a:lnTo>
                <a:lnTo>
                  <a:pt x="0" y="5138046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48698" name="TextBox 6"/>
          <p:cNvSpPr txBox="1"/>
          <p:nvPr/>
        </p:nvSpPr>
        <p:spPr>
          <a:xfrm>
            <a:off x="4096357" y="1565349"/>
            <a:ext cx="10095287" cy="339707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sz="2000" lang="en-US" spc="206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BACKGROUND AND SIGNIFICANCE</a:t>
            </a:r>
          </a:p>
        </p:txBody>
      </p:sp>
      <p:sp>
        <p:nvSpPr>
          <p:cNvPr id="1048699" name="TextBox 7"/>
          <p:cNvSpPr txBox="1"/>
          <p:nvPr/>
        </p:nvSpPr>
        <p:spPr>
          <a:xfrm>
            <a:off x="6294327" y="822856"/>
            <a:ext cx="5699346" cy="676221"/>
          </a:xfrm>
          <a:prstGeom prst="rect"/>
        </p:spPr>
        <p:txBody>
          <a:bodyPr anchor="t" bIns="0" lIns="0" rIns="0" rtlCol="0" tIns="0">
            <a:spAutoFit/>
          </a:bodyPr>
          <a:p>
            <a:pPr algn="ctr" indent="0" lvl="0" marL="0">
              <a:lnSpc>
                <a:spcPts val="5400"/>
              </a:lnSpc>
              <a:spcBef>
                <a:spcPct val="0"/>
              </a:spcBef>
            </a:pPr>
            <a:r>
              <a:rPr b="1" sz="4500" lang="en-US" spc="-1">
                <a:solidFill>
                  <a:srgbClr val="326064"/>
                </a:solidFill>
                <a:latin typeface="思源宋体-超粗体" panose="02020900000000000000" charset="-122"/>
                <a:ea typeface="思源宋体-超粗体" panose="02020900000000000000" charset="-122"/>
                <a:cs typeface="思源宋体-超粗体" panose="02020900000000000000" charset="-122"/>
                <a:sym typeface="思源宋体-超粗体" panose="02020900000000000000" charset="-122"/>
              </a:rPr>
              <a:t>研究思路及方法</a:t>
            </a:r>
          </a:p>
        </p:txBody>
      </p:sp>
      <p:sp>
        <p:nvSpPr>
          <p:cNvPr id="1048700" name="Freeform 8"/>
          <p:cNvSpPr/>
          <p:nvPr/>
        </p:nvSpPr>
        <p:spPr>
          <a:xfrm rot="1600099">
            <a:off x="-5281689" y="6663684"/>
            <a:ext cx="9639438" cy="5189231"/>
          </a:xfrm>
          <a:custGeom>
            <a:avLst/>
            <a:ahLst/>
            <a:rect l="l" t="t" r="r" b="b"/>
            <a:pathLst>
              <a:path w="9639438" h="5189231">
                <a:moveTo>
                  <a:pt x="0" y="0"/>
                </a:moveTo>
                <a:lnTo>
                  <a:pt x="9639439" y="0"/>
                </a:lnTo>
                <a:lnTo>
                  <a:pt x="9639439" y="5189232"/>
                </a:lnTo>
                <a:lnTo>
                  <a:pt x="0" y="5189232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55" name="Group 9"/>
          <p:cNvGrpSpPr/>
          <p:nvPr/>
        </p:nvGrpSpPr>
        <p:grpSpPr>
          <a:xfrm>
            <a:off x="6676048" y="3113638"/>
            <a:ext cx="4802674" cy="4802674"/>
            <a:chOff x="0" y="0"/>
            <a:chExt cx="812800" cy="812800"/>
          </a:xfrm>
        </p:grpSpPr>
        <p:sp>
          <p:nvSpPr>
            <p:cNvPr id="1048701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ah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326064">
                  <a:alpha val="49804"/>
                </a:srgbClr>
              </a:solidFill>
              <a:prstDash val="solid"/>
              <a:miter/>
            </a:ln>
          </p:spPr>
        </p:sp>
        <p:sp>
          <p:nvSpPr>
            <p:cNvPr id="1048702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id="56" name="Group 12"/>
          <p:cNvGrpSpPr/>
          <p:nvPr/>
        </p:nvGrpSpPr>
        <p:grpSpPr>
          <a:xfrm>
            <a:off x="7258767" y="3696357"/>
            <a:ext cx="3637236" cy="3637236"/>
            <a:chOff x="0" y="0"/>
            <a:chExt cx="812800" cy="812800"/>
          </a:xfrm>
        </p:grpSpPr>
        <p:sp>
          <p:nvSpPr>
            <p:cNvPr id="104870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ah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D3CCCB">
                <a:alpha val="52941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104870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/>
          </p:spPr>
          <p:txBody>
            <a:bodyPr anchor="ctr" bIns="50800" lIns="50800" rIns="50800" rtlCol="0" tIns="50800"/>
            <a:p>
              <a:pPr algn="ctr" indent="0" lvl="0" marL="0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57" name="Group 15"/>
          <p:cNvGrpSpPr/>
          <p:nvPr/>
        </p:nvGrpSpPr>
        <p:grpSpPr>
          <a:xfrm>
            <a:off x="7518578" y="3956168"/>
            <a:ext cx="3117613" cy="3117613"/>
            <a:chOff x="0" y="0"/>
            <a:chExt cx="812800" cy="812800"/>
          </a:xfrm>
        </p:grpSpPr>
        <p:sp>
          <p:nvSpPr>
            <p:cNvPr id="1048705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ah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26064"/>
            </a:solidFill>
          </p:spPr>
        </p:sp>
        <p:sp>
          <p:nvSpPr>
            <p:cNvPr id="1048706" name="TextBox 17"/>
            <p:cNvSpPr txBox="1"/>
            <p:nvPr/>
          </p:nvSpPr>
          <p:spPr>
            <a:xfrm>
              <a:off x="76200" y="38100"/>
              <a:ext cx="660400" cy="698500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id="58" name="Group 18"/>
          <p:cNvGrpSpPr/>
          <p:nvPr/>
        </p:nvGrpSpPr>
        <p:grpSpPr>
          <a:xfrm>
            <a:off x="6560721" y="3514274"/>
            <a:ext cx="1091087" cy="1091087"/>
            <a:chOff x="0" y="0"/>
            <a:chExt cx="812800" cy="812800"/>
          </a:xfrm>
        </p:grpSpPr>
        <p:sp>
          <p:nvSpPr>
            <p:cNvPr id="1048707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ah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26064">
                <a:alpha val="30980"/>
              </a:srgbClr>
            </a:solidFill>
          </p:spPr>
        </p:sp>
        <p:sp>
          <p:nvSpPr>
            <p:cNvPr id="1048708" name="TextBox 20"/>
            <p:cNvSpPr txBox="1"/>
            <p:nvPr/>
          </p:nvSpPr>
          <p:spPr>
            <a:xfrm>
              <a:off x="76200" y="38100"/>
              <a:ext cx="660400" cy="698500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id="59" name="Group 21"/>
          <p:cNvGrpSpPr/>
          <p:nvPr/>
        </p:nvGrpSpPr>
        <p:grpSpPr>
          <a:xfrm>
            <a:off x="6638659" y="3592212"/>
            <a:ext cx="935212" cy="935212"/>
            <a:chOff x="0" y="0"/>
            <a:chExt cx="812800" cy="812800"/>
          </a:xfrm>
        </p:grpSpPr>
        <p:sp>
          <p:nvSpPr>
            <p:cNvPr id="1048709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ah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26064"/>
            </a:solidFill>
          </p:spPr>
        </p:sp>
        <p:sp>
          <p:nvSpPr>
            <p:cNvPr id="1048710" name="TextBox 23"/>
            <p:cNvSpPr txBox="1"/>
            <p:nvPr/>
          </p:nvSpPr>
          <p:spPr>
            <a:xfrm>
              <a:off x="76200" y="38100"/>
              <a:ext cx="660400" cy="698500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id="1048711" name="TextBox 24"/>
          <p:cNvSpPr txBox="1"/>
          <p:nvPr/>
        </p:nvSpPr>
        <p:spPr>
          <a:xfrm>
            <a:off x="6743006" y="3801132"/>
            <a:ext cx="706727" cy="520678"/>
          </a:xfrm>
          <a:prstGeom prst="rect"/>
        </p:spPr>
        <p:txBody>
          <a:bodyPr anchor="t" bIns="0" lIns="0" rIns="0" rtlCol="0" tIns="0">
            <a:spAutoFit/>
          </a:bodyPr>
          <a:p>
            <a:pPr algn="ctr" indent="0" lvl="0" marL="0">
              <a:lnSpc>
                <a:spcPts val="4000"/>
              </a:lnSpc>
              <a:spcBef>
                <a:spcPct val="0"/>
              </a:spcBef>
            </a:pPr>
            <a:r>
              <a:rPr sz="4000" lang="en-US" strike="noStrike" u="none">
                <a:solidFill>
                  <a:srgbClr val="FFFFFF"/>
                </a:solidFill>
                <a:latin typeface="思源宋体-粗体" panose="02020600000000000000" charset="-122"/>
                <a:ea typeface="思源宋体-粗体" panose="02020600000000000000" charset="-122"/>
                <a:cs typeface="思源宋体-粗体" panose="02020600000000000000" charset="-122"/>
                <a:sym typeface="思源宋体-粗体" panose="02020600000000000000" charset="-122"/>
              </a:rPr>
              <a:t>01</a:t>
            </a:r>
          </a:p>
        </p:txBody>
      </p:sp>
      <p:grpSp>
        <p:nvGrpSpPr>
          <p:cNvPr id="60" name="Group 25"/>
          <p:cNvGrpSpPr/>
          <p:nvPr/>
        </p:nvGrpSpPr>
        <p:grpSpPr>
          <a:xfrm>
            <a:off x="6513096" y="6356253"/>
            <a:ext cx="1091087" cy="1091087"/>
            <a:chOff x="0" y="0"/>
            <a:chExt cx="812800" cy="812800"/>
          </a:xfrm>
        </p:grpSpPr>
        <p:sp>
          <p:nvSpPr>
            <p:cNvPr id="1048712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ah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26064">
                <a:alpha val="30980"/>
              </a:srgbClr>
            </a:solidFill>
          </p:spPr>
        </p:sp>
        <p:sp>
          <p:nvSpPr>
            <p:cNvPr id="1048713" name="TextBox 27"/>
            <p:cNvSpPr txBox="1"/>
            <p:nvPr/>
          </p:nvSpPr>
          <p:spPr>
            <a:xfrm>
              <a:off x="76200" y="38100"/>
              <a:ext cx="660400" cy="698500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id="61" name="Group 28"/>
          <p:cNvGrpSpPr/>
          <p:nvPr/>
        </p:nvGrpSpPr>
        <p:grpSpPr>
          <a:xfrm>
            <a:off x="6591034" y="6434191"/>
            <a:ext cx="935212" cy="935212"/>
            <a:chOff x="0" y="0"/>
            <a:chExt cx="812800" cy="812800"/>
          </a:xfrm>
        </p:grpSpPr>
        <p:sp>
          <p:nvSpPr>
            <p:cNvPr id="1048714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ah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26064"/>
            </a:solidFill>
          </p:spPr>
        </p:sp>
        <p:sp>
          <p:nvSpPr>
            <p:cNvPr id="1048715" name="TextBox 30"/>
            <p:cNvSpPr txBox="1"/>
            <p:nvPr/>
          </p:nvSpPr>
          <p:spPr>
            <a:xfrm>
              <a:off x="76200" y="38100"/>
              <a:ext cx="660400" cy="698500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id="1048716" name="TextBox 31"/>
          <p:cNvSpPr txBox="1"/>
          <p:nvPr/>
        </p:nvSpPr>
        <p:spPr>
          <a:xfrm>
            <a:off x="6695381" y="6652636"/>
            <a:ext cx="706727" cy="520678"/>
          </a:xfrm>
          <a:prstGeom prst="rect"/>
        </p:spPr>
        <p:txBody>
          <a:bodyPr anchor="t" bIns="0" lIns="0" rIns="0" rtlCol="0" tIns="0">
            <a:spAutoFit/>
          </a:bodyPr>
          <a:p>
            <a:pPr algn="ctr" indent="0" lvl="0" marL="0">
              <a:lnSpc>
                <a:spcPts val="4000"/>
              </a:lnSpc>
            </a:pPr>
            <a:r>
              <a:rPr sz="4000" lang="en-US" strike="noStrike" u="none">
                <a:solidFill>
                  <a:srgbClr val="FFFFFF"/>
                </a:solidFill>
                <a:latin typeface="思源宋体-粗体" panose="02020600000000000000" charset="-122"/>
                <a:ea typeface="思源宋体-粗体" panose="02020600000000000000" charset="-122"/>
                <a:cs typeface="思源宋体-粗体" panose="02020600000000000000" charset="-122"/>
                <a:sym typeface="思源宋体-粗体" panose="02020600000000000000" charset="-122"/>
              </a:rPr>
              <a:t>02</a:t>
            </a:r>
          </a:p>
        </p:txBody>
      </p:sp>
      <p:grpSp>
        <p:nvGrpSpPr>
          <p:cNvPr id="62" name="Group 32"/>
          <p:cNvGrpSpPr/>
          <p:nvPr/>
        </p:nvGrpSpPr>
        <p:grpSpPr>
          <a:xfrm>
            <a:off x="10541802" y="3523799"/>
            <a:ext cx="1091087" cy="1091087"/>
            <a:chOff x="0" y="0"/>
            <a:chExt cx="812800" cy="812800"/>
          </a:xfrm>
        </p:grpSpPr>
        <p:sp>
          <p:nvSpPr>
            <p:cNvPr id="1048717" name="Freeform 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ah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26064">
                <a:alpha val="30980"/>
              </a:srgbClr>
            </a:solidFill>
          </p:spPr>
        </p:sp>
        <p:sp>
          <p:nvSpPr>
            <p:cNvPr id="1048718" name="TextBox 34"/>
            <p:cNvSpPr txBox="1"/>
            <p:nvPr/>
          </p:nvSpPr>
          <p:spPr>
            <a:xfrm>
              <a:off x="76200" y="38100"/>
              <a:ext cx="660400" cy="698500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id="63" name="Group 35"/>
          <p:cNvGrpSpPr/>
          <p:nvPr/>
        </p:nvGrpSpPr>
        <p:grpSpPr>
          <a:xfrm>
            <a:off x="10619740" y="3601737"/>
            <a:ext cx="935212" cy="935212"/>
            <a:chOff x="0" y="0"/>
            <a:chExt cx="812800" cy="812800"/>
          </a:xfrm>
        </p:grpSpPr>
        <p:sp>
          <p:nvSpPr>
            <p:cNvPr id="1048719" name="Freeform 3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ah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26064"/>
            </a:solidFill>
          </p:spPr>
        </p:sp>
        <p:sp>
          <p:nvSpPr>
            <p:cNvPr id="1048720" name="TextBox 37"/>
            <p:cNvSpPr txBox="1"/>
            <p:nvPr/>
          </p:nvSpPr>
          <p:spPr>
            <a:xfrm>
              <a:off x="76200" y="38100"/>
              <a:ext cx="660400" cy="698500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id="1048721" name="TextBox 38"/>
          <p:cNvSpPr txBox="1"/>
          <p:nvPr/>
        </p:nvSpPr>
        <p:spPr>
          <a:xfrm>
            <a:off x="10724087" y="3801132"/>
            <a:ext cx="706727" cy="520678"/>
          </a:xfrm>
          <a:prstGeom prst="rect"/>
        </p:spPr>
        <p:txBody>
          <a:bodyPr anchor="t" bIns="0" lIns="0" rIns="0" rtlCol="0" tIns="0">
            <a:spAutoFit/>
          </a:bodyPr>
          <a:p>
            <a:pPr algn="ctr" indent="0" lvl="0" marL="0">
              <a:lnSpc>
                <a:spcPts val="4000"/>
              </a:lnSpc>
              <a:spcBef>
                <a:spcPct val="0"/>
              </a:spcBef>
            </a:pPr>
            <a:r>
              <a:rPr b="1" sz="4000" lang="en-US" strike="noStrike" u="none">
                <a:solidFill>
                  <a:srgbClr val="FFFFFF"/>
                </a:solidFill>
                <a:latin typeface="思源宋体-粗体" panose="02020600000000000000" charset="-122"/>
                <a:ea typeface="思源宋体-粗体" panose="02020600000000000000" charset="-122"/>
                <a:cs typeface="思源宋体-粗体" panose="02020600000000000000" charset="-122"/>
                <a:sym typeface="思源宋体-粗体" panose="02020600000000000000" charset="-122"/>
              </a:rPr>
              <a:t>03</a:t>
            </a:r>
          </a:p>
        </p:txBody>
      </p:sp>
      <p:grpSp>
        <p:nvGrpSpPr>
          <p:cNvPr id="64" name="Group 39"/>
          <p:cNvGrpSpPr/>
          <p:nvPr/>
        </p:nvGrpSpPr>
        <p:grpSpPr>
          <a:xfrm>
            <a:off x="10570377" y="6356253"/>
            <a:ext cx="1091087" cy="1091087"/>
            <a:chOff x="0" y="0"/>
            <a:chExt cx="812800" cy="812800"/>
          </a:xfrm>
        </p:grpSpPr>
        <p:sp>
          <p:nvSpPr>
            <p:cNvPr id="1048722" name="Freeform 4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ah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26064">
                <a:alpha val="30980"/>
              </a:srgbClr>
            </a:solidFill>
          </p:spPr>
        </p:sp>
        <p:sp>
          <p:nvSpPr>
            <p:cNvPr id="1048723" name="TextBox 41"/>
            <p:cNvSpPr txBox="1"/>
            <p:nvPr/>
          </p:nvSpPr>
          <p:spPr>
            <a:xfrm>
              <a:off x="76200" y="38100"/>
              <a:ext cx="660400" cy="698500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id="65" name="Group 42"/>
          <p:cNvGrpSpPr/>
          <p:nvPr/>
        </p:nvGrpSpPr>
        <p:grpSpPr>
          <a:xfrm>
            <a:off x="10648315" y="6434191"/>
            <a:ext cx="935212" cy="935212"/>
            <a:chOff x="0" y="0"/>
            <a:chExt cx="812800" cy="812800"/>
          </a:xfrm>
        </p:grpSpPr>
        <p:sp>
          <p:nvSpPr>
            <p:cNvPr id="1048724" name="Freeform 4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ah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26064"/>
            </a:solidFill>
          </p:spPr>
        </p:sp>
        <p:sp>
          <p:nvSpPr>
            <p:cNvPr id="1048725" name="TextBox 44"/>
            <p:cNvSpPr txBox="1"/>
            <p:nvPr/>
          </p:nvSpPr>
          <p:spPr>
            <a:xfrm>
              <a:off x="76200" y="38100"/>
              <a:ext cx="660400" cy="698500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id="1048726" name="TextBox 45"/>
          <p:cNvSpPr txBox="1"/>
          <p:nvPr/>
        </p:nvSpPr>
        <p:spPr>
          <a:xfrm>
            <a:off x="10752662" y="6652636"/>
            <a:ext cx="706727" cy="520678"/>
          </a:xfrm>
          <a:prstGeom prst="rect"/>
        </p:spPr>
        <p:txBody>
          <a:bodyPr anchor="t" bIns="0" lIns="0" rIns="0" rtlCol="0" tIns="0">
            <a:spAutoFit/>
          </a:bodyPr>
          <a:p>
            <a:pPr algn="ctr" indent="0" lvl="0" marL="0">
              <a:lnSpc>
                <a:spcPts val="4000"/>
              </a:lnSpc>
              <a:spcBef>
                <a:spcPct val="0"/>
              </a:spcBef>
            </a:pPr>
            <a:r>
              <a:rPr b="1" sz="4000" lang="en-US" strike="noStrike" u="none">
                <a:solidFill>
                  <a:srgbClr val="FFFFFF"/>
                </a:solidFill>
                <a:latin typeface="思源宋体-粗体" panose="02020600000000000000" charset="-122"/>
                <a:ea typeface="思源宋体-粗体" panose="02020600000000000000" charset="-122"/>
                <a:cs typeface="思源宋体-粗体" panose="02020600000000000000" charset="-122"/>
                <a:sym typeface="思源宋体-粗体" panose="02020600000000000000" charset="-122"/>
              </a:rPr>
              <a:t>04</a:t>
            </a:r>
          </a:p>
        </p:txBody>
      </p:sp>
      <p:sp>
        <p:nvSpPr>
          <p:cNvPr id="1048727" name="Freeform 46"/>
          <p:cNvSpPr/>
          <p:nvPr/>
        </p:nvSpPr>
        <p:spPr>
          <a:xfrm>
            <a:off x="8739112" y="4877819"/>
            <a:ext cx="676545" cy="522458"/>
          </a:xfrm>
          <a:custGeom>
            <a:avLst/>
            <a:ahLst/>
            <a:rect l="l" t="t" r="r" b="b"/>
            <a:pathLst>
              <a:path w="676545" h="522458">
                <a:moveTo>
                  <a:pt x="0" y="0"/>
                </a:moveTo>
                <a:lnTo>
                  <a:pt x="676545" y="0"/>
                </a:lnTo>
                <a:lnTo>
                  <a:pt x="676545" y="522458"/>
                </a:lnTo>
                <a:lnTo>
                  <a:pt x="0" y="522458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4"/>
            <a:stretch>
              <a:fillRect/>
            </a:stretch>
          </a:blipFill>
        </p:spPr>
      </p:sp>
      <p:sp>
        <p:nvSpPr>
          <p:cNvPr id="1048728" name="TextBox 47"/>
          <p:cNvSpPr txBox="1"/>
          <p:nvPr/>
        </p:nvSpPr>
        <p:spPr>
          <a:xfrm>
            <a:off x="7832042" y="5443537"/>
            <a:ext cx="2490685" cy="571500"/>
          </a:xfrm>
          <a:prstGeom prst="rect"/>
        </p:spPr>
        <p:txBody>
          <a:bodyPr anchor="t" bIns="0" lIns="0" rIns="0" rtlCol="0" tIns="0">
            <a:spAutoFit/>
          </a:bodyPr>
          <a:p>
            <a:pPr algn="ctr" indent="0" lvl="0" marL="0">
              <a:lnSpc>
                <a:spcPts val="4500"/>
              </a:lnSpc>
            </a:pPr>
            <a:r>
              <a:rPr b="1" sz="3000" lang="en-US" spc="299">
                <a:solidFill>
                  <a:srgbClr val="FFFFFF"/>
                </a:solidFill>
                <a:latin typeface="思源宋体-粗体 Bold" panose="02020700000000000000" charset="-122"/>
                <a:ea typeface="思源宋体-粗体 Bold" panose="02020700000000000000" charset="-122"/>
                <a:cs typeface="思源宋体-粗体 Bold" panose="02020700000000000000" charset="-122"/>
                <a:sym typeface="思源宋体-粗体 Bold" panose="02020700000000000000" charset="-122"/>
              </a:rPr>
              <a:t>研究方法</a:t>
            </a:r>
          </a:p>
        </p:txBody>
      </p:sp>
      <p:sp>
        <p:nvSpPr>
          <p:cNvPr id="1048729" name="TextBox 48"/>
          <p:cNvSpPr txBox="1"/>
          <p:nvPr/>
        </p:nvSpPr>
        <p:spPr>
          <a:xfrm>
            <a:off x="1600051" y="3591992"/>
            <a:ext cx="4823399" cy="1538605"/>
          </a:xfrm>
          <a:prstGeom prst="rect"/>
        </p:spPr>
        <p:txBody>
          <a:bodyPr anchor="t" bIns="0" lIns="0" rIns="0" rtlCol="0" tIns="0">
            <a:spAutoFit/>
          </a:bodyPr>
          <a:p>
            <a:pPr algn="r" indent="0" lvl="0" marL="0">
              <a:lnSpc>
                <a:spcPts val="3000"/>
              </a:lnSpc>
              <a:spcBef>
                <a:spcPct val="0"/>
              </a:spcBef>
            </a:pPr>
            <a:r>
              <a:rPr sz="2000" lang="en-US" strike="noStrike" u="none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问卷调查‌：通过线上或线下的问卷形式，收集大量样本的量化数据。这种方法效率高、覆盖广，适用于快速获取消费者对产品、服务或品牌的偏好、满意度等信息。</a:t>
            </a:r>
          </a:p>
        </p:txBody>
      </p:sp>
      <p:sp>
        <p:nvSpPr>
          <p:cNvPr id="1048730" name="TextBox 49"/>
          <p:cNvSpPr txBox="1"/>
          <p:nvPr/>
        </p:nvSpPr>
        <p:spPr>
          <a:xfrm>
            <a:off x="4267284" y="2933400"/>
            <a:ext cx="2209506" cy="502285"/>
          </a:xfrm>
          <a:prstGeom prst="rect"/>
        </p:spPr>
        <p:txBody>
          <a:bodyPr anchor="t" bIns="0" lIns="0" rIns="0" rtlCol="0" tIns="0">
            <a:spAutoFit/>
          </a:bodyPr>
          <a:p>
            <a:pPr algn="r" indent="0" lvl="0" marL="0">
              <a:lnSpc>
                <a:spcPts val="3920"/>
              </a:lnSpc>
              <a:spcBef>
                <a:spcPct val="0"/>
              </a:spcBef>
            </a:pPr>
            <a:r>
              <a:rPr b="1" sz="2800" lang="en-US" spc="279">
                <a:solidFill>
                  <a:srgbClr val="070704"/>
                </a:solidFill>
                <a:latin typeface="思源宋体-粗体 Bold" panose="02020700000000000000" charset="-122"/>
                <a:ea typeface="思源宋体-粗体 Bold" panose="02020700000000000000" charset="-122"/>
                <a:cs typeface="思源宋体-粗体 Bold" panose="02020700000000000000" charset="-122"/>
                <a:sym typeface="思源宋体-粗体 Bold" panose="02020700000000000000" charset="-122"/>
              </a:rPr>
              <a:t> ‌定量研究‌</a:t>
            </a:r>
          </a:p>
        </p:txBody>
      </p:sp>
      <p:sp>
        <p:nvSpPr>
          <p:cNvPr id="1048731" name="TextBox 50"/>
          <p:cNvSpPr txBox="1"/>
          <p:nvPr/>
        </p:nvSpPr>
        <p:spPr>
          <a:xfrm>
            <a:off x="1523851" y="6591229"/>
            <a:ext cx="4823399" cy="3429000"/>
          </a:xfrm>
          <a:prstGeom prst="rect"/>
        </p:spPr>
        <p:txBody>
          <a:bodyPr anchor="t" bIns="0" lIns="0" rIns="0" rtlCol="0" tIns="0">
            <a:spAutoFit/>
          </a:bodyPr>
          <a:p>
            <a:pPr algn="r" indent="0" lvl="0" marL="0">
              <a:lnSpc>
                <a:spcPts val="3000"/>
              </a:lnSpc>
              <a:spcBef>
                <a:spcPct val="0"/>
              </a:spcBef>
            </a:pPr>
            <a:r>
              <a:rPr sz="2000" lang="en-US" strike="noStrike" u="none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深度访谈‌：与选定的目标消费者进行一对一深入交流，了解他们的需求、态度、动机及未满足的期望</a:t>
            </a:r>
          </a:p>
          <a:p>
            <a:pPr algn="r" indent="0" lvl="0" marL="0">
              <a:lnSpc>
                <a:spcPts val="3000"/>
              </a:lnSpc>
              <a:spcBef>
                <a:spcPct val="0"/>
              </a:spcBef>
            </a:pPr>
            <a:r>
              <a:rPr sz="2000" lang="en-US" strike="noStrike" u="none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‌焦点小组讨论‌：邀请一组具有相似特征的消费者围绕特定主题展开讨论，观察群体互动，捕捉共性和差异。</a:t>
            </a:r>
          </a:p>
          <a:p>
            <a:pPr algn="r" indent="0" lvl="0" marL="0">
              <a:lnSpc>
                <a:spcPts val="3000"/>
              </a:lnSpc>
              <a:spcBef>
                <a:spcPct val="0"/>
              </a:spcBef>
            </a:pPr>
            <a:r>
              <a:rPr sz="2000" lang="en-US" strike="noStrike" u="none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‌案例研究‌：深入分析个别案例或企业，通过其成功或失败的经验，提炼出可借鉴的市场策略和管理方法。</a:t>
            </a:r>
          </a:p>
        </p:txBody>
      </p:sp>
      <p:sp>
        <p:nvSpPr>
          <p:cNvPr id="1048732" name="TextBox 51"/>
          <p:cNvSpPr txBox="1"/>
          <p:nvPr/>
        </p:nvSpPr>
        <p:spPr>
          <a:xfrm>
            <a:off x="4096469" y="5932002"/>
            <a:ext cx="2209506" cy="502285"/>
          </a:xfrm>
          <a:prstGeom prst="rect"/>
        </p:spPr>
        <p:txBody>
          <a:bodyPr anchor="t" bIns="0" lIns="0" rIns="0" rtlCol="0" tIns="0">
            <a:spAutoFit/>
          </a:bodyPr>
          <a:p>
            <a:pPr algn="r" indent="0" lvl="0" marL="0">
              <a:lnSpc>
                <a:spcPts val="3920"/>
              </a:lnSpc>
              <a:spcBef>
                <a:spcPct val="0"/>
              </a:spcBef>
            </a:pPr>
            <a:r>
              <a:rPr b="1" sz="2800" lang="en-US" spc="279">
                <a:solidFill>
                  <a:srgbClr val="070704"/>
                </a:solidFill>
                <a:latin typeface="思源宋体-粗体 Bold" panose="02020700000000000000" charset="-122"/>
                <a:ea typeface="思源宋体-粗体 Bold" panose="02020700000000000000" charset="-122"/>
                <a:cs typeface="思源宋体-粗体 Bold" panose="02020700000000000000" charset="-122"/>
                <a:sym typeface="思源宋体-粗体 Bold" panose="02020700000000000000" charset="-122"/>
              </a:rPr>
              <a:t>定性研究‌</a:t>
            </a:r>
          </a:p>
        </p:txBody>
      </p:sp>
      <p:sp>
        <p:nvSpPr>
          <p:cNvPr id="1048733" name="TextBox 52"/>
          <p:cNvSpPr txBox="1"/>
          <p:nvPr/>
        </p:nvSpPr>
        <p:spPr>
          <a:xfrm>
            <a:off x="11963387" y="3663596"/>
            <a:ext cx="4823399" cy="2667001"/>
          </a:xfrm>
          <a:prstGeom prst="rect"/>
        </p:spPr>
        <p:txBody>
          <a:bodyPr anchor="t" bIns="0" lIns="0" rIns="0" rtlCol="0" tIns="0">
            <a:spAutoFit/>
          </a:bodyPr>
          <a:p>
            <a:pPr algn="just" indent="0" lvl="0" marL="0">
              <a:lnSpc>
                <a:spcPts val="3000"/>
              </a:lnSpc>
              <a:spcBef>
                <a:spcPct val="0"/>
              </a:spcBef>
            </a:pPr>
            <a:r>
              <a:rPr sz="2000" lang="en-US" strike="noStrike" u="none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‌神秘顾客‌：派遣经过培训的“顾客”到实体店或在线平台，以普通消费者的身份体验服务流程，收集关于服务质量、环境氛围等方面的第一手资料。‌</a:t>
            </a:r>
          </a:p>
          <a:p>
            <a:pPr algn="just" indent="0" lvl="0" marL="0">
              <a:lnSpc>
                <a:spcPts val="3000"/>
              </a:lnSpc>
              <a:spcBef>
                <a:spcPct val="0"/>
              </a:spcBef>
            </a:pPr>
            <a:r>
              <a:rPr sz="2000" lang="en-US" strike="noStrike" u="none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现场观察‌：直接观察目标市场的实际情况，如人流量、消费行为、商品陈列等，获取直观的市场信息。</a:t>
            </a:r>
          </a:p>
        </p:txBody>
      </p:sp>
      <p:sp>
        <p:nvSpPr>
          <p:cNvPr id="1048734" name="TextBox 53"/>
          <p:cNvSpPr txBox="1"/>
          <p:nvPr/>
        </p:nvSpPr>
        <p:spPr>
          <a:xfrm>
            <a:off x="11993867" y="2933884"/>
            <a:ext cx="2209506" cy="502285"/>
          </a:xfrm>
          <a:prstGeom prst="rect"/>
        </p:spPr>
        <p:txBody>
          <a:bodyPr anchor="t" bIns="0" lIns="0" rIns="0" rtlCol="0" tIns="0">
            <a:spAutoFit/>
          </a:bodyPr>
          <a:p>
            <a:pPr algn="l" indent="0" lvl="0" marL="0">
              <a:lnSpc>
                <a:spcPts val="3920"/>
              </a:lnSpc>
              <a:spcBef>
                <a:spcPct val="0"/>
              </a:spcBef>
            </a:pPr>
            <a:r>
              <a:rPr b="1" sz="2800" lang="en-US" spc="279">
                <a:solidFill>
                  <a:srgbClr val="070704"/>
                </a:solidFill>
                <a:latin typeface="思源宋体-粗体 Bold" panose="02020700000000000000" charset="-122"/>
                <a:ea typeface="思源宋体-粗体 Bold" panose="02020700000000000000" charset="-122"/>
                <a:cs typeface="思源宋体-粗体 Bold" panose="02020700000000000000" charset="-122"/>
                <a:sym typeface="思源宋体-粗体 Bold" panose="02020700000000000000" charset="-122"/>
              </a:rPr>
              <a:t>观察法‌</a:t>
            </a:r>
          </a:p>
        </p:txBody>
      </p:sp>
      <p:sp>
        <p:nvSpPr>
          <p:cNvPr id="1048735" name="TextBox 54"/>
          <p:cNvSpPr txBox="1"/>
          <p:nvPr/>
        </p:nvSpPr>
        <p:spPr>
          <a:xfrm>
            <a:off x="11963387" y="7281324"/>
            <a:ext cx="4823399" cy="2667001"/>
          </a:xfrm>
          <a:prstGeom prst="rect"/>
        </p:spPr>
        <p:txBody>
          <a:bodyPr anchor="t" bIns="0" lIns="0" rIns="0" rtlCol="0" tIns="0">
            <a:spAutoFit/>
          </a:bodyPr>
          <a:p>
            <a:pPr algn="just" indent="0" lvl="0" marL="0">
              <a:lnSpc>
                <a:spcPts val="3000"/>
              </a:lnSpc>
              <a:spcBef>
                <a:spcPct val="0"/>
              </a:spcBef>
            </a:pPr>
            <a:r>
              <a:rPr sz="2000" lang="en-US" strike="noStrike" u="none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‌A/B测试‌：在同一时间向不同组别的用户展示略有不同的产品版本（如页面设计、广告文案等），通过对比各组的表现来评估哪种方案更优。</a:t>
            </a:r>
          </a:p>
          <a:p>
            <a:pPr algn="just" indent="0" lvl="0" marL="0">
              <a:lnSpc>
                <a:spcPts val="3000"/>
              </a:lnSpc>
              <a:spcBef>
                <a:spcPct val="0"/>
              </a:spcBef>
            </a:pPr>
            <a:r>
              <a:rPr sz="2000" lang="en-US" strike="noStrike" u="none">
                <a:solidFill>
                  <a:srgbClr val="070704"/>
                </a:solidFill>
                <a:latin typeface="思源宋体 1" panose="02020400000000000000" charset="-122"/>
                <a:ea typeface="思源宋体 1" panose="02020400000000000000" charset="-122"/>
                <a:cs typeface="思源宋体 1" panose="02020400000000000000" charset="-122"/>
                <a:sym typeface="思源宋体 1" panose="02020400000000000000" charset="-122"/>
              </a:rPr>
              <a:t>‌多变量测试‌：在更复杂的情况下，同时调整多个变量，通过统计分析确定哪些因素对市场反应有显著影响</a:t>
            </a:r>
          </a:p>
        </p:txBody>
      </p:sp>
      <p:sp>
        <p:nvSpPr>
          <p:cNvPr id="1048736" name="TextBox 55"/>
          <p:cNvSpPr txBox="1"/>
          <p:nvPr/>
        </p:nvSpPr>
        <p:spPr>
          <a:xfrm>
            <a:off x="11981802" y="6591617"/>
            <a:ext cx="2209506" cy="502285"/>
          </a:xfrm>
          <a:prstGeom prst="rect"/>
        </p:spPr>
        <p:txBody>
          <a:bodyPr anchor="t" bIns="0" lIns="0" rIns="0" rtlCol="0" tIns="0">
            <a:spAutoFit/>
          </a:bodyPr>
          <a:p>
            <a:pPr algn="l" indent="0" lvl="0" marL="0">
              <a:lnSpc>
                <a:spcPts val="3920"/>
              </a:lnSpc>
              <a:spcBef>
                <a:spcPct val="0"/>
              </a:spcBef>
            </a:pPr>
            <a:r>
              <a:rPr b="1" sz="2800" lang="en-US" spc="279">
                <a:solidFill>
                  <a:srgbClr val="070704"/>
                </a:solidFill>
                <a:latin typeface="思源宋体-粗体 Bold" panose="02020700000000000000" charset="-122"/>
                <a:ea typeface="思源宋体-粗体 Bold" panose="02020700000000000000" charset="-122"/>
                <a:cs typeface="思源宋体-粗体 Bold" panose="02020700000000000000" charset="-122"/>
                <a:sym typeface="思源宋体-粗体 Bold" panose="02020700000000000000" charset="-122"/>
              </a:rPr>
              <a:t>实验法‌</a:t>
            </a: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41.77519685039374,&quot;left&quot;:206.1867716535433,&quot;top&quot;:362.8387401574803,&quot;width&quot;:1152.8132283464568}"/>
</p:tagLst>
</file>

<file path=ppt/tags/tag10.xml><?xml version="1.0" encoding="utf-8"?>
<p:tagLst xmlns:p="http://schemas.openxmlformats.org/presentationml/2006/main">
  <p:tag name="KSO_WM_DIAGRAM_VIRTUALLY_FRAME" val="{&quot;height&quot;:241.77519685039374,&quot;left&quot;:206.1867716535433,&quot;top&quot;:362.8387401574803,&quot;width&quot;:1152.8132283464568}"/>
</p:tagLst>
</file>

<file path=ppt/tags/tag11.xml><?xml version="1.0" encoding="utf-8"?>
<p:tagLst xmlns:p="http://schemas.openxmlformats.org/presentationml/2006/main">
  <p:tag name="KSO_WM_DIAGRAM_VIRTUALLY_FRAME" val="{&quot;height&quot;:241.77519685039374,&quot;left&quot;:206.1867716535433,&quot;top&quot;:362.8387401574803,&quot;width&quot;:1152.8132283464568}"/>
</p:tagLst>
</file>

<file path=ppt/tags/tag12.xml><?xml version="1.0" encoding="utf-8"?>
<p:tagLst xmlns:p="http://schemas.openxmlformats.org/presentationml/2006/main">
  <p:tag name="KSO_WM_DIAGRAM_VIRTUALLY_FRAME" val="{&quot;height&quot;:241.77519685039374,&quot;left&quot;:206.1867716535433,&quot;top&quot;:362.8387401574803,&quot;width&quot;:1152.8132283464568}"/>
</p:tagLst>
</file>

<file path=ppt/tags/tag13.xml><?xml version="1.0" encoding="utf-8"?>
<p:tagLst xmlns:p="http://schemas.openxmlformats.org/presentationml/2006/main">
  <p:tag name="KSO_WM_DIAGRAM_VIRTUALLY_FRAME" val="{&quot;height&quot;:241.77519685039374,&quot;left&quot;:206.1867716535433,&quot;top&quot;:362.8387401574803,&quot;width&quot;:1152.8132283464568}"/>
</p:tagLst>
</file>

<file path=ppt/tags/tag14.xml><?xml version="1.0" encoding="utf-8"?>
<p:tagLst xmlns:p="http://schemas.openxmlformats.org/presentationml/2006/main">
  <p:tag name="KSO_WM_DIAGRAM_VIRTUALLY_FRAME" val="{&quot;height&quot;:241.77519685039374,&quot;left&quot;:206.1867716535433,&quot;top&quot;:362.8387401574803,&quot;width&quot;:1152.8132283464568}"/>
</p:tagLst>
</file>

<file path=ppt/tags/tag15.xml><?xml version="1.0" encoding="utf-8"?>
<p:tagLst xmlns:p="http://schemas.openxmlformats.org/presentationml/2006/main">
  <p:tag name="KSO_WM_DIAGRAM_VIRTUALLY_FRAME" val="{&quot;height&quot;:241.77519685039374,&quot;left&quot;:206.1867716535433,&quot;top&quot;:362.8387401574803,&quot;width&quot;:1152.8132283464568}"/>
</p:tagLst>
</file>

<file path=ppt/tags/tag16.xml><?xml version="1.0" encoding="utf-8"?>
<p:tagLst xmlns:p="http://schemas.openxmlformats.org/presentationml/2006/main">
  <p:tag name="KSO_WM_DIAGRAM_VIRTUALLY_FRAME" val="{&quot;height&quot;:241.77519685039374,&quot;left&quot;:206.1867716535433,&quot;top&quot;:362.8387401574803,&quot;width&quot;:1152.8132283464568}"/>
</p:tagLst>
</file>

<file path=ppt/tags/tag17.xml><?xml version="1.0" encoding="utf-8"?>
<p:tagLst xmlns:p="http://schemas.openxmlformats.org/presentationml/2006/main">
  <p:tag name="KSO_WM_DIAGRAM_VIRTUALLY_FRAME" val="{&quot;height&quot;:241.77519685039374,&quot;left&quot;:206.1867716535433,&quot;top&quot;:362.8387401574803,&quot;width&quot;:1152.8132283464568}"/>
</p:tagLst>
</file>

<file path=ppt/tags/tag18.xml><?xml version="1.0" encoding="utf-8"?>
<p:tagLst xmlns:p="http://schemas.openxmlformats.org/presentationml/2006/main">
  <p:tag name="KSO_WM_DIAGRAM_VIRTUALLY_FRAME" val="{&quot;height&quot;:241.77519685039374,&quot;left&quot;:206.1867716535433,&quot;top&quot;:362.8387401574803,&quot;width&quot;:1152.8132283464568}"/>
</p:tagLst>
</file>

<file path=ppt/tags/tag19.xml><?xml version="1.0" encoding="utf-8"?>
<p:tagLst xmlns:p="http://schemas.openxmlformats.org/presentationml/2006/main">
  <p:tag name="KSO_WM_DIAGRAM_VIRTUALLY_FRAME" val="{&quot;height&quot;:241.77519685039374,&quot;left&quot;:206.1867716535433,&quot;top&quot;:362.8387401574803,&quot;width&quot;:1152.8132283464568}"/>
</p:tagLst>
</file>

<file path=ppt/tags/tag2.xml><?xml version="1.0" encoding="utf-8"?>
<p:tagLst xmlns:p="http://schemas.openxmlformats.org/presentationml/2006/main">
  <p:tag name="KSO_WM_DIAGRAM_VIRTUALLY_FRAME" val="{&quot;height&quot;:241.77519685039374,&quot;left&quot;:206.1867716535433,&quot;top&quot;:362.8387401574803,&quot;width&quot;:1152.8132283464568}"/>
</p:tagLst>
</file>

<file path=ppt/tags/tag20.xml><?xml version="1.0" encoding="utf-8"?>
<p:tagLst xmlns:p="http://schemas.openxmlformats.org/presentationml/2006/main">
  <p:tag name="KSO_WM_DIAGRAM_VIRTUALLY_FRAME" val="{&quot;height&quot;:241.77519685039374,&quot;left&quot;:206.1867716535433,&quot;top&quot;:362.8387401574803,&quot;width&quot;:1152.8132283464568}"/>
</p:tagLst>
</file>

<file path=ppt/tags/tag21.xml><?xml version="1.0" encoding="utf-8"?>
<p:tagLst xmlns:p="http://schemas.openxmlformats.org/presentationml/2006/main">
  <p:tag name="KSO_WM_DIAGRAM_VIRTUALLY_FRAME" val="{&quot;height&quot;:441.32228346456696,&quot;left&quot;:415.3988976377953,&quot;top&quot;:232.00039370078738,&quot;width&quot;:921.6703149606299}"/>
</p:tagLst>
</file>

<file path=ppt/tags/tag22.xml><?xml version="1.0" encoding="utf-8"?>
<p:tagLst xmlns:p="http://schemas.openxmlformats.org/presentationml/2006/main">
  <p:tag name="KSO_WM_DIAGRAM_VIRTUALLY_FRAME" val="{&quot;height&quot;:441.32228346456696,&quot;left&quot;:415.3988976377953,&quot;top&quot;:232.00039370078738,&quot;width&quot;:921.6703149606299}"/>
</p:tagLst>
</file>

<file path=ppt/tags/tag23.xml><?xml version="1.0" encoding="utf-8"?>
<p:tagLst xmlns:p="http://schemas.openxmlformats.org/presentationml/2006/main">
  <p:tag name="KSO_WM_DIAGRAM_VIRTUALLY_FRAME" val="{&quot;height&quot;:441.32228346456696,&quot;left&quot;:415.3988976377953,&quot;top&quot;:232.00039370078738,&quot;width&quot;:921.6703149606299}"/>
</p:tagLst>
</file>

<file path=ppt/tags/tag24.xml><?xml version="1.0" encoding="utf-8"?>
<p:tagLst xmlns:p="http://schemas.openxmlformats.org/presentationml/2006/main">
  <p:tag name="KSO_WM_DIAGRAM_VIRTUALLY_FRAME" val="{&quot;height&quot;:441.32228346456696,&quot;left&quot;:415.3988976377953,&quot;top&quot;:232.00039370078738,&quot;width&quot;:921.6703149606299}"/>
</p:tagLst>
</file>

<file path=ppt/tags/tag25.xml><?xml version="1.0" encoding="utf-8"?>
<p:tagLst xmlns:p="http://schemas.openxmlformats.org/presentationml/2006/main">
  <p:tag name="KSO_WM_DIAGRAM_VIRTUALLY_FRAME" val="{&quot;height&quot;:441.32228346456696,&quot;left&quot;:415.3988976377953,&quot;top&quot;:232.00039370078738,&quot;width&quot;:921.6703149606299}"/>
</p:tagLst>
</file>

<file path=ppt/tags/tag26.xml><?xml version="1.0" encoding="utf-8"?>
<p:tagLst xmlns:p="http://schemas.openxmlformats.org/presentationml/2006/main">
  <p:tag name="KSO_WM_DIAGRAM_VIRTUALLY_FRAME" val="{&quot;height&quot;:441.32228346456696,&quot;left&quot;:415.3988976377953,&quot;top&quot;:232.00039370078738,&quot;width&quot;:921.6703149606299}"/>
</p:tagLst>
</file>

<file path=ppt/tags/tag27.xml><?xml version="1.0" encoding="utf-8"?>
<p:tagLst xmlns:p="http://schemas.openxmlformats.org/presentationml/2006/main">
  <p:tag name="KSO_WM_DIAGRAM_VIRTUALLY_FRAME" val="{&quot;height&quot;:441.32228346456696,&quot;left&quot;:415.3988976377953,&quot;top&quot;:232.00039370078738,&quot;width&quot;:921.6703149606299}"/>
</p:tagLst>
</file>

<file path=ppt/tags/tag28.xml><?xml version="1.0" encoding="utf-8"?>
<p:tagLst xmlns:p="http://schemas.openxmlformats.org/presentationml/2006/main">
  <p:tag name="KSO_WM_DIAGRAM_VIRTUALLY_FRAME" val="{&quot;height&quot;:441.32228346456696,&quot;left&quot;:415.3988976377953,&quot;top&quot;:232.00039370078738,&quot;width&quot;:921.6703149606299}"/>
</p:tagLst>
</file>

<file path=ppt/tags/tag29.xml><?xml version="1.0" encoding="utf-8"?>
<p:tagLst xmlns:p="http://schemas.openxmlformats.org/presentationml/2006/main">
  <p:tag name="KSO_WM_DIAGRAM_VIRTUALLY_FRAME" val="{&quot;height&quot;:441.32228346456696,&quot;left&quot;:415.3988976377953,&quot;top&quot;:232.00039370078738,&quot;width&quot;:921.6703149606299}"/>
</p:tagLst>
</file>

<file path=ppt/tags/tag3.xml><?xml version="1.0" encoding="utf-8"?>
<p:tagLst xmlns:p="http://schemas.openxmlformats.org/presentationml/2006/main">
  <p:tag name="KSO_WM_DIAGRAM_VIRTUALLY_FRAME" val="{&quot;height&quot;:241.77519685039374,&quot;left&quot;:206.1867716535433,&quot;top&quot;:362.8387401574803,&quot;width&quot;:1152.8132283464568}"/>
</p:tagLst>
</file>

<file path=ppt/tags/tag30.xml><?xml version="1.0" encoding="utf-8"?>
<p:tagLst xmlns:p="http://schemas.openxmlformats.org/presentationml/2006/main">
  <p:tag name="KSO_WM_DIAGRAM_VIRTUALLY_FRAME" val="{&quot;height&quot;:441.32228346456696,&quot;left&quot;:415.3988976377953,&quot;top&quot;:232.00039370078738,&quot;width&quot;:921.6703149606299}"/>
</p:tagLst>
</file>

<file path=ppt/tags/tag31.xml><?xml version="1.0" encoding="utf-8"?>
<p:tagLst xmlns:p="http://schemas.openxmlformats.org/presentationml/2006/main">
  <p:tag name="KSO_WM_DIAGRAM_VIRTUALLY_FRAME" val="{&quot;height&quot;:441.32228346456696,&quot;left&quot;:415.3988976377953,&quot;top&quot;:232.00039370078738,&quot;width&quot;:921.6703149606299}"/>
</p:tagLst>
</file>

<file path=ppt/tags/tag32.xml><?xml version="1.0" encoding="utf-8"?>
<p:tagLst xmlns:p="http://schemas.openxmlformats.org/presentationml/2006/main">
  <p:tag name="KSO_WM_DIAGRAM_VIRTUALLY_FRAME" val="{&quot;height&quot;:441.32228346456696,&quot;left&quot;:415.3988976377953,&quot;top&quot;:232.00039370078738,&quot;width&quot;:921.6703149606299}"/>
</p:tagLst>
</file>

<file path=ppt/tags/tag4.xml><?xml version="1.0" encoding="utf-8"?>
<p:tagLst xmlns:p="http://schemas.openxmlformats.org/presentationml/2006/main">
  <p:tag name="KSO_WM_DIAGRAM_VIRTUALLY_FRAME" val="{&quot;height&quot;:241.77519685039374,&quot;left&quot;:206.1867716535433,&quot;top&quot;:362.8387401574803,&quot;width&quot;:1152.8132283464568}"/>
</p:tagLst>
</file>

<file path=ppt/tags/tag5.xml><?xml version="1.0" encoding="utf-8"?>
<p:tagLst xmlns:p="http://schemas.openxmlformats.org/presentationml/2006/main">
  <p:tag name="KSO_WM_DIAGRAM_VIRTUALLY_FRAME" val="{&quot;height&quot;:241.77519685039374,&quot;left&quot;:206.1867716535433,&quot;top&quot;:362.8387401574803,&quot;width&quot;:1152.8132283464568}"/>
</p:tagLst>
</file>

<file path=ppt/tags/tag6.xml><?xml version="1.0" encoding="utf-8"?>
<p:tagLst xmlns:p="http://schemas.openxmlformats.org/presentationml/2006/main">
  <p:tag name="KSO_WM_DIAGRAM_VIRTUALLY_FRAME" val="{&quot;height&quot;:241.77519685039374,&quot;left&quot;:206.1867716535433,&quot;top&quot;:362.8387401574803,&quot;width&quot;:1152.8132283464568}"/>
</p:tagLst>
</file>

<file path=ppt/tags/tag7.xml><?xml version="1.0" encoding="utf-8"?>
<p:tagLst xmlns:p="http://schemas.openxmlformats.org/presentationml/2006/main">
  <p:tag name="KSO_WM_DIAGRAM_VIRTUALLY_FRAME" val="{&quot;height&quot;:241.77519685039374,&quot;left&quot;:206.1867716535433,&quot;top&quot;:362.8387401574803,&quot;width&quot;:1152.8132283464568}"/>
</p:tagLst>
</file>

<file path=ppt/tags/tag8.xml><?xml version="1.0" encoding="utf-8"?>
<p:tagLst xmlns:p="http://schemas.openxmlformats.org/presentationml/2006/main">
  <p:tag name="KSO_WM_DIAGRAM_VIRTUALLY_FRAME" val="{&quot;height&quot;:241.77519685039374,&quot;left&quot;:206.1867716535433,&quot;top&quot;:362.8387401574803,&quot;width&quot;:1152.8132283464568}"/>
</p:tagLst>
</file>

<file path=ppt/tags/tag9.xml><?xml version="1.0" encoding="utf-8"?>
<p:tagLst xmlns:p="http://schemas.openxmlformats.org/presentationml/2006/main">
  <p:tag name="KSO_WM_DIAGRAM_VIRTUALLY_FRAME" val="{&quot;height&quot;:241.77519685039374,&quot;left&quot;:206.1867716535433,&quot;top&quot;:362.8387401574803,&quot;width&quot;:1152.8132283464568}"/>
</p:tagLst>
</file>

<file path=ppt/theme/theme1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杨紫琪</dc:creator>
  <cp:lastModifiedBy>紫琪 杨</cp:lastModifiedBy>
  <dcterms:created xsi:type="dcterms:W3CDTF">2006-08-15T08:00:00Z</dcterms:created>
  <dcterms:modified xsi:type="dcterms:W3CDTF">2024-09-14T08:53:49Z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885ad326ba394af2a59aeba1b6454cd7_23</vt:lpwstr>
  </property>
  <property fmtid="{D5CDD505-2E9C-101B-9397-08002B2CF9AE}" pid="3" name="KSOProductBuildVer">
    <vt:lpwstr>2052-12.1.0.17147</vt:lpwstr>
  </property>
</Properties>
</file>