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 id="2147483653" r:id="rId3"/>
  </p:sldMasterIdLst>
  <p:notesMasterIdLst>
    <p:notesMasterId r:id="rId16"/>
  </p:notesMasterIdLst>
  <p:handoutMasterIdLst>
    <p:handoutMasterId r:id="rId17"/>
  </p:handoutMasterIdLst>
  <p:sldIdLst>
    <p:sldId id="256" r:id="rId4"/>
    <p:sldId id="258" r:id="rId5"/>
    <p:sldId id="260" r:id="rId6"/>
    <p:sldId id="271" r:id="rId7"/>
    <p:sldId id="262" r:id="rId8"/>
    <p:sldId id="272" r:id="rId9"/>
    <p:sldId id="263" r:id="rId10"/>
    <p:sldId id="266" r:id="rId11"/>
    <p:sldId id="264" r:id="rId12"/>
    <p:sldId id="261" r:id="rId13"/>
    <p:sldId id="274" r:id="rId14"/>
    <p:sldId id="284" r:id="rId15"/>
  </p:sldIdLst>
  <p:sldSz cx="12192000" cy="6858000"/>
  <p:notesSz cx="7104063" cy="10234613"/>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296" autoAdjust="0"/>
  </p:normalViewPr>
  <p:slideViewPr>
    <p:cSldViewPr snapToGrid="0">
      <p:cViewPr varScale="1">
        <p:scale>
          <a:sx n="88" d="100"/>
          <a:sy n="88" d="100"/>
        </p:scale>
        <p:origin x="156" y="64"/>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ea typeface="微软雅黑" panose="020B0503020204020204" pitchFamily="34" charset="-122"/>
            </a:endParaRPr>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ea typeface="微软雅黑" panose="020B0503020204020204" pitchFamily="34" charset="-122"/>
              </a:rPr>
              <a:t>2024/9/13</a:t>
            </a:fld>
            <a:endParaRPr lang="zh-CN" altLang="en-US">
              <a:ea typeface="微软雅黑" panose="020B0503020204020204" pitchFamily="34" charset="-122"/>
            </a:endParaRPr>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ea typeface="微软雅黑" panose="020B0503020204020204" pitchFamily="34" charset="-122"/>
            </a:endParaRPr>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ea typeface="微软雅黑" panose="020B0503020204020204" pitchFamily="34" charset="-122"/>
              </a:rPr>
              <a:t>‹#›</a:t>
            </a:fld>
            <a:endParaRPr lang="zh-CN" altLang="en-US">
              <a:ea typeface="微软雅黑" panose="020B0503020204020204" pitchFamily="34"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ea typeface="微软雅黑" panose="020B0503020204020204" pitchFamily="34" charset="-122"/>
              </a:defRPr>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ea typeface="微软雅黑" panose="020B0503020204020204" pitchFamily="34" charset="-122"/>
              </a:defRPr>
            </a:lvl1pPr>
          </a:lstStyle>
          <a:p>
            <a:fld id="{D2A48B96-639E-45A3-A0BA-2464DFDB1FAA}" type="datetimeFigureOut">
              <a:rPr lang="zh-CN" altLang="en-US" smtClean="0"/>
              <a:t>2024/9/13</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ea typeface="微软雅黑" panose="020B0503020204020204" pitchFamily="34" charset="-122"/>
              </a:defRPr>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ea typeface="微软雅黑" panose="020B0503020204020204" pitchFamily="34" charset="-122"/>
              </a:defRPr>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91916617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微软雅黑" panose="020B0503020204020204" pitchFamily="34" charset="-122"/>
        <a:cs typeface="+mn-cs"/>
      </a:defRPr>
    </a:lvl2pPr>
    <a:lvl3pPr marL="914400" algn="l" defTabSz="914400" rtl="0" eaLnBrk="1" latinLnBrk="0" hangingPunct="1">
      <a:defRPr sz="1200" kern="1200">
        <a:solidFill>
          <a:schemeClr val="tx1"/>
        </a:solidFill>
        <a:latin typeface="+mn-lt"/>
        <a:ea typeface="微软雅黑" panose="020B0503020204020204" pitchFamily="34" charset="-122"/>
        <a:cs typeface="+mn-cs"/>
      </a:defRPr>
    </a:lvl3pPr>
    <a:lvl4pPr marL="1371600" algn="l" defTabSz="914400" rtl="0" eaLnBrk="1" latinLnBrk="0" hangingPunct="1">
      <a:defRPr sz="1200" kern="1200">
        <a:solidFill>
          <a:schemeClr val="tx1"/>
        </a:solidFill>
        <a:latin typeface="+mn-lt"/>
        <a:ea typeface="微软雅黑" panose="020B0503020204020204" pitchFamily="34" charset="-122"/>
        <a:cs typeface="+mn-cs"/>
      </a:defRPr>
    </a:lvl4pPr>
    <a:lvl5pPr marL="1828800" algn="l" defTabSz="914400" rtl="0" eaLnBrk="1" latinLnBrk="0" hangingPunct="1">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r>
              <a:rPr lang="zh-CN" altLang="en-US"/>
              <a:t>模板来自于： 第一PPT https://www.1ppt.com/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4305E638-21B7-4266-865B-05BD04CB3FFC}" type="datetimeFigureOut">
              <a:rPr lang="zh-CN" altLang="en-US" smtClean="0"/>
              <a:t>2024/9/13</a:t>
            </a:fld>
            <a:endParaRPr lang="zh-CN" altLang="en-US"/>
          </a:p>
        </p:txBody>
      </p:sp>
      <p:sp>
        <p:nvSpPr>
          <p:cNvPr id="3" name="Footer Placeholder 2"/>
          <p:cNvSpPr>
            <a:spLocks noGrp="1"/>
          </p:cNvSpPr>
          <p:nvPr>
            <p:ph type="ftr" sz="quarter" idx="1"/>
          </p:nvPr>
        </p:nvSpPr>
        <p:spPr/>
        <p:txBody>
          <a:bodyPr/>
          <a:lstStyle/>
          <a:p>
            <a:endParaRPr lang="zh-CN" altLang="en-US"/>
          </a:p>
        </p:txBody>
      </p:sp>
      <p:sp>
        <p:nvSpPr>
          <p:cNvPr id="4" name="Slide Number Placeholder 3"/>
          <p:cNvSpPr>
            <a:spLocks noGrp="1"/>
          </p:cNvSpPr>
          <p:nvPr>
            <p:ph type="sldNum" sz="quarter" idx="2"/>
          </p:nvPr>
        </p:nvSpPr>
        <p:spPr/>
        <p:txBody>
          <a:bodyPr/>
          <a:lstStyle/>
          <a:p>
            <a:fld id="{93AE1883-0942-4AA3-9DB2-9C7C3A0314B1}" type="slidenum">
              <a:rPr lang="zh-CN" altLang="en-US" smtClean="0"/>
              <a:t>‹#›</a:t>
            </a:fld>
            <a:endParaRPr lang="en-US" dirty="0"/>
          </a:p>
        </p:txBody>
      </p:sp>
      <p:sp>
        <p:nvSpPr>
          <p:cNvPr id="5" name="TextBox 4"/>
          <p:cNvSpPr txBox="1"/>
          <p:nvPr/>
        </p:nvSpPr>
        <p:spPr>
          <a:xfrm>
            <a:off x="2965031" y="3367444"/>
            <a:ext cx="453650" cy="137203"/>
          </a:xfrm>
          <a:prstGeom prst="rect">
            <a:avLst/>
          </a:prstGeom>
          <a:noFill/>
        </p:spPr>
        <p:txBody>
          <a:bodyPr wrap="square" rtlCol="0">
            <a:spAutoFit/>
          </a:bodyPr>
          <a:lstStyle/>
          <a:p>
            <a:pPr>
              <a:lnSpc>
                <a:spcPct val="200000"/>
              </a:lnSpc>
            </a:pPr>
            <a:r>
              <a:rPr lang="zh-CN" altLang="en-US" sz="100">
                <a:solidFill>
                  <a:schemeClr val="tx1">
                    <a:alpha val="0"/>
                  </a:schemeClr>
                </a:solidFill>
                <a:latin typeface="微软雅黑" panose="020B0503020204020204" pitchFamily="34" charset="-122"/>
                <a:ea typeface="微软雅黑" panose="020B0503020204020204" pitchFamily="34" charset="-122"/>
              </a:rPr>
              <a:t>行业</a:t>
            </a:r>
            <a:r>
              <a:rPr lang="en-US" altLang="zh-CN" sz="100" dirty="0">
                <a:solidFill>
                  <a:schemeClr val="tx1">
                    <a:alpha val="0"/>
                  </a:schemeClr>
                </a:solidFill>
                <a:latin typeface="微软雅黑" panose="020B0503020204020204" pitchFamily="34" charset="-122"/>
                <a:ea typeface="微软雅黑" panose="020B0503020204020204" pitchFamily="34" charset="-122"/>
              </a:rPr>
              <a:t>PPT</a:t>
            </a:r>
            <a:r>
              <a:rPr lang="zh-CN" altLang="en-US" sz="100">
                <a:solidFill>
                  <a:schemeClr val="tx1">
                    <a:alpha val="0"/>
                  </a:schemeClr>
                </a:solidFill>
                <a:latin typeface="微软雅黑" panose="020B0503020204020204" pitchFamily="34" charset="-122"/>
                <a:ea typeface="微软雅黑" panose="020B0503020204020204" pitchFamily="34" charset="-122"/>
              </a:rPr>
              <a:t>模板</a:t>
            </a:r>
            <a:r>
              <a:rPr lang="en-US" altLang="zh-CN" sz="100" dirty="0">
                <a:solidFill>
                  <a:schemeClr val="tx1">
                    <a:alpha val="0"/>
                  </a:schemeClr>
                </a:solidFill>
                <a:latin typeface="微软雅黑" panose="020B0503020204020204" pitchFamily="34" charset="-122"/>
                <a:ea typeface="微软雅黑" panose="020B0503020204020204" pitchFamily="34" charset="-122"/>
              </a:rPr>
              <a:t>http://www.1ppt.com/hangye/</a:t>
            </a:r>
          </a:p>
        </p:txBody>
      </p:sp>
      <p:sp>
        <p:nvSpPr>
          <p:cNvPr id="6" name="TextBox 8"/>
          <p:cNvSpPr txBox="1"/>
          <p:nvPr/>
        </p:nvSpPr>
        <p:spPr>
          <a:xfrm>
            <a:off x="7509627" y="2215277"/>
            <a:ext cx="540060" cy="137203"/>
          </a:xfrm>
          <a:prstGeom prst="rect">
            <a:avLst/>
          </a:prstGeom>
          <a:noFill/>
        </p:spPr>
        <p:txBody>
          <a:bodyPr wrap="square" rtlCol="0">
            <a:spAutoFit/>
          </a:bodyPr>
          <a:lstStyle/>
          <a:p>
            <a:pPr>
              <a:lnSpc>
                <a:spcPct val="200000"/>
              </a:lnSpc>
            </a:pPr>
            <a:r>
              <a:rPr lang="zh-CN" altLang="en-US" sz="100">
                <a:solidFill>
                  <a:schemeClr val="tx1">
                    <a:alpha val="0"/>
                  </a:schemeClr>
                </a:solidFill>
                <a:latin typeface="微软雅黑" panose="020B0503020204020204" pitchFamily="34" charset="-122"/>
                <a:ea typeface="微软雅黑" panose="020B0503020204020204" pitchFamily="34" charset="-122"/>
                <a:hlinkClick r:id="rId2"/>
              </a:rPr>
              <a:t>行业</a:t>
            </a:r>
            <a:r>
              <a:rPr lang="en-US" altLang="zh-CN" sz="100" dirty="0">
                <a:solidFill>
                  <a:schemeClr val="tx1">
                    <a:alpha val="0"/>
                  </a:schemeClr>
                </a:solidFill>
                <a:latin typeface="微软雅黑" panose="020B0503020204020204" pitchFamily="34" charset="-122"/>
                <a:ea typeface="微软雅黑" panose="020B0503020204020204" pitchFamily="34" charset="-122"/>
                <a:hlinkClick r:id="rId2"/>
              </a:rPr>
              <a:t>PPT</a:t>
            </a:r>
            <a:r>
              <a:rPr lang="zh-CN" altLang="en-US" sz="100">
                <a:solidFill>
                  <a:schemeClr val="tx1">
                    <a:alpha val="0"/>
                  </a:schemeClr>
                </a:solidFill>
                <a:latin typeface="微软雅黑" panose="020B0503020204020204" pitchFamily="34" charset="-122"/>
                <a:ea typeface="微软雅黑" panose="020B0503020204020204" pitchFamily="34" charset="-122"/>
                <a:hlinkClick r:id="rId2"/>
              </a:rPr>
              <a:t>模板</a:t>
            </a:r>
            <a:r>
              <a:rPr lang="en-US" altLang="zh-CN" sz="100" dirty="0">
                <a:solidFill>
                  <a:schemeClr val="tx1">
                    <a:alpha val="0"/>
                  </a:schemeClr>
                </a:solidFill>
                <a:latin typeface="微软雅黑" panose="020B0503020204020204" pitchFamily="34" charset="-122"/>
                <a:ea typeface="微软雅黑" panose="020B0503020204020204" pitchFamily="34" charset="-122"/>
              </a:rPr>
              <a:t>http://www.1ppt.com/hangye/</a:t>
            </a:r>
          </a:p>
        </p:txBody>
      </p:sp>
      <p:sp>
        <p:nvSpPr>
          <p:cNvPr id="7" name="标题 1"/>
          <p:cNvSpPr txBox="1"/>
          <p:nvPr/>
        </p:nvSpPr>
        <p:spPr>
          <a:xfrm>
            <a:off x="839788" y="365125"/>
            <a:ext cx="10515600" cy="1325563"/>
          </a:xfrm>
          <a:prstGeom prst="rect">
            <a:avLst/>
          </a:prstGeom>
          <a:noFill/>
          <a:ln w="9525" cap="flat" cmpd="sng" algn="ctr">
            <a:noFill/>
            <a:prstDash val="solid"/>
            <a:round/>
            <a:headEnd type="none" w="med" len="med"/>
            <a:tailEnd type="none" w="med" len="med"/>
          </a:ln>
          <a:effectLst/>
        </p:spPr>
        <p:txBody>
          <a:bodyPr vert="horz" lIns="91440" tIns="45720" rIns="91440" bIns="45720" anchor="ctr"/>
          <a:lstStyle>
            <a:lvl1pPr marL="0" marR="0" indent="0" algn="l" defTabSz="914400" rtl="0" eaLnBrk="1" fontAlgn="auto" latinLnBrk="0" hangingPunct="1">
              <a:lnSpc>
                <a:spcPct val="90000"/>
              </a:lnSpc>
              <a:spcBef>
                <a:spcPct val="0"/>
              </a:spcBef>
              <a:spcAft>
                <a:spcPct val="0"/>
              </a:spcAft>
              <a:buClrTx/>
              <a:buSzTx/>
              <a:buFontTx/>
              <a:buNone/>
              <a:defRPr kumimoji="0" sz="4400" b="0" i="0" u="none" strike="noStrike" kern="1200" cap="none" spc="0" normalizeH="0" baseline="0" noProof="0">
                <a:solidFill>
                  <a:schemeClr val="tx1"/>
                </a:solidFill>
                <a:uLnTx/>
                <a:uFillTx/>
                <a:latin typeface="+mj-lt"/>
                <a:ea typeface="+mj-ea"/>
                <a:cs typeface="+mj-cs"/>
                <a:sym typeface="Wingdings" panose="05000000000000000000"/>
              </a:defRPr>
            </a:lvl1pPr>
            <a:lvl2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2pPr>
            <a:lvl3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3pPr>
            <a:lvl4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4pPr>
            <a:lvl5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5pPr>
            <a:lvl6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6pPr>
            <a:lvl7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7pPr>
            <a:lvl8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8pPr>
            <a:lvl9pPr marL="0" marR="0" indent="0" algn="l" defTabSz="914400" rtl="0" eaLnBrk="0"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phClr"/>
                </a:solidFill>
                <a:uLnTx/>
                <a:uFillTx/>
                <a:latin typeface="Arial" panose="020B0604020202020204"/>
                <a:ea typeface="Arial" panose="020B0604020202020204"/>
                <a:cs typeface="Arial" panose="020B0604020202020204"/>
                <a:sym typeface="Wingdings" panose="05000000000000000000"/>
              </a:defRPr>
            </a:lvl9pPr>
          </a:lstStyle>
          <a:p>
            <a:r>
              <a:rPr lang="zh-CN" altLang="en-US"/>
              <a:t>单击此处编辑母版标题样式</a:t>
            </a:r>
          </a:p>
        </p:txBody>
      </p:sp>
      <p:sp>
        <p:nvSpPr>
          <p:cNvPr id="8" name="文本占位符 2"/>
          <p:cNvSpPr txBox="1"/>
          <p:nvPr/>
        </p:nvSpPr>
        <p:spPr>
          <a:xfrm>
            <a:off x="839788" y="1681163"/>
            <a:ext cx="5157787" cy="823912"/>
          </a:xfrm>
          <a:prstGeom prst="rect">
            <a:avLst/>
          </a:prstGeom>
          <a:noFill/>
          <a:ln w="9525" cap="flat" cmpd="sng" algn="ctr">
            <a:noFill/>
            <a:prstDash val="solid"/>
            <a:round/>
            <a:headEnd type="none" w="med" len="med"/>
            <a:tailEnd type="none" w="med" len="med"/>
          </a:ln>
          <a:effectLst/>
        </p:spPr>
        <p:txBody>
          <a:bodyPr vert="horz" lIns="91440" tIns="45720" rIns="91440" bIns="45720" anchor="b"/>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2400" b="1" i="0" u="none" strike="noStrike" kern="1200" cap="none" spc="0" normalizeH="0" baseline="0" noProof="0">
                <a:solidFill>
                  <a:schemeClr val="tx1"/>
                </a:solidFill>
                <a:uLnTx/>
                <a:uFillTx/>
                <a:latin typeface="+mn-lt"/>
                <a:ea typeface="+mn-ea"/>
                <a:cs typeface="+mn-cs"/>
                <a:sym typeface="Wingdings" panose="05000000000000000000"/>
              </a:defRPr>
            </a:lvl1pPr>
            <a:lvl2pPr marL="4572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2000" b="1" i="0" u="none" strike="noStrike" kern="1200" cap="none" spc="0" normalizeH="0" baseline="0" noProof="0">
                <a:solidFill>
                  <a:schemeClr val="tx1"/>
                </a:solidFill>
                <a:uLnTx/>
                <a:uFillTx/>
                <a:latin typeface="+mn-lt"/>
                <a:ea typeface="+mn-ea"/>
                <a:cs typeface="+mn-cs"/>
                <a:sym typeface="Wingdings" panose="05000000000000000000"/>
              </a:defRPr>
            </a:lvl2pPr>
            <a:lvl3pPr marL="9144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1" i="0" u="none" strike="noStrike" kern="1200" cap="none" spc="0" normalizeH="0" baseline="0" noProof="0">
                <a:solidFill>
                  <a:schemeClr val="tx1"/>
                </a:solidFill>
                <a:uLnTx/>
                <a:uFillTx/>
                <a:latin typeface="+mn-lt"/>
                <a:ea typeface="+mn-ea"/>
                <a:cs typeface="+mn-cs"/>
                <a:sym typeface="Wingdings" panose="05000000000000000000"/>
              </a:defRPr>
            </a:lvl3pPr>
            <a:lvl4pPr marL="13716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a:defRPr>
            </a:lvl5pPr>
            <a:lvl6pPr marL="22860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a:defRPr>
            </a:lvl6pPr>
            <a:lvl7pPr marL="27432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a:defRPr>
            </a:lvl7pPr>
            <a:lvl8pPr marL="32004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a:defRPr>
            </a:lvl8pPr>
            <a:lvl9pPr marL="36576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600" b="1" i="0" u="none" strike="noStrike" kern="1200" cap="none" spc="0" normalizeH="0" baseline="0" noProof="0">
                <a:solidFill>
                  <a:schemeClr val="tx1"/>
                </a:solidFill>
                <a:uLnTx/>
                <a:uFillTx/>
                <a:latin typeface="+mn-lt"/>
                <a:ea typeface="+mn-ea"/>
                <a:cs typeface="+mn-cs"/>
                <a:sym typeface="Wingdings" panose="05000000000000000000"/>
              </a:defRPr>
            </a:lvl9pPr>
          </a:lstStyle>
          <a:p>
            <a:pPr lvl="0"/>
            <a:r>
              <a:rPr lang="zh-CN" altLang="en-US"/>
              <a:t>单击此处编辑母版文本样式</a:t>
            </a:r>
          </a:p>
        </p:txBody>
      </p:sp>
      <p:sp>
        <p:nvSpPr>
          <p:cNvPr id="9" name="内容占位符 3"/>
          <p:cNvSpPr txBox="1"/>
          <p:nvPr/>
        </p:nvSpPr>
        <p:spPr>
          <a:xfrm>
            <a:off x="839788" y="2505075"/>
            <a:ext cx="5157787" cy="3684588"/>
          </a:xfrm>
          <a:prstGeom prst="rect">
            <a:avLst/>
          </a:prstGeom>
          <a:noFill/>
          <a:ln w="9525" cap="flat" cmpd="sng" algn="ctr">
            <a:noFill/>
            <a:prstDash val="solid"/>
            <a:round/>
            <a:headEnd type="none" w="med" len="med"/>
            <a:tailEnd type="none" w="med" len="med"/>
          </a:ln>
          <a:effectLst/>
        </p:spPr>
        <p:txBody>
          <a:bodyPr vert="horz" lIns="91440" tIns="45720" rIns="91440" bIns="45720"/>
          <a:lstStyle>
            <a:lvl1pPr marL="228600" marR="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defRPr kumimoji="0" sz="2800" b="0" i="0" u="none" strike="noStrike" kern="1200" cap="none" spc="0" normalizeH="0" baseline="0" noProof="0">
                <a:solidFill>
                  <a:schemeClr val="tx1"/>
                </a:solidFill>
                <a:uLnTx/>
                <a:uFillTx/>
                <a:latin typeface="+mn-lt"/>
                <a:ea typeface="+mn-ea"/>
                <a:cs typeface="+mn-cs"/>
                <a:sym typeface="Wingdings" panose="05000000000000000000"/>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panose="05000000000000000000"/>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panose="05000000000000000000"/>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a:defRPr>
            </a:lvl4pPr>
            <a:lvl5pPr marL="20574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panose="05000000000000000000"/>
              </a:defRPr>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1"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2" name="页脚占位符 7"/>
          <p:cNvSpPr>
            <a:spLocks noGrp="1"/>
          </p:cNvSpPr>
          <p:nvPr>
            <p:ph type="ftr" sz="quarter" idx="11"/>
          </p:nvPr>
        </p:nvSpPr>
        <p:spPr>
          <a:xfrm>
            <a:off x="4038600" y="6356350"/>
            <a:ext cx="4114800" cy="365125"/>
          </a:xfrm>
        </p:spPr>
        <p:txBody>
          <a:bodyPr/>
          <a:lstStyle/>
          <a:p>
            <a:endParaRPr lang="zh-CN" altLang="en-US"/>
          </a:p>
        </p:txBody>
      </p:sp>
      <p:sp>
        <p:nvSpPr>
          <p:cNvPr id="13" name="灯片编号占位符 8"/>
          <p:cNvSpPr>
            <a:spLocks noGrp="1"/>
          </p:cNvSpPr>
          <p:nvPr>
            <p:ph type="sldNum" sz="quarter" idx="12"/>
          </p:nvPr>
        </p:nvSpPr>
        <p:spPr>
          <a:xfrm>
            <a:off x="8610600" y="6356350"/>
            <a:ext cx="2743200" cy="365125"/>
          </a:xfrm>
        </p:spPr>
        <p:txBody>
          <a:bodyPr/>
          <a:lstStyle/>
          <a:p>
            <a:fld id="{E9B957CC-A438-4D82-B305-22914934740F}" type="slidenum">
              <a:rPr lang="zh-CN" altLang="en-US" smtClean="0"/>
              <a:t>‹#›</a:t>
            </a:fld>
            <a:endParaRPr lang="zh-CN" altLang="en-US"/>
          </a:p>
        </p:txBody>
      </p:sp>
    </p:spTree>
  </p:cSld>
  <p:clrMapOvr>
    <a:masterClrMapping/>
  </p:clrMapOvr>
  <p:transition>
    <p:cover dir="u"/>
  </p:transition>
  <p:hf sldNum="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2024/9/13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transition>
    <p:cover dir="u"/>
  </p:transition>
  <p:hf sldNum="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39EC24E-3E67-4479-BC9E-AA3AC6EE25F4}" type="datetimeFigureOut">
              <a:rPr lang="zh-CN" altLang="en-US" smtClean="0"/>
              <a:t>2024/9/13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ED03DC8-8A00-4360-9904-60FCBF445618}" type="slidenum">
              <a:rPr lang="zh-CN" altLang="en-US" smtClean="0"/>
              <a:t>‹#›</a:t>
            </a:fld>
            <a:endParaRPr lang="zh-CN" altLang="en-US"/>
          </a:p>
        </p:txBody>
      </p:sp>
    </p:spTree>
  </p:cSld>
  <p:clrMapOvr>
    <a:masterClrMapping/>
  </p:clrMapOvr>
  <p:transition>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cover dir="u"/>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ea typeface="微软雅黑" panose="020B0503020204020204" pitchFamily="34" charset="-122"/>
              </a:defRPr>
            </a:lvl1pPr>
          </a:lstStyle>
          <a:p>
            <a:fld id="{82F288E0-7875-42C4-84C8-98DBBD3BF4D2}" type="datetimeFigureOut">
              <a:rPr lang="zh-CN" altLang="en-US" smtClean="0"/>
              <a:t>2024/9/13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微软雅黑" panose="020B0503020204020204" pitchFamily="34"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微软雅黑" panose="020B0503020204020204" pitchFamily="34" charset="-122"/>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p:cover dir="u"/>
  </p:transition>
  <p:hf sldNum="0" ftr="0" dt="0"/>
  <p:txStyles>
    <p:titleStyle>
      <a:lvl1pPr algn="l" defTabSz="914400" rtl="0" eaLnBrk="1" latinLnBrk="0" hangingPunct="1">
        <a:lnSpc>
          <a:spcPct val="90000"/>
        </a:lnSpc>
        <a:spcBef>
          <a:spcPct val="0"/>
        </a:spcBef>
        <a:buNone/>
        <a:defRPr sz="4400" kern="1200">
          <a:solidFill>
            <a:schemeClr val="tx1"/>
          </a:solidFill>
          <a:latin typeface="+mj-lt"/>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ea typeface="微软雅黑" panose="020B0503020204020204" pitchFamily="34" charset="-122"/>
              </a:defRPr>
            </a:lvl1pPr>
          </a:lstStyle>
          <a:p>
            <a:fld id="{B39EC24E-3E67-4479-BC9E-AA3AC6EE25F4}" type="datetimeFigureOut">
              <a:rPr lang="zh-CN" altLang="en-US" smtClean="0"/>
              <a:t>2024/9/13</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ea typeface="微软雅黑" panose="020B0503020204020204" pitchFamily="34" charset="-122"/>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ea typeface="微软雅黑" panose="020B0503020204020204" pitchFamily="34" charset="-122"/>
              </a:defRPr>
            </a:lvl1pPr>
          </a:lstStyle>
          <a:p>
            <a:fld id="{CED03DC8-8A00-4360-9904-60FCBF44561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52" r:id="rId1"/>
  </p:sldLayoutIdLst>
  <p:transition>
    <p:cover dir="u"/>
  </p:transition>
  <p:txStyles>
    <p:titleStyle>
      <a:lvl1pPr algn="ctr" defTabSz="1219200" rtl="0" eaLnBrk="1" latinLnBrk="0" hangingPunct="1">
        <a:spcBef>
          <a:spcPct val="0"/>
        </a:spcBef>
        <a:buNone/>
        <a:defRPr sz="5865" kern="1200">
          <a:solidFill>
            <a:schemeClr val="tx1"/>
          </a:solidFill>
          <a:latin typeface="+mj-lt"/>
          <a:ea typeface="微软雅黑" panose="020B0503020204020204" pitchFamily="34" charset="-122"/>
          <a:cs typeface="+mj-cs"/>
        </a:defRPr>
      </a:lvl1pPr>
    </p:titleStyle>
    <p:bodyStyle>
      <a:lvl1pPr marL="457200" indent="-456565" algn="l" defTabSz="1219200" rtl="0" eaLnBrk="1" latinLnBrk="0" hangingPunct="1">
        <a:spcBef>
          <a:spcPts val="130"/>
        </a:spcBef>
        <a:buFont typeface="Arial" panose="020B0604020202020204" pitchFamily="34" charset="0"/>
        <a:buChar char="•"/>
        <a:defRPr sz="4265" kern="1200">
          <a:solidFill>
            <a:schemeClr val="tx1"/>
          </a:solidFill>
          <a:latin typeface="+mn-lt"/>
          <a:ea typeface="微软雅黑" panose="020B0503020204020204" pitchFamily="34" charset="-122"/>
          <a:cs typeface="+mn-cs"/>
        </a:defRPr>
      </a:lvl1pPr>
      <a:lvl2pPr marL="990600" indent="-380365" algn="l" defTabSz="1219200" rtl="0" eaLnBrk="1" latinLnBrk="0" hangingPunct="1">
        <a:spcBef>
          <a:spcPts val="130"/>
        </a:spcBef>
        <a:buFont typeface="Arial" panose="020B0604020202020204" pitchFamily="34" charset="0"/>
        <a:buChar char="–"/>
        <a:defRPr sz="3735" kern="1200">
          <a:solidFill>
            <a:schemeClr val="tx1"/>
          </a:solidFill>
          <a:latin typeface="+mn-lt"/>
          <a:ea typeface="微软雅黑" panose="020B0503020204020204" pitchFamily="34" charset="-122"/>
          <a:cs typeface="+mn-cs"/>
        </a:defRPr>
      </a:lvl2pPr>
      <a:lvl3pPr marL="1524000" indent="-304165" algn="l" defTabSz="1219200" rtl="0" eaLnBrk="1" latinLnBrk="0" hangingPunct="1">
        <a:spcBef>
          <a:spcPts val="130"/>
        </a:spcBef>
        <a:buFont typeface="Arial" panose="020B0604020202020204" pitchFamily="34" charset="0"/>
        <a:buChar char="•"/>
        <a:defRPr sz="3200" kern="1200">
          <a:solidFill>
            <a:schemeClr val="tx1"/>
          </a:solidFill>
          <a:latin typeface="+mn-lt"/>
          <a:ea typeface="微软雅黑" panose="020B0503020204020204" pitchFamily="34" charset="-122"/>
          <a:cs typeface="+mn-cs"/>
        </a:defRPr>
      </a:lvl3pPr>
      <a:lvl4pPr marL="2133600" indent="-304165" algn="l" defTabSz="1219200" rtl="0" eaLnBrk="1" latinLnBrk="0" hangingPunct="1">
        <a:spcBef>
          <a:spcPts val="130"/>
        </a:spcBef>
        <a:buFont typeface="Arial" panose="020B0604020202020204" pitchFamily="34" charset="0"/>
        <a:buChar char="–"/>
        <a:defRPr sz="2665" kern="1200">
          <a:solidFill>
            <a:schemeClr val="tx1"/>
          </a:solidFill>
          <a:latin typeface="+mn-lt"/>
          <a:ea typeface="微软雅黑" panose="020B0503020204020204" pitchFamily="34" charset="-122"/>
          <a:cs typeface="+mn-cs"/>
        </a:defRPr>
      </a:lvl4pPr>
      <a:lvl5pPr marL="2743200" indent="-304165" algn="l" defTabSz="1219200" rtl="0" eaLnBrk="1" latinLnBrk="0" hangingPunct="1">
        <a:spcBef>
          <a:spcPts val="130"/>
        </a:spcBef>
        <a:buFont typeface="Arial" panose="020B0604020202020204" pitchFamily="34" charset="0"/>
        <a:buChar char="»"/>
        <a:defRPr sz="2665" kern="1200">
          <a:solidFill>
            <a:schemeClr val="tx1"/>
          </a:solidFill>
          <a:latin typeface="+mn-lt"/>
          <a:ea typeface="微软雅黑" panose="020B0503020204020204" pitchFamily="34" charset="-122"/>
          <a:cs typeface="+mn-cs"/>
        </a:defRPr>
      </a:lvl5pPr>
      <a:lvl6pPr marL="3352800" indent="-304165"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165"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165"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165"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Lst>
  <p:transition>
    <p:cover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notesSlide" Target="../notesSlides/notesSlide2.xml"/><Relationship Id="rId3" Type="http://schemas.openxmlformats.org/officeDocument/2006/relationships/tags" Target="../tags/tag4.xml"/><Relationship Id="rId21" Type="http://schemas.openxmlformats.org/officeDocument/2006/relationships/image" Target="../media/image4.png"/><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slideLayout" Target="../slideLayouts/slideLayout2.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image" Target="../media/image3.jpe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image" Target="../media/image2.png"/><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0.xml"/><Relationship Id="rId7" Type="http://schemas.openxmlformats.org/officeDocument/2006/relationships/image" Target="../media/image11.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8.xml"/><Relationship Id="rId5" Type="http://schemas.openxmlformats.org/officeDocument/2006/relationships/slideLayout" Target="../slideLayouts/slideLayout3.xml"/><Relationship Id="rId4" Type="http://schemas.openxmlformats.org/officeDocument/2006/relationships/tags" Target="../tags/tag21.xm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0320"/>
            <a:ext cx="12191365" cy="4123690"/>
          </a:xfrm>
          <a:prstGeom prst="rect">
            <a:avLst/>
          </a:prstGeom>
          <a:blipFill rotWithShape="1">
            <a:blip r:embed="rId3"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75537" y="4401415"/>
            <a:ext cx="7040289" cy="658642"/>
          </a:xfrm>
          <a:prstGeom prst="rect">
            <a:avLst/>
          </a:prstGeom>
          <a:noFill/>
        </p:spPr>
        <p:txBody>
          <a:bodyPr wrap="square" rtlCol="0" anchor="ctr">
            <a:spAutoFit/>
          </a:bodyPr>
          <a:lstStyle/>
          <a:p>
            <a:pPr algn="dist">
              <a:lnSpc>
                <a:spcPct val="120000"/>
              </a:lnSpc>
            </a:pPr>
            <a:r>
              <a:rPr lang="zh-CN" altLang="en-US" sz="3200" spc="300" dirty="0">
                <a:latin typeface="华文行楷" panose="02010800040101010101" pitchFamily="2" charset="-122"/>
                <a:ea typeface="华文行楷" panose="02010800040101010101" pitchFamily="2" charset="-122"/>
              </a:rPr>
              <a:t>新时代居民幸福感调查</a:t>
            </a:r>
          </a:p>
        </p:txBody>
      </p:sp>
      <p:sp>
        <p:nvSpPr>
          <p:cNvPr id="7" name="文本框 6"/>
          <p:cNvSpPr txBox="1"/>
          <p:nvPr/>
        </p:nvSpPr>
        <p:spPr>
          <a:xfrm>
            <a:off x="8176970" y="4930791"/>
            <a:ext cx="2877711" cy="1621598"/>
          </a:xfrm>
          <a:prstGeom prst="rect">
            <a:avLst/>
          </a:prstGeom>
          <a:noFill/>
        </p:spPr>
        <p:txBody>
          <a:bodyPr wrap="none" rtlCol="0" anchor="ctr">
            <a:spAutoFit/>
          </a:bodyPr>
          <a:lstStyle/>
          <a:p>
            <a:pPr>
              <a:lnSpc>
                <a:spcPct val="120000"/>
              </a:lnSpc>
            </a:pPr>
            <a:endParaRPr lang="en-US" altLang="zh-CN" sz="1400" dirty="0">
              <a:latin typeface="方正姚体" panose="02010601030101010101" charset="-122"/>
              <a:ea typeface="方正姚体" panose="02010601030101010101" charset="-122"/>
            </a:endParaRPr>
          </a:p>
          <a:p>
            <a:pPr>
              <a:lnSpc>
                <a:spcPct val="120000"/>
              </a:lnSpc>
            </a:pPr>
            <a:r>
              <a:rPr lang="zh-CN" altLang="en-US" sz="1400" dirty="0">
                <a:latin typeface="方正姚体" panose="02010601030101010101" charset="-122"/>
                <a:ea typeface="方正姚体" panose="02010601030101010101" charset="-122"/>
              </a:rPr>
              <a:t>调研记录：符金媛、李佳璇</a:t>
            </a:r>
            <a:endParaRPr lang="en-US" altLang="zh-CN" sz="1400" dirty="0">
              <a:latin typeface="方正姚体" panose="02010601030101010101" charset="-122"/>
              <a:ea typeface="方正姚体" panose="02010601030101010101" charset="-122"/>
            </a:endParaRPr>
          </a:p>
          <a:p>
            <a:pPr>
              <a:lnSpc>
                <a:spcPct val="120000"/>
              </a:lnSpc>
            </a:pPr>
            <a:r>
              <a:rPr lang="zh-CN" altLang="en-US" sz="1400" dirty="0">
                <a:latin typeface="方正姚体" panose="02010601030101010101" charset="-122"/>
                <a:ea typeface="方正姚体" panose="02010601030101010101" charset="-122"/>
              </a:rPr>
              <a:t>问卷设计：黄依琳</a:t>
            </a:r>
            <a:endParaRPr lang="en-US" altLang="zh-CN" sz="1400" dirty="0">
              <a:latin typeface="方正姚体" panose="02010601030101010101" charset="-122"/>
              <a:ea typeface="方正姚体" panose="02010601030101010101" charset="-122"/>
            </a:endParaRPr>
          </a:p>
          <a:p>
            <a:pPr>
              <a:lnSpc>
                <a:spcPct val="120000"/>
              </a:lnSpc>
            </a:pPr>
            <a:r>
              <a:rPr lang="en-US" altLang="zh-CN" sz="1400" dirty="0">
                <a:latin typeface="方正姚体" panose="02010601030101010101" charset="-122"/>
                <a:ea typeface="方正姚体" panose="02010601030101010101" charset="-122"/>
              </a:rPr>
              <a:t>PPT</a:t>
            </a:r>
            <a:r>
              <a:rPr lang="zh-CN" altLang="en-US" sz="1400" dirty="0">
                <a:latin typeface="方正姚体" panose="02010601030101010101" charset="-122"/>
                <a:ea typeface="方正姚体" panose="02010601030101010101" charset="-122"/>
              </a:rPr>
              <a:t>制作：陈</a:t>
            </a:r>
            <a:r>
              <a:rPr lang="zh-CN" altLang="en-US" sz="1400">
                <a:latin typeface="方正姚体" panose="02010601030101010101" charset="-122"/>
                <a:ea typeface="方正姚体" panose="02010601030101010101" charset="-122"/>
              </a:rPr>
              <a:t>嘉仪、徐熙雯</a:t>
            </a:r>
            <a:endParaRPr lang="en-US" altLang="zh-CN" sz="1400" dirty="0">
              <a:latin typeface="方正姚体" panose="02010601030101010101" charset="-122"/>
              <a:ea typeface="方正姚体" panose="02010601030101010101" charset="-122"/>
            </a:endParaRPr>
          </a:p>
          <a:p>
            <a:pPr>
              <a:lnSpc>
                <a:spcPct val="120000"/>
              </a:lnSpc>
            </a:pPr>
            <a:r>
              <a:rPr lang="en-US" altLang="zh-CN" sz="1400" dirty="0">
                <a:latin typeface="方正姚体" panose="02010601030101010101" charset="-122"/>
                <a:ea typeface="方正姚体" panose="02010601030101010101" charset="-122"/>
              </a:rPr>
              <a:t>PPT</a:t>
            </a:r>
            <a:r>
              <a:rPr lang="zh-CN" altLang="en-US" sz="1400" dirty="0">
                <a:latin typeface="方正姚体" panose="02010601030101010101" charset="-122"/>
                <a:ea typeface="方正姚体" panose="02010601030101010101" charset="-122"/>
              </a:rPr>
              <a:t>汇报：邓欣彤</a:t>
            </a:r>
            <a:endParaRPr lang="en-US" altLang="zh-CN" sz="1400" dirty="0">
              <a:latin typeface="方正姚体" panose="02010601030101010101" charset="-122"/>
              <a:ea typeface="方正姚体" panose="02010601030101010101" charset="-122"/>
            </a:endParaRPr>
          </a:p>
          <a:p>
            <a:pPr>
              <a:lnSpc>
                <a:spcPct val="120000"/>
              </a:lnSpc>
            </a:pPr>
            <a:r>
              <a:rPr lang="zh-CN" altLang="en-US" sz="1400" dirty="0">
                <a:latin typeface="方正姚体" panose="02010601030101010101" charset="-122"/>
                <a:ea typeface="方正姚体" panose="02010601030101010101" charset="-122"/>
              </a:rPr>
              <a:t>资料整理与上传：陈婉玲、彭静茵</a:t>
            </a:r>
            <a:endParaRPr lang="en-US" altLang="zh-CN" sz="1400" dirty="0">
              <a:latin typeface="方正姚体" panose="02010601030101010101" charset="-122"/>
              <a:ea typeface="方正姚体" panose="02010601030101010101" charset="-122"/>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圆角矩形 1"/>
          <p:cNvSpPr/>
          <p:nvPr/>
        </p:nvSpPr>
        <p:spPr>
          <a:xfrm>
            <a:off x="-7620" y="1912620"/>
            <a:ext cx="12207240" cy="3261360"/>
          </a:xfrm>
          <a:prstGeom prst="roundRect">
            <a:avLst>
              <a:gd name="adj" fmla="val 778"/>
            </a:avLst>
          </a:prstGeom>
          <a:solidFill>
            <a:schemeClr val="bg1"/>
          </a:solidFill>
          <a:ln>
            <a:noFill/>
          </a:ln>
          <a:effectLst>
            <a:outerShdw blurRad="635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5134374" y="2094133"/>
            <a:ext cx="1643380" cy="1861185"/>
          </a:xfrm>
          <a:prstGeom prst="rect">
            <a:avLst/>
          </a:prstGeom>
        </p:spPr>
        <p:txBody>
          <a:bodyPr wrap="none">
            <a:spAutoFit/>
          </a:bodyPr>
          <a:lstStyle/>
          <a:p>
            <a:pPr algn="ctr"/>
            <a:r>
              <a:rPr lang="zh-CN" altLang="en-US" sz="11500">
                <a:solidFill>
                  <a:schemeClr val="tx1">
                    <a:lumMod val="85000"/>
                    <a:lumOff val="15000"/>
                  </a:schemeClr>
                </a:solidFill>
                <a:effectLst>
                  <a:outerShdw blurRad="63500" sx="102000" sy="102000" algn="ctr" rotWithShape="0">
                    <a:srgbClr val="FFCCCC">
                      <a:alpha val="40000"/>
                    </a:srgbClr>
                  </a:outerShdw>
                </a:effectLst>
                <a:latin typeface="华文行楷" panose="02010800040101010101" charset="-122"/>
                <a:ea typeface="华文行楷" panose="02010800040101010101" charset="-122"/>
              </a:rPr>
              <a:t>肆</a:t>
            </a:r>
          </a:p>
        </p:txBody>
      </p:sp>
      <p:sp>
        <p:nvSpPr>
          <p:cNvPr id="5" name="文本占位符 2"/>
          <p:cNvSpPr txBox="1"/>
          <p:nvPr/>
        </p:nvSpPr>
        <p:spPr>
          <a:xfrm>
            <a:off x="3259477" y="3733800"/>
            <a:ext cx="5411788" cy="826953"/>
          </a:xfrm>
          <a:prstGeom prst="rect">
            <a:avLst/>
          </a:prstGeom>
        </p:spPr>
        <p:txBody>
          <a:bodyPr anchor="ctr"/>
          <a:lstStyle>
            <a:lvl1pPr marL="0" indent="0" algn="ctr" defTabSz="914400" rtl="0" eaLnBrk="1" latinLnBrk="0" hangingPunct="1">
              <a:lnSpc>
                <a:spcPct val="100000"/>
              </a:lnSpc>
              <a:spcBef>
                <a:spcPct val="0"/>
              </a:spcBef>
              <a:buFont typeface="Arial" panose="020B0604020202020204" pitchFamily="34" charset="0"/>
              <a:buNone/>
              <a:defRPr sz="4400" kern="1200">
                <a:solidFill>
                  <a:srgbClr val="004DA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zh-CN" altLang="en-US" dirty="0">
                <a:solidFill>
                  <a:srgbClr val="404040"/>
                </a:solidFill>
                <a:latin typeface="华文行楷" panose="02010800040101010101" charset="-122"/>
                <a:ea typeface="华文行楷" panose="02010800040101010101" charset="-122"/>
              </a:rPr>
              <a:t>调研预期</a:t>
            </a:r>
          </a:p>
        </p:txBody>
      </p:sp>
      <p:grpSp>
        <p:nvGrpSpPr>
          <p:cNvPr id="6" name="组合 5"/>
          <p:cNvGrpSpPr/>
          <p:nvPr/>
        </p:nvGrpSpPr>
        <p:grpSpPr>
          <a:xfrm>
            <a:off x="6825465" y="3324224"/>
            <a:ext cx="355600" cy="484188"/>
            <a:chOff x="4755469" y="4479245"/>
            <a:chExt cx="355600" cy="484188"/>
          </a:xfrm>
        </p:grpSpPr>
        <p:sp>
          <p:nvSpPr>
            <p:cNvPr id="7"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8"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9"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grpSp>
      <p:pic>
        <p:nvPicPr>
          <p:cNvPr id="10" name="图片 9"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8648065" y="2988310"/>
            <a:ext cx="3551555" cy="2014855"/>
          </a:xfrm>
          <a:prstGeom prst="rect">
            <a:avLst/>
          </a:prstGeom>
        </p:spPr>
      </p:pic>
      <p:pic>
        <p:nvPicPr>
          <p:cNvPr id="11" name="图片 10"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103505" y="1910715"/>
            <a:ext cx="3551555" cy="2014855"/>
          </a:xfrm>
          <a:prstGeom prst="rect">
            <a:avLst/>
          </a:prstGeom>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anim calcmode="lin" valueType="num">
                                      <p:cBhvr>
                                        <p:cTn id="10" dur="1000" fill="hold"/>
                                        <p:tgtEl>
                                          <p:spTgt spid="3"/>
                                        </p:tgtEl>
                                        <p:attrNameLst>
                                          <p:attrName>ppt_x</p:attrName>
                                        </p:attrNameLst>
                                      </p:cBhvr>
                                      <p:tavLst>
                                        <p:tav tm="0">
                                          <p:val>
                                            <p:fltVal val="0.5"/>
                                          </p:val>
                                        </p:tav>
                                        <p:tav tm="100000">
                                          <p:val>
                                            <p:strVal val="#ppt_x"/>
                                          </p:val>
                                        </p:tav>
                                      </p:tavLst>
                                    </p:anim>
                                    <p:anim calcmode="lin" valueType="num">
                                      <p:cBhvr>
                                        <p:cTn id="11" dur="1000" fill="hold"/>
                                        <p:tgtEl>
                                          <p:spTgt spid="3"/>
                                        </p:tgtEl>
                                        <p:attrNameLst>
                                          <p:attrName>ppt_y</p:attrName>
                                        </p:attrNameLst>
                                      </p:cBhvr>
                                      <p:tavLst>
                                        <p:tav tm="0">
                                          <p:val>
                                            <p:fltVal val="0.5"/>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par>
                                <p:cTn id="15" presetID="23" presetClass="entr" presetSubtype="528" fill="hold" nodeType="withEffect">
                                  <p:stCondLst>
                                    <p:cond delay="50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ppt_x</p:attrName>
                                        </p:attrNameLst>
                                      </p:cBhvr>
                                      <p:tavLst>
                                        <p:tav tm="0">
                                          <p:val>
                                            <p:fltVal val="0.5"/>
                                          </p:val>
                                        </p:tav>
                                        <p:tav tm="100000">
                                          <p:val>
                                            <p:strVal val="#ppt_x"/>
                                          </p:val>
                                        </p:tav>
                                      </p:tavLst>
                                    </p:anim>
                                    <p:anim calcmode="lin" valueType="num">
                                      <p:cBhvr>
                                        <p:cTn id="20" dur="10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图片 3" descr="千库网-中国古风素材"/>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1255" y="-957580"/>
            <a:ext cx="4718050" cy="7794625"/>
          </a:xfrm>
          <a:prstGeom prst="rect">
            <a:avLst/>
          </a:prstGeom>
        </p:spPr>
      </p:pic>
      <p:grpSp>
        <p:nvGrpSpPr>
          <p:cNvPr id="2" name="组合 1"/>
          <p:cNvGrpSpPr/>
          <p:nvPr/>
        </p:nvGrpSpPr>
        <p:grpSpPr>
          <a:xfrm>
            <a:off x="4043045" y="307340"/>
            <a:ext cx="3633470" cy="862965"/>
            <a:chOff x="6367" y="484"/>
            <a:chExt cx="5722" cy="1359"/>
          </a:xfrm>
        </p:grpSpPr>
        <p:grpSp>
          <p:nvGrpSpPr>
            <p:cNvPr id="3" name="组合 2"/>
            <p:cNvGrpSpPr/>
            <p:nvPr/>
          </p:nvGrpSpPr>
          <p:grpSpPr>
            <a:xfrm>
              <a:off x="6367" y="484"/>
              <a:ext cx="5722" cy="1359"/>
              <a:chOff x="6059" y="285"/>
              <a:chExt cx="5722" cy="1359"/>
            </a:xfrm>
          </p:grpSpPr>
          <p:pic>
            <p:nvPicPr>
              <p:cNvPr id="10" name="图片 9" descr="72c810f829cd5222f1f109c7c212066e"/>
              <p:cNvPicPr>
                <a:picLocks noChangeAspect="1"/>
              </p:cNvPicPr>
              <p:nvPr/>
            </p:nvPicPr>
            <p:blipFill>
              <a:blip r:embed="rId4" cstate="screen">
                <a:grayscl/>
                <a:lum bright="-100000"/>
                <a:extLst>
                  <a:ext uri="{28A0092B-C50C-407E-A947-70E740481C1C}">
                    <a14:useLocalDpi xmlns:a14="http://schemas.microsoft.com/office/drawing/2010/main"/>
                  </a:ext>
                </a:extLst>
              </a:blip>
              <a:stretch>
                <a:fillRect/>
              </a:stretch>
            </p:blipFill>
            <p:spPr>
              <a:xfrm flipH="1">
                <a:off x="10232" y="861"/>
                <a:ext cx="1549" cy="783"/>
              </a:xfrm>
              <a:prstGeom prst="rect">
                <a:avLst/>
              </a:prstGeom>
              <a:ln>
                <a:noFill/>
              </a:ln>
              <a:effectLst>
                <a:innerShdw dist="63500">
                  <a:prstClr val="black"/>
                </a:innerShdw>
                <a:reflection blurRad="6350" stA="52000" endA="300" endPos="35000" dir="5400000" sy="-100000" algn="bl" rotWithShape="0"/>
              </a:effectLst>
              <a:scene3d>
                <a:camera prst="orthographicFront"/>
                <a:lightRig rig="threePt" dir="t"/>
              </a:scene3d>
              <a:sp3d/>
            </p:spPr>
          </p:pic>
          <p:pic>
            <p:nvPicPr>
              <p:cNvPr id="11" name="图片 10" descr="72c810f829cd5222f1f109c7c212066e"/>
              <p:cNvPicPr>
                <a:picLocks noChangeAspect="1"/>
              </p:cNvPicPr>
              <p:nvPr/>
            </p:nvPicPr>
            <p:blipFill>
              <a:blip r:embed="rId5" cstate="screen">
                <a:grayscl/>
                <a:lum bright="-100000"/>
                <a:extLst>
                  <a:ext uri="{28A0092B-C50C-407E-A947-70E740481C1C}">
                    <a14:useLocalDpi xmlns:a14="http://schemas.microsoft.com/office/drawing/2010/main"/>
                  </a:ext>
                </a:extLst>
              </a:blip>
              <a:stretch>
                <a:fillRect/>
              </a:stretch>
            </p:blipFill>
            <p:spPr>
              <a:xfrm>
                <a:off x="6059" y="285"/>
                <a:ext cx="1663" cy="728"/>
              </a:xfrm>
              <a:prstGeom prst="rect">
                <a:avLst/>
              </a:prstGeom>
              <a:ln>
                <a:noFill/>
              </a:ln>
              <a:effectLst>
                <a:innerShdw blurRad="114300">
                  <a:prstClr val="black"/>
                </a:innerShdw>
              </a:effectLst>
            </p:spPr>
          </p:pic>
        </p:grpSp>
        <p:sp>
          <p:nvSpPr>
            <p:cNvPr id="8" name="文本框 7"/>
            <p:cNvSpPr txBox="1"/>
            <p:nvPr/>
          </p:nvSpPr>
          <p:spPr>
            <a:xfrm>
              <a:off x="7741" y="558"/>
              <a:ext cx="1906" cy="630"/>
            </a:xfrm>
            <a:prstGeom prst="rect">
              <a:avLst/>
            </a:prstGeom>
            <a:noFill/>
          </p:spPr>
          <p:txBody>
            <a:bodyPr wrap="none" rtlCol="0">
              <a:spAutoFit/>
            </a:bodyPr>
            <a:lstStyle>
              <a:defPPr>
                <a:defRPr lang="zh-CN"/>
              </a:defPPr>
              <a:lvl1pPr>
                <a:defRPr sz="2000">
                  <a:latin typeface="华文行楷" panose="02010800040101010101" charset="-122"/>
                  <a:ea typeface="华文行楷" panose="02010800040101010101" charset="-122"/>
                </a:defRPr>
              </a:lvl1pPr>
            </a:lstStyle>
            <a:p>
              <a:r>
                <a:rPr lang="zh-CN" altLang="en-US" dirty="0"/>
                <a:t>调研预期</a:t>
              </a:r>
              <a:endParaRPr lang="zh-CN" altLang="zh-CN" dirty="0"/>
            </a:p>
          </p:txBody>
        </p:sp>
      </p:grpSp>
      <p:sp>
        <p:nvSpPr>
          <p:cNvPr id="9" name="TextBox 4"/>
          <p:cNvSpPr txBox="1"/>
          <p:nvPr/>
        </p:nvSpPr>
        <p:spPr>
          <a:xfrm>
            <a:off x="0" y="5"/>
            <a:ext cx="604867" cy="13324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00000"/>
              </a:lnSpc>
            </a:pPr>
            <a:r>
              <a:rPr lang="zh-CN" altLang="en-US" sz="135">
                <a:solidFill>
                  <a:schemeClr val="tx1">
                    <a:alpha val="0"/>
                  </a:schemeClr>
                </a:solidFill>
                <a:latin typeface="微软雅黑" panose="020B0503020204020204" pitchFamily="34" charset="-122"/>
                <a:ea typeface="微软雅黑" panose="020B0503020204020204" pitchFamily="34" charset="-122"/>
              </a:rPr>
              <a:t>行业</a:t>
            </a:r>
            <a:r>
              <a:rPr lang="en-US" altLang="zh-CN" sz="135" dirty="0">
                <a:solidFill>
                  <a:schemeClr val="tx1">
                    <a:alpha val="0"/>
                  </a:schemeClr>
                </a:solidFill>
                <a:latin typeface="微软雅黑" panose="020B0503020204020204" pitchFamily="34" charset="-122"/>
                <a:ea typeface="微软雅黑" panose="020B0503020204020204" pitchFamily="34" charset="-122"/>
              </a:rPr>
              <a:t>PPT</a:t>
            </a:r>
            <a:r>
              <a:rPr lang="zh-CN" altLang="en-US" sz="135">
                <a:solidFill>
                  <a:schemeClr val="tx1">
                    <a:alpha val="0"/>
                  </a:schemeClr>
                </a:solidFill>
                <a:latin typeface="微软雅黑" panose="020B0503020204020204" pitchFamily="34" charset="-122"/>
                <a:ea typeface="微软雅黑" panose="020B0503020204020204" pitchFamily="34" charset="-122"/>
              </a:rPr>
              <a:t>模板</a:t>
            </a:r>
            <a:r>
              <a:rPr lang="en-US" altLang="zh-CN" sz="135" dirty="0">
                <a:solidFill>
                  <a:schemeClr val="tx1">
                    <a:alpha val="0"/>
                  </a:schemeClr>
                </a:solidFill>
                <a:latin typeface="微软雅黑" panose="020B0503020204020204" pitchFamily="34" charset="-122"/>
                <a:ea typeface="微软雅黑" panose="020B0503020204020204" pitchFamily="34" charset="-122"/>
              </a:rPr>
              <a:t>http://www.1ppt.com/hangye/</a:t>
            </a:r>
          </a:p>
        </p:txBody>
      </p:sp>
      <p:sp>
        <p:nvSpPr>
          <p:cNvPr id="13" name="文本框 12">
            <a:extLst>
              <a:ext uri="{FF2B5EF4-FFF2-40B4-BE49-F238E27FC236}">
                <a16:creationId xmlns:a16="http://schemas.microsoft.com/office/drawing/2014/main" id="{32354AD9-5371-C0D7-5A23-2F8EC15C96B2}"/>
              </a:ext>
            </a:extLst>
          </p:cNvPr>
          <p:cNvSpPr txBox="1"/>
          <p:nvPr/>
        </p:nvSpPr>
        <p:spPr>
          <a:xfrm>
            <a:off x="1106348" y="1074509"/>
            <a:ext cx="6111380" cy="4708981"/>
          </a:xfrm>
          <a:prstGeom prst="rect">
            <a:avLst/>
          </a:prstGeom>
          <a:noFill/>
        </p:spPr>
        <p:txBody>
          <a:bodyPr wrap="square">
            <a:spAutoFit/>
          </a:bodyPr>
          <a:lstStyle/>
          <a:p>
            <a:r>
              <a:rPr lang="zh-CN" altLang="en-US" sz="2000" dirty="0"/>
              <a:t>         我们小组预计面向赤坎老街的居民发放了</a:t>
            </a:r>
            <a:r>
              <a:rPr lang="en-US" altLang="zh-CN" sz="2000" dirty="0"/>
              <a:t>100</a:t>
            </a:r>
            <a:r>
              <a:rPr lang="zh-CN" altLang="en-US" sz="2000" dirty="0"/>
              <a:t>份调研问卷，希望收回问卷</a:t>
            </a:r>
            <a:r>
              <a:rPr lang="en-US" altLang="zh-CN" sz="2000" dirty="0"/>
              <a:t>80</a:t>
            </a:r>
            <a:r>
              <a:rPr lang="zh-CN" altLang="en-US" sz="2000" dirty="0"/>
              <a:t>份，并且已经收回的问卷回答进行整理，同时能解答以下我们的困惑</a:t>
            </a:r>
            <a:endParaRPr lang="en-US" altLang="zh-CN" sz="2000" dirty="0"/>
          </a:p>
          <a:p>
            <a:pPr indent="457200"/>
            <a:r>
              <a:rPr lang="en-US" altLang="zh-CN" sz="2000" dirty="0"/>
              <a:t>1</a:t>
            </a:r>
            <a:r>
              <a:rPr lang="zh-CN" altLang="en-US" sz="2000" dirty="0"/>
              <a:t>、居民如何获得幸福感？</a:t>
            </a:r>
            <a:endParaRPr lang="en-US" altLang="zh-CN" sz="2000" dirty="0"/>
          </a:p>
          <a:p>
            <a:pPr indent="457200"/>
            <a:r>
              <a:rPr lang="en-US" altLang="zh-CN" sz="2000" dirty="0"/>
              <a:t>2</a:t>
            </a:r>
            <a:r>
              <a:rPr lang="zh-CN" altLang="en-US" sz="2000" dirty="0"/>
              <a:t>、居民对生活中，是否感到不适？</a:t>
            </a:r>
            <a:endParaRPr lang="en-US" altLang="zh-CN" sz="2000" dirty="0"/>
          </a:p>
          <a:p>
            <a:pPr indent="457200"/>
            <a:r>
              <a:rPr lang="en-US" altLang="zh-CN" sz="2000" dirty="0"/>
              <a:t>3</a:t>
            </a:r>
            <a:r>
              <a:rPr lang="zh-CN" altLang="en-US" sz="2000" dirty="0"/>
              <a:t>、居民对目前生活的满意度为多少？</a:t>
            </a:r>
            <a:endParaRPr lang="en-US" altLang="zh-CN" sz="2000" dirty="0"/>
          </a:p>
          <a:p>
            <a:pPr indent="457200"/>
            <a:r>
              <a:rPr lang="en-US" altLang="zh-CN" sz="2000" dirty="0"/>
              <a:t>4</a:t>
            </a:r>
            <a:r>
              <a:rPr lang="zh-CN" altLang="en-US" sz="2000" dirty="0"/>
              <a:t>、政府已经为居民提供哪些生活帮助？</a:t>
            </a:r>
            <a:endParaRPr lang="en-US" altLang="zh-CN" sz="2000" dirty="0"/>
          </a:p>
          <a:p>
            <a:pPr indent="457200"/>
            <a:r>
              <a:rPr lang="en-US" altLang="zh-CN" sz="2000" dirty="0"/>
              <a:t>5</a:t>
            </a:r>
            <a:r>
              <a:rPr lang="zh-CN" altLang="en-US" sz="2000" dirty="0"/>
              <a:t>、居民希望政府未来提供什么帮助？</a:t>
            </a:r>
            <a:endParaRPr lang="en-US" altLang="zh-CN" sz="2000" dirty="0"/>
          </a:p>
          <a:p>
            <a:endParaRPr lang="zh-CN" altLang="en-US" sz="2000" dirty="0"/>
          </a:p>
          <a:p>
            <a:r>
              <a:rPr lang="zh-CN" altLang="en-US" sz="2000" dirty="0"/>
              <a:t>         我们小组希望通过本次调研活动，能了解到新时代居民幸福感的来源，认识到目前政府工作人员对基层群众的社会服务有哪些。本次调研不仅能够帮助政府和群众了解和评估当前社会发展成果，还能够促进政策的持续优化和社会的和谐发展，最终实现人民对美好生活的向往。</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160" y="-20320"/>
            <a:ext cx="12201525" cy="4123690"/>
          </a:xfrm>
          <a:prstGeom prst="rect">
            <a:avLst/>
          </a:prstGeom>
          <a:blipFill rotWithShape="1">
            <a:blip r:embed="rId3"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2617559" y="4442030"/>
            <a:ext cx="6946085" cy="1569660"/>
          </a:xfrm>
          <a:prstGeom prst="rect">
            <a:avLst/>
          </a:prstGeom>
          <a:noFill/>
        </p:spPr>
        <p:txBody>
          <a:bodyPr wrap="square" rtlCol="0">
            <a:spAutoFit/>
          </a:bodyPr>
          <a:lstStyle/>
          <a:p>
            <a:pPr algn="dist"/>
            <a:r>
              <a:rPr lang="zh-CN" altLang="en-US" sz="9600" b="1" dirty="0">
                <a:latin typeface="华文行楷" panose="02010800040101010101" charset="-122"/>
                <a:ea typeface="华文行楷" panose="02010800040101010101" charset="-122"/>
              </a:rPr>
              <a:t>感谢聆听</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6"/>
                                        </p:tgtEl>
                                        <p:attrNameLst>
                                          <p:attrName>ppt_y</p:attrName>
                                        </p:attrNameLst>
                                      </p:cBhvr>
                                      <p:tavLst>
                                        <p:tav tm="0">
                                          <p:val>
                                            <p:strVal val="#ppt_y"/>
                                          </p:val>
                                        </p:tav>
                                        <p:tav tm="100000">
                                          <p:val>
                                            <p:strVal val="#ppt_y"/>
                                          </p:val>
                                        </p:tav>
                                      </p:tavLst>
                                    </p:anim>
                                    <p:anim calcmode="lin" valueType="num">
                                      <p:cBhvr>
                                        <p:cTn id="9"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组合 4"/>
          <p:cNvGrpSpPr/>
          <p:nvPr/>
        </p:nvGrpSpPr>
        <p:grpSpPr>
          <a:xfrm>
            <a:off x="-825500" y="-607060"/>
            <a:ext cx="13811886" cy="8043545"/>
            <a:chOff x="-493" y="9628"/>
            <a:chExt cx="19699" cy="11468"/>
          </a:xfrm>
        </p:grpSpPr>
        <p:pic>
          <p:nvPicPr>
            <p:cNvPr id="3" name="图片 2" descr="a14c68630ea66b5b772a9ec2b7b6fa54"/>
            <p:cNvPicPr>
              <a:picLocks noChangeAspect="1"/>
            </p:cNvPicPr>
            <p:nvPr/>
          </p:nvPicPr>
          <p:blipFill>
            <a:blip r:embed="rId19" cstate="screen">
              <a:grayscl/>
              <a:lum bright="18000"/>
              <a:extLst>
                <a:ext uri="{28A0092B-C50C-407E-A947-70E740481C1C}">
                  <a14:useLocalDpi xmlns:a14="http://schemas.microsoft.com/office/drawing/2010/main"/>
                </a:ext>
              </a:extLst>
            </a:blip>
            <a:srcRect/>
            <a:stretch>
              <a:fillRect/>
            </a:stretch>
          </p:blipFill>
          <p:spPr>
            <a:xfrm rot="5400000">
              <a:off x="3623" y="5512"/>
              <a:ext cx="11468" cy="19699"/>
            </a:xfrm>
            <a:prstGeom prst="rect">
              <a:avLst/>
            </a:prstGeom>
          </p:spPr>
        </p:pic>
        <p:sp>
          <p:nvSpPr>
            <p:cNvPr id="4" name="矩形 3"/>
            <p:cNvSpPr/>
            <p:nvPr/>
          </p:nvSpPr>
          <p:spPr>
            <a:xfrm>
              <a:off x="1023" y="10693"/>
              <a:ext cx="16756" cy="9140"/>
            </a:xfrm>
            <a:prstGeom prst="rect">
              <a:avLst/>
            </a:prstGeom>
            <a:blipFill rotWithShape="1">
              <a:blip r:embed="rId20" cstate="screen">
                <a:alphaModFix amt="36000"/>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custDataLst>
              <p:tags r:id="rId1"/>
            </p:custDataLst>
          </p:nvPr>
        </p:nvGrpSpPr>
        <p:grpSpPr>
          <a:xfrm>
            <a:off x="4932861" y="1878699"/>
            <a:ext cx="955558" cy="4318934"/>
            <a:chOff x="6016551" y="1696703"/>
            <a:chExt cx="955558" cy="4318934"/>
          </a:xfrm>
        </p:grpSpPr>
        <p:grpSp>
          <p:nvGrpSpPr>
            <p:cNvPr id="9" name="组合 8"/>
            <p:cNvGrpSpPr/>
            <p:nvPr/>
          </p:nvGrpSpPr>
          <p:grpSpPr>
            <a:xfrm>
              <a:off x="6068505" y="1696703"/>
              <a:ext cx="903604" cy="634756"/>
              <a:chOff x="1864138" y="2261553"/>
              <a:chExt cx="882256" cy="619760"/>
            </a:xfrm>
          </p:grpSpPr>
          <p:pic>
            <p:nvPicPr>
              <p:cNvPr id="11" name="图片 10" descr="e64afae20b7a41024e2e588b23f666b0"/>
              <p:cNvPicPr>
                <a:picLocks noChangeAspect="1"/>
              </p:cNvPicPr>
              <p:nvPr>
                <p:custDataLst>
                  <p:tags r:id="rId15"/>
                </p:custDataLst>
              </p:nvPr>
            </p:nvPicPr>
            <p:blipFill>
              <a:blip r:embed="rId21" cstate="screen">
                <a:extLst>
                  <a:ext uri="{28A0092B-C50C-407E-A947-70E740481C1C}">
                    <a14:useLocalDpi xmlns:a14="http://schemas.microsoft.com/office/drawing/2010/main"/>
                  </a:ext>
                </a:extLst>
              </a:blip>
              <a:stretch>
                <a:fillRect/>
              </a:stretch>
            </p:blipFill>
            <p:spPr>
              <a:xfrm>
                <a:off x="1864138" y="2261553"/>
                <a:ext cx="619760" cy="619760"/>
              </a:xfrm>
              <a:prstGeom prst="rect">
                <a:avLst/>
              </a:prstGeom>
            </p:spPr>
          </p:pic>
          <p:sp>
            <p:nvSpPr>
              <p:cNvPr id="12" name="文本框 11"/>
              <p:cNvSpPr txBox="1"/>
              <p:nvPr>
                <p:custDataLst>
                  <p:tags r:id="rId16"/>
                </p:custDataLst>
              </p:nvPr>
            </p:nvSpPr>
            <p:spPr>
              <a:xfrm>
                <a:off x="1884064" y="2296811"/>
                <a:ext cx="862330" cy="569778"/>
              </a:xfrm>
              <a:prstGeom prst="rect">
                <a:avLst/>
              </a:prstGeom>
              <a:noFill/>
            </p:spPr>
            <p:txBody>
              <a:bodyPr wrap="square" rtlCol="0">
                <a:spAutoFit/>
              </a:bodyPr>
              <a:lstStyle/>
              <a:p>
                <a:pPr marL="0" lvl="0" indent="0" algn="l" eaLnBrk="1" hangingPunct="1">
                  <a:lnSpc>
                    <a:spcPct val="100000"/>
                  </a:lnSpc>
                  <a:spcBef>
                    <a:spcPct val="0"/>
                  </a:spcBef>
                  <a:buNone/>
                </a:pPr>
                <a:r>
                  <a:rPr lang="zh-CN" altLang="en-US" sz="3200" b="1">
                    <a:solidFill>
                      <a:schemeClr val="bg1"/>
                    </a:solidFill>
                    <a:latin typeface="华文行楷" panose="02010800040101010101" charset="-122"/>
                    <a:ea typeface="华文行楷" panose="02010800040101010101" charset="-122"/>
                    <a:sym typeface="叶根友毛笔行书2.0版" panose="02010601030101010101" pitchFamily="2" charset="-122"/>
                  </a:rPr>
                  <a:t>壹</a:t>
                </a:r>
              </a:p>
            </p:txBody>
          </p:sp>
        </p:grpSp>
        <p:sp>
          <p:nvSpPr>
            <p:cNvPr id="10" name="矩形 9"/>
            <p:cNvSpPr/>
            <p:nvPr>
              <p:custDataLst>
                <p:tags r:id="rId14"/>
              </p:custDataLst>
            </p:nvPr>
          </p:nvSpPr>
          <p:spPr>
            <a:xfrm>
              <a:off x="6016551" y="2399904"/>
              <a:ext cx="738664" cy="3615733"/>
            </a:xfrm>
            <a:prstGeom prst="rect">
              <a:avLst/>
            </a:prstGeom>
            <a:noFill/>
          </p:spPr>
          <p:txBody>
            <a:bodyPr vert="eaVert" wrap="none" rtlCol="0">
              <a:spAutoFit/>
            </a:bodyPr>
            <a:lstStyle/>
            <a:p>
              <a:r>
                <a:rPr lang="zh-CN" altLang="en-US" sz="3600" dirty="0">
                  <a:latin typeface="华文行楷" panose="02010800040101010101" charset="-122"/>
                  <a:ea typeface="华文行楷" panose="02010800040101010101" charset="-122"/>
                </a:rPr>
                <a:t>调研目的和意义</a:t>
              </a:r>
            </a:p>
          </p:txBody>
        </p:sp>
      </p:grpSp>
      <p:grpSp>
        <p:nvGrpSpPr>
          <p:cNvPr id="13" name="组合 12"/>
          <p:cNvGrpSpPr/>
          <p:nvPr>
            <p:custDataLst>
              <p:tags r:id="rId2"/>
            </p:custDataLst>
          </p:nvPr>
        </p:nvGrpSpPr>
        <p:grpSpPr>
          <a:xfrm>
            <a:off x="7917059" y="1878699"/>
            <a:ext cx="1018725" cy="2808906"/>
            <a:chOff x="6014501" y="1696703"/>
            <a:chExt cx="1018980" cy="2808906"/>
          </a:xfrm>
        </p:grpSpPr>
        <p:grpSp>
          <p:nvGrpSpPr>
            <p:cNvPr id="14" name="组合 13"/>
            <p:cNvGrpSpPr/>
            <p:nvPr/>
          </p:nvGrpSpPr>
          <p:grpSpPr>
            <a:xfrm>
              <a:off x="6068505" y="1696703"/>
              <a:ext cx="964976" cy="634756"/>
              <a:chOff x="1864138" y="2261553"/>
              <a:chExt cx="942178" cy="619760"/>
            </a:xfrm>
          </p:grpSpPr>
          <p:pic>
            <p:nvPicPr>
              <p:cNvPr id="16" name="图片 15" descr="e64afae20b7a41024e2e588b23f666b0"/>
              <p:cNvPicPr>
                <a:picLocks noChangeAspect="1"/>
              </p:cNvPicPr>
              <p:nvPr>
                <p:custDataLst>
                  <p:tags r:id="rId12"/>
                </p:custDataLst>
              </p:nvPr>
            </p:nvPicPr>
            <p:blipFill>
              <a:blip r:embed="rId21" cstate="screen">
                <a:extLst>
                  <a:ext uri="{28A0092B-C50C-407E-A947-70E740481C1C}">
                    <a14:useLocalDpi xmlns:a14="http://schemas.microsoft.com/office/drawing/2010/main"/>
                  </a:ext>
                </a:extLst>
              </a:blip>
              <a:stretch>
                <a:fillRect/>
              </a:stretch>
            </p:blipFill>
            <p:spPr>
              <a:xfrm>
                <a:off x="1864138" y="2261553"/>
                <a:ext cx="619760" cy="619760"/>
              </a:xfrm>
              <a:prstGeom prst="rect">
                <a:avLst/>
              </a:prstGeom>
            </p:spPr>
          </p:pic>
          <p:sp>
            <p:nvSpPr>
              <p:cNvPr id="17" name="文本框 16"/>
              <p:cNvSpPr txBox="1"/>
              <p:nvPr>
                <p:custDataLst>
                  <p:tags r:id="rId13"/>
                </p:custDataLst>
              </p:nvPr>
            </p:nvSpPr>
            <p:spPr>
              <a:xfrm>
                <a:off x="1943986" y="2285954"/>
                <a:ext cx="862330" cy="570959"/>
              </a:xfrm>
              <a:prstGeom prst="rect">
                <a:avLst/>
              </a:prstGeom>
              <a:noFill/>
            </p:spPr>
            <p:txBody>
              <a:bodyPr wrap="square" rtlCol="0">
                <a:spAutoFit/>
              </a:bodyPr>
              <a:lstStyle/>
              <a:p>
                <a:pPr marL="0" lvl="0" indent="0" algn="l" eaLnBrk="1" hangingPunct="1">
                  <a:lnSpc>
                    <a:spcPct val="100000"/>
                  </a:lnSpc>
                  <a:spcBef>
                    <a:spcPct val="0"/>
                  </a:spcBef>
                  <a:buNone/>
                </a:pPr>
                <a:r>
                  <a:rPr lang="zh-CN" altLang="en-US" sz="3200" b="1">
                    <a:solidFill>
                      <a:schemeClr val="bg1"/>
                    </a:solidFill>
                    <a:latin typeface="华文行楷" panose="02010800040101010101" charset="-122"/>
                    <a:ea typeface="华文行楷" panose="02010800040101010101" charset="-122"/>
                    <a:sym typeface="叶根友毛笔行书2.0版" panose="02010601030101010101" pitchFamily="2" charset="-122"/>
                  </a:rPr>
                  <a:t>叁</a:t>
                </a:r>
              </a:p>
            </p:txBody>
          </p:sp>
        </p:grpSp>
        <p:sp>
          <p:nvSpPr>
            <p:cNvPr id="15" name="矩形 14"/>
            <p:cNvSpPr/>
            <p:nvPr>
              <p:custDataLst>
                <p:tags r:id="rId11"/>
              </p:custDataLst>
            </p:nvPr>
          </p:nvSpPr>
          <p:spPr>
            <a:xfrm>
              <a:off x="6014501" y="2399904"/>
              <a:ext cx="738849" cy="2105705"/>
            </a:xfrm>
            <a:prstGeom prst="rect">
              <a:avLst/>
            </a:prstGeom>
            <a:noFill/>
          </p:spPr>
          <p:txBody>
            <a:bodyPr vert="eaVert" wrap="none" rtlCol="0">
              <a:spAutoFit/>
            </a:bodyPr>
            <a:lstStyle/>
            <a:p>
              <a:r>
                <a:rPr lang="zh-CN" altLang="en-US" sz="3600" dirty="0">
                  <a:latin typeface="华文行楷" panose="02010800040101010101" charset="-122"/>
                  <a:ea typeface="华文行楷" panose="02010800040101010101" charset="-122"/>
                </a:rPr>
                <a:t>调研过程</a:t>
              </a:r>
            </a:p>
          </p:txBody>
        </p:sp>
      </p:grpSp>
      <p:grpSp>
        <p:nvGrpSpPr>
          <p:cNvPr id="18" name="组合 17"/>
          <p:cNvGrpSpPr/>
          <p:nvPr>
            <p:custDataLst>
              <p:tags r:id="rId3"/>
            </p:custDataLst>
          </p:nvPr>
        </p:nvGrpSpPr>
        <p:grpSpPr>
          <a:xfrm>
            <a:off x="6423501" y="1878699"/>
            <a:ext cx="958438" cy="4318934"/>
            <a:chOff x="6045966" y="1696706"/>
            <a:chExt cx="958727" cy="4318934"/>
          </a:xfrm>
        </p:grpSpPr>
        <p:grpSp>
          <p:nvGrpSpPr>
            <p:cNvPr id="19" name="组合 18"/>
            <p:cNvGrpSpPr/>
            <p:nvPr/>
          </p:nvGrpSpPr>
          <p:grpSpPr>
            <a:xfrm>
              <a:off x="6068505" y="1696706"/>
              <a:ext cx="936188" cy="703201"/>
              <a:chOff x="1864138" y="2261553"/>
              <a:chExt cx="914070" cy="686587"/>
            </a:xfrm>
          </p:grpSpPr>
          <p:pic>
            <p:nvPicPr>
              <p:cNvPr id="21" name="图片 20" descr="e64afae20b7a41024e2e588b23f666b0"/>
              <p:cNvPicPr>
                <a:picLocks noChangeAspect="1"/>
              </p:cNvPicPr>
              <p:nvPr>
                <p:custDataLst>
                  <p:tags r:id="rId9"/>
                </p:custDataLst>
              </p:nvPr>
            </p:nvPicPr>
            <p:blipFill>
              <a:blip r:embed="rId21" cstate="screen">
                <a:extLst>
                  <a:ext uri="{28A0092B-C50C-407E-A947-70E740481C1C}">
                    <a14:useLocalDpi xmlns:a14="http://schemas.microsoft.com/office/drawing/2010/main"/>
                  </a:ext>
                </a:extLst>
              </a:blip>
              <a:stretch>
                <a:fillRect/>
              </a:stretch>
            </p:blipFill>
            <p:spPr>
              <a:xfrm>
                <a:off x="1864138" y="2261553"/>
                <a:ext cx="619760" cy="619760"/>
              </a:xfrm>
              <a:prstGeom prst="rect">
                <a:avLst/>
              </a:prstGeom>
            </p:spPr>
          </p:pic>
          <p:sp>
            <p:nvSpPr>
              <p:cNvPr id="22" name="文本框 21"/>
              <p:cNvSpPr txBox="1"/>
              <p:nvPr>
                <p:custDataLst>
                  <p:tags r:id="rId10"/>
                </p:custDataLst>
              </p:nvPr>
            </p:nvSpPr>
            <p:spPr>
              <a:xfrm>
                <a:off x="1915878" y="2317079"/>
                <a:ext cx="862330" cy="631061"/>
              </a:xfrm>
              <a:prstGeom prst="rect">
                <a:avLst/>
              </a:prstGeom>
              <a:noFill/>
            </p:spPr>
            <p:txBody>
              <a:bodyPr wrap="square" rtlCol="0">
                <a:spAutoFit/>
              </a:bodyPr>
              <a:lstStyle/>
              <a:p>
                <a:pPr marL="0" lvl="0" indent="0" algn="l" eaLnBrk="1" hangingPunct="1">
                  <a:lnSpc>
                    <a:spcPct val="100000"/>
                  </a:lnSpc>
                  <a:spcBef>
                    <a:spcPct val="0"/>
                  </a:spcBef>
                  <a:buNone/>
                </a:pPr>
                <a:r>
                  <a:rPr lang="zh-CN" altLang="en-US" sz="3600" b="1">
                    <a:solidFill>
                      <a:schemeClr val="bg1"/>
                    </a:solidFill>
                    <a:latin typeface="华文行楷" panose="02010800040101010101" charset="-122"/>
                    <a:ea typeface="华文行楷" panose="02010800040101010101" charset="-122"/>
                    <a:sym typeface="叶根友毛笔行书2.0版" panose="02010601030101010101" pitchFamily="2" charset="-122"/>
                  </a:rPr>
                  <a:t>贰</a:t>
                </a:r>
              </a:p>
            </p:txBody>
          </p:sp>
        </p:grpSp>
        <p:sp>
          <p:nvSpPr>
            <p:cNvPr id="20" name="矩形 19"/>
            <p:cNvSpPr/>
            <p:nvPr>
              <p:custDataLst>
                <p:tags r:id="rId8"/>
              </p:custDataLst>
            </p:nvPr>
          </p:nvSpPr>
          <p:spPr>
            <a:xfrm>
              <a:off x="6045966" y="2399907"/>
              <a:ext cx="738887" cy="3615733"/>
            </a:xfrm>
            <a:prstGeom prst="rect">
              <a:avLst/>
            </a:prstGeom>
            <a:noFill/>
          </p:spPr>
          <p:txBody>
            <a:bodyPr vert="eaVert" wrap="none" rtlCol="0">
              <a:spAutoFit/>
            </a:bodyPr>
            <a:lstStyle/>
            <a:p>
              <a:r>
                <a:rPr lang="zh-CN" altLang="en-US" sz="3600" dirty="0">
                  <a:latin typeface="华文行楷" panose="02010800040101010101" charset="-122"/>
                  <a:ea typeface="华文行楷" panose="02010800040101010101" charset="-122"/>
                </a:rPr>
                <a:t>调研内容和方法</a:t>
              </a:r>
            </a:p>
          </p:txBody>
        </p:sp>
      </p:grpSp>
      <p:grpSp>
        <p:nvGrpSpPr>
          <p:cNvPr id="23" name="组合 22"/>
          <p:cNvGrpSpPr/>
          <p:nvPr>
            <p:custDataLst>
              <p:tags r:id="rId4"/>
            </p:custDataLst>
          </p:nvPr>
        </p:nvGrpSpPr>
        <p:grpSpPr>
          <a:xfrm>
            <a:off x="9470723" y="1878699"/>
            <a:ext cx="966837" cy="2808906"/>
            <a:chOff x="5998604" y="1696704"/>
            <a:chExt cx="967317" cy="2808906"/>
          </a:xfrm>
        </p:grpSpPr>
        <p:grpSp>
          <p:nvGrpSpPr>
            <p:cNvPr id="24" name="组合 23"/>
            <p:cNvGrpSpPr/>
            <p:nvPr/>
          </p:nvGrpSpPr>
          <p:grpSpPr>
            <a:xfrm>
              <a:off x="6068505" y="1696704"/>
              <a:ext cx="897416" cy="642104"/>
              <a:chOff x="1864138" y="2261553"/>
              <a:chExt cx="876214" cy="626934"/>
            </a:xfrm>
          </p:grpSpPr>
          <p:pic>
            <p:nvPicPr>
              <p:cNvPr id="26" name="图片 25" descr="e64afae20b7a41024e2e588b23f666b0"/>
              <p:cNvPicPr>
                <a:picLocks noChangeAspect="1"/>
              </p:cNvPicPr>
              <p:nvPr>
                <p:custDataLst>
                  <p:tags r:id="rId6"/>
                </p:custDataLst>
              </p:nvPr>
            </p:nvPicPr>
            <p:blipFill>
              <a:blip r:embed="rId21" cstate="screen">
                <a:extLst>
                  <a:ext uri="{28A0092B-C50C-407E-A947-70E740481C1C}">
                    <a14:useLocalDpi xmlns:a14="http://schemas.microsoft.com/office/drawing/2010/main"/>
                  </a:ext>
                </a:extLst>
              </a:blip>
              <a:stretch>
                <a:fillRect/>
              </a:stretch>
            </p:blipFill>
            <p:spPr>
              <a:xfrm>
                <a:off x="1864138" y="2261553"/>
                <a:ext cx="619760" cy="619760"/>
              </a:xfrm>
              <a:prstGeom prst="rect">
                <a:avLst/>
              </a:prstGeom>
            </p:spPr>
          </p:pic>
          <p:sp>
            <p:nvSpPr>
              <p:cNvPr id="27" name="文本框 26"/>
              <p:cNvSpPr txBox="1"/>
              <p:nvPr>
                <p:custDataLst>
                  <p:tags r:id="rId7"/>
                </p:custDataLst>
              </p:nvPr>
            </p:nvSpPr>
            <p:spPr>
              <a:xfrm>
                <a:off x="1878022" y="2317528"/>
                <a:ext cx="862330" cy="570959"/>
              </a:xfrm>
              <a:prstGeom prst="rect">
                <a:avLst/>
              </a:prstGeom>
              <a:noFill/>
            </p:spPr>
            <p:txBody>
              <a:bodyPr wrap="square" rtlCol="0">
                <a:spAutoFit/>
              </a:bodyPr>
              <a:lstStyle/>
              <a:p>
                <a:pPr marL="0" lvl="0" indent="0" algn="l" eaLnBrk="1" hangingPunct="1">
                  <a:lnSpc>
                    <a:spcPct val="100000"/>
                  </a:lnSpc>
                  <a:spcBef>
                    <a:spcPct val="0"/>
                  </a:spcBef>
                  <a:buNone/>
                </a:pPr>
                <a:r>
                  <a:rPr lang="zh-CN" altLang="en-US" sz="3200" b="1">
                    <a:solidFill>
                      <a:schemeClr val="bg1"/>
                    </a:solidFill>
                    <a:latin typeface="华文行楷" panose="02010800040101010101" charset="-122"/>
                    <a:ea typeface="华文行楷" panose="02010800040101010101" charset="-122"/>
                    <a:sym typeface="叶根友毛笔行书2.0版" panose="02010601030101010101" pitchFamily="2" charset="-122"/>
                  </a:rPr>
                  <a:t>肆</a:t>
                </a:r>
              </a:p>
            </p:txBody>
          </p:sp>
        </p:grpSp>
        <p:sp>
          <p:nvSpPr>
            <p:cNvPr id="25" name="矩形 24"/>
            <p:cNvSpPr/>
            <p:nvPr>
              <p:custDataLst>
                <p:tags r:id="rId5"/>
              </p:custDataLst>
            </p:nvPr>
          </p:nvSpPr>
          <p:spPr>
            <a:xfrm>
              <a:off x="5998604" y="2399905"/>
              <a:ext cx="739031" cy="2105705"/>
            </a:xfrm>
            <a:prstGeom prst="rect">
              <a:avLst/>
            </a:prstGeom>
            <a:noFill/>
          </p:spPr>
          <p:txBody>
            <a:bodyPr vert="eaVert" wrap="none" rtlCol="0">
              <a:spAutoFit/>
            </a:bodyPr>
            <a:lstStyle/>
            <a:p>
              <a:r>
                <a:rPr lang="zh-CN" altLang="en-US" sz="3600" dirty="0">
                  <a:latin typeface="华文行楷" panose="02010800040101010101" charset="-122"/>
                  <a:ea typeface="华文行楷" panose="02010800040101010101" charset="-122"/>
                </a:rPr>
                <a:t>调研预期</a:t>
              </a:r>
            </a:p>
          </p:txBody>
        </p:sp>
      </p:grpSp>
      <p:grpSp>
        <p:nvGrpSpPr>
          <p:cNvPr id="6" name="组合 5"/>
          <p:cNvGrpSpPr/>
          <p:nvPr/>
        </p:nvGrpSpPr>
        <p:grpSpPr>
          <a:xfrm>
            <a:off x="3036601" y="4055928"/>
            <a:ext cx="355600" cy="484188"/>
            <a:chOff x="4755469" y="4479245"/>
            <a:chExt cx="355600" cy="484188"/>
          </a:xfrm>
        </p:grpSpPr>
        <p:sp>
          <p:nvSpPr>
            <p:cNvPr id="7"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28"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29"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grpSp>
      <p:sp>
        <p:nvSpPr>
          <p:cNvPr id="30" name="文本框 29"/>
          <p:cNvSpPr txBox="1"/>
          <p:nvPr/>
        </p:nvSpPr>
        <p:spPr>
          <a:xfrm>
            <a:off x="1975200" y="2911762"/>
            <a:ext cx="1402080" cy="1568450"/>
          </a:xfrm>
          <a:prstGeom prst="rect">
            <a:avLst/>
          </a:prstGeom>
          <a:noFill/>
          <a:effectLst/>
        </p:spPr>
        <p:txBody>
          <a:bodyPr wrap="none" rtlCol="0" anchor="ctr">
            <a:spAutoFit/>
          </a:bodyPr>
          <a:lstStyle/>
          <a:p>
            <a:pPr algn="ctr"/>
            <a:r>
              <a:rPr lang="zh-CN" altLang="en-US" sz="9600">
                <a:solidFill>
                  <a:schemeClr val="tx1">
                    <a:lumMod val="85000"/>
                    <a:lumOff val="15000"/>
                  </a:schemeClr>
                </a:solidFill>
                <a:effectLst>
                  <a:outerShdw blurRad="63500" sx="102000" sy="102000" algn="ctr" rotWithShape="0">
                    <a:srgbClr val="FFCCCC">
                      <a:alpha val="40000"/>
                    </a:srgbClr>
                  </a:outerShdw>
                </a:effectLst>
                <a:latin typeface="华文行楷" panose="02010800040101010101" charset="-122"/>
                <a:ea typeface="华文行楷" panose="02010800040101010101" charset="-122"/>
              </a:rPr>
              <a:t>录</a:t>
            </a:r>
          </a:p>
        </p:txBody>
      </p:sp>
      <p:sp>
        <p:nvSpPr>
          <p:cNvPr id="31" name="矩形 30"/>
          <p:cNvSpPr/>
          <p:nvPr/>
        </p:nvSpPr>
        <p:spPr>
          <a:xfrm>
            <a:off x="1399714" y="1659921"/>
            <a:ext cx="1659430" cy="1862048"/>
          </a:xfrm>
          <a:prstGeom prst="rect">
            <a:avLst/>
          </a:prstGeom>
        </p:spPr>
        <p:txBody>
          <a:bodyPr wrap="none">
            <a:spAutoFit/>
          </a:bodyPr>
          <a:lstStyle/>
          <a:p>
            <a:pPr algn="ctr"/>
            <a:r>
              <a:rPr lang="zh-CN" altLang="en-US" sz="11500" dirty="0">
                <a:solidFill>
                  <a:schemeClr val="tx1">
                    <a:lumMod val="85000"/>
                    <a:lumOff val="15000"/>
                  </a:schemeClr>
                </a:solidFill>
                <a:effectLst>
                  <a:outerShdw blurRad="63500" sx="102000" sy="102000" algn="ctr" rotWithShape="0">
                    <a:srgbClr val="FFCCCC">
                      <a:alpha val="40000"/>
                    </a:srgbClr>
                  </a:outerShdw>
                </a:effectLst>
                <a:latin typeface="华文行楷" panose="02010800040101010101" charset="-122"/>
                <a:ea typeface="华文行楷" panose="02010800040101010101" charset="-122"/>
              </a:rPr>
              <a:t>目</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5"/>
                                        </p:tgtEl>
                                        <p:attrNameLst>
                                          <p:attrName>ppt_w</p:attrName>
                                        </p:attrNameLst>
                                      </p:cBhvr>
                                      <p:tavLst>
                                        <p:tav tm="0">
                                          <p:val>
                                            <p:strVal val="#ppt_w*.05"/>
                                          </p:val>
                                        </p:tav>
                                        <p:tav tm="100000">
                                          <p:val>
                                            <p:strVal val="#ppt_w"/>
                                          </p:val>
                                        </p:tav>
                                      </p:tavLst>
                                    </p:anim>
                                    <p:anim calcmode="lin" valueType="num">
                                      <p:cBhvr>
                                        <p:cTn id="10" dur="2000" fill="hold"/>
                                        <p:tgtEl>
                                          <p:spTgt spid="5"/>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5"/>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5"/>
                                        </p:tgtEl>
                                      </p:cBhvr>
                                    </p:animEffect>
                                  </p:childTnLst>
                                </p:cTn>
                              </p:par>
                            </p:childTnLst>
                          </p:cTn>
                        </p:par>
                        <p:par>
                          <p:cTn id="15" fill="hold">
                            <p:stCondLst>
                              <p:cond delay="2000"/>
                            </p:stCondLst>
                            <p:childTnLst>
                              <p:par>
                                <p:cTn id="16" presetID="53" presetClass="entr" presetSubtype="528"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p:cTn id="18" dur="1000" fill="hold"/>
                                        <p:tgtEl>
                                          <p:spTgt spid="31"/>
                                        </p:tgtEl>
                                        <p:attrNameLst>
                                          <p:attrName>ppt_w</p:attrName>
                                        </p:attrNameLst>
                                      </p:cBhvr>
                                      <p:tavLst>
                                        <p:tav tm="0">
                                          <p:val>
                                            <p:fltVal val="0"/>
                                          </p:val>
                                        </p:tav>
                                        <p:tav tm="100000">
                                          <p:val>
                                            <p:strVal val="#ppt_w"/>
                                          </p:val>
                                        </p:tav>
                                      </p:tavLst>
                                    </p:anim>
                                    <p:anim calcmode="lin" valueType="num">
                                      <p:cBhvr>
                                        <p:cTn id="19" dur="1000" fill="hold"/>
                                        <p:tgtEl>
                                          <p:spTgt spid="31"/>
                                        </p:tgtEl>
                                        <p:attrNameLst>
                                          <p:attrName>ppt_h</p:attrName>
                                        </p:attrNameLst>
                                      </p:cBhvr>
                                      <p:tavLst>
                                        <p:tav tm="0">
                                          <p:val>
                                            <p:fltVal val="0"/>
                                          </p:val>
                                        </p:tav>
                                        <p:tav tm="100000">
                                          <p:val>
                                            <p:strVal val="#ppt_h"/>
                                          </p:val>
                                        </p:tav>
                                      </p:tavLst>
                                    </p:anim>
                                    <p:animEffect transition="in" filter="fade">
                                      <p:cBhvr>
                                        <p:cTn id="20" dur="1000"/>
                                        <p:tgtEl>
                                          <p:spTgt spid="31"/>
                                        </p:tgtEl>
                                      </p:cBhvr>
                                    </p:animEffect>
                                    <p:anim calcmode="lin" valueType="num">
                                      <p:cBhvr>
                                        <p:cTn id="21" dur="1000" fill="hold"/>
                                        <p:tgtEl>
                                          <p:spTgt spid="31"/>
                                        </p:tgtEl>
                                        <p:attrNameLst>
                                          <p:attrName>ppt_x</p:attrName>
                                        </p:attrNameLst>
                                      </p:cBhvr>
                                      <p:tavLst>
                                        <p:tav tm="0">
                                          <p:val>
                                            <p:fltVal val="0.5"/>
                                          </p:val>
                                        </p:tav>
                                        <p:tav tm="100000">
                                          <p:val>
                                            <p:strVal val="#ppt_x"/>
                                          </p:val>
                                        </p:tav>
                                      </p:tavLst>
                                    </p:anim>
                                    <p:anim calcmode="lin" valueType="num">
                                      <p:cBhvr>
                                        <p:cTn id="22" dur="1000" fill="hold"/>
                                        <p:tgtEl>
                                          <p:spTgt spid="31"/>
                                        </p:tgtEl>
                                        <p:attrNameLst>
                                          <p:attrName>ppt_y</p:attrName>
                                        </p:attrNameLst>
                                      </p:cBhvr>
                                      <p:tavLst>
                                        <p:tav tm="0">
                                          <p:val>
                                            <p:fltVal val="0.5"/>
                                          </p:val>
                                        </p:tav>
                                        <p:tav tm="100000">
                                          <p:val>
                                            <p:strVal val="#ppt_y"/>
                                          </p:val>
                                        </p:tav>
                                      </p:tavLst>
                                    </p:anim>
                                  </p:childTnLst>
                                </p:cTn>
                              </p:par>
                              <p:par>
                                <p:cTn id="23" presetID="53" presetClass="entr" presetSubtype="528"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fltVal val="0.5"/>
                                          </p:val>
                                        </p:tav>
                                        <p:tav tm="100000">
                                          <p:val>
                                            <p:strVal val="#ppt_x"/>
                                          </p:val>
                                        </p:tav>
                                      </p:tavLst>
                                    </p:anim>
                                    <p:anim calcmode="lin" valueType="num">
                                      <p:cBhvr>
                                        <p:cTn id="29" dur="1000" fill="hold"/>
                                        <p:tgtEl>
                                          <p:spTgt spid="30"/>
                                        </p:tgtEl>
                                        <p:attrNameLst>
                                          <p:attrName>ppt_y</p:attrName>
                                        </p:attrNameLst>
                                      </p:cBhvr>
                                      <p:tavLst>
                                        <p:tav tm="0">
                                          <p:val>
                                            <p:fltVal val="0.5"/>
                                          </p:val>
                                        </p:tav>
                                        <p:tav tm="100000">
                                          <p:val>
                                            <p:strVal val="#ppt_y"/>
                                          </p:val>
                                        </p:tav>
                                      </p:tavLst>
                                    </p:anim>
                                  </p:childTnLst>
                                </p:cTn>
                              </p:par>
                              <p:par>
                                <p:cTn id="30" presetID="23" presetClass="entr" presetSubtype="528" fill="hold" nodeType="withEffect">
                                  <p:stCondLst>
                                    <p:cond delay="50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fltVal val="0"/>
                                          </p:val>
                                        </p:tav>
                                        <p:tav tm="100000">
                                          <p:val>
                                            <p:strVal val="#ppt_w"/>
                                          </p:val>
                                        </p:tav>
                                      </p:tavLst>
                                    </p:anim>
                                    <p:anim calcmode="lin" valueType="num">
                                      <p:cBhvr>
                                        <p:cTn id="33" dur="1000" fill="hold"/>
                                        <p:tgtEl>
                                          <p:spTgt spid="6"/>
                                        </p:tgtEl>
                                        <p:attrNameLst>
                                          <p:attrName>ppt_h</p:attrName>
                                        </p:attrNameLst>
                                      </p:cBhvr>
                                      <p:tavLst>
                                        <p:tav tm="0">
                                          <p:val>
                                            <p:fltVal val="0"/>
                                          </p:val>
                                        </p:tav>
                                        <p:tav tm="100000">
                                          <p:val>
                                            <p:strVal val="#ppt_h"/>
                                          </p:val>
                                        </p:tav>
                                      </p:tavLst>
                                    </p:anim>
                                    <p:anim calcmode="lin" valueType="num">
                                      <p:cBhvr>
                                        <p:cTn id="34" dur="1000" fill="hold"/>
                                        <p:tgtEl>
                                          <p:spTgt spid="6"/>
                                        </p:tgtEl>
                                        <p:attrNameLst>
                                          <p:attrName>ppt_x</p:attrName>
                                        </p:attrNameLst>
                                      </p:cBhvr>
                                      <p:tavLst>
                                        <p:tav tm="0">
                                          <p:val>
                                            <p:fltVal val="0.5"/>
                                          </p:val>
                                        </p:tav>
                                        <p:tav tm="100000">
                                          <p:val>
                                            <p:strVal val="#ppt_x"/>
                                          </p:val>
                                        </p:tav>
                                      </p:tavLst>
                                    </p:anim>
                                    <p:anim calcmode="lin" valueType="num">
                                      <p:cBhvr>
                                        <p:cTn id="35" dur="1000" fill="hold"/>
                                        <p:tgtEl>
                                          <p:spTgt spid="6"/>
                                        </p:tgtEl>
                                        <p:attrNameLst>
                                          <p:attrName>ppt_y</p:attrName>
                                        </p:attrNameLst>
                                      </p:cBhvr>
                                      <p:tavLst>
                                        <p:tav tm="0">
                                          <p:val>
                                            <p:fltVal val="0.5"/>
                                          </p:val>
                                        </p:tav>
                                        <p:tav tm="100000">
                                          <p:val>
                                            <p:strVal val="#ppt_y"/>
                                          </p:val>
                                        </p:tav>
                                      </p:tavLst>
                                    </p:anim>
                                  </p:childTnLst>
                                </p:cTn>
                              </p:par>
                            </p:childTnLst>
                          </p:cTn>
                        </p:par>
                        <p:par>
                          <p:cTn id="36" fill="hold">
                            <p:stCondLst>
                              <p:cond delay="3000"/>
                            </p:stCondLst>
                            <p:childTnLst>
                              <p:par>
                                <p:cTn id="37" presetID="42" presetClass="entr" presetSubtype="0"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par>
                          <p:cTn id="42" fill="hold">
                            <p:stCondLst>
                              <p:cond delay="4000"/>
                            </p:stCondLst>
                            <p:childTnLst>
                              <p:par>
                                <p:cTn id="43" presetID="42" presetClass="entr" presetSubtype="0"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childTnLst>
                          </p:cTn>
                        </p:par>
                        <p:par>
                          <p:cTn id="48" fill="hold">
                            <p:stCondLst>
                              <p:cond delay="5000"/>
                            </p:stCondLst>
                            <p:childTnLst>
                              <p:par>
                                <p:cTn id="49" presetID="42"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childTnLst>
                          </p:cTn>
                        </p:par>
                        <p:par>
                          <p:cTn id="54" fill="hold">
                            <p:stCondLst>
                              <p:cond delay="6000"/>
                            </p:stCondLst>
                            <p:childTnLst>
                              <p:par>
                                <p:cTn id="55" presetID="42"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1000"/>
                                        <p:tgtEl>
                                          <p:spTgt spid="23"/>
                                        </p:tgtEl>
                                      </p:cBhvr>
                                    </p:animEffect>
                                    <p:anim calcmode="lin" valueType="num">
                                      <p:cBhvr>
                                        <p:cTn id="58" dur="1000" fill="hold"/>
                                        <p:tgtEl>
                                          <p:spTgt spid="23"/>
                                        </p:tgtEl>
                                        <p:attrNameLst>
                                          <p:attrName>ppt_x</p:attrName>
                                        </p:attrNameLst>
                                      </p:cBhvr>
                                      <p:tavLst>
                                        <p:tav tm="0">
                                          <p:val>
                                            <p:strVal val="#ppt_x"/>
                                          </p:val>
                                        </p:tav>
                                        <p:tav tm="100000">
                                          <p:val>
                                            <p:strVal val="#ppt_x"/>
                                          </p:val>
                                        </p:tav>
                                      </p:tavLst>
                                    </p:anim>
                                    <p:anim calcmode="lin" valueType="num">
                                      <p:cBhvr>
                                        <p:cTn id="5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圆角矩形 1"/>
          <p:cNvSpPr/>
          <p:nvPr/>
        </p:nvSpPr>
        <p:spPr>
          <a:xfrm>
            <a:off x="-7620" y="1912620"/>
            <a:ext cx="12207240" cy="3261360"/>
          </a:xfrm>
          <a:prstGeom prst="roundRect">
            <a:avLst>
              <a:gd name="adj" fmla="val 778"/>
            </a:avLst>
          </a:prstGeom>
          <a:solidFill>
            <a:schemeClr val="bg1"/>
          </a:solidFill>
          <a:ln>
            <a:noFill/>
          </a:ln>
          <a:effectLst>
            <a:outerShdw blurRad="635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5126349" y="2094133"/>
            <a:ext cx="1659429" cy="1862048"/>
          </a:xfrm>
          <a:prstGeom prst="rect">
            <a:avLst/>
          </a:prstGeom>
        </p:spPr>
        <p:txBody>
          <a:bodyPr wrap="none">
            <a:spAutoFit/>
          </a:bodyPr>
          <a:lstStyle/>
          <a:p>
            <a:pPr algn="ctr"/>
            <a:r>
              <a:rPr lang="zh-CN" altLang="en-US" sz="11500">
                <a:solidFill>
                  <a:schemeClr val="tx1">
                    <a:lumMod val="85000"/>
                    <a:lumOff val="15000"/>
                  </a:schemeClr>
                </a:solidFill>
                <a:effectLst>
                  <a:outerShdw blurRad="63500" sx="102000" sy="102000" algn="ctr" rotWithShape="0">
                    <a:srgbClr val="FFCCCC">
                      <a:alpha val="40000"/>
                    </a:srgbClr>
                  </a:outerShdw>
                </a:effectLst>
                <a:latin typeface="华文行楷" panose="02010800040101010101" charset="-122"/>
                <a:ea typeface="华文行楷" panose="02010800040101010101" charset="-122"/>
              </a:rPr>
              <a:t>壹</a:t>
            </a:r>
            <a:endParaRPr lang="en-US" altLang="zh-CN" sz="11500" dirty="0">
              <a:solidFill>
                <a:schemeClr val="tx1">
                  <a:lumMod val="85000"/>
                  <a:lumOff val="15000"/>
                </a:schemeClr>
              </a:solidFill>
              <a:effectLst>
                <a:outerShdw blurRad="63500" sx="102000" sy="102000" algn="ctr" rotWithShape="0">
                  <a:srgbClr val="FFCCCC">
                    <a:alpha val="40000"/>
                  </a:srgbClr>
                </a:outerShdw>
              </a:effectLst>
              <a:latin typeface="华文行楷" panose="02010800040101010101" charset="-122"/>
              <a:ea typeface="华文行楷" panose="02010800040101010101" charset="-122"/>
            </a:endParaRPr>
          </a:p>
        </p:txBody>
      </p:sp>
      <p:sp>
        <p:nvSpPr>
          <p:cNvPr id="5" name="文本占位符 2"/>
          <p:cNvSpPr txBox="1"/>
          <p:nvPr/>
        </p:nvSpPr>
        <p:spPr>
          <a:xfrm>
            <a:off x="3259477" y="3733800"/>
            <a:ext cx="5411788" cy="826953"/>
          </a:xfrm>
          <a:prstGeom prst="rect">
            <a:avLst/>
          </a:prstGeom>
        </p:spPr>
        <p:txBody>
          <a:bodyPr anchor="ctr"/>
          <a:lstStyle>
            <a:lvl1pPr marL="0" indent="0" algn="ctr" defTabSz="914400" rtl="0" eaLnBrk="1" latinLnBrk="0" hangingPunct="1">
              <a:lnSpc>
                <a:spcPct val="100000"/>
              </a:lnSpc>
              <a:spcBef>
                <a:spcPct val="0"/>
              </a:spcBef>
              <a:buFont typeface="Arial" panose="020B0604020202020204" pitchFamily="34" charset="0"/>
              <a:buNone/>
              <a:defRPr sz="4400" kern="1200">
                <a:solidFill>
                  <a:srgbClr val="004DA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zh-CN" altLang="en-US" dirty="0">
                <a:solidFill>
                  <a:srgbClr val="404040"/>
                </a:solidFill>
                <a:latin typeface="华文行楷" panose="02010800040101010101" charset="-122"/>
                <a:ea typeface="华文行楷" panose="02010800040101010101" charset="-122"/>
              </a:rPr>
              <a:t>调研目的和意义</a:t>
            </a:r>
          </a:p>
        </p:txBody>
      </p:sp>
      <p:grpSp>
        <p:nvGrpSpPr>
          <p:cNvPr id="6" name="组合 5"/>
          <p:cNvGrpSpPr/>
          <p:nvPr/>
        </p:nvGrpSpPr>
        <p:grpSpPr>
          <a:xfrm>
            <a:off x="6825465" y="3324224"/>
            <a:ext cx="355600" cy="484188"/>
            <a:chOff x="4755469" y="4479245"/>
            <a:chExt cx="355600" cy="484188"/>
          </a:xfrm>
        </p:grpSpPr>
        <p:sp>
          <p:nvSpPr>
            <p:cNvPr id="7"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8"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9"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grpSp>
      <p:pic>
        <p:nvPicPr>
          <p:cNvPr id="10" name="图片 9"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8648065" y="2988310"/>
            <a:ext cx="3551555" cy="2014855"/>
          </a:xfrm>
          <a:prstGeom prst="rect">
            <a:avLst/>
          </a:prstGeom>
        </p:spPr>
      </p:pic>
      <p:pic>
        <p:nvPicPr>
          <p:cNvPr id="11" name="图片 10"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103505" y="1910715"/>
            <a:ext cx="3551555" cy="2014855"/>
          </a:xfrm>
          <a:prstGeom prst="rect">
            <a:avLst/>
          </a:prstGeom>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anim calcmode="lin" valueType="num">
                                      <p:cBhvr>
                                        <p:cTn id="10" dur="1000" fill="hold"/>
                                        <p:tgtEl>
                                          <p:spTgt spid="3"/>
                                        </p:tgtEl>
                                        <p:attrNameLst>
                                          <p:attrName>ppt_x</p:attrName>
                                        </p:attrNameLst>
                                      </p:cBhvr>
                                      <p:tavLst>
                                        <p:tav tm="0">
                                          <p:val>
                                            <p:fltVal val="0.5"/>
                                          </p:val>
                                        </p:tav>
                                        <p:tav tm="100000">
                                          <p:val>
                                            <p:strVal val="#ppt_x"/>
                                          </p:val>
                                        </p:tav>
                                      </p:tavLst>
                                    </p:anim>
                                    <p:anim calcmode="lin" valueType="num">
                                      <p:cBhvr>
                                        <p:cTn id="11" dur="1000" fill="hold"/>
                                        <p:tgtEl>
                                          <p:spTgt spid="3"/>
                                        </p:tgtEl>
                                        <p:attrNameLst>
                                          <p:attrName>ppt_y</p:attrName>
                                        </p:attrNameLst>
                                      </p:cBhvr>
                                      <p:tavLst>
                                        <p:tav tm="0">
                                          <p:val>
                                            <p:fltVal val="0.5"/>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par>
                                <p:cTn id="15" presetID="23" presetClass="entr" presetSubtype="528" fill="hold" nodeType="withEffect">
                                  <p:stCondLst>
                                    <p:cond delay="50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ppt_x</p:attrName>
                                        </p:attrNameLst>
                                      </p:cBhvr>
                                      <p:tavLst>
                                        <p:tav tm="0">
                                          <p:val>
                                            <p:fltVal val="0.5"/>
                                          </p:val>
                                        </p:tav>
                                        <p:tav tm="100000">
                                          <p:val>
                                            <p:strVal val="#ppt_x"/>
                                          </p:val>
                                        </p:tav>
                                      </p:tavLst>
                                    </p:anim>
                                    <p:anim calcmode="lin" valueType="num">
                                      <p:cBhvr>
                                        <p:cTn id="20" dur="10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21b7317ffeb9dcdd6666ad3888029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0099" y="0"/>
            <a:ext cx="5610225" cy="6309360"/>
          </a:xfrm>
          <a:prstGeom prst="rect">
            <a:avLst/>
          </a:prstGeom>
        </p:spPr>
      </p:pic>
      <p:sp>
        <p:nvSpPr>
          <p:cNvPr id="35" name="文本框 34"/>
          <p:cNvSpPr txBox="1"/>
          <p:nvPr/>
        </p:nvSpPr>
        <p:spPr>
          <a:xfrm>
            <a:off x="3135578" y="1998322"/>
            <a:ext cx="2960422" cy="3908955"/>
          </a:xfrm>
          <a:prstGeom prst="rect">
            <a:avLst/>
          </a:prstGeom>
          <a:noFill/>
        </p:spPr>
        <p:txBody>
          <a:bodyPr wrap="square" rtlCol="0" anchor="t">
            <a:spAutoFit/>
          </a:bodyPr>
          <a:lstStyle/>
          <a:p>
            <a:pPr>
              <a:lnSpc>
                <a:spcPct val="200000"/>
              </a:lnSpc>
            </a:pPr>
            <a:r>
              <a:rPr lang="zh-CN" altLang="en-US" sz="1400" dirty="0">
                <a:solidFill>
                  <a:schemeClr val="tx1">
                    <a:lumMod val="75000"/>
                    <a:lumOff val="25000"/>
                  </a:schemeClr>
                </a:solidFill>
                <a:sym typeface="+mn-ea"/>
              </a:rPr>
              <a:t>         幸福感是指人类基于自身的满足感与安全感而主观产生的一系列欣喜与愉悦的情绪 。一切人类努力的伟大目标在于获得幸福，因而，幸福生活是人类生活方式的永恒目标和持久追求。幸福感也是衡量人们对自身生存和发展状况的感受和体验，反映居民生活质量的核心指标。</a:t>
            </a:r>
          </a:p>
        </p:txBody>
      </p:sp>
      <p:sp>
        <p:nvSpPr>
          <p:cNvPr id="47" name="文本框 46"/>
          <p:cNvSpPr txBox="1"/>
          <p:nvPr/>
        </p:nvSpPr>
        <p:spPr>
          <a:xfrm>
            <a:off x="9105286" y="1996859"/>
            <a:ext cx="2315167" cy="3047181"/>
          </a:xfrm>
          <a:prstGeom prst="rect">
            <a:avLst/>
          </a:prstGeom>
          <a:noFill/>
        </p:spPr>
        <p:txBody>
          <a:bodyPr wrap="square" rtlCol="0" anchor="t">
            <a:spAutoFit/>
          </a:bodyPr>
          <a:lstStyle/>
          <a:p>
            <a:pPr>
              <a:lnSpc>
                <a:spcPct val="200000"/>
              </a:lnSpc>
            </a:pPr>
            <a:r>
              <a:rPr lang="zh-CN" altLang="en-US" sz="1400" dirty="0">
                <a:solidFill>
                  <a:schemeClr val="tx1">
                    <a:lumMod val="75000"/>
                    <a:lumOff val="25000"/>
                  </a:schemeClr>
                </a:solidFill>
                <a:sym typeface="+mn-ea"/>
              </a:rPr>
              <a:t>         新时代居民幸福感、获得感的调研是当前社会发展中的一个重要方面，它不仅反映了居民生活的质量和水平，也是衡量社会发展是否全面、均衡和可持续的重要指标。</a:t>
            </a:r>
          </a:p>
        </p:txBody>
      </p:sp>
      <p:sp>
        <p:nvSpPr>
          <p:cNvPr id="50" name="文本框 49"/>
          <p:cNvSpPr txBox="1"/>
          <p:nvPr/>
        </p:nvSpPr>
        <p:spPr>
          <a:xfrm>
            <a:off x="6549099" y="1998322"/>
            <a:ext cx="2052902" cy="2185406"/>
          </a:xfrm>
          <a:prstGeom prst="rect">
            <a:avLst/>
          </a:prstGeom>
          <a:noFill/>
        </p:spPr>
        <p:txBody>
          <a:bodyPr wrap="square" rtlCol="0" anchor="t">
            <a:spAutoFit/>
          </a:bodyPr>
          <a:lstStyle/>
          <a:p>
            <a:pPr>
              <a:lnSpc>
                <a:spcPct val="200000"/>
              </a:lnSpc>
            </a:pPr>
            <a:r>
              <a:rPr lang="zh-CN" altLang="en-US" sz="1400" dirty="0">
                <a:solidFill>
                  <a:schemeClr val="tx1">
                    <a:lumMod val="75000"/>
                    <a:lumOff val="25000"/>
                  </a:schemeClr>
                </a:solidFill>
                <a:sym typeface="+mn-ea"/>
              </a:rPr>
              <a:t>         随着经济水平的发展，我们的生活水平显著提高，但是居民的幸福感是否提高还有待调查。</a:t>
            </a:r>
          </a:p>
        </p:txBody>
      </p:sp>
      <p:sp>
        <p:nvSpPr>
          <p:cNvPr id="22" name="文本框 21"/>
          <p:cNvSpPr txBox="1"/>
          <p:nvPr/>
        </p:nvSpPr>
        <p:spPr>
          <a:xfrm>
            <a:off x="3817540" y="1553553"/>
            <a:ext cx="1360170" cy="306705"/>
          </a:xfrm>
          <a:prstGeom prst="rect">
            <a:avLst/>
          </a:prstGeom>
          <a:noFill/>
        </p:spPr>
        <p:txBody>
          <a:bodyPr wrap="square" rtlCol="0">
            <a:spAutoFit/>
          </a:bodyPr>
          <a:lstStyle/>
          <a:p>
            <a:pPr algn="ctr"/>
            <a:r>
              <a:rPr lang="zh-CN" altLang="en-US" sz="1400" b="1" dirty="0">
                <a:solidFill>
                  <a:srgbClr val="444343"/>
                </a:solidFill>
              </a:rPr>
              <a:t>背景</a:t>
            </a:r>
            <a:endParaRPr lang="en-US" altLang="zh-CN" sz="1400" b="1" dirty="0">
              <a:solidFill>
                <a:srgbClr val="444343"/>
              </a:solidFill>
            </a:endParaRPr>
          </a:p>
        </p:txBody>
      </p:sp>
      <p:sp>
        <p:nvSpPr>
          <p:cNvPr id="3" name="文本框 2"/>
          <p:cNvSpPr txBox="1"/>
          <p:nvPr/>
        </p:nvSpPr>
        <p:spPr>
          <a:xfrm>
            <a:off x="6895465" y="1557363"/>
            <a:ext cx="1360170" cy="306705"/>
          </a:xfrm>
          <a:prstGeom prst="rect">
            <a:avLst/>
          </a:prstGeom>
          <a:noFill/>
        </p:spPr>
        <p:txBody>
          <a:bodyPr wrap="square" rtlCol="0">
            <a:spAutoFit/>
          </a:bodyPr>
          <a:lstStyle/>
          <a:p>
            <a:pPr algn="ctr"/>
            <a:r>
              <a:rPr lang="zh-CN" altLang="en-US" sz="1400" b="1" dirty="0">
                <a:solidFill>
                  <a:srgbClr val="444343"/>
                </a:solidFill>
              </a:rPr>
              <a:t>目的</a:t>
            </a:r>
            <a:r>
              <a:rPr lang="en-US" altLang="zh-CN" sz="1400" b="1" dirty="0">
                <a:solidFill>
                  <a:srgbClr val="444343"/>
                </a:solidFill>
              </a:rPr>
              <a:t> </a:t>
            </a:r>
          </a:p>
        </p:txBody>
      </p:sp>
      <p:sp>
        <p:nvSpPr>
          <p:cNvPr id="4" name="文本框 3"/>
          <p:cNvSpPr txBox="1"/>
          <p:nvPr/>
        </p:nvSpPr>
        <p:spPr>
          <a:xfrm>
            <a:off x="9582785" y="1557362"/>
            <a:ext cx="1360170" cy="306705"/>
          </a:xfrm>
          <a:prstGeom prst="rect">
            <a:avLst/>
          </a:prstGeom>
          <a:noFill/>
        </p:spPr>
        <p:txBody>
          <a:bodyPr wrap="square" rtlCol="0">
            <a:spAutoFit/>
          </a:bodyPr>
          <a:lstStyle/>
          <a:p>
            <a:pPr algn="ctr"/>
            <a:r>
              <a:rPr lang="zh-CN" altLang="en-US" sz="1400" b="1" dirty="0">
                <a:solidFill>
                  <a:srgbClr val="444343"/>
                </a:solidFill>
              </a:rPr>
              <a:t>意义</a:t>
            </a:r>
            <a:r>
              <a:rPr lang="en-US" altLang="zh-CN" sz="1400" b="1" dirty="0">
                <a:solidFill>
                  <a:srgbClr val="444343"/>
                </a:solidFill>
              </a:rPr>
              <a:t> </a:t>
            </a:r>
          </a:p>
        </p:txBody>
      </p:sp>
      <p:grpSp>
        <p:nvGrpSpPr>
          <p:cNvPr id="5" name="组合 4"/>
          <p:cNvGrpSpPr/>
          <p:nvPr/>
        </p:nvGrpSpPr>
        <p:grpSpPr>
          <a:xfrm>
            <a:off x="4043045" y="307340"/>
            <a:ext cx="3633470" cy="862965"/>
            <a:chOff x="6367" y="484"/>
            <a:chExt cx="5722" cy="1359"/>
          </a:xfrm>
        </p:grpSpPr>
        <p:grpSp>
          <p:nvGrpSpPr>
            <p:cNvPr id="6" name="组合 5"/>
            <p:cNvGrpSpPr/>
            <p:nvPr/>
          </p:nvGrpSpPr>
          <p:grpSpPr>
            <a:xfrm>
              <a:off x="6367" y="484"/>
              <a:ext cx="5722" cy="1359"/>
              <a:chOff x="6059" y="285"/>
              <a:chExt cx="5722" cy="1359"/>
            </a:xfrm>
          </p:grpSpPr>
          <p:pic>
            <p:nvPicPr>
              <p:cNvPr id="10" name="图片 9" descr="72c810f829cd5222f1f109c7c212066e"/>
              <p:cNvPicPr>
                <a:picLocks noChangeAspect="1"/>
              </p:cNvPicPr>
              <p:nvPr/>
            </p:nvPicPr>
            <p:blipFill>
              <a:blip r:embed="rId4" cstate="screen">
                <a:grayscl/>
                <a:lum bright="-100000"/>
                <a:extLst>
                  <a:ext uri="{28A0092B-C50C-407E-A947-70E740481C1C}">
                    <a14:useLocalDpi xmlns:a14="http://schemas.microsoft.com/office/drawing/2010/main"/>
                  </a:ext>
                </a:extLst>
              </a:blip>
              <a:stretch>
                <a:fillRect/>
              </a:stretch>
            </p:blipFill>
            <p:spPr>
              <a:xfrm flipH="1">
                <a:off x="10232" y="861"/>
                <a:ext cx="1549" cy="783"/>
              </a:xfrm>
              <a:prstGeom prst="rect">
                <a:avLst/>
              </a:prstGeom>
              <a:ln>
                <a:noFill/>
              </a:ln>
              <a:effectLst>
                <a:innerShdw dist="63500">
                  <a:prstClr val="black"/>
                </a:innerShdw>
                <a:reflection blurRad="6350" stA="52000" endA="300" endPos="35000" dir="5400000" sy="-100000" algn="bl" rotWithShape="0"/>
              </a:effectLst>
              <a:scene3d>
                <a:camera prst="orthographicFront"/>
                <a:lightRig rig="threePt" dir="t"/>
              </a:scene3d>
              <a:sp3d/>
            </p:spPr>
          </p:pic>
          <p:pic>
            <p:nvPicPr>
              <p:cNvPr id="11" name="图片 10" descr="72c810f829cd5222f1f109c7c212066e"/>
              <p:cNvPicPr>
                <a:picLocks noChangeAspect="1"/>
              </p:cNvPicPr>
              <p:nvPr/>
            </p:nvPicPr>
            <p:blipFill>
              <a:blip r:embed="rId5" cstate="screen">
                <a:grayscl/>
                <a:lum bright="-100000"/>
                <a:extLst>
                  <a:ext uri="{28A0092B-C50C-407E-A947-70E740481C1C}">
                    <a14:useLocalDpi xmlns:a14="http://schemas.microsoft.com/office/drawing/2010/main"/>
                  </a:ext>
                </a:extLst>
              </a:blip>
              <a:stretch>
                <a:fillRect/>
              </a:stretch>
            </p:blipFill>
            <p:spPr>
              <a:xfrm>
                <a:off x="6059" y="285"/>
                <a:ext cx="1663" cy="728"/>
              </a:xfrm>
              <a:prstGeom prst="rect">
                <a:avLst/>
              </a:prstGeom>
              <a:ln>
                <a:noFill/>
              </a:ln>
              <a:effectLst>
                <a:innerShdw blurRad="114300">
                  <a:prstClr val="black"/>
                </a:innerShdw>
              </a:effectLst>
            </p:spPr>
          </p:pic>
        </p:grpSp>
        <p:sp>
          <p:nvSpPr>
            <p:cNvPr id="7" name="文本框 6"/>
            <p:cNvSpPr txBox="1"/>
            <p:nvPr/>
          </p:nvSpPr>
          <p:spPr>
            <a:xfrm>
              <a:off x="7741" y="558"/>
              <a:ext cx="3118" cy="630"/>
            </a:xfrm>
            <a:prstGeom prst="rect">
              <a:avLst/>
            </a:prstGeom>
            <a:noFill/>
          </p:spPr>
          <p:txBody>
            <a:bodyPr wrap="none" rtlCol="0">
              <a:spAutoFit/>
            </a:bodyPr>
            <a:lstStyle>
              <a:defPPr>
                <a:defRPr lang="zh-CN"/>
              </a:defPPr>
              <a:lvl1pPr>
                <a:defRPr sz="2000">
                  <a:latin typeface="华文行楷" panose="02010800040101010101" charset="-122"/>
                  <a:ea typeface="华文行楷" panose="02010800040101010101" charset="-122"/>
                </a:defRPr>
              </a:lvl1pPr>
            </a:lstStyle>
            <a:p>
              <a:r>
                <a:rPr lang="zh-CN" altLang="en-US" dirty="0"/>
                <a:t>调研目的和意义</a:t>
              </a:r>
              <a:endParaRPr lang="zh-CN" altLang="zh-CN" dirty="0"/>
            </a:p>
          </p:txBody>
        </p:sp>
      </p:gr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5"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1000"/>
                                        <p:tgtEl>
                                          <p:spTgt spid="35"/>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barn(inVertical)">
                                      <p:cBhvr>
                                        <p:cTn id="11" dur="1000"/>
                                        <p:tgtEl>
                                          <p:spTgt spid="50"/>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barn(inVertical)">
                                      <p:cBhvr>
                                        <p:cTn id="15"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5"/>
      <p:bldP spid="47" grpId="0"/>
      <p:bldP spid="5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圆角矩形 1"/>
          <p:cNvSpPr/>
          <p:nvPr/>
        </p:nvSpPr>
        <p:spPr>
          <a:xfrm>
            <a:off x="-7620" y="1912620"/>
            <a:ext cx="12207240" cy="3261360"/>
          </a:xfrm>
          <a:prstGeom prst="roundRect">
            <a:avLst>
              <a:gd name="adj" fmla="val 778"/>
            </a:avLst>
          </a:prstGeom>
          <a:solidFill>
            <a:schemeClr val="bg1"/>
          </a:solidFill>
          <a:ln>
            <a:noFill/>
          </a:ln>
          <a:effectLst>
            <a:outerShdw blurRad="635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5134374" y="2094133"/>
            <a:ext cx="1643380" cy="1861185"/>
          </a:xfrm>
          <a:prstGeom prst="rect">
            <a:avLst/>
          </a:prstGeom>
        </p:spPr>
        <p:txBody>
          <a:bodyPr wrap="none">
            <a:spAutoFit/>
          </a:bodyPr>
          <a:lstStyle/>
          <a:p>
            <a:pPr algn="ctr"/>
            <a:r>
              <a:rPr lang="zh-CN" altLang="en-US" sz="11500">
                <a:solidFill>
                  <a:schemeClr val="tx1">
                    <a:lumMod val="85000"/>
                    <a:lumOff val="15000"/>
                  </a:schemeClr>
                </a:solidFill>
                <a:effectLst>
                  <a:outerShdw blurRad="63500" sx="102000" sy="102000" algn="ctr" rotWithShape="0">
                    <a:srgbClr val="FFCCCC">
                      <a:alpha val="40000"/>
                    </a:srgbClr>
                  </a:outerShdw>
                </a:effectLst>
                <a:latin typeface="华文行楷" panose="02010800040101010101" charset="-122"/>
                <a:ea typeface="华文行楷" panose="02010800040101010101" charset="-122"/>
              </a:rPr>
              <a:t>贰</a:t>
            </a:r>
          </a:p>
        </p:txBody>
      </p:sp>
      <p:sp>
        <p:nvSpPr>
          <p:cNvPr id="5" name="文本占位符 2"/>
          <p:cNvSpPr txBox="1"/>
          <p:nvPr/>
        </p:nvSpPr>
        <p:spPr>
          <a:xfrm>
            <a:off x="3259477" y="3733800"/>
            <a:ext cx="5411788" cy="826953"/>
          </a:xfrm>
          <a:prstGeom prst="rect">
            <a:avLst/>
          </a:prstGeom>
        </p:spPr>
        <p:txBody>
          <a:bodyPr anchor="ctr"/>
          <a:lstStyle>
            <a:lvl1pPr marL="0" indent="0" algn="ctr" defTabSz="914400" rtl="0" eaLnBrk="1" latinLnBrk="0" hangingPunct="1">
              <a:lnSpc>
                <a:spcPct val="100000"/>
              </a:lnSpc>
              <a:spcBef>
                <a:spcPct val="0"/>
              </a:spcBef>
              <a:buFont typeface="Arial" panose="020B0604020202020204" pitchFamily="34" charset="0"/>
              <a:buNone/>
              <a:defRPr sz="4400" kern="1200">
                <a:solidFill>
                  <a:srgbClr val="004DA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zh-CN" altLang="en-US" dirty="0">
                <a:solidFill>
                  <a:srgbClr val="404040"/>
                </a:solidFill>
                <a:latin typeface="华文行楷" panose="02010800040101010101" charset="-122"/>
                <a:ea typeface="华文行楷" panose="02010800040101010101" charset="-122"/>
              </a:rPr>
              <a:t>调研内容与方法</a:t>
            </a:r>
          </a:p>
        </p:txBody>
      </p:sp>
      <p:grpSp>
        <p:nvGrpSpPr>
          <p:cNvPr id="6" name="组合 5"/>
          <p:cNvGrpSpPr/>
          <p:nvPr/>
        </p:nvGrpSpPr>
        <p:grpSpPr>
          <a:xfrm>
            <a:off x="6825465" y="3324224"/>
            <a:ext cx="355600" cy="484188"/>
            <a:chOff x="4755469" y="4479245"/>
            <a:chExt cx="355600" cy="484188"/>
          </a:xfrm>
        </p:grpSpPr>
        <p:sp>
          <p:nvSpPr>
            <p:cNvPr id="7"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8"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9"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grpSp>
      <p:pic>
        <p:nvPicPr>
          <p:cNvPr id="10" name="图片 9"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8648065" y="2988310"/>
            <a:ext cx="3551555" cy="2014855"/>
          </a:xfrm>
          <a:prstGeom prst="rect">
            <a:avLst/>
          </a:prstGeom>
        </p:spPr>
      </p:pic>
      <p:pic>
        <p:nvPicPr>
          <p:cNvPr id="11" name="图片 10"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103505" y="1910715"/>
            <a:ext cx="3551555" cy="2014855"/>
          </a:xfrm>
          <a:prstGeom prst="rect">
            <a:avLst/>
          </a:prstGeom>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anim calcmode="lin" valueType="num">
                                      <p:cBhvr>
                                        <p:cTn id="10" dur="1000" fill="hold"/>
                                        <p:tgtEl>
                                          <p:spTgt spid="3"/>
                                        </p:tgtEl>
                                        <p:attrNameLst>
                                          <p:attrName>ppt_x</p:attrName>
                                        </p:attrNameLst>
                                      </p:cBhvr>
                                      <p:tavLst>
                                        <p:tav tm="0">
                                          <p:val>
                                            <p:fltVal val="0.5"/>
                                          </p:val>
                                        </p:tav>
                                        <p:tav tm="100000">
                                          <p:val>
                                            <p:strVal val="#ppt_x"/>
                                          </p:val>
                                        </p:tav>
                                      </p:tavLst>
                                    </p:anim>
                                    <p:anim calcmode="lin" valueType="num">
                                      <p:cBhvr>
                                        <p:cTn id="11" dur="1000" fill="hold"/>
                                        <p:tgtEl>
                                          <p:spTgt spid="3"/>
                                        </p:tgtEl>
                                        <p:attrNameLst>
                                          <p:attrName>ppt_y</p:attrName>
                                        </p:attrNameLst>
                                      </p:cBhvr>
                                      <p:tavLst>
                                        <p:tav tm="0">
                                          <p:val>
                                            <p:fltVal val="0.5"/>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par>
                                <p:cTn id="15" presetID="23" presetClass="entr" presetSubtype="528" fill="hold" nodeType="withEffect">
                                  <p:stCondLst>
                                    <p:cond delay="50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ppt_x</p:attrName>
                                        </p:attrNameLst>
                                      </p:cBhvr>
                                      <p:tavLst>
                                        <p:tav tm="0">
                                          <p:val>
                                            <p:fltVal val="0.5"/>
                                          </p:val>
                                        </p:tav>
                                        <p:tav tm="100000">
                                          <p:val>
                                            <p:strVal val="#ppt_x"/>
                                          </p:val>
                                        </p:tav>
                                      </p:tavLst>
                                    </p:anim>
                                    <p:anim calcmode="lin" valueType="num">
                                      <p:cBhvr>
                                        <p:cTn id="20" dur="10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8daa57d9bd5612f941dc3e0cc47cd4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flipH="1">
            <a:off x="-356235" y="3148965"/>
            <a:ext cx="4994910" cy="4004310"/>
          </a:xfrm>
          <a:prstGeom prst="rect">
            <a:avLst/>
          </a:prstGeom>
        </p:spPr>
      </p:pic>
      <p:grpSp>
        <p:nvGrpSpPr>
          <p:cNvPr id="3" name="组合 2"/>
          <p:cNvGrpSpPr/>
          <p:nvPr/>
        </p:nvGrpSpPr>
        <p:grpSpPr>
          <a:xfrm>
            <a:off x="4043045" y="307340"/>
            <a:ext cx="3633470" cy="862965"/>
            <a:chOff x="6367" y="484"/>
            <a:chExt cx="5722" cy="1359"/>
          </a:xfrm>
        </p:grpSpPr>
        <p:grpSp>
          <p:nvGrpSpPr>
            <p:cNvPr id="7" name="组合 6"/>
            <p:cNvGrpSpPr/>
            <p:nvPr/>
          </p:nvGrpSpPr>
          <p:grpSpPr>
            <a:xfrm>
              <a:off x="6367" y="484"/>
              <a:ext cx="5722" cy="1359"/>
              <a:chOff x="6059" y="285"/>
              <a:chExt cx="5722" cy="1359"/>
            </a:xfrm>
          </p:grpSpPr>
          <p:pic>
            <p:nvPicPr>
              <p:cNvPr id="10" name="图片 9" descr="72c810f829cd5222f1f109c7c212066e"/>
              <p:cNvPicPr>
                <a:picLocks noChangeAspect="1"/>
              </p:cNvPicPr>
              <p:nvPr/>
            </p:nvPicPr>
            <p:blipFill>
              <a:blip r:embed="rId4" cstate="screen">
                <a:grayscl/>
                <a:lum bright="-100000"/>
                <a:extLst>
                  <a:ext uri="{28A0092B-C50C-407E-A947-70E740481C1C}">
                    <a14:useLocalDpi xmlns:a14="http://schemas.microsoft.com/office/drawing/2010/main"/>
                  </a:ext>
                </a:extLst>
              </a:blip>
              <a:stretch>
                <a:fillRect/>
              </a:stretch>
            </p:blipFill>
            <p:spPr>
              <a:xfrm flipH="1">
                <a:off x="10232" y="861"/>
                <a:ext cx="1549" cy="783"/>
              </a:xfrm>
              <a:prstGeom prst="rect">
                <a:avLst/>
              </a:prstGeom>
              <a:ln>
                <a:noFill/>
              </a:ln>
              <a:effectLst>
                <a:innerShdw dist="63500">
                  <a:prstClr val="black"/>
                </a:innerShdw>
                <a:reflection blurRad="6350" stA="52000" endA="300" endPos="35000" dir="5400000" sy="-100000" algn="bl" rotWithShape="0"/>
              </a:effectLst>
              <a:scene3d>
                <a:camera prst="orthographicFront"/>
                <a:lightRig rig="threePt" dir="t"/>
              </a:scene3d>
              <a:sp3d/>
            </p:spPr>
          </p:pic>
          <p:pic>
            <p:nvPicPr>
              <p:cNvPr id="11" name="图片 10" descr="72c810f829cd5222f1f109c7c212066e"/>
              <p:cNvPicPr>
                <a:picLocks noChangeAspect="1"/>
              </p:cNvPicPr>
              <p:nvPr/>
            </p:nvPicPr>
            <p:blipFill>
              <a:blip r:embed="rId5" cstate="screen">
                <a:grayscl/>
                <a:lum bright="-100000"/>
                <a:extLst>
                  <a:ext uri="{28A0092B-C50C-407E-A947-70E740481C1C}">
                    <a14:useLocalDpi xmlns:a14="http://schemas.microsoft.com/office/drawing/2010/main"/>
                  </a:ext>
                </a:extLst>
              </a:blip>
              <a:stretch>
                <a:fillRect/>
              </a:stretch>
            </p:blipFill>
            <p:spPr>
              <a:xfrm>
                <a:off x="6059" y="285"/>
                <a:ext cx="1663" cy="728"/>
              </a:xfrm>
              <a:prstGeom prst="rect">
                <a:avLst/>
              </a:prstGeom>
              <a:ln>
                <a:noFill/>
              </a:ln>
              <a:effectLst>
                <a:innerShdw blurRad="114300">
                  <a:prstClr val="black"/>
                </a:innerShdw>
              </a:effectLst>
            </p:spPr>
          </p:pic>
        </p:grpSp>
        <p:sp>
          <p:nvSpPr>
            <p:cNvPr id="8" name="文本框 7"/>
            <p:cNvSpPr txBox="1"/>
            <p:nvPr/>
          </p:nvSpPr>
          <p:spPr>
            <a:xfrm>
              <a:off x="7741" y="558"/>
              <a:ext cx="3118" cy="630"/>
            </a:xfrm>
            <a:prstGeom prst="rect">
              <a:avLst/>
            </a:prstGeom>
            <a:noFill/>
          </p:spPr>
          <p:txBody>
            <a:bodyPr wrap="none" rtlCol="0">
              <a:spAutoFit/>
            </a:bodyPr>
            <a:lstStyle>
              <a:defPPr>
                <a:defRPr lang="zh-CN"/>
              </a:defPPr>
              <a:lvl1pPr>
                <a:defRPr sz="2000">
                  <a:latin typeface="华文行楷" panose="02010800040101010101" charset="-122"/>
                  <a:ea typeface="华文行楷" panose="02010800040101010101" charset="-122"/>
                </a:defRPr>
              </a:lvl1pPr>
            </a:lstStyle>
            <a:p>
              <a:r>
                <a:rPr lang="zh-CN" altLang="en-US" dirty="0"/>
                <a:t>调研内容与方法</a:t>
              </a:r>
              <a:endParaRPr lang="zh-CN" altLang="zh-CN" dirty="0"/>
            </a:p>
          </p:txBody>
        </p:sp>
      </p:grpSp>
      <p:sp>
        <p:nvSpPr>
          <p:cNvPr id="12" name="文本框 11">
            <a:extLst>
              <a:ext uri="{FF2B5EF4-FFF2-40B4-BE49-F238E27FC236}">
                <a16:creationId xmlns:a16="http://schemas.microsoft.com/office/drawing/2014/main" id="{B7E175AA-DDE4-7754-F52C-B93978A7F24C}"/>
              </a:ext>
            </a:extLst>
          </p:cNvPr>
          <p:cNvSpPr txBox="1"/>
          <p:nvPr/>
        </p:nvSpPr>
        <p:spPr>
          <a:xfrm>
            <a:off x="5276238" y="1170305"/>
            <a:ext cx="6270770" cy="5355312"/>
          </a:xfrm>
          <a:prstGeom prst="rect">
            <a:avLst/>
          </a:prstGeom>
          <a:noFill/>
        </p:spPr>
        <p:txBody>
          <a:bodyPr wrap="square">
            <a:spAutoFit/>
          </a:bodyPr>
          <a:lstStyle/>
          <a:p>
            <a:r>
              <a:rPr lang="zh-CN" altLang="en-US" dirty="0"/>
              <a:t>         新时代居民幸福感、获得感的调研是一个复杂而细致的过程，为此需要采用多种方法和技术路线以确保数据的准确性和全面性。</a:t>
            </a:r>
          </a:p>
          <a:p>
            <a:r>
              <a:rPr lang="zh-CN" altLang="en-US" dirty="0"/>
              <a:t>         以下是我们小组对进行此次调研所使用的一些基本方法与技术路线：</a:t>
            </a:r>
          </a:p>
          <a:p>
            <a:pPr indent="457200"/>
            <a:r>
              <a:rPr lang="en-US" altLang="zh-CN" dirty="0"/>
              <a:t>1.</a:t>
            </a:r>
            <a:r>
              <a:rPr lang="zh-CN" altLang="en-US" dirty="0"/>
              <a:t>明确调研的主要目的、关键问题和预期成果。</a:t>
            </a:r>
          </a:p>
          <a:p>
            <a:pPr indent="457200"/>
            <a:r>
              <a:rPr lang="en-US" altLang="zh-CN" dirty="0"/>
              <a:t>2.</a:t>
            </a:r>
            <a:r>
              <a:rPr lang="zh-CN" altLang="en-US" dirty="0"/>
              <a:t>设计调研方案：包括样本选择、数据收集方法、调研工具（如问卷设计）、调研时间安排等。</a:t>
            </a:r>
          </a:p>
          <a:p>
            <a:pPr indent="457200"/>
            <a:r>
              <a:rPr lang="en-US" altLang="zh-CN" dirty="0"/>
              <a:t>3.</a:t>
            </a:r>
            <a:r>
              <a:rPr lang="zh-CN" altLang="en-US" dirty="0"/>
              <a:t>小组总结讨论，撰写调研报告</a:t>
            </a:r>
            <a:endParaRPr lang="en-US" altLang="zh-CN" dirty="0"/>
          </a:p>
          <a:p>
            <a:endParaRPr lang="zh-CN" altLang="en-US" dirty="0"/>
          </a:p>
          <a:p>
            <a:r>
              <a:rPr lang="zh-CN" altLang="en-US" dirty="0"/>
              <a:t>初步制定调查问卷：</a:t>
            </a:r>
          </a:p>
          <a:p>
            <a:r>
              <a:rPr lang="zh-CN" altLang="en-US" dirty="0"/>
              <a:t>         在此次调研中，我们小组除了进行采访，实地考察等方式，还进行了发放调研问卷的方式，将对赤坎老街的居民发放了</a:t>
            </a:r>
            <a:r>
              <a:rPr lang="en-US" altLang="zh-CN" dirty="0"/>
              <a:t>100</a:t>
            </a:r>
            <a:r>
              <a:rPr lang="zh-CN" altLang="en-US" dirty="0"/>
              <a:t>份调研问卷：</a:t>
            </a:r>
          </a:p>
          <a:p>
            <a:pPr indent="457200"/>
            <a:r>
              <a:rPr lang="en-US" altLang="zh-CN" dirty="0"/>
              <a:t>1</a:t>
            </a:r>
            <a:r>
              <a:rPr lang="zh-CN" altLang="en-US" dirty="0"/>
              <a:t>、对于当地就业情况是否满意？</a:t>
            </a:r>
          </a:p>
          <a:p>
            <a:pPr indent="457200"/>
            <a:r>
              <a:rPr lang="en-US" altLang="zh-CN" dirty="0"/>
              <a:t>2</a:t>
            </a:r>
            <a:r>
              <a:rPr lang="zh-CN" altLang="en-US" dirty="0"/>
              <a:t>、对于当地教育情况是否满意？</a:t>
            </a:r>
          </a:p>
          <a:p>
            <a:pPr indent="457200"/>
            <a:r>
              <a:rPr lang="en-US" altLang="zh-CN" dirty="0"/>
              <a:t>3</a:t>
            </a:r>
            <a:r>
              <a:rPr lang="zh-CN" altLang="en-US" dirty="0"/>
              <a:t>、对于当地环境情况是否满意？</a:t>
            </a:r>
          </a:p>
          <a:p>
            <a:pPr indent="457200"/>
            <a:r>
              <a:rPr lang="en-US" altLang="zh-CN" dirty="0"/>
              <a:t>4</a:t>
            </a:r>
            <a:r>
              <a:rPr lang="zh-CN" altLang="en-US" dirty="0"/>
              <a:t>、对于当地医疗服务情况是否满意？</a:t>
            </a:r>
          </a:p>
          <a:p>
            <a:pPr indent="457200"/>
            <a:r>
              <a:rPr lang="en-US" altLang="zh-CN" dirty="0"/>
              <a:t>5</a:t>
            </a:r>
            <a:r>
              <a:rPr lang="zh-CN" altLang="en-US" dirty="0"/>
              <a:t>、对于当地交通情况是否满意？</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圆角矩形 1"/>
          <p:cNvSpPr/>
          <p:nvPr/>
        </p:nvSpPr>
        <p:spPr>
          <a:xfrm>
            <a:off x="-7620" y="1912620"/>
            <a:ext cx="12207240" cy="3261360"/>
          </a:xfrm>
          <a:prstGeom prst="roundRect">
            <a:avLst>
              <a:gd name="adj" fmla="val 778"/>
            </a:avLst>
          </a:prstGeom>
          <a:solidFill>
            <a:schemeClr val="bg1"/>
          </a:solidFill>
          <a:ln>
            <a:noFill/>
          </a:ln>
          <a:effectLst>
            <a:outerShdw blurRad="63500" sx="102000" sy="102000" algn="c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5134374" y="2094133"/>
            <a:ext cx="1643380" cy="1861185"/>
          </a:xfrm>
          <a:prstGeom prst="rect">
            <a:avLst/>
          </a:prstGeom>
        </p:spPr>
        <p:txBody>
          <a:bodyPr wrap="none">
            <a:spAutoFit/>
          </a:bodyPr>
          <a:lstStyle/>
          <a:p>
            <a:pPr algn="ctr"/>
            <a:r>
              <a:rPr lang="zh-CN" altLang="en-US" sz="11500">
                <a:solidFill>
                  <a:schemeClr val="tx1">
                    <a:lumMod val="85000"/>
                    <a:lumOff val="15000"/>
                  </a:schemeClr>
                </a:solidFill>
                <a:effectLst>
                  <a:outerShdw blurRad="63500" sx="102000" sy="102000" algn="ctr" rotWithShape="0">
                    <a:srgbClr val="FFCCCC">
                      <a:alpha val="40000"/>
                    </a:srgbClr>
                  </a:outerShdw>
                </a:effectLst>
                <a:latin typeface="华文行楷" panose="02010800040101010101" charset="-122"/>
                <a:ea typeface="华文行楷" panose="02010800040101010101" charset="-122"/>
              </a:rPr>
              <a:t>叁</a:t>
            </a:r>
          </a:p>
        </p:txBody>
      </p:sp>
      <p:sp>
        <p:nvSpPr>
          <p:cNvPr id="5" name="文本占位符 2"/>
          <p:cNvSpPr txBox="1"/>
          <p:nvPr/>
        </p:nvSpPr>
        <p:spPr>
          <a:xfrm>
            <a:off x="3259477" y="3733800"/>
            <a:ext cx="5411788" cy="826953"/>
          </a:xfrm>
          <a:prstGeom prst="rect">
            <a:avLst/>
          </a:prstGeom>
        </p:spPr>
        <p:txBody>
          <a:bodyPr anchor="ctr"/>
          <a:lstStyle>
            <a:lvl1pPr marL="0" indent="0" algn="ctr" defTabSz="914400" rtl="0" eaLnBrk="1" latinLnBrk="0" hangingPunct="1">
              <a:lnSpc>
                <a:spcPct val="100000"/>
              </a:lnSpc>
              <a:spcBef>
                <a:spcPct val="0"/>
              </a:spcBef>
              <a:buFont typeface="Arial" panose="020B0604020202020204" pitchFamily="34" charset="0"/>
              <a:buNone/>
              <a:defRPr sz="4400" kern="1200">
                <a:solidFill>
                  <a:srgbClr val="004DA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zh-CN" altLang="en-US" dirty="0">
                <a:solidFill>
                  <a:srgbClr val="404040"/>
                </a:solidFill>
                <a:latin typeface="华文行楷" panose="02010800040101010101" charset="-122"/>
                <a:ea typeface="华文行楷" panose="02010800040101010101" charset="-122"/>
              </a:rPr>
              <a:t>调研过程</a:t>
            </a:r>
          </a:p>
        </p:txBody>
      </p:sp>
      <p:grpSp>
        <p:nvGrpSpPr>
          <p:cNvPr id="6" name="组合 5"/>
          <p:cNvGrpSpPr/>
          <p:nvPr/>
        </p:nvGrpSpPr>
        <p:grpSpPr>
          <a:xfrm>
            <a:off x="6825465" y="3324224"/>
            <a:ext cx="355600" cy="484188"/>
            <a:chOff x="4755469" y="4479245"/>
            <a:chExt cx="355600" cy="484188"/>
          </a:xfrm>
        </p:grpSpPr>
        <p:sp>
          <p:nvSpPr>
            <p:cNvPr id="7" name="Freeform 150"/>
            <p:cNvSpPr/>
            <p:nvPr/>
          </p:nvSpPr>
          <p:spPr bwMode="auto">
            <a:xfrm>
              <a:off x="4755469" y="4479245"/>
              <a:ext cx="355600" cy="484188"/>
            </a:xfrm>
            <a:custGeom>
              <a:avLst/>
              <a:gdLst>
                <a:gd name="T0" fmla="*/ 12 w 931"/>
                <a:gd name="T1" fmla="*/ 1096 h 1310"/>
                <a:gd name="T2" fmla="*/ 16 w 931"/>
                <a:gd name="T3" fmla="*/ 1046 h 1310"/>
                <a:gd name="T4" fmla="*/ 16 w 931"/>
                <a:gd name="T5" fmla="*/ 967 h 1310"/>
                <a:gd name="T6" fmla="*/ 19 w 931"/>
                <a:gd name="T7" fmla="*/ 909 h 1310"/>
                <a:gd name="T8" fmla="*/ 19 w 931"/>
                <a:gd name="T9" fmla="*/ 785 h 1310"/>
                <a:gd name="T10" fmla="*/ 28 w 931"/>
                <a:gd name="T11" fmla="*/ 529 h 1310"/>
                <a:gd name="T12" fmla="*/ 16 w 931"/>
                <a:gd name="T13" fmla="*/ 388 h 1310"/>
                <a:gd name="T14" fmla="*/ 19 w 931"/>
                <a:gd name="T15" fmla="*/ 356 h 1310"/>
                <a:gd name="T16" fmla="*/ 191 w 931"/>
                <a:gd name="T17" fmla="*/ 254 h 1310"/>
                <a:gd name="T18" fmla="*/ 236 w 931"/>
                <a:gd name="T19" fmla="*/ 136 h 1310"/>
                <a:gd name="T20" fmla="*/ 278 w 931"/>
                <a:gd name="T21" fmla="*/ 147 h 1310"/>
                <a:gd name="T22" fmla="*/ 316 w 931"/>
                <a:gd name="T23" fmla="*/ 129 h 1310"/>
                <a:gd name="T24" fmla="*/ 317 w 931"/>
                <a:gd name="T25" fmla="*/ 72 h 1310"/>
                <a:gd name="T26" fmla="*/ 359 w 931"/>
                <a:gd name="T27" fmla="*/ 7 h 1310"/>
                <a:gd name="T28" fmla="*/ 431 w 931"/>
                <a:gd name="T29" fmla="*/ 18 h 1310"/>
                <a:gd name="T30" fmla="*/ 479 w 931"/>
                <a:gd name="T31" fmla="*/ 18 h 1310"/>
                <a:gd name="T32" fmla="*/ 542 w 931"/>
                <a:gd name="T33" fmla="*/ 18 h 1310"/>
                <a:gd name="T34" fmla="*/ 602 w 931"/>
                <a:gd name="T35" fmla="*/ 18 h 1310"/>
                <a:gd name="T36" fmla="*/ 641 w 931"/>
                <a:gd name="T37" fmla="*/ 13 h 1310"/>
                <a:gd name="T38" fmla="*/ 694 w 931"/>
                <a:gd name="T39" fmla="*/ 32 h 1310"/>
                <a:gd name="T40" fmla="*/ 725 w 931"/>
                <a:gd name="T41" fmla="*/ 32 h 1310"/>
                <a:gd name="T42" fmla="*/ 776 w 931"/>
                <a:gd name="T43" fmla="*/ 42 h 1310"/>
                <a:gd name="T44" fmla="*/ 847 w 931"/>
                <a:gd name="T45" fmla="*/ 13 h 1310"/>
                <a:gd name="T46" fmla="*/ 907 w 931"/>
                <a:gd name="T47" fmla="*/ 70 h 1310"/>
                <a:gd name="T48" fmla="*/ 919 w 931"/>
                <a:gd name="T49" fmla="*/ 152 h 1310"/>
                <a:gd name="T50" fmla="*/ 922 w 931"/>
                <a:gd name="T51" fmla="*/ 216 h 1310"/>
                <a:gd name="T52" fmla="*/ 903 w 931"/>
                <a:gd name="T53" fmla="*/ 373 h 1310"/>
                <a:gd name="T54" fmla="*/ 915 w 931"/>
                <a:gd name="T55" fmla="*/ 405 h 1310"/>
                <a:gd name="T56" fmla="*/ 919 w 931"/>
                <a:gd name="T57" fmla="*/ 447 h 1310"/>
                <a:gd name="T58" fmla="*/ 908 w 931"/>
                <a:gd name="T59" fmla="*/ 578 h 1310"/>
                <a:gd name="T60" fmla="*/ 903 w 931"/>
                <a:gd name="T61" fmla="*/ 661 h 1310"/>
                <a:gd name="T62" fmla="*/ 887 w 931"/>
                <a:gd name="T63" fmla="*/ 738 h 1310"/>
                <a:gd name="T64" fmla="*/ 903 w 931"/>
                <a:gd name="T65" fmla="*/ 795 h 1310"/>
                <a:gd name="T66" fmla="*/ 903 w 931"/>
                <a:gd name="T67" fmla="*/ 872 h 1310"/>
                <a:gd name="T68" fmla="*/ 907 w 931"/>
                <a:gd name="T69" fmla="*/ 939 h 1310"/>
                <a:gd name="T70" fmla="*/ 910 w 931"/>
                <a:gd name="T71" fmla="*/ 1026 h 1310"/>
                <a:gd name="T72" fmla="*/ 903 w 931"/>
                <a:gd name="T73" fmla="*/ 1091 h 1310"/>
                <a:gd name="T74" fmla="*/ 900 w 931"/>
                <a:gd name="T75" fmla="*/ 1198 h 1310"/>
                <a:gd name="T76" fmla="*/ 861 w 931"/>
                <a:gd name="T77" fmla="*/ 1290 h 1310"/>
                <a:gd name="T78" fmla="*/ 806 w 931"/>
                <a:gd name="T79" fmla="*/ 1287 h 1310"/>
                <a:gd name="T80" fmla="*/ 739 w 931"/>
                <a:gd name="T81" fmla="*/ 1300 h 1310"/>
                <a:gd name="T82" fmla="*/ 680 w 931"/>
                <a:gd name="T83" fmla="*/ 1305 h 1310"/>
                <a:gd name="T84" fmla="*/ 618 w 931"/>
                <a:gd name="T85" fmla="*/ 1282 h 1310"/>
                <a:gd name="T86" fmla="*/ 546 w 931"/>
                <a:gd name="T87" fmla="*/ 1282 h 1310"/>
                <a:gd name="T88" fmla="*/ 477 w 931"/>
                <a:gd name="T89" fmla="*/ 1295 h 1310"/>
                <a:gd name="T90" fmla="*/ 438 w 931"/>
                <a:gd name="T91" fmla="*/ 1300 h 1310"/>
                <a:gd name="T92" fmla="*/ 354 w 931"/>
                <a:gd name="T93" fmla="*/ 1295 h 1310"/>
                <a:gd name="T94" fmla="*/ 236 w 931"/>
                <a:gd name="T95" fmla="*/ 1300 h 1310"/>
                <a:gd name="T96" fmla="*/ 174 w 931"/>
                <a:gd name="T97" fmla="*/ 1299 h 1310"/>
                <a:gd name="T98" fmla="*/ 92 w 931"/>
                <a:gd name="T99" fmla="*/ 1305 h 1310"/>
                <a:gd name="T100" fmla="*/ 0 w 931"/>
                <a:gd name="T101" fmla="*/ 1213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31" h="1310">
                  <a:moveTo>
                    <a:pt x="5" y="1138"/>
                  </a:moveTo>
                  <a:lnTo>
                    <a:pt x="5" y="1121"/>
                  </a:lnTo>
                  <a:cubicBezTo>
                    <a:pt x="8" y="1116"/>
                    <a:pt x="9" y="1116"/>
                    <a:pt x="9" y="1111"/>
                  </a:cubicBezTo>
                  <a:lnTo>
                    <a:pt x="9" y="1096"/>
                  </a:lnTo>
                  <a:lnTo>
                    <a:pt x="12" y="1096"/>
                  </a:lnTo>
                  <a:lnTo>
                    <a:pt x="12" y="1091"/>
                  </a:lnTo>
                  <a:lnTo>
                    <a:pt x="18" y="1091"/>
                  </a:lnTo>
                  <a:cubicBezTo>
                    <a:pt x="22" y="1091"/>
                    <a:pt x="23" y="1092"/>
                    <a:pt x="26" y="1093"/>
                  </a:cubicBezTo>
                  <a:lnTo>
                    <a:pt x="28" y="1066"/>
                  </a:lnTo>
                  <a:cubicBezTo>
                    <a:pt x="23" y="1062"/>
                    <a:pt x="16" y="1057"/>
                    <a:pt x="16" y="1046"/>
                  </a:cubicBezTo>
                  <a:lnTo>
                    <a:pt x="16" y="1044"/>
                  </a:lnTo>
                  <a:cubicBezTo>
                    <a:pt x="16" y="1031"/>
                    <a:pt x="32" y="1039"/>
                    <a:pt x="32" y="1004"/>
                  </a:cubicBezTo>
                  <a:cubicBezTo>
                    <a:pt x="32" y="1000"/>
                    <a:pt x="27" y="975"/>
                    <a:pt x="25" y="970"/>
                  </a:cubicBezTo>
                  <a:lnTo>
                    <a:pt x="16" y="987"/>
                  </a:lnTo>
                  <a:lnTo>
                    <a:pt x="16" y="967"/>
                  </a:lnTo>
                  <a:cubicBezTo>
                    <a:pt x="18" y="962"/>
                    <a:pt x="19" y="962"/>
                    <a:pt x="19" y="957"/>
                  </a:cubicBezTo>
                  <a:lnTo>
                    <a:pt x="19" y="934"/>
                  </a:lnTo>
                  <a:cubicBezTo>
                    <a:pt x="19" y="925"/>
                    <a:pt x="17" y="934"/>
                    <a:pt x="16" y="919"/>
                  </a:cubicBezTo>
                  <a:lnTo>
                    <a:pt x="19" y="919"/>
                  </a:lnTo>
                  <a:lnTo>
                    <a:pt x="19" y="909"/>
                  </a:lnTo>
                  <a:cubicBezTo>
                    <a:pt x="19" y="903"/>
                    <a:pt x="24" y="900"/>
                    <a:pt x="27" y="894"/>
                  </a:cubicBezTo>
                  <a:lnTo>
                    <a:pt x="23" y="887"/>
                  </a:lnTo>
                  <a:lnTo>
                    <a:pt x="23" y="857"/>
                  </a:lnTo>
                  <a:cubicBezTo>
                    <a:pt x="21" y="853"/>
                    <a:pt x="19" y="853"/>
                    <a:pt x="19" y="847"/>
                  </a:cubicBezTo>
                  <a:lnTo>
                    <a:pt x="19" y="785"/>
                  </a:lnTo>
                  <a:cubicBezTo>
                    <a:pt x="23" y="783"/>
                    <a:pt x="28" y="770"/>
                    <a:pt x="28" y="763"/>
                  </a:cubicBezTo>
                  <a:lnTo>
                    <a:pt x="28" y="572"/>
                  </a:lnTo>
                  <a:cubicBezTo>
                    <a:pt x="28" y="562"/>
                    <a:pt x="23" y="566"/>
                    <a:pt x="23" y="557"/>
                  </a:cubicBezTo>
                  <a:lnTo>
                    <a:pt x="23" y="544"/>
                  </a:lnTo>
                  <a:cubicBezTo>
                    <a:pt x="23" y="535"/>
                    <a:pt x="28" y="538"/>
                    <a:pt x="28" y="529"/>
                  </a:cubicBezTo>
                  <a:lnTo>
                    <a:pt x="28" y="465"/>
                  </a:lnTo>
                  <a:cubicBezTo>
                    <a:pt x="28" y="459"/>
                    <a:pt x="25" y="457"/>
                    <a:pt x="23" y="452"/>
                  </a:cubicBezTo>
                  <a:lnTo>
                    <a:pt x="23" y="437"/>
                  </a:lnTo>
                  <a:cubicBezTo>
                    <a:pt x="22" y="435"/>
                    <a:pt x="16" y="415"/>
                    <a:pt x="16" y="413"/>
                  </a:cubicBezTo>
                  <a:lnTo>
                    <a:pt x="16" y="388"/>
                  </a:lnTo>
                  <a:lnTo>
                    <a:pt x="19" y="388"/>
                  </a:lnTo>
                  <a:lnTo>
                    <a:pt x="19" y="375"/>
                  </a:lnTo>
                  <a:lnTo>
                    <a:pt x="16" y="375"/>
                  </a:lnTo>
                  <a:cubicBezTo>
                    <a:pt x="17" y="361"/>
                    <a:pt x="19" y="370"/>
                    <a:pt x="19" y="360"/>
                  </a:cubicBezTo>
                  <a:lnTo>
                    <a:pt x="19" y="356"/>
                  </a:lnTo>
                  <a:lnTo>
                    <a:pt x="105" y="323"/>
                  </a:lnTo>
                  <a:cubicBezTo>
                    <a:pt x="108" y="319"/>
                    <a:pt x="113" y="316"/>
                    <a:pt x="117" y="315"/>
                  </a:cubicBezTo>
                  <a:cubicBezTo>
                    <a:pt x="124" y="313"/>
                    <a:pt x="122" y="310"/>
                    <a:pt x="128" y="309"/>
                  </a:cubicBezTo>
                  <a:cubicBezTo>
                    <a:pt x="138" y="306"/>
                    <a:pt x="164" y="335"/>
                    <a:pt x="176" y="292"/>
                  </a:cubicBezTo>
                  <a:cubicBezTo>
                    <a:pt x="179" y="283"/>
                    <a:pt x="187" y="263"/>
                    <a:pt x="191" y="254"/>
                  </a:cubicBezTo>
                  <a:cubicBezTo>
                    <a:pt x="197" y="240"/>
                    <a:pt x="204" y="238"/>
                    <a:pt x="210" y="230"/>
                  </a:cubicBezTo>
                  <a:cubicBezTo>
                    <a:pt x="211" y="228"/>
                    <a:pt x="216" y="193"/>
                    <a:pt x="217" y="189"/>
                  </a:cubicBezTo>
                  <a:cubicBezTo>
                    <a:pt x="218" y="184"/>
                    <a:pt x="226" y="152"/>
                    <a:pt x="225" y="149"/>
                  </a:cubicBezTo>
                  <a:lnTo>
                    <a:pt x="228" y="150"/>
                  </a:lnTo>
                  <a:cubicBezTo>
                    <a:pt x="227" y="141"/>
                    <a:pt x="231" y="137"/>
                    <a:pt x="236" y="136"/>
                  </a:cubicBezTo>
                  <a:lnTo>
                    <a:pt x="239" y="135"/>
                  </a:lnTo>
                  <a:lnTo>
                    <a:pt x="244" y="135"/>
                  </a:lnTo>
                  <a:cubicBezTo>
                    <a:pt x="245" y="142"/>
                    <a:pt x="250" y="142"/>
                    <a:pt x="252" y="147"/>
                  </a:cubicBezTo>
                  <a:cubicBezTo>
                    <a:pt x="254" y="151"/>
                    <a:pt x="254" y="157"/>
                    <a:pt x="259" y="158"/>
                  </a:cubicBezTo>
                  <a:cubicBezTo>
                    <a:pt x="263" y="159"/>
                    <a:pt x="271" y="148"/>
                    <a:pt x="278" y="147"/>
                  </a:cubicBezTo>
                  <a:lnTo>
                    <a:pt x="283" y="145"/>
                  </a:lnTo>
                  <a:lnTo>
                    <a:pt x="288" y="144"/>
                  </a:lnTo>
                  <a:cubicBezTo>
                    <a:pt x="294" y="144"/>
                    <a:pt x="298" y="145"/>
                    <a:pt x="302" y="147"/>
                  </a:cubicBezTo>
                  <a:lnTo>
                    <a:pt x="305" y="162"/>
                  </a:lnTo>
                  <a:lnTo>
                    <a:pt x="316" y="129"/>
                  </a:lnTo>
                  <a:cubicBezTo>
                    <a:pt x="321" y="131"/>
                    <a:pt x="334" y="137"/>
                    <a:pt x="340" y="136"/>
                  </a:cubicBezTo>
                  <a:cubicBezTo>
                    <a:pt x="347" y="134"/>
                    <a:pt x="346" y="103"/>
                    <a:pt x="352" y="96"/>
                  </a:cubicBezTo>
                  <a:cubicBezTo>
                    <a:pt x="349" y="90"/>
                    <a:pt x="345" y="76"/>
                    <a:pt x="340" y="81"/>
                  </a:cubicBezTo>
                  <a:lnTo>
                    <a:pt x="339" y="76"/>
                  </a:lnTo>
                  <a:cubicBezTo>
                    <a:pt x="337" y="78"/>
                    <a:pt x="321" y="71"/>
                    <a:pt x="317" y="72"/>
                  </a:cubicBezTo>
                  <a:cubicBezTo>
                    <a:pt x="314" y="73"/>
                    <a:pt x="296" y="75"/>
                    <a:pt x="291" y="78"/>
                  </a:cubicBezTo>
                  <a:cubicBezTo>
                    <a:pt x="277" y="72"/>
                    <a:pt x="297" y="58"/>
                    <a:pt x="299" y="51"/>
                  </a:cubicBezTo>
                  <a:cubicBezTo>
                    <a:pt x="304" y="54"/>
                    <a:pt x="305" y="53"/>
                    <a:pt x="311" y="51"/>
                  </a:cubicBezTo>
                  <a:cubicBezTo>
                    <a:pt x="324" y="48"/>
                    <a:pt x="322" y="46"/>
                    <a:pt x="336" y="31"/>
                  </a:cubicBezTo>
                  <a:cubicBezTo>
                    <a:pt x="343" y="22"/>
                    <a:pt x="349" y="9"/>
                    <a:pt x="359" y="7"/>
                  </a:cubicBezTo>
                  <a:lnTo>
                    <a:pt x="362" y="6"/>
                  </a:lnTo>
                  <a:cubicBezTo>
                    <a:pt x="366" y="5"/>
                    <a:pt x="374" y="10"/>
                    <a:pt x="373" y="0"/>
                  </a:cubicBezTo>
                  <a:lnTo>
                    <a:pt x="403" y="0"/>
                  </a:lnTo>
                  <a:cubicBezTo>
                    <a:pt x="406" y="9"/>
                    <a:pt x="409" y="8"/>
                    <a:pt x="417" y="8"/>
                  </a:cubicBezTo>
                  <a:cubicBezTo>
                    <a:pt x="419" y="9"/>
                    <a:pt x="429" y="17"/>
                    <a:pt x="431" y="18"/>
                  </a:cubicBezTo>
                  <a:lnTo>
                    <a:pt x="435" y="18"/>
                  </a:lnTo>
                  <a:cubicBezTo>
                    <a:pt x="441" y="18"/>
                    <a:pt x="438" y="13"/>
                    <a:pt x="444" y="13"/>
                  </a:cubicBezTo>
                  <a:lnTo>
                    <a:pt x="458" y="13"/>
                  </a:lnTo>
                  <a:lnTo>
                    <a:pt x="458" y="18"/>
                  </a:lnTo>
                  <a:lnTo>
                    <a:pt x="479" y="18"/>
                  </a:lnTo>
                  <a:cubicBezTo>
                    <a:pt x="481" y="18"/>
                    <a:pt x="494" y="27"/>
                    <a:pt x="496" y="27"/>
                  </a:cubicBezTo>
                  <a:lnTo>
                    <a:pt x="504" y="27"/>
                  </a:lnTo>
                  <a:cubicBezTo>
                    <a:pt x="507" y="27"/>
                    <a:pt x="507" y="26"/>
                    <a:pt x="511" y="23"/>
                  </a:cubicBezTo>
                  <a:cubicBezTo>
                    <a:pt x="512" y="27"/>
                    <a:pt x="523" y="37"/>
                    <a:pt x="526" y="37"/>
                  </a:cubicBezTo>
                  <a:cubicBezTo>
                    <a:pt x="532" y="37"/>
                    <a:pt x="541" y="23"/>
                    <a:pt x="542" y="18"/>
                  </a:cubicBezTo>
                  <a:lnTo>
                    <a:pt x="560" y="18"/>
                  </a:lnTo>
                  <a:cubicBezTo>
                    <a:pt x="566" y="18"/>
                    <a:pt x="563" y="13"/>
                    <a:pt x="569" y="13"/>
                  </a:cubicBezTo>
                  <a:lnTo>
                    <a:pt x="595" y="13"/>
                  </a:lnTo>
                  <a:lnTo>
                    <a:pt x="595" y="18"/>
                  </a:lnTo>
                  <a:lnTo>
                    <a:pt x="602" y="18"/>
                  </a:lnTo>
                  <a:cubicBezTo>
                    <a:pt x="608" y="18"/>
                    <a:pt x="605" y="13"/>
                    <a:pt x="611" y="13"/>
                  </a:cubicBezTo>
                  <a:lnTo>
                    <a:pt x="618" y="13"/>
                  </a:lnTo>
                  <a:lnTo>
                    <a:pt x="618" y="18"/>
                  </a:lnTo>
                  <a:cubicBezTo>
                    <a:pt x="630" y="17"/>
                    <a:pt x="623" y="13"/>
                    <a:pt x="630" y="13"/>
                  </a:cubicBezTo>
                  <a:lnTo>
                    <a:pt x="641" y="13"/>
                  </a:lnTo>
                  <a:cubicBezTo>
                    <a:pt x="646" y="13"/>
                    <a:pt x="644" y="14"/>
                    <a:pt x="646" y="18"/>
                  </a:cubicBezTo>
                  <a:cubicBezTo>
                    <a:pt x="647" y="16"/>
                    <a:pt x="650" y="13"/>
                    <a:pt x="651" y="13"/>
                  </a:cubicBezTo>
                  <a:cubicBezTo>
                    <a:pt x="655" y="13"/>
                    <a:pt x="655" y="14"/>
                    <a:pt x="658" y="18"/>
                  </a:cubicBezTo>
                  <a:lnTo>
                    <a:pt x="676" y="18"/>
                  </a:lnTo>
                  <a:lnTo>
                    <a:pt x="694" y="32"/>
                  </a:lnTo>
                  <a:lnTo>
                    <a:pt x="702" y="32"/>
                  </a:lnTo>
                  <a:lnTo>
                    <a:pt x="702" y="28"/>
                  </a:lnTo>
                  <a:lnTo>
                    <a:pt x="716" y="27"/>
                  </a:lnTo>
                  <a:lnTo>
                    <a:pt x="716" y="32"/>
                  </a:lnTo>
                  <a:lnTo>
                    <a:pt x="725" y="32"/>
                  </a:lnTo>
                  <a:cubicBezTo>
                    <a:pt x="731" y="32"/>
                    <a:pt x="728" y="27"/>
                    <a:pt x="734" y="27"/>
                  </a:cubicBezTo>
                  <a:lnTo>
                    <a:pt x="739" y="27"/>
                  </a:lnTo>
                  <a:cubicBezTo>
                    <a:pt x="740" y="30"/>
                    <a:pt x="752" y="55"/>
                    <a:pt x="755" y="55"/>
                  </a:cubicBezTo>
                  <a:cubicBezTo>
                    <a:pt x="761" y="55"/>
                    <a:pt x="767" y="41"/>
                    <a:pt x="771" y="37"/>
                  </a:cubicBezTo>
                  <a:lnTo>
                    <a:pt x="776" y="42"/>
                  </a:lnTo>
                  <a:lnTo>
                    <a:pt x="794" y="23"/>
                  </a:lnTo>
                  <a:lnTo>
                    <a:pt x="801" y="22"/>
                  </a:lnTo>
                  <a:cubicBezTo>
                    <a:pt x="805" y="22"/>
                    <a:pt x="805" y="21"/>
                    <a:pt x="808" y="18"/>
                  </a:cubicBezTo>
                  <a:lnTo>
                    <a:pt x="840" y="18"/>
                  </a:lnTo>
                  <a:cubicBezTo>
                    <a:pt x="843" y="15"/>
                    <a:pt x="843" y="13"/>
                    <a:pt x="847" y="13"/>
                  </a:cubicBezTo>
                  <a:lnTo>
                    <a:pt x="857" y="13"/>
                  </a:lnTo>
                  <a:cubicBezTo>
                    <a:pt x="863" y="12"/>
                    <a:pt x="860" y="18"/>
                    <a:pt x="866" y="18"/>
                  </a:cubicBezTo>
                  <a:lnTo>
                    <a:pt x="877" y="18"/>
                  </a:lnTo>
                  <a:cubicBezTo>
                    <a:pt x="879" y="25"/>
                    <a:pt x="907" y="36"/>
                    <a:pt x="907" y="60"/>
                  </a:cubicBezTo>
                  <a:lnTo>
                    <a:pt x="907" y="70"/>
                  </a:lnTo>
                  <a:lnTo>
                    <a:pt x="910" y="70"/>
                  </a:lnTo>
                  <a:lnTo>
                    <a:pt x="910" y="95"/>
                  </a:lnTo>
                  <a:cubicBezTo>
                    <a:pt x="910" y="104"/>
                    <a:pt x="915" y="100"/>
                    <a:pt x="915" y="109"/>
                  </a:cubicBezTo>
                  <a:lnTo>
                    <a:pt x="915" y="152"/>
                  </a:lnTo>
                  <a:lnTo>
                    <a:pt x="919" y="152"/>
                  </a:lnTo>
                  <a:lnTo>
                    <a:pt x="919" y="172"/>
                  </a:lnTo>
                  <a:cubicBezTo>
                    <a:pt x="919" y="177"/>
                    <a:pt x="920" y="177"/>
                    <a:pt x="922" y="182"/>
                  </a:cubicBezTo>
                  <a:lnTo>
                    <a:pt x="919" y="181"/>
                  </a:lnTo>
                  <a:lnTo>
                    <a:pt x="919" y="204"/>
                  </a:lnTo>
                  <a:cubicBezTo>
                    <a:pt x="919" y="213"/>
                    <a:pt x="922" y="208"/>
                    <a:pt x="922" y="216"/>
                  </a:cubicBezTo>
                  <a:lnTo>
                    <a:pt x="922" y="219"/>
                  </a:lnTo>
                  <a:cubicBezTo>
                    <a:pt x="922" y="227"/>
                    <a:pt x="919" y="223"/>
                    <a:pt x="919" y="231"/>
                  </a:cubicBezTo>
                  <a:lnTo>
                    <a:pt x="919" y="273"/>
                  </a:lnTo>
                  <a:cubicBezTo>
                    <a:pt x="919" y="282"/>
                    <a:pt x="931" y="297"/>
                    <a:pt x="931" y="311"/>
                  </a:cubicBezTo>
                  <a:cubicBezTo>
                    <a:pt x="931" y="326"/>
                    <a:pt x="909" y="361"/>
                    <a:pt x="903" y="373"/>
                  </a:cubicBezTo>
                  <a:cubicBezTo>
                    <a:pt x="905" y="377"/>
                    <a:pt x="907" y="377"/>
                    <a:pt x="907" y="383"/>
                  </a:cubicBezTo>
                  <a:lnTo>
                    <a:pt x="906" y="390"/>
                  </a:lnTo>
                  <a:lnTo>
                    <a:pt x="899" y="393"/>
                  </a:lnTo>
                  <a:lnTo>
                    <a:pt x="905" y="405"/>
                  </a:lnTo>
                  <a:lnTo>
                    <a:pt x="915" y="405"/>
                  </a:lnTo>
                  <a:cubicBezTo>
                    <a:pt x="918" y="410"/>
                    <a:pt x="919" y="409"/>
                    <a:pt x="919" y="415"/>
                  </a:cubicBezTo>
                  <a:lnTo>
                    <a:pt x="919" y="427"/>
                  </a:lnTo>
                  <a:cubicBezTo>
                    <a:pt x="919" y="436"/>
                    <a:pt x="915" y="431"/>
                    <a:pt x="915" y="440"/>
                  </a:cubicBezTo>
                  <a:lnTo>
                    <a:pt x="915" y="447"/>
                  </a:lnTo>
                  <a:lnTo>
                    <a:pt x="919" y="447"/>
                  </a:lnTo>
                  <a:lnTo>
                    <a:pt x="918" y="481"/>
                  </a:lnTo>
                  <a:lnTo>
                    <a:pt x="910" y="500"/>
                  </a:lnTo>
                  <a:lnTo>
                    <a:pt x="910" y="545"/>
                  </a:lnTo>
                  <a:lnTo>
                    <a:pt x="907" y="552"/>
                  </a:lnTo>
                  <a:lnTo>
                    <a:pt x="908" y="578"/>
                  </a:lnTo>
                  <a:lnTo>
                    <a:pt x="888" y="607"/>
                  </a:lnTo>
                  <a:lnTo>
                    <a:pt x="890" y="607"/>
                  </a:lnTo>
                  <a:lnTo>
                    <a:pt x="900" y="624"/>
                  </a:lnTo>
                  <a:lnTo>
                    <a:pt x="900" y="661"/>
                  </a:lnTo>
                  <a:lnTo>
                    <a:pt x="903" y="661"/>
                  </a:lnTo>
                  <a:lnTo>
                    <a:pt x="903" y="693"/>
                  </a:lnTo>
                  <a:lnTo>
                    <a:pt x="907" y="693"/>
                  </a:lnTo>
                  <a:cubicBezTo>
                    <a:pt x="906" y="710"/>
                    <a:pt x="903" y="701"/>
                    <a:pt x="903" y="711"/>
                  </a:cubicBezTo>
                  <a:lnTo>
                    <a:pt x="903" y="718"/>
                  </a:lnTo>
                  <a:cubicBezTo>
                    <a:pt x="897" y="719"/>
                    <a:pt x="887" y="729"/>
                    <a:pt x="887" y="738"/>
                  </a:cubicBezTo>
                  <a:lnTo>
                    <a:pt x="887" y="745"/>
                  </a:lnTo>
                  <a:cubicBezTo>
                    <a:pt x="887" y="757"/>
                    <a:pt x="899" y="757"/>
                    <a:pt x="900" y="773"/>
                  </a:cubicBezTo>
                  <a:lnTo>
                    <a:pt x="896" y="773"/>
                  </a:lnTo>
                  <a:lnTo>
                    <a:pt x="897" y="784"/>
                  </a:lnTo>
                  <a:lnTo>
                    <a:pt x="903" y="795"/>
                  </a:lnTo>
                  <a:lnTo>
                    <a:pt x="903" y="805"/>
                  </a:lnTo>
                  <a:cubicBezTo>
                    <a:pt x="903" y="814"/>
                    <a:pt x="907" y="809"/>
                    <a:pt x="907" y="818"/>
                  </a:cubicBezTo>
                  <a:lnTo>
                    <a:pt x="907" y="842"/>
                  </a:lnTo>
                  <a:cubicBezTo>
                    <a:pt x="907" y="848"/>
                    <a:pt x="905" y="848"/>
                    <a:pt x="903" y="852"/>
                  </a:cubicBezTo>
                  <a:lnTo>
                    <a:pt x="903" y="872"/>
                  </a:lnTo>
                  <a:cubicBezTo>
                    <a:pt x="901" y="877"/>
                    <a:pt x="900" y="877"/>
                    <a:pt x="900" y="882"/>
                  </a:cubicBezTo>
                  <a:lnTo>
                    <a:pt x="900" y="902"/>
                  </a:lnTo>
                  <a:lnTo>
                    <a:pt x="896" y="902"/>
                  </a:lnTo>
                  <a:lnTo>
                    <a:pt x="907" y="924"/>
                  </a:lnTo>
                  <a:lnTo>
                    <a:pt x="907" y="939"/>
                  </a:lnTo>
                  <a:cubicBezTo>
                    <a:pt x="907" y="948"/>
                    <a:pt x="910" y="943"/>
                    <a:pt x="910" y="952"/>
                  </a:cubicBezTo>
                  <a:lnTo>
                    <a:pt x="910" y="972"/>
                  </a:lnTo>
                  <a:cubicBezTo>
                    <a:pt x="910" y="980"/>
                    <a:pt x="907" y="975"/>
                    <a:pt x="907" y="984"/>
                  </a:cubicBezTo>
                  <a:lnTo>
                    <a:pt x="907" y="1014"/>
                  </a:lnTo>
                  <a:cubicBezTo>
                    <a:pt x="907" y="1022"/>
                    <a:pt x="910" y="1018"/>
                    <a:pt x="910" y="1026"/>
                  </a:cubicBezTo>
                  <a:lnTo>
                    <a:pt x="910" y="1059"/>
                  </a:lnTo>
                  <a:lnTo>
                    <a:pt x="907" y="1059"/>
                  </a:lnTo>
                  <a:lnTo>
                    <a:pt x="907" y="1069"/>
                  </a:lnTo>
                  <a:cubicBezTo>
                    <a:pt x="907" y="1077"/>
                    <a:pt x="903" y="1072"/>
                    <a:pt x="903" y="1081"/>
                  </a:cubicBezTo>
                  <a:lnTo>
                    <a:pt x="903" y="1091"/>
                  </a:lnTo>
                  <a:lnTo>
                    <a:pt x="907" y="1091"/>
                  </a:lnTo>
                  <a:lnTo>
                    <a:pt x="907" y="1101"/>
                  </a:lnTo>
                  <a:cubicBezTo>
                    <a:pt x="907" y="1109"/>
                    <a:pt x="903" y="1105"/>
                    <a:pt x="903" y="1113"/>
                  </a:cubicBezTo>
                  <a:lnTo>
                    <a:pt x="903" y="1198"/>
                  </a:lnTo>
                  <a:lnTo>
                    <a:pt x="900" y="1198"/>
                  </a:lnTo>
                  <a:lnTo>
                    <a:pt x="900" y="1208"/>
                  </a:lnTo>
                  <a:cubicBezTo>
                    <a:pt x="900" y="1209"/>
                    <a:pt x="893" y="1233"/>
                    <a:pt x="893" y="1235"/>
                  </a:cubicBezTo>
                  <a:lnTo>
                    <a:pt x="893" y="1245"/>
                  </a:lnTo>
                  <a:cubicBezTo>
                    <a:pt x="886" y="1248"/>
                    <a:pt x="882" y="1290"/>
                    <a:pt x="868" y="1290"/>
                  </a:cubicBezTo>
                  <a:lnTo>
                    <a:pt x="861" y="1290"/>
                  </a:lnTo>
                  <a:lnTo>
                    <a:pt x="861" y="1295"/>
                  </a:lnTo>
                  <a:lnTo>
                    <a:pt x="836" y="1295"/>
                  </a:lnTo>
                  <a:cubicBezTo>
                    <a:pt x="835" y="1290"/>
                    <a:pt x="826" y="1282"/>
                    <a:pt x="822" y="1282"/>
                  </a:cubicBezTo>
                  <a:lnTo>
                    <a:pt x="820" y="1282"/>
                  </a:lnTo>
                  <a:cubicBezTo>
                    <a:pt x="814" y="1282"/>
                    <a:pt x="810" y="1284"/>
                    <a:pt x="806" y="1287"/>
                  </a:cubicBezTo>
                  <a:cubicBezTo>
                    <a:pt x="800" y="1283"/>
                    <a:pt x="759" y="1257"/>
                    <a:pt x="755" y="1257"/>
                  </a:cubicBezTo>
                  <a:lnTo>
                    <a:pt x="694" y="1257"/>
                  </a:lnTo>
                  <a:cubicBezTo>
                    <a:pt x="696" y="1267"/>
                    <a:pt x="705" y="1267"/>
                    <a:pt x="712" y="1276"/>
                  </a:cubicBezTo>
                  <a:cubicBezTo>
                    <a:pt x="717" y="1282"/>
                    <a:pt x="726" y="1290"/>
                    <a:pt x="734" y="1290"/>
                  </a:cubicBezTo>
                  <a:lnTo>
                    <a:pt x="739" y="1300"/>
                  </a:lnTo>
                  <a:lnTo>
                    <a:pt x="736" y="1300"/>
                  </a:lnTo>
                  <a:lnTo>
                    <a:pt x="736" y="1305"/>
                  </a:lnTo>
                  <a:cubicBezTo>
                    <a:pt x="733" y="1301"/>
                    <a:pt x="733" y="1300"/>
                    <a:pt x="729" y="1300"/>
                  </a:cubicBezTo>
                  <a:cubicBezTo>
                    <a:pt x="723" y="1300"/>
                    <a:pt x="726" y="1305"/>
                    <a:pt x="720" y="1304"/>
                  </a:cubicBezTo>
                  <a:lnTo>
                    <a:pt x="680" y="1305"/>
                  </a:lnTo>
                  <a:cubicBezTo>
                    <a:pt x="678" y="1305"/>
                    <a:pt x="661" y="1295"/>
                    <a:pt x="660" y="1295"/>
                  </a:cubicBezTo>
                  <a:lnTo>
                    <a:pt x="650" y="1295"/>
                  </a:lnTo>
                  <a:lnTo>
                    <a:pt x="650" y="1290"/>
                  </a:lnTo>
                  <a:lnTo>
                    <a:pt x="627" y="1290"/>
                  </a:lnTo>
                  <a:cubicBezTo>
                    <a:pt x="622" y="1290"/>
                    <a:pt x="622" y="1286"/>
                    <a:pt x="618" y="1282"/>
                  </a:cubicBezTo>
                  <a:lnTo>
                    <a:pt x="609" y="1295"/>
                  </a:lnTo>
                  <a:lnTo>
                    <a:pt x="562" y="1295"/>
                  </a:lnTo>
                  <a:lnTo>
                    <a:pt x="562" y="1290"/>
                  </a:lnTo>
                  <a:lnTo>
                    <a:pt x="555" y="1290"/>
                  </a:lnTo>
                  <a:cubicBezTo>
                    <a:pt x="548" y="1290"/>
                    <a:pt x="549" y="1282"/>
                    <a:pt x="546" y="1282"/>
                  </a:cubicBezTo>
                  <a:cubicBezTo>
                    <a:pt x="541" y="1282"/>
                    <a:pt x="538" y="1290"/>
                    <a:pt x="537" y="1295"/>
                  </a:cubicBezTo>
                  <a:lnTo>
                    <a:pt x="511" y="1295"/>
                  </a:lnTo>
                  <a:lnTo>
                    <a:pt x="511" y="1300"/>
                  </a:lnTo>
                  <a:lnTo>
                    <a:pt x="477" y="1300"/>
                  </a:lnTo>
                  <a:lnTo>
                    <a:pt x="477" y="1295"/>
                  </a:lnTo>
                  <a:cubicBezTo>
                    <a:pt x="470" y="1297"/>
                    <a:pt x="474" y="1300"/>
                    <a:pt x="468" y="1300"/>
                  </a:cubicBezTo>
                  <a:lnTo>
                    <a:pt x="451" y="1300"/>
                  </a:lnTo>
                  <a:lnTo>
                    <a:pt x="451" y="1295"/>
                  </a:lnTo>
                  <a:lnTo>
                    <a:pt x="438" y="1295"/>
                  </a:lnTo>
                  <a:lnTo>
                    <a:pt x="438" y="1300"/>
                  </a:lnTo>
                  <a:lnTo>
                    <a:pt x="383" y="1299"/>
                  </a:lnTo>
                  <a:lnTo>
                    <a:pt x="379" y="1290"/>
                  </a:lnTo>
                  <a:lnTo>
                    <a:pt x="371" y="1290"/>
                  </a:lnTo>
                  <a:cubicBezTo>
                    <a:pt x="365" y="1290"/>
                    <a:pt x="366" y="1282"/>
                    <a:pt x="363" y="1282"/>
                  </a:cubicBezTo>
                  <a:cubicBezTo>
                    <a:pt x="358" y="1282"/>
                    <a:pt x="355" y="1290"/>
                    <a:pt x="354" y="1295"/>
                  </a:cubicBezTo>
                  <a:lnTo>
                    <a:pt x="271" y="1295"/>
                  </a:lnTo>
                  <a:cubicBezTo>
                    <a:pt x="265" y="1295"/>
                    <a:pt x="267" y="1300"/>
                    <a:pt x="264" y="1300"/>
                  </a:cubicBezTo>
                  <a:cubicBezTo>
                    <a:pt x="258" y="1300"/>
                    <a:pt x="261" y="1295"/>
                    <a:pt x="255" y="1295"/>
                  </a:cubicBezTo>
                  <a:lnTo>
                    <a:pt x="236" y="1295"/>
                  </a:lnTo>
                  <a:lnTo>
                    <a:pt x="236" y="1300"/>
                  </a:lnTo>
                  <a:lnTo>
                    <a:pt x="218" y="1300"/>
                  </a:lnTo>
                  <a:lnTo>
                    <a:pt x="218" y="1295"/>
                  </a:lnTo>
                  <a:lnTo>
                    <a:pt x="203" y="1295"/>
                  </a:lnTo>
                  <a:cubicBezTo>
                    <a:pt x="199" y="1295"/>
                    <a:pt x="199" y="1297"/>
                    <a:pt x="195" y="1300"/>
                  </a:cubicBezTo>
                  <a:lnTo>
                    <a:pt x="174" y="1299"/>
                  </a:lnTo>
                  <a:lnTo>
                    <a:pt x="169" y="1305"/>
                  </a:lnTo>
                  <a:lnTo>
                    <a:pt x="106" y="1305"/>
                  </a:lnTo>
                  <a:cubicBezTo>
                    <a:pt x="103" y="1308"/>
                    <a:pt x="103" y="1310"/>
                    <a:pt x="99" y="1310"/>
                  </a:cubicBezTo>
                  <a:lnTo>
                    <a:pt x="92" y="1309"/>
                  </a:lnTo>
                  <a:lnTo>
                    <a:pt x="92" y="1305"/>
                  </a:lnTo>
                  <a:lnTo>
                    <a:pt x="51" y="1305"/>
                  </a:lnTo>
                  <a:cubicBezTo>
                    <a:pt x="47" y="1304"/>
                    <a:pt x="47" y="1303"/>
                    <a:pt x="44" y="1300"/>
                  </a:cubicBezTo>
                  <a:lnTo>
                    <a:pt x="34" y="1300"/>
                  </a:lnTo>
                  <a:cubicBezTo>
                    <a:pt x="23" y="1289"/>
                    <a:pt x="13" y="1275"/>
                    <a:pt x="5" y="1260"/>
                  </a:cubicBezTo>
                  <a:cubicBezTo>
                    <a:pt x="5" y="1244"/>
                    <a:pt x="9" y="1217"/>
                    <a:pt x="0" y="1213"/>
                  </a:cubicBezTo>
                  <a:lnTo>
                    <a:pt x="0" y="1141"/>
                  </a:lnTo>
                  <a:lnTo>
                    <a:pt x="5" y="1138"/>
                  </a:lnTo>
                  <a:close/>
                </a:path>
              </a:pathLst>
            </a:custGeom>
            <a:solidFill>
              <a:srgbClr val="E500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8" name="Freeform 151"/>
            <p:cNvSpPr>
              <a:spLocks noEditPoints="1"/>
            </p:cNvSpPr>
            <p:nvPr/>
          </p:nvSpPr>
          <p:spPr bwMode="auto">
            <a:xfrm>
              <a:off x="4933269" y="4482420"/>
              <a:ext cx="138113" cy="458788"/>
            </a:xfrm>
            <a:custGeom>
              <a:avLst/>
              <a:gdLst>
                <a:gd name="T0" fmla="*/ 170 w 366"/>
                <a:gd name="T1" fmla="*/ 179 h 1245"/>
                <a:gd name="T2" fmla="*/ 182 w 366"/>
                <a:gd name="T3" fmla="*/ 3 h 1245"/>
                <a:gd name="T4" fmla="*/ 208 w 366"/>
                <a:gd name="T5" fmla="*/ 118 h 1245"/>
                <a:gd name="T6" fmla="*/ 310 w 366"/>
                <a:gd name="T7" fmla="*/ 92 h 1245"/>
                <a:gd name="T8" fmla="*/ 342 w 366"/>
                <a:gd name="T9" fmla="*/ 74 h 1245"/>
                <a:gd name="T10" fmla="*/ 352 w 366"/>
                <a:gd name="T11" fmla="*/ 184 h 1245"/>
                <a:gd name="T12" fmla="*/ 209 w 366"/>
                <a:gd name="T13" fmla="*/ 337 h 1245"/>
                <a:gd name="T14" fmla="*/ 212 w 366"/>
                <a:gd name="T15" fmla="*/ 610 h 1245"/>
                <a:gd name="T16" fmla="*/ 170 w 366"/>
                <a:gd name="T17" fmla="*/ 592 h 1245"/>
                <a:gd name="T18" fmla="*/ 70 w 366"/>
                <a:gd name="T19" fmla="*/ 330 h 1245"/>
                <a:gd name="T20" fmla="*/ 15 w 366"/>
                <a:gd name="T21" fmla="*/ 191 h 1245"/>
                <a:gd name="T22" fmla="*/ 39 w 366"/>
                <a:gd name="T23" fmla="*/ 76 h 1245"/>
                <a:gd name="T24" fmla="*/ 57 w 366"/>
                <a:gd name="T25" fmla="*/ 144 h 1245"/>
                <a:gd name="T26" fmla="*/ 54 w 366"/>
                <a:gd name="T27" fmla="*/ 220 h 1245"/>
                <a:gd name="T28" fmla="*/ 79 w 366"/>
                <a:gd name="T29" fmla="*/ 287 h 1245"/>
                <a:gd name="T30" fmla="*/ 170 w 366"/>
                <a:gd name="T31" fmla="*/ 295 h 1245"/>
                <a:gd name="T32" fmla="*/ 209 w 366"/>
                <a:gd name="T33" fmla="*/ 254 h 1245"/>
                <a:gd name="T34" fmla="*/ 315 w 366"/>
                <a:gd name="T35" fmla="*/ 230 h 1245"/>
                <a:gd name="T36" fmla="*/ 209 w 366"/>
                <a:gd name="T37" fmla="*/ 254 h 1245"/>
                <a:gd name="T38" fmla="*/ 134 w 366"/>
                <a:gd name="T39" fmla="*/ 909 h 1245"/>
                <a:gd name="T40" fmla="*/ 200 w 366"/>
                <a:gd name="T41" fmla="*/ 987 h 1245"/>
                <a:gd name="T42" fmla="*/ 74 w 366"/>
                <a:gd name="T43" fmla="*/ 1026 h 1245"/>
                <a:gd name="T44" fmla="*/ 157 w 366"/>
                <a:gd name="T45" fmla="*/ 1000 h 1245"/>
                <a:gd name="T46" fmla="*/ 142 w 366"/>
                <a:gd name="T47" fmla="*/ 947 h 1245"/>
                <a:gd name="T48" fmla="*/ 101 w 366"/>
                <a:gd name="T49" fmla="*/ 994 h 1245"/>
                <a:gd name="T50" fmla="*/ 0 w 366"/>
                <a:gd name="T51" fmla="*/ 880 h 1245"/>
                <a:gd name="T52" fmla="*/ 232 w 366"/>
                <a:gd name="T53" fmla="*/ 697 h 1245"/>
                <a:gd name="T54" fmla="*/ 364 w 366"/>
                <a:gd name="T55" fmla="*/ 859 h 1245"/>
                <a:gd name="T56" fmla="*/ 338 w 366"/>
                <a:gd name="T57" fmla="*/ 1192 h 1245"/>
                <a:gd name="T58" fmla="*/ 156 w 366"/>
                <a:gd name="T59" fmla="*/ 1245 h 1245"/>
                <a:gd name="T60" fmla="*/ 7 w 366"/>
                <a:gd name="T61" fmla="*/ 1120 h 1245"/>
                <a:gd name="T62" fmla="*/ 41 w 366"/>
                <a:gd name="T63" fmla="*/ 1002 h 1245"/>
                <a:gd name="T64" fmla="*/ 57 w 366"/>
                <a:gd name="T65" fmla="*/ 1156 h 1245"/>
                <a:gd name="T66" fmla="*/ 294 w 366"/>
                <a:gd name="T67" fmla="*/ 1190 h 1245"/>
                <a:gd name="T68" fmla="*/ 323 w 366"/>
                <a:gd name="T69" fmla="*/ 1062 h 1245"/>
                <a:gd name="T70" fmla="*/ 249 w 366"/>
                <a:gd name="T71" fmla="*/ 1036 h 1245"/>
                <a:gd name="T72" fmla="*/ 271 w 366"/>
                <a:gd name="T73" fmla="*/ 1178 h 1245"/>
                <a:gd name="T74" fmla="*/ 259 w 366"/>
                <a:gd name="T75" fmla="*/ 1203 h 1245"/>
                <a:gd name="T76" fmla="*/ 212 w 366"/>
                <a:gd name="T77" fmla="*/ 1103 h 1245"/>
                <a:gd name="T78" fmla="*/ 81 w 366"/>
                <a:gd name="T79" fmla="*/ 1117 h 1245"/>
                <a:gd name="T80" fmla="*/ 192 w 366"/>
                <a:gd name="T81" fmla="*/ 1081 h 1245"/>
                <a:gd name="T82" fmla="*/ 211 w 366"/>
                <a:gd name="T83" fmla="*/ 1074 h 1245"/>
                <a:gd name="T84" fmla="*/ 221 w 366"/>
                <a:gd name="T85" fmla="*/ 975 h 1245"/>
                <a:gd name="T86" fmla="*/ 113 w 366"/>
                <a:gd name="T87" fmla="*/ 869 h 1245"/>
                <a:gd name="T88" fmla="*/ 90 w 366"/>
                <a:gd name="T89" fmla="*/ 833 h 1245"/>
                <a:gd name="T90" fmla="*/ 184 w 366"/>
                <a:gd name="T91" fmla="*/ 802 h 1245"/>
                <a:gd name="T92" fmla="*/ 192 w 366"/>
                <a:gd name="T93" fmla="*/ 735 h 1245"/>
                <a:gd name="T94" fmla="*/ 86 w 366"/>
                <a:gd name="T95" fmla="*/ 745 h 1245"/>
                <a:gd name="T96" fmla="*/ 42 w 366"/>
                <a:gd name="T97" fmla="*/ 888 h 1245"/>
                <a:gd name="T98" fmla="*/ 223 w 366"/>
                <a:gd name="T99" fmla="*/ 761 h 1245"/>
                <a:gd name="T100" fmla="*/ 235 w 366"/>
                <a:gd name="T101" fmla="*/ 781 h 1245"/>
                <a:gd name="T102" fmla="*/ 310 w 366"/>
                <a:gd name="T103" fmla="*/ 767 h 1245"/>
                <a:gd name="T104" fmla="*/ 274 w 366"/>
                <a:gd name="T105" fmla="*/ 829 h 1245"/>
                <a:gd name="T106" fmla="*/ 292 w 366"/>
                <a:gd name="T107" fmla="*/ 867 h 1245"/>
                <a:gd name="T108" fmla="*/ 227 w 366"/>
                <a:gd name="T109" fmla="*/ 867 h 1245"/>
                <a:gd name="T110" fmla="*/ 299 w 366"/>
                <a:gd name="T111" fmla="*/ 891 h 1245"/>
                <a:gd name="T112" fmla="*/ 276 w 366"/>
                <a:gd name="T113" fmla="*/ 950 h 1245"/>
                <a:gd name="T114" fmla="*/ 266 w 366"/>
                <a:gd name="T115" fmla="*/ 972 h 1245"/>
                <a:gd name="T116" fmla="*/ 324 w 366"/>
                <a:gd name="T117" fmla="*/ 1035 h 1245"/>
                <a:gd name="T118" fmla="*/ 322 w 366"/>
                <a:gd name="T119" fmla="*/ 869 h 1245"/>
                <a:gd name="T120" fmla="*/ 213 w 366"/>
                <a:gd name="T121" fmla="*/ 735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1245">
                  <a:moveTo>
                    <a:pt x="54" y="181"/>
                  </a:moveTo>
                  <a:lnTo>
                    <a:pt x="62" y="180"/>
                  </a:lnTo>
                  <a:lnTo>
                    <a:pt x="170" y="179"/>
                  </a:lnTo>
                  <a:lnTo>
                    <a:pt x="165" y="49"/>
                  </a:lnTo>
                  <a:cubicBezTo>
                    <a:pt x="164" y="31"/>
                    <a:pt x="165" y="20"/>
                    <a:pt x="168" y="15"/>
                  </a:cubicBezTo>
                  <a:cubicBezTo>
                    <a:pt x="172" y="11"/>
                    <a:pt x="176" y="7"/>
                    <a:pt x="182" y="3"/>
                  </a:cubicBezTo>
                  <a:cubicBezTo>
                    <a:pt x="188" y="0"/>
                    <a:pt x="194" y="0"/>
                    <a:pt x="200" y="3"/>
                  </a:cubicBezTo>
                  <a:cubicBezTo>
                    <a:pt x="205" y="8"/>
                    <a:pt x="208" y="14"/>
                    <a:pt x="208" y="21"/>
                  </a:cubicBezTo>
                  <a:lnTo>
                    <a:pt x="208" y="118"/>
                  </a:lnTo>
                  <a:lnTo>
                    <a:pt x="209" y="177"/>
                  </a:lnTo>
                  <a:lnTo>
                    <a:pt x="315" y="176"/>
                  </a:lnTo>
                  <a:lnTo>
                    <a:pt x="310" y="92"/>
                  </a:lnTo>
                  <a:cubicBezTo>
                    <a:pt x="309" y="84"/>
                    <a:pt x="310" y="77"/>
                    <a:pt x="314" y="73"/>
                  </a:cubicBezTo>
                  <a:cubicBezTo>
                    <a:pt x="317" y="68"/>
                    <a:pt x="322" y="66"/>
                    <a:pt x="328" y="65"/>
                  </a:cubicBezTo>
                  <a:cubicBezTo>
                    <a:pt x="333" y="65"/>
                    <a:pt x="337" y="68"/>
                    <a:pt x="342" y="74"/>
                  </a:cubicBezTo>
                  <a:cubicBezTo>
                    <a:pt x="346" y="81"/>
                    <a:pt x="349" y="93"/>
                    <a:pt x="350" y="112"/>
                  </a:cubicBezTo>
                  <a:lnTo>
                    <a:pt x="352" y="156"/>
                  </a:lnTo>
                  <a:cubicBezTo>
                    <a:pt x="352" y="163"/>
                    <a:pt x="352" y="172"/>
                    <a:pt x="352" y="184"/>
                  </a:cubicBezTo>
                  <a:cubicBezTo>
                    <a:pt x="352" y="215"/>
                    <a:pt x="349" y="242"/>
                    <a:pt x="345" y="264"/>
                  </a:cubicBezTo>
                  <a:cubicBezTo>
                    <a:pt x="341" y="287"/>
                    <a:pt x="331" y="303"/>
                    <a:pt x="314" y="313"/>
                  </a:cubicBezTo>
                  <a:cubicBezTo>
                    <a:pt x="298" y="324"/>
                    <a:pt x="263" y="331"/>
                    <a:pt x="209" y="337"/>
                  </a:cubicBezTo>
                  <a:lnTo>
                    <a:pt x="209" y="519"/>
                  </a:lnTo>
                  <a:cubicBezTo>
                    <a:pt x="209" y="548"/>
                    <a:pt x="210" y="570"/>
                    <a:pt x="211" y="583"/>
                  </a:cubicBezTo>
                  <a:cubicBezTo>
                    <a:pt x="211" y="596"/>
                    <a:pt x="212" y="605"/>
                    <a:pt x="212" y="610"/>
                  </a:cubicBezTo>
                  <a:cubicBezTo>
                    <a:pt x="211" y="620"/>
                    <a:pt x="209" y="628"/>
                    <a:pt x="205" y="634"/>
                  </a:cubicBezTo>
                  <a:cubicBezTo>
                    <a:pt x="202" y="641"/>
                    <a:pt x="197" y="644"/>
                    <a:pt x="192" y="643"/>
                  </a:cubicBezTo>
                  <a:cubicBezTo>
                    <a:pt x="178" y="643"/>
                    <a:pt x="170" y="626"/>
                    <a:pt x="170" y="592"/>
                  </a:cubicBezTo>
                  <a:lnTo>
                    <a:pt x="170" y="507"/>
                  </a:lnTo>
                  <a:lnTo>
                    <a:pt x="169" y="337"/>
                  </a:lnTo>
                  <a:cubicBezTo>
                    <a:pt x="125" y="337"/>
                    <a:pt x="92" y="334"/>
                    <a:pt x="70" y="330"/>
                  </a:cubicBezTo>
                  <a:cubicBezTo>
                    <a:pt x="48" y="325"/>
                    <a:pt x="33" y="310"/>
                    <a:pt x="26" y="284"/>
                  </a:cubicBezTo>
                  <a:cubicBezTo>
                    <a:pt x="19" y="259"/>
                    <a:pt x="15" y="237"/>
                    <a:pt x="15" y="221"/>
                  </a:cubicBezTo>
                  <a:cubicBezTo>
                    <a:pt x="15" y="204"/>
                    <a:pt x="15" y="194"/>
                    <a:pt x="15" y="191"/>
                  </a:cubicBezTo>
                  <a:lnTo>
                    <a:pt x="15" y="121"/>
                  </a:lnTo>
                  <a:cubicBezTo>
                    <a:pt x="15" y="106"/>
                    <a:pt x="18" y="95"/>
                    <a:pt x="22" y="87"/>
                  </a:cubicBezTo>
                  <a:cubicBezTo>
                    <a:pt x="27" y="79"/>
                    <a:pt x="33" y="76"/>
                    <a:pt x="39" y="76"/>
                  </a:cubicBezTo>
                  <a:cubicBezTo>
                    <a:pt x="45" y="77"/>
                    <a:pt x="50" y="80"/>
                    <a:pt x="54" y="87"/>
                  </a:cubicBezTo>
                  <a:cubicBezTo>
                    <a:pt x="58" y="94"/>
                    <a:pt x="61" y="102"/>
                    <a:pt x="61" y="112"/>
                  </a:cubicBezTo>
                  <a:lnTo>
                    <a:pt x="57" y="144"/>
                  </a:lnTo>
                  <a:lnTo>
                    <a:pt x="55" y="168"/>
                  </a:lnTo>
                  <a:lnTo>
                    <a:pt x="54" y="181"/>
                  </a:lnTo>
                  <a:close/>
                  <a:moveTo>
                    <a:pt x="54" y="220"/>
                  </a:moveTo>
                  <a:cubicBezTo>
                    <a:pt x="53" y="231"/>
                    <a:pt x="53" y="239"/>
                    <a:pt x="54" y="243"/>
                  </a:cubicBezTo>
                  <a:cubicBezTo>
                    <a:pt x="55" y="247"/>
                    <a:pt x="57" y="254"/>
                    <a:pt x="61" y="264"/>
                  </a:cubicBezTo>
                  <a:cubicBezTo>
                    <a:pt x="65" y="273"/>
                    <a:pt x="71" y="281"/>
                    <a:pt x="79" y="287"/>
                  </a:cubicBezTo>
                  <a:cubicBezTo>
                    <a:pt x="86" y="293"/>
                    <a:pt x="111" y="296"/>
                    <a:pt x="152" y="295"/>
                  </a:cubicBezTo>
                  <a:lnTo>
                    <a:pt x="161" y="295"/>
                  </a:lnTo>
                  <a:lnTo>
                    <a:pt x="170" y="295"/>
                  </a:lnTo>
                  <a:lnTo>
                    <a:pt x="169" y="218"/>
                  </a:lnTo>
                  <a:lnTo>
                    <a:pt x="54" y="220"/>
                  </a:lnTo>
                  <a:close/>
                  <a:moveTo>
                    <a:pt x="209" y="254"/>
                  </a:moveTo>
                  <a:lnTo>
                    <a:pt x="209" y="294"/>
                  </a:lnTo>
                  <a:cubicBezTo>
                    <a:pt x="245" y="294"/>
                    <a:pt x="272" y="289"/>
                    <a:pt x="289" y="280"/>
                  </a:cubicBezTo>
                  <a:cubicBezTo>
                    <a:pt x="306" y="272"/>
                    <a:pt x="315" y="255"/>
                    <a:pt x="315" y="230"/>
                  </a:cubicBezTo>
                  <a:lnTo>
                    <a:pt x="315" y="216"/>
                  </a:lnTo>
                  <a:lnTo>
                    <a:pt x="209" y="218"/>
                  </a:lnTo>
                  <a:lnTo>
                    <a:pt x="209" y="254"/>
                  </a:lnTo>
                  <a:close/>
                  <a:moveTo>
                    <a:pt x="62" y="975"/>
                  </a:moveTo>
                  <a:cubicBezTo>
                    <a:pt x="61" y="946"/>
                    <a:pt x="67" y="929"/>
                    <a:pt x="80" y="921"/>
                  </a:cubicBezTo>
                  <a:cubicBezTo>
                    <a:pt x="93" y="914"/>
                    <a:pt x="111" y="910"/>
                    <a:pt x="134" y="909"/>
                  </a:cubicBezTo>
                  <a:cubicBezTo>
                    <a:pt x="158" y="907"/>
                    <a:pt x="173" y="909"/>
                    <a:pt x="181" y="915"/>
                  </a:cubicBezTo>
                  <a:cubicBezTo>
                    <a:pt x="192" y="924"/>
                    <a:pt x="198" y="937"/>
                    <a:pt x="199" y="956"/>
                  </a:cubicBezTo>
                  <a:cubicBezTo>
                    <a:pt x="199" y="974"/>
                    <a:pt x="200" y="984"/>
                    <a:pt x="200" y="987"/>
                  </a:cubicBezTo>
                  <a:cubicBezTo>
                    <a:pt x="199" y="998"/>
                    <a:pt x="195" y="1010"/>
                    <a:pt x="187" y="1024"/>
                  </a:cubicBezTo>
                  <a:cubicBezTo>
                    <a:pt x="178" y="1038"/>
                    <a:pt x="158" y="1045"/>
                    <a:pt x="126" y="1045"/>
                  </a:cubicBezTo>
                  <a:cubicBezTo>
                    <a:pt x="99" y="1045"/>
                    <a:pt x="82" y="1039"/>
                    <a:pt x="74" y="1026"/>
                  </a:cubicBezTo>
                  <a:cubicBezTo>
                    <a:pt x="66" y="1014"/>
                    <a:pt x="62" y="996"/>
                    <a:pt x="62" y="975"/>
                  </a:cubicBezTo>
                  <a:close/>
                  <a:moveTo>
                    <a:pt x="124" y="1006"/>
                  </a:moveTo>
                  <a:cubicBezTo>
                    <a:pt x="141" y="1007"/>
                    <a:pt x="153" y="1006"/>
                    <a:pt x="157" y="1000"/>
                  </a:cubicBezTo>
                  <a:cubicBezTo>
                    <a:pt x="162" y="995"/>
                    <a:pt x="164" y="987"/>
                    <a:pt x="164" y="977"/>
                  </a:cubicBezTo>
                  <a:cubicBezTo>
                    <a:pt x="165" y="967"/>
                    <a:pt x="164" y="960"/>
                    <a:pt x="162" y="956"/>
                  </a:cubicBezTo>
                  <a:cubicBezTo>
                    <a:pt x="158" y="951"/>
                    <a:pt x="151" y="948"/>
                    <a:pt x="142" y="947"/>
                  </a:cubicBezTo>
                  <a:cubicBezTo>
                    <a:pt x="110" y="946"/>
                    <a:pt x="95" y="954"/>
                    <a:pt x="98" y="970"/>
                  </a:cubicBezTo>
                  <a:lnTo>
                    <a:pt x="99" y="975"/>
                  </a:lnTo>
                  <a:lnTo>
                    <a:pt x="101" y="994"/>
                  </a:lnTo>
                  <a:cubicBezTo>
                    <a:pt x="102" y="1002"/>
                    <a:pt x="109" y="1006"/>
                    <a:pt x="124" y="1006"/>
                  </a:cubicBezTo>
                  <a:close/>
                  <a:moveTo>
                    <a:pt x="0" y="964"/>
                  </a:moveTo>
                  <a:lnTo>
                    <a:pt x="0" y="880"/>
                  </a:lnTo>
                  <a:cubicBezTo>
                    <a:pt x="0" y="865"/>
                    <a:pt x="2" y="842"/>
                    <a:pt x="4" y="811"/>
                  </a:cubicBezTo>
                  <a:cubicBezTo>
                    <a:pt x="6" y="780"/>
                    <a:pt x="15" y="752"/>
                    <a:pt x="30" y="727"/>
                  </a:cubicBezTo>
                  <a:cubicBezTo>
                    <a:pt x="46" y="702"/>
                    <a:pt x="113" y="692"/>
                    <a:pt x="232" y="697"/>
                  </a:cubicBezTo>
                  <a:cubicBezTo>
                    <a:pt x="286" y="699"/>
                    <a:pt x="320" y="709"/>
                    <a:pt x="335" y="727"/>
                  </a:cubicBezTo>
                  <a:cubicBezTo>
                    <a:pt x="350" y="744"/>
                    <a:pt x="359" y="764"/>
                    <a:pt x="360" y="788"/>
                  </a:cubicBezTo>
                  <a:lnTo>
                    <a:pt x="364" y="859"/>
                  </a:lnTo>
                  <a:lnTo>
                    <a:pt x="366" y="991"/>
                  </a:lnTo>
                  <a:lnTo>
                    <a:pt x="362" y="1090"/>
                  </a:lnTo>
                  <a:cubicBezTo>
                    <a:pt x="359" y="1136"/>
                    <a:pt x="351" y="1170"/>
                    <a:pt x="338" y="1192"/>
                  </a:cubicBezTo>
                  <a:cubicBezTo>
                    <a:pt x="326" y="1213"/>
                    <a:pt x="312" y="1227"/>
                    <a:pt x="299" y="1235"/>
                  </a:cubicBezTo>
                  <a:cubicBezTo>
                    <a:pt x="286" y="1242"/>
                    <a:pt x="267" y="1245"/>
                    <a:pt x="244" y="1245"/>
                  </a:cubicBezTo>
                  <a:lnTo>
                    <a:pt x="156" y="1245"/>
                  </a:lnTo>
                  <a:cubicBezTo>
                    <a:pt x="111" y="1245"/>
                    <a:pt x="81" y="1241"/>
                    <a:pt x="67" y="1232"/>
                  </a:cubicBezTo>
                  <a:cubicBezTo>
                    <a:pt x="52" y="1223"/>
                    <a:pt x="39" y="1209"/>
                    <a:pt x="26" y="1191"/>
                  </a:cubicBezTo>
                  <a:cubicBezTo>
                    <a:pt x="14" y="1173"/>
                    <a:pt x="8" y="1149"/>
                    <a:pt x="7" y="1120"/>
                  </a:cubicBezTo>
                  <a:lnTo>
                    <a:pt x="3" y="1049"/>
                  </a:lnTo>
                  <a:lnTo>
                    <a:pt x="0" y="964"/>
                  </a:lnTo>
                  <a:close/>
                  <a:moveTo>
                    <a:pt x="41" y="1002"/>
                  </a:moveTo>
                  <a:lnTo>
                    <a:pt x="43" y="1063"/>
                  </a:lnTo>
                  <a:cubicBezTo>
                    <a:pt x="43" y="1070"/>
                    <a:pt x="44" y="1084"/>
                    <a:pt x="47" y="1105"/>
                  </a:cubicBezTo>
                  <a:cubicBezTo>
                    <a:pt x="49" y="1125"/>
                    <a:pt x="52" y="1142"/>
                    <a:pt x="57" y="1156"/>
                  </a:cubicBezTo>
                  <a:cubicBezTo>
                    <a:pt x="62" y="1170"/>
                    <a:pt x="72" y="1183"/>
                    <a:pt x="86" y="1194"/>
                  </a:cubicBezTo>
                  <a:cubicBezTo>
                    <a:pt x="100" y="1206"/>
                    <a:pt x="136" y="1211"/>
                    <a:pt x="193" y="1211"/>
                  </a:cubicBezTo>
                  <a:cubicBezTo>
                    <a:pt x="251" y="1211"/>
                    <a:pt x="285" y="1204"/>
                    <a:pt x="294" y="1190"/>
                  </a:cubicBezTo>
                  <a:cubicBezTo>
                    <a:pt x="304" y="1176"/>
                    <a:pt x="311" y="1157"/>
                    <a:pt x="316" y="1134"/>
                  </a:cubicBezTo>
                  <a:cubicBezTo>
                    <a:pt x="321" y="1111"/>
                    <a:pt x="323" y="1092"/>
                    <a:pt x="323" y="1077"/>
                  </a:cubicBezTo>
                  <a:lnTo>
                    <a:pt x="323" y="1062"/>
                  </a:lnTo>
                  <a:cubicBezTo>
                    <a:pt x="314" y="1066"/>
                    <a:pt x="306" y="1066"/>
                    <a:pt x="299" y="1063"/>
                  </a:cubicBezTo>
                  <a:cubicBezTo>
                    <a:pt x="292" y="1059"/>
                    <a:pt x="276" y="1045"/>
                    <a:pt x="251" y="1019"/>
                  </a:cubicBezTo>
                  <a:cubicBezTo>
                    <a:pt x="250" y="1025"/>
                    <a:pt x="249" y="1030"/>
                    <a:pt x="249" y="1036"/>
                  </a:cubicBezTo>
                  <a:cubicBezTo>
                    <a:pt x="248" y="1042"/>
                    <a:pt x="248" y="1053"/>
                    <a:pt x="247" y="1071"/>
                  </a:cubicBezTo>
                  <a:cubicBezTo>
                    <a:pt x="247" y="1088"/>
                    <a:pt x="249" y="1105"/>
                    <a:pt x="255" y="1121"/>
                  </a:cubicBezTo>
                  <a:cubicBezTo>
                    <a:pt x="265" y="1158"/>
                    <a:pt x="270" y="1178"/>
                    <a:pt x="271" y="1178"/>
                  </a:cubicBezTo>
                  <a:lnTo>
                    <a:pt x="271" y="1185"/>
                  </a:lnTo>
                  <a:cubicBezTo>
                    <a:pt x="271" y="1191"/>
                    <a:pt x="270" y="1195"/>
                    <a:pt x="269" y="1196"/>
                  </a:cubicBezTo>
                  <a:cubicBezTo>
                    <a:pt x="268" y="1198"/>
                    <a:pt x="264" y="1201"/>
                    <a:pt x="259" y="1203"/>
                  </a:cubicBezTo>
                  <a:cubicBezTo>
                    <a:pt x="254" y="1205"/>
                    <a:pt x="249" y="1204"/>
                    <a:pt x="244" y="1198"/>
                  </a:cubicBezTo>
                  <a:cubicBezTo>
                    <a:pt x="235" y="1192"/>
                    <a:pt x="228" y="1178"/>
                    <a:pt x="223" y="1154"/>
                  </a:cubicBezTo>
                  <a:cubicBezTo>
                    <a:pt x="217" y="1131"/>
                    <a:pt x="214" y="1114"/>
                    <a:pt x="212" y="1103"/>
                  </a:cubicBezTo>
                  <a:cubicBezTo>
                    <a:pt x="207" y="1109"/>
                    <a:pt x="204" y="1112"/>
                    <a:pt x="201" y="1114"/>
                  </a:cubicBezTo>
                  <a:cubicBezTo>
                    <a:pt x="197" y="1116"/>
                    <a:pt x="189" y="1117"/>
                    <a:pt x="174" y="1117"/>
                  </a:cubicBezTo>
                  <a:lnTo>
                    <a:pt x="81" y="1117"/>
                  </a:lnTo>
                  <a:cubicBezTo>
                    <a:pt x="64" y="1117"/>
                    <a:pt x="56" y="1112"/>
                    <a:pt x="57" y="1102"/>
                  </a:cubicBezTo>
                  <a:cubicBezTo>
                    <a:pt x="57" y="1087"/>
                    <a:pt x="75" y="1080"/>
                    <a:pt x="111" y="1081"/>
                  </a:cubicBezTo>
                  <a:lnTo>
                    <a:pt x="192" y="1081"/>
                  </a:lnTo>
                  <a:cubicBezTo>
                    <a:pt x="198" y="1082"/>
                    <a:pt x="204" y="1084"/>
                    <a:pt x="211" y="1087"/>
                  </a:cubicBezTo>
                  <a:cubicBezTo>
                    <a:pt x="211" y="1084"/>
                    <a:pt x="210" y="1081"/>
                    <a:pt x="210" y="1079"/>
                  </a:cubicBezTo>
                  <a:cubicBezTo>
                    <a:pt x="209" y="1076"/>
                    <a:pt x="210" y="1075"/>
                    <a:pt x="211" y="1074"/>
                  </a:cubicBezTo>
                  <a:lnTo>
                    <a:pt x="213" y="1022"/>
                  </a:lnTo>
                  <a:cubicBezTo>
                    <a:pt x="213" y="1006"/>
                    <a:pt x="215" y="995"/>
                    <a:pt x="217" y="988"/>
                  </a:cubicBezTo>
                  <a:cubicBezTo>
                    <a:pt x="220" y="982"/>
                    <a:pt x="221" y="978"/>
                    <a:pt x="221" y="975"/>
                  </a:cubicBezTo>
                  <a:lnTo>
                    <a:pt x="195" y="895"/>
                  </a:lnTo>
                  <a:lnTo>
                    <a:pt x="188" y="867"/>
                  </a:lnTo>
                  <a:lnTo>
                    <a:pt x="113" y="869"/>
                  </a:lnTo>
                  <a:lnTo>
                    <a:pt x="74" y="872"/>
                  </a:lnTo>
                  <a:cubicBezTo>
                    <a:pt x="64" y="870"/>
                    <a:pt x="60" y="864"/>
                    <a:pt x="61" y="855"/>
                  </a:cubicBezTo>
                  <a:cubicBezTo>
                    <a:pt x="61" y="841"/>
                    <a:pt x="70" y="834"/>
                    <a:pt x="90" y="833"/>
                  </a:cubicBezTo>
                  <a:lnTo>
                    <a:pt x="188" y="829"/>
                  </a:lnTo>
                  <a:cubicBezTo>
                    <a:pt x="187" y="824"/>
                    <a:pt x="187" y="820"/>
                    <a:pt x="187" y="817"/>
                  </a:cubicBezTo>
                  <a:lnTo>
                    <a:pt x="184" y="802"/>
                  </a:lnTo>
                  <a:lnTo>
                    <a:pt x="184" y="770"/>
                  </a:lnTo>
                  <a:cubicBezTo>
                    <a:pt x="183" y="756"/>
                    <a:pt x="183" y="748"/>
                    <a:pt x="185" y="746"/>
                  </a:cubicBezTo>
                  <a:lnTo>
                    <a:pt x="192" y="735"/>
                  </a:lnTo>
                  <a:lnTo>
                    <a:pt x="183" y="735"/>
                  </a:lnTo>
                  <a:cubicBezTo>
                    <a:pt x="172" y="735"/>
                    <a:pt x="159" y="736"/>
                    <a:pt x="145" y="738"/>
                  </a:cubicBezTo>
                  <a:lnTo>
                    <a:pt x="86" y="745"/>
                  </a:lnTo>
                  <a:cubicBezTo>
                    <a:pt x="71" y="747"/>
                    <a:pt x="60" y="755"/>
                    <a:pt x="53" y="767"/>
                  </a:cubicBezTo>
                  <a:cubicBezTo>
                    <a:pt x="47" y="779"/>
                    <a:pt x="43" y="793"/>
                    <a:pt x="43" y="808"/>
                  </a:cubicBezTo>
                  <a:lnTo>
                    <a:pt x="42" y="888"/>
                  </a:lnTo>
                  <a:lnTo>
                    <a:pt x="41" y="1002"/>
                  </a:lnTo>
                  <a:close/>
                  <a:moveTo>
                    <a:pt x="213" y="735"/>
                  </a:moveTo>
                  <a:cubicBezTo>
                    <a:pt x="219" y="742"/>
                    <a:pt x="222" y="751"/>
                    <a:pt x="223" y="761"/>
                  </a:cubicBezTo>
                  <a:cubicBezTo>
                    <a:pt x="223" y="767"/>
                    <a:pt x="223" y="771"/>
                    <a:pt x="223" y="771"/>
                  </a:cubicBezTo>
                  <a:lnTo>
                    <a:pt x="221" y="783"/>
                  </a:lnTo>
                  <a:cubicBezTo>
                    <a:pt x="226" y="783"/>
                    <a:pt x="230" y="782"/>
                    <a:pt x="235" y="781"/>
                  </a:cubicBezTo>
                  <a:cubicBezTo>
                    <a:pt x="240" y="780"/>
                    <a:pt x="244" y="779"/>
                    <a:pt x="247" y="777"/>
                  </a:cubicBezTo>
                  <a:lnTo>
                    <a:pt x="299" y="754"/>
                  </a:lnTo>
                  <a:cubicBezTo>
                    <a:pt x="306" y="757"/>
                    <a:pt x="310" y="761"/>
                    <a:pt x="310" y="767"/>
                  </a:cubicBezTo>
                  <a:cubicBezTo>
                    <a:pt x="309" y="792"/>
                    <a:pt x="280" y="808"/>
                    <a:pt x="223" y="816"/>
                  </a:cubicBezTo>
                  <a:lnTo>
                    <a:pt x="223" y="828"/>
                  </a:lnTo>
                  <a:cubicBezTo>
                    <a:pt x="238" y="830"/>
                    <a:pt x="255" y="830"/>
                    <a:pt x="274" y="829"/>
                  </a:cubicBezTo>
                  <a:cubicBezTo>
                    <a:pt x="293" y="828"/>
                    <a:pt x="303" y="832"/>
                    <a:pt x="302" y="840"/>
                  </a:cubicBezTo>
                  <a:cubicBezTo>
                    <a:pt x="302" y="848"/>
                    <a:pt x="301" y="854"/>
                    <a:pt x="299" y="858"/>
                  </a:cubicBezTo>
                  <a:cubicBezTo>
                    <a:pt x="297" y="862"/>
                    <a:pt x="295" y="865"/>
                    <a:pt x="292" y="867"/>
                  </a:cubicBezTo>
                  <a:cubicBezTo>
                    <a:pt x="288" y="868"/>
                    <a:pt x="284" y="869"/>
                    <a:pt x="278" y="868"/>
                  </a:cubicBezTo>
                  <a:lnTo>
                    <a:pt x="245" y="867"/>
                  </a:lnTo>
                  <a:lnTo>
                    <a:pt x="227" y="867"/>
                  </a:lnTo>
                  <a:cubicBezTo>
                    <a:pt x="234" y="898"/>
                    <a:pt x="238" y="915"/>
                    <a:pt x="240" y="917"/>
                  </a:cubicBezTo>
                  <a:lnTo>
                    <a:pt x="245" y="932"/>
                  </a:lnTo>
                  <a:cubicBezTo>
                    <a:pt x="268" y="905"/>
                    <a:pt x="286" y="892"/>
                    <a:pt x="299" y="891"/>
                  </a:cubicBezTo>
                  <a:cubicBezTo>
                    <a:pt x="309" y="891"/>
                    <a:pt x="314" y="895"/>
                    <a:pt x="314" y="905"/>
                  </a:cubicBezTo>
                  <a:cubicBezTo>
                    <a:pt x="315" y="914"/>
                    <a:pt x="315" y="920"/>
                    <a:pt x="314" y="921"/>
                  </a:cubicBezTo>
                  <a:cubicBezTo>
                    <a:pt x="312" y="925"/>
                    <a:pt x="299" y="934"/>
                    <a:pt x="276" y="950"/>
                  </a:cubicBezTo>
                  <a:lnTo>
                    <a:pt x="267" y="963"/>
                  </a:lnTo>
                  <a:cubicBezTo>
                    <a:pt x="264" y="966"/>
                    <a:pt x="263" y="967"/>
                    <a:pt x="264" y="968"/>
                  </a:cubicBezTo>
                  <a:cubicBezTo>
                    <a:pt x="264" y="969"/>
                    <a:pt x="265" y="970"/>
                    <a:pt x="266" y="972"/>
                  </a:cubicBezTo>
                  <a:cubicBezTo>
                    <a:pt x="268" y="973"/>
                    <a:pt x="273" y="980"/>
                    <a:pt x="282" y="992"/>
                  </a:cubicBezTo>
                  <a:lnTo>
                    <a:pt x="316" y="1026"/>
                  </a:lnTo>
                  <a:lnTo>
                    <a:pt x="324" y="1035"/>
                  </a:lnTo>
                  <a:lnTo>
                    <a:pt x="324" y="945"/>
                  </a:lnTo>
                  <a:cubicBezTo>
                    <a:pt x="324" y="938"/>
                    <a:pt x="324" y="926"/>
                    <a:pt x="323" y="909"/>
                  </a:cubicBezTo>
                  <a:cubicBezTo>
                    <a:pt x="322" y="892"/>
                    <a:pt x="322" y="879"/>
                    <a:pt x="322" y="869"/>
                  </a:cubicBezTo>
                  <a:lnTo>
                    <a:pt x="322" y="801"/>
                  </a:lnTo>
                  <a:cubicBezTo>
                    <a:pt x="320" y="775"/>
                    <a:pt x="315" y="759"/>
                    <a:pt x="307" y="753"/>
                  </a:cubicBezTo>
                  <a:cubicBezTo>
                    <a:pt x="299" y="748"/>
                    <a:pt x="268" y="742"/>
                    <a:pt x="213" y="73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sp>
          <p:nvSpPr>
            <p:cNvPr id="9" name="Freeform 152"/>
            <p:cNvSpPr>
              <a:spLocks noEditPoints="1"/>
            </p:cNvSpPr>
            <p:nvPr/>
          </p:nvSpPr>
          <p:spPr bwMode="auto">
            <a:xfrm>
              <a:off x="4777694" y="4674508"/>
              <a:ext cx="138113" cy="228600"/>
            </a:xfrm>
            <a:custGeom>
              <a:avLst/>
              <a:gdLst>
                <a:gd name="T0" fmla="*/ 201 w 361"/>
                <a:gd name="T1" fmla="*/ 259 h 618"/>
                <a:gd name="T2" fmla="*/ 202 w 361"/>
                <a:gd name="T3" fmla="*/ 287 h 618"/>
                <a:gd name="T4" fmla="*/ 309 w 361"/>
                <a:gd name="T5" fmla="*/ 337 h 618"/>
                <a:gd name="T6" fmla="*/ 242 w 361"/>
                <a:gd name="T7" fmla="*/ 421 h 618"/>
                <a:gd name="T8" fmla="*/ 197 w 361"/>
                <a:gd name="T9" fmla="*/ 394 h 618"/>
                <a:gd name="T10" fmla="*/ 211 w 361"/>
                <a:gd name="T11" fmla="*/ 374 h 618"/>
                <a:gd name="T12" fmla="*/ 268 w 361"/>
                <a:gd name="T13" fmla="*/ 378 h 618"/>
                <a:gd name="T14" fmla="*/ 256 w 361"/>
                <a:gd name="T15" fmla="*/ 328 h 618"/>
                <a:gd name="T16" fmla="*/ 184 w 361"/>
                <a:gd name="T17" fmla="*/ 321 h 618"/>
                <a:gd name="T18" fmla="*/ 94 w 361"/>
                <a:gd name="T19" fmla="*/ 358 h 618"/>
                <a:gd name="T20" fmla="*/ 110 w 361"/>
                <a:gd name="T21" fmla="*/ 398 h 618"/>
                <a:gd name="T22" fmla="*/ 189 w 361"/>
                <a:gd name="T23" fmla="*/ 391 h 618"/>
                <a:gd name="T24" fmla="*/ 168 w 361"/>
                <a:gd name="T25" fmla="*/ 483 h 618"/>
                <a:gd name="T26" fmla="*/ 211 w 361"/>
                <a:gd name="T27" fmla="*/ 567 h 618"/>
                <a:gd name="T28" fmla="*/ 213 w 361"/>
                <a:gd name="T29" fmla="*/ 494 h 618"/>
                <a:gd name="T30" fmla="*/ 300 w 361"/>
                <a:gd name="T31" fmla="*/ 440 h 618"/>
                <a:gd name="T32" fmla="*/ 321 w 361"/>
                <a:gd name="T33" fmla="*/ 502 h 618"/>
                <a:gd name="T34" fmla="*/ 280 w 361"/>
                <a:gd name="T35" fmla="*/ 475 h 618"/>
                <a:gd name="T36" fmla="*/ 248 w 361"/>
                <a:gd name="T37" fmla="*/ 501 h 618"/>
                <a:gd name="T38" fmla="*/ 246 w 361"/>
                <a:gd name="T39" fmla="*/ 583 h 618"/>
                <a:gd name="T40" fmla="*/ 133 w 361"/>
                <a:gd name="T41" fmla="*/ 590 h 618"/>
                <a:gd name="T42" fmla="*/ 158 w 361"/>
                <a:gd name="T43" fmla="*/ 432 h 618"/>
                <a:gd name="T44" fmla="*/ 136 w 361"/>
                <a:gd name="T45" fmla="*/ 426 h 618"/>
                <a:gd name="T46" fmla="*/ 55 w 361"/>
                <a:gd name="T47" fmla="*/ 380 h 618"/>
                <a:gd name="T48" fmla="*/ 110 w 361"/>
                <a:gd name="T49" fmla="*/ 302 h 618"/>
                <a:gd name="T50" fmla="*/ 166 w 361"/>
                <a:gd name="T51" fmla="*/ 281 h 618"/>
                <a:gd name="T52" fmla="*/ 166 w 361"/>
                <a:gd name="T53" fmla="*/ 257 h 618"/>
                <a:gd name="T54" fmla="*/ 103 w 361"/>
                <a:gd name="T55" fmla="*/ 231 h 618"/>
                <a:gd name="T56" fmla="*/ 172 w 361"/>
                <a:gd name="T57" fmla="*/ 142 h 618"/>
                <a:gd name="T58" fmla="*/ 287 w 361"/>
                <a:gd name="T59" fmla="*/ 94 h 618"/>
                <a:gd name="T60" fmla="*/ 250 w 361"/>
                <a:gd name="T61" fmla="*/ 39 h 618"/>
                <a:gd name="T62" fmla="*/ 80 w 361"/>
                <a:gd name="T63" fmla="*/ 160 h 618"/>
                <a:gd name="T64" fmla="*/ 51 w 361"/>
                <a:gd name="T65" fmla="*/ 324 h 618"/>
                <a:gd name="T66" fmla="*/ 0 w 361"/>
                <a:gd name="T67" fmla="*/ 344 h 618"/>
                <a:gd name="T68" fmla="*/ 41 w 361"/>
                <a:gd name="T69" fmla="*/ 179 h 618"/>
                <a:gd name="T70" fmla="*/ 53 w 361"/>
                <a:gd name="T71" fmla="*/ 34 h 618"/>
                <a:gd name="T72" fmla="*/ 321 w 361"/>
                <a:gd name="T73" fmla="*/ 31 h 618"/>
                <a:gd name="T74" fmla="*/ 246 w 361"/>
                <a:gd name="T75" fmla="*/ 177 h 618"/>
                <a:gd name="T76" fmla="*/ 132 w 361"/>
                <a:gd name="T77" fmla="*/ 202 h 618"/>
                <a:gd name="T78" fmla="*/ 222 w 361"/>
                <a:gd name="T79" fmla="*/ 204 h 618"/>
                <a:gd name="T80" fmla="*/ 358 w 361"/>
                <a:gd name="T81" fmla="*/ 324 h 618"/>
                <a:gd name="T82" fmla="*/ 343 w 361"/>
                <a:gd name="T83" fmla="*/ 379 h 618"/>
                <a:gd name="T84" fmla="*/ 321 w 361"/>
                <a:gd name="T85" fmla="*/ 337 h 618"/>
                <a:gd name="T86" fmla="*/ 247 w 361"/>
                <a:gd name="T87" fmla="*/ 246 h 618"/>
                <a:gd name="T88" fmla="*/ 166 w 361"/>
                <a:gd name="T89" fmla="*/ 112 h 618"/>
                <a:gd name="T90" fmla="*/ 104 w 361"/>
                <a:gd name="T91" fmla="*/ 113 h 618"/>
                <a:gd name="T92" fmla="*/ 112 w 361"/>
                <a:gd name="T93" fmla="*/ 83 h 618"/>
                <a:gd name="T94" fmla="*/ 264 w 361"/>
                <a:gd name="T95" fmla="*/ 8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1" h="618">
                  <a:moveTo>
                    <a:pt x="199" y="244"/>
                  </a:moveTo>
                  <a:cubicBezTo>
                    <a:pt x="200" y="250"/>
                    <a:pt x="201" y="253"/>
                    <a:pt x="201" y="255"/>
                  </a:cubicBezTo>
                  <a:cubicBezTo>
                    <a:pt x="202" y="256"/>
                    <a:pt x="202" y="258"/>
                    <a:pt x="201" y="259"/>
                  </a:cubicBezTo>
                  <a:cubicBezTo>
                    <a:pt x="201" y="261"/>
                    <a:pt x="201" y="265"/>
                    <a:pt x="202" y="273"/>
                  </a:cubicBezTo>
                  <a:lnTo>
                    <a:pt x="202" y="283"/>
                  </a:lnTo>
                  <a:lnTo>
                    <a:pt x="202" y="287"/>
                  </a:lnTo>
                  <a:cubicBezTo>
                    <a:pt x="211" y="286"/>
                    <a:pt x="219" y="286"/>
                    <a:pt x="228" y="286"/>
                  </a:cubicBezTo>
                  <a:cubicBezTo>
                    <a:pt x="266" y="288"/>
                    <a:pt x="288" y="296"/>
                    <a:pt x="295" y="307"/>
                  </a:cubicBezTo>
                  <a:cubicBezTo>
                    <a:pt x="302" y="319"/>
                    <a:pt x="307" y="329"/>
                    <a:pt x="309" y="337"/>
                  </a:cubicBezTo>
                  <a:cubicBezTo>
                    <a:pt x="311" y="345"/>
                    <a:pt x="312" y="353"/>
                    <a:pt x="312" y="361"/>
                  </a:cubicBezTo>
                  <a:cubicBezTo>
                    <a:pt x="313" y="368"/>
                    <a:pt x="310" y="377"/>
                    <a:pt x="304" y="386"/>
                  </a:cubicBezTo>
                  <a:cubicBezTo>
                    <a:pt x="291" y="409"/>
                    <a:pt x="270" y="421"/>
                    <a:pt x="242" y="421"/>
                  </a:cubicBezTo>
                  <a:cubicBezTo>
                    <a:pt x="229" y="422"/>
                    <a:pt x="219" y="420"/>
                    <a:pt x="213" y="416"/>
                  </a:cubicBezTo>
                  <a:cubicBezTo>
                    <a:pt x="208" y="412"/>
                    <a:pt x="204" y="408"/>
                    <a:pt x="201" y="404"/>
                  </a:cubicBezTo>
                  <a:cubicBezTo>
                    <a:pt x="199" y="400"/>
                    <a:pt x="198" y="397"/>
                    <a:pt x="197" y="394"/>
                  </a:cubicBezTo>
                  <a:cubicBezTo>
                    <a:pt x="197" y="392"/>
                    <a:pt x="197" y="390"/>
                    <a:pt x="197" y="388"/>
                  </a:cubicBezTo>
                  <a:cubicBezTo>
                    <a:pt x="198" y="386"/>
                    <a:pt x="199" y="383"/>
                    <a:pt x="203" y="379"/>
                  </a:cubicBezTo>
                  <a:cubicBezTo>
                    <a:pt x="206" y="376"/>
                    <a:pt x="209" y="374"/>
                    <a:pt x="211" y="374"/>
                  </a:cubicBezTo>
                  <a:cubicBezTo>
                    <a:pt x="211" y="375"/>
                    <a:pt x="213" y="377"/>
                    <a:pt x="217" y="379"/>
                  </a:cubicBezTo>
                  <a:cubicBezTo>
                    <a:pt x="221" y="382"/>
                    <a:pt x="233" y="383"/>
                    <a:pt x="253" y="382"/>
                  </a:cubicBezTo>
                  <a:cubicBezTo>
                    <a:pt x="261" y="382"/>
                    <a:pt x="266" y="381"/>
                    <a:pt x="268" y="378"/>
                  </a:cubicBezTo>
                  <a:cubicBezTo>
                    <a:pt x="271" y="375"/>
                    <a:pt x="272" y="369"/>
                    <a:pt x="272" y="361"/>
                  </a:cubicBezTo>
                  <a:cubicBezTo>
                    <a:pt x="271" y="350"/>
                    <a:pt x="269" y="343"/>
                    <a:pt x="267" y="339"/>
                  </a:cubicBezTo>
                  <a:cubicBezTo>
                    <a:pt x="264" y="335"/>
                    <a:pt x="261" y="331"/>
                    <a:pt x="256" y="328"/>
                  </a:cubicBezTo>
                  <a:cubicBezTo>
                    <a:pt x="251" y="325"/>
                    <a:pt x="240" y="324"/>
                    <a:pt x="223" y="325"/>
                  </a:cubicBezTo>
                  <a:cubicBezTo>
                    <a:pt x="206" y="325"/>
                    <a:pt x="196" y="325"/>
                    <a:pt x="191" y="323"/>
                  </a:cubicBezTo>
                  <a:cubicBezTo>
                    <a:pt x="187" y="322"/>
                    <a:pt x="185" y="321"/>
                    <a:pt x="184" y="321"/>
                  </a:cubicBezTo>
                  <a:cubicBezTo>
                    <a:pt x="183" y="322"/>
                    <a:pt x="176" y="325"/>
                    <a:pt x="164" y="330"/>
                  </a:cubicBezTo>
                  <a:lnTo>
                    <a:pt x="124" y="335"/>
                  </a:lnTo>
                  <a:cubicBezTo>
                    <a:pt x="105" y="341"/>
                    <a:pt x="95" y="349"/>
                    <a:pt x="94" y="358"/>
                  </a:cubicBezTo>
                  <a:cubicBezTo>
                    <a:pt x="93" y="367"/>
                    <a:pt x="93" y="375"/>
                    <a:pt x="94" y="381"/>
                  </a:cubicBezTo>
                  <a:cubicBezTo>
                    <a:pt x="94" y="387"/>
                    <a:pt x="96" y="392"/>
                    <a:pt x="100" y="395"/>
                  </a:cubicBezTo>
                  <a:cubicBezTo>
                    <a:pt x="104" y="398"/>
                    <a:pt x="107" y="399"/>
                    <a:pt x="110" y="398"/>
                  </a:cubicBezTo>
                  <a:cubicBezTo>
                    <a:pt x="111" y="398"/>
                    <a:pt x="117" y="394"/>
                    <a:pt x="130" y="387"/>
                  </a:cubicBezTo>
                  <a:cubicBezTo>
                    <a:pt x="143" y="380"/>
                    <a:pt x="153" y="376"/>
                    <a:pt x="161" y="375"/>
                  </a:cubicBezTo>
                  <a:cubicBezTo>
                    <a:pt x="174" y="375"/>
                    <a:pt x="184" y="380"/>
                    <a:pt x="189" y="391"/>
                  </a:cubicBezTo>
                  <a:cubicBezTo>
                    <a:pt x="195" y="401"/>
                    <a:pt x="198" y="411"/>
                    <a:pt x="198" y="419"/>
                  </a:cubicBezTo>
                  <a:cubicBezTo>
                    <a:pt x="197" y="430"/>
                    <a:pt x="194" y="440"/>
                    <a:pt x="189" y="449"/>
                  </a:cubicBezTo>
                  <a:lnTo>
                    <a:pt x="168" y="483"/>
                  </a:lnTo>
                  <a:cubicBezTo>
                    <a:pt x="160" y="497"/>
                    <a:pt x="157" y="513"/>
                    <a:pt x="158" y="530"/>
                  </a:cubicBezTo>
                  <a:cubicBezTo>
                    <a:pt x="158" y="561"/>
                    <a:pt x="169" y="577"/>
                    <a:pt x="191" y="577"/>
                  </a:cubicBezTo>
                  <a:cubicBezTo>
                    <a:pt x="200" y="578"/>
                    <a:pt x="207" y="575"/>
                    <a:pt x="211" y="567"/>
                  </a:cubicBezTo>
                  <a:cubicBezTo>
                    <a:pt x="216" y="559"/>
                    <a:pt x="218" y="553"/>
                    <a:pt x="218" y="548"/>
                  </a:cubicBezTo>
                  <a:cubicBezTo>
                    <a:pt x="219" y="544"/>
                    <a:pt x="218" y="536"/>
                    <a:pt x="216" y="524"/>
                  </a:cubicBezTo>
                  <a:cubicBezTo>
                    <a:pt x="214" y="513"/>
                    <a:pt x="213" y="503"/>
                    <a:pt x="213" y="494"/>
                  </a:cubicBezTo>
                  <a:cubicBezTo>
                    <a:pt x="212" y="485"/>
                    <a:pt x="216" y="474"/>
                    <a:pt x="223" y="462"/>
                  </a:cubicBezTo>
                  <a:cubicBezTo>
                    <a:pt x="233" y="445"/>
                    <a:pt x="249" y="436"/>
                    <a:pt x="273" y="435"/>
                  </a:cubicBezTo>
                  <a:cubicBezTo>
                    <a:pt x="285" y="435"/>
                    <a:pt x="294" y="437"/>
                    <a:pt x="300" y="440"/>
                  </a:cubicBezTo>
                  <a:cubicBezTo>
                    <a:pt x="307" y="444"/>
                    <a:pt x="314" y="452"/>
                    <a:pt x="323" y="465"/>
                  </a:cubicBezTo>
                  <a:cubicBezTo>
                    <a:pt x="331" y="478"/>
                    <a:pt x="336" y="487"/>
                    <a:pt x="336" y="492"/>
                  </a:cubicBezTo>
                  <a:cubicBezTo>
                    <a:pt x="335" y="497"/>
                    <a:pt x="330" y="501"/>
                    <a:pt x="321" y="502"/>
                  </a:cubicBezTo>
                  <a:cubicBezTo>
                    <a:pt x="318" y="503"/>
                    <a:pt x="315" y="503"/>
                    <a:pt x="313" y="502"/>
                  </a:cubicBezTo>
                  <a:cubicBezTo>
                    <a:pt x="311" y="501"/>
                    <a:pt x="306" y="496"/>
                    <a:pt x="298" y="489"/>
                  </a:cubicBezTo>
                  <a:cubicBezTo>
                    <a:pt x="290" y="481"/>
                    <a:pt x="284" y="477"/>
                    <a:pt x="280" y="475"/>
                  </a:cubicBezTo>
                  <a:cubicBezTo>
                    <a:pt x="276" y="474"/>
                    <a:pt x="273" y="473"/>
                    <a:pt x="269" y="473"/>
                  </a:cubicBezTo>
                  <a:cubicBezTo>
                    <a:pt x="260" y="474"/>
                    <a:pt x="255" y="477"/>
                    <a:pt x="253" y="482"/>
                  </a:cubicBezTo>
                  <a:cubicBezTo>
                    <a:pt x="250" y="486"/>
                    <a:pt x="249" y="493"/>
                    <a:pt x="248" y="501"/>
                  </a:cubicBezTo>
                  <a:cubicBezTo>
                    <a:pt x="247" y="509"/>
                    <a:pt x="247" y="519"/>
                    <a:pt x="249" y="530"/>
                  </a:cubicBezTo>
                  <a:cubicBezTo>
                    <a:pt x="251" y="541"/>
                    <a:pt x="252" y="551"/>
                    <a:pt x="253" y="558"/>
                  </a:cubicBezTo>
                  <a:cubicBezTo>
                    <a:pt x="253" y="565"/>
                    <a:pt x="251" y="573"/>
                    <a:pt x="246" y="583"/>
                  </a:cubicBezTo>
                  <a:cubicBezTo>
                    <a:pt x="240" y="593"/>
                    <a:pt x="232" y="602"/>
                    <a:pt x="221" y="608"/>
                  </a:cubicBezTo>
                  <a:cubicBezTo>
                    <a:pt x="210" y="615"/>
                    <a:pt x="199" y="618"/>
                    <a:pt x="188" y="617"/>
                  </a:cubicBezTo>
                  <a:cubicBezTo>
                    <a:pt x="163" y="617"/>
                    <a:pt x="145" y="608"/>
                    <a:pt x="133" y="590"/>
                  </a:cubicBezTo>
                  <a:cubicBezTo>
                    <a:pt x="121" y="572"/>
                    <a:pt x="116" y="555"/>
                    <a:pt x="117" y="539"/>
                  </a:cubicBezTo>
                  <a:cubicBezTo>
                    <a:pt x="117" y="507"/>
                    <a:pt x="123" y="482"/>
                    <a:pt x="137" y="462"/>
                  </a:cubicBezTo>
                  <a:lnTo>
                    <a:pt x="158" y="432"/>
                  </a:lnTo>
                  <a:cubicBezTo>
                    <a:pt x="161" y="427"/>
                    <a:pt x="162" y="423"/>
                    <a:pt x="162" y="421"/>
                  </a:cubicBezTo>
                  <a:cubicBezTo>
                    <a:pt x="160" y="416"/>
                    <a:pt x="157" y="413"/>
                    <a:pt x="152" y="413"/>
                  </a:cubicBezTo>
                  <a:cubicBezTo>
                    <a:pt x="151" y="414"/>
                    <a:pt x="146" y="419"/>
                    <a:pt x="136" y="426"/>
                  </a:cubicBezTo>
                  <a:cubicBezTo>
                    <a:pt x="126" y="434"/>
                    <a:pt x="116" y="437"/>
                    <a:pt x="107" y="436"/>
                  </a:cubicBezTo>
                  <a:cubicBezTo>
                    <a:pt x="87" y="436"/>
                    <a:pt x="73" y="431"/>
                    <a:pt x="66" y="420"/>
                  </a:cubicBezTo>
                  <a:cubicBezTo>
                    <a:pt x="59" y="409"/>
                    <a:pt x="55" y="396"/>
                    <a:pt x="55" y="380"/>
                  </a:cubicBezTo>
                  <a:cubicBezTo>
                    <a:pt x="54" y="364"/>
                    <a:pt x="59" y="349"/>
                    <a:pt x="68" y="334"/>
                  </a:cubicBezTo>
                  <a:cubicBezTo>
                    <a:pt x="72" y="327"/>
                    <a:pt x="77" y="321"/>
                    <a:pt x="83" y="316"/>
                  </a:cubicBezTo>
                  <a:cubicBezTo>
                    <a:pt x="89" y="311"/>
                    <a:pt x="98" y="306"/>
                    <a:pt x="110" y="302"/>
                  </a:cubicBezTo>
                  <a:cubicBezTo>
                    <a:pt x="121" y="298"/>
                    <a:pt x="133" y="295"/>
                    <a:pt x="145" y="293"/>
                  </a:cubicBezTo>
                  <a:cubicBezTo>
                    <a:pt x="158" y="292"/>
                    <a:pt x="164" y="290"/>
                    <a:pt x="165" y="288"/>
                  </a:cubicBezTo>
                  <a:cubicBezTo>
                    <a:pt x="166" y="286"/>
                    <a:pt x="166" y="284"/>
                    <a:pt x="166" y="281"/>
                  </a:cubicBezTo>
                  <a:lnTo>
                    <a:pt x="166" y="268"/>
                  </a:lnTo>
                  <a:cubicBezTo>
                    <a:pt x="165" y="265"/>
                    <a:pt x="164" y="262"/>
                    <a:pt x="165" y="261"/>
                  </a:cubicBezTo>
                  <a:lnTo>
                    <a:pt x="166" y="257"/>
                  </a:lnTo>
                  <a:lnTo>
                    <a:pt x="168" y="247"/>
                  </a:lnTo>
                  <a:cubicBezTo>
                    <a:pt x="138" y="252"/>
                    <a:pt x="120" y="251"/>
                    <a:pt x="114" y="246"/>
                  </a:cubicBezTo>
                  <a:cubicBezTo>
                    <a:pt x="110" y="244"/>
                    <a:pt x="106" y="239"/>
                    <a:pt x="103" y="231"/>
                  </a:cubicBezTo>
                  <a:cubicBezTo>
                    <a:pt x="99" y="224"/>
                    <a:pt x="96" y="212"/>
                    <a:pt x="95" y="197"/>
                  </a:cubicBezTo>
                  <a:cubicBezTo>
                    <a:pt x="94" y="181"/>
                    <a:pt x="102" y="168"/>
                    <a:pt x="117" y="158"/>
                  </a:cubicBezTo>
                  <a:cubicBezTo>
                    <a:pt x="132" y="148"/>
                    <a:pt x="150" y="143"/>
                    <a:pt x="172" y="142"/>
                  </a:cubicBezTo>
                  <a:lnTo>
                    <a:pt x="233" y="140"/>
                  </a:lnTo>
                  <a:cubicBezTo>
                    <a:pt x="256" y="140"/>
                    <a:pt x="271" y="136"/>
                    <a:pt x="277" y="126"/>
                  </a:cubicBezTo>
                  <a:cubicBezTo>
                    <a:pt x="284" y="117"/>
                    <a:pt x="287" y="106"/>
                    <a:pt x="287" y="94"/>
                  </a:cubicBezTo>
                  <a:cubicBezTo>
                    <a:pt x="286" y="82"/>
                    <a:pt x="286" y="73"/>
                    <a:pt x="287" y="65"/>
                  </a:cubicBezTo>
                  <a:cubicBezTo>
                    <a:pt x="287" y="58"/>
                    <a:pt x="286" y="52"/>
                    <a:pt x="283" y="48"/>
                  </a:cubicBezTo>
                  <a:cubicBezTo>
                    <a:pt x="277" y="42"/>
                    <a:pt x="266" y="39"/>
                    <a:pt x="250" y="39"/>
                  </a:cubicBezTo>
                  <a:cubicBezTo>
                    <a:pt x="157" y="40"/>
                    <a:pt x="104" y="45"/>
                    <a:pt x="93" y="52"/>
                  </a:cubicBezTo>
                  <a:cubicBezTo>
                    <a:pt x="81" y="60"/>
                    <a:pt x="76" y="69"/>
                    <a:pt x="77" y="81"/>
                  </a:cubicBezTo>
                  <a:lnTo>
                    <a:pt x="80" y="160"/>
                  </a:lnTo>
                  <a:cubicBezTo>
                    <a:pt x="80" y="172"/>
                    <a:pt x="78" y="190"/>
                    <a:pt x="75" y="216"/>
                  </a:cubicBezTo>
                  <a:cubicBezTo>
                    <a:pt x="71" y="241"/>
                    <a:pt x="69" y="259"/>
                    <a:pt x="67" y="268"/>
                  </a:cubicBezTo>
                  <a:cubicBezTo>
                    <a:pt x="65" y="277"/>
                    <a:pt x="60" y="295"/>
                    <a:pt x="51" y="324"/>
                  </a:cubicBezTo>
                  <a:cubicBezTo>
                    <a:pt x="43" y="352"/>
                    <a:pt x="30" y="366"/>
                    <a:pt x="13" y="366"/>
                  </a:cubicBezTo>
                  <a:cubicBezTo>
                    <a:pt x="4" y="367"/>
                    <a:pt x="0" y="364"/>
                    <a:pt x="0" y="357"/>
                  </a:cubicBezTo>
                  <a:cubicBezTo>
                    <a:pt x="0" y="349"/>
                    <a:pt x="0" y="345"/>
                    <a:pt x="0" y="344"/>
                  </a:cubicBezTo>
                  <a:cubicBezTo>
                    <a:pt x="0" y="340"/>
                    <a:pt x="4" y="329"/>
                    <a:pt x="12" y="311"/>
                  </a:cubicBezTo>
                  <a:cubicBezTo>
                    <a:pt x="20" y="293"/>
                    <a:pt x="27" y="270"/>
                    <a:pt x="32" y="241"/>
                  </a:cubicBezTo>
                  <a:cubicBezTo>
                    <a:pt x="37" y="213"/>
                    <a:pt x="40" y="192"/>
                    <a:pt x="41" y="179"/>
                  </a:cubicBezTo>
                  <a:cubicBezTo>
                    <a:pt x="41" y="166"/>
                    <a:pt x="41" y="158"/>
                    <a:pt x="41" y="158"/>
                  </a:cubicBezTo>
                  <a:lnTo>
                    <a:pt x="38" y="86"/>
                  </a:lnTo>
                  <a:cubicBezTo>
                    <a:pt x="38" y="70"/>
                    <a:pt x="42" y="53"/>
                    <a:pt x="53" y="34"/>
                  </a:cubicBezTo>
                  <a:cubicBezTo>
                    <a:pt x="63" y="16"/>
                    <a:pt x="95" y="6"/>
                    <a:pt x="148" y="4"/>
                  </a:cubicBezTo>
                  <a:lnTo>
                    <a:pt x="256" y="0"/>
                  </a:lnTo>
                  <a:cubicBezTo>
                    <a:pt x="296" y="2"/>
                    <a:pt x="317" y="12"/>
                    <a:pt x="321" y="31"/>
                  </a:cubicBezTo>
                  <a:cubicBezTo>
                    <a:pt x="324" y="50"/>
                    <a:pt x="326" y="66"/>
                    <a:pt x="326" y="78"/>
                  </a:cubicBezTo>
                  <a:cubicBezTo>
                    <a:pt x="325" y="100"/>
                    <a:pt x="321" y="121"/>
                    <a:pt x="316" y="143"/>
                  </a:cubicBezTo>
                  <a:cubicBezTo>
                    <a:pt x="310" y="165"/>
                    <a:pt x="287" y="176"/>
                    <a:pt x="246" y="177"/>
                  </a:cubicBezTo>
                  <a:lnTo>
                    <a:pt x="154" y="180"/>
                  </a:lnTo>
                  <a:cubicBezTo>
                    <a:pt x="144" y="181"/>
                    <a:pt x="138" y="184"/>
                    <a:pt x="135" y="190"/>
                  </a:cubicBezTo>
                  <a:cubicBezTo>
                    <a:pt x="132" y="195"/>
                    <a:pt x="131" y="199"/>
                    <a:pt x="132" y="202"/>
                  </a:cubicBezTo>
                  <a:cubicBezTo>
                    <a:pt x="132" y="207"/>
                    <a:pt x="136" y="211"/>
                    <a:pt x="144" y="212"/>
                  </a:cubicBezTo>
                  <a:cubicBezTo>
                    <a:pt x="148" y="212"/>
                    <a:pt x="156" y="212"/>
                    <a:pt x="169" y="209"/>
                  </a:cubicBezTo>
                  <a:cubicBezTo>
                    <a:pt x="183" y="206"/>
                    <a:pt x="200" y="204"/>
                    <a:pt x="222" y="204"/>
                  </a:cubicBezTo>
                  <a:cubicBezTo>
                    <a:pt x="265" y="205"/>
                    <a:pt x="295" y="212"/>
                    <a:pt x="314" y="224"/>
                  </a:cubicBezTo>
                  <a:cubicBezTo>
                    <a:pt x="332" y="237"/>
                    <a:pt x="344" y="253"/>
                    <a:pt x="348" y="273"/>
                  </a:cubicBezTo>
                  <a:cubicBezTo>
                    <a:pt x="353" y="294"/>
                    <a:pt x="357" y="311"/>
                    <a:pt x="358" y="324"/>
                  </a:cubicBezTo>
                  <a:cubicBezTo>
                    <a:pt x="360" y="337"/>
                    <a:pt x="361" y="346"/>
                    <a:pt x="361" y="349"/>
                  </a:cubicBezTo>
                  <a:cubicBezTo>
                    <a:pt x="360" y="357"/>
                    <a:pt x="358" y="364"/>
                    <a:pt x="356" y="369"/>
                  </a:cubicBezTo>
                  <a:cubicBezTo>
                    <a:pt x="353" y="375"/>
                    <a:pt x="348" y="378"/>
                    <a:pt x="343" y="379"/>
                  </a:cubicBezTo>
                  <a:cubicBezTo>
                    <a:pt x="337" y="379"/>
                    <a:pt x="333" y="378"/>
                    <a:pt x="331" y="375"/>
                  </a:cubicBezTo>
                  <a:cubicBezTo>
                    <a:pt x="330" y="374"/>
                    <a:pt x="328" y="372"/>
                    <a:pt x="326" y="370"/>
                  </a:cubicBezTo>
                  <a:cubicBezTo>
                    <a:pt x="325" y="368"/>
                    <a:pt x="323" y="357"/>
                    <a:pt x="321" y="337"/>
                  </a:cubicBezTo>
                  <a:cubicBezTo>
                    <a:pt x="320" y="318"/>
                    <a:pt x="316" y="301"/>
                    <a:pt x="311" y="287"/>
                  </a:cubicBezTo>
                  <a:cubicBezTo>
                    <a:pt x="307" y="273"/>
                    <a:pt x="300" y="263"/>
                    <a:pt x="291" y="258"/>
                  </a:cubicBezTo>
                  <a:cubicBezTo>
                    <a:pt x="282" y="253"/>
                    <a:pt x="267" y="249"/>
                    <a:pt x="247" y="246"/>
                  </a:cubicBezTo>
                  <a:cubicBezTo>
                    <a:pt x="226" y="244"/>
                    <a:pt x="211" y="243"/>
                    <a:pt x="199" y="244"/>
                  </a:cubicBezTo>
                  <a:close/>
                  <a:moveTo>
                    <a:pt x="232" y="112"/>
                  </a:moveTo>
                  <a:lnTo>
                    <a:pt x="166" y="112"/>
                  </a:lnTo>
                  <a:cubicBezTo>
                    <a:pt x="149" y="112"/>
                    <a:pt x="137" y="113"/>
                    <a:pt x="130" y="115"/>
                  </a:cubicBezTo>
                  <a:cubicBezTo>
                    <a:pt x="123" y="117"/>
                    <a:pt x="119" y="118"/>
                    <a:pt x="118" y="118"/>
                  </a:cubicBezTo>
                  <a:cubicBezTo>
                    <a:pt x="112" y="119"/>
                    <a:pt x="107" y="117"/>
                    <a:pt x="104" y="113"/>
                  </a:cubicBezTo>
                  <a:cubicBezTo>
                    <a:pt x="101" y="108"/>
                    <a:pt x="99" y="105"/>
                    <a:pt x="99" y="102"/>
                  </a:cubicBezTo>
                  <a:cubicBezTo>
                    <a:pt x="99" y="99"/>
                    <a:pt x="99" y="96"/>
                    <a:pt x="101" y="93"/>
                  </a:cubicBezTo>
                  <a:cubicBezTo>
                    <a:pt x="103" y="89"/>
                    <a:pt x="107" y="85"/>
                    <a:pt x="112" y="83"/>
                  </a:cubicBezTo>
                  <a:cubicBezTo>
                    <a:pt x="118" y="82"/>
                    <a:pt x="137" y="79"/>
                    <a:pt x="169" y="76"/>
                  </a:cubicBezTo>
                  <a:cubicBezTo>
                    <a:pt x="205" y="75"/>
                    <a:pt x="229" y="74"/>
                    <a:pt x="240" y="74"/>
                  </a:cubicBezTo>
                  <a:cubicBezTo>
                    <a:pt x="253" y="75"/>
                    <a:pt x="261" y="78"/>
                    <a:pt x="264" y="83"/>
                  </a:cubicBezTo>
                  <a:cubicBezTo>
                    <a:pt x="267" y="88"/>
                    <a:pt x="269" y="92"/>
                    <a:pt x="269" y="93"/>
                  </a:cubicBezTo>
                  <a:cubicBezTo>
                    <a:pt x="268" y="106"/>
                    <a:pt x="256" y="112"/>
                    <a:pt x="232" y="112"/>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400">
                <a:solidFill>
                  <a:prstClr val="black"/>
                </a:solidFill>
                <a:latin typeface="Calibri" panose="020F0502020204030204"/>
                <a:ea typeface="腾祥铁山楷书简"/>
              </a:endParaRPr>
            </a:p>
          </p:txBody>
        </p:sp>
      </p:grpSp>
      <p:pic>
        <p:nvPicPr>
          <p:cNvPr id="10" name="图片 9"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8648065" y="2988310"/>
            <a:ext cx="3551555" cy="2014855"/>
          </a:xfrm>
          <a:prstGeom prst="rect">
            <a:avLst/>
          </a:prstGeom>
        </p:spPr>
      </p:pic>
      <p:pic>
        <p:nvPicPr>
          <p:cNvPr id="11" name="图片 10" descr="72c810f829cd5222f1f109c7c212066e"/>
          <p:cNvPicPr>
            <a:picLocks noChangeAspect="1"/>
          </p:cNvPicPr>
          <p:nvPr/>
        </p:nvPicPr>
        <p:blipFill>
          <a:blip r:embed="rId4" cstate="screen">
            <a:grayscl/>
            <a:lum bright="18000"/>
            <a:extLst>
              <a:ext uri="{28A0092B-C50C-407E-A947-70E740481C1C}">
                <a14:useLocalDpi xmlns:a14="http://schemas.microsoft.com/office/drawing/2010/main"/>
              </a:ext>
            </a:extLst>
          </a:blip>
          <a:stretch>
            <a:fillRect/>
          </a:stretch>
        </p:blipFill>
        <p:spPr>
          <a:xfrm>
            <a:off x="103505" y="1910715"/>
            <a:ext cx="3551555" cy="2014855"/>
          </a:xfrm>
          <a:prstGeom prst="rect">
            <a:avLst/>
          </a:prstGeom>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anim calcmode="lin" valueType="num">
                                      <p:cBhvr>
                                        <p:cTn id="10" dur="1000" fill="hold"/>
                                        <p:tgtEl>
                                          <p:spTgt spid="3"/>
                                        </p:tgtEl>
                                        <p:attrNameLst>
                                          <p:attrName>ppt_x</p:attrName>
                                        </p:attrNameLst>
                                      </p:cBhvr>
                                      <p:tavLst>
                                        <p:tav tm="0">
                                          <p:val>
                                            <p:fltVal val="0.5"/>
                                          </p:val>
                                        </p:tav>
                                        <p:tav tm="100000">
                                          <p:val>
                                            <p:strVal val="#ppt_x"/>
                                          </p:val>
                                        </p:tav>
                                      </p:tavLst>
                                    </p:anim>
                                    <p:anim calcmode="lin" valueType="num">
                                      <p:cBhvr>
                                        <p:cTn id="11" dur="1000" fill="hold"/>
                                        <p:tgtEl>
                                          <p:spTgt spid="3"/>
                                        </p:tgtEl>
                                        <p:attrNameLst>
                                          <p:attrName>ppt_y</p:attrName>
                                        </p:attrNameLst>
                                      </p:cBhvr>
                                      <p:tavLst>
                                        <p:tav tm="0">
                                          <p:val>
                                            <p:fltVal val="0.5"/>
                                          </p:val>
                                        </p:tav>
                                        <p:tav tm="100000">
                                          <p:val>
                                            <p:strVal val="#ppt_y"/>
                                          </p:val>
                                        </p:tav>
                                      </p:tavLst>
                                    </p:anim>
                                  </p:childTnLst>
                                </p:cTn>
                              </p:par>
                              <p:par>
                                <p:cTn id="12" presetID="10" presetClass="entr" presetSubtype="0" fill="hold" grpId="0" nodeType="with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par>
                                <p:cTn id="15" presetID="23" presetClass="entr" presetSubtype="528" fill="hold" nodeType="withEffect">
                                  <p:stCondLst>
                                    <p:cond delay="50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ppt_x</p:attrName>
                                        </p:attrNameLst>
                                      </p:cBhvr>
                                      <p:tavLst>
                                        <p:tav tm="0">
                                          <p:val>
                                            <p:fltVal val="0.5"/>
                                          </p:val>
                                        </p:tav>
                                        <p:tav tm="100000">
                                          <p:val>
                                            <p:strVal val="#ppt_x"/>
                                          </p:val>
                                        </p:tav>
                                      </p:tavLst>
                                    </p:anim>
                                    <p:anim calcmode="lin" valueType="num">
                                      <p:cBhvr>
                                        <p:cTn id="20" dur="10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80" name="PA_淘宝店chenying0907 16"/>
          <p:cNvGrpSpPr/>
          <p:nvPr>
            <p:custDataLst>
              <p:tags r:id="rId1"/>
            </p:custDataLst>
          </p:nvPr>
        </p:nvGrpSpPr>
        <p:grpSpPr>
          <a:xfrm>
            <a:off x="1611207" y="2163129"/>
            <a:ext cx="228600" cy="296425"/>
            <a:chOff x="0" y="0"/>
            <a:chExt cx="184" cy="236"/>
          </a:xfrm>
        </p:grpSpPr>
        <p:sp>
          <p:nvSpPr>
            <p:cNvPr id="36881" name="淘宝店chenying0907 17"/>
            <p:cNvSpPr/>
            <p:nvPr/>
          </p:nvSpPr>
          <p:spPr bwMode="auto">
            <a:xfrm>
              <a:off x="0" y="0"/>
              <a:ext cx="184" cy="236"/>
            </a:xfrm>
            <a:custGeom>
              <a:avLst/>
              <a:gdLst>
                <a:gd name="T0" fmla="*/ 19 w 84"/>
                <a:gd name="T1" fmla="*/ 98 h 108"/>
                <a:gd name="T2" fmla="*/ 10 w 84"/>
                <a:gd name="T3" fmla="*/ 98 h 108"/>
                <a:gd name="T4" fmla="*/ 10 w 84"/>
                <a:gd name="T5" fmla="*/ 9 h 108"/>
                <a:gd name="T6" fmla="*/ 79 w 84"/>
                <a:gd name="T7" fmla="*/ 9 h 108"/>
                <a:gd name="T8" fmla="*/ 84 w 84"/>
                <a:gd name="T9" fmla="*/ 5 h 108"/>
                <a:gd name="T10" fmla="*/ 79 w 84"/>
                <a:gd name="T11" fmla="*/ 0 h 108"/>
                <a:gd name="T12" fmla="*/ 5 w 84"/>
                <a:gd name="T13" fmla="*/ 0 h 108"/>
                <a:gd name="T14" fmla="*/ 0 w 84"/>
                <a:gd name="T15" fmla="*/ 5 h 108"/>
                <a:gd name="T16" fmla="*/ 0 w 84"/>
                <a:gd name="T17" fmla="*/ 103 h 108"/>
                <a:gd name="T18" fmla="*/ 5 w 84"/>
                <a:gd name="T19" fmla="*/ 108 h 108"/>
                <a:gd name="T20" fmla="*/ 19 w 84"/>
                <a:gd name="T21" fmla="*/ 108 h 108"/>
                <a:gd name="T22" fmla="*/ 23 w 84"/>
                <a:gd name="T23" fmla="*/ 103 h 108"/>
                <a:gd name="T24" fmla="*/ 19 w 84"/>
                <a:gd name="T25" fmla="*/ 9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108">
                  <a:moveTo>
                    <a:pt x="19" y="98"/>
                  </a:moveTo>
                  <a:cubicBezTo>
                    <a:pt x="10" y="98"/>
                    <a:pt x="10" y="98"/>
                    <a:pt x="10" y="98"/>
                  </a:cubicBezTo>
                  <a:cubicBezTo>
                    <a:pt x="10" y="9"/>
                    <a:pt x="10" y="9"/>
                    <a:pt x="10" y="9"/>
                  </a:cubicBezTo>
                  <a:cubicBezTo>
                    <a:pt x="79" y="9"/>
                    <a:pt x="79" y="9"/>
                    <a:pt x="79" y="9"/>
                  </a:cubicBezTo>
                  <a:cubicBezTo>
                    <a:pt x="82" y="9"/>
                    <a:pt x="84" y="7"/>
                    <a:pt x="84" y="5"/>
                  </a:cubicBezTo>
                  <a:cubicBezTo>
                    <a:pt x="84" y="2"/>
                    <a:pt x="82" y="0"/>
                    <a:pt x="79" y="0"/>
                  </a:cubicBezTo>
                  <a:cubicBezTo>
                    <a:pt x="5" y="0"/>
                    <a:pt x="5" y="0"/>
                    <a:pt x="5" y="0"/>
                  </a:cubicBezTo>
                  <a:cubicBezTo>
                    <a:pt x="3" y="0"/>
                    <a:pt x="0" y="2"/>
                    <a:pt x="0" y="5"/>
                  </a:cubicBezTo>
                  <a:cubicBezTo>
                    <a:pt x="0" y="103"/>
                    <a:pt x="0" y="103"/>
                    <a:pt x="0" y="103"/>
                  </a:cubicBezTo>
                  <a:cubicBezTo>
                    <a:pt x="0" y="106"/>
                    <a:pt x="3" y="108"/>
                    <a:pt x="5" y="108"/>
                  </a:cubicBezTo>
                  <a:cubicBezTo>
                    <a:pt x="19" y="108"/>
                    <a:pt x="19" y="108"/>
                    <a:pt x="19" y="108"/>
                  </a:cubicBezTo>
                  <a:cubicBezTo>
                    <a:pt x="21" y="108"/>
                    <a:pt x="23" y="106"/>
                    <a:pt x="23" y="103"/>
                  </a:cubicBezTo>
                  <a:cubicBezTo>
                    <a:pt x="23" y="100"/>
                    <a:pt x="21" y="98"/>
                    <a:pt x="19" y="9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sp>
          <p:nvSpPr>
            <p:cNvPr id="36882" name="淘宝店chenying0907 18"/>
            <p:cNvSpPr/>
            <p:nvPr/>
          </p:nvSpPr>
          <p:spPr bwMode="auto">
            <a:xfrm>
              <a:off x="116" y="138"/>
              <a:ext cx="68" cy="98"/>
            </a:xfrm>
            <a:custGeom>
              <a:avLst/>
              <a:gdLst>
                <a:gd name="T0" fmla="*/ 26 w 31"/>
                <a:gd name="T1" fmla="*/ 0 h 45"/>
                <a:gd name="T2" fmla="*/ 21 w 31"/>
                <a:gd name="T3" fmla="*/ 5 h 45"/>
                <a:gd name="T4" fmla="*/ 21 w 31"/>
                <a:gd name="T5" fmla="*/ 35 h 45"/>
                <a:gd name="T6" fmla="*/ 4 w 31"/>
                <a:gd name="T7" fmla="*/ 35 h 45"/>
                <a:gd name="T8" fmla="*/ 0 w 31"/>
                <a:gd name="T9" fmla="*/ 40 h 45"/>
                <a:gd name="T10" fmla="*/ 4 w 31"/>
                <a:gd name="T11" fmla="*/ 45 h 45"/>
                <a:gd name="T12" fmla="*/ 26 w 31"/>
                <a:gd name="T13" fmla="*/ 45 h 45"/>
                <a:gd name="T14" fmla="*/ 29 w 31"/>
                <a:gd name="T15" fmla="*/ 43 h 45"/>
                <a:gd name="T16" fmla="*/ 31 w 31"/>
                <a:gd name="T17" fmla="*/ 40 h 45"/>
                <a:gd name="T18" fmla="*/ 31 w 31"/>
                <a:gd name="T19" fmla="*/ 5 h 45"/>
                <a:gd name="T20" fmla="*/ 26 w 31"/>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45">
                  <a:moveTo>
                    <a:pt x="26" y="0"/>
                  </a:moveTo>
                  <a:cubicBezTo>
                    <a:pt x="23" y="0"/>
                    <a:pt x="21" y="2"/>
                    <a:pt x="21" y="5"/>
                  </a:cubicBezTo>
                  <a:cubicBezTo>
                    <a:pt x="21" y="35"/>
                    <a:pt x="21" y="35"/>
                    <a:pt x="21" y="35"/>
                  </a:cubicBezTo>
                  <a:cubicBezTo>
                    <a:pt x="4" y="35"/>
                    <a:pt x="4" y="35"/>
                    <a:pt x="4" y="35"/>
                  </a:cubicBezTo>
                  <a:cubicBezTo>
                    <a:pt x="2" y="35"/>
                    <a:pt x="0" y="37"/>
                    <a:pt x="0" y="40"/>
                  </a:cubicBezTo>
                  <a:cubicBezTo>
                    <a:pt x="0" y="43"/>
                    <a:pt x="2" y="45"/>
                    <a:pt x="4" y="45"/>
                  </a:cubicBezTo>
                  <a:cubicBezTo>
                    <a:pt x="26" y="45"/>
                    <a:pt x="26" y="45"/>
                    <a:pt x="26" y="45"/>
                  </a:cubicBezTo>
                  <a:cubicBezTo>
                    <a:pt x="27" y="45"/>
                    <a:pt x="28" y="44"/>
                    <a:pt x="29" y="43"/>
                  </a:cubicBezTo>
                  <a:cubicBezTo>
                    <a:pt x="30" y="42"/>
                    <a:pt x="31" y="41"/>
                    <a:pt x="31" y="40"/>
                  </a:cubicBezTo>
                  <a:cubicBezTo>
                    <a:pt x="31" y="5"/>
                    <a:pt x="31" y="5"/>
                    <a:pt x="31" y="5"/>
                  </a:cubicBezTo>
                  <a:cubicBezTo>
                    <a:pt x="31" y="2"/>
                    <a:pt x="29" y="0"/>
                    <a:pt x="2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sp>
          <p:nvSpPr>
            <p:cNvPr id="36883" name="淘宝店chenying0907 19"/>
            <p:cNvSpPr>
              <a:spLocks noEditPoints="1"/>
            </p:cNvSpPr>
            <p:nvPr/>
          </p:nvSpPr>
          <p:spPr bwMode="auto">
            <a:xfrm>
              <a:off x="66" y="51"/>
              <a:ext cx="113" cy="163"/>
            </a:xfrm>
            <a:custGeom>
              <a:avLst/>
              <a:gdLst>
                <a:gd name="T0" fmla="*/ 45 w 52"/>
                <a:gd name="T1" fmla="*/ 1 h 75"/>
                <a:gd name="T2" fmla="*/ 40 w 52"/>
                <a:gd name="T3" fmla="*/ 0 h 75"/>
                <a:gd name="T4" fmla="*/ 30 w 52"/>
                <a:gd name="T5" fmla="*/ 5 h 75"/>
                <a:gd name="T6" fmla="*/ 1 w 52"/>
                <a:gd name="T7" fmla="*/ 57 h 75"/>
                <a:gd name="T8" fmla="*/ 0 w 52"/>
                <a:gd name="T9" fmla="*/ 59 h 75"/>
                <a:gd name="T10" fmla="*/ 0 w 52"/>
                <a:gd name="T11" fmla="*/ 71 h 75"/>
                <a:gd name="T12" fmla="*/ 3 w 52"/>
                <a:gd name="T13" fmla="*/ 75 h 75"/>
                <a:gd name="T14" fmla="*/ 5 w 52"/>
                <a:gd name="T15" fmla="*/ 75 h 75"/>
                <a:gd name="T16" fmla="*/ 7 w 52"/>
                <a:gd name="T17" fmla="*/ 75 h 75"/>
                <a:gd name="T18" fmla="*/ 18 w 52"/>
                <a:gd name="T19" fmla="*/ 69 h 75"/>
                <a:gd name="T20" fmla="*/ 19 w 52"/>
                <a:gd name="T21" fmla="*/ 67 h 75"/>
                <a:gd name="T22" fmla="*/ 49 w 52"/>
                <a:gd name="T23" fmla="*/ 16 h 75"/>
                <a:gd name="T24" fmla="*/ 45 w 52"/>
                <a:gd name="T25" fmla="*/ 1 h 75"/>
                <a:gd name="T26" fmla="*/ 41 w 52"/>
                <a:gd name="T27" fmla="*/ 11 h 75"/>
                <a:gd name="T28" fmla="*/ 12 w 52"/>
                <a:gd name="T29" fmla="*/ 62 h 75"/>
                <a:gd name="T30" fmla="*/ 9 w 52"/>
                <a:gd name="T31" fmla="*/ 63 h 75"/>
                <a:gd name="T32" fmla="*/ 9 w 52"/>
                <a:gd name="T33" fmla="*/ 60 h 75"/>
                <a:gd name="T34" fmla="*/ 38 w 52"/>
                <a:gd name="T35" fmla="*/ 10 h 75"/>
                <a:gd name="T36" fmla="*/ 41 w 52"/>
                <a:gd name="T37" fmla="*/ 9 h 75"/>
                <a:gd name="T38" fmla="*/ 41 w 52"/>
                <a:gd name="T39"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75">
                  <a:moveTo>
                    <a:pt x="45" y="1"/>
                  </a:moveTo>
                  <a:cubicBezTo>
                    <a:pt x="44" y="0"/>
                    <a:pt x="42" y="0"/>
                    <a:pt x="40" y="0"/>
                  </a:cubicBezTo>
                  <a:cubicBezTo>
                    <a:pt x="36" y="0"/>
                    <a:pt x="32" y="2"/>
                    <a:pt x="30" y="5"/>
                  </a:cubicBezTo>
                  <a:cubicBezTo>
                    <a:pt x="1" y="57"/>
                    <a:pt x="1" y="57"/>
                    <a:pt x="1" y="57"/>
                  </a:cubicBezTo>
                  <a:cubicBezTo>
                    <a:pt x="0" y="57"/>
                    <a:pt x="0" y="58"/>
                    <a:pt x="0" y="59"/>
                  </a:cubicBezTo>
                  <a:cubicBezTo>
                    <a:pt x="0" y="71"/>
                    <a:pt x="0" y="71"/>
                    <a:pt x="0" y="71"/>
                  </a:cubicBezTo>
                  <a:cubicBezTo>
                    <a:pt x="1" y="72"/>
                    <a:pt x="1" y="74"/>
                    <a:pt x="3" y="75"/>
                  </a:cubicBezTo>
                  <a:cubicBezTo>
                    <a:pt x="3" y="75"/>
                    <a:pt x="4" y="75"/>
                    <a:pt x="5" y="75"/>
                  </a:cubicBezTo>
                  <a:cubicBezTo>
                    <a:pt x="6" y="75"/>
                    <a:pt x="7" y="75"/>
                    <a:pt x="7" y="75"/>
                  </a:cubicBezTo>
                  <a:cubicBezTo>
                    <a:pt x="18" y="69"/>
                    <a:pt x="18" y="69"/>
                    <a:pt x="18" y="69"/>
                  </a:cubicBezTo>
                  <a:cubicBezTo>
                    <a:pt x="18" y="69"/>
                    <a:pt x="19" y="68"/>
                    <a:pt x="19" y="67"/>
                  </a:cubicBezTo>
                  <a:cubicBezTo>
                    <a:pt x="49" y="16"/>
                    <a:pt x="49" y="16"/>
                    <a:pt x="49" y="16"/>
                  </a:cubicBezTo>
                  <a:cubicBezTo>
                    <a:pt x="52" y="11"/>
                    <a:pt x="50" y="4"/>
                    <a:pt x="45" y="1"/>
                  </a:cubicBezTo>
                  <a:close/>
                  <a:moveTo>
                    <a:pt x="41" y="11"/>
                  </a:moveTo>
                  <a:cubicBezTo>
                    <a:pt x="12" y="62"/>
                    <a:pt x="12" y="62"/>
                    <a:pt x="12" y="62"/>
                  </a:cubicBezTo>
                  <a:cubicBezTo>
                    <a:pt x="9" y="63"/>
                    <a:pt x="9" y="63"/>
                    <a:pt x="9" y="63"/>
                  </a:cubicBezTo>
                  <a:cubicBezTo>
                    <a:pt x="9" y="60"/>
                    <a:pt x="9" y="60"/>
                    <a:pt x="9" y="60"/>
                  </a:cubicBezTo>
                  <a:cubicBezTo>
                    <a:pt x="38" y="10"/>
                    <a:pt x="38" y="10"/>
                    <a:pt x="38" y="10"/>
                  </a:cubicBezTo>
                  <a:cubicBezTo>
                    <a:pt x="39" y="9"/>
                    <a:pt x="40" y="9"/>
                    <a:pt x="41" y="9"/>
                  </a:cubicBezTo>
                  <a:cubicBezTo>
                    <a:pt x="41" y="10"/>
                    <a:pt x="42" y="11"/>
                    <a:pt x="41" y="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sp>
          <p:nvSpPr>
            <p:cNvPr id="36884" name="淘宝店chenying0907 20"/>
            <p:cNvSpPr/>
            <p:nvPr/>
          </p:nvSpPr>
          <p:spPr bwMode="auto">
            <a:xfrm>
              <a:off x="35" y="68"/>
              <a:ext cx="70" cy="20"/>
            </a:xfrm>
            <a:custGeom>
              <a:avLst/>
              <a:gdLst>
                <a:gd name="T0" fmla="*/ 32 w 32"/>
                <a:gd name="T1" fmla="*/ 4 h 9"/>
                <a:gd name="T2" fmla="*/ 28 w 32"/>
                <a:gd name="T3" fmla="*/ 0 h 9"/>
                <a:gd name="T4" fmla="*/ 4 w 32"/>
                <a:gd name="T5" fmla="*/ 0 h 9"/>
                <a:gd name="T6" fmla="*/ 0 w 32"/>
                <a:gd name="T7" fmla="*/ 4 h 9"/>
                <a:gd name="T8" fmla="*/ 4 w 32"/>
                <a:gd name="T9" fmla="*/ 9 h 9"/>
                <a:gd name="T10" fmla="*/ 28 w 32"/>
                <a:gd name="T11" fmla="*/ 9 h 9"/>
                <a:gd name="T12" fmla="*/ 32 w 32"/>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32" h="9">
                  <a:moveTo>
                    <a:pt x="32" y="4"/>
                  </a:moveTo>
                  <a:cubicBezTo>
                    <a:pt x="32" y="2"/>
                    <a:pt x="30" y="0"/>
                    <a:pt x="28" y="0"/>
                  </a:cubicBezTo>
                  <a:cubicBezTo>
                    <a:pt x="4" y="0"/>
                    <a:pt x="4" y="0"/>
                    <a:pt x="4" y="0"/>
                  </a:cubicBezTo>
                  <a:cubicBezTo>
                    <a:pt x="2" y="0"/>
                    <a:pt x="0" y="2"/>
                    <a:pt x="0" y="4"/>
                  </a:cubicBezTo>
                  <a:cubicBezTo>
                    <a:pt x="0" y="7"/>
                    <a:pt x="2" y="9"/>
                    <a:pt x="4" y="9"/>
                  </a:cubicBezTo>
                  <a:cubicBezTo>
                    <a:pt x="28" y="9"/>
                    <a:pt x="28" y="9"/>
                    <a:pt x="28" y="9"/>
                  </a:cubicBezTo>
                  <a:cubicBezTo>
                    <a:pt x="30" y="9"/>
                    <a:pt x="32" y="7"/>
                    <a:pt x="32"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sp>
          <p:nvSpPr>
            <p:cNvPr id="36885" name="淘宝店chenying0907 21"/>
            <p:cNvSpPr/>
            <p:nvPr/>
          </p:nvSpPr>
          <p:spPr bwMode="auto">
            <a:xfrm>
              <a:off x="35" y="107"/>
              <a:ext cx="46" cy="20"/>
            </a:xfrm>
            <a:custGeom>
              <a:avLst/>
              <a:gdLst>
                <a:gd name="T0" fmla="*/ 4 w 21"/>
                <a:gd name="T1" fmla="*/ 0 h 9"/>
                <a:gd name="T2" fmla="*/ 0 w 21"/>
                <a:gd name="T3" fmla="*/ 4 h 9"/>
                <a:gd name="T4" fmla="*/ 4 w 21"/>
                <a:gd name="T5" fmla="*/ 9 h 9"/>
                <a:gd name="T6" fmla="*/ 16 w 21"/>
                <a:gd name="T7" fmla="*/ 9 h 9"/>
                <a:gd name="T8" fmla="*/ 21 w 21"/>
                <a:gd name="T9" fmla="*/ 4 h 9"/>
                <a:gd name="T10" fmla="*/ 16 w 21"/>
                <a:gd name="T11" fmla="*/ 0 h 9"/>
                <a:gd name="T12" fmla="*/ 4 w 2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1" h="9">
                  <a:moveTo>
                    <a:pt x="4" y="0"/>
                  </a:moveTo>
                  <a:cubicBezTo>
                    <a:pt x="2" y="0"/>
                    <a:pt x="0" y="2"/>
                    <a:pt x="0" y="4"/>
                  </a:cubicBezTo>
                  <a:cubicBezTo>
                    <a:pt x="0" y="7"/>
                    <a:pt x="2" y="9"/>
                    <a:pt x="4" y="9"/>
                  </a:cubicBezTo>
                  <a:cubicBezTo>
                    <a:pt x="16" y="9"/>
                    <a:pt x="16" y="9"/>
                    <a:pt x="16" y="9"/>
                  </a:cubicBezTo>
                  <a:cubicBezTo>
                    <a:pt x="19" y="9"/>
                    <a:pt x="21" y="7"/>
                    <a:pt x="21" y="4"/>
                  </a:cubicBezTo>
                  <a:cubicBezTo>
                    <a:pt x="21" y="2"/>
                    <a:pt x="19" y="0"/>
                    <a:pt x="16" y="0"/>
                  </a:cubicBez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grpSp>
      <p:grpSp>
        <p:nvGrpSpPr>
          <p:cNvPr id="36886" name="PA_淘宝店chenying0907 22"/>
          <p:cNvGrpSpPr/>
          <p:nvPr>
            <p:custDataLst>
              <p:tags r:id="rId2"/>
            </p:custDataLst>
          </p:nvPr>
        </p:nvGrpSpPr>
        <p:grpSpPr>
          <a:xfrm>
            <a:off x="1577342" y="5428478"/>
            <a:ext cx="292100" cy="296425"/>
            <a:chOff x="0" y="0"/>
            <a:chExt cx="233" cy="236"/>
          </a:xfrm>
        </p:grpSpPr>
        <p:sp>
          <p:nvSpPr>
            <p:cNvPr id="36887" name="淘宝店chenying0907 23"/>
            <p:cNvSpPr>
              <a:spLocks noEditPoints="1"/>
            </p:cNvSpPr>
            <p:nvPr/>
          </p:nvSpPr>
          <p:spPr bwMode="auto">
            <a:xfrm>
              <a:off x="0" y="0"/>
              <a:ext cx="233" cy="236"/>
            </a:xfrm>
            <a:custGeom>
              <a:avLst/>
              <a:gdLst>
                <a:gd name="T0" fmla="*/ 103 w 107"/>
                <a:gd name="T1" fmla="*/ 42 h 108"/>
                <a:gd name="T2" fmla="*/ 93 w 107"/>
                <a:gd name="T3" fmla="*/ 35 h 108"/>
                <a:gd name="T4" fmla="*/ 97 w 107"/>
                <a:gd name="T5" fmla="*/ 22 h 108"/>
                <a:gd name="T6" fmla="*/ 80 w 107"/>
                <a:gd name="T7" fmla="*/ 10 h 108"/>
                <a:gd name="T8" fmla="*/ 68 w 107"/>
                <a:gd name="T9" fmla="*/ 12 h 108"/>
                <a:gd name="T10" fmla="*/ 62 w 107"/>
                <a:gd name="T11" fmla="*/ 1 h 108"/>
                <a:gd name="T12" fmla="*/ 42 w 107"/>
                <a:gd name="T13" fmla="*/ 4 h 108"/>
                <a:gd name="T14" fmla="*/ 34 w 107"/>
                <a:gd name="T15" fmla="*/ 14 h 108"/>
                <a:gd name="T16" fmla="*/ 22 w 107"/>
                <a:gd name="T17" fmla="*/ 11 h 108"/>
                <a:gd name="T18" fmla="*/ 10 w 107"/>
                <a:gd name="T19" fmla="*/ 27 h 108"/>
                <a:gd name="T20" fmla="*/ 12 w 107"/>
                <a:gd name="T21" fmla="*/ 39 h 108"/>
                <a:gd name="T22" fmla="*/ 0 w 107"/>
                <a:gd name="T23" fmla="*/ 46 h 108"/>
                <a:gd name="T24" fmla="*/ 0 w 107"/>
                <a:gd name="T25" fmla="*/ 62 h 108"/>
                <a:gd name="T26" fmla="*/ 12 w 107"/>
                <a:gd name="T27" fmla="*/ 69 h 108"/>
                <a:gd name="T28" fmla="*/ 10 w 107"/>
                <a:gd name="T29" fmla="*/ 81 h 108"/>
                <a:gd name="T30" fmla="*/ 22 w 107"/>
                <a:gd name="T31" fmla="*/ 97 h 108"/>
                <a:gd name="T32" fmla="*/ 34 w 107"/>
                <a:gd name="T33" fmla="*/ 94 h 108"/>
                <a:gd name="T34" fmla="*/ 42 w 107"/>
                <a:gd name="T35" fmla="*/ 104 h 108"/>
                <a:gd name="T36" fmla="*/ 53 w 107"/>
                <a:gd name="T37" fmla="*/ 108 h 108"/>
                <a:gd name="T38" fmla="*/ 65 w 107"/>
                <a:gd name="T39" fmla="*/ 104 h 108"/>
                <a:gd name="T40" fmla="*/ 72 w 107"/>
                <a:gd name="T41" fmla="*/ 94 h 108"/>
                <a:gd name="T42" fmla="*/ 85 w 107"/>
                <a:gd name="T43" fmla="*/ 97 h 108"/>
                <a:gd name="T44" fmla="*/ 97 w 107"/>
                <a:gd name="T45" fmla="*/ 81 h 108"/>
                <a:gd name="T46" fmla="*/ 95 w 107"/>
                <a:gd name="T47" fmla="*/ 69 h 108"/>
                <a:gd name="T48" fmla="*/ 106 w 107"/>
                <a:gd name="T49" fmla="*/ 62 h 108"/>
                <a:gd name="T50" fmla="*/ 106 w 107"/>
                <a:gd name="T51" fmla="*/ 46 h 108"/>
                <a:gd name="T52" fmla="*/ 90 w 107"/>
                <a:gd name="T53" fmla="*/ 61 h 108"/>
                <a:gd name="T54" fmla="*/ 84 w 107"/>
                <a:gd name="T55" fmla="*/ 71 h 108"/>
                <a:gd name="T56" fmla="*/ 88 w 107"/>
                <a:gd name="T57" fmla="*/ 82 h 108"/>
                <a:gd name="T58" fmla="*/ 74 w 107"/>
                <a:gd name="T59" fmla="*/ 84 h 108"/>
                <a:gd name="T60" fmla="*/ 63 w 107"/>
                <a:gd name="T61" fmla="*/ 87 h 108"/>
                <a:gd name="T62" fmla="*/ 57 w 107"/>
                <a:gd name="T63" fmla="*/ 98 h 108"/>
                <a:gd name="T64" fmla="*/ 47 w 107"/>
                <a:gd name="T65" fmla="*/ 90 h 108"/>
                <a:gd name="T66" fmla="*/ 37 w 107"/>
                <a:gd name="T67" fmla="*/ 85 h 108"/>
                <a:gd name="T68" fmla="*/ 25 w 107"/>
                <a:gd name="T69" fmla="*/ 88 h 108"/>
                <a:gd name="T70" fmla="*/ 23 w 107"/>
                <a:gd name="T71" fmla="*/ 75 h 108"/>
                <a:gd name="T72" fmla="*/ 20 w 107"/>
                <a:gd name="T73" fmla="*/ 64 h 108"/>
                <a:gd name="T74" fmla="*/ 9 w 107"/>
                <a:gd name="T75" fmla="*/ 58 h 108"/>
                <a:gd name="T76" fmla="*/ 9 w 107"/>
                <a:gd name="T77" fmla="*/ 50 h 108"/>
                <a:gd name="T78" fmla="*/ 20 w 107"/>
                <a:gd name="T79" fmla="*/ 44 h 108"/>
                <a:gd name="T80" fmla="*/ 23 w 107"/>
                <a:gd name="T81" fmla="*/ 33 h 108"/>
                <a:gd name="T82" fmla="*/ 25 w 107"/>
                <a:gd name="T83" fmla="*/ 20 h 108"/>
                <a:gd name="T84" fmla="*/ 37 w 107"/>
                <a:gd name="T85" fmla="*/ 23 h 108"/>
                <a:gd name="T86" fmla="*/ 47 w 107"/>
                <a:gd name="T87" fmla="*/ 18 h 108"/>
                <a:gd name="T88" fmla="*/ 57 w 107"/>
                <a:gd name="T89" fmla="*/ 10 h 108"/>
                <a:gd name="T90" fmla="*/ 63 w 107"/>
                <a:gd name="T91" fmla="*/ 21 h 108"/>
                <a:gd name="T92" fmla="*/ 74 w 107"/>
                <a:gd name="T93" fmla="*/ 23 h 108"/>
                <a:gd name="T94" fmla="*/ 88 w 107"/>
                <a:gd name="T95" fmla="*/ 26 h 108"/>
                <a:gd name="T96" fmla="*/ 84 w 107"/>
                <a:gd name="T97" fmla="*/ 37 h 108"/>
                <a:gd name="T98" fmla="*/ 90 w 107"/>
                <a:gd name="T99" fmla="*/ 47 h 108"/>
                <a:gd name="T100" fmla="*/ 98 w 107"/>
                <a:gd name="T10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7" h="108">
                  <a:moveTo>
                    <a:pt x="106" y="46"/>
                  </a:moveTo>
                  <a:cubicBezTo>
                    <a:pt x="106" y="44"/>
                    <a:pt x="105" y="43"/>
                    <a:pt x="103" y="42"/>
                  </a:cubicBezTo>
                  <a:cubicBezTo>
                    <a:pt x="95" y="39"/>
                    <a:pt x="95" y="39"/>
                    <a:pt x="95" y="39"/>
                  </a:cubicBezTo>
                  <a:cubicBezTo>
                    <a:pt x="94" y="38"/>
                    <a:pt x="94" y="36"/>
                    <a:pt x="93" y="35"/>
                  </a:cubicBezTo>
                  <a:cubicBezTo>
                    <a:pt x="97" y="27"/>
                    <a:pt x="97" y="27"/>
                    <a:pt x="97" y="27"/>
                  </a:cubicBezTo>
                  <a:cubicBezTo>
                    <a:pt x="98" y="25"/>
                    <a:pt x="98" y="24"/>
                    <a:pt x="97" y="22"/>
                  </a:cubicBezTo>
                  <a:cubicBezTo>
                    <a:pt x="93" y="18"/>
                    <a:pt x="89" y="14"/>
                    <a:pt x="85" y="11"/>
                  </a:cubicBezTo>
                  <a:cubicBezTo>
                    <a:pt x="84" y="10"/>
                    <a:pt x="82" y="10"/>
                    <a:pt x="80" y="10"/>
                  </a:cubicBezTo>
                  <a:cubicBezTo>
                    <a:pt x="72" y="14"/>
                    <a:pt x="72" y="14"/>
                    <a:pt x="72" y="14"/>
                  </a:cubicBezTo>
                  <a:cubicBezTo>
                    <a:pt x="71" y="14"/>
                    <a:pt x="70" y="13"/>
                    <a:pt x="68" y="12"/>
                  </a:cubicBezTo>
                  <a:cubicBezTo>
                    <a:pt x="65" y="4"/>
                    <a:pt x="65" y="4"/>
                    <a:pt x="65" y="4"/>
                  </a:cubicBezTo>
                  <a:cubicBezTo>
                    <a:pt x="65" y="2"/>
                    <a:pt x="63" y="1"/>
                    <a:pt x="62" y="1"/>
                  </a:cubicBezTo>
                  <a:cubicBezTo>
                    <a:pt x="56" y="0"/>
                    <a:pt x="51" y="0"/>
                    <a:pt x="45" y="1"/>
                  </a:cubicBezTo>
                  <a:cubicBezTo>
                    <a:pt x="44" y="1"/>
                    <a:pt x="42" y="2"/>
                    <a:pt x="42" y="4"/>
                  </a:cubicBezTo>
                  <a:cubicBezTo>
                    <a:pt x="39" y="12"/>
                    <a:pt x="39" y="12"/>
                    <a:pt x="39" y="12"/>
                  </a:cubicBezTo>
                  <a:cubicBezTo>
                    <a:pt x="37" y="13"/>
                    <a:pt x="36" y="14"/>
                    <a:pt x="34" y="14"/>
                  </a:cubicBezTo>
                  <a:cubicBezTo>
                    <a:pt x="26" y="10"/>
                    <a:pt x="26" y="10"/>
                    <a:pt x="26" y="10"/>
                  </a:cubicBezTo>
                  <a:cubicBezTo>
                    <a:pt x="25" y="10"/>
                    <a:pt x="23" y="10"/>
                    <a:pt x="22" y="11"/>
                  </a:cubicBezTo>
                  <a:cubicBezTo>
                    <a:pt x="17" y="14"/>
                    <a:pt x="13" y="18"/>
                    <a:pt x="10" y="22"/>
                  </a:cubicBezTo>
                  <a:cubicBezTo>
                    <a:pt x="9" y="24"/>
                    <a:pt x="9" y="25"/>
                    <a:pt x="10" y="27"/>
                  </a:cubicBezTo>
                  <a:cubicBezTo>
                    <a:pt x="14" y="35"/>
                    <a:pt x="14" y="35"/>
                    <a:pt x="14" y="35"/>
                  </a:cubicBezTo>
                  <a:cubicBezTo>
                    <a:pt x="13" y="36"/>
                    <a:pt x="12" y="38"/>
                    <a:pt x="12" y="39"/>
                  </a:cubicBezTo>
                  <a:cubicBezTo>
                    <a:pt x="3" y="42"/>
                    <a:pt x="3" y="42"/>
                    <a:pt x="3" y="42"/>
                  </a:cubicBezTo>
                  <a:cubicBezTo>
                    <a:pt x="2" y="43"/>
                    <a:pt x="1" y="44"/>
                    <a:pt x="0" y="46"/>
                  </a:cubicBezTo>
                  <a:cubicBezTo>
                    <a:pt x="0" y="49"/>
                    <a:pt x="0" y="51"/>
                    <a:pt x="0" y="54"/>
                  </a:cubicBezTo>
                  <a:cubicBezTo>
                    <a:pt x="0" y="56"/>
                    <a:pt x="0" y="59"/>
                    <a:pt x="0" y="62"/>
                  </a:cubicBezTo>
                  <a:cubicBezTo>
                    <a:pt x="1" y="64"/>
                    <a:pt x="2" y="65"/>
                    <a:pt x="3" y="66"/>
                  </a:cubicBezTo>
                  <a:cubicBezTo>
                    <a:pt x="12" y="69"/>
                    <a:pt x="12" y="69"/>
                    <a:pt x="12" y="69"/>
                  </a:cubicBezTo>
                  <a:cubicBezTo>
                    <a:pt x="12" y="70"/>
                    <a:pt x="13" y="72"/>
                    <a:pt x="14" y="73"/>
                  </a:cubicBezTo>
                  <a:cubicBezTo>
                    <a:pt x="10" y="81"/>
                    <a:pt x="10" y="81"/>
                    <a:pt x="10" y="81"/>
                  </a:cubicBezTo>
                  <a:cubicBezTo>
                    <a:pt x="9" y="82"/>
                    <a:pt x="9" y="84"/>
                    <a:pt x="10" y="86"/>
                  </a:cubicBezTo>
                  <a:cubicBezTo>
                    <a:pt x="13" y="90"/>
                    <a:pt x="17" y="94"/>
                    <a:pt x="22" y="97"/>
                  </a:cubicBezTo>
                  <a:cubicBezTo>
                    <a:pt x="23" y="98"/>
                    <a:pt x="25" y="98"/>
                    <a:pt x="26" y="98"/>
                  </a:cubicBezTo>
                  <a:cubicBezTo>
                    <a:pt x="34" y="94"/>
                    <a:pt x="34" y="94"/>
                    <a:pt x="34" y="94"/>
                  </a:cubicBezTo>
                  <a:cubicBezTo>
                    <a:pt x="36" y="94"/>
                    <a:pt x="37" y="95"/>
                    <a:pt x="39" y="95"/>
                  </a:cubicBezTo>
                  <a:cubicBezTo>
                    <a:pt x="42" y="104"/>
                    <a:pt x="42" y="104"/>
                    <a:pt x="42" y="104"/>
                  </a:cubicBezTo>
                  <a:cubicBezTo>
                    <a:pt x="42" y="106"/>
                    <a:pt x="44" y="107"/>
                    <a:pt x="45" y="107"/>
                  </a:cubicBezTo>
                  <a:cubicBezTo>
                    <a:pt x="48" y="107"/>
                    <a:pt x="51" y="108"/>
                    <a:pt x="53" y="108"/>
                  </a:cubicBezTo>
                  <a:cubicBezTo>
                    <a:pt x="56" y="108"/>
                    <a:pt x="59" y="107"/>
                    <a:pt x="62" y="107"/>
                  </a:cubicBezTo>
                  <a:cubicBezTo>
                    <a:pt x="63" y="107"/>
                    <a:pt x="65" y="106"/>
                    <a:pt x="65" y="104"/>
                  </a:cubicBezTo>
                  <a:cubicBezTo>
                    <a:pt x="68" y="95"/>
                    <a:pt x="68" y="95"/>
                    <a:pt x="68" y="95"/>
                  </a:cubicBezTo>
                  <a:cubicBezTo>
                    <a:pt x="70" y="95"/>
                    <a:pt x="71" y="94"/>
                    <a:pt x="72" y="94"/>
                  </a:cubicBezTo>
                  <a:cubicBezTo>
                    <a:pt x="80" y="98"/>
                    <a:pt x="80" y="98"/>
                    <a:pt x="80" y="98"/>
                  </a:cubicBezTo>
                  <a:cubicBezTo>
                    <a:pt x="82" y="98"/>
                    <a:pt x="84" y="98"/>
                    <a:pt x="85" y="97"/>
                  </a:cubicBezTo>
                  <a:cubicBezTo>
                    <a:pt x="89" y="94"/>
                    <a:pt x="93" y="90"/>
                    <a:pt x="97" y="86"/>
                  </a:cubicBezTo>
                  <a:cubicBezTo>
                    <a:pt x="98" y="84"/>
                    <a:pt x="98" y="82"/>
                    <a:pt x="97" y="81"/>
                  </a:cubicBezTo>
                  <a:cubicBezTo>
                    <a:pt x="93" y="73"/>
                    <a:pt x="93" y="73"/>
                    <a:pt x="93" y="73"/>
                  </a:cubicBezTo>
                  <a:cubicBezTo>
                    <a:pt x="94" y="72"/>
                    <a:pt x="94" y="70"/>
                    <a:pt x="95" y="69"/>
                  </a:cubicBezTo>
                  <a:cubicBezTo>
                    <a:pt x="103" y="66"/>
                    <a:pt x="103" y="66"/>
                    <a:pt x="103" y="66"/>
                  </a:cubicBezTo>
                  <a:cubicBezTo>
                    <a:pt x="105" y="65"/>
                    <a:pt x="106" y="64"/>
                    <a:pt x="106" y="62"/>
                  </a:cubicBezTo>
                  <a:cubicBezTo>
                    <a:pt x="107" y="59"/>
                    <a:pt x="107" y="56"/>
                    <a:pt x="107" y="54"/>
                  </a:cubicBezTo>
                  <a:cubicBezTo>
                    <a:pt x="107" y="51"/>
                    <a:pt x="107" y="49"/>
                    <a:pt x="106" y="46"/>
                  </a:cubicBezTo>
                  <a:close/>
                  <a:moveTo>
                    <a:pt x="98" y="58"/>
                  </a:moveTo>
                  <a:cubicBezTo>
                    <a:pt x="90" y="61"/>
                    <a:pt x="90" y="61"/>
                    <a:pt x="90" y="61"/>
                  </a:cubicBezTo>
                  <a:cubicBezTo>
                    <a:pt x="88" y="61"/>
                    <a:pt x="87" y="62"/>
                    <a:pt x="87" y="64"/>
                  </a:cubicBezTo>
                  <a:cubicBezTo>
                    <a:pt x="86" y="66"/>
                    <a:pt x="85" y="69"/>
                    <a:pt x="84" y="71"/>
                  </a:cubicBezTo>
                  <a:cubicBezTo>
                    <a:pt x="83" y="72"/>
                    <a:pt x="83" y="73"/>
                    <a:pt x="84" y="75"/>
                  </a:cubicBezTo>
                  <a:cubicBezTo>
                    <a:pt x="88" y="82"/>
                    <a:pt x="88" y="82"/>
                    <a:pt x="88" y="82"/>
                  </a:cubicBezTo>
                  <a:cubicBezTo>
                    <a:pt x="86" y="84"/>
                    <a:pt x="84" y="86"/>
                    <a:pt x="82" y="88"/>
                  </a:cubicBezTo>
                  <a:cubicBezTo>
                    <a:pt x="74" y="84"/>
                    <a:pt x="74" y="84"/>
                    <a:pt x="74" y="84"/>
                  </a:cubicBezTo>
                  <a:cubicBezTo>
                    <a:pt x="73" y="84"/>
                    <a:pt x="71" y="84"/>
                    <a:pt x="70" y="85"/>
                  </a:cubicBezTo>
                  <a:cubicBezTo>
                    <a:pt x="68" y="86"/>
                    <a:pt x="66" y="87"/>
                    <a:pt x="63" y="87"/>
                  </a:cubicBezTo>
                  <a:cubicBezTo>
                    <a:pt x="62" y="88"/>
                    <a:pt x="61" y="89"/>
                    <a:pt x="60" y="90"/>
                  </a:cubicBezTo>
                  <a:cubicBezTo>
                    <a:pt x="57" y="98"/>
                    <a:pt x="57" y="98"/>
                    <a:pt x="57" y="98"/>
                  </a:cubicBezTo>
                  <a:cubicBezTo>
                    <a:pt x="55" y="98"/>
                    <a:pt x="52" y="98"/>
                    <a:pt x="49" y="98"/>
                  </a:cubicBezTo>
                  <a:cubicBezTo>
                    <a:pt x="47" y="90"/>
                    <a:pt x="47" y="90"/>
                    <a:pt x="47" y="90"/>
                  </a:cubicBezTo>
                  <a:cubicBezTo>
                    <a:pt x="46" y="89"/>
                    <a:pt x="45" y="88"/>
                    <a:pt x="43" y="87"/>
                  </a:cubicBezTo>
                  <a:cubicBezTo>
                    <a:pt x="41" y="87"/>
                    <a:pt x="39" y="86"/>
                    <a:pt x="37" y="85"/>
                  </a:cubicBezTo>
                  <a:cubicBezTo>
                    <a:pt x="35" y="84"/>
                    <a:pt x="34" y="84"/>
                    <a:pt x="33" y="84"/>
                  </a:cubicBezTo>
                  <a:cubicBezTo>
                    <a:pt x="25" y="88"/>
                    <a:pt x="25" y="88"/>
                    <a:pt x="25" y="88"/>
                  </a:cubicBezTo>
                  <a:cubicBezTo>
                    <a:pt x="23" y="86"/>
                    <a:pt x="21" y="84"/>
                    <a:pt x="19" y="82"/>
                  </a:cubicBezTo>
                  <a:cubicBezTo>
                    <a:pt x="23" y="75"/>
                    <a:pt x="23" y="75"/>
                    <a:pt x="23" y="75"/>
                  </a:cubicBezTo>
                  <a:cubicBezTo>
                    <a:pt x="23" y="73"/>
                    <a:pt x="23" y="72"/>
                    <a:pt x="23" y="71"/>
                  </a:cubicBezTo>
                  <a:cubicBezTo>
                    <a:pt x="22" y="69"/>
                    <a:pt x="21" y="66"/>
                    <a:pt x="20" y="64"/>
                  </a:cubicBezTo>
                  <a:cubicBezTo>
                    <a:pt x="20" y="62"/>
                    <a:pt x="18" y="61"/>
                    <a:pt x="17" y="61"/>
                  </a:cubicBezTo>
                  <a:cubicBezTo>
                    <a:pt x="9" y="58"/>
                    <a:pt x="9" y="58"/>
                    <a:pt x="9" y="58"/>
                  </a:cubicBezTo>
                  <a:cubicBezTo>
                    <a:pt x="9" y="57"/>
                    <a:pt x="9" y="55"/>
                    <a:pt x="9" y="54"/>
                  </a:cubicBezTo>
                  <a:cubicBezTo>
                    <a:pt x="9" y="53"/>
                    <a:pt x="9" y="51"/>
                    <a:pt x="9" y="50"/>
                  </a:cubicBezTo>
                  <a:cubicBezTo>
                    <a:pt x="17" y="47"/>
                    <a:pt x="17" y="47"/>
                    <a:pt x="17" y="47"/>
                  </a:cubicBezTo>
                  <a:cubicBezTo>
                    <a:pt x="18" y="47"/>
                    <a:pt x="20" y="45"/>
                    <a:pt x="20" y="44"/>
                  </a:cubicBezTo>
                  <a:cubicBezTo>
                    <a:pt x="21" y="42"/>
                    <a:pt x="22" y="39"/>
                    <a:pt x="23" y="37"/>
                  </a:cubicBezTo>
                  <a:cubicBezTo>
                    <a:pt x="23" y="36"/>
                    <a:pt x="23" y="34"/>
                    <a:pt x="23" y="33"/>
                  </a:cubicBezTo>
                  <a:cubicBezTo>
                    <a:pt x="19" y="26"/>
                    <a:pt x="19" y="26"/>
                    <a:pt x="19" y="26"/>
                  </a:cubicBezTo>
                  <a:cubicBezTo>
                    <a:pt x="21" y="23"/>
                    <a:pt x="23" y="22"/>
                    <a:pt x="25" y="20"/>
                  </a:cubicBezTo>
                  <a:cubicBezTo>
                    <a:pt x="33" y="23"/>
                    <a:pt x="33" y="23"/>
                    <a:pt x="33" y="23"/>
                  </a:cubicBezTo>
                  <a:cubicBezTo>
                    <a:pt x="34" y="24"/>
                    <a:pt x="35" y="24"/>
                    <a:pt x="37" y="23"/>
                  </a:cubicBezTo>
                  <a:cubicBezTo>
                    <a:pt x="39" y="22"/>
                    <a:pt x="41" y="21"/>
                    <a:pt x="43" y="21"/>
                  </a:cubicBezTo>
                  <a:cubicBezTo>
                    <a:pt x="45" y="20"/>
                    <a:pt x="46" y="19"/>
                    <a:pt x="47" y="18"/>
                  </a:cubicBezTo>
                  <a:cubicBezTo>
                    <a:pt x="49" y="10"/>
                    <a:pt x="49" y="10"/>
                    <a:pt x="49" y="10"/>
                  </a:cubicBezTo>
                  <a:cubicBezTo>
                    <a:pt x="52" y="9"/>
                    <a:pt x="55" y="9"/>
                    <a:pt x="57" y="10"/>
                  </a:cubicBezTo>
                  <a:cubicBezTo>
                    <a:pt x="60" y="18"/>
                    <a:pt x="60" y="18"/>
                    <a:pt x="60" y="18"/>
                  </a:cubicBezTo>
                  <a:cubicBezTo>
                    <a:pt x="61" y="19"/>
                    <a:pt x="62" y="20"/>
                    <a:pt x="63" y="21"/>
                  </a:cubicBezTo>
                  <a:cubicBezTo>
                    <a:pt x="66" y="21"/>
                    <a:pt x="68" y="22"/>
                    <a:pt x="70" y="23"/>
                  </a:cubicBezTo>
                  <a:cubicBezTo>
                    <a:pt x="71" y="24"/>
                    <a:pt x="73" y="24"/>
                    <a:pt x="74" y="23"/>
                  </a:cubicBezTo>
                  <a:cubicBezTo>
                    <a:pt x="82" y="20"/>
                    <a:pt x="82" y="20"/>
                    <a:pt x="82" y="20"/>
                  </a:cubicBezTo>
                  <a:cubicBezTo>
                    <a:pt x="84" y="22"/>
                    <a:pt x="86" y="23"/>
                    <a:pt x="88" y="26"/>
                  </a:cubicBezTo>
                  <a:cubicBezTo>
                    <a:pt x="84" y="33"/>
                    <a:pt x="84" y="33"/>
                    <a:pt x="84" y="33"/>
                  </a:cubicBezTo>
                  <a:cubicBezTo>
                    <a:pt x="83" y="34"/>
                    <a:pt x="83" y="36"/>
                    <a:pt x="84" y="37"/>
                  </a:cubicBezTo>
                  <a:cubicBezTo>
                    <a:pt x="85" y="39"/>
                    <a:pt x="86" y="42"/>
                    <a:pt x="87" y="44"/>
                  </a:cubicBezTo>
                  <a:cubicBezTo>
                    <a:pt x="87" y="45"/>
                    <a:pt x="88" y="47"/>
                    <a:pt x="90" y="47"/>
                  </a:cubicBezTo>
                  <a:cubicBezTo>
                    <a:pt x="98" y="50"/>
                    <a:pt x="98" y="50"/>
                    <a:pt x="98" y="50"/>
                  </a:cubicBezTo>
                  <a:cubicBezTo>
                    <a:pt x="98" y="51"/>
                    <a:pt x="98" y="53"/>
                    <a:pt x="98" y="54"/>
                  </a:cubicBezTo>
                  <a:cubicBezTo>
                    <a:pt x="98" y="55"/>
                    <a:pt x="98" y="57"/>
                    <a:pt x="98" y="5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sp>
          <p:nvSpPr>
            <p:cNvPr id="36888" name="淘宝店chenying0907 24"/>
            <p:cNvSpPr>
              <a:spLocks noEditPoints="1"/>
            </p:cNvSpPr>
            <p:nvPr/>
          </p:nvSpPr>
          <p:spPr bwMode="auto">
            <a:xfrm>
              <a:off x="70" y="70"/>
              <a:ext cx="93" cy="92"/>
            </a:xfrm>
            <a:custGeom>
              <a:avLst/>
              <a:gdLst>
                <a:gd name="T0" fmla="*/ 21 w 43"/>
                <a:gd name="T1" fmla="*/ 0 h 42"/>
                <a:gd name="T2" fmla="*/ 0 w 43"/>
                <a:gd name="T3" fmla="*/ 21 h 42"/>
                <a:gd name="T4" fmla="*/ 21 w 43"/>
                <a:gd name="T5" fmla="*/ 42 h 42"/>
                <a:gd name="T6" fmla="*/ 43 w 43"/>
                <a:gd name="T7" fmla="*/ 21 h 42"/>
                <a:gd name="T8" fmla="*/ 21 w 43"/>
                <a:gd name="T9" fmla="*/ 0 h 42"/>
                <a:gd name="T10" fmla="*/ 21 w 43"/>
                <a:gd name="T11" fmla="*/ 33 h 42"/>
                <a:gd name="T12" fmla="*/ 9 w 43"/>
                <a:gd name="T13" fmla="*/ 21 h 42"/>
                <a:gd name="T14" fmla="*/ 21 w 43"/>
                <a:gd name="T15" fmla="*/ 9 h 42"/>
                <a:gd name="T16" fmla="*/ 33 w 43"/>
                <a:gd name="T17" fmla="*/ 21 h 42"/>
                <a:gd name="T18" fmla="*/ 21 w 43"/>
                <a:gd name="T19" fmla="*/ 3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2">
                  <a:moveTo>
                    <a:pt x="21" y="0"/>
                  </a:moveTo>
                  <a:cubicBezTo>
                    <a:pt x="10" y="0"/>
                    <a:pt x="0" y="9"/>
                    <a:pt x="0" y="21"/>
                  </a:cubicBezTo>
                  <a:cubicBezTo>
                    <a:pt x="0" y="33"/>
                    <a:pt x="10" y="42"/>
                    <a:pt x="21" y="42"/>
                  </a:cubicBezTo>
                  <a:cubicBezTo>
                    <a:pt x="33" y="42"/>
                    <a:pt x="43" y="33"/>
                    <a:pt x="43" y="21"/>
                  </a:cubicBezTo>
                  <a:cubicBezTo>
                    <a:pt x="43" y="9"/>
                    <a:pt x="33" y="0"/>
                    <a:pt x="21" y="0"/>
                  </a:cubicBezTo>
                  <a:close/>
                  <a:moveTo>
                    <a:pt x="21" y="33"/>
                  </a:moveTo>
                  <a:cubicBezTo>
                    <a:pt x="15" y="33"/>
                    <a:pt x="9" y="28"/>
                    <a:pt x="9" y="21"/>
                  </a:cubicBezTo>
                  <a:cubicBezTo>
                    <a:pt x="9" y="14"/>
                    <a:pt x="15" y="9"/>
                    <a:pt x="21" y="9"/>
                  </a:cubicBezTo>
                  <a:cubicBezTo>
                    <a:pt x="28" y="9"/>
                    <a:pt x="33" y="14"/>
                    <a:pt x="33" y="21"/>
                  </a:cubicBezTo>
                  <a:cubicBezTo>
                    <a:pt x="33" y="28"/>
                    <a:pt x="28" y="33"/>
                    <a:pt x="21" y="3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grpSp>
      <p:grpSp>
        <p:nvGrpSpPr>
          <p:cNvPr id="36892" name="PA_淘宝店chenying0907 28"/>
          <p:cNvGrpSpPr/>
          <p:nvPr>
            <p:custDataLst>
              <p:tags r:id="rId3"/>
            </p:custDataLst>
          </p:nvPr>
        </p:nvGrpSpPr>
        <p:grpSpPr>
          <a:xfrm>
            <a:off x="1575223" y="3271260"/>
            <a:ext cx="296333" cy="249844"/>
            <a:chOff x="0" y="0"/>
            <a:chExt cx="235" cy="200"/>
          </a:xfrm>
        </p:grpSpPr>
        <p:sp>
          <p:nvSpPr>
            <p:cNvPr id="36893" name="淘宝店chenying0907 29"/>
            <p:cNvSpPr>
              <a:spLocks noEditPoints="1"/>
            </p:cNvSpPr>
            <p:nvPr/>
          </p:nvSpPr>
          <p:spPr bwMode="auto">
            <a:xfrm>
              <a:off x="0" y="0"/>
              <a:ext cx="235" cy="200"/>
            </a:xfrm>
            <a:custGeom>
              <a:avLst/>
              <a:gdLst>
                <a:gd name="T0" fmla="*/ 94 w 108"/>
                <a:gd name="T1" fmla="*/ 15 h 92"/>
                <a:gd name="T2" fmla="*/ 77 w 108"/>
                <a:gd name="T3" fmla="*/ 15 h 92"/>
                <a:gd name="T4" fmla="*/ 77 w 108"/>
                <a:gd name="T5" fmla="*/ 14 h 92"/>
                <a:gd name="T6" fmla="*/ 77 w 108"/>
                <a:gd name="T7" fmla="*/ 11 h 92"/>
                <a:gd name="T8" fmla="*/ 66 w 108"/>
                <a:gd name="T9" fmla="*/ 0 h 92"/>
                <a:gd name="T10" fmla="*/ 54 w 108"/>
                <a:gd name="T11" fmla="*/ 0 h 92"/>
                <a:gd name="T12" fmla="*/ 43 w 108"/>
                <a:gd name="T13" fmla="*/ 11 h 92"/>
                <a:gd name="T14" fmla="*/ 43 w 108"/>
                <a:gd name="T15" fmla="*/ 15 h 92"/>
                <a:gd name="T16" fmla="*/ 14 w 108"/>
                <a:gd name="T17" fmla="*/ 15 h 92"/>
                <a:gd name="T18" fmla="*/ 0 w 108"/>
                <a:gd name="T19" fmla="*/ 29 h 92"/>
                <a:gd name="T20" fmla="*/ 0 w 108"/>
                <a:gd name="T21" fmla="*/ 78 h 92"/>
                <a:gd name="T22" fmla="*/ 14 w 108"/>
                <a:gd name="T23" fmla="*/ 92 h 92"/>
                <a:gd name="T24" fmla="*/ 94 w 108"/>
                <a:gd name="T25" fmla="*/ 92 h 92"/>
                <a:gd name="T26" fmla="*/ 108 w 108"/>
                <a:gd name="T27" fmla="*/ 78 h 92"/>
                <a:gd name="T28" fmla="*/ 108 w 108"/>
                <a:gd name="T29" fmla="*/ 29 h 92"/>
                <a:gd name="T30" fmla="*/ 94 w 108"/>
                <a:gd name="T31" fmla="*/ 15 h 92"/>
                <a:gd name="T32" fmla="*/ 10 w 108"/>
                <a:gd name="T33" fmla="*/ 78 h 92"/>
                <a:gd name="T34" fmla="*/ 10 w 108"/>
                <a:gd name="T35" fmla="*/ 29 h 92"/>
                <a:gd name="T36" fmla="*/ 14 w 108"/>
                <a:gd name="T37" fmla="*/ 24 h 92"/>
                <a:gd name="T38" fmla="*/ 26 w 108"/>
                <a:gd name="T39" fmla="*/ 24 h 92"/>
                <a:gd name="T40" fmla="*/ 26 w 108"/>
                <a:gd name="T41" fmla="*/ 83 h 92"/>
                <a:gd name="T42" fmla="*/ 14 w 108"/>
                <a:gd name="T43" fmla="*/ 83 h 92"/>
                <a:gd name="T44" fmla="*/ 10 w 108"/>
                <a:gd name="T45" fmla="*/ 78 h 92"/>
                <a:gd name="T46" fmla="*/ 99 w 108"/>
                <a:gd name="T47" fmla="*/ 78 h 92"/>
                <a:gd name="T48" fmla="*/ 94 w 108"/>
                <a:gd name="T49" fmla="*/ 83 h 92"/>
                <a:gd name="T50" fmla="*/ 35 w 108"/>
                <a:gd name="T51" fmla="*/ 83 h 92"/>
                <a:gd name="T52" fmla="*/ 35 w 108"/>
                <a:gd name="T53" fmla="*/ 24 h 92"/>
                <a:gd name="T54" fmla="*/ 43 w 108"/>
                <a:gd name="T55" fmla="*/ 24 h 92"/>
                <a:gd name="T56" fmla="*/ 77 w 108"/>
                <a:gd name="T57" fmla="*/ 24 h 92"/>
                <a:gd name="T58" fmla="*/ 94 w 108"/>
                <a:gd name="T59" fmla="*/ 24 h 92"/>
                <a:gd name="T60" fmla="*/ 99 w 108"/>
                <a:gd name="T61" fmla="*/ 29 h 92"/>
                <a:gd name="T62" fmla="*/ 99 w 108"/>
                <a:gd name="T63" fmla="*/ 7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8" h="92">
                  <a:moveTo>
                    <a:pt x="94" y="15"/>
                  </a:moveTo>
                  <a:cubicBezTo>
                    <a:pt x="77" y="15"/>
                    <a:pt x="77" y="15"/>
                    <a:pt x="77" y="15"/>
                  </a:cubicBezTo>
                  <a:cubicBezTo>
                    <a:pt x="77" y="14"/>
                    <a:pt x="77" y="14"/>
                    <a:pt x="77" y="14"/>
                  </a:cubicBezTo>
                  <a:cubicBezTo>
                    <a:pt x="77" y="11"/>
                    <a:pt x="77" y="11"/>
                    <a:pt x="77" y="11"/>
                  </a:cubicBezTo>
                  <a:cubicBezTo>
                    <a:pt x="77" y="5"/>
                    <a:pt x="72" y="0"/>
                    <a:pt x="66" y="0"/>
                  </a:cubicBezTo>
                  <a:cubicBezTo>
                    <a:pt x="54" y="0"/>
                    <a:pt x="54" y="0"/>
                    <a:pt x="54" y="0"/>
                  </a:cubicBezTo>
                  <a:cubicBezTo>
                    <a:pt x="48" y="0"/>
                    <a:pt x="43" y="5"/>
                    <a:pt x="43" y="11"/>
                  </a:cubicBezTo>
                  <a:cubicBezTo>
                    <a:pt x="43" y="15"/>
                    <a:pt x="43" y="15"/>
                    <a:pt x="43" y="15"/>
                  </a:cubicBezTo>
                  <a:cubicBezTo>
                    <a:pt x="14" y="15"/>
                    <a:pt x="14" y="15"/>
                    <a:pt x="14" y="15"/>
                  </a:cubicBezTo>
                  <a:cubicBezTo>
                    <a:pt x="7" y="15"/>
                    <a:pt x="0" y="21"/>
                    <a:pt x="0" y="29"/>
                  </a:cubicBezTo>
                  <a:cubicBezTo>
                    <a:pt x="0" y="78"/>
                    <a:pt x="0" y="78"/>
                    <a:pt x="0" y="78"/>
                  </a:cubicBezTo>
                  <a:cubicBezTo>
                    <a:pt x="0" y="86"/>
                    <a:pt x="6" y="92"/>
                    <a:pt x="14" y="92"/>
                  </a:cubicBezTo>
                  <a:cubicBezTo>
                    <a:pt x="94" y="92"/>
                    <a:pt x="94" y="92"/>
                    <a:pt x="94" y="92"/>
                  </a:cubicBezTo>
                  <a:cubicBezTo>
                    <a:pt x="101" y="92"/>
                    <a:pt x="108" y="86"/>
                    <a:pt x="108" y="78"/>
                  </a:cubicBezTo>
                  <a:cubicBezTo>
                    <a:pt x="108" y="29"/>
                    <a:pt x="108" y="29"/>
                    <a:pt x="108" y="29"/>
                  </a:cubicBezTo>
                  <a:cubicBezTo>
                    <a:pt x="108" y="21"/>
                    <a:pt x="101" y="15"/>
                    <a:pt x="94" y="15"/>
                  </a:cubicBezTo>
                  <a:close/>
                  <a:moveTo>
                    <a:pt x="10" y="78"/>
                  </a:moveTo>
                  <a:cubicBezTo>
                    <a:pt x="10" y="29"/>
                    <a:pt x="10" y="29"/>
                    <a:pt x="10" y="29"/>
                  </a:cubicBezTo>
                  <a:cubicBezTo>
                    <a:pt x="10" y="27"/>
                    <a:pt x="12" y="24"/>
                    <a:pt x="14" y="24"/>
                  </a:cubicBezTo>
                  <a:cubicBezTo>
                    <a:pt x="26" y="24"/>
                    <a:pt x="26" y="24"/>
                    <a:pt x="26" y="24"/>
                  </a:cubicBezTo>
                  <a:cubicBezTo>
                    <a:pt x="26" y="83"/>
                    <a:pt x="26" y="83"/>
                    <a:pt x="26" y="83"/>
                  </a:cubicBezTo>
                  <a:cubicBezTo>
                    <a:pt x="14" y="83"/>
                    <a:pt x="14" y="83"/>
                    <a:pt x="14" y="83"/>
                  </a:cubicBezTo>
                  <a:cubicBezTo>
                    <a:pt x="11" y="83"/>
                    <a:pt x="10" y="80"/>
                    <a:pt x="10" y="78"/>
                  </a:cubicBezTo>
                  <a:close/>
                  <a:moveTo>
                    <a:pt x="99" y="78"/>
                  </a:moveTo>
                  <a:cubicBezTo>
                    <a:pt x="99" y="80"/>
                    <a:pt x="96" y="83"/>
                    <a:pt x="94" y="83"/>
                  </a:cubicBezTo>
                  <a:cubicBezTo>
                    <a:pt x="35" y="83"/>
                    <a:pt x="35" y="83"/>
                    <a:pt x="35" y="83"/>
                  </a:cubicBezTo>
                  <a:cubicBezTo>
                    <a:pt x="35" y="24"/>
                    <a:pt x="35" y="24"/>
                    <a:pt x="35" y="24"/>
                  </a:cubicBezTo>
                  <a:cubicBezTo>
                    <a:pt x="43" y="24"/>
                    <a:pt x="43" y="24"/>
                    <a:pt x="43" y="24"/>
                  </a:cubicBezTo>
                  <a:cubicBezTo>
                    <a:pt x="77" y="24"/>
                    <a:pt x="77" y="24"/>
                    <a:pt x="77" y="24"/>
                  </a:cubicBezTo>
                  <a:cubicBezTo>
                    <a:pt x="94" y="24"/>
                    <a:pt x="94" y="24"/>
                    <a:pt x="94" y="24"/>
                  </a:cubicBezTo>
                  <a:cubicBezTo>
                    <a:pt x="96" y="24"/>
                    <a:pt x="99" y="27"/>
                    <a:pt x="99" y="29"/>
                  </a:cubicBezTo>
                  <a:lnTo>
                    <a:pt x="99" y="7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sp>
          <p:nvSpPr>
            <p:cNvPr id="36894" name="淘宝店chenying0907 30"/>
            <p:cNvSpPr>
              <a:spLocks noEditPoints="1"/>
            </p:cNvSpPr>
            <p:nvPr/>
          </p:nvSpPr>
          <p:spPr bwMode="auto">
            <a:xfrm>
              <a:off x="93" y="83"/>
              <a:ext cx="74" cy="74"/>
            </a:xfrm>
            <a:custGeom>
              <a:avLst/>
              <a:gdLst>
                <a:gd name="T0" fmla="*/ 17 w 34"/>
                <a:gd name="T1" fmla="*/ 0 h 34"/>
                <a:gd name="T2" fmla="*/ 0 w 34"/>
                <a:gd name="T3" fmla="*/ 17 h 34"/>
                <a:gd name="T4" fmla="*/ 17 w 34"/>
                <a:gd name="T5" fmla="*/ 34 h 34"/>
                <a:gd name="T6" fmla="*/ 34 w 34"/>
                <a:gd name="T7" fmla="*/ 17 h 34"/>
                <a:gd name="T8" fmla="*/ 17 w 34"/>
                <a:gd name="T9" fmla="*/ 0 h 34"/>
                <a:gd name="T10" fmla="*/ 17 w 34"/>
                <a:gd name="T11" fmla="*/ 25 h 34"/>
                <a:gd name="T12" fmla="*/ 9 w 34"/>
                <a:gd name="T13" fmla="*/ 17 h 34"/>
                <a:gd name="T14" fmla="*/ 17 w 34"/>
                <a:gd name="T15" fmla="*/ 10 h 34"/>
                <a:gd name="T16" fmla="*/ 25 w 34"/>
                <a:gd name="T17" fmla="*/ 17 h 34"/>
                <a:gd name="T18" fmla="*/ 17 w 34"/>
                <a:gd name="T19"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4">
                  <a:moveTo>
                    <a:pt x="17" y="0"/>
                  </a:moveTo>
                  <a:cubicBezTo>
                    <a:pt x="8" y="0"/>
                    <a:pt x="0" y="8"/>
                    <a:pt x="0" y="17"/>
                  </a:cubicBezTo>
                  <a:cubicBezTo>
                    <a:pt x="0" y="27"/>
                    <a:pt x="8" y="34"/>
                    <a:pt x="17" y="34"/>
                  </a:cubicBezTo>
                  <a:cubicBezTo>
                    <a:pt x="26" y="34"/>
                    <a:pt x="34" y="27"/>
                    <a:pt x="34" y="17"/>
                  </a:cubicBezTo>
                  <a:cubicBezTo>
                    <a:pt x="34" y="8"/>
                    <a:pt x="26" y="0"/>
                    <a:pt x="17" y="0"/>
                  </a:cubicBezTo>
                  <a:close/>
                  <a:moveTo>
                    <a:pt x="17" y="25"/>
                  </a:moveTo>
                  <a:cubicBezTo>
                    <a:pt x="13" y="25"/>
                    <a:pt x="9" y="21"/>
                    <a:pt x="9" y="17"/>
                  </a:cubicBezTo>
                  <a:cubicBezTo>
                    <a:pt x="9" y="13"/>
                    <a:pt x="13" y="10"/>
                    <a:pt x="17" y="10"/>
                  </a:cubicBezTo>
                  <a:cubicBezTo>
                    <a:pt x="21" y="10"/>
                    <a:pt x="25" y="13"/>
                    <a:pt x="25" y="17"/>
                  </a:cubicBezTo>
                  <a:cubicBezTo>
                    <a:pt x="25" y="21"/>
                    <a:pt x="21" y="25"/>
                    <a:pt x="17" y="2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400">
                <a:solidFill>
                  <a:schemeClr val="bg1">
                    <a:lumMod val="50000"/>
                  </a:schemeClr>
                </a:solidFill>
              </a:endParaRPr>
            </a:p>
          </p:txBody>
        </p:sp>
      </p:grpSp>
      <p:sp>
        <p:nvSpPr>
          <p:cNvPr id="36900" name="PA_淘宝店chenying0907 36"/>
          <p:cNvSpPr>
            <a:spLocks noChangeArrowheads="1"/>
          </p:cNvSpPr>
          <p:nvPr>
            <p:custDataLst>
              <p:tags r:id="rId4"/>
            </p:custDataLst>
          </p:nvPr>
        </p:nvSpPr>
        <p:spPr bwMode="auto">
          <a:xfrm>
            <a:off x="1259353" y="1170305"/>
            <a:ext cx="5433547" cy="357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2400" dirty="0">
                <a:solidFill>
                  <a:prstClr val="black"/>
                </a:solidFill>
              </a:rPr>
              <a:t>         此次调研，我们小组计划于湛江市的赤坎老街进行为期十四天的实地调研采访</a:t>
            </a:r>
            <a:r>
              <a:rPr lang="en-US" altLang="zh-CN" sz="2400" dirty="0">
                <a:solidFill>
                  <a:prstClr val="black"/>
                </a:solidFill>
              </a:rPr>
              <a:t>:</a:t>
            </a:r>
            <a:endParaRPr lang="zh-CN" altLang="en-US" sz="2400" dirty="0">
              <a:solidFill>
                <a:prstClr val="black"/>
              </a:solidFill>
            </a:endParaRPr>
          </a:p>
          <a:p>
            <a:pPr lvl="0">
              <a:defRPr/>
            </a:pPr>
            <a:r>
              <a:rPr lang="en-US" altLang="zh-CN" dirty="0">
                <a:solidFill>
                  <a:prstClr val="black"/>
                </a:solidFill>
              </a:rPr>
              <a:t>           </a:t>
            </a:r>
            <a:r>
              <a:rPr lang="en-US" altLang="zh-CN" sz="2000" dirty="0">
                <a:solidFill>
                  <a:prstClr val="black"/>
                </a:solidFill>
              </a:rPr>
              <a:t>1~3Day: </a:t>
            </a:r>
            <a:r>
              <a:rPr lang="zh-CN" altLang="en-US" sz="2000" dirty="0">
                <a:solidFill>
                  <a:prstClr val="black"/>
                </a:solidFill>
              </a:rPr>
              <a:t>我们小组所有成员进行了实地考查，完善此次调研的问题，计划从当地居民的居住条件，了解到当地的居民居住生活情况，民生建设是否完善，以及那些需要改进的不足之处。</a:t>
            </a:r>
          </a:p>
          <a:p>
            <a:pPr lvl="0">
              <a:defRPr/>
            </a:pPr>
            <a:r>
              <a:rPr lang="en-US" altLang="zh-CN" sz="2000" dirty="0">
                <a:solidFill>
                  <a:prstClr val="black"/>
                </a:solidFill>
              </a:rPr>
              <a:t>         4~5Day</a:t>
            </a:r>
            <a:r>
              <a:rPr lang="zh-CN" altLang="en-US" sz="2000" dirty="0">
                <a:solidFill>
                  <a:prstClr val="black"/>
                </a:solidFill>
              </a:rPr>
              <a:t>：我们小组拟定以采访的方式了解部分当地居民的就业情况，稳定的就业可以提供稳定的经济收入，使得人们在面对日常生活所需的各项支出时感觉更有保障，也更容易产生幸福感。</a:t>
            </a:r>
          </a:p>
        </p:txBody>
      </p:sp>
      <p:pic>
        <p:nvPicPr>
          <p:cNvPr id="2" name="图片 1" descr="389cad69671635ca06258df73dd41e3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6575425" y="714375"/>
            <a:ext cx="4819650" cy="6142990"/>
          </a:xfrm>
          <a:prstGeom prst="rect">
            <a:avLst/>
          </a:prstGeom>
        </p:spPr>
      </p:pic>
      <p:grpSp>
        <p:nvGrpSpPr>
          <p:cNvPr id="5" name="组合 4"/>
          <p:cNvGrpSpPr/>
          <p:nvPr/>
        </p:nvGrpSpPr>
        <p:grpSpPr>
          <a:xfrm>
            <a:off x="4043045" y="307340"/>
            <a:ext cx="3633470" cy="862965"/>
            <a:chOff x="6367" y="484"/>
            <a:chExt cx="5722" cy="1359"/>
          </a:xfrm>
        </p:grpSpPr>
        <p:grpSp>
          <p:nvGrpSpPr>
            <p:cNvPr id="3" name="组合 2"/>
            <p:cNvGrpSpPr/>
            <p:nvPr/>
          </p:nvGrpSpPr>
          <p:grpSpPr>
            <a:xfrm>
              <a:off x="6367" y="484"/>
              <a:ext cx="5722" cy="1359"/>
              <a:chOff x="6059" y="285"/>
              <a:chExt cx="5722" cy="1359"/>
            </a:xfrm>
          </p:grpSpPr>
          <p:pic>
            <p:nvPicPr>
              <p:cNvPr id="10" name="图片 9" descr="72c810f829cd5222f1f109c7c212066e"/>
              <p:cNvPicPr>
                <a:picLocks noChangeAspect="1"/>
              </p:cNvPicPr>
              <p:nvPr/>
            </p:nvPicPr>
            <p:blipFill>
              <a:blip r:embed="rId8" cstate="screen">
                <a:grayscl/>
                <a:lum bright="-100000"/>
                <a:extLst>
                  <a:ext uri="{28A0092B-C50C-407E-A947-70E740481C1C}">
                    <a14:useLocalDpi xmlns:a14="http://schemas.microsoft.com/office/drawing/2010/main"/>
                  </a:ext>
                </a:extLst>
              </a:blip>
              <a:stretch>
                <a:fillRect/>
              </a:stretch>
            </p:blipFill>
            <p:spPr>
              <a:xfrm flipH="1">
                <a:off x="10232" y="861"/>
                <a:ext cx="1549" cy="783"/>
              </a:xfrm>
              <a:prstGeom prst="rect">
                <a:avLst/>
              </a:prstGeom>
              <a:ln>
                <a:noFill/>
              </a:ln>
              <a:effectLst>
                <a:innerShdw dist="63500">
                  <a:prstClr val="black"/>
                </a:innerShdw>
                <a:reflection blurRad="6350" stA="52000" endA="300" endPos="35000" dir="5400000" sy="-100000" algn="bl" rotWithShape="0"/>
              </a:effectLst>
              <a:scene3d>
                <a:camera prst="orthographicFront"/>
                <a:lightRig rig="threePt" dir="t"/>
              </a:scene3d>
              <a:sp3d/>
            </p:spPr>
          </p:pic>
          <p:pic>
            <p:nvPicPr>
              <p:cNvPr id="11" name="图片 10" descr="72c810f829cd5222f1f109c7c212066e"/>
              <p:cNvPicPr>
                <a:picLocks noChangeAspect="1"/>
              </p:cNvPicPr>
              <p:nvPr/>
            </p:nvPicPr>
            <p:blipFill>
              <a:blip r:embed="rId9" cstate="screen">
                <a:grayscl/>
                <a:lum bright="-100000"/>
                <a:extLst>
                  <a:ext uri="{28A0092B-C50C-407E-A947-70E740481C1C}">
                    <a14:useLocalDpi xmlns:a14="http://schemas.microsoft.com/office/drawing/2010/main"/>
                  </a:ext>
                </a:extLst>
              </a:blip>
              <a:stretch>
                <a:fillRect/>
              </a:stretch>
            </p:blipFill>
            <p:spPr>
              <a:xfrm>
                <a:off x="6059" y="285"/>
                <a:ext cx="1663" cy="728"/>
              </a:xfrm>
              <a:prstGeom prst="rect">
                <a:avLst/>
              </a:prstGeom>
              <a:ln>
                <a:noFill/>
              </a:ln>
              <a:effectLst>
                <a:innerShdw blurRad="114300">
                  <a:prstClr val="black"/>
                </a:innerShdw>
              </a:effectLst>
            </p:spPr>
          </p:pic>
        </p:grpSp>
        <p:sp>
          <p:nvSpPr>
            <p:cNvPr id="4" name="文本框 3"/>
            <p:cNvSpPr txBox="1"/>
            <p:nvPr/>
          </p:nvSpPr>
          <p:spPr>
            <a:xfrm>
              <a:off x="7741" y="558"/>
              <a:ext cx="1906" cy="630"/>
            </a:xfrm>
            <a:prstGeom prst="rect">
              <a:avLst/>
            </a:prstGeom>
            <a:noFill/>
          </p:spPr>
          <p:txBody>
            <a:bodyPr wrap="none" rtlCol="0">
              <a:spAutoFit/>
            </a:bodyPr>
            <a:lstStyle>
              <a:defPPr>
                <a:defRPr lang="zh-CN"/>
              </a:defPPr>
              <a:lvl1pPr>
                <a:defRPr sz="2000">
                  <a:latin typeface="华文行楷" panose="02010800040101010101" charset="-122"/>
                  <a:ea typeface="华文行楷" panose="02010800040101010101" charset="-122"/>
                </a:defRPr>
              </a:lvl1pPr>
            </a:lstStyle>
            <a:p>
              <a:r>
                <a:rPr lang="zh-CN" altLang="en-US" dirty="0"/>
                <a:t>调研过程</a:t>
              </a:r>
              <a:endParaRPr lang="zh-CN" altLang="zh-CN" dirty="0"/>
            </a:p>
          </p:txBody>
        </p:sp>
      </p:gr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par>
                                <p:cTn id="8" presetID="10" presetClass="entr" presetSubtype="0" fill="hold" nodeType="withEffect">
                                  <p:stCondLst>
                                    <p:cond delay="2100"/>
                                  </p:stCondLst>
                                  <p:childTnLst>
                                    <p:set>
                                      <p:cBhvr>
                                        <p:cTn id="9" dur="1" fill="hold">
                                          <p:stCondLst>
                                            <p:cond delay="0"/>
                                          </p:stCondLst>
                                        </p:cTn>
                                        <p:tgtEl>
                                          <p:spTgt spid="36880"/>
                                        </p:tgtEl>
                                        <p:attrNameLst>
                                          <p:attrName>style.visibility</p:attrName>
                                        </p:attrNameLst>
                                      </p:cBhvr>
                                      <p:to>
                                        <p:strVal val="visible"/>
                                      </p:to>
                                    </p:set>
                                    <p:animEffect transition="in" filter="fade">
                                      <p:cBhvr>
                                        <p:cTn id="10" dur="500"/>
                                        <p:tgtEl>
                                          <p:spTgt spid="36880"/>
                                        </p:tgtEl>
                                      </p:cBhvr>
                                    </p:animEffect>
                                  </p:childTnLst>
                                </p:cTn>
                              </p:par>
                              <p:par>
                                <p:cTn id="11" presetID="10" presetClass="entr" presetSubtype="0" fill="hold" nodeType="withEffect">
                                  <p:stCondLst>
                                    <p:cond delay="2400"/>
                                  </p:stCondLst>
                                  <p:childTnLst>
                                    <p:set>
                                      <p:cBhvr>
                                        <p:cTn id="12" dur="1" fill="hold">
                                          <p:stCondLst>
                                            <p:cond delay="0"/>
                                          </p:stCondLst>
                                        </p:cTn>
                                        <p:tgtEl>
                                          <p:spTgt spid="36886"/>
                                        </p:tgtEl>
                                        <p:attrNameLst>
                                          <p:attrName>style.visibility</p:attrName>
                                        </p:attrNameLst>
                                      </p:cBhvr>
                                      <p:to>
                                        <p:strVal val="visible"/>
                                      </p:to>
                                    </p:set>
                                    <p:animEffect transition="in" filter="fade">
                                      <p:cBhvr>
                                        <p:cTn id="13" dur="500"/>
                                        <p:tgtEl>
                                          <p:spTgt spid="36886"/>
                                        </p:tgtEl>
                                      </p:cBhvr>
                                    </p:animEffect>
                                  </p:childTnLst>
                                </p:cTn>
                              </p:par>
                              <p:par>
                                <p:cTn id="14" presetID="10" presetClass="entr" presetSubtype="0" fill="hold" nodeType="withEffect">
                                  <p:stCondLst>
                                    <p:cond delay="300"/>
                                  </p:stCondLst>
                                  <p:childTnLst>
                                    <p:set>
                                      <p:cBhvr>
                                        <p:cTn id="15" dur="1" fill="hold">
                                          <p:stCondLst>
                                            <p:cond delay="0"/>
                                          </p:stCondLst>
                                        </p:cTn>
                                        <p:tgtEl>
                                          <p:spTgt spid="36892"/>
                                        </p:tgtEl>
                                        <p:attrNameLst>
                                          <p:attrName>style.visibility</p:attrName>
                                        </p:attrNameLst>
                                      </p:cBhvr>
                                      <p:to>
                                        <p:strVal val="visible"/>
                                      </p:to>
                                    </p:set>
                                    <p:animEffect transition="in" filter="fade">
                                      <p:cBhvr>
                                        <p:cTn id="16" dur="500"/>
                                        <p:tgtEl>
                                          <p:spTgt spid="3689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6900"/>
                                        </p:tgtEl>
                                        <p:attrNameLst>
                                          <p:attrName>style.visibility</p:attrName>
                                        </p:attrNameLst>
                                      </p:cBhvr>
                                      <p:to>
                                        <p:strVal val="visible"/>
                                      </p:to>
                                    </p:set>
                                    <p:animEffect transition="in" filter="fade">
                                      <p:cBhvr>
                                        <p:cTn id="21" dur="1000"/>
                                        <p:tgtEl>
                                          <p:spTgt spid="36900"/>
                                        </p:tgtEl>
                                      </p:cBhvr>
                                    </p:animEffect>
                                    <p:anim calcmode="lin" valueType="num">
                                      <p:cBhvr>
                                        <p:cTn id="22" dur="1000" fill="hold"/>
                                        <p:tgtEl>
                                          <p:spTgt spid="36900"/>
                                        </p:tgtEl>
                                        <p:attrNameLst>
                                          <p:attrName>ppt_x</p:attrName>
                                        </p:attrNameLst>
                                      </p:cBhvr>
                                      <p:tavLst>
                                        <p:tav tm="0">
                                          <p:val>
                                            <p:strVal val="#ppt_x"/>
                                          </p:val>
                                        </p:tav>
                                        <p:tav tm="100000">
                                          <p:val>
                                            <p:strVal val="#ppt_x"/>
                                          </p:val>
                                        </p:tav>
                                      </p:tavLst>
                                    </p:anim>
                                    <p:anim calcmode="lin" valueType="num">
                                      <p:cBhvr>
                                        <p:cTn id="23" dur="1000" fill="hold"/>
                                        <p:tgtEl>
                                          <p:spTgt spid="369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0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942a2b9f2bd1c6b924fbd4fd0b0fb27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07340" y="1647825"/>
            <a:ext cx="3735705" cy="4451350"/>
          </a:xfrm>
          <a:prstGeom prst="rect">
            <a:avLst/>
          </a:prstGeom>
        </p:spPr>
      </p:pic>
      <p:sp>
        <p:nvSpPr>
          <p:cNvPr id="14351" name="Rectangle 15"/>
          <p:cNvSpPr>
            <a:spLocks noChangeArrowheads="1"/>
          </p:cNvSpPr>
          <p:nvPr/>
        </p:nvSpPr>
        <p:spPr bwMode="auto">
          <a:xfrm>
            <a:off x="6895465" y="2524960"/>
            <a:ext cx="2590800" cy="38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nSpc>
                <a:spcPct val="120000"/>
              </a:lnSpc>
              <a:buFont typeface="Arial" panose="020B0604020202020204" pitchFamily="34" charset="0"/>
              <a:buNone/>
            </a:pPr>
            <a:endParaRPr lang="en-US" altLang="zh-CN" sz="1065" b="1" dirty="0">
              <a:solidFill>
                <a:schemeClr val="tx1">
                  <a:lumMod val="75000"/>
                  <a:lumOff val="25000"/>
                </a:schemeClr>
              </a:solidFill>
            </a:endParaRPr>
          </a:p>
          <a:p>
            <a:pPr>
              <a:lnSpc>
                <a:spcPct val="120000"/>
              </a:lnSpc>
              <a:buFont typeface="Arial" panose="020B0604020202020204" pitchFamily="34" charset="0"/>
              <a:buNone/>
            </a:pPr>
            <a:r>
              <a:rPr lang="en-US" altLang="zh-CN" sz="1065" dirty="0">
                <a:solidFill>
                  <a:schemeClr val="tx1">
                    <a:lumMod val="75000"/>
                    <a:lumOff val="25000"/>
                  </a:schemeClr>
                </a:solidFill>
              </a:rPr>
              <a:t> </a:t>
            </a:r>
          </a:p>
        </p:txBody>
      </p:sp>
      <p:grpSp>
        <p:nvGrpSpPr>
          <p:cNvPr id="5" name="组合 4"/>
          <p:cNvGrpSpPr/>
          <p:nvPr/>
        </p:nvGrpSpPr>
        <p:grpSpPr>
          <a:xfrm>
            <a:off x="4043045" y="307340"/>
            <a:ext cx="3633470" cy="862965"/>
            <a:chOff x="6367" y="484"/>
            <a:chExt cx="5722" cy="1359"/>
          </a:xfrm>
        </p:grpSpPr>
        <p:grpSp>
          <p:nvGrpSpPr>
            <p:cNvPr id="3" name="组合 2"/>
            <p:cNvGrpSpPr/>
            <p:nvPr/>
          </p:nvGrpSpPr>
          <p:grpSpPr>
            <a:xfrm>
              <a:off x="6367" y="484"/>
              <a:ext cx="5722" cy="1359"/>
              <a:chOff x="6059" y="285"/>
              <a:chExt cx="5722" cy="1359"/>
            </a:xfrm>
          </p:grpSpPr>
          <p:pic>
            <p:nvPicPr>
              <p:cNvPr id="10" name="图片 9" descr="72c810f829cd5222f1f109c7c212066e"/>
              <p:cNvPicPr>
                <a:picLocks noChangeAspect="1"/>
              </p:cNvPicPr>
              <p:nvPr/>
            </p:nvPicPr>
            <p:blipFill>
              <a:blip r:embed="rId4" cstate="screen">
                <a:grayscl/>
                <a:lum bright="-100000"/>
                <a:extLst>
                  <a:ext uri="{28A0092B-C50C-407E-A947-70E740481C1C}">
                    <a14:useLocalDpi xmlns:a14="http://schemas.microsoft.com/office/drawing/2010/main"/>
                  </a:ext>
                </a:extLst>
              </a:blip>
              <a:stretch>
                <a:fillRect/>
              </a:stretch>
            </p:blipFill>
            <p:spPr>
              <a:xfrm flipH="1">
                <a:off x="10232" y="861"/>
                <a:ext cx="1549" cy="783"/>
              </a:xfrm>
              <a:prstGeom prst="rect">
                <a:avLst/>
              </a:prstGeom>
              <a:ln>
                <a:noFill/>
              </a:ln>
              <a:effectLst>
                <a:innerShdw dist="63500">
                  <a:prstClr val="black"/>
                </a:innerShdw>
                <a:reflection blurRad="6350" stA="52000" endA="300" endPos="35000" dir="5400000" sy="-100000" algn="bl" rotWithShape="0"/>
              </a:effectLst>
              <a:scene3d>
                <a:camera prst="orthographicFront"/>
                <a:lightRig rig="threePt" dir="t"/>
              </a:scene3d>
              <a:sp3d/>
            </p:spPr>
          </p:pic>
          <p:pic>
            <p:nvPicPr>
              <p:cNvPr id="11" name="图片 10" descr="72c810f829cd5222f1f109c7c212066e"/>
              <p:cNvPicPr>
                <a:picLocks noChangeAspect="1"/>
              </p:cNvPicPr>
              <p:nvPr/>
            </p:nvPicPr>
            <p:blipFill>
              <a:blip r:embed="rId5" cstate="screen">
                <a:grayscl/>
                <a:lum bright="-100000"/>
                <a:extLst>
                  <a:ext uri="{28A0092B-C50C-407E-A947-70E740481C1C}">
                    <a14:useLocalDpi xmlns:a14="http://schemas.microsoft.com/office/drawing/2010/main"/>
                  </a:ext>
                </a:extLst>
              </a:blip>
              <a:stretch>
                <a:fillRect/>
              </a:stretch>
            </p:blipFill>
            <p:spPr>
              <a:xfrm>
                <a:off x="6059" y="285"/>
                <a:ext cx="1663" cy="728"/>
              </a:xfrm>
              <a:prstGeom prst="rect">
                <a:avLst/>
              </a:prstGeom>
              <a:ln>
                <a:noFill/>
              </a:ln>
              <a:effectLst>
                <a:innerShdw blurRad="114300">
                  <a:prstClr val="black"/>
                </a:innerShdw>
              </a:effectLst>
            </p:spPr>
          </p:pic>
        </p:grpSp>
        <p:sp>
          <p:nvSpPr>
            <p:cNvPr id="4" name="文本框 3"/>
            <p:cNvSpPr txBox="1"/>
            <p:nvPr/>
          </p:nvSpPr>
          <p:spPr>
            <a:xfrm>
              <a:off x="7741" y="558"/>
              <a:ext cx="1906" cy="630"/>
            </a:xfrm>
            <a:prstGeom prst="rect">
              <a:avLst/>
            </a:prstGeom>
            <a:noFill/>
          </p:spPr>
          <p:txBody>
            <a:bodyPr wrap="none" rtlCol="0">
              <a:spAutoFit/>
            </a:bodyPr>
            <a:lstStyle>
              <a:defPPr>
                <a:defRPr lang="zh-CN"/>
              </a:defPPr>
              <a:lvl1pPr>
                <a:defRPr sz="2000">
                  <a:latin typeface="华文行楷" panose="02010800040101010101" charset="-122"/>
                  <a:ea typeface="华文行楷" panose="02010800040101010101" charset="-122"/>
                </a:defRPr>
              </a:lvl1pPr>
            </a:lstStyle>
            <a:p>
              <a:r>
                <a:rPr lang="zh-CN" altLang="en-US" dirty="0"/>
                <a:t>调研过程</a:t>
              </a:r>
              <a:endParaRPr lang="zh-CN" altLang="zh-CN" dirty="0"/>
            </a:p>
          </p:txBody>
        </p:sp>
      </p:grpSp>
      <p:sp>
        <p:nvSpPr>
          <p:cNvPr id="9" name="文本框 8">
            <a:extLst>
              <a:ext uri="{FF2B5EF4-FFF2-40B4-BE49-F238E27FC236}">
                <a16:creationId xmlns:a16="http://schemas.microsoft.com/office/drawing/2014/main" id="{BFFEF73E-5D71-6CDE-4F27-C3F77861A214}"/>
              </a:ext>
            </a:extLst>
          </p:cNvPr>
          <p:cNvSpPr txBox="1"/>
          <p:nvPr/>
        </p:nvSpPr>
        <p:spPr>
          <a:xfrm>
            <a:off x="4915535" y="1693994"/>
            <a:ext cx="6153324" cy="34778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          7~8Day</a:t>
            </a:r>
            <a:r>
              <a:rPr kumimoji="0" lang="zh-CN" altLang="en-US"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：我们小组对当地的社会保障体系进行了调研采访，社会保障体系与人</a:t>
            </a:r>
            <a:r>
              <a:rPr lang="zh-CN" altLang="en-US" sz="2000" dirty="0">
                <a:solidFill>
                  <a:prstClr val="black"/>
                </a:solidFill>
                <a:latin typeface="Calibri"/>
                <a:ea typeface="微软雅黑" panose="020B0503020204020204" pitchFamily="34" charset="-122"/>
                <a:cs typeface="Arial"/>
              </a:rPr>
              <a:t>民</a:t>
            </a:r>
            <a:r>
              <a:rPr kumimoji="0" lang="zh-CN" altLang="en-US"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的幸福感有着密切的关系，它不仅是保障公民基本生活的重要机制，更是实现社会公平正义，提高人民幸福感的关键因素。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         9~10Day</a:t>
            </a:r>
            <a:r>
              <a:rPr kumimoji="0" lang="zh-CN" altLang="en-US"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：我们小组调查了当地的教育资源和教育质量，评估当地人的教育获得感。</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         11~12Day</a:t>
            </a:r>
            <a:r>
              <a:rPr kumimoji="0" lang="zh-CN" altLang="en-US"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：我们小组对当地的环境质量，包括空气质量、水质等方面进行了调研考察，评估当地人的环境满意度。</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         13~14Day</a:t>
            </a:r>
            <a:r>
              <a:rPr kumimoji="0" lang="zh-CN" altLang="en-US"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：我们调查了当地的公共服务设施和服务质量，评估当地人的公共服务</a:t>
            </a:r>
            <a:r>
              <a:rPr lang="zh-CN" altLang="en-US" sz="2000" dirty="0">
                <a:solidFill>
                  <a:prstClr val="black"/>
                </a:solidFill>
                <a:latin typeface="Calibri"/>
                <a:ea typeface="微软雅黑" panose="020B0503020204020204" pitchFamily="34" charset="-122"/>
                <a:cs typeface="Arial"/>
              </a:rPr>
              <a:t>获得感</a:t>
            </a:r>
            <a:r>
              <a:rPr kumimoji="0" lang="zh-CN" altLang="en-US" sz="20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Arial"/>
              </a:rPr>
              <a:t>。</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4351"/>
                                        </p:tgtEl>
                                        <p:attrNameLst>
                                          <p:attrName>style.visibility</p:attrName>
                                        </p:attrNameLst>
                                      </p:cBhvr>
                                      <p:to>
                                        <p:strVal val="visible"/>
                                      </p:to>
                                    </p:set>
                                    <p:animEffect transition="in" filter="wipe(left)">
                                      <p:cBhvr>
                                        <p:cTn id="12" dur="500"/>
                                        <p:tgtEl>
                                          <p:spTgt spid="1435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1"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2.11.14"/>
  <p:tag name="AS_TITLE" val="Aspose.Slides for .NET 4.0 Client Profile"/>
  <p:tag name="AS_VERSION" val="22.11"/>
  <p:tag name="COMMONDATA" val="eyJoZGlkIjoiMmMxNzY4NzliODJmOGYzMWEyZDdkODA0MWI0NTdiODcifQ=="/>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18.xml><?xml version="1.0" encoding="utf-8"?>
<p:tagLst xmlns:a="http://schemas.openxmlformats.org/drawingml/2006/main" xmlns:r="http://schemas.openxmlformats.org/officeDocument/2006/relationships" xmlns:p="http://schemas.openxmlformats.org/presentationml/2006/main">
  <p:tag name="PA" val="v3.0.0"/>
</p:tagLst>
</file>

<file path=ppt/tags/tag19.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20.xml><?xml version="1.0" encoding="utf-8"?>
<p:tagLst xmlns:a="http://schemas.openxmlformats.org/drawingml/2006/main" xmlns:r="http://schemas.openxmlformats.org/officeDocument/2006/relationships" xmlns:p="http://schemas.openxmlformats.org/presentationml/2006/main">
  <p:tag name="PA" val="v3.0.0"/>
</p:tagLst>
</file>

<file path=ppt/tags/tag21.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80.7498425196851,&quot;left&quot;:388.4142519685039,&quot;top&quot;:147.92905511811023,&quot;width&quot;:433.4407874015748}"/>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微软雅黑"/>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微软雅黑"/>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
  <a:themeElements>
    <a:clrScheme name="自定义 1">
      <a:dk1>
        <a:srgbClr val="333333"/>
      </a:dk1>
      <a:lt1>
        <a:srgbClr val="FFFFFF"/>
      </a:lt1>
      <a:dk2>
        <a:srgbClr val="333333"/>
      </a:dk2>
      <a:lt2>
        <a:srgbClr val="FFFFFF"/>
      </a:lt2>
      <a:accent1>
        <a:srgbClr val="F9E7E3"/>
      </a:accent1>
      <a:accent2>
        <a:srgbClr val="F1CFCD"/>
      </a:accent2>
      <a:accent3>
        <a:srgbClr val="E5AAA4"/>
      </a:accent3>
      <a:accent4>
        <a:srgbClr val="9B7F7B"/>
      </a:accent4>
      <a:accent5>
        <a:srgbClr val="756359"/>
      </a:accent5>
      <a:accent6>
        <a:srgbClr val="ABA8A3"/>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第一PPT，www.1ppt.com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微软雅黑"/>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微软雅黑"/>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Template>
  <TotalTime>374</TotalTime>
  <Words>859</Words>
  <Application>Microsoft Office PowerPoint</Application>
  <PresentationFormat>宽屏</PresentationFormat>
  <Paragraphs>69</Paragraphs>
  <Slides>12</Slides>
  <Notes>12</Notes>
  <HiddenSlides>0</HiddenSlides>
  <MMClips>0</MMClips>
  <ScaleCrop>false</ScaleCrop>
  <HeadingPairs>
    <vt:vector size="6" baseType="variant">
      <vt:variant>
        <vt:lpstr>已用的字体</vt:lpstr>
      </vt:variant>
      <vt:variant>
        <vt:i4>6</vt:i4>
      </vt:variant>
      <vt:variant>
        <vt:lpstr>主题</vt:lpstr>
      </vt:variant>
      <vt:variant>
        <vt:i4>3</vt:i4>
      </vt:variant>
      <vt:variant>
        <vt:lpstr>幻灯片标题</vt:lpstr>
      </vt:variant>
      <vt:variant>
        <vt:i4>12</vt:i4>
      </vt:variant>
    </vt:vector>
  </HeadingPairs>
  <TitlesOfParts>
    <vt:vector size="21" baseType="lpstr">
      <vt:lpstr>方正姚体</vt:lpstr>
      <vt:lpstr>华文行楷</vt:lpstr>
      <vt:lpstr>微软雅黑</vt:lpstr>
      <vt:lpstr>Arial</vt:lpstr>
      <vt:lpstr>Calibri</vt:lpstr>
      <vt:lpstr>Calibri Light</vt:lpstr>
      <vt:lpstr>第一PPT，www.1ppt.com</vt:lpstr>
      <vt:lpstr>第一PPT，www.1ppt.com   </vt:lpstr>
      <vt:lpstr>第一PPT，www.1ppt.com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中国风</dc:title>
  <dc:creator>第一PPT</dc:creator>
  <cp:keywords>www.1ppt.com</cp:keywords>
  <dc:description>www.1ppt.com</dc:description>
  <cp:lastModifiedBy>xiwen xu</cp:lastModifiedBy>
  <cp:revision>27</cp:revision>
  <dcterms:created xsi:type="dcterms:W3CDTF">2017-12-29T07:37:00Z</dcterms:created>
  <dcterms:modified xsi:type="dcterms:W3CDTF">2024-09-13T15:17:36Z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162CE25A8D5849DAB7377B1E928E8B32_12</vt:lpwstr>
  </property>
  <property fmtid="{D5CDD505-2E9C-101B-9397-08002B2CF9AE}" pid="3" name="KSOProductBuildVer">
    <vt:lpwstr>2052-12.1.0.17147</vt:lpwstr>
  </property>
</Properties>
</file>