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79" r:id="rId5"/>
    <p:sldId id="263" r:id="rId6"/>
    <p:sldId id="260" r:id="rId7"/>
    <p:sldId id="268" r:id="rId8"/>
    <p:sldId id="266" r:id="rId9"/>
    <p:sldId id="273" r:id="rId10"/>
    <p:sldId id="288" r:id="rId11"/>
    <p:sldId id="278" r:id="rId12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96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ao_fa233" initials="x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7" autoAdjust="0"/>
    <p:restoredTop sz="86483" autoAdjust="0"/>
  </p:normalViewPr>
  <p:slideViewPr>
    <p:cSldViewPr snapToGrid="0" showGuides="1">
      <p:cViewPr varScale="1">
        <p:scale>
          <a:sx n="97" d="100"/>
          <a:sy n="97" d="100"/>
        </p:scale>
        <p:origin x="144" y="58"/>
      </p:cViewPr>
      <p:guideLst>
        <p:guide pos="396"/>
        <p:guide pos="7256"/>
        <p:guide orient="horz" pos="648"/>
        <p:guide orient="horz" pos="712"/>
        <p:guide orient="horz" pos="3928"/>
        <p:guide orient="horz" pos="38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0" y="1"/>
            <a:ext cx="12192000" cy="6857999"/>
            <a:chOff x="0" y="1"/>
            <a:chExt cx="12192000" cy="6857999"/>
          </a:xfrm>
        </p:grpSpPr>
        <p:sp>
          <p:nvSpPr>
            <p:cNvPr id="3" name="矩形: 圆角 2"/>
            <p:cNvSpPr/>
            <p:nvPr/>
          </p:nvSpPr>
          <p:spPr>
            <a:xfrm>
              <a:off x="0" y="1"/>
              <a:ext cx="12192000" cy="6857999"/>
            </a:xfrm>
            <a:prstGeom prst="roundRect">
              <a:avLst>
                <a:gd name="adj" fmla="val 0"/>
              </a:avLst>
            </a:prstGeom>
            <a:blipFill>
              <a:blip r:embed="rId2"/>
              <a:stretch>
                <a:fillRect t="-9259" b="-9259"/>
              </a:stretch>
            </a:blipFill>
            <a:ln w="38100">
              <a:noFill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1122217" y="332411"/>
              <a:ext cx="6091380" cy="6127214"/>
            </a:xfrm>
            <a:custGeom>
              <a:avLst/>
              <a:gdLst>
                <a:gd name="connsiteX0" fmla="*/ 5737014 w 5737386"/>
                <a:gd name="connsiteY0" fmla="*/ 2905298 h 5771138"/>
                <a:gd name="connsiteX1" fmla="*/ 874721 w 5737386"/>
                <a:gd name="connsiteY1" fmla="*/ 178905 h 5771138"/>
                <a:gd name="connsiteX2" fmla="*/ 874721 w 5737386"/>
                <a:gd name="connsiteY2" fmla="*/ 5633273 h 5771138"/>
                <a:gd name="connsiteX3" fmla="*/ 5737014 w 5737386"/>
                <a:gd name="connsiteY3" fmla="*/ 2905298 h 577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7386" h="5771138">
                  <a:moveTo>
                    <a:pt x="5737014" y="2905298"/>
                  </a:moveTo>
                  <a:cubicBezTo>
                    <a:pt x="5737014" y="1542497"/>
                    <a:pt x="1996424" y="-640832"/>
                    <a:pt x="874721" y="178905"/>
                  </a:cubicBezTo>
                  <a:cubicBezTo>
                    <a:pt x="-246982" y="998641"/>
                    <a:pt x="-336305" y="4943967"/>
                    <a:pt x="874721" y="5633273"/>
                  </a:cubicBezTo>
                  <a:cubicBezTo>
                    <a:pt x="2085750" y="6322577"/>
                    <a:pt x="5737014" y="4268890"/>
                    <a:pt x="5737014" y="2905298"/>
                  </a:cubicBezTo>
                  <a:close/>
                </a:path>
              </a:pathLst>
            </a:custGeom>
            <a:solidFill>
              <a:schemeClr val="accent1"/>
            </a:solidFill>
            <a:ln w="78940" cap="flat">
              <a:noFill/>
              <a:prstDash val="solid"/>
              <a:miter/>
            </a:ln>
            <a:effectLst>
              <a:outerShdw blurRad="254000" dist="254000" dir="5400000" algn="ctr" rotWithShape="0">
                <a:schemeClr val="bg1">
                  <a:alpha val="5000"/>
                </a:schemeClr>
              </a:outerShdw>
            </a:effectLst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" name="任意多边形: 形状 11"/>
            <p:cNvSpPr/>
            <p:nvPr/>
          </p:nvSpPr>
          <p:spPr>
            <a:xfrm>
              <a:off x="352574" y="4251072"/>
              <a:ext cx="1229868" cy="1263441"/>
            </a:xfrm>
            <a:custGeom>
              <a:avLst/>
              <a:gdLst>
                <a:gd name="connsiteX0" fmla="*/ 5737014 w 5737386"/>
                <a:gd name="connsiteY0" fmla="*/ 2905298 h 5771138"/>
                <a:gd name="connsiteX1" fmla="*/ 874721 w 5737386"/>
                <a:gd name="connsiteY1" fmla="*/ 178905 h 5771138"/>
                <a:gd name="connsiteX2" fmla="*/ 874721 w 5737386"/>
                <a:gd name="connsiteY2" fmla="*/ 5633273 h 5771138"/>
                <a:gd name="connsiteX3" fmla="*/ 5737014 w 5737386"/>
                <a:gd name="connsiteY3" fmla="*/ 2905298 h 577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7386" h="5771138">
                  <a:moveTo>
                    <a:pt x="5737014" y="2905298"/>
                  </a:moveTo>
                  <a:cubicBezTo>
                    <a:pt x="5737014" y="1542497"/>
                    <a:pt x="1996424" y="-640832"/>
                    <a:pt x="874721" y="178905"/>
                  </a:cubicBezTo>
                  <a:cubicBezTo>
                    <a:pt x="-246982" y="998641"/>
                    <a:pt x="-336305" y="4943967"/>
                    <a:pt x="874721" y="5633273"/>
                  </a:cubicBezTo>
                  <a:cubicBezTo>
                    <a:pt x="2085750" y="6322577"/>
                    <a:pt x="5737014" y="4268890"/>
                    <a:pt x="5737014" y="290529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8940" cap="flat">
              <a:noFill/>
              <a:prstDash val="solid"/>
              <a:miter/>
            </a:ln>
            <a:effectLst>
              <a:outerShdw blurRad="254000" dist="254000" dir="5400000" algn="ctr" rotWithShape="0">
                <a:schemeClr val="bg1">
                  <a:alpha val="5000"/>
                </a:schemeClr>
              </a:outerShdw>
            </a:effectLst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10071529" y="1841332"/>
              <a:ext cx="1447371" cy="1486881"/>
            </a:xfrm>
            <a:custGeom>
              <a:avLst/>
              <a:gdLst>
                <a:gd name="connsiteX0" fmla="*/ 5737014 w 5737386"/>
                <a:gd name="connsiteY0" fmla="*/ 2905298 h 5771138"/>
                <a:gd name="connsiteX1" fmla="*/ 874721 w 5737386"/>
                <a:gd name="connsiteY1" fmla="*/ 178905 h 5771138"/>
                <a:gd name="connsiteX2" fmla="*/ 874721 w 5737386"/>
                <a:gd name="connsiteY2" fmla="*/ 5633273 h 5771138"/>
                <a:gd name="connsiteX3" fmla="*/ 5737014 w 5737386"/>
                <a:gd name="connsiteY3" fmla="*/ 2905298 h 577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7386" h="5771138">
                  <a:moveTo>
                    <a:pt x="5737014" y="2905298"/>
                  </a:moveTo>
                  <a:cubicBezTo>
                    <a:pt x="5737014" y="1542497"/>
                    <a:pt x="1996424" y="-640832"/>
                    <a:pt x="874721" y="178905"/>
                  </a:cubicBezTo>
                  <a:cubicBezTo>
                    <a:pt x="-246982" y="998641"/>
                    <a:pt x="-336305" y="4943967"/>
                    <a:pt x="874721" y="5633273"/>
                  </a:cubicBezTo>
                  <a:cubicBezTo>
                    <a:pt x="2085750" y="6322577"/>
                    <a:pt x="5737014" y="4268890"/>
                    <a:pt x="5737014" y="290529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78940" cap="flat">
              <a:noFill/>
              <a:prstDash val="solid"/>
              <a:miter/>
            </a:ln>
            <a:effectLst>
              <a:outerShdw blurRad="254000" dist="254000" dir="5400000" algn="ctr" rotWithShape="0">
                <a:schemeClr val="bg1">
                  <a:alpha val="5000"/>
                </a:schemeClr>
              </a:outerShdw>
            </a:effectLst>
          </p:spPr>
          <p:txBody>
            <a:bodyPr rtlCol="0" anchor="ctr"/>
            <a:lstStyle/>
            <a:p>
              <a:endParaRPr lang="zh-CN" altLang="en-US"/>
            </a:p>
          </p:txBody>
        </p:sp>
        <p:cxnSp>
          <p:nvCxnSpPr>
            <p:cNvPr id="19" name="直接连接符 18"/>
            <p:cNvCxnSpPr/>
            <p:nvPr/>
          </p:nvCxnSpPr>
          <p:spPr>
            <a:xfrm flipH="1">
              <a:off x="11263086" y="3943953"/>
              <a:ext cx="0" cy="1507672"/>
            </a:xfrm>
            <a:prstGeom prst="line">
              <a:avLst/>
            </a:prstGeom>
            <a:ln>
              <a:solidFill>
                <a:schemeClr val="tx1">
                  <a:alpha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标题 4"/>
          <p:cNvSpPr>
            <a:spLocks noGrp="1"/>
          </p:cNvSpPr>
          <p:nvPr>
            <p:ph type="ctrTitle" hasCustomPrompt="1"/>
          </p:nvPr>
        </p:nvSpPr>
        <p:spPr>
          <a:xfrm>
            <a:off x="1485900" y="1225595"/>
            <a:ext cx="4787900" cy="2523828"/>
          </a:xfrm>
          <a:prstGeom prst="rect">
            <a:avLst/>
          </a:prstGeo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4400">
                <a:ln w="19050"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9" name="副标题 8"/>
          <p:cNvSpPr>
            <a:spLocks noGrp="1"/>
          </p:cNvSpPr>
          <p:nvPr>
            <p:ph type="subTitle" sz="quarter" idx="1" hasCustomPrompt="1"/>
          </p:nvPr>
        </p:nvSpPr>
        <p:spPr>
          <a:xfrm>
            <a:off x="1485900" y="3764289"/>
            <a:ext cx="4787900" cy="743961"/>
          </a:xfrm>
          <a:prstGeom prst="roundRect">
            <a:avLst>
              <a:gd name="adj" fmla="val 0"/>
            </a:avLst>
          </a:prstGeom>
          <a:noFill/>
          <a:ln w="25400">
            <a:noFill/>
          </a:ln>
          <a:effectLst/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lang="en-US"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zh-CN" altLang="en-US"/>
              <a:t>Click to add subtitle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5013592"/>
            <a:ext cx="3479800" cy="345518"/>
          </a:xfrm>
          <a:prstGeom prst="rect">
            <a:avLst/>
          </a:prstGeom>
        </p:spPr>
        <p:txBody>
          <a:bodyPr wrap="square" lIns="9000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Presenter name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485900" y="5377255"/>
            <a:ext cx="3479800" cy="345518"/>
          </a:xfrm>
          <a:prstGeom prst="rect">
            <a:avLst/>
          </a:prstGeom>
        </p:spPr>
        <p:txBody>
          <a:bodyPr wrap="non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CN" altLang="en-US"/>
              <a:t>Click to add text</a:t>
            </a:r>
            <a:endParaRPr lang="en-US"/>
          </a:p>
          <a:p>
            <a:pPr lvl="1"/>
            <a:r>
              <a:rPr lang="zh-CN" altLang="en-US"/>
              <a:t>Second level</a:t>
            </a:r>
            <a:endParaRPr lang="en-US"/>
          </a:p>
          <a:p>
            <a:pPr lvl="2"/>
            <a:r>
              <a:rPr lang="zh-CN" altLang="en-US"/>
              <a:t>Third level</a:t>
            </a:r>
            <a:endParaRPr lang="en-US"/>
          </a:p>
          <a:p>
            <a:pPr lvl="3"/>
            <a:r>
              <a:rPr lang="zh-CN" altLang="en-US"/>
              <a:t>Fourth level</a:t>
            </a:r>
            <a:endParaRPr lang="en-US"/>
          </a:p>
          <a:p>
            <a:pPr lvl="4"/>
            <a:r>
              <a:rPr lang="zh-CN" alt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" y="1130300"/>
            <a:ext cx="11518889" cy="4752120"/>
            <a:chOff x="1" y="1130300"/>
            <a:chExt cx="11518889" cy="4752120"/>
          </a:xfrm>
        </p:grpSpPr>
        <p:sp>
          <p:nvSpPr>
            <p:cNvPr id="13" name="任意多边形: 形状 12"/>
            <p:cNvSpPr/>
            <p:nvPr/>
          </p:nvSpPr>
          <p:spPr>
            <a:xfrm>
              <a:off x="1" y="1130300"/>
              <a:ext cx="11518889" cy="1955656"/>
            </a:xfrm>
            <a:custGeom>
              <a:avLst/>
              <a:gdLst>
                <a:gd name="connsiteX0" fmla="*/ 0 w 11518889"/>
                <a:gd name="connsiteY0" fmla="*/ 0 h 1955656"/>
                <a:gd name="connsiteX1" fmla="*/ 10541061 w 11518889"/>
                <a:gd name="connsiteY1" fmla="*/ 0 h 1955656"/>
                <a:gd name="connsiteX2" fmla="*/ 11518889 w 11518889"/>
                <a:gd name="connsiteY2" fmla="*/ 977828 h 1955656"/>
                <a:gd name="connsiteX3" fmla="*/ 10541061 w 11518889"/>
                <a:gd name="connsiteY3" fmla="*/ 1955656 h 1955656"/>
                <a:gd name="connsiteX4" fmla="*/ 0 w 11518889"/>
                <a:gd name="connsiteY4" fmla="*/ 1955656 h 195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18889" h="1955656">
                  <a:moveTo>
                    <a:pt x="0" y="0"/>
                  </a:moveTo>
                  <a:lnTo>
                    <a:pt x="10541061" y="0"/>
                  </a:lnTo>
                  <a:cubicBezTo>
                    <a:pt x="11081101" y="0"/>
                    <a:pt x="11518889" y="437788"/>
                    <a:pt x="11518889" y="977828"/>
                  </a:cubicBezTo>
                  <a:cubicBezTo>
                    <a:pt x="11518889" y="1517868"/>
                    <a:pt x="11081101" y="1955656"/>
                    <a:pt x="10541061" y="1955656"/>
                  </a:cubicBezTo>
                  <a:lnTo>
                    <a:pt x="0" y="1955656"/>
                  </a:lnTo>
                  <a:close/>
                </a:path>
              </a:pathLst>
            </a:custGeom>
            <a:blipFill>
              <a:blip r:embed="rId2"/>
              <a:stretch>
                <a:fillRect t="-146334" b="-146334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lvl="0" algn="ctr" defTabSz="913765"/>
              <a:endParaRPr lang="zh-CN" altLang="en-US" sz="2000" b="1">
                <a:solidFill>
                  <a:schemeClr val="bg1"/>
                </a:solidFill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" y="1130300"/>
              <a:ext cx="5337277" cy="1955656"/>
            </a:xfrm>
            <a:prstGeom prst="rect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5337278" y="3429000"/>
              <a:ext cx="0" cy="2453420"/>
            </a:xfrm>
            <a:prstGeom prst="line">
              <a:avLst/>
            </a:prstGeom>
            <a:solidFill>
              <a:srgbClr val="FFCC00"/>
            </a:solidFill>
            <a:ln w="31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399" y="1719192"/>
            <a:ext cx="3657600" cy="777873"/>
          </a:xfrm>
          <a:prstGeom prst="roundRect">
            <a:avLst>
              <a:gd name="adj" fmla="val 0"/>
            </a:avLst>
          </a:prstGeom>
          <a:noFill/>
        </p:spPr>
        <p:txBody>
          <a:bodyPr anchor="ctr" anchorCtr="0">
            <a:normAutofit/>
          </a:bodyPr>
          <a:lstStyle>
            <a:lvl1pPr algn="l"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Agenda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 hasCustomPrompt="1"/>
          </p:nvPr>
        </p:nvSpPr>
        <p:spPr>
          <a:xfrm>
            <a:off x="660399" y="3429000"/>
            <a:ext cx="10858490" cy="2705100"/>
          </a:xfrm>
        </p:spPr>
        <p:txBody>
          <a:bodyPr numCol="2"/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/>
            </a:lvl1pPr>
            <a:lvl2pPr marL="800100" indent="-342900">
              <a:lnSpc>
                <a:spcPct val="100000"/>
              </a:lnSpc>
              <a:buFont typeface="+mj-ea"/>
              <a:buAutoNum type="circleNumDbPlain"/>
              <a:defRPr/>
            </a:lvl2pPr>
            <a:lvl3pPr marL="1257300" indent="-342900">
              <a:lnSpc>
                <a:spcPct val="100000"/>
              </a:lnSpc>
              <a:buFont typeface="+mj-lt"/>
              <a:buAutoNum type="alphaLcParenR"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zh-CN" altLang="en-US"/>
              <a:t>Click to add text</a:t>
            </a:r>
            <a:endParaRPr lang="en-US"/>
          </a:p>
          <a:p>
            <a:pPr lvl="1"/>
            <a:r>
              <a:rPr lang="zh-CN" altLang="en-US"/>
              <a:t>Second level</a:t>
            </a:r>
            <a:endParaRPr lang="en-US"/>
          </a:p>
          <a:p>
            <a:pPr lvl="2"/>
            <a:r>
              <a:rPr lang="zh-CN" altLang="en-US"/>
              <a:t>Third level</a:t>
            </a:r>
            <a:endParaRPr lang="en-US"/>
          </a:p>
          <a:p>
            <a:pPr lvl="3"/>
            <a:r>
              <a:rPr lang="zh-CN" altLang="en-US"/>
              <a:t>Fourth level</a:t>
            </a:r>
            <a:endParaRPr lang="en-US"/>
          </a:p>
          <a:p>
            <a:pPr lvl="4"/>
            <a:r>
              <a:rPr lang="zh-CN" alt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grpSp>
          <p:nvGrpSpPr>
            <p:cNvPr id="3" name="组合 2"/>
            <p:cNvGrpSpPr/>
            <p:nvPr/>
          </p:nvGrpSpPr>
          <p:grpSpPr>
            <a:xfrm>
              <a:off x="-1" y="0"/>
              <a:ext cx="12192001" cy="6858000"/>
              <a:chOff x="-1" y="0"/>
              <a:chExt cx="12192001" cy="6858000"/>
            </a:xfrm>
          </p:grpSpPr>
          <p:sp>
            <p:nvSpPr>
              <p:cNvPr id="12" name="矩形: 圆角 11"/>
              <p:cNvSpPr/>
              <p:nvPr/>
            </p:nvSpPr>
            <p:spPr>
              <a:xfrm>
                <a:off x="0" y="1"/>
                <a:ext cx="12192000" cy="6857999"/>
              </a:xfrm>
              <a:prstGeom prst="roundRect">
                <a:avLst>
                  <a:gd name="adj" fmla="val 0"/>
                </a:avLst>
              </a:prstGeom>
              <a:blipFill>
                <a:blip r:embed="rId2"/>
                <a:stretch>
                  <a:fillRect t="-9259" b="-9259"/>
                </a:stretch>
              </a:blipFill>
              <a:ln w="15875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Autofit/>
              </a:bodyPr>
              <a:lstStyle/>
              <a:p>
                <a:pPr lvl="0"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-1" y="0"/>
                <a:ext cx="12192000" cy="6857999"/>
              </a:xfrm>
              <a:prstGeom prst="rect">
                <a:avLst/>
              </a:prstGeom>
              <a:gradFill flip="none" rotWithShape="1">
                <a:gsLst>
                  <a:gs pos="27000">
                    <a:schemeClr val="accent1">
                      <a:alpha val="0"/>
                    </a:schemeClr>
                  </a:gs>
                  <a:gs pos="100000">
                    <a:schemeClr val="accent1">
                      <a:alpha val="9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</p:grpSp>
        <p:sp>
          <p:nvSpPr>
            <p:cNvPr id="7" name="任意多边形: 形状 6"/>
            <p:cNvSpPr/>
            <p:nvPr/>
          </p:nvSpPr>
          <p:spPr>
            <a:xfrm>
              <a:off x="3853666" y="655687"/>
              <a:ext cx="5448608" cy="5480661"/>
            </a:xfrm>
            <a:custGeom>
              <a:avLst/>
              <a:gdLst>
                <a:gd name="connsiteX0" fmla="*/ 5737014 w 5737386"/>
                <a:gd name="connsiteY0" fmla="*/ 2905298 h 5771138"/>
                <a:gd name="connsiteX1" fmla="*/ 874721 w 5737386"/>
                <a:gd name="connsiteY1" fmla="*/ 178905 h 5771138"/>
                <a:gd name="connsiteX2" fmla="*/ 874721 w 5737386"/>
                <a:gd name="connsiteY2" fmla="*/ 5633273 h 5771138"/>
                <a:gd name="connsiteX3" fmla="*/ 5737014 w 5737386"/>
                <a:gd name="connsiteY3" fmla="*/ 2905298 h 577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7386" h="5771138">
                  <a:moveTo>
                    <a:pt x="5737014" y="2905298"/>
                  </a:moveTo>
                  <a:cubicBezTo>
                    <a:pt x="5737014" y="1542497"/>
                    <a:pt x="1996424" y="-640832"/>
                    <a:pt x="874721" y="178905"/>
                  </a:cubicBezTo>
                  <a:cubicBezTo>
                    <a:pt x="-246982" y="998641"/>
                    <a:pt x="-336305" y="4943967"/>
                    <a:pt x="874721" y="5633273"/>
                  </a:cubicBezTo>
                  <a:cubicBezTo>
                    <a:pt x="2085750" y="6322577"/>
                    <a:pt x="5737014" y="4268890"/>
                    <a:pt x="5737014" y="2905298"/>
                  </a:cubicBezTo>
                  <a:close/>
                </a:path>
              </a:pathLst>
            </a:custGeom>
            <a:solidFill>
              <a:schemeClr val="accent1"/>
            </a:solidFill>
            <a:ln w="78940" cap="flat">
              <a:noFill/>
              <a:prstDash val="solid"/>
              <a:miter/>
            </a:ln>
            <a:effectLst>
              <a:outerShdw blurRad="254000" dist="254000" dir="5400000" algn="ctr" rotWithShape="0">
                <a:schemeClr val="bg1">
                  <a:alpha val="5000"/>
                </a:schemeClr>
              </a:outerShdw>
            </a:effectLst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7815841" y="4602012"/>
              <a:ext cx="1229868" cy="1263441"/>
            </a:xfrm>
            <a:custGeom>
              <a:avLst/>
              <a:gdLst>
                <a:gd name="connsiteX0" fmla="*/ 5737014 w 5737386"/>
                <a:gd name="connsiteY0" fmla="*/ 2905298 h 5771138"/>
                <a:gd name="connsiteX1" fmla="*/ 874721 w 5737386"/>
                <a:gd name="connsiteY1" fmla="*/ 178905 h 5771138"/>
                <a:gd name="connsiteX2" fmla="*/ 874721 w 5737386"/>
                <a:gd name="connsiteY2" fmla="*/ 5633273 h 5771138"/>
                <a:gd name="connsiteX3" fmla="*/ 5737014 w 5737386"/>
                <a:gd name="connsiteY3" fmla="*/ 2905298 h 577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7386" h="5771138">
                  <a:moveTo>
                    <a:pt x="5737014" y="2905298"/>
                  </a:moveTo>
                  <a:cubicBezTo>
                    <a:pt x="5737014" y="1542497"/>
                    <a:pt x="1996424" y="-640832"/>
                    <a:pt x="874721" y="178905"/>
                  </a:cubicBezTo>
                  <a:cubicBezTo>
                    <a:pt x="-246982" y="998641"/>
                    <a:pt x="-336305" y="4943967"/>
                    <a:pt x="874721" y="5633273"/>
                  </a:cubicBezTo>
                  <a:cubicBezTo>
                    <a:pt x="2085750" y="6322577"/>
                    <a:pt x="5737014" y="4268890"/>
                    <a:pt x="5737014" y="290529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8940" cap="flat">
              <a:noFill/>
              <a:prstDash val="solid"/>
              <a:miter/>
            </a:ln>
            <a:effectLst>
              <a:outerShdw blurRad="254000" dist="254000" dir="5400000" algn="ctr" rotWithShape="0">
                <a:schemeClr val="bg1">
                  <a:alpha val="5000"/>
                </a:schemeClr>
              </a:outerShdw>
            </a:effectLst>
          </p:spPr>
          <p:txBody>
            <a:bodyPr rtlCol="0" anchor="ctr"/>
            <a:lstStyle/>
            <a:p>
              <a:pPr lvl="0"/>
              <a:endParaRPr lang="zh-CN" altLang="en-US"/>
            </a:p>
          </p:txBody>
        </p:sp>
        <p:sp>
          <p:nvSpPr>
            <p:cNvPr id="10" name="任意多边形: 形状 9"/>
            <p:cNvSpPr/>
            <p:nvPr/>
          </p:nvSpPr>
          <p:spPr>
            <a:xfrm>
              <a:off x="2964652" y="1664722"/>
              <a:ext cx="1447371" cy="1486881"/>
            </a:xfrm>
            <a:custGeom>
              <a:avLst/>
              <a:gdLst>
                <a:gd name="connsiteX0" fmla="*/ 5737014 w 5737386"/>
                <a:gd name="connsiteY0" fmla="*/ 2905298 h 5771138"/>
                <a:gd name="connsiteX1" fmla="*/ 874721 w 5737386"/>
                <a:gd name="connsiteY1" fmla="*/ 178905 h 5771138"/>
                <a:gd name="connsiteX2" fmla="*/ 874721 w 5737386"/>
                <a:gd name="connsiteY2" fmla="*/ 5633273 h 5771138"/>
                <a:gd name="connsiteX3" fmla="*/ 5737014 w 5737386"/>
                <a:gd name="connsiteY3" fmla="*/ 2905298 h 577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7386" h="5771138">
                  <a:moveTo>
                    <a:pt x="5737014" y="2905298"/>
                  </a:moveTo>
                  <a:cubicBezTo>
                    <a:pt x="5737014" y="1542497"/>
                    <a:pt x="1996424" y="-640832"/>
                    <a:pt x="874721" y="178905"/>
                  </a:cubicBezTo>
                  <a:cubicBezTo>
                    <a:pt x="-246982" y="998641"/>
                    <a:pt x="-336305" y="4943967"/>
                    <a:pt x="874721" y="5633273"/>
                  </a:cubicBezTo>
                  <a:cubicBezTo>
                    <a:pt x="2085750" y="6322577"/>
                    <a:pt x="5737014" y="4268890"/>
                    <a:pt x="5737014" y="2905298"/>
                  </a:cubicBezTo>
                  <a:close/>
                </a:path>
              </a:pathLst>
            </a:custGeom>
            <a:solidFill>
              <a:schemeClr val="accent2"/>
            </a:solidFill>
            <a:ln w="78940" cap="flat">
              <a:noFill/>
              <a:prstDash val="solid"/>
              <a:miter/>
            </a:ln>
            <a:effectLst>
              <a:outerShdw blurRad="254000" dist="254000" dir="5400000" algn="ctr" rotWithShape="0">
                <a:schemeClr val="bg1">
                  <a:alpha val="5000"/>
                </a:schemeClr>
              </a:outerShdw>
            </a:effectLst>
          </p:spPr>
          <p:txBody>
            <a:bodyPr rtlCol="0" anchor="ctr"/>
            <a:lstStyle/>
            <a:p>
              <a:endParaRPr lang="zh-CN" altLang="en-US"/>
            </a:p>
          </p:txBody>
        </p:sp>
        <p:cxnSp>
          <p:nvCxnSpPr>
            <p:cNvPr id="11" name="直接连接符 10"/>
            <p:cNvCxnSpPr/>
            <p:nvPr/>
          </p:nvCxnSpPr>
          <p:spPr>
            <a:xfrm flipH="1">
              <a:off x="11263086" y="3943953"/>
              <a:ext cx="0" cy="1507672"/>
            </a:xfrm>
            <a:prstGeom prst="line">
              <a:avLst/>
            </a:prstGeom>
            <a:ln>
              <a:solidFill>
                <a:schemeClr val="tx1">
                  <a:alpha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4376160" y="2230841"/>
            <a:ext cx="4406901" cy="10792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3200"/>
            </a:lvl1pPr>
          </a:lstStyle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4376160" y="3321894"/>
            <a:ext cx="4406901" cy="167748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zh-CN" altLang="en-US"/>
              <a:t>Click to add text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  <a:t>2024/9/14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iSlide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" preserve="1">
  <p:cSld name="Clos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"/>
            <a:ext cx="12192000" cy="6857999"/>
            <a:chOff x="0" y="1"/>
            <a:chExt cx="12192000" cy="6857999"/>
          </a:xfrm>
        </p:grpSpPr>
        <p:sp>
          <p:nvSpPr>
            <p:cNvPr id="6" name="矩形: 圆角 5"/>
            <p:cNvSpPr/>
            <p:nvPr/>
          </p:nvSpPr>
          <p:spPr>
            <a:xfrm>
              <a:off x="0" y="1"/>
              <a:ext cx="12192000" cy="6857999"/>
            </a:xfrm>
            <a:prstGeom prst="roundRect">
              <a:avLst>
                <a:gd name="adj" fmla="val 0"/>
              </a:avLst>
            </a:prstGeom>
            <a:blipFill>
              <a:blip r:embed="rId2"/>
              <a:stretch>
                <a:fillRect t="-9259" b="-9259"/>
              </a:stretch>
            </a:blipFill>
            <a:ln w="38100">
              <a:noFill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1122217" y="332411"/>
              <a:ext cx="6091380" cy="6127214"/>
            </a:xfrm>
            <a:custGeom>
              <a:avLst/>
              <a:gdLst>
                <a:gd name="connsiteX0" fmla="*/ 5737014 w 5737386"/>
                <a:gd name="connsiteY0" fmla="*/ 2905298 h 5771138"/>
                <a:gd name="connsiteX1" fmla="*/ 874721 w 5737386"/>
                <a:gd name="connsiteY1" fmla="*/ 178905 h 5771138"/>
                <a:gd name="connsiteX2" fmla="*/ 874721 w 5737386"/>
                <a:gd name="connsiteY2" fmla="*/ 5633273 h 5771138"/>
                <a:gd name="connsiteX3" fmla="*/ 5737014 w 5737386"/>
                <a:gd name="connsiteY3" fmla="*/ 2905298 h 577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7386" h="5771138">
                  <a:moveTo>
                    <a:pt x="5737014" y="2905298"/>
                  </a:moveTo>
                  <a:cubicBezTo>
                    <a:pt x="5737014" y="1542497"/>
                    <a:pt x="1996424" y="-640832"/>
                    <a:pt x="874721" y="178905"/>
                  </a:cubicBezTo>
                  <a:cubicBezTo>
                    <a:pt x="-246982" y="998641"/>
                    <a:pt x="-336305" y="4943967"/>
                    <a:pt x="874721" y="5633273"/>
                  </a:cubicBezTo>
                  <a:cubicBezTo>
                    <a:pt x="2085750" y="6322577"/>
                    <a:pt x="5737014" y="4268890"/>
                    <a:pt x="5737014" y="2905298"/>
                  </a:cubicBezTo>
                  <a:close/>
                </a:path>
              </a:pathLst>
            </a:custGeom>
            <a:solidFill>
              <a:schemeClr val="accent1"/>
            </a:solidFill>
            <a:ln w="78940" cap="flat">
              <a:noFill/>
              <a:prstDash val="solid"/>
              <a:miter/>
            </a:ln>
            <a:effectLst>
              <a:outerShdw blurRad="254000" dist="254000" dir="5400000" algn="ctr" rotWithShape="0">
                <a:schemeClr val="bg1">
                  <a:alpha val="5000"/>
                </a:schemeClr>
              </a:outerShdw>
            </a:effectLst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352574" y="4251072"/>
              <a:ext cx="1229868" cy="1263441"/>
            </a:xfrm>
            <a:custGeom>
              <a:avLst/>
              <a:gdLst>
                <a:gd name="connsiteX0" fmla="*/ 5737014 w 5737386"/>
                <a:gd name="connsiteY0" fmla="*/ 2905298 h 5771138"/>
                <a:gd name="connsiteX1" fmla="*/ 874721 w 5737386"/>
                <a:gd name="connsiteY1" fmla="*/ 178905 h 5771138"/>
                <a:gd name="connsiteX2" fmla="*/ 874721 w 5737386"/>
                <a:gd name="connsiteY2" fmla="*/ 5633273 h 5771138"/>
                <a:gd name="connsiteX3" fmla="*/ 5737014 w 5737386"/>
                <a:gd name="connsiteY3" fmla="*/ 2905298 h 577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7386" h="5771138">
                  <a:moveTo>
                    <a:pt x="5737014" y="2905298"/>
                  </a:moveTo>
                  <a:cubicBezTo>
                    <a:pt x="5737014" y="1542497"/>
                    <a:pt x="1996424" y="-640832"/>
                    <a:pt x="874721" y="178905"/>
                  </a:cubicBezTo>
                  <a:cubicBezTo>
                    <a:pt x="-246982" y="998641"/>
                    <a:pt x="-336305" y="4943967"/>
                    <a:pt x="874721" y="5633273"/>
                  </a:cubicBezTo>
                  <a:cubicBezTo>
                    <a:pt x="2085750" y="6322577"/>
                    <a:pt x="5737014" y="4268890"/>
                    <a:pt x="5737014" y="290529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8940" cap="flat">
              <a:noFill/>
              <a:prstDash val="solid"/>
              <a:miter/>
            </a:ln>
            <a:effectLst>
              <a:outerShdw blurRad="254000" dist="254000" dir="5400000" algn="ctr" rotWithShape="0">
                <a:schemeClr val="bg1">
                  <a:alpha val="5000"/>
                </a:schemeClr>
              </a:outerShdw>
            </a:effectLst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任意多边形: 形状 9"/>
            <p:cNvSpPr/>
            <p:nvPr/>
          </p:nvSpPr>
          <p:spPr>
            <a:xfrm>
              <a:off x="10071529" y="1841332"/>
              <a:ext cx="1447371" cy="1486881"/>
            </a:xfrm>
            <a:custGeom>
              <a:avLst/>
              <a:gdLst>
                <a:gd name="connsiteX0" fmla="*/ 5737014 w 5737386"/>
                <a:gd name="connsiteY0" fmla="*/ 2905298 h 5771138"/>
                <a:gd name="connsiteX1" fmla="*/ 874721 w 5737386"/>
                <a:gd name="connsiteY1" fmla="*/ 178905 h 5771138"/>
                <a:gd name="connsiteX2" fmla="*/ 874721 w 5737386"/>
                <a:gd name="connsiteY2" fmla="*/ 5633273 h 5771138"/>
                <a:gd name="connsiteX3" fmla="*/ 5737014 w 5737386"/>
                <a:gd name="connsiteY3" fmla="*/ 2905298 h 577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7386" h="5771138">
                  <a:moveTo>
                    <a:pt x="5737014" y="2905298"/>
                  </a:moveTo>
                  <a:cubicBezTo>
                    <a:pt x="5737014" y="1542497"/>
                    <a:pt x="1996424" y="-640832"/>
                    <a:pt x="874721" y="178905"/>
                  </a:cubicBezTo>
                  <a:cubicBezTo>
                    <a:pt x="-246982" y="998641"/>
                    <a:pt x="-336305" y="4943967"/>
                    <a:pt x="874721" y="5633273"/>
                  </a:cubicBezTo>
                  <a:cubicBezTo>
                    <a:pt x="2085750" y="6322577"/>
                    <a:pt x="5737014" y="4268890"/>
                    <a:pt x="5737014" y="290529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78940" cap="flat">
              <a:noFill/>
              <a:prstDash val="solid"/>
              <a:miter/>
            </a:ln>
            <a:effectLst>
              <a:outerShdw blurRad="254000" dist="254000" dir="5400000" algn="ctr" rotWithShape="0">
                <a:schemeClr val="bg1">
                  <a:alpha val="5000"/>
                </a:schemeClr>
              </a:outerShdw>
            </a:effectLst>
          </p:spPr>
          <p:txBody>
            <a:bodyPr rtlCol="0" anchor="ctr"/>
            <a:lstStyle/>
            <a:p>
              <a:endParaRPr lang="zh-CN" altLang="en-US"/>
            </a:p>
          </p:txBody>
        </p:sp>
        <p:cxnSp>
          <p:nvCxnSpPr>
            <p:cNvPr id="13" name="直接连接符 12"/>
            <p:cNvCxnSpPr/>
            <p:nvPr/>
          </p:nvCxnSpPr>
          <p:spPr>
            <a:xfrm flipH="1">
              <a:off x="11263086" y="3943953"/>
              <a:ext cx="0" cy="1507672"/>
            </a:xfrm>
            <a:prstGeom prst="line">
              <a:avLst/>
            </a:prstGeom>
            <a:ln>
              <a:solidFill>
                <a:schemeClr val="tx1">
                  <a:alpha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485900" y="1225595"/>
            <a:ext cx="4787900" cy="2523828"/>
          </a:xfrm>
          <a:prstGeom prst="rect">
            <a:avLst/>
          </a:prstGeo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4400">
                <a:ln w="19050"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5013592"/>
            <a:ext cx="3479800" cy="345518"/>
          </a:xfrm>
          <a:prstGeom prst="rect">
            <a:avLst/>
          </a:prstGeom>
        </p:spPr>
        <p:txBody>
          <a:bodyPr wrap="square" lIns="9000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Presenter name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485900" y="5377255"/>
            <a:ext cx="3479800" cy="345518"/>
          </a:xfrm>
          <a:prstGeom prst="rect">
            <a:avLst/>
          </a:prstGeom>
        </p:spPr>
        <p:txBody>
          <a:bodyPr wrap="non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  <a:t>2024/9/14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1"/>
            <a:ext cx="12192000" cy="6857998"/>
            <a:chOff x="0" y="1"/>
            <a:chExt cx="12192000" cy="6857998"/>
          </a:xfrm>
        </p:grpSpPr>
        <p:grpSp>
          <p:nvGrpSpPr>
            <p:cNvPr id="8" name="组合 7"/>
            <p:cNvGrpSpPr/>
            <p:nvPr/>
          </p:nvGrpSpPr>
          <p:grpSpPr>
            <a:xfrm>
              <a:off x="0" y="1"/>
              <a:ext cx="1206500" cy="1605731"/>
              <a:chOff x="0" y="1"/>
              <a:chExt cx="3509740" cy="4671114"/>
            </a:xfrm>
          </p:grpSpPr>
          <p:sp>
            <p:nvSpPr>
              <p:cNvPr id="17" name="任意多边形: 形状 16"/>
              <p:cNvSpPr/>
              <p:nvPr/>
            </p:nvSpPr>
            <p:spPr>
              <a:xfrm>
                <a:off x="0" y="531050"/>
                <a:ext cx="3509740" cy="4140065"/>
              </a:xfrm>
              <a:custGeom>
                <a:avLst/>
                <a:gdLst>
                  <a:gd name="connsiteX0" fmla="*/ 1995878 w 5172248"/>
                  <a:gd name="connsiteY0" fmla="*/ 0 h 6101148"/>
                  <a:gd name="connsiteX1" fmla="*/ 5172248 w 5172248"/>
                  <a:gd name="connsiteY1" fmla="*/ 3050574 h 6101148"/>
                  <a:gd name="connsiteX2" fmla="*/ 1995878 w 5172248"/>
                  <a:gd name="connsiteY2" fmla="*/ 6101148 h 6101148"/>
                  <a:gd name="connsiteX3" fmla="*/ 219939 w 5172248"/>
                  <a:gd name="connsiteY3" fmla="*/ 5580158 h 6101148"/>
                  <a:gd name="connsiteX4" fmla="*/ 0 w 5172248"/>
                  <a:gd name="connsiteY4" fmla="*/ 5422204 h 6101148"/>
                  <a:gd name="connsiteX5" fmla="*/ 0 w 5172248"/>
                  <a:gd name="connsiteY5" fmla="*/ 678944 h 6101148"/>
                  <a:gd name="connsiteX6" fmla="*/ 219939 w 5172248"/>
                  <a:gd name="connsiteY6" fmla="*/ 520990 h 6101148"/>
                  <a:gd name="connsiteX7" fmla="*/ 1995878 w 5172248"/>
                  <a:gd name="connsiteY7" fmla="*/ 0 h 6101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72248" h="6101148">
                    <a:moveTo>
                      <a:pt x="1995878" y="0"/>
                    </a:moveTo>
                    <a:cubicBezTo>
                      <a:pt x="3750139" y="0"/>
                      <a:pt x="5172248" y="1365789"/>
                      <a:pt x="5172248" y="3050574"/>
                    </a:cubicBezTo>
                    <a:cubicBezTo>
                      <a:pt x="5172248" y="4735359"/>
                      <a:pt x="3750139" y="6101148"/>
                      <a:pt x="1995878" y="6101148"/>
                    </a:cubicBezTo>
                    <a:cubicBezTo>
                      <a:pt x="1338030" y="6101148"/>
                      <a:pt x="726891" y="5909084"/>
                      <a:pt x="219939" y="5580158"/>
                    </a:cubicBezTo>
                    <a:lnTo>
                      <a:pt x="0" y="5422204"/>
                    </a:lnTo>
                    <a:lnTo>
                      <a:pt x="0" y="678944"/>
                    </a:lnTo>
                    <a:lnTo>
                      <a:pt x="219939" y="520990"/>
                    </a:lnTo>
                    <a:cubicBezTo>
                      <a:pt x="726891" y="192064"/>
                      <a:pt x="1338030" y="0"/>
                      <a:pt x="1995878" y="0"/>
                    </a:cubicBezTo>
                    <a:close/>
                  </a:path>
                </a:pathLst>
              </a:cu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任意多边形: 形状 18"/>
              <p:cNvSpPr/>
              <p:nvPr/>
            </p:nvSpPr>
            <p:spPr>
              <a:xfrm>
                <a:off x="0" y="1"/>
                <a:ext cx="2131542" cy="2105841"/>
              </a:xfrm>
              <a:custGeom>
                <a:avLst/>
                <a:gdLst>
                  <a:gd name="connsiteX0" fmla="*/ 1610596 w 1947314"/>
                  <a:gd name="connsiteY0" fmla="*/ 0 h 1923835"/>
                  <a:gd name="connsiteX1" fmla="*/ 1947314 w 1947314"/>
                  <a:gd name="connsiteY1" fmla="*/ 0 h 1923835"/>
                  <a:gd name="connsiteX2" fmla="*/ 1937664 w 1947314"/>
                  <a:gd name="connsiteY2" fmla="*/ 191112 h 1923835"/>
                  <a:gd name="connsiteX3" fmla="*/ 17567 w 1947314"/>
                  <a:gd name="connsiteY3" fmla="*/ 1923835 h 1923835"/>
                  <a:gd name="connsiteX4" fmla="*/ 0 w 1947314"/>
                  <a:gd name="connsiteY4" fmla="*/ 1922948 h 1923835"/>
                  <a:gd name="connsiteX5" fmla="*/ 0 w 1947314"/>
                  <a:gd name="connsiteY5" fmla="*/ 1586230 h 1923835"/>
                  <a:gd name="connsiteX6" fmla="*/ 17567 w 1947314"/>
                  <a:gd name="connsiteY6" fmla="*/ 1587117 h 1923835"/>
                  <a:gd name="connsiteX7" fmla="*/ 1602684 w 1947314"/>
                  <a:gd name="connsiteY7" fmla="*/ 156684 h 1923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47313" h="1923835">
                    <a:moveTo>
                      <a:pt x="1610596" y="0"/>
                    </a:moveTo>
                    <a:lnTo>
                      <a:pt x="1947314" y="0"/>
                    </a:lnTo>
                    <a:lnTo>
                      <a:pt x="1937664" y="191112"/>
                    </a:lnTo>
                    <a:cubicBezTo>
                      <a:pt x="1838825" y="1164356"/>
                      <a:pt x="1016889" y="1923835"/>
                      <a:pt x="17567" y="1923835"/>
                    </a:cubicBezTo>
                    <a:lnTo>
                      <a:pt x="0" y="1922948"/>
                    </a:lnTo>
                    <a:lnTo>
                      <a:pt x="0" y="1586230"/>
                    </a:lnTo>
                    <a:lnTo>
                      <a:pt x="17567" y="1587117"/>
                    </a:lnTo>
                    <a:cubicBezTo>
                      <a:pt x="842548" y="1587117"/>
                      <a:pt x="1521089" y="960137"/>
                      <a:pt x="1602684" y="15668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chemeClr val="accent1"/>
                  </a:gs>
                </a:gsLst>
                <a:lin ang="10800000" scaled="1"/>
              </a:gradFill>
              <a:ln w="19050">
                <a:noFill/>
                <a:round/>
              </a:ln>
            </p:spPr>
            <p:txBody>
              <a:bodyPr vert="horz" wrap="square" lIns="91440" tIns="45720" rIns="91440" bIns="45720" numCol="1" spcCol="0" rtlCol="0" fromWordArt="0" anchor="ctr" anchorCtr="1" forceAA="0" compatLnSpc="1">
                <a:noAutofit/>
              </a:bodyPr>
              <a:lstStyle/>
              <a:p>
                <a:pPr lvl="0" algn="ctr"/>
                <a:endParaRPr lang="zh-CN" altLang="en-US" sz="1200" b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0858500" y="5511800"/>
              <a:ext cx="1333500" cy="1346199"/>
              <a:chOff x="10858500" y="5511800"/>
              <a:chExt cx="1333500" cy="1346199"/>
            </a:xfrm>
          </p:grpSpPr>
          <p:sp>
            <p:nvSpPr>
              <p:cNvPr id="12" name="任意多边形: 形状 11"/>
              <p:cNvSpPr/>
              <p:nvPr/>
            </p:nvSpPr>
            <p:spPr>
              <a:xfrm>
                <a:off x="10858500" y="6266282"/>
                <a:ext cx="1333500" cy="591717"/>
              </a:xfrm>
              <a:custGeom>
                <a:avLst/>
                <a:gdLst>
                  <a:gd name="connsiteX0" fmla="*/ 1722638 w 2395738"/>
                  <a:gd name="connsiteY0" fmla="*/ 0 h 1063066"/>
                  <a:gd name="connsiteX1" fmla="*/ 2296579 w 2395738"/>
                  <a:gd name="connsiteY1" fmla="*/ 86772 h 1063066"/>
                  <a:gd name="connsiteX2" fmla="*/ 2395738 w 2395738"/>
                  <a:gd name="connsiteY2" fmla="*/ 123065 h 1063066"/>
                  <a:gd name="connsiteX3" fmla="*/ 2395738 w 2395738"/>
                  <a:gd name="connsiteY3" fmla="*/ 307866 h 1063066"/>
                  <a:gd name="connsiteX4" fmla="*/ 2244925 w 2395738"/>
                  <a:gd name="connsiteY4" fmla="*/ 252668 h 1063066"/>
                  <a:gd name="connsiteX5" fmla="*/ 1722638 w 2395738"/>
                  <a:gd name="connsiteY5" fmla="*/ 173705 h 1063066"/>
                  <a:gd name="connsiteX6" fmla="*/ 266240 w 2395738"/>
                  <a:gd name="connsiteY6" fmla="*/ 948066 h 1063066"/>
                  <a:gd name="connsiteX7" fmla="*/ 196375 w 2395738"/>
                  <a:gd name="connsiteY7" fmla="*/ 1063066 h 1063066"/>
                  <a:gd name="connsiteX8" fmla="*/ 0 w 2395738"/>
                  <a:gd name="connsiteY8" fmla="*/ 1063066 h 1063066"/>
                  <a:gd name="connsiteX9" fmla="*/ 25525 w 2395738"/>
                  <a:gd name="connsiteY9" fmla="*/ 1010080 h 1063066"/>
                  <a:gd name="connsiteX10" fmla="*/ 1722638 w 2395738"/>
                  <a:gd name="connsiteY10" fmla="*/ 0 h 1063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95738" h="1063066">
                    <a:moveTo>
                      <a:pt x="1722638" y="0"/>
                    </a:moveTo>
                    <a:cubicBezTo>
                      <a:pt x="1922502" y="0"/>
                      <a:pt x="2115271" y="30379"/>
                      <a:pt x="2296579" y="86772"/>
                    </a:cubicBezTo>
                    <a:lnTo>
                      <a:pt x="2395738" y="123065"/>
                    </a:lnTo>
                    <a:lnTo>
                      <a:pt x="2395738" y="307866"/>
                    </a:lnTo>
                    <a:lnTo>
                      <a:pt x="2244925" y="252668"/>
                    </a:lnTo>
                    <a:cubicBezTo>
                      <a:pt x="2079935" y="201350"/>
                      <a:pt x="1904515" y="173705"/>
                      <a:pt x="1722638" y="173705"/>
                    </a:cubicBezTo>
                    <a:cubicBezTo>
                      <a:pt x="1116382" y="173705"/>
                      <a:pt x="581870" y="480872"/>
                      <a:pt x="266240" y="948066"/>
                    </a:cubicBezTo>
                    <a:lnTo>
                      <a:pt x="196375" y="1063066"/>
                    </a:lnTo>
                    <a:lnTo>
                      <a:pt x="0" y="1063066"/>
                    </a:lnTo>
                    <a:lnTo>
                      <a:pt x="25525" y="1010080"/>
                    </a:lnTo>
                    <a:cubicBezTo>
                      <a:pt x="352360" y="408431"/>
                      <a:pt x="989802" y="0"/>
                      <a:pt x="172263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  <a:alpha val="49000"/>
                    </a:schemeClr>
                  </a:gs>
                  <a:gs pos="100000">
                    <a:schemeClr val="accent1">
                      <a:alpha val="50000"/>
                    </a:schemeClr>
                  </a:gs>
                </a:gsLst>
                <a:lin ang="10800000" scaled="1"/>
              </a:gradFill>
              <a:ln w="19050">
                <a:noFill/>
                <a:round/>
              </a:ln>
            </p:spPr>
            <p:txBody>
              <a:bodyPr vert="horz" wrap="square" lIns="91440" tIns="45720" rIns="91440" bIns="45720" numCol="1" spcCol="0" rtlCol="0" fromWordArt="0" anchor="ctr" anchorCtr="1" forceAA="0" compatLnSpc="1">
                <a:noAutofit/>
              </a:bodyPr>
              <a:lstStyle/>
              <a:p>
                <a:pPr lvl="0" algn="ctr"/>
                <a:endParaRPr lang="zh-CN" altLang="en-US" sz="12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任意多边形: 形状 12"/>
              <p:cNvSpPr/>
              <p:nvPr/>
            </p:nvSpPr>
            <p:spPr>
              <a:xfrm>
                <a:off x="12045916" y="5511800"/>
                <a:ext cx="146083" cy="275322"/>
              </a:xfrm>
              <a:custGeom>
                <a:avLst/>
                <a:gdLst>
                  <a:gd name="connsiteX0" fmla="*/ 207578 w 220278"/>
                  <a:gd name="connsiteY0" fmla="*/ 0 h 415156"/>
                  <a:gd name="connsiteX1" fmla="*/ 220278 w 220278"/>
                  <a:gd name="connsiteY1" fmla="*/ 1281 h 415156"/>
                  <a:gd name="connsiteX2" fmla="*/ 220278 w 220278"/>
                  <a:gd name="connsiteY2" fmla="*/ 413876 h 415156"/>
                  <a:gd name="connsiteX3" fmla="*/ 207578 w 220278"/>
                  <a:gd name="connsiteY3" fmla="*/ 415156 h 415156"/>
                  <a:gd name="connsiteX4" fmla="*/ 0 w 220278"/>
                  <a:gd name="connsiteY4" fmla="*/ 207578 h 415156"/>
                  <a:gd name="connsiteX5" fmla="*/ 207578 w 220278"/>
                  <a:gd name="connsiteY5" fmla="*/ 0 h 415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0278" h="415156">
                    <a:moveTo>
                      <a:pt x="207578" y="0"/>
                    </a:moveTo>
                    <a:lnTo>
                      <a:pt x="220278" y="1281"/>
                    </a:lnTo>
                    <a:lnTo>
                      <a:pt x="220278" y="413876"/>
                    </a:lnTo>
                    <a:lnTo>
                      <a:pt x="207578" y="415156"/>
                    </a:lnTo>
                    <a:cubicBezTo>
                      <a:pt x="92936" y="415156"/>
                      <a:pt x="0" y="322220"/>
                      <a:pt x="0" y="207578"/>
                    </a:cubicBezTo>
                    <a:cubicBezTo>
                      <a:pt x="0" y="92936"/>
                      <a:pt x="92936" y="0"/>
                      <a:pt x="207578" y="0"/>
                    </a:cubicBezTo>
                    <a:close/>
                  </a:path>
                </a:pathLst>
              </a:custGeom>
              <a:solidFill>
                <a:schemeClr val="accent1">
                  <a:alpha val="30000"/>
                </a:schemeClr>
              </a:solidFill>
              <a:ln w="19050">
                <a:noFill/>
                <a:round/>
              </a:ln>
            </p:spPr>
            <p:txBody>
              <a:bodyPr vert="horz" wrap="square" lIns="91440" tIns="45720" rIns="91440" bIns="45720" numCol="1" spcCol="0" rtlCol="0" fromWordArt="0" anchor="ctr" anchorCtr="1" forceAA="0" compatLnSpc="1">
                <a:noAutofit/>
              </a:bodyPr>
              <a:lstStyle/>
              <a:p>
                <a:pPr lvl="0" algn="ctr"/>
                <a:endParaRPr lang="zh-CN" altLang="en-US" sz="12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椭圆 15"/>
              <p:cNvSpPr/>
              <p:nvPr/>
            </p:nvSpPr>
            <p:spPr>
              <a:xfrm>
                <a:off x="11377784" y="5938201"/>
                <a:ext cx="534344" cy="534344"/>
              </a:xfrm>
              <a:prstGeom prst="ellipse">
                <a:avLst/>
              </a:prstGeom>
              <a:gradFill flip="none" rotWithShape="1">
                <a:gsLst>
                  <a:gs pos="1000">
                    <a:schemeClr val="accent1">
                      <a:lumMod val="40000"/>
                      <a:lumOff val="60000"/>
                      <a:alpha val="50000"/>
                    </a:schemeClr>
                  </a:gs>
                  <a:gs pos="91000">
                    <a:schemeClr val="accent1"/>
                  </a:gs>
                </a:gsLst>
                <a:lin ang="13500000" scaled="1"/>
              </a:gradFill>
              <a:ln w="19050">
                <a:noFill/>
                <a:round/>
              </a:ln>
            </p:spPr>
            <p:txBody>
              <a:bodyPr vert="horz" wrap="square" lIns="91440" tIns="45720" rIns="91440" bIns="45720" numCol="1" spcCol="0" rtlCol="0" fromWordArt="0" anchor="ctr" anchorCtr="1" forceAA="0" compatLnSpc="1">
                <a:noAutofit/>
              </a:bodyPr>
              <a:lstStyle/>
              <a:p>
                <a:pPr lvl="0" algn="ctr"/>
                <a:endParaRPr lang="zh-CN" altLang="en-US" sz="1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60400" y="128587"/>
            <a:ext cx="10858500" cy="900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0400" y="1130300"/>
            <a:ext cx="10858500" cy="5003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Click to add text</a:t>
            </a:r>
            <a:endParaRPr lang="en-US"/>
          </a:p>
          <a:p>
            <a:pPr lvl="1"/>
            <a:r>
              <a:rPr lang="zh-CN" altLang="en-US"/>
              <a:t>Second level</a:t>
            </a:r>
            <a:endParaRPr lang="en-US"/>
          </a:p>
          <a:p>
            <a:pPr lvl="2"/>
            <a:r>
              <a:rPr lang="zh-CN" altLang="en-US"/>
              <a:t>Third level</a:t>
            </a:r>
            <a:endParaRPr lang="en-US"/>
          </a:p>
          <a:p>
            <a:pPr lvl="3"/>
            <a:r>
              <a:rPr lang="zh-CN" altLang="en-US"/>
              <a:t>Fourth level</a:t>
            </a:r>
            <a:endParaRPr lang="en-US"/>
          </a:p>
          <a:p>
            <a:pPr lvl="4"/>
            <a:r>
              <a:rPr lang="zh-CN" alt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ransition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18.xml"/><Relationship Id="rId18" Type="http://schemas.openxmlformats.org/officeDocument/2006/relationships/tags" Target="../tags/tag23.xml"/><Relationship Id="rId26" Type="http://schemas.openxmlformats.org/officeDocument/2006/relationships/tags" Target="../tags/tag31.xml"/><Relationship Id="rId39" Type="http://schemas.openxmlformats.org/officeDocument/2006/relationships/image" Target="../media/image8.svg"/><Relationship Id="rId21" Type="http://schemas.openxmlformats.org/officeDocument/2006/relationships/tags" Target="../tags/tag26.xml"/><Relationship Id="rId34" Type="http://schemas.openxmlformats.org/officeDocument/2006/relationships/image" Target="../media/image3.png"/><Relationship Id="rId42" Type="http://schemas.openxmlformats.org/officeDocument/2006/relationships/image" Target="../media/image11.png"/><Relationship Id="rId7" Type="http://schemas.openxmlformats.org/officeDocument/2006/relationships/tags" Target="../tags/tag12.xml"/><Relationship Id="rId2" Type="http://schemas.openxmlformats.org/officeDocument/2006/relationships/tags" Target="../tags/tag7.xml"/><Relationship Id="rId16" Type="http://schemas.openxmlformats.org/officeDocument/2006/relationships/tags" Target="../tags/tag21.xml"/><Relationship Id="rId20" Type="http://schemas.openxmlformats.org/officeDocument/2006/relationships/tags" Target="../tags/tag25.xml"/><Relationship Id="rId29" Type="http://schemas.openxmlformats.org/officeDocument/2006/relationships/tags" Target="../tags/tag34.xml"/><Relationship Id="rId41" Type="http://schemas.openxmlformats.org/officeDocument/2006/relationships/image" Target="../media/image10.svg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tags" Target="../tags/tag16.xml"/><Relationship Id="rId24" Type="http://schemas.openxmlformats.org/officeDocument/2006/relationships/tags" Target="../tags/tag29.xml"/><Relationship Id="rId32" Type="http://schemas.openxmlformats.org/officeDocument/2006/relationships/tags" Target="../tags/tag37.xml"/><Relationship Id="rId37" Type="http://schemas.openxmlformats.org/officeDocument/2006/relationships/image" Target="../media/image6.svg"/><Relationship Id="rId40" Type="http://schemas.openxmlformats.org/officeDocument/2006/relationships/image" Target="../media/image9.png"/><Relationship Id="rId5" Type="http://schemas.openxmlformats.org/officeDocument/2006/relationships/tags" Target="../tags/tag10.xml"/><Relationship Id="rId15" Type="http://schemas.openxmlformats.org/officeDocument/2006/relationships/tags" Target="../tags/tag20.xml"/><Relationship Id="rId23" Type="http://schemas.openxmlformats.org/officeDocument/2006/relationships/tags" Target="../tags/tag28.xml"/><Relationship Id="rId28" Type="http://schemas.openxmlformats.org/officeDocument/2006/relationships/tags" Target="../tags/tag33.xml"/><Relationship Id="rId36" Type="http://schemas.openxmlformats.org/officeDocument/2006/relationships/image" Target="../media/image5.png"/><Relationship Id="rId10" Type="http://schemas.openxmlformats.org/officeDocument/2006/relationships/tags" Target="../tags/tag15.xml"/><Relationship Id="rId19" Type="http://schemas.openxmlformats.org/officeDocument/2006/relationships/tags" Target="../tags/tag24.xml"/><Relationship Id="rId31" Type="http://schemas.openxmlformats.org/officeDocument/2006/relationships/tags" Target="../tags/tag36.xml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tags" Target="../tags/tag19.xml"/><Relationship Id="rId22" Type="http://schemas.openxmlformats.org/officeDocument/2006/relationships/tags" Target="../tags/tag27.xml"/><Relationship Id="rId27" Type="http://schemas.openxmlformats.org/officeDocument/2006/relationships/tags" Target="../tags/tag32.xml"/><Relationship Id="rId30" Type="http://schemas.openxmlformats.org/officeDocument/2006/relationships/tags" Target="../tags/tag35.xml"/><Relationship Id="rId35" Type="http://schemas.openxmlformats.org/officeDocument/2006/relationships/image" Target="../media/image4.svg"/><Relationship Id="rId43" Type="http://schemas.openxmlformats.org/officeDocument/2006/relationships/image" Target="../media/image12.svg"/><Relationship Id="rId8" Type="http://schemas.openxmlformats.org/officeDocument/2006/relationships/tags" Target="../tags/tag13.xml"/><Relationship Id="rId3" Type="http://schemas.openxmlformats.org/officeDocument/2006/relationships/tags" Target="../tags/tag8.xml"/><Relationship Id="rId12" Type="http://schemas.openxmlformats.org/officeDocument/2006/relationships/tags" Target="../tags/tag17.xml"/><Relationship Id="rId17" Type="http://schemas.openxmlformats.org/officeDocument/2006/relationships/tags" Target="../tags/tag22.xml"/><Relationship Id="rId25" Type="http://schemas.openxmlformats.org/officeDocument/2006/relationships/tags" Target="../tags/tag30.xml"/><Relationship Id="rId33" Type="http://schemas.openxmlformats.org/officeDocument/2006/relationships/slideLayout" Target="../slideLayouts/slideLayout8.xml"/><Relationship Id="rId38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 hasCustomPrompt="1"/>
          </p:nvPr>
        </p:nvSpPr>
        <p:spPr>
          <a:xfrm>
            <a:off x="1262336" y="1796089"/>
            <a:ext cx="7832397" cy="1029871"/>
          </a:xfrm>
        </p:spPr>
        <p:txBody>
          <a:bodyPr>
            <a:normAutofit/>
          </a:bodyPr>
          <a:lstStyle/>
          <a:p>
            <a:r>
              <a:rPr lang="zh-CN" altLang="en-US" sz="2800" dirty="0"/>
              <a:t>乡村振兴与农业生态园的建设研究</a:t>
            </a:r>
            <a:endParaRPr lang="en-US" sz="2800" dirty="0"/>
          </a:p>
        </p:txBody>
      </p:sp>
      <p:sp>
        <p:nvSpPr>
          <p:cNvPr id="9" name="副标题 8"/>
          <p:cNvSpPr>
            <a:spLocks noGrp="1"/>
          </p:cNvSpPr>
          <p:nvPr>
            <p:ph type="subTitle" sz="quarter" idx="1" hasCustomPrompt="1"/>
          </p:nvPr>
        </p:nvSpPr>
        <p:spPr>
          <a:xfrm>
            <a:off x="3296744" y="2855974"/>
            <a:ext cx="4787900" cy="743961"/>
          </a:xfrm>
        </p:spPr>
        <p:txBody>
          <a:bodyPr>
            <a:normAutofit/>
          </a:bodyPr>
          <a:lstStyle/>
          <a:p>
            <a:r>
              <a:rPr lang="en-US" altLang="zh-CN" sz="1800" dirty="0"/>
              <a:t>————</a:t>
            </a:r>
            <a:r>
              <a:rPr lang="zh-CN" altLang="en-US" sz="1800" dirty="0"/>
              <a:t>湛江农科院生态园发展调研</a:t>
            </a:r>
            <a:endParaRPr lang="en-US" sz="18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 hasCustomPrompt="1"/>
          </p:nvPr>
        </p:nvSpPr>
        <p:spPr>
          <a:xfrm>
            <a:off x="1556844" y="4167586"/>
            <a:ext cx="3479800" cy="345518"/>
          </a:xfrm>
        </p:spPr>
        <p:txBody>
          <a:bodyPr>
            <a:noAutofit/>
          </a:bodyPr>
          <a:lstStyle/>
          <a:p>
            <a:r>
              <a:rPr lang="en-US" sz="1000" dirty="0"/>
              <a:t> </a:t>
            </a:r>
            <a:r>
              <a:rPr lang="zh-CN" altLang="en-US" sz="2300" dirty="0"/>
              <a:t>第四小组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698625" y="4739005"/>
            <a:ext cx="3479800" cy="805815"/>
          </a:xfrm>
        </p:spPr>
        <p:txBody>
          <a:bodyPr>
            <a:normAutofit/>
          </a:bodyPr>
          <a:lstStyle/>
          <a:p>
            <a:pPr algn="l"/>
            <a:r>
              <a:rPr lang="zh-CN" altLang="en-US" sz="1600" dirty="0"/>
              <a:t>成员：黄炜悦、张维佳、扶宝欣、吕梦凡</a:t>
            </a:r>
          </a:p>
          <a:p>
            <a:pPr algn="l"/>
            <a:r>
              <a:rPr lang="zh-CN" altLang="en-US" sz="1600" dirty="0"/>
              <a:t>梁文峰、李子晟、胡文彬、赵邦毅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algn="ctr"/>
            <a:r>
              <a:rPr lang="en-US" altLang="zh-CN" b="0" dirty="0">
                <a:effectLst/>
                <a:latin typeface="+mj-ea"/>
                <a:sym typeface="+mn-ea"/>
              </a:rPr>
              <a:t>   </a:t>
            </a:r>
            <a:r>
              <a:rPr lang="zh-CN" altLang="en-US" b="0" dirty="0">
                <a:effectLst/>
                <a:latin typeface="+mj-ea"/>
                <a:sym typeface="+mn-ea"/>
              </a:rPr>
              <a:t>研究路径及目的</a:t>
            </a:r>
            <a:endParaRPr lang="zh-CN" altLang="en-US"/>
          </a:p>
        </p:txBody>
      </p:sp>
      <p:sp>
        <p:nvSpPr>
          <p:cNvPr id="105" name="Shape 497"/>
          <p:cNvSpPr/>
          <p:nvPr>
            <p:custDataLst>
              <p:tags r:id="rId3"/>
            </p:custDataLst>
          </p:nvPr>
        </p:nvSpPr>
        <p:spPr>
          <a:xfrm>
            <a:off x="7334567" y="2713355"/>
            <a:ext cx="2033905" cy="2754000"/>
          </a:xfrm>
          <a:custGeom>
            <a:avLst/>
            <a:gdLst>
              <a:gd name="adj" fmla="val 912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l" r="ir" b="ib"/>
            <a:pathLst>
              <a:path w="3486" h="4723">
                <a:moveTo>
                  <a:pt x="318" y="0"/>
                </a:moveTo>
                <a:lnTo>
                  <a:pt x="950" y="0"/>
                </a:lnTo>
                <a:lnTo>
                  <a:pt x="949" y="20"/>
                </a:lnTo>
                <a:cubicBezTo>
                  <a:pt x="949" y="458"/>
                  <a:pt x="1305" y="813"/>
                  <a:pt x="1743" y="813"/>
                </a:cubicBezTo>
                <a:cubicBezTo>
                  <a:pt x="2181" y="813"/>
                  <a:pt x="2537" y="458"/>
                  <a:pt x="2537" y="20"/>
                </a:cubicBezTo>
                <a:lnTo>
                  <a:pt x="2536" y="0"/>
                </a:lnTo>
                <a:lnTo>
                  <a:pt x="3168" y="0"/>
                </a:lnTo>
                <a:cubicBezTo>
                  <a:pt x="3344" y="0"/>
                  <a:pt x="3486" y="142"/>
                  <a:pt x="3486" y="318"/>
                </a:cubicBezTo>
                <a:lnTo>
                  <a:pt x="3486" y="4405"/>
                </a:lnTo>
                <a:cubicBezTo>
                  <a:pt x="3486" y="4581"/>
                  <a:pt x="3344" y="4723"/>
                  <a:pt x="3168" y="4723"/>
                </a:cubicBezTo>
                <a:lnTo>
                  <a:pt x="318" y="4723"/>
                </a:lnTo>
                <a:cubicBezTo>
                  <a:pt x="142" y="4723"/>
                  <a:pt x="0" y="4581"/>
                  <a:pt x="0" y="4405"/>
                </a:cubicBezTo>
                <a:lnTo>
                  <a:pt x="0" y="318"/>
                </a:lnTo>
                <a:cubicBezTo>
                  <a:pt x="0" y="142"/>
                  <a:pt x="142" y="0"/>
                  <a:pt x="318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alpha val="100000"/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4">
                <a:lumMod val="20000"/>
                <a:lumOff val="80000"/>
                <a:alpha val="30000"/>
              </a:schemeClr>
            </a:innerShdw>
          </a:effectLst>
        </p:spPr>
        <p:txBody>
          <a:bodyPr wrap="square"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07" name="Shape 501"/>
          <p:cNvSpPr/>
          <p:nvPr>
            <p:custDataLst>
              <p:tags r:id="rId4"/>
            </p:custDataLst>
          </p:nvPr>
        </p:nvSpPr>
        <p:spPr>
          <a:xfrm>
            <a:off x="7965122" y="2338705"/>
            <a:ext cx="772795" cy="773430"/>
          </a:xfrm>
          <a:prstGeom prst="ellipse">
            <a:avLst/>
          </a:prstGeom>
          <a:gradFill>
            <a:gsLst>
              <a:gs pos="0">
                <a:schemeClr val="accent4">
                  <a:alpha val="100000"/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4">
                <a:lumMod val="20000"/>
                <a:lumOff val="80000"/>
                <a:alpha val="30000"/>
              </a:schemeClr>
            </a:innerShdw>
          </a:effectLst>
        </p:spPr>
        <p:txBody>
          <a:bodyPr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09" name="直接连接符 108"/>
          <p:cNvCxnSpPr/>
          <p:nvPr>
            <p:custDataLst>
              <p:tags r:id="rId5"/>
            </p:custDataLst>
          </p:nvPr>
        </p:nvCxnSpPr>
        <p:spPr>
          <a:xfrm>
            <a:off x="8148002" y="3956050"/>
            <a:ext cx="406400" cy="0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7615237" y="4101465"/>
            <a:ext cx="1471930" cy="11969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FFFFFF">
                    <a:alpha val="80000"/>
                  </a:srgbClr>
                </a:solidFill>
                <a:latin typeface="+mn-ea"/>
                <a:cs typeface="+mn-ea"/>
              </a:rPr>
              <a:t>制定具体的生态园建设方案，包括规划、资源配置、技术选型等。</a:t>
            </a:r>
          </a:p>
        </p:txBody>
      </p:sp>
      <p:sp>
        <p:nvSpPr>
          <p:cNvPr id="3" name="矩形 2"/>
          <p:cNvSpPr/>
          <p:nvPr>
            <p:custDataLst>
              <p:tags r:id="rId7"/>
            </p:custDataLst>
          </p:nvPr>
        </p:nvSpPr>
        <p:spPr>
          <a:xfrm>
            <a:off x="7615237" y="3176270"/>
            <a:ext cx="1471930" cy="6477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FFFF"/>
                </a:solidFill>
                <a:latin typeface="+mn-ea"/>
                <a:cs typeface="+mn-ea"/>
              </a:rPr>
              <a:t>方案设计</a:t>
            </a:r>
          </a:p>
        </p:txBody>
      </p:sp>
      <p:sp>
        <p:nvSpPr>
          <p:cNvPr id="112" name="Shape 497"/>
          <p:cNvSpPr/>
          <p:nvPr>
            <p:custDataLst>
              <p:tags r:id="rId8"/>
            </p:custDataLst>
          </p:nvPr>
        </p:nvSpPr>
        <p:spPr>
          <a:xfrm>
            <a:off x="2885122" y="2713355"/>
            <a:ext cx="2033905" cy="2754000"/>
          </a:xfrm>
          <a:custGeom>
            <a:avLst/>
            <a:gdLst>
              <a:gd name="adj" fmla="val 912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l" r="ir" b="ib"/>
            <a:pathLst>
              <a:path w="3486" h="4723">
                <a:moveTo>
                  <a:pt x="318" y="0"/>
                </a:moveTo>
                <a:lnTo>
                  <a:pt x="950" y="0"/>
                </a:lnTo>
                <a:lnTo>
                  <a:pt x="949" y="20"/>
                </a:lnTo>
                <a:cubicBezTo>
                  <a:pt x="949" y="458"/>
                  <a:pt x="1305" y="813"/>
                  <a:pt x="1743" y="813"/>
                </a:cubicBezTo>
                <a:cubicBezTo>
                  <a:pt x="2181" y="813"/>
                  <a:pt x="2537" y="458"/>
                  <a:pt x="2537" y="20"/>
                </a:cubicBezTo>
                <a:lnTo>
                  <a:pt x="2536" y="0"/>
                </a:lnTo>
                <a:lnTo>
                  <a:pt x="3168" y="0"/>
                </a:lnTo>
                <a:cubicBezTo>
                  <a:pt x="3344" y="0"/>
                  <a:pt x="3486" y="142"/>
                  <a:pt x="3486" y="318"/>
                </a:cubicBezTo>
                <a:lnTo>
                  <a:pt x="3486" y="4405"/>
                </a:lnTo>
                <a:cubicBezTo>
                  <a:pt x="3486" y="4581"/>
                  <a:pt x="3344" y="4723"/>
                  <a:pt x="3168" y="4723"/>
                </a:cubicBezTo>
                <a:lnTo>
                  <a:pt x="318" y="4723"/>
                </a:lnTo>
                <a:cubicBezTo>
                  <a:pt x="142" y="4723"/>
                  <a:pt x="0" y="4581"/>
                  <a:pt x="0" y="4405"/>
                </a:cubicBezTo>
                <a:lnTo>
                  <a:pt x="0" y="318"/>
                </a:lnTo>
                <a:cubicBezTo>
                  <a:pt x="0" y="142"/>
                  <a:pt x="142" y="0"/>
                  <a:pt x="318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alpha val="100000"/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4">
                <a:lumMod val="20000"/>
                <a:lumOff val="80000"/>
                <a:alpha val="30000"/>
              </a:schemeClr>
            </a:innerShdw>
          </a:effectLst>
        </p:spPr>
        <p:txBody>
          <a:bodyPr wrap="square"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14" name="Shape 501"/>
          <p:cNvSpPr/>
          <p:nvPr>
            <p:custDataLst>
              <p:tags r:id="rId9"/>
            </p:custDataLst>
          </p:nvPr>
        </p:nvSpPr>
        <p:spPr>
          <a:xfrm>
            <a:off x="3515677" y="2338705"/>
            <a:ext cx="772795" cy="773430"/>
          </a:xfrm>
          <a:prstGeom prst="ellipse">
            <a:avLst/>
          </a:prstGeom>
          <a:gradFill>
            <a:gsLst>
              <a:gs pos="0">
                <a:schemeClr val="accent4">
                  <a:alpha val="100000"/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4">
                <a:lumMod val="20000"/>
                <a:lumOff val="80000"/>
                <a:alpha val="30000"/>
              </a:schemeClr>
            </a:innerShdw>
          </a:effectLst>
        </p:spPr>
        <p:txBody>
          <a:bodyPr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16" name="直接连接符 115"/>
          <p:cNvCxnSpPr/>
          <p:nvPr>
            <p:custDataLst>
              <p:tags r:id="rId10"/>
            </p:custDataLst>
          </p:nvPr>
        </p:nvCxnSpPr>
        <p:spPr>
          <a:xfrm>
            <a:off x="3698557" y="3956050"/>
            <a:ext cx="406400" cy="0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>
            <p:custDataLst>
              <p:tags r:id="rId11"/>
            </p:custDataLst>
          </p:nvPr>
        </p:nvSpPr>
        <p:spPr>
          <a:xfrm>
            <a:off x="3166427" y="4101465"/>
            <a:ext cx="1471930" cy="11969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FFFFFF">
                    <a:alpha val="80000"/>
                  </a:srgbClr>
                </a:solidFill>
                <a:latin typeface="+mn-ea"/>
                <a:cs typeface="+mn-ea"/>
              </a:rPr>
              <a:t>识别乡村和生态园的具体需求与问题，确定建设目标。</a:t>
            </a:r>
          </a:p>
        </p:txBody>
      </p:sp>
      <p:sp>
        <p:nvSpPr>
          <p:cNvPr id="5" name="矩形 4"/>
          <p:cNvSpPr/>
          <p:nvPr>
            <p:custDataLst>
              <p:tags r:id="rId12"/>
            </p:custDataLst>
          </p:nvPr>
        </p:nvSpPr>
        <p:spPr>
          <a:xfrm>
            <a:off x="3166427" y="3176270"/>
            <a:ext cx="1471930" cy="6477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FFFF"/>
                </a:solidFill>
                <a:latin typeface="+mn-ea"/>
                <a:cs typeface="+mn-ea"/>
              </a:rPr>
              <a:t>需求评估</a:t>
            </a:r>
          </a:p>
        </p:txBody>
      </p:sp>
      <p:sp>
        <p:nvSpPr>
          <p:cNvPr id="119" name="Shape 497"/>
          <p:cNvSpPr/>
          <p:nvPr>
            <p:custDataLst>
              <p:tags r:id="rId13"/>
            </p:custDataLst>
          </p:nvPr>
        </p:nvSpPr>
        <p:spPr>
          <a:xfrm>
            <a:off x="5079047" y="2713355"/>
            <a:ext cx="2033905" cy="2754000"/>
          </a:xfrm>
          <a:custGeom>
            <a:avLst/>
            <a:gdLst>
              <a:gd name="adj" fmla="val 912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l" r="ir" b="ib"/>
            <a:pathLst>
              <a:path w="3486" h="4723">
                <a:moveTo>
                  <a:pt x="318" y="0"/>
                </a:moveTo>
                <a:lnTo>
                  <a:pt x="950" y="0"/>
                </a:lnTo>
                <a:lnTo>
                  <a:pt x="949" y="20"/>
                </a:lnTo>
                <a:cubicBezTo>
                  <a:pt x="949" y="458"/>
                  <a:pt x="1305" y="813"/>
                  <a:pt x="1743" y="813"/>
                </a:cubicBezTo>
                <a:cubicBezTo>
                  <a:pt x="2181" y="813"/>
                  <a:pt x="2537" y="458"/>
                  <a:pt x="2537" y="20"/>
                </a:cubicBezTo>
                <a:lnTo>
                  <a:pt x="2536" y="0"/>
                </a:lnTo>
                <a:lnTo>
                  <a:pt x="3168" y="0"/>
                </a:lnTo>
                <a:cubicBezTo>
                  <a:pt x="3344" y="0"/>
                  <a:pt x="3486" y="142"/>
                  <a:pt x="3486" y="318"/>
                </a:cubicBezTo>
                <a:lnTo>
                  <a:pt x="3486" y="4405"/>
                </a:lnTo>
                <a:cubicBezTo>
                  <a:pt x="3486" y="4581"/>
                  <a:pt x="3344" y="4723"/>
                  <a:pt x="3168" y="4723"/>
                </a:cubicBezTo>
                <a:lnTo>
                  <a:pt x="318" y="4723"/>
                </a:lnTo>
                <a:cubicBezTo>
                  <a:pt x="142" y="4723"/>
                  <a:pt x="0" y="4581"/>
                  <a:pt x="0" y="4405"/>
                </a:cubicBezTo>
                <a:lnTo>
                  <a:pt x="0" y="318"/>
                </a:lnTo>
                <a:cubicBezTo>
                  <a:pt x="0" y="142"/>
                  <a:pt x="142" y="0"/>
                  <a:pt x="31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wrap="square"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1" name="Shape 501"/>
          <p:cNvSpPr/>
          <p:nvPr>
            <p:custDataLst>
              <p:tags r:id="rId14"/>
            </p:custDataLst>
          </p:nvPr>
        </p:nvSpPr>
        <p:spPr>
          <a:xfrm>
            <a:off x="5709602" y="2338705"/>
            <a:ext cx="772795" cy="773430"/>
          </a:xfrm>
          <a:prstGeom prst="ellipse">
            <a:avLst/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23" name="直接连接符 122"/>
          <p:cNvCxnSpPr/>
          <p:nvPr>
            <p:custDataLst>
              <p:tags r:id="rId15"/>
            </p:custDataLst>
          </p:nvPr>
        </p:nvCxnSpPr>
        <p:spPr>
          <a:xfrm>
            <a:off x="5893117" y="3956050"/>
            <a:ext cx="406400" cy="0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>
            <p:custDataLst>
              <p:tags r:id="rId16"/>
            </p:custDataLst>
          </p:nvPr>
        </p:nvSpPr>
        <p:spPr>
          <a:xfrm>
            <a:off x="5360352" y="4101465"/>
            <a:ext cx="1471930" cy="11969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FFFFFF">
                    <a:alpha val="80000"/>
                  </a:srgbClr>
                </a:solidFill>
                <a:latin typeface="+mn-ea"/>
                <a:cs typeface="+mn-ea"/>
              </a:rPr>
              <a:t>制定详细的建设方案，包括生态环境保护、农业技术应用和基础设施建设。</a:t>
            </a:r>
          </a:p>
        </p:txBody>
      </p:sp>
      <p:sp>
        <p:nvSpPr>
          <p:cNvPr id="7" name="矩形 6"/>
          <p:cNvSpPr/>
          <p:nvPr>
            <p:custDataLst>
              <p:tags r:id="rId17"/>
            </p:custDataLst>
          </p:nvPr>
        </p:nvSpPr>
        <p:spPr>
          <a:xfrm>
            <a:off x="5360352" y="3176270"/>
            <a:ext cx="1471930" cy="6477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FFFF"/>
                </a:solidFill>
                <a:latin typeface="+mn-ea"/>
                <a:cs typeface="+mn-ea"/>
              </a:rPr>
              <a:t>规划设计</a:t>
            </a:r>
          </a:p>
        </p:txBody>
      </p:sp>
      <p:sp>
        <p:nvSpPr>
          <p:cNvPr id="126" name="Shape 497"/>
          <p:cNvSpPr/>
          <p:nvPr>
            <p:custDataLst>
              <p:tags r:id="rId18"/>
            </p:custDataLst>
          </p:nvPr>
        </p:nvSpPr>
        <p:spPr>
          <a:xfrm>
            <a:off x="630237" y="2713355"/>
            <a:ext cx="2033905" cy="2754000"/>
          </a:xfrm>
          <a:custGeom>
            <a:avLst/>
            <a:gdLst>
              <a:gd name="adj" fmla="val 912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l" r="ir" b="ib"/>
            <a:pathLst>
              <a:path w="3486" h="4723">
                <a:moveTo>
                  <a:pt x="318" y="0"/>
                </a:moveTo>
                <a:lnTo>
                  <a:pt x="950" y="0"/>
                </a:lnTo>
                <a:lnTo>
                  <a:pt x="949" y="20"/>
                </a:lnTo>
                <a:cubicBezTo>
                  <a:pt x="949" y="458"/>
                  <a:pt x="1305" y="813"/>
                  <a:pt x="1743" y="813"/>
                </a:cubicBezTo>
                <a:cubicBezTo>
                  <a:pt x="2181" y="813"/>
                  <a:pt x="2537" y="458"/>
                  <a:pt x="2537" y="20"/>
                </a:cubicBezTo>
                <a:lnTo>
                  <a:pt x="2536" y="0"/>
                </a:lnTo>
                <a:lnTo>
                  <a:pt x="3168" y="0"/>
                </a:lnTo>
                <a:cubicBezTo>
                  <a:pt x="3344" y="0"/>
                  <a:pt x="3486" y="142"/>
                  <a:pt x="3486" y="318"/>
                </a:cubicBezTo>
                <a:lnTo>
                  <a:pt x="3486" y="4405"/>
                </a:lnTo>
                <a:cubicBezTo>
                  <a:pt x="3486" y="4581"/>
                  <a:pt x="3344" y="4723"/>
                  <a:pt x="3168" y="4723"/>
                </a:cubicBezTo>
                <a:lnTo>
                  <a:pt x="318" y="4723"/>
                </a:lnTo>
                <a:cubicBezTo>
                  <a:pt x="142" y="4723"/>
                  <a:pt x="0" y="4581"/>
                  <a:pt x="0" y="4405"/>
                </a:cubicBezTo>
                <a:lnTo>
                  <a:pt x="0" y="318"/>
                </a:lnTo>
                <a:cubicBezTo>
                  <a:pt x="0" y="142"/>
                  <a:pt x="142" y="0"/>
                  <a:pt x="31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wrap="square"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8" name="Shape 501"/>
          <p:cNvSpPr/>
          <p:nvPr>
            <p:custDataLst>
              <p:tags r:id="rId19"/>
            </p:custDataLst>
          </p:nvPr>
        </p:nvSpPr>
        <p:spPr>
          <a:xfrm>
            <a:off x="1260792" y="2338705"/>
            <a:ext cx="772795" cy="773430"/>
          </a:xfrm>
          <a:prstGeom prst="ellipse">
            <a:avLst/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30" name="直接连接符 129"/>
          <p:cNvCxnSpPr/>
          <p:nvPr>
            <p:custDataLst>
              <p:tags r:id="rId20"/>
            </p:custDataLst>
          </p:nvPr>
        </p:nvCxnSpPr>
        <p:spPr>
          <a:xfrm>
            <a:off x="1443672" y="3956050"/>
            <a:ext cx="406400" cy="0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>
            <p:custDataLst>
              <p:tags r:id="rId21"/>
            </p:custDataLst>
          </p:nvPr>
        </p:nvSpPr>
        <p:spPr>
          <a:xfrm>
            <a:off x="911542" y="4101465"/>
            <a:ext cx="1471930" cy="11969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rgbClr val="FFFFFF">
                    <a:alpha val="80000"/>
                  </a:srgbClr>
                </a:solidFill>
                <a:latin typeface="+mn-ea"/>
                <a:cs typeface="+mn-ea"/>
              </a:rPr>
              <a:t>调研乡村振兴和农业生态园的当前状况，包括资源、政策和社会环境。</a:t>
            </a:r>
          </a:p>
        </p:txBody>
      </p:sp>
      <p:sp>
        <p:nvSpPr>
          <p:cNvPr id="9" name="矩形 8"/>
          <p:cNvSpPr/>
          <p:nvPr>
            <p:custDataLst>
              <p:tags r:id="rId22"/>
            </p:custDataLst>
          </p:nvPr>
        </p:nvSpPr>
        <p:spPr>
          <a:xfrm>
            <a:off x="911542" y="3176270"/>
            <a:ext cx="1471930" cy="6477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FFFF"/>
                </a:solidFill>
                <a:latin typeface="+mn-ea"/>
                <a:cs typeface="+mn-ea"/>
              </a:rPr>
              <a:t>现状分析</a:t>
            </a:r>
          </a:p>
        </p:txBody>
      </p:sp>
      <p:sp>
        <p:nvSpPr>
          <p:cNvPr id="135" name="Shape 497"/>
          <p:cNvSpPr/>
          <p:nvPr>
            <p:custDataLst>
              <p:tags r:id="rId23"/>
            </p:custDataLst>
          </p:nvPr>
        </p:nvSpPr>
        <p:spPr>
          <a:xfrm>
            <a:off x="9590087" y="2716530"/>
            <a:ext cx="2033905" cy="2754000"/>
          </a:xfrm>
          <a:custGeom>
            <a:avLst/>
            <a:gdLst>
              <a:gd name="adj" fmla="val 912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l" r="ir" b="ib"/>
            <a:pathLst>
              <a:path w="3486" h="4723">
                <a:moveTo>
                  <a:pt x="318" y="0"/>
                </a:moveTo>
                <a:lnTo>
                  <a:pt x="950" y="0"/>
                </a:lnTo>
                <a:lnTo>
                  <a:pt x="949" y="20"/>
                </a:lnTo>
                <a:cubicBezTo>
                  <a:pt x="949" y="458"/>
                  <a:pt x="1305" y="813"/>
                  <a:pt x="1743" y="813"/>
                </a:cubicBezTo>
                <a:cubicBezTo>
                  <a:pt x="2181" y="813"/>
                  <a:pt x="2537" y="458"/>
                  <a:pt x="2537" y="20"/>
                </a:cubicBezTo>
                <a:lnTo>
                  <a:pt x="2536" y="0"/>
                </a:lnTo>
                <a:lnTo>
                  <a:pt x="3168" y="0"/>
                </a:lnTo>
                <a:cubicBezTo>
                  <a:pt x="3344" y="0"/>
                  <a:pt x="3486" y="142"/>
                  <a:pt x="3486" y="318"/>
                </a:cubicBezTo>
                <a:lnTo>
                  <a:pt x="3486" y="4405"/>
                </a:lnTo>
                <a:cubicBezTo>
                  <a:pt x="3486" y="4581"/>
                  <a:pt x="3344" y="4723"/>
                  <a:pt x="3168" y="4723"/>
                </a:cubicBezTo>
                <a:lnTo>
                  <a:pt x="318" y="4723"/>
                </a:lnTo>
                <a:cubicBezTo>
                  <a:pt x="142" y="4723"/>
                  <a:pt x="0" y="4581"/>
                  <a:pt x="0" y="4405"/>
                </a:cubicBezTo>
                <a:lnTo>
                  <a:pt x="0" y="318"/>
                </a:lnTo>
                <a:cubicBezTo>
                  <a:pt x="0" y="142"/>
                  <a:pt x="142" y="0"/>
                  <a:pt x="31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wrap="square"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36" name="Shape 501"/>
          <p:cNvSpPr/>
          <p:nvPr>
            <p:custDataLst>
              <p:tags r:id="rId24"/>
            </p:custDataLst>
          </p:nvPr>
        </p:nvSpPr>
        <p:spPr>
          <a:xfrm>
            <a:off x="10220642" y="2341880"/>
            <a:ext cx="772795" cy="773430"/>
          </a:xfrm>
          <a:prstGeom prst="ellipse">
            <a:avLst/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4" name="图片 16" descr="343439383331313b343532303033323bd3a6d3c3b9dcc0ed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474896" y="2553086"/>
            <a:ext cx="360000" cy="360000"/>
          </a:xfrm>
          <a:prstGeom prst="rect">
            <a:avLst/>
          </a:prstGeom>
        </p:spPr>
      </p:pic>
      <p:pic>
        <p:nvPicPr>
          <p:cNvPr id="33" name="图片 3" descr="343439383331313b343532303031393bd2b5bca8b9dcc0ed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3722074" y="2545420"/>
            <a:ext cx="360000" cy="360000"/>
          </a:xfrm>
          <a:prstGeom prst="rect">
            <a:avLst/>
          </a:prstGeom>
        </p:spPr>
      </p:pic>
      <p:cxnSp>
        <p:nvCxnSpPr>
          <p:cNvPr id="138" name="直接连接符 137"/>
          <p:cNvCxnSpPr/>
          <p:nvPr>
            <p:custDataLst>
              <p:tags r:id="rId27"/>
            </p:custDataLst>
          </p:nvPr>
        </p:nvCxnSpPr>
        <p:spPr>
          <a:xfrm>
            <a:off x="10403522" y="3959225"/>
            <a:ext cx="406400" cy="0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图片 4" descr="343439383331313b343532303032303bb8f6c8cbd0c5cfa2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5916000" y="2545420"/>
            <a:ext cx="360000" cy="360000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29"/>
            </p:custDataLst>
          </p:nvPr>
        </p:nvSpPr>
        <p:spPr>
          <a:xfrm>
            <a:off x="9871392" y="4104640"/>
            <a:ext cx="1471931" cy="11969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FFFFFF">
                    <a:alpha val="80000"/>
                  </a:srgbClr>
                </a:solidFill>
                <a:latin typeface="+mn-ea"/>
                <a:cs typeface="+mn-ea"/>
              </a:rPr>
              <a:t>跟踪项目进展，评估其对乡村经济和生态环境的影响，进行调整和优化。</a:t>
            </a:r>
          </a:p>
        </p:txBody>
      </p:sp>
      <p:pic>
        <p:nvPicPr>
          <p:cNvPr id="36" name="图片 12" descr="343439383331313b343532303032383bbfcdbba7b9dcc0ed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8171519" y="2545420"/>
            <a:ext cx="360000" cy="360000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31"/>
            </p:custDataLst>
          </p:nvPr>
        </p:nvSpPr>
        <p:spPr>
          <a:xfrm>
            <a:off x="9871392" y="3179445"/>
            <a:ext cx="1471931" cy="6477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FFFF"/>
                </a:solidFill>
                <a:latin typeface="+mn-ea"/>
                <a:cs typeface="+mn-ea"/>
              </a:rPr>
              <a:t>效果评估</a:t>
            </a:r>
          </a:p>
        </p:txBody>
      </p:sp>
      <p:pic>
        <p:nvPicPr>
          <p:cNvPr id="37" name="图片 8" descr="343439383331313b343532303032343bb7a2b2bcb9dcc0ed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0427039" y="2548595"/>
            <a:ext cx="360000" cy="3600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111885" y="1213485"/>
            <a:ext cx="9956165" cy="64516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目的：通过科学规划和有效实施，实现乡村经济的可持续发展，提升农业生产效率和生态环境质量，推动乡村全面振兴。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zh-CN" altLang="en-US" dirty="0"/>
              <a:t>谢谢观看</a:t>
            </a:r>
            <a:endParaRPr lang="en-US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 hasCustomPrompt="1"/>
          </p:nvPr>
        </p:nvSpPr>
        <p:spPr>
          <a:xfrm>
            <a:off x="660399" y="3429000"/>
            <a:ext cx="7048939" cy="2705100"/>
          </a:xfrm>
        </p:spPr>
        <p:txBody>
          <a:bodyPr/>
          <a:lstStyle/>
          <a:p>
            <a:r>
              <a:rPr lang="zh-CN" altLang="en-US" dirty="0"/>
              <a:t>第一</a:t>
            </a:r>
            <a:r>
              <a:rPr lang="zh-CN" altLang="en-US" dirty="0">
                <a:latin typeface="+mn-ea"/>
              </a:rPr>
              <a:t>章 </a:t>
            </a:r>
            <a:r>
              <a:rPr lang="zh-CN" altLang="en-US" b="0" i="0" dirty="0">
                <a:effectLst/>
                <a:latin typeface="+mn-ea"/>
              </a:rPr>
              <a:t>文献资料概述</a:t>
            </a:r>
            <a:endParaRPr lang="en-US" dirty="0">
              <a:latin typeface="+mn-ea"/>
            </a:endParaRPr>
          </a:p>
          <a:p>
            <a:r>
              <a:rPr lang="zh-CN" altLang="en-US" dirty="0"/>
              <a:t>第二章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研究出发点和目标</a:t>
            </a:r>
            <a:endParaRPr lang="en-US" altLang="zh-CN" b="0" i="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/>
              <a:t>第三章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研究现状</a:t>
            </a:r>
            <a:r>
              <a:rPr lang="zh-CN" altLang="en-US" b="0" i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、研究方法</a:t>
            </a:r>
            <a:endParaRPr lang="en-US" altLang="zh-CN" dirty="0"/>
          </a:p>
          <a:p>
            <a:r>
              <a:rPr lang="zh-CN" altLang="en-US" dirty="0"/>
              <a:t>第四章 </a:t>
            </a:r>
            <a:r>
              <a:rPr lang="zh-CN" altLang="en-US" b="0" i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研究路径及目的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4652057" y="3081438"/>
            <a:ext cx="4406901" cy="10792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第一章</a:t>
            </a:r>
            <a:br>
              <a:rPr lang="en-US" altLang="zh-CN" dirty="0"/>
            </a:br>
            <a:r>
              <a:rPr lang="zh-CN" altLang="en-US" dirty="0"/>
              <a:t>文献资料概述</a:t>
            </a:r>
            <a:br>
              <a:rPr lang="zh-CN" altLang="en-US" dirty="0"/>
            </a:br>
            <a:endParaRPr lang="en-US" dirty="0"/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5376" y="677917"/>
            <a:ext cx="11301248" cy="45247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/>
              </a:rPr>
              <a:t>    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农业生态园是一种新兴的农业生产模式，是将农业、商业和旅游业融为一体的经营模式，对乡村振兴战略的实施具有重要的作用。农业生态园不仅可以吸引游客参与田间活动，还可以带动周边产品的开发，增加当地农民的就业机会，提高农民的经济收入，丰富当地的旅游资源，给生活在周边的人们带来乐趣。同时起到优化当地产业结构和加速地方经济发展作用，形成乡村经济良性发展的局面，达到振兴乡村经济的战略目的。</a:t>
            </a:r>
            <a:b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</a:b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    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农业生态园作为乡村振兴的有效途径之一，可促进农村经济与生态经济的发展。黄浦先对农业生态园的概念做出阐述，即农业生态园是生态农业与生态旅游的融合，是以农业生产为基础，集观光、绿化、娱乐、科技示范为一体的农业创新发展模式。我国许多研究指出农业生态园发展的必要性。黄浦指出农业生态园能够在一定程度上改善自然环境，推动乡村生态文明建设。刘子杰等认为，农业生态园是在发展第一产业的基础上，融合第二、第三产业，其自身的发展能够带动相关产业的协同发展，一方面能够促进乡村经济多元化发展，另一方面能促进当地村民就业，缩小城乡收入差距，加快城乡一体化进程。慕石雷认为，农业生态园在科技创新方面的发展，能够创新农产品培育与生产技术，使农产品能快速发展，以满足更多消费需求</a:t>
            </a:r>
            <a:r>
              <a:rPr lang="zh-CN" altLang="en-US" sz="1600" b="0" dirty="0">
                <a:solidFill>
                  <a:srgbClr val="2F2F2F"/>
                </a:solidFill>
                <a:latin typeface="+mn-ea"/>
                <a:ea typeface="+mn-ea"/>
                <a:cs typeface="Arial" panose="020B0604020202020204"/>
              </a:rPr>
              <a:t>，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带动区域经济发展，从而不断缩小与城市的差距。</a:t>
            </a:r>
            <a:b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</a:br>
            <a:endParaRPr lang="zh-CN" altLang="en-US" sz="1200" dirty="0"/>
          </a:p>
        </p:txBody>
      </p:sp>
      <p:sp>
        <p:nvSpPr>
          <p:cNvPr id="3" name="文本框 2"/>
          <p:cNvSpPr txBox="1"/>
          <p:nvPr/>
        </p:nvSpPr>
        <p:spPr>
          <a:xfrm>
            <a:off x="5198379" y="157026"/>
            <a:ext cx="2321774" cy="74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Arial" panose="020B0604020202020204" pitchFamily="34" charset="0"/>
              </a:rPr>
              <a:t>文献综述</a:t>
            </a:r>
            <a:endParaRPr lang="zh-CN" altLang="en-US" sz="3200" dirty="0"/>
          </a:p>
        </p:txBody>
      </p:sp>
      <p:sp>
        <p:nvSpPr>
          <p:cNvPr id="5" name="文本框 4"/>
          <p:cNvSpPr txBox="1"/>
          <p:nvPr/>
        </p:nvSpPr>
        <p:spPr>
          <a:xfrm>
            <a:off x="445376" y="5115910"/>
            <a:ext cx="110542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参考文献：</a:t>
            </a:r>
            <a:r>
              <a:rPr kumimoji="0" lang="en-US" altLang="zh-CN" sz="140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   </a:t>
            </a:r>
            <a:b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</a:b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【1】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李泽萌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杨善学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石晓晶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等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.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乡村振兴背景下短视频助力现代农业生态园建设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[J].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农村实用技术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,2024(03):42-43.                                            </a:t>
            </a:r>
            <a:b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</a:b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【2】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陈健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高歌韵函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吕海燕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等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.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智慧农业背景下农业生态园的建设现状研究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 [J].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生态经济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,2023,39(05):140-147.</a:t>
            </a:r>
            <a:br>
              <a:rPr lang="en-US" altLang="zh-CN" sz="1400" b="0" dirty="0">
                <a:solidFill>
                  <a:srgbClr val="2F2F2F"/>
                </a:solidFill>
                <a:latin typeface="+mn-ea"/>
                <a:ea typeface="+mn-ea"/>
                <a:cs typeface="Arial" panose="020B0604020202020204"/>
              </a:rPr>
            </a:br>
            <a:r>
              <a:rPr lang="en-US" altLang="zh-CN" sz="1400" b="0" dirty="0">
                <a:solidFill>
                  <a:srgbClr val="2F2F2F"/>
                </a:solidFill>
                <a:latin typeface="+mn-ea"/>
                <a:ea typeface="+mn-ea"/>
                <a:cs typeface="Arial" panose="020B0604020202020204"/>
              </a:rPr>
              <a:t>【3】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黄浦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.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农业产业转型模式研究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——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以滦州市鸡冠山农业生态园为例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[J].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乡村科技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,2020,11(34):33-34.</a:t>
            </a:r>
            <a:b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</a:b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【4】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刘子杰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黄丰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刘璐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郑品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.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乡村振兴视野下农业生态园建设研究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[J].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山西农经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,2019,(22):15-16.</a:t>
            </a:r>
            <a:b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</a:b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【5】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冀俊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.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乡村振兴背景下的农业生态旅游发展对策探讨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[J].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山西农经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  <a:t>,2018,(23):43-44.</a:t>
            </a:r>
            <a:b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</a:br>
            <a:b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</a:rPr>
            </a:br>
            <a:endParaRPr lang="zh-CN" alt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4849126" y="2695924"/>
            <a:ext cx="4406901" cy="1079200"/>
          </a:xfrm>
        </p:spPr>
        <p:txBody>
          <a:bodyPr/>
          <a:lstStyle/>
          <a:p>
            <a:r>
              <a:rPr lang="zh-CN" altLang="en-US" dirty="0"/>
              <a:t>第二章 </a:t>
            </a:r>
            <a:br>
              <a:rPr lang="en-US" altLang="zh-CN" dirty="0"/>
            </a:br>
            <a:r>
              <a:rPr lang="zh-CN" altLang="en-US" dirty="0"/>
              <a:t>出发点与目标</a:t>
            </a:r>
            <a:endParaRPr lang="en-US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0e247652-1251-4baf-99a9-bba7de2ba453.source.7.zh-Hans.pptx"/>
          <p:cNvGrpSpPr/>
          <p:nvPr/>
        </p:nvGrpSpPr>
        <p:grpSpPr>
          <a:xfrm>
            <a:off x="368737" y="615033"/>
            <a:ext cx="10858500" cy="5326321"/>
            <a:chOff x="368737" y="615033"/>
            <a:chExt cx="10858500" cy="5326321"/>
          </a:xfrm>
        </p:grpSpPr>
        <p:grpSp>
          <p:nvGrpSpPr>
            <p:cNvPr id="59" name="组合 58"/>
            <p:cNvGrpSpPr/>
            <p:nvPr/>
          </p:nvGrpSpPr>
          <p:grpSpPr>
            <a:xfrm>
              <a:off x="1403551" y="2216276"/>
              <a:ext cx="9285624" cy="3725078"/>
              <a:chOff x="1403551" y="2216276"/>
              <a:chExt cx="9285624" cy="3725078"/>
            </a:xfrm>
          </p:grpSpPr>
          <p:sp>
            <p:nvSpPr>
              <p:cNvPr id="11" name="íśḷîḍè"/>
              <p:cNvSpPr/>
              <p:nvPr/>
            </p:nvSpPr>
            <p:spPr>
              <a:xfrm>
                <a:off x="2006908" y="3103376"/>
                <a:ext cx="2431190" cy="2322585"/>
              </a:xfrm>
              <a:prstGeom prst="arc">
                <a:avLst>
                  <a:gd name="adj1" fmla="val 10817055"/>
                  <a:gd name="adj2" fmla="val 0"/>
                </a:avLst>
              </a:prstGeom>
              <a:ln w="76200" cap="rnd">
                <a:solidFill>
                  <a:schemeClr val="tx2">
                    <a:alpha val="15000"/>
                  </a:schemeClr>
                </a:solidFill>
                <a:round/>
                <a:headEnd type="non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lIns="0" tIns="0" rIns="0" bIns="0"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2" name="ïṩļiḋe"/>
              <p:cNvSpPr/>
              <p:nvPr/>
            </p:nvSpPr>
            <p:spPr>
              <a:xfrm>
                <a:off x="4894051" y="3103376"/>
                <a:ext cx="2431190" cy="2322585"/>
              </a:xfrm>
              <a:prstGeom prst="arc">
                <a:avLst>
                  <a:gd name="adj1" fmla="val 10817055"/>
                  <a:gd name="adj2" fmla="val 0"/>
                </a:avLst>
              </a:prstGeom>
              <a:ln w="76200" cap="rnd">
                <a:solidFill>
                  <a:schemeClr val="tx2">
                    <a:alpha val="15000"/>
                  </a:schemeClr>
                </a:solidFill>
                <a:round/>
                <a:headEnd type="non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lIns="0" tIns="0" rIns="0" bIns="0"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3" name="ïṣľiḋè"/>
              <p:cNvSpPr/>
              <p:nvPr/>
            </p:nvSpPr>
            <p:spPr>
              <a:xfrm>
                <a:off x="7764138" y="3103376"/>
                <a:ext cx="2431190" cy="2322585"/>
              </a:xfrm>
              <a:prstGeom prst="arc">
                <a:avLst>
                  <a:gd name="adj1" fmla="val 10817055"/>
                  <a:gd name="adj2" fmla="val 0"/>
                </a:avLst>
              </a:prstGeom>
              <a:ln w="76200" cap="rnd">
                <a:solidFill>
                  <a:schemeClr val="tx2">
                    <a:alpha val="15000"/>
                  </a:schemeClr>
                </a:solidFill>
                <a:round/>
                <a:headEnd type="non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lIns="0" tIns="0" rIns="0" bIns="0"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58" name="组合 57"/>
              <p:cNvGrpSpPr/>
              <p:nvPr/>
            </p:nvGrpSpPr>
            <p:grpSpPr>
              <a:xfrm>
                <a:off x="1403551" y="2216276"/>
                <a:ext cx="9285624" cy="3725078"/>
                <a:chOff x="1403551" y="2216276"/>
                <a:chExt cx="9285624" cy="3725078"/>
              </a:xfrm>
            </p:grpSpPr>
            <p:grpSp>
              <p:nvGrpSpPr>
                <p:cNvPr id="35" name="组合 34"/>
                <p:cNvGrpSpPr/>
                <p:nvPr/>
              </p:nvGrpSpPr>
              <p:grpSpPr>
                <a:xfrm>
                  <a:off x="1622828" y="4134162"/>
                  <a:ext cx="804672" cy="804672"/>
                  <a:chOff x="1369077" y="4134162"/>
                  <a:chExt cx="804672" cy="804672"/>
                </a:xfrm>
              </p:grpSpPr>
              <p:sp>
                <p:nvSpPr>
                  <p:cNvPr id="26" name="îŝļîdê"/>
                  <p:cNvSpPr/>
                  <p:nvPr/>
                </p:nvSpPr>
                <p:spPr bwMode="auto">
                  <a:xfrm>
                    <a:off x="1369077" y="4134162"/>
                    <a:ext cx="804672" cy="804672"/>
                  </a:xfrm>
                  <a:prstGeom prst="ellipse">
                    <a:avLst/>
                  </a:prstGeom>
                  <a:solidFill>
                    <a:schemeClr val="tx2">
                      <a:alpha val="80000"/>
                    </a:schemeClr>
                  </a:solidFill>
                  <a:ln w="9525">
                    <a:noFill/>
                    <a:round/>
                  </a:ln>
                </p:spPr>
                <p:txBody>
                  <a:bodyPr lIns="0" tIns="0" rIns="0" bIns="0"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31" name="Icon1"/>
                  <p:cNvSpPr/>
                  <p:nvPr/>
                </p:nvSpPr>
                <p:spPr bwMode="auto">
                  <a:xfrm>
                    <a:off x="1601162" y="4371327"/>
                    <a:ext cx="369182" cy="352088"/>
                  </a:xfrm>
                  <a:custGeom>
                    <a:avLst/>
                    <a:gdLst>
                      <a:gd name="connsiteX0" fmla="*/ 315778 w 607639"/>
                      <a:gd name="connsiteY0" fmla="*/ 173080 h 579502"/>
                      <a:gd name="connsiteX1" fmla="*/ 315778 w 607639"/>
                      <a:gd name="connsiteY1" fmla="*/ 266058 h 579502"/>
                      <a:gd name="connsiteX2" fmla="*/ 303493 w 607639"/>
                      <a:gd name="connsiteY2" fmla="*/ 278325 h 579502"/>
                      <a:gd name="connsiteX3" fmla="*/ 210375 w 607639"/>
                      <a:gd name="connsiteY3" fmla="*/ 278325 h 579502"/>
                      <a:gd name="connsiteX4" fmla="*/ 303493 w 607639"/>
                      <a:gd name="connsiteY4" fmla="*/ 359925 h 579502"/>
                      <a:gd name="connsiteX5" fmla="*/ 397500 w 607639"/>
                      <a:gd name="connsiteY5" fmla="*/ 266058 h 579502"/>
                      <a:gd name="connsiteX6" fmla="*/ 315778 w 607639"/>
                      <a:gd name="connsiteY6" fmla="*/ 173080 h 579502"/>
                      <a:gd name="connsiteX7" fmla="*/ 249814 w 607639"/>
                      <a:gd name="connsiteY7" fmla="*/ 160816 h 579502"/>
                      <a:gd name="connsiteX8" fmla="*/ 198110 w 607639"/>
                      <a:gd name="connsiteY8" fmla="*/ 212449 h 579502"/>
                      <a:gd name="connsiteX9" fmla="*/ 249814 w 607639"/>
                      <a:gd name="connsiteY9" fmla="*/ 212449 h 579502"/>
                      <a:gd name="connsiteX10" fmla="*/ 303493 w 607639"/>
                      <a:gd name="connsiteY10" fmla="*/ 147835 h 579502"/>
                      <a:gd name="connsiteX11" fmla="*/ 421981 w 607639"/>
                      <a:gd name="connsiteY11" fmla="*/ 266058 h 579502"/>
                      <a:gd name="connsiteX12" fmla="*/ 303493 w 607639"/>
                      <a:gd name="connsiteY12" fmla="*/ 384370 h 579502"/>
                      <a:gd name="connsiteX13" fmla="*/ 185093 w 607639"/>
                      <a:gd name="connsiteY13" fmla="*/ 266058 h 579502"/>
                      <a:gd name="connsiteX14" fmla="*/ 197289 w 607639"/>
                      <a:gd name="connsiteY14" fmla="*/ 253880 h 579502"/>
                      <a:gd name="connsiteX15" fmla="*/ 291297 w 607639"/>
                      <a:gd name="connsiteY15" fmla="*/ 253880 h 579502"/>
                      <a:gd name="connsiteX16" fmla="*/ 291297 w 607639"/>
                      <a:gd name="connsiteY16" fmla="*/ 160013 h 579502"/>
                      <a:gd name="connsiteX17" fmla="*/ 303493 w 607639"/>
                      <a:gd name="connsiteY17" fmla="*/ 147835 h 579502"/>
                      <a:gd name="connsiteX18" fmla="*/ 262095 w 607639"/>
                      <a:gd name="connsiteY18" fmla="*/ 135133 h 579502"/>
                      <a:gd name="connsiteX19" fmla="*/ 274287 w 607639"/>
                      <a:gd name="connsiteY19" fmla="*/ 147397 h 579502"/>
                      <a:gd name="connsiteX20" fmla="*/ 274287 w 607639"/>
                      <a:gd name="connsiteY20" fmla="*/ 224713 h 579502"/>
                      <a:gd name="connsiteX21" fmla="*/ 262095 w 607639"/>
                      <a:gd name="connsiteY21" fmla="*/ 236888 h 579502"/>
                      <a:gd name="connsiteX22" fmla="*/ 184672 w 607639"/>
                      <a:gd name="connsiteY22" fmla="*/ 236888 h 579502"/>
                      <a:gd name="connsiteX23" fmla="*/ 172391 w 607639"/>
                      <a:gd name="connsiteY23" fmla="*/ 224713 h 579502"/>
                      <a:gd name="connsiteX24" fmla="*/ 262095 w 607639"/>
                      <a:gd name="connsiteY24" fmla="*/ 135133 h 579502"/>
                      <a:gd name="connsiteX25" fmla="*/ 58120 w 607639"/>
                      <a:gd name="connsiteY25" fmla="*/ 108514 h 579502"/>
                      <a:gd name="connsiteX26" fmla="*/ 58120 w 607639"/>
                      <a:gd name="connsiteY26" fmla="*/ 413970 h 579502"/>
                      <a:gd name="connsiteX27" fmla="*/ 549430 w 607639"/>
                      <a:gd name="connsiteY27" fmla="*/ 413970 h 579502"/>
                      <a:gd name="connsiteX28" fmla="*/ 549430 w 607639"/>
                      <a:gd name="connsiteY28" fmla="*/ 108514 h 579502"/>
                      <a:gd name="connsiteX29" fmla="*/ 27236 w 607639"/>
                      <a:gd name="connsiteY29" fmla="*/ 56079 h 579502"/>
                      <a:gd name="connsiteX30" fmla="*/ 27236 w 607639"/>
                      <a:gd name="connsiteY30" fmla="*/ 81319 h 579502"/>
                      <a:gd name="connsiteX31" fmla="*/ 580403 w 607639"/>
                      <a:gd name="connsiteY31" fmla="*/ 81319 h 579502"/>
                      <a:gd name="connsiteX32" fmla="*/ 580403 w 607639"/>
                      <a:gd name="connsiteY32" fmla="*/ 56079 h 579502"/>
                      <a:gd name="connsiteX33" fmla="*/ 303775 w 607639"/>
                      <a:gd name="connsiteY33" fmla="*/ 0 h 579502"/>
                      <a:gd name="connsiteX34" fmla="*/ 317393 w 607639"/>
                      <a:gd name="connsiteY34" fmla="*/ 13597 h 579502"/>
                      <a:gd name="connsiteX35" fmla="*/ 317393 w 607639"/>
                      <a:gd name="connsiteY35" fmla="*/ 28884 h 579502"/>
                      <a:gd name="connsiteX36" fmla="*/ 580403 w 607639"/>
                      <a:gd name="connsiteY36" fmla="*/ 28884 h 579502"/>
                      <a:gd name="connsiteX37" fmla="*/ 607639 w 607639"/>
                      <a:gd name="connsiteY37" fmla="*/ 56079 h 579502"/>
                      <a:gd name="connsiteX38" fmla="*/ 607639 w 607639"/>
                      <a:gd name="connsiteY38" fmla="*/ 81319 h 579502"/>
                      <a:gd name="connsiteX39" fmla="*/ 580403 w 607639"/>
                      <a:gd name="connsiteY39" fmla="*/ 108514 h 579502"/>
                      <a:gd name="connsiteX40" fmla="*/ 576665 w 607639"/>
                      <a:gd name="connsiteY40" fmla="*/ 108514 h 579502"/>
                      <a:gd name="connsiteX41" fmla="*/ 576665 w 607639"/>
                      <a:gd name="connsiteY41" fmla="*/ 413970 h 579502"/>
                      <a:gd name="connsiteX42" fmla="*/ 549430 w 607639"/>
                      <a:gd name="connsiteY42" fmla="*/ 441165 h 579502"/>
                      <a:gd name="connsiteX43" fmla="*/ 317393 w 607639"/>
                      <a:gd name="connsiteY43" fmla="*/ 441165 h 579502"/>
                      <a:gd name="connsiteX44" fmla="*/ 317393 w 607639"/>
                      <a:gd name="connsiteY44" fmla="*/ 481069 h 579502"/>
                      <a:gd name="connsiteX45" fmla="*/ 418236 w 607639"/>
                      <a:gd name="connsiteY45" fmla="*/ 554923 h 579502"/>
                      <a:gd name="connsiteX46" fmla="*/ 421173 w 607639"/>
                      <a:gd name="connsiteY46" fmla="*/ 573942 h 579502"/>
                      <a:gd name="connsiteX47" fmla="*/ 410225 w 607639"/>
                      <a:gd name="connsiteY47" fmla="*/ 579452 h 579502"/>
                      <a:gd name="connsiteX48" fmla="*/ 402215 w 607639"/>
                      <a:gd name="connsiteY48" fmla="*/ 576874 h 579502"/>
                      <a:gd name="connsiteX49" fmla="*/ 317393 w 607639"/>
                      <a:gd name="connsiteY49" fmla="*/ 514752 h 579502"/>
                      <a:gd name="connsiteX50" fmla="*/ 317393 w 607639"/>
                      <a:gd name="connsiteY50" fmla="*/ 565854 h 579502"/>
                      <a:gd name="connsiteX51" fmla="*/ 303775 w 607639"/>
                      <a:gd name="connsiteY51" fmla="*/ 579452 h 579502"/>
                      <a:gd name="connsiteX52" fmla="*/ 290157 w 607639"/>
                      <a:gd name="connsiteY52" fmla="*/ 565854 h 579502"/>
                      <a:gd name="connsiteX53" fmla="*/ 290157 w 607639"/>
                      <a:gd name="connsiteY53" fmla="*/ 514752 h 579502"/>
                      <a:gd name="connsiteX54" fmla="*/ 205424 w 607639"/>
                      <a:gd name="connsiteY54" fmla="*/ 576874 h 579502"/>
                      <a:gd name="connsiteX55" fmla="*/ 186377 w 607639"/>
                      <a:gd name="connsiteY55" fmla="*/ 573942 h 579502"/>
                      <a:gd name="connsiteX56" fmla="*/ 189314 w 607639"/>
                      <a:gd name="connsiteY56" fmla="*/ 554923 h 579502"/>
                      <a:gd name="connsiteX57" fmla="*/ 290157 w 607639"/>
                      <a:gd name="connsiteY57" fmla="*/ 481069 h 579502"/>
                      <a:gd name="connsiteX58" fmla="*/ 290157 w 607639"/>
                      <a:gd name="connsiteY58" fmla="*/ 441165 h 579502"/>
                      <a:gd name="connsiteX59" fmla="*/ 58120 w 607639"/>
                      <a:gd name="connsiteY59" fmla="*/ 441165 h 579502"/>
                      <a:gd name="connsiteX60" fmla="*/ 30885 w 607639"/>
                      <a:gd name="connsiteY60" fmla="*/ 413970 h 579502"/>
                      <a:gd name="connsiteX61" fmla="*/ 30885 w 607639"/>
                      <a:gd name="connsiteY61" fmla="*/ 108514 h 579502"/>
                      <a:gd name="connsiteX62" fmla="*/ 27236 w 607639"/>
                      <a:gd name="connsiteY62" fmla="*/ 108514 h 579502"/>
                      <a:gd name="connsiteX63" fmla="*/ 0 w 607639"/>
                      <a:gd name="connsiteY63" fmla="*/ 81319 h 579502"/>
                      <a:gd name="connsiteX64" fmla="*/ 0 w 607639"/>
                      <a:gd name="connsiteY64" fmla="*/ 56079 h 579502"/>
                      <a:gd name="connsiteX65" fmla="*/ 27236 w 607639"/>
                      <a:gd name="connsiteY65" fmla="*/ 28884 h 579502"/>
                      <a:gd name="connsiteX66" fmla="*/ 290157 w 607639"/>
                      <a:gd name="connsiteY66" fmla="*/ 28884 h 579502"/>
                      <a:gd name="connsiteX67" fmla="*/ 290157 w 607639"/>
                      <a:gd name="connsiteY67" fmla="*/ 13597 h 579502"/>
                      <a:gd name="connsiteX68" fmla="*/ 303775 w 607639"/>
                      <a:gd name="connsiteY68" fmla="*/ 0 h 5795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</a:cxnLst>
                    <a:rect l="l" t="t" r="r" b="b"/>
                    <a:pathLst>
                      <a:path w="607639" h="579502">
                        <a:moveTo>
                          <a:pt x="315778" y="173080"/>
                        </a:moveTo>
                        <a:lnTo>
                          <a:pt x="315778" y="266058"/>
                        </a:lnTo>
                        <a:cubicBezTo>
                          <a:pt x="315778" y="272814"/>
                          <a:pt x="310258" y="278325"/>
                          <a:pt x="303493" y="278325"/>
                        </a:cubicBezTo>
                        <a:lnTo>
                          <a:pt x="210375" y="278325"/>
                        </a:lnTo>
                        <a:cubicBezTo>
                          <a:pt x="216429" y="324281"/>
                          <a:pt x="255866" y="359925"/>
                          <a:pt x="303493" y="359925"/>
                        </a:cubicBezTo>
                        <a:cubicBezTo>
                          <a:pt x="355303" y="359925"/>
                          <a:pt x="397500" y="317792"/>
                          <a:pt x="397500" y="266058"/>
                        </a:cubicBezTo>
                        <a:cubicBezTo>
                          <a:pt x="397500" y="218502"/>
                          <a:pt x="361802" y="179124"/>
                          <a:pt x="315778" y="173080"/>
                        </a:cubicBezTo>
                        <a:close/>
                        <a:moveTo>
                          <a:pt x="249814" y="160816"/>
                        </a:moveTo>
                        <a:cubicBezTo>
                          <a:pt x="223740" y="165793"/>
                          <a:pt x="203093" y="186410"/>
                          <a:pt x="198110" y="212449"/>
                        </a:cubicBezTo>
                        <a:lnTo>
                          <a:pt x="249814" y="212449"/>
                        </a:lnTo>
                        <a:close/>
                        <a:moveTo>
                          <a:pt x="303493" y="147835"/>
                        </a:moveTo>
                        <a:cubicBezTo>
                          <a:pt x="368835" y="147835"/>
                          <a:pt x="421981" y="200902"/>
                          <a:pt x="421981" y="266058"/>
                        </a:cubicBezTo>
                        <a:cubicBezTo>
                          <a:pt x="421981" y="331303"/>
                          <a:pt x="368835" y="384370"/>
                          <a:pt x="303493" y="384370"/>
                        </a:cubicBezTo>
                        <a:cubicBezTo>
                          <a:pt x="238239" y="384370"/>
                          <a:pt x="185093" y="331303"/>
                          <a:pt x="185093" y="266058"/>
                        </a:cubicBezTo>
                        <a:cubicBezTo>
                          <a:pt x="185093" y="259303"/>
                          <a:pt x="190523" y="253880"/>
                          <a:pt x="197289" y="253880"/>
                        </a:cubicBezTo>
                        <a:lnTo>
                          <a:pt x="291297" y="253880"/>
                        </a:lnTo>
                        <a:lnTo>
                          <a:pt x="291297" y="160013"/>
                        </a:lnTo>
                        <a:cubicBezTo>
                          <a:pt x="291297" y="153257"/>
                          <a:pt x="296727" y="147835"/>
                          <a:pt x="303493" y="147835"/>
                        </a:cubicBezTo>
                        <a:close/>
                        <a:moveTo>
                          <a:pt x="262095" y="135133"/>
                        </a:moveTo>
                        <a:cubicBezTo>
                          <a:pt x="268859" y="135133"/>
                          <a:pt x="274287" y="140643"/>
                          <a:pt x="274287" y="147397"/>
                        </a:cubicBezTo>
                        <a:lnTo>
                          <a:pt x="274287" y="224713"/>
                        </a:lnTo>
                        <a:cubicBezTo>
                          <a:pt x="274287" y="231467"/>
                          <a:pt x="268859" y="236888"/>
                          <a:pt x="262095" y="236888"/>
                        </a:cubicBezTo>
                        <a:lnTo>
                          <a:pt x="184672" y="236888"/>
                        </a:lnTo>
                        <a:cubicBezTo>
                          <a:pt x="177909" y="236888"/>
                          <a:pt x="172391" y="231467"/>
                          <a:pt x="172391" y="224713"/>
                        </a:cubicBezTo>
                        <a:cubicBezTo>
                          <a:pt x="172391" y="175302"/>
                          <a:pt x="212616" y="135133"/>
                          <a:pt x="262095" y="135133"/>
                        </a:cubicBezTo>
                        <a:close/>
                        <a:moveTo>
                          <a:pt x="58120" y="108514"/>
                        </a:moveTo>
                        <a:lnTo>
                          <a:pt x="58120" y="413970"/>
                        </a:lnTo>
                        <a:lnTo>
                          <a:pt x="549430" y="413970"/>
                        </a:lnTo>
                        <a:lnTo>
                          <a:pt x="549430" y="108514"/>
                        </a:lnTo>
                        <a:close/>
                        <a:moveTo>
                          <a:pt x="27236" y="56079"/>
                        </a:moveTo>
                        <a:lnTo>
                          <a:pt x="27236" y="81319"/>
                        </a:lnTo>
                        <a:lnTo>
                          <a:pt x="580403" y="81319"/>
                        </a:lnTo>
                        <a:lnTo>
                          <a:pt x="580403" y="56079"/>
                        </a:lnTo>
                        <a:close/>
                        <a:moveTo>
                          <a:pt x="303775" y="0"/>
                        </a:moveTo>
                        <a:cubicBezTo>
                          <a:pt x="311341" y="0"/>
                          <a:pt x="317393" y="6132"/>
                          <a:pt x="317393" y="13597"/>
                        </a:cubicBezTo>
                        <a:lnTo>
                          <a:pt x="317393" y="28884"/>
                        </a:lnTo>
                        <a:lnTo>
                          <a:pt x="580403" y="28884"/>
                        </a:lnTo>
                        <a:cubicBezTo>
                          <a:pt x="595356" y="28884"/>
                          <a:pt x="607639" y="41148"/>
                          <a:pt x="607639" y="56079"/>
                        </a:cubicBezTo>
                        <a:lnTo>
                          <a:pt x="607639" y="81319"/>
                        </a:lnTo>
                        <a:cubicBezTo>
                          <a:pt x="607639" y="96338"/>
                          <a:pt x="595356" y="108514"/>
                          <a:pt x="580403" y="108514"/>
                        </a:cubicBezTo>
                        <a:lnTo>
                          <a:pt x="576665" y="108514"/>
                        </a:lnTo>
                        <a:lnTo>
                          <a:pt x="576665" y="413970"/>
                        </a:lnTo>
                        <a:cubicBezTo>
                          <a:pt x="576665" y="428990"/>
                          <a:pt x="564472" y="441165"/>
                          <a:pt x="549430" y="441165"/>
                        </a:cubicBezTo>
                        <a:lnTo>
                          <a:pt x="317393" y="441165"/>
                        </a:lnTo>
                        <a:lnTo>
                          <a:pt x="317393" y="481069"/>
                        </a:lnTo>
                        <a:lnTo>
                          <a:pt x="418236" y="554923"/>
                        </a:lnTo>
                        <a:cubicBezTo>
                          <a:pt x="424377" y="559366"/>
                          <a:pt x="425623" y="567898"/>
                          <a:pt x="421173" y="573942"/>
                        </a:cubicBezTo>
                        <a:cubicBezTo>
                          <a:pt x="418503" y="577585"/>
                          <a:pt x="414409" y="579452"/>
                          <a:pt x="410225" y="579452"/>
                        </a:cubicBezTo>
                        <a:cubicBezTo>
                          <a:pt x="407466" y="579452"/>
                          <a:pt x="404618" y="578652"/>
                          <a:pt x="402215" y="576874"/>
                        </a:cubicBezTo>
                        <a:lnTo>
                          <a:pt x="317393" y="514752"/>
                        </a:lnTo>
                        <a:lnTo>
                          <a:pt x="317393" y="565854"/>
                        </a:lnTo>
                        <a:cubicBezTo>
                          <a:pt x="317393" y="573408"/>
                          <a:pt x="311341" y="579452"/>
                          <a:pt x="303775" y="579452"/>
                        </a:cubicBezTo>
                        <a:cubicBezTo>
                          <a:pt x="296299" y="579452"/>
                          <a:pt x="290157" y="573408"/>
                          <a:pt x="290157" y="565854"/>
                        </a:cubicBezTo>
                        <a:lnTo>
                          <a:pt x="290157" y="514752"/>
                        </a:lnTo>
                        <a:lnTo>
                          <a:pt x="205424" y="576874"/>
                        </a:lnTo>
                        <a:cubicBezTo>
                          <a:pt x="199372" y="581318"/>
                          <a:pt x="190827" y="579985"/>
                          <a:pt x="186377" y="573942"/>
                        </a:cubicBezTo>
                        <a:cubicBezTo>
                          <a:pt x="181927" y="567898"/>
                          <a:pt x="183262" y="559366"/>
                          <a:pt x="189314" y="554923"/>
                        </a:cubicBezTo>
                        <a:lnTo>
                          <a:pt x="290157" y="481069"/>
                        </a:lnTo>
                        <a:lnTo>
                          <a:pt x="290157" y="441165"/>
                        </a:lnTo>
                        <a:lnTo>
                          <a:pt x="58120" y="441165"/>
                        </a:lnTo>
                        <a:cubicBezTo>
                          <a:pt x="43167" y="441165"/>
                          <a:pt x="30885" y="428990"/>
                          <a:pt x="30885" y="413970"/>
                        </a:cubicBezTo>
                        <a:lnTo>
                          <a:pt x="30885" y="108514"/>
                        </a:lnTo>
                        <a:lnTo>
                          <a:pt x="27236" y="108514"/>
                        </a:lnTo>
                        <a:cubicBezTo>
                          <a:pt x="12194" y="108514"/>
                          <a:pt x="0" y="96338"/>
                          <a:pt x="0" y="81319"/>
                        </a:cubicBezTo>
                        <a:lnTo>
                          <a:pt x="0" y="56079"/>
                        </a:lnTo>
                        <a:cubicBezTo>
                          <a:pt x="0" y="41148"/>
                          <a:pt x="12194" y="28884"/>
                          <a:pt x="27236" y="28884"/>
                        </a:cubicBezTo>
                        <a:lnTo>
                          <a:pt x="290157" y="28884"/>
                        </a:lnTo>
                        <a:lnTo>
                          <a:pt x="290157" y="13597"/>
                        </a:lnTo>
                        <a:cubicBezTo>
                          <a:pt x="290157" y="6132"/>
                          <a:pt x="296299" y="0"/>
                          <a:pt x="303775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lIns="0" tIns="0" rIns="0" bIns="0"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50" name="组合 49"/>
                <p:cNvGrpSpPr/>
                <p:nvPr/>
              </p:nvGrpSpPr>
              <p:grpSpPr>
                <a:xfrm>
                  <a:off x="1403551" y="2286873"/>
                  <a:ext cx="3885780" cy="3654481"/>
                  <a:chOff x="1403551" y="2286873"/>
                  <a:chExt cx="3885780" cy="3654481"/>
                </a:xfrm>
              </p:grpSpPr>
              <p:sp>
                <p:nvSpPr>
                  <p:cNvPr id="14" name="Icon2"/>
                  <p:cNvSpPr/>
                  <p:nvPr/>
                </p:nvSpPr>
                <p:spPr bwMode="auto">
                  <a:xfrm>
                    <a:off x="3062198" y="3360631"/>
                    <a:ext cx="320610" cy="341984"/>
                  </a:xfrm>
                  <a:custGeom>
                    <a:avLst/>
                    <a:gdLst>
                      <a:gd name="T0" fmla="*/ 41 w 45"/>
                      <a:gd name="T1" fmla="*/ 48 h 48"/>
                      <a:gd name="T2" fmla="*/ 0 w 45"/>
                      <a:gd name="T3" fmla="*/ 44 h 48"/>
                      <a:gd name="T4" fmla="*/ 3 w 45"/>
                      <a:gd name="T5" fmla="*/ 7 h 48"/>
                      <a:gd name="T6" fmla="*/ 7 w 45"/>
                      <a:gd name="T7" fmla="*/ 4 h 48"/>
                      <a:gd name="T8" fmla="*/ 13 w 45"/>
                      <a:gd name="T9" fmla="*/ 0 h 48"/>
                      <a:gd name="T10" fmla="*/ 17 w 45"/>
                      <a:gd name="T11" fmla="*/ 7 h 48"/>
                      <a:gd name="T12" fmla="*/ 27 w 45"/>
                      <a:gd name="T13" fmla="*/ 4 h 48"/>
                      <a:gd name="T14" fmla="*/ 33 w 45"/>
                      <a:gd name="T15" fmla="*/ 0 h 48"/>
                      <a:gd name="T16" fmla="*/ 38 w 45"/>
                      <a:gd name="T17" fmla="*/ 7 h 48"/>
                      <a:gd name="T18" fmla="*/ 45 w 45"/>
                      <a:gd name="T19" fmla="*/ 10 h 48"/>
                      <a:gd name="T20" fmla="*/ 11 w 45"/>
                      <a:gd name="T21" fmla="*/ 25 h 48"/>
                      <a:gd name="T22" fmla="*/ 3 w 45"/>
                      <a:gd name="T23" fmla="*/ 17 h 48"/>
                      <a:gd name="T24" fmla="*/ 11 w 45"/>
                      <a:gd name="T25" fmla="*/ 25 h 48"/>
                      <a:gd name="T26" fmla="*/ 11 w 45"/>
                      <a:gd name="T27" fmla="*/ 26 h 48"/>
                      <a:gd name="T28" fmla="*/ 3 w 45"/>
                      <a:gd name="T29" fmla="*/ 35 h 48"/>
                      <a:gd name="T30" fmla="*/ 11 w 45"/>
                      <a:gd name="T31" fmla="*/ 44 h 48"/>
                      <a:gd name="T32" fmla="*/ 3 w 45"/>
                      <a:gd name="T33" fmla="*/ 37 h 48"/>
                      <a:gd name="T34" fmla="*/ 11 w 45"/>
                      <a:gd name="T35" fmla="*/ 44 h 48"/>
                      <a:gd name="T36" fmla="*/ 13 w 45"/>
                      <a:gd name="T37" fmla="*/ 3 h 48"/>
                      <a:gd name="T38" fmla="*/ 10 w 45"/>
                      <a:gd name="T39" fmla="*/ 4 h 48"/>
                      <a:gd name="T40" fmla="*/ 11 w 45"/>
                      <a:gd name="T41" fmla="*/ 13 h 48"/>
                      <a:gd name="T42" fmla="*/ 14 w 45"/>
                      <a:gd name="T43" fmla="*/ 12 h 48"/>
                      <a:gd name="T44" fmla="*/ 21 w 45"/>
                      <a:gd name="T45" fmla="*/ 25 h 48"/>
                      <a:gd name="T46" fmla="*/ 13 w 45"/>
                      <a:gd name="T47" fmla="*/ 17 h 48"/>
                      <a:gd name="T48" fmla="*/ 21 w 45"/>
                      <a:gd name="T49" fmla="*/ 25 h 48"/>
                      <a:gd name="T50" fmla="*/ 21 w 45"/>
                      <a:gd name="T51" fmla="*/ 26 h 48"/>
                      <a:gd name="T52" fmla="*/ 13 w 45"/>
                      <a:gd name="T53" fmla="*/ 35 h 48"/>
                      <a:gd name="T54" fmla="*/ 21 w 45"/>
                      <a:gd name="T55" fmla="*/ 44 h 48"/>
                      <a:gd name="T56" fmla="*/ 13 w 45"/>
                      <a:gd name="T57" fmla="*/ 37 h 48"/>
                      <a:gd name="T58" fmla="*/ 21 w 45"/>
                      <a:gd name="T59" fmla="*/ 44 h 48"/>
                      <a:gd name="T60" fmla="*/ 32 w 45"/>
                      <a:gd name="T61" fmla="*/ 17 h 48"/>
                      <a:gd name="T62" fmla="*/ 23 w 45"/>
                      <a:gd name="T63" fmla="*/ 25 h 48"/>
                      <a:gd name="T64" fmla="*/ 32 w 45"/>
                      <a:gd name="T65" fmla="*/ 35 h 48"/>
                      <a:gd name="T66" fmla="*/ 23 w 45"/>
                      <a:gd name="T67" fmla="*/ 26 h 48"/>
                      <a:gd name="T68" fmla="*/ 32 w 45"/>
                      <a:gd name="T69" fmla="*/ 35 h 48"/>
                      <a:gd name="T70" fmla="*/ 32 w 45"/>
                      <a:gd name="T71" fmla="*/ 37 h 48"/>
                      <a:gd name="T72" fmla="*/ 23 w 45"/>
                      <a:gd name="T73" fmla="*/ 44 h 48"/>
                      <a:gd name="T74" fmla="*/ 34 w 45"/>
                      <a:gd name="T75" fmla="*/ 4 h 48"/>
                      <a:gd name="T76" fmla="*/ 32 w 45"/>
                      <a:gd name="T77" fmla="*/ 3 h 48"/>
                      <a:gd name="T78" fmla="*/ 31 w 45"/>
                      <a:gd name="T79" fmla="*/ 12 h 48"/>
                      <a:gd name="T80" fmla="*/ 33 w 45"/>
                      <a:gd name="T81" fmla="*/ 13 h 48"/>
                      <a:gd name="T82" fmla="*/ 34 w 45"/>
                      <a:gd name="T83" fmla="*/ 4 h 48"/>
                      <a:gd name="T84" fmla="*/ 41 w 45"/>
                      <a:gd name="T85" fmla="*/ 17 h 48"/>
                      <a:gd name="T86" fmla="*/ 33 w 45"/>
                      <a:gd name="T87" fmla="*/ 25 h 48"/>
                      <a:gd name="T88" fmla="*/ 41 w 45"/>
                      <a:gd name="T89" fmla="*/ 35 h 48"/>
                      <a:gd name="T90" fmla="*/ 33 w 45"/>
                      <a:gd name="T91" fmla="*/ 26 h 48"/>
                      <a:gd name="T92" fmla="*/ 41 w 45"/>
                      <a:gd name="T93" fmla="*/ 35 h 48"/>
                      <a:gd name="T94" fmla="*/ 41 w 45"/>
                      <a:gd name="T95" fmla="*/ 37 h 48"/>
                      <a:gd name="T96" fmla="*/ 33 w 45"/>
                      <a:gd name="T97" fmla="*/ 44 h 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45" h="48">
                        <a:moveTo>
                          <a:pt x="45" y="44"/>
                        </a:moveTo>
                        <a:cubicBezTo>
                          <a:pt x="45" y="46"/>
                          <a:pt x="43" y="48"/>
                          <a:pt x="41" y="48"/>
                        </a:cubicBezTo>
                        <a:cubicBezTo>
                          <a:pt x="3" y="48"/>
                          <a:pt x="3" y="48"/>
                          <a:pt x="3" y="48"/>
                        </a:cubicBezTo>
                        <a:cubicBezTo>
                          <a:pt x="1" y="48"/>
                          <a:pt x="0" y="46"/>
                          <a:pt x="0" y="44"/>
                        </a:cubicBez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0" y="8"/>
                          <a:pt x="1" y="7"/>
                          <a:pt x="3" y="7"/>
                        </a:cubicBezTo>
                        <a:cubicBezTo>
                          <a:pt x="7" y="7"/>
                          <a:pt x="7" y="7"/>
                          <a:pt x="7" y="7"/>
                        </a:cubicBezTo>
                        <a:cubicBezTo>
                          <a:pt x="7" y="4"/>
                          <a:pt x="7" y="4"/>
                          <a:pt x="7" y="4"/>
                        </a:cubicBezTo>
                        <a:cubicBezTo>
                          <a:pt x="7" y="2"/>
                          <a:pt x="9" y="0"/>
                          <a:pt x="11" y="0"/>
                        </a:cubicBezTo>
                        <a:cubicBezTo>
                          <a:pt x="13" y="0"/>
                          <a:pt x="13" y="0"/>
                          <a:pt x="13" y="0"/>
                        </a:cubicBezTo>
                        <a:cubicBezTo>
                          <a:pt x="15" y="0"/>
                          <a:pt x="17" y="2"/>
                          <a:pt x="17" y="4"/>
                        </a:cubicBezTo>
                        <a:cubicBezTo>
                          <a:pt x="17" y="7"/>
                          <a:pt x="17" y="7"/>
                          <a:pt x="17" y="7"/>
                        </a:cubicBezTo>
                        <a:cubicBezTo>
                          <a:pt x="27" y="7"/>
                          <a:pt x="27" y="7"/>
                          <a:pt x="27" y="7"/>
                        </a:cubicBezTo>
                        <a:cubicBezTo>
                          <a:pt x="27" y="4"/>
                          <a:pt x="27" y="4"/>
                          <a:pt x="27" y="4"/>
                        </a:cubicBezTo>
                        <a:cubicBezTo>
                          <a:pt x="27" y="2"/>
                          <a:pt x="29" y="0"/>
                          <a:pt x="32" y="0"/>
                        </a:cubicBezTo>
                        <a:cubicBezTo>
                          <a:pt x="33" y="0"/>
                          <a:pt x="33" y="0"/>
                          <a:pt x="33" y="0"/>
                        </a:cubicBezTo>
                        <a:cubicBezTo>
                          <a:pt x="36" y="0"/>
                          <a:pt x="38" y="2"/>
                          <a:pt x="38" y="4"/>
                        </a:cubicBezTo>
                        <a:cubicBezTo>
                          <a:pt x="38" y="7"/>
                          <a:pt x="38" y="7"/>
                          <a:pt x="38" y="7"/>
                        </a:cubicBezTo>
                        <a:cubicBezTo>
                          <a:pt x="41" y="7"/>
                          <a:pt x="41" y="7"/>
                          <a:pt x="41" y="7"/>
                        </a:cubicBezTo>
                        <a:cubicBezTo>
                          <a:pt x="43" y="7"/>
                          <a:pt x="45" y="8"/>
                          <a:pt x="45" y="10"/>
                        </a:cubicBezTo>
                        <a:lnTo>
                          <a:pt x="45" y="44"/>
                        </a:lnTo>
                        <a:close/>
                        <a:moveTo>
                          <a:pt x="11" y="25"/>
                        </a:moveTo>
                        <a:cubicBezTo>
                          <a:pt x="11" y="17"/>
                          <a:pt x="11" y="17"/>
                          <a:pt x="11" y="17"/>
                        </a:cubicBezTo>
                        <a:cubicBezTo>
                          <a:pt x="3" y="17"/>
                          <a:pt x="3" y="17"/>
                          <a:pt x="3" y="17"/>
                        </a:cubicBezTo>
                        <a:cubicBezTo>
                          <a:pt x="3" y="25"/>
                          <a:pt x="3" y="25"/>
                          <a:pt x="3" y="25"/>
                        </a:cubicBezTo>
                        <a:lnTo>
                          <a:pt x="11" y="25"/>
                        </a:lnTo>
                        <a:close/>
                        <a:moveTo>
                          <a:pt x="11" y="35"/>
                        </a:moveTo>
                        <a:cubicBezTo>
                          <a:pt x="11" y="26"/>
                          <a:pt x="11" y="26"/>
                          <a:pt x="11" y="26"/>
                        </a:cubicBezTo>
                        <a:cubicBezTo>
                          <a:pt x="3" y="26"/>
                          <a:pt x="3" y="26"/>
                          <a:pt x="3" y="26"/>
                        </a:cubicBezTo>
                        <a:cubicBezTo>
                          <a:pt x="3" y="35"/>
                          <a:pt x="3" y="35"/>
                          <a:pt x="3" y="35"/>
                        </a:cubicBezTo>
                        <a:lnTo>
                          <a:pt x="11" y="35"/>
                        </a:lnTo>
                        <a:close/>
                        <a:moveTo>
                          <a:pt x="11" y="44"/>
                        </a:moveTo>
                        <a:cubicBezTo>
                          <a:pt x="11" y="37"/>
                          <a:pt x="11" y="37"/>
                          <a:pt x="11" y="37"/>
                        </a:cubicBezTo>
                        <a:cubicBezTo>
                          <a:pt x="3" y="37"/>
                          <a:pt x="3" y="37"/>
                          <a:pt x="3" y="37"/>
                        </a:cubicBezTo>
                        <a:cubicBezTo>
                          <a:pt x="3" y="44"/>
                          <a:pt x="3" y="44"/>
                          <a:pt x="3" y="44"/>
                        </a:cubicBezTo>
                        <a:lnTo>
                          <a:pt x="11" y="44"/>
                        </a:lnTo>
                        <a:close/>
                        <a:moveTo>
                          <a:pt x="14" y="4"/>
                        </a:moveTo>
                        <a:cubicBezTo>
                          <a:pt x="14" y="4"/>
                          <a:pt x="13" y="3"/>
                          <a:pt x="13" y="3"/>
                        </a:cubicBezTo>
                        <a:cubicBezTo>
                          <a:pt x="11" y="3"/>
                          <a:pt x="11" y="3"/>
                          <a:pt x="11" y="3"/>
                        </a:cubicBezTo>
                        <a:cubicBezTo>
                          <a:pt x="11" y="3"/>
                          <a:pt x="10" y="4"/>
                          <a:pt x="10" y="4"/>
                        </a:cubicBezTo>
                        <a:cubicBezTo>
                          <a:pt x="10" y="12"/>
                          <a:pt x="10" y="12"/>
                          <a:pt x="10" y="12"/>
                        </a:cubicBezTo>
                        <a:cubicBezTo>
                          <a:pt x="10" y="12"/>
                          <a:pt x="11" y="13"/>
                          <a:pt x="11" y="13"/>
                        </a:cubicBezTo>
                        <a:cubicBezTo>
                          <a:pt x="13" y="13"/>
                          <a:pt x="13" y="13"/>
                          <a:pt x="13" y="13"/>
                        </a:cubicBezTo>
                        <a:cubicBezTo>
                          <a:pt x="13" y="13"/>
                          <a:pt x="14" y="12"/>
                          <a:pt x="14" y="12"/>
                        </a:cubicBezTo>
                        <a:lnTo>
                          <a:pt x="14" y="4"/>
                        </a:lnTo>
                        <a:close/>
                        <a:moveTo>
                          <a:pt x="21" y="25"/>
                        </a:moveTo>
                        <a:cubicBezTo>
                          <a:pt x="21" y="17"/>
                          <a:pt x="21" y="17"/>
                          <a:pt x="21" y="17"/>
                        </a:cubicBezTo>
                        <a:cubicBezTo>
                          <a:pt x="13" y="17"/>
                          <a:pt x="13" y="17"/>
                          <a:pt x="13" y="17"/>
                        </a:cubicBezTo>
                        <a:cubicBezTo>
                          <a:pt x="13" y="25"/>
                          <a:pt x="13" y="25"/>
                          <a:pt x="13" y="25"/>
                        </a:cubicBezTo>
                        <a:lnTo>
                          <a:pt x="21" y="25"/>
                        </a:lnTo>
                        <a:close/>
                        <a:moveTo>
                          <a:pt x="21" y="35"/>
                        </a:moveTo>
                        <a:cubicBezTo>
                          <a:pt x="21" y="26"/>
                          <a:pt x="21" y="26"/>
                          <a:pt x="21" y="26"/>
                        </a:cubicBezTo>
                        <a:cubicBezTo>
                          <a:pt x="13" y="26"/>
                          <a:pt x="13" y="26"/>
                          <a:pt x="13" y="26"/>
                        </a:cubicBezTo>
                        <a:cubicBezTo>
                          <a:pt x="13" y="35"/>
                          <a:pt x="13" y="35"/>
                          <a:pt x="13" y="35"/>
                        </a:cubicBezTo>
                        <a:lnTo>
                          <a:pt x="21" y="35"/>
                        </a:lnTo>
                        <a:close/>
                        <a:moveTo>
                          <a:pt x="21" y="44"/>
                        </a:moveTo>
                        <a:cubicBezTo>
                          <a:pt x="21" y="37"/>
                          <a:pt x="21" y="37"/>
                          <a:pt x="21" y="37"/>
                        </a:cubicBezTo>
                        <a:cubicBezTo>
                          <a:pt x="13" y="37"/>
                          <a:pt x="13" y="37"/>
                          <a:pt x="13" y="37"/>
                        </a:cubicBezTo>
                        <a:cubicBezTo>
                          <a:pt x="13" y="44"/>
                          <a:pt x="13" y="44"/>
                          <a:pt x="13" y="44"/>
                        </a:cubicBezTo>
                        <a:lnTo>
                          <a:pt x="21" y="44"/>
                        </a:lnTo>
                        <a:close/>
                        <a:moveTo>
                          <a:pt x="32" y="25"/>
                        </a:moveTo>
                        <a:cubicBezTo>
                          <a:pt x="32" y="17"/>
                          <a:pt x="32" y="17"/>
                          <a:pt x="32" y="17"/>
                        </a:cubicBezTo>
                        <a:cubicBezTo>
                          <a:pt x="23" y="17"/>
                          <a:pt x="23" y="17"/>
                          <a:pt x="23" y="17"/>
                        </a:cubicBezTo>
                        <a:cubicBezTo>
                          <a:pt x="23" y="25"/>
                          <a:pt x="23" y="25"/>
                          <a:pt x="23" y="25"/>
                        </a:cubicBezTo>
                        <a:lnTo>
                          <a:pt x="32" y="25"/>
                        </a:lnTo>
                        <a:close/>
                        <a:moveTo>
                          <a:pt x="32" y="35"/>
                        </a:moveTo>
                        <a:cubicBezTo>
                          <a:pt x="32" y="26"/>
                          <a:pt x="32" y="26"/>
                          <a:pt x="32" y="26"/>
                        </a:cubicBezTo>
                        <a:cubicBezTo>
                          <a:pt x="23" y="26"/>
                          <a:pt x="23" y="26"/>
                          <a:pt x="23" y="26"/>
                        </a:cubicBezTo>
                        <a:cubicBezTo>
                          <a:pt x="23" y="35"/>
                          <a:pt x="23" y="35"/>
                          <a:pt x="23" y="35"/>
                        </a:cubicBezTo>
                        <a:lnTo>
                          <a:pt x="32" y="35"/>
                        </a:lnTo>
                        <a:close/>
                        <a:moveTo>
                          <a:pt x="32" y="44"/>
                        </a:moveTo>
                        <a:cubicBezTo>
                          <a:pt x="32" y="37"/>
                          <a:pt x="32" y="37"/>
                          <a:pt x="32" y="37"/>
                        </a:cubicBezTo>
                        <a:cubicBezTo>
                          <a:pt x="23" y="37"/>
                          <a:pt x="23" y="37"/>
                          <a:pt x="23" y="37"/>
                        </a:cubicBezTo>
                        <a:cubicBezTo>
                          <a:pt x="23" y="44"/>
                          <a:pt x="23" y="44"/>
                          <a:pt x="23" y="44"/>
                        </a:cubicBezTo>
                        <a:lnTo>
                          <a:pt x="32" y="44"/>
                        </a:lnTo>
                        <a:close/>
                        <a:moveTo>
                          <a:pt x="34" y="4"/>
                        </a:moveTo>
                        <a:cubicBezTo>
                          <a:pt x="34" y="4"/>
                          <a:pt x="34" y="3"/>
                          <a:pt x="33" y="3"/>
                        </a:cubicBezTo>
                        <a:cubicBezTo>
                          <a:pt x="32" y="3"/>
                          <a:pt x="32" y="3"/>
                          <a:pt x="32" y="3"/>
                        </a:cubicBezTo>
                        <a:cubicBezTo>
                          <a:pt x="31" y="3"/>
                          <a:pt x="31" y="4"/>
                          <a:pt x="31" y="4"/>
                        </a:cubicBezTo>
                        <a:cubicBezTo>
                          <a:pt x="31" y="12"/>
                          <a:pt x="31" y="12"/>
                          <a:pt x="31" y="12"/>
                        </a:cubicBezTo>
                        <a:cubicBezTo>
                          <a:pt x="31" y="12"/>
                          <a:pt x="31" y="13"/>
                          <a:pt x="32" y="13"/>
                        </a:cubicBezTo>
                        <a:cubicBezTo>
                          <a:pt x="33" y="13"/>
                          <a:pt x="33" y="13"/>
                          <a:pt x="33" y="13"/>
                        </a:cubicBezTo>
                        <a:cubicBezTo>
                          <a:pt x="34" y="13"/>
                          <a:pt x="34" y="12"/>
                          <a:pt x="34" y="12"/>
                        </a:cubicBezTo>
                        <a:lnTo>
                          <a:pt x="34" y="4"/>
                        </a:lnTo>
                        <a:close/>
                        <a:moveTo>
                          <a:pt x="41" y="25"/>
                        </a:moveTo>
                        <a:cubicBezTo>
                          <a:pt x="41" y="17"/>
                          <a:pt x="41" y="17"/>
                          <a:pt x="41" y="17"/>
                        </a:cubicBezTo>
                        <a:cubicBezTo>
                          <a:pt x="33" y="17"/>
                          <a:pt x="33" y="17"/>
                          <a:pt x="33" y="17"/>
                        </a:cubicBezTo>
                        <a:cubicBezTo>
                          <a:pt x="33" y="25"/>
                          <a:pt x="33" y="25"/>
                          <a:pt x="33" y="25"/>
                        </a:cubicBezTo>
                        <a:lnTo>
                          <a:pt x="41" y="25"/>
                        </a:lnTo>
                        <a:close/>
                        <a:moveTo>
                          <a:pt x="41" y="35"/>
                        </a:moveTo>
                        <a:cubicBezTo>
                          <a:pt x="41" y="26"/>
                          <a:pt x="41" y="26"/>
                          <a:pt x="41" y="26"/>
                        </a:cubicBezTo>
                        <a:cubicBezTo>
                          <a:pt x="33" y="26"/>
                          <a:pt x="33" y="26"/>
                          <a:pt x="33" y="26"/>
                        </a:cubicBezTo>
                        <a:cubicBezTo>
                          <a:pt x="33" y="35"/>
                          <a:pt x="33" y="35"/>
                          <a:pt x="33" y="35"/>
                        </a:cubicBezTo>
                        <a:lnTo>
                          <a:pt x="41" y="35"/>
                        </a:lnTo>
                        <a:close/>
                        <a:moveTo>
                          <a:pt x="41" y="44"/>
                        </a:moveTo>
                        <a:cubicBezTo>
                          <a:pt x="41" y="37"/>
                          <a:pt x="41" y="37"/>
                          <a:pt x="41" y="37"/>
                        </a:cubicBezTo>
                        <a:cubicBezTo>
                          <a:pt x="33" y="37"/>
                          <a:pt x="33" y="37"/>
                          <a:pt x="33" y="37"/>
                        </a:cubicBezTo>
                        <a:cubicBezTo>
                          <a:pt x="33" y="44"/>
                          <a:pt x="33" y="44"/>
                          <a:pt x="33" y="44"/>
                        </a:cubicBezTo>
                        <a:lnTo>
                          <a:pt x="41" y="44"/>
                        </a:lnTo>
                        <a:close/>
                      </a:path>
                    </a:pathLst>
                  </a:custGeom>
                  <a:solidFill>
                    <a:schemeClr val="tx2"/>
                  </a:solidFill>
                  <a:ln>
                    <a:noFill/>
                  </a:ln>
                </p:spPr>
                <p:txBody>
                  <a:bodyPr lIns="0" tIns="0" rIns="0" bIns="0"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  <p:grpSp>
                <p:nvGrpSpPr>
                  <p:cNvPr id="43" name="组合 42"/>
                  <p:cNvGrpSpPr/>
                  <p:nvPr/>
                </p:nvGrpSpPr>
                <p:grpSpPr>
                  <a:xfrm>
                    <a:off x="1403551" y="2286873"/>
                    <a:ext cx="3885780" cy="3654481"/>
                    <a:chOff x="1403551" y="2286873"/>
                    <a:chExt cx="3885780" cy="3654481"/>
                  </a:xfrm>
                </p:grpSpPr>
                <p:sp>
                  <p:nvSpPr>
                    <p:cNvPr id="17" name="Text2"/>
                    <p:cNvSpPr/>
                    <p:nvPr/>
                  </p:nvSpPr>
                  <p:spPr bwMode="auto">
                    <a:xfrm>
                      <a:off x="1563856" y="4938834"/>
                      <a:ext cx="3725475" cy="100252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90000" tIns="46800" rIns="90000" bIns="46800" anchor="t" anchorCtr="1">
                      <a:noAutofit/>
                    </a:bodyPr>
                    <a:lstStyle/>
                    <a:p>
                      <a:pPr algn="ctr">
                        <a:lnSpc>
                          <a:spcPct val="220000"/>
                        </a:lnSpc>
                      </a:pPr>
                      <a:r>
                        <a:rPr lang="zh-CN" altLang="en-US" sz="1200" dirty="0">
                          <a:cs typeface="+mn-ea"/>
                          <a:sym typeface="+mn-lt"/>
                        </a:rPr>
                        <a:t>将农业、商业和旅游业融为一体，吸引游客参与田间活动，带动周边产品的开发，丰富当地的旅游资源优化当地产业结构和加速地方经济发展作用，形成乡村经济良性发展的局面。</a:t>
                      </a:r>
                      <a:endParaRPr lang="en-US" sz="1200" dirty="0"/>
                    </a:p>
                  </p:txBody>
                </p:sp>
                <p:sp>
                  <p:nvSpPr>
                    <p:cNvPr id="18" name="Bullet2"/>
                    <p:cNvSpPr txBox="1"/>
                    <p:nvPr/>
                  </p:nvSpPr>
                  <p:spPr bwMode="auto">
                    <a:xfrm>
                      <a:off x="1403551" y="2286873"/>
                      <a:ext cx="3637904" cy="55739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90000" tIns="46800" rIns="90000" bIns="46800" anchor="b" anchorCtr="1">
                      <a:normAutofit/>
                    </a:bodyPr>
                    <a:lstStyle/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zh-CN" altLang="en-US" b="1" dirty="0">
                          <a:cs typeface="+mn-ea"/>
                          <a:sym typeface="+mn-lt"/>
                        </a:rPr>
                        <a:t>丰富农业生产模式，完善产业结构</a:t>
                      </a:r>
                      <a:endParaRPr lang="en-US" dirty="0"/>
                    </a:p>
                  </p:txBody>
                </p:sp>
              </p:grpSp>
            </p:grpSp>
            <p:grpSp>
              <p:nvGrpSpPr>
                <p:cNvPr id="41" name="组合 40"/>
                <p:cNvGrpSpPr/>
                <p:nvPr/>
              </p:nvGrpSpPr>
              <p:grpSpPr>
                <a:xfrm>
                  <a:off x="4302929" y="4134162"/>
                  <a:ext cx="804672" cy="804672"/>
                  <a:chOff x="4256914" y="4134162"/>
                  <a:chExt cx="804672" cy="804672"/>
                </a:xfrm>
              </p:grpSpPr>
              <p:sp>
                <p:nvSpPr>
                  <p:cNvPr id="27" name="ïṡļiḑé"/>
                  <p:cNvSpPr/>
                  <p:nvPr/>
                </p:nvSpPr>
                <p:spPr bwMode="auto">
                  <a:xfrm>
                    <a:off x="4256914" y="4134162"/>
                    <a:ext cx="804672" cy="8046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noFill/>
                    <a:round/>
                  </a:ln>
                </p:spPr>
                <p:txBody>
                  <a:bodyPr lIns="0" tIns="0" rIns="0" bIns="0"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30" name="Icon3"/>
                  <p:cNvSpPr/>
                  <p:nvPr/>
                </p:nvSpPr>
                <p:spPr bwMode="auto">
                  <a:xfrm>
                    <a:off x="4496444" y="4362780"/>
                    <a:ext cx="325614" cy="369182"/>
                  </a:xfrm>
                  <a:custGeom>
                    <a:avLst/>
                    <a:gdLst>
                      <a:gd name="T0" fmla="*/ 2125 w 2288"/>
                      <a:gd name="T1" fmla="*/ 924 h 2598"/>
                      <a:gd name="T2" fmla="*/ 1863 w 2288"/>
                      <a:gd name="T3" fmla="*/ 1258 h 2598"/>
                      <a:gd name="T4" fmla="*/ 1848 w 2288"/>
                      <a:gd name="T5" fmla="*/ 1586 h 2598"/>
                      <a:gd name="T6" fmla="*/ 1899 w 2288"/>
                      <a:gd name="T7" fmla="*/ 1716 h 2598"/>
                      <a:gd name="T8" fmla="*/ 1211 w 2288"/>
                      <a:gd name="T9" fmla="*/ 2079 h 2598"/>
                      <a:gd name="T10" fmla="*/ 1176 w 2288"/>
                      <a:gd name="T11" fmla="*/ 2038 h 2598"/>
                      <a:gd name="T12" fmla="*/ 1200 w 2288"/>
                      <a:gd name="T13" fmla="*/ 965 h 2598"/>
                      <a:gd name="T14" fmla="*/ 1409 w 2288"/>
                      <a:gd name="T15" fmla="*/ 1012 h 2598"/>
                      <a:gd name="T16" fmla="*/ 1522 w 2288"/>
                      <a:gd name="T17" fmla="*/ 978 h 2598"/>
                      <a:gd name="T18" fmla="*/ 1526 w 2288"/>
                      <a:gd name="T19" fmla="*/ 847 h 2598"/>
                      <a:gd name="T20" fmla="*/ 1387 w 2288"/>
                      <a:gd name="T21" fmla="*/ 828 h 2598"/>
                      <a:gd name="T22" fmla="*/ 1193 w 2288"/>
                      <a:gd name="T23" fmla="*/ 584 h 2598"/>
                      <a:gd name="T24" fmla="*/ 1375 w 2288"/>
                      <a:gd name="T25" fmla="*/ 124 h 2598"/>
                      <a:gd name="T26" fmla="*/ 1109 w 2288"/>
                      <a:gd name="T27" fmla="*/ 37 h 2598"/>
                      <a:gd name="T28" fmla="*/ 1013 w 2288"/>
                      <a:gd name="T29" fmla="*/ 570 h 2598"/>
                      <a:gd name="T30" fmla="*/ 1056 w 2288"/>
                      <a:gd name="T31" fmla="*/ 808 h 2598"/>
                      <a:gd name="T32" fmla="*/ 891 w 2288"/>
                      <a:gd name="T33" fmla="*/ 784 h 2598"/>
                      <a:gd name="T34" fmla="*/ 748 w 2288"/>
                      <a:gd name="T35" fmla="*/ 921 h 2598"/>
                      <a:gd name="T36" fmla="*/ 899 w 2288"/>
                      <a:gd name="T37" fmla="*/ 946 h 2598"/>
                      <a:gd name="T38" fmla="*/ 1024 w 2288"/>
                      <a:gd name="T39" fmla="*/ 1479 h 2598"/>
                      <a:gd name="T40" fmla="*/ 1022 w 2288"/>
                      <a:gd name="T41" fmla="*/ 2081 h 2598"/>
                      <a:gd name="T42" fmla="*/ 434 w 2288"/>
                      <a:gd name="T43" fmla="*/ 1569 h 2598"/>
                      <a:gd name="T44" fmla="*/ 395 w 2288"/>
                      <a:gd name="T45" fmla="*/ 1470 h 2598"/>
                      <a:gd name="T46" fmla="*/ 88 w 2288"/>
                      <a:gd name="T47" fmla="*/ 1148 h 2598"/>
                      <a:gd name="T48" fmla="*/ 101 w 2288"/>
                      <a:gd name="T49" fmla="*/ 1658 h 2598"/>
                      <a:gd name="T50" fmla="*/ 906 w 2288"/>
                      <a:gd name="T51" fmla="*/ 2228 h 2598"/>
                      <a:gd name="T52" fmla="*/ 1177 w 2288"/>
                      <a:gd name="T53" fmla="*/ 2500 h 2598"/>
                      <a:gd name="T54" fmla="*/ 1223 w 2288"/>
                      <a:gd name="T55" fmla="*/ 2405 h 2598"/>
                      <a:gd name="T56" fmla="*/ 1273 w 2288"/>
                      <a:gd name="T57" fmla="*/ 2328 h 2598"/>
                      <a:gd name="T58" fmla="*/ 1280 w 2288"/>
                      <a:gd name="T59" fmla="*/ 2234 h 2598"/>
                      <a:gd name="T60" fmla="*/ 2094 w 2288"/>
                      <a:gd name="T61" fmla="*/ 1624 h 2598"/>
                      <a:gd name="T62" fmla="*/ 2274 w 2288"/>
                      <a:gd name="T63" fmla="*/ 1517 h 2598"/>
                      <a:gd name="T64" fmla="*/ 1065 w 2288"/>
                      <a:gd name="T65" fmla="*/ 420 h 2598"/>
                      <a:gd name="T66" fmla="*/ 1131 w 2288"/>
                      <a:gd name="T67" fmla="*/ 148 h 2598"/>
                      <a:gd name="T68" fmla="*/ 1165 w 2288"/>
                      <a:gd name="T69" fmla="*/ 430 h 2598"/>
                      <a:gd name="T70" fmla="*/ 1065 w 2288"/>
                      <a:gd name="T71" fmla="*/ 420 h 2598"/>
                      <a:gd name="T72" fmla="*/ 1040 w 2288"/>
                      <a:gd name="T73" fmla="*/ 2287 h 2598"/>
                      <a:gd name="T74" fmla="*/ 1032 w 2288"/>
                      <a:gd name="T75" fmla="*/ 2241 h 25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2288" h="2598">
                        <a:moveTo>
                          <a:pt x="2281" y="1465"/>
                        </a:moveTo>
                        <a:cubicBezTo>
                          <a:pt x="2220" y="1286"/>
                          <a:pt x="2159" y="1111"/>
                          <a:pt x="2125" y="924"/>
                        </a:cubicBezTo>
                        <a:cubicBezTo>
                          <a:pt x="2112" y="850"/>
                          <a:pt x="2015" y="868"/>
                          <a:pt x="1992" y="924"/>
                        </a:cubicBezTo>
                        <a:cubicBezTo>
                          <a:pt x="1948" y="1035"/>
                          <a:pt x="1904" y="1146"/>
                          <a:pt x="1863" y="1258"/>
                        </a:cubicBezTo>
                        <a:cubicBezTo>
                          <a:pt x="1840" y="1319"/>
                          <a:pt x="1790" y="1411"/>
                          <a:pt x="1809" y="1480"/>
                        </a:cubicBezTo>
                        <a:cubicBezTo>
                          <a:pt x="1783" y="1516"/>
                          <a:pt x="1783" y="1565"/>
                          <a:pt x="1848" y="1586"/>
                        </a:cubicBezTo>
                        <a:cubicBezTo>
                          <a:pt x="1878" y="1596"/>
                          <a:pt x="1908" y="1602"/>
                          <a:pt x="1938" y="1607"/>
                        </a:cubicBezTo>
                        <a:cubicBezTo>
                          <a:pt x="1927" y="1644"/>
                          <a:pt x="1916" y="1681"/>
                          <a:pt x="1899" y="1716"/>
                        </a:cubicBezTo>
                        <a:cubicBezTo>
                          <a:pt x="1861" y="1789"/>
                          <a:pt x="1799" y="1850"/>
                          <a:pt x="1734" y="1899"/>
                        </a:cubicBezTo>
                        <a:cubicBezTo>
                          <a:pt x="1586" y="2012"/>
                          <a:pt x="1393" y="2062"/>
                          <a:pt x="1211" y="2079"/>
                        </a:cubicBezTo>
                        <a:cubicBezTo>
                          <a:pt x="1201" y="2080"/>
                          <a:pt x="1190" y="2080"/>
                          <a:pt x="1180" y="2081"/>
                        </a:cubicBezTo>
                        <a:cubicBezTo>
                          <a:pt x="1178" y="2066"/>
                          <a:pt x="1177" y="2052"/>
                          <a:pt x="1176" y="2038"/>
                        </a:cubicBezTo>
                        <a:cubicBezTo>
                          <a:pt x="1167" y="1852"/>
                          <a:pt x="1173" y="1665"/>
                          <a:pt x="1178" y="1479"/>
                        </a:cubicBezTo>
                        <a:cubicBezTo>
                          <a:pt x="1183" y="1309"/>
                          <a:pt x="1195" y="1137"/>
                          <a:pt x="1200" y="965"/>
                        </a:cubicBezTo>
                        <a:cubicBezTo>
                          <a:pt x="1262" y="972"/>
                          <a:pt x="1326" y="981"/>
                          <a:pt x="1388" y="979"/>
                        </a:cubicBezTo>
                        <a:cubicBezTo>
                          <a:pt x="1391" y="992"/>
                          <a:pt x="1399" y="1003"/>
                          <a:pt x="1409" y="1012"/>
                        </a:cubicBezTo>
                        <a:cubicBezTo>
                          <a:pt x="1434" y="1041"/>
                          <a:pt x="1476" y="1041"/>
                          <a:pt x="1501" y="1012"/>
                        </a:cubicBezTo>
                        <a:cubicBezTo>
                          <a:pt x="1511" y="1003"/>
                          <a:pt x="1519" y="991"/>
                          <a:pt x="1522" y="978"/>
                        </a:cubicBezTo>
                        <a:cubicBezTo>
                          <a:pt x="1528" y="956"/>
                          <a:pt x="1526" y="931"/>
                          <a:pt x="1526" y="908"/>
                        </a:cubicBezTo>
                        <a:lnTo>
                          <a:pt x="1526" y="847"/>
                        </a:lnTo>
                        <a:cubicBezTo>
                          <a:pt x="1526" y="809"/>
                          <a:pt x="1493" y="776"/>
                          <a:pt x="1455" y="776"/>
                        </a:cubicBezTo>
                        <a:cubicBezTo>
                          <a:pt x="1423" y="776"/>
                          <a:pt x="1395" y="799"/>
                          <a:pt x="1387" y="828"/>
                        </a:cubicBezTo>
                        <a:cubicBezTo>
                          <a:pt x="1327" y="813"/>
                          <a:pt x="1264" y="812"/>
                          <a:pt x="1202" y="810"/>
                        </a:cubicBezTo>
                        <a:cubicBezTo>
                          <a:pt x="1202" y="735"/>
                          <a:pt x="1199" y="659"/>
                          <a:pt x="1193" y="584"/>
                        </a:cubicBezTo>
                        <a:cubicBezTo>
                          <a:pt x="1297" y="558"/>
                          <a:pt x="1391" y="480"/>
                          <a:pt x="1431" y="385"/>
                        </a:cubicBezTo>
                        <a:cubicBezTo>
                          <a:pt x="1470" y="292"/>
                          <a:pt x="1441" y="197"/>
                          <a:pt x="1375" y="124"/>
                        </a:cubicBezTo>
                        <a:cubicBezTo>
                          <a:pt x="1315" y="57"/>
                          <a:pt x="1196" y="0"/>
                          <a:pt x="1109" y="37"/>
                        </a:cubicBezTo>
                        <a:cubicBezTo>
                          <a:pt x="1109" y="37"/>
                          <a:pt x="1109" y="37"/>
                          <a:pt x="1109" y="37"/>
                        </a:cubicBezTo>
                        <a:cubicBezTo>
                          <a:pt x="988" y="48"/>
                          <a:pt x="885" y="127"/>
                          <a:pt x="860" y="255"/>
                        </a:cubicBezTo>
                        <a:cubicBezTo>
                          <a:pt x="837" y="376"/>
                          <a:pt x="900" y="516"/>
                          <a:pt x="1013" y="570"/>
                        </a:cubicBezTo>
                        <a:cubicBezTo>
                          <a:pt x="1033" y="580"/>
                          <a:pt x="1055" y="586"/>
                          <a:pt x="1077" y="590"/>
                        </a:cubicBezTo>
                        <a:cubicBezTo>
                          <a:pt x="1068" y="662"/>
                          <a:pt x="1062" y="735"/>
                          <a:pt x="1056" y="808"/>
                        </a:cubicBezTo>
                        <a:cubicBezTo>
                          <a:pt x="1001" y="808"/>
                          <a:pt x="947" y="810"/>
                          <a:pt x="892" y="813"/>
                        </a:cubicBezTo>
                        <a:cubicBezTo>
                          <a:pt x="892" y="803"/>
                          <a:pt x="891" y="793"/>
                          <a:pt x="891" y="784"/>
                        </a:cubicBezTo>
                        <a:cubicBezTo>
                          <a:pt x="896" y="691"/>
                          <a:pt x="748" y="690"/>
                          <a:pt x="747" y="784"/>
                        </a:cubicBezTo>
                        <a:cubicBezTo>
                          <a:pt x="747" y="829"/>
                          <a:pt x="742" y="876"/>
                          <a:pt x="748" y="921"/>
                        </a:cubicBezTo>
                        <a:cubicBezTo>
                          <a:pt x="756" y="983"/>
                          <a:pt x="811" y="1002"/>
                          <a:pt x="851" y="981"/>
                        </a:cubicBezTo>
                        <a:cubicBezTo>
                          <a:pt x="872" y="980"/>
                          <a:pt x="891" y="967"/>
                          <a:pt x="899" y="946"/>
                        </a:cubicBezTo>
                        <a:cubicBezTo>
                          <a:pt x="948" y="949"/>
                          <a:pt x="998" y="951"/>
                          <a:pt x="1047" y="954"/>
                        </a:cubicBezTo>
                        <a:cubicBezTo>
                          <a:pt x="1037" y="1129"/>
                          <a:pt x="1031" y="1305"/>
                          <a:pt x="1024" y="1479"/>
                        </a:cubicBezTo>
                        <a:cubicBezTo>
                          <a:pt x="1017" y="1665"/>
                          <a:pt x="1014" y="1851"/>
                          <a:pt x="1021" y="2038"/>
                        </a:cubicBezTo>
                        <a:cubicBezTo>
                          <a:pt x="1022" y="2051"/>
                          <a:pt x="1022" y="2066"/>
                          <a:pt x="1022" y="2081"/>
                        </a:cubicBezTo>
                        <a:cubicBezTo>
                          <a:pt x="722" y="2061"/>
                          <a:pt x="421" y="1927"/>
                          <a:pt x="289" y="1649"/>
                        </a:cubicBezTo>
                        <a:cubicBezTo>
                          <a:pt x="342" y="1639"/>
                          <a:pt x="422" y="1633"/>
                          <a:pt x="434" y="1569"/>
                        </a:cubicBezTo>
                        <a:cubicBezTo>
                          <a:pt x="439" y="1539"/>
                          <a:pt x="429" y="1506"/>
                          <a:pt x="402" y="1492"/>
                        </a:cubicBezTo>
                        <a:cubicBezTo>
                          <a:pt x="401" y="1485"/>
                          <a:pt x="399" y="1478"/>
                          <a:pt x="395" y="1470"/>
                        </a:cubicBezTo>
                        <a:cubicBezTo>
                          <a:pt x="338" y="1362"/>
                          <a:pt x="258" y="1263"/>
                          <a:pt x="215" y="1148"/>
                        </a:cubicBezTo>
                        <a:cubicBezTo>
                          <a:pt x="192" y="1085"/>
                          <a:pt x="111" y="1085"/>
                          <a:pt x="88" y="1148"/>
                        </a:cubicBezTo>
                        <a:cubicBezTo>
                          <a:pt x="29" y="1306"/>
                          <a:pt x="0" y="1457"/>
                          <a:pt x="39" y="1624"/>
                        </a:cubicBezTo>
                        <a:cubicBezTo>
                          <a:pt x="45" y="1653"/>
                          <a:pt x="75" y="1663"/>
                          <a:pt x="101" y="1658"/>
                        </a:cubicBezTo>
                        <a:cubicBezTo>
                          <a:pt x="125" y="1661"/>
                          <a:pt x="149" y="1661"/>
                          <a:pt x="172" y="1661"/>
                        </a:cubicBezTo>
                        <a:cubicBezTo>
                          <a:pt x="253" y="2008"/>
                          <a:pt x="572" y="2179"/>
                          <a:pt x="906" y="2228"/>
                        </a:cubicBezTo>
                        <a:cubicBezTo>
                          <a:pt x="931" y="2337"/>
                          <a:pt x="982" y="2443"/>
                          <a:pt x="1043" y="2536"/>
                        </a:cubicBezTo>
                        <a:cubicBezTo>
                          <a:pt x="1083" y="2598"/>
                          <a:pt x="1172" y="2572"/>
                          <a:pt x="1177" y="2500"/>
                        </a:cubicBezTo>
                        <a:cubicBezTo>
                          <a:pt x="1177" y="2509"/>
                          <a:pt x="1185" y="2477"/>
                          <a:pt x="1189" y="2468"/>
                        </a:cubicBezTo>
                        <a:cubicBezTo>
                          <a:pt x="1199" y="2446"/>
                          <a:pt x="1211" y="2426"/>
                          <a:pt x="1223" y="2405"/>
                        </a:cubicBezTo>
                        <a:cubicBezTo>
                          <a:pt x="1234" y="2386"/>
                          <a:pt x="1247" y="2368"/>
                          <a:pt x="1259" y="2349"/>
                        </a:cubicBezTo>
                        <a:cubicBezTo>
                          <a:pt x="1264" y="2342"/>
                          <a:pt x="1268" y="2335"/>
                          <a:pt x="1273" y="2328"/>
                        </a:cubicBezTo>
                        <a:cubicBezTo>
                          <a:pt x="1277" y="2322"/>
                          <a:pt x="1293" y="2305"/>
                          <a:pt x="1277" y="2322"/>
                        </a:cubicBezTo>
                        <a:cubicBezTo>
                          <a:pt x="1304" y="2294"/>
                          <a:pt x="1300" y="2258"/>
                          <a:pt x="1280" y="2234"/>
                        </a:cubicBezTo>
                        <a:cubicBezTo>
                          <a:pt x="1483" y="2210"/>
                          <a:pt x="1683" y="2139"/>
                          <a:pt x="1845" y="2015"/>
                        </a:cubicBezTo>
                        <a:cubicBezTo>
                          <a:pt x="1948" y="1936"/>
                          <a:pt x="2086" y="1773"/>
                          <a:pt x="2094" y="1624"/>
                        </a:cubicBezTo>
                        <a:cubicBezTo>
                          <a:pt x="2146" y="1628"/>
                          <a:pt x="2201" y="1630"/>
                          <a:pt x="2245" y="1609"/>
                        </a:cubicBezTo>
                        <a:cubicBezTo>
                          <a:pt x="2278" y="1594"/>
                          <a:pt x="2287" y="1550"/>
                          <a:pt x="2274" y="1517"/>
                        </a:cubicBezTo>
                        <a:cubicBezTo>
                          <a:pt x="2284" y="1503"/>
                          <a:pt x="2288" y="1485"/>
                          <a:pt x="2281" y="1465"/>
                        </a:cubicBezTo>
                        <a:close/>
                        <a:moveTo>
                          <a:pt x="1065" y="420"/>
                        </a:moveTo>
                        <a:cubicBezTo>
                          <a:pt x="1019" y="392"/>
                          <a:pt x="1002" y="323"/>
                          <a:pt x="1010" y="274"/>
                        </a:cubicBezTo>
                        <a:cubicBezTo>
                          <a:pt x="1021" y="207"/>
                          <a:pt x="1073" y="171"/>
                          <a:pt x="1131" y="148"/>
                        </a:cubicBezTo>
                        <a:cubicBezTo>
                          <a:pt x="1208" y="195"/>
                          <a:pt x="1340" y="234"/>
                          <a:pt x="1280" y="343"/>
                        </a:cubicBezTo>
                        <a:cubicBezTo>
                          <a:pt x="1258" y="383"/>
                          <a:pt x="1213" y="417"/>
                          <a:pt x="1165" y="430"/>
                        </a:cubicBezTo>
                        <a:cubicBezTo>
                          <a:pt x="1148" y="418"/>
                          <a:pt x="1121" y="420"/>
                          <a:pt x="1105" y="434"/>
                        </a:cubicBezTo>
                        <a:cubicBezTo>
                          <a:pt x="1091" y="432"/>
                          <a:pt x="1077" y="428"/>
                          <a:pt x="1065" y="420"/>
                        </a:cubicBezTo>
                        <a:close/>
                        <a:moveTo>
                          <a:pt x="1032" y="2241"/>
                        </a:moveTo>
                        <a:cubicBezTo>
                          <a:pt x="1034" y="2257"/>
                          <a:pt x="1037" y="2272"/>
                          <a:pt x="1040" y="2287"/>
                        </a:cubicBezTo>
                        <a:cubicBezTo>
                          <a:pt x="1029" y="2271"/>
                          <a:pt x="1019" y="2255"/>
                          <a:pt x="1010" y="2239"/>
                        </a:cubicBezTo>
                        <a:cubicBezTo>
                          <a:pt x="1017" y="2240"/>
                          <a:pt x="1025" y="2241"/>
                          <a:pt x="1032" y="224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lIns="0" tIns="0" rIns="0" bIns="0"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5" name="Icon4"/>
                <p:cNvSpPr/>
                <p:nvPr/>
              </p:nvSpPr>
              <p:spPr bwMode="auto">
                <a:xfrm>
                  <a:off x="5951431" y="3360631"/>
                  <a:ext cx="320610" cy="341984"/>
                </a:xfrm>
                <a:custGeom>
                  <a:avLst/>
                  <a:gdLst>
                    <a:gd name="T0" fmla="*/ 116 w 232"/>
                    <a:gd name="T1" fmla="*/ 0 h 232"/>
                    <a:gd name="T2" fmla="*/ 0 w 232"/>
                    <a:gd name="T3" fmla="*/ 116 h 232"/>
                    <a:gd name="T4" fmla="*/ 116 w 232"/>
                    <a:gd name="T5" fmla="*/ 232 h 232"/>
                    <a:gd name="T6" fmla="*/ 232 w 232"/>
                    <a:gd name="T7" fmla="*/ 116 h 232"/>
                    <a:gd name="T8" fmla="*/ 116 w 232"/>
                    <a:gd name="T9" fmla="*/ 0 h 232"/>
                    <a:gd name="T10" fmla="*/ 129 w 232"/>
                    <a:gd name="T11" fmla="*/ 208 h 232"/>
                    <a:gd name="T12" fmla="*/ 129 w 232"/>
                    <a:gd name="T13" fmla="*/ 190 h 232"/>
                    <a:gd name="T14" fmla="*/ 117 w 232"/>
                    <a:gd name="T15" fmla="*/ 178 h 232"/>
                    <a:gd name="T16" fmla="*/ 105 w 232"/>
                    <a:gd name="T17" fmla="*/ 190 h 232"/>
                    <a:gd name="T18" fmla="*/ 105 w 232"/>
                    <a:gd name="T19" fmla="*/ 208 h 232"/>
                    <a:gd name="T20" fmla="*/ 25 w 232"/>
                    <a:gd name="T21" fmla="*/ 129 h 232"/>
                    <a:gd name="T22" fmla="*/ 42 w 232"/>
                    <a:gd name="T23" fmla="*/ 129 h 232"/>
                    <a:gd name="T24" fmla="*/ 53 w 232"/>
                    <a:gd name="T25" fmla="*/ 117 h 232"/>
                    <a:gd name="T26" fmla="*/ 42 w 232"/>
                    <a:gd name="T27" fmla="*/ 105 h 232"/>
                    <a:gd name="T28" fmla="*/ 24 w 232"/>
                    <a:gd name="T29" fmla="*/ 105 h 232"/>
                    <a:gd name="T30" fmla="*/ 104 w 232"/>
                    <a:gd name="T31" fmla="*/ 25 h 232"/>
                    <a:gd name="T32" fmla="*/ 104 w 232"/>
                    <a:gd name="T33" fmla="*/ 41 h 232"/>
                    <a:gd name="T34" fmla="*/ 116 w 232"/>
                    <a:gd name="T35" fmla="*/ 53 h 232"/>
                    <a:gd name="T36" fmla="*/ 128 w 232"/>
                    <a:gd name="T37" fmla="*/ 41 h 232"/>
                    <a:gd name="T38" fmla="*/ 128 w 232"/>
                    <a:gd name="T39" fmla="*/ 25 h 232"/>
                    <a:gd name="T40" fmla="*/ 208 w 232"/>
                    <a:gd name="T41" fmla="*/ 104 h 232"/>
                    <a:gd name="T42" fmla="*/ 190 w 232"/>
                    <a:gd name="T43" fmla="*/ 104 h 232"/>
                    <a:gd name="T44" fmla="*/ 179 w 232"/>
                    <a:gd name="T45" fmla="*/ 116 h 232"/>
                    <a:gd name="T46" fmla="*/ 190 w 232"/>
                    <a:gd name="T47" fmla="*/ 128 h 232"/>
                    <a:gd name="T48" fmla="*/ 208 w 232"/>
                    <a:gd name="T49" fmla="*/ 128 h 232"/>
                    <a:gd name="T50" fmla="*/ 129 w 232"/>
                    <a:gd name="T51" fmla="*/ 208 h 232"/>
                    <a:gd name="T52" fmla="*/ 124 w 232"/>
                    <a:gd name="T53" fmla="*/ 94 h 232"/>
                    <a:gd name="T54" fmla="*/ 70 w 232"/>
                    <a:gd name="T55" fmla="*/ 69 h 232"/>
                    <a:gd name="T56" fmla="*/ 94 w 232"/>
                    <a:gd name="T57" fmla="*/ 124 h 232"/>
                    <a:gd name="T58" fmla="*/ 109 w 232"/>
                    <a:gd name="T59" fmla="*/ 138 h 232"/>
                    <a:gd name="T60" fmla="*/ 163 w 232"/>
                    <a:gd name="T61" fmla="*/ 163 h 232"/>
                    <a:gd name="T62" fmla="*/ 138 w 232"/>
                    <a:gd name="T63" fmla="*/ 108 h 232"/>
                    <a:gd name="T64" fmla="*/ 124 w 232"/>
                    <a:gd name="T65" fmla="*/ 94 h 232"/>
                    <a:gd name="T66" fmla="*/ 123 w 232"/>
                    <a:gd name="T67" fmla="*/ 123 h 232"/>
                    <a:gd name="T68" fmla="*/ 110 w 232"/>
                    <a:gd name="T69" fmla="*/ 123 h 232"/>
                    <a:gd name="T70" fmla="*/ 110 w 232"/>
                    <a:gd name="T71" fmla="*/ 109 h 232"/>
                    <a:gd name="T72" fmla="*/ 123 w 232"/>
                    <a:gd name="T73" fmla="*/ 109 h 232"/>
                    <a:gd name="T74" fmla="*/ 123 w 232"/>
                    <a:gd name="T75" fmla="*/ 123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32" h="232">
                      <a:moveTo>
                        <a:pt x="116" y="0"/>
                      </a:moveTo>
                      <a:cubicBezTo>
                        <a:pt x="52" y="0"/>
                        <a:pt x="0" y="52"/>
                        <a:pt x="0" y="116"/>
                      </a:cubicBezTo>
                      <a:cubicBezTo>
                        <a:pt x="0" y="180"/>
                        <a:pt x="52" y="232"/>
                        <a:pt x="116" y="232"/>
                      </a:cubicBezTo>
                      <a:cubicBezTo>
                        <a:pt x="180" y="232"/>
                        <a:pt x="232" y="180"/>
                        <a:pt x="232" y="116"/>
                      </a:cubicBezTo>
                      <a:cubicBezTo>
                        <a:pt x="232" y="52"/>
                        <a:pt x="180" y="0"/>
                        <a:pt x="116" y="0"/>
                      </a:cubicBezTo>
                      <a:close/>
                      <a:moveTo>
                        <a:pt x="129" y="208"/>
                      </a:moveTo>
                      <a:cubicBezTo>
                        <a:pt x="129" y="190"/>
                        <a:pt x="129" y="190"/>
                        <a:pt x="129" y="190"/>
                      </a:cubicBezTo>
                      <a:cubicBezTo>
                        <a:pt x="129" y="183"/>
                        <a:pt x="123" y="178"/>
                        <a:pt x="117" y="178"/>
                      </a:cubicBezTo>
                      <a:cubicBezTo>
                        <a:pt x="110" y="178"/>
                        <a:pt x="105" y="183"/>
                        <a:pt x="105" y="190"/>
                      </a:cubicBezTo>
                      <a:cubicBezTo>
                        <a:pt x="105" y="208"/>
                        <a:pt x="105" y="208"/>
                        <a:pt x="105" y="208"/>
                      </a:cubicBezTo>
                      <a:cubicBezTo>
                        <a:pt x="63" y="203"/>
                        <a:pt x="30" y="170"/>
                        <a:pt x="25" y="129"/>
                      </a:cubicBezTo>
                      <a:cubicBezTo>
                        <a:pt x="42" y="129"/>
                        <a:pt x="42" y="129"/>
                        <a:pt x="42" y="129"/>
                      </a:cubicBezTo>
                      <a:cubicBezTo>
                        <a:pt x="48" y="129"/>
                        <a:pt x="53" y="123"/>
                        <a:pt x="53" y="117"/>
                      </a:cubicBezTo>
                      <a:cubicBezTo>
                        <a:pt x="53" y="110"/>
                        <a:pt x="48" y="105"/>
                        <a:pt x="42" y="105"/>
                      </a:cubicBezTo>
                      <a:cubicBezTo>
                        <a:pt x="24" y="105"/>
                        <a:pt x="24" y="105"/>
                        <a:pt x="24" y="105"/>
                      </a:cubicBezTo>
                      <a:cubicBezTo>
                        <a:pt x="29" y="63"/>
                        <a:pt x="63" y="30"/>
                        <a:pt x="104" y="25"/>
                      </a:cubicBezTo>
                      <a:cubicBezTo>
                        <a:pt x="104" y="41"/>
                        <a:pt x="104" y="41"/>
                        <a:pt x="104" y="41"/>
                      </a:cubicBezTo>
                      <a:cubicBezTo>
                        <a:pt x="104" y="47"/>
                        <a:pt x="109" y="53"/>
                        <a:pt x="116" y="53"/>
                      </a:cubicBezTo>
                      <a:cubicBezTo>
                        <a:pt x="122" y="53"/>
                        <a:pt x="128" y="47"/>
                        <a:pt x="128" y="41"/>
                      </a:cubicBezTo>
                      <a:cubicBezTo>
                        <a:pt x="128" y="25"/>
                        <a:pt x="128" y="25"/>
                        <a:pt x="128" y="25"/>
                      </a:cubicBezTo>
                      <a:cubicBezTo>
                        <a:pt x="169" y="30"/>
                        <a:pt x="202" y="63"/>
                        <a:pt x="208" y="104"/>
                      </a:cubicBezTo>
                      <a:cubicBezTo>
                        <a:pt x="190" y="104"/>
                        <a:pt x="190" y="104"/>
                        <a:pt x="190" y="104"/>
                      </a:cubicBezTo>
                      <a:cubicBezTo>
                        <a:pt x="184" y="104"/>
                        <a:pt x="179" y="109"/>
                        <a:pt x="179" y="116"/>
                      </a:cubicBezTo>
                      <a:cubicBezTo>
                        <a:pt x="179" y="122"/>
                        <a:pt x="184" y="128"/>
                        <a:pt x="190" y="128"/>
                      </a:cubicBezTo>
                      <a:cubicBezTo>
                        <a:pt x="208" y="128"/>
                        <a:pt x="208" y="128"/>
                        <a:pt x="208" y="128"/>
                      </a:cubicBezTo>
                      <a:cubicBezTo>
                        <a:pt x="203" y="169"/>
                        <a:pt x="170" y="202"/>
                        <a:pt x="129" y="208"/>
                      </a:cubicBezTo>
                      <a:close/>
                      <a:moveTo>
                        <a:pt x="124" y="94"/>
                      </a:moveTo>
                      <a:cubicBezTo>
                        <a:pt x="70" y="69"/>
                        <a:pt x="70" y="69"/>
                        <a:pt x="70" y="69"/>
                      </a:cubicBezTo>
                      <a:cubicBezTo>
                        <a:pt x="94" y="124"/>
                        <a:pt x="94" y="124"/>
                        <a:pt x="94" y="124"/>
                      </a:cubicBezTo>
                      <a:cubicBezTo>
                        <a:pt x="97" y="129"/>
                        <a:pt x="103" y="136"/>
                        <a:pt x="109" y="138"/>
                      </a:cubicBezTo>
                      <a:cubicBezTo>
                        <a:pt x="163" y="163"/>
                        <a:pt x="163" y="163"/>
                        <a:pt x="163" y="163"/>
                      </a:cubicBezTo>
                      <a:cubicBezTo>
                        <a:pt x="138" y="108"/>
                        <a:pt x="138" y="108"/>
                        <a:pt x="138" y="108"/>
                      </a:cubicBezTo>
                      <a:cubicBezTo>
                        <a:pt x="136" y="103"/>
                        <a:pt x="130" y="96"/>
                        <a:pt x="124" y="94"/>
                      </a:cubicBezTo>
                      <a:close/>
                      <a:moveTo>
                        <a:pt x="123" y="123"/>
                      </a:moveTo>
                      <a:cubicBezTo>
                        <a:pt x="119" y="126"/>
                        <a:pt x="113" y="126"/>
                        <a:pt x="110" y="123"/>
                      </a:cubicBezTo>
                      <a:cubicBezTo>
                        <a:pt x="106" y="119"/>
                        <a:pt x="106" y="113"/>
                        <a:pt x="110" y="109"/>
                      </a:cubicBezTo>
                      <a:cubicBezTo>
                        <a:pt x="113" y="106"/>
                        <a:pt x="119" y="106"/>
                        <a:pt x="123" y="109"/>
                      </a:cubicBezTo>
                      <a:cubicBezTo>
                        <a:pt x="127" y="113"/>
                        <a:pt x="127" y="119"/>
                        <a:pt x="123" y="123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</p:spPr>
              <p:txBody>
                <a:bodyPr lIns="0" tIns="0" rIns="0" bIns="0"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grpSp>
              <p:nvGrpSpPr>
                <p:cNvPr id="37" name="组合 36"/>
                <p:cNvGrpSpPr/>
                <p:nvPr/>
              </p:nvGrpSpPr>
              <p:grpSpPr>
                <a:xfrm>
                  <a:off x="7110940" y="4134162"/>
                  <a:ext cx="804672" cy="804672"/>
                  <a:chOff x="7144751" y="4134162"/>
                  <a:chExt cx="804672" cy="804672"/>
                </a:xfrm>
              </p:grpSpPr>
              <p:sp>
                <p:nvSpPr>
                  <p:cNvPr id="28" name="iṧḷídé"/>
                  <p:cNvSpPr/>
                  <p:nvPr/>
                </p:nvSpPr>
                <p:spPr bwMode="auto">
                  <a:xfrm>
                    <a:off x="7144751" y="4134162"/>
                    <a:ext cx="804672" cy="804672"/>
                  </a:xfrm>
                  <a:prstGeom prst="ellipse">
                    <a:avLst/>
                  </a:prstGeom>
                  <a:solidFill>
                    <a:schemeClr val="tx2">
                      <a:alpha val="80000"/>
                    </a:schemeClr>
                  </a:solidFill>
                  <a:ln w="9525">
                    <a:noFill/>
                    <a:round/>
                  </a:ln>
                </p:spPr>
                <p:txBody>
                  <a:bodyPr lIns="0" tIns="0" rIns="0" bIns="0"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33" name="Icon5"/>
                  <p:cNvSpPr/>
                  <p:nvPr/>
                </p:nvSpPr>
                <p:spPr bwMode="auto">
                  <a:xfrm>
                    <a:off x="7348159" y="4380424"/>
                    <a:ext cx="369182" cy="333894"/>
                  </a:xfrm>
                  <a:custGeom>
                    <a:avLst/>
                    <a:gdLst>
                      <a:gd name="connsiteX0" fmla="*/ 503202 w 607568"/>
                      <a:gd name="connsiteY0" fmla="*/ 459310 h 549494"/>
                      <a:gd name="connsiteX1" fmla="*/ 548364 w 607568"/>
                      <a:gd name="connsiteY1" fmla="*/ 504402 h 549494"/>
                      <a:gd name="connsiteX2" fmla="*/ 503202 w 607568"/>
                      <a:gd name="connsiteY2" fmla="*/ 549494 h 549494"/>
                      <a:gd name="connsiteX3" fmla="*/ 458040 w 607568"/>
                      <a:gd name="connsiteY3" fmla="*/ 504402 h 549494"/>
                      <a:gd name="connsiteX4" fmla="*/ 503202 w 607568"/>
                      <a:gd name="connsiteY4" fmla="*/ 459310 h 549494"/>
                      <a:gd name="connsiteX5" fmla="*/ 197795 w 607568"/>
                      <a:gd name="connsiteY5" fmla="*/ 459310 h 549494"/>
                      <a:gd name="connsiteX6" fmla="*/ 242957 w 607568"/>
                      <a:gd name="connsiteY6" fmla="*/ 504402 h 549494"/>
                      <a:gd name="connsiteX7" fmla="*/ 197795 w 607568"/>
                      <a:gd name="connsiteY7" fmla="*/ 549494 h 549494"/>
                      <a:gd name="connsiteX8" fmla="*/ 152633 w 607568"/>
                      <a:gd name="connsiteY8" fmla="*/ 504402 h 549494"/>
                      <a:gd name="connsiteX9" fmla="*/ 197795 w 607568"/>
                      <a:gd name="connsiteY9" fmla="*/ 459310 h 549494"/>
                      <a:gd name="connsiteX10" fmla="*/ 143318 w 607568"/>
                      <a:gd name="connsiteY10" fmla="*/ 390791 h 549494"/>
                      <a:gd name="connsiteX11" fmla="*/ 554573 w 607568"/>
                      <a:gd name="connsiteY11" fmla="*/ 390791 h 549494"/>
                      <a:gd name="connsiteX12" fmla="*/ 554573 w 607568"/>
                      <a:gd name="connsiteY12" fmla="*/ 437435 h 549494"/>
                      <a:gd name="connsiteX13" fmla="*/ 143318 w 607568"/>
                      <a:gd name="connsiteY13" fmla="*/ 437435 h 549494"/>
                      <a:gd name="connsiteX14" fmla="*/ 115304 w 607568"/>
                      <a:gd name="connsiteY14" fmla="*/ 313028 h 549494"/>
                      <a:gd name="connsiteX15" fmla="*/ 582659 w 607568"/>
                      <a:gd name="connsiteY15" fmla="*/ 313028 h 549494"/>
                      <a:gd name="connsiteX16" fmla="*/ 582659 w 607568"/>
                      <a:gd name="connsiteY16" fmla="*/ 359672 h 549494"/>
                      <a:gd name="connsiteX17" fmla="*/ 115304 w 607568"/>
                      <a:gd name="connsiteY17" fmla="*/ 359672 h 549494"/>
                      <a:gd name="connsiteX18" fmla="*/ 0 w 607568"/>
                      <a:gd name="connsiteY18" fmla="*/ 169922 h 549494"/>
                      <a:gd name="connsiteX19" fmla="*/ 78962 w 607568"/>
                      <a:gd name="connsiteY19" fmla="*/ 169922 h 549494"/>
                      <a:gd name="connsiteX20" fmla="*/ 108516 w 607568"/>
                      <a:gd name="connsiteY20" fmla="*/ 235254 h 549494"/>
                      <a:gd name="connsiteX21" fmla="*/ 607568 w 607568"/>
                      <a:gd name="connsiteY21" fmla="*/ 235254 h 549494"/>
                      <a:gd name="connsiteX22" fmla="*/ 607568 w 607568"/>
                      <a:gd name="connsiteY22" fmla="*/ 281909 h 549494"/>
                      <a:gd name="connsiteX23" fmla="*/ 78428 w 607568"/>
                      <a:gd name="connsiteY23" fmla="*/ 281909 h 549494"/>
                      <a:gd name="connsiteX24" fmla="*/ 48798 w 607568"/>
                      <a:gd name="connsiteY24" fmla="*/ 216577 h 549494"/>
                      <a:gd name="connsiteX25" fmla="*/ 0 w 607568"/>
                      <a:gd name="connsiteY25" fmla="*/ 216577 h 549494"/>
                      <a:gd name="connsiteX26" fmla="*/ 257720 w 607568"/>
                      <a:gd name="connsiteY26" fmla="*/ 0 h 549494"/>
                      <a:gd name="connsiteX27" fmla="*/ 254207 w 607568"/>
                      <a:gd name="connsiteY27" fmla="*/ 30201 h 549494"/>
                      <a:gd name="connsiteX28" fmla="*/ 407797 w 607568"/>
                      <a:gd name="connsiteY28" fmla="*/ 197372 h 549494"/>
                      <a:gd name="connsiteX29" fmla="*/ 241147 w 607568"/>
                      <a:gd name="connsiteY29" fmla="*/ 144063 h 549494"/>
                      <a:gd name="connsiteX30" fmla="*/ 237633 w 607568"/>
                      <a:gd name="connsiteY30" fmla="*/ 174264 h 549494"/>
                      <a:gd name="connsiteX31" fmla="*/ 115586 w 607568"/>
                      <a:gd name="connsiteY31" fmla="*/ 71993 h 5494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607568" h="549494">
                        <a:moveTo>
                          <a:pt x="503202" y="459310"/>
                        </a:moveTo>
                        <a:cubicBezTo>
                          <a:pt x="528144" y="459310"/>
                          <a:pt x="548364" y="479498"/>
                          <a:pt x="548364" y="504402"/>
                        </a:cubicBezTo>
                        <a:cubicBezTo>
                          <a:pt x="548364" y="529306"/>
                          <a:pt x="528144" y="549494"/>
                          <a:pt x="503202" y="549494"/>
                        </a:cubicBezTo>
                        <a:cubicBezTo>
                          <a:pt x="478260" y="549494"/>
                          <a:pt x="458040" y="529306"/>
                          <a:pt x="458040" y="504402"/>
                        </a:cubicBezTo>
                        <a:cubicBezTo>
                          <a:pt x="458040" y="479498"/>
                          <a:pt x="478260" y="459310"/>
                          <a:pt x="503202" y="459310"/>
                        </a:cubicBezTo>
                        <a:close/>
                        <a:moveTo>
                          <a:pt x="197795" y="459310"/>
                        </a:moveTo>
                        <a:cubicBezTo>
                          <a:pt x="222737" y="459310"/>
                          <a:pt x="242957" y="479498"/>
                          <a:pt x="242957" y="504402"/>
                        </a:cubicBezTo>
                        <a:cubicBezTo>
                          <a:pt x="242957" y="529306"/>
                          <a:pt x="222737" y="549494"/>
                          <a:pt x="197795" y="549494"/>
                        </a:cubicBezTo>
                        <a:cubicBezTo>
                          <a:pt x="172853" y="549494"/>
                          <a:pt x="152633" y="529306"/>
                          <a:pt x="152633" y="504402"/>
                        </a:cubicBezTo>
                        <a:cubicBezTo>
                          <a:pt x="152633" y="479498"/>
                          <a:pt x="172853" y="459310"/>
                          <a:pt x="197795" y="459310"/>
                        </a:cubicBezTo>
                        <a:close/>
                        <a:moveTo>
                          <a:pt x="143318" y="390791"/>
                        </a:moveTo>
                        <a:lnTo>
                          <a:pt x="554573" y="390791"/>
                        </a:lnTo>
                        <a:lnTo>
                          <a:pt x="554573" y="437435"/>
                        </a:lnTo>
                        <a:lnTo>
                          <a:pt x="143318" y="437435"/>
                        </a:lnTo>
                        <a:close/>
                        <a:moveTo>
                          <a:pt x="115304" y="313028"/>
                        </a:moveTo>
                        <a:lnTo>
                          <a:pt x="582659" y="313028"/>
                        </a:lnTo>
                        <a:lnTo>
                          <a:pt x="582659" y="359672"/>
                        </a:lnTo>
                        <a:lnTo>
                          <a:pt x="115304" y="359672"/>
                        </a:lnTo>
                        <a:close/>
                        <a:moveTo>
                          <a:pt x="0" y="169922"/>
                        </a:moveTo>
                        <a:lnTo>
                          <a:pt x="78962" y="169922"/>
                        </a:lnTo>
                        <a:lnTo>
                          <a:pt x="108516" y="235254"/>
                        </a:lnTo>
                        <a:lnTo>
                          <a:pt x="607568" y="235254"/>
                        </a:lnTo>
                        <a:lnTo>
                          <a:pt x="607568" y="281909"/>
                        </a:lnTo>
                        <a:lnTo>
                          <a:pt x="78428" y="281909"/>
                        </a:lnTo>
                        <a:lnTo>
                          <a:pt x="48798" y="216577"/>
                        </a:lnTo>
                        <a:lnTo>
                          <a:pt x="0" y="216577"/>
                        </a:lnTo>
                        <a:close/>
                        <a:moveTo>
                          <a:pt x="257720" y="0"/>
                        </a:moveTo>
                        <a:lnTo>
                          <a:pt x="254207" y="30201"/>
                        </a:lnTo>
                        <a:cubicBezTo>
                          <a:pt x="405964" y="47665"/>
                          <a:pt x="407797" y="197372"/>
                          <a:pt x="407797" y="197372"/>
                        </a:cubicBezTo>
                        <a:cubicBezTo>
                          <a:pt x="407797" y="197372"/>
                          <a:pt x="364340" y="158248"/>
                          <a:pt x="241147" y="144063"/>
                        </a:cubicBezTo>
                        <a:lnTo>
                          <a:pt x="237633" y="174264"/>
                        </a:lnTo>
                        <a:lnTo>
                          <a:pt x="115586" y="7199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lIns="0" tIns="0" rIns="0" bIns="0"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54" name="组合 53"/>
                <p:cNvGrpSpPr/>
                <p:nvPr/>
              </p:nvGrpSpPr>
              <p:grpSpPr>
                <a:xfrm>
                  <a:off x="6953861" y="2216276"/>
                  <a:ext cx="3735314" cy="3725078"/>
                  <a:chOff x="6953861" y="2216276"/>
                  <a:chExt cx="3735314" cy="3725078"/>
                </a:xfrm>
              </p:grpSpPr>
              <p:sp>
                <p:nvSpPr>
                  <p:cNvPr id="16" name="Icon6"/>
                  <p:cNvSpPr/>
                  <p:nvPr/>
                </p:nvSpPr>
                <p:spPr bwMode="auto">
                  <a:xfrm>
                    <a:off x="8821518" y="3360631"/>
                    <a:ext cx="320610" cy="341984"/>
                  </a:xfrm>
                  <a:custGeom>
                    <a:avLst/>
                    <a:gdLst>
                      <a:gd name="connsiteX0" fmla="*/ 69646 w 508000"/>
                      <a:gd name="connsiteY0" fmla="*/ 394096 h 478080"/>
                      <a:gd name="connsiteX1" fmla="*/ 438355 w 508000"/>
                      <a:gd name="connsiteY1" fmla="*/ 394096 h 478080"/>
                      <a:gd name="connsiteX2" fmla="*/ 438355 w 508000"/>
                      <a:gd name="connsiteY2" fmla="*/ 422773 h 478080"/>
                      <a:gd name="connsiteX3" fmla="*/ 473178 w 508000"/>
                      <a:gd name="connsiteY3" fmla="*/ 422773 h 478080"/>
                      <a:gd name="connsiteX4" fmla="*/ 473178 w 508000"/>
                      <a:gd name="connsiteY4" fmla="*/ 447354 h 478080"/>
                      <a:gd name="connsiteX5" fmla="*/ 497758 w 508000"/>
                      <a:gd name="connsiteY5" fmla="*/ 447354 h 478080"/>
                      <a:gd name="connsiteX6" fmla="*/ 497758 w 508000"/>
                      <a:gd name="connsiteY6" fmla="*/ 478080 h 478080"/>
                      <a:gd name="connsiteX7" fmla="*/ 14339 w 508000"/>
                      <a:gd name="connsiteY7" fmla="*/ 478080 h 478080"/>
                      <a:gd name="connsiteX8" fmla="*/ 14339 w 508000"/>
                      <a:gd name="connsiteY8" fmla="*/ 447354 h 478080"/>
                      <a:gd name="connsiteX9" fmla="*/ 38920 w 508000"/>
                      <a:gd name="connsiteY9" fmla="*/ 447354 h 478080"/>
                      <a:gd name="connsiteX10" fmla="*/ 38920 w 508000"/>
                      <a:gd name="connsiteY10" fmla="*/ 422773 h 478080"/>
                      <a:gd name="connsiteX11" fmla="*/ 69646 w 508000"/>
                      <a:gd name="connsiteY11" fmla="*/ 422773 h 478080"/>
                      <a:gd name="connsiteX12" fmla="*/ 362031 w 508000"/>
                      <a:gd name="connsiteY12" fmla="*/ 193354 h 478080"/>
                      <a:gd name="connsiteX13" fmla="*/ 436842 w 508000"/>
                      <a:gd name="connsiteY13" fmla="*/ 193354 h 478080"/>
                      <a:gd name="connsiteX14" fmla="*/ 456791 w 508000"/>
                      <a:gd name="connsiteY14" fmla="*/ 213383 h 478080"/>
                      <a:gd name="connsiteX15" fmla="*/ 456791 w 508000"/>
                      <a:gd name="connsiteY15" fmla="*/ 233411 h 478080"/>
                      <a:gd name="connsiteX16" fmla="*/ 436842 w 508000"/>
                      <a:gd name="connsiteY16" fmla="*/ 233411 h 478080"/>
                      <a:gd name="connsiteX17" fmla="*/ 436842 w 508000"/>
                      <a:gd name="connsiteY17" fmla="*/ 373612 h 478080"/>
                      <a:gd name="connsiteX18" fmla="*/ 362031 w 508000"/>
                      <a:gd name="connsiteY18" fmla="*/ 373612 h 478080"/>
                      <a:gd name="connsiteX19" fmla="*/ 362031 w 508000"/>
                      <a:gd name="connsiteY19" fmla="*/ 233411 h 478080"/>
                      <a:gd name="connsiteX20" fmla="*/ 342081 w 508000"/>
                      <a:gd name="connsiteY20" fmla="*/ 233411 h 478080"/>
                      <a:gd name="connsiteX21" fmla="*/ 342081 w 508000"/>
                      <a:gd name="connsiteY21" fmla="*/ 213383 h 478080"/>
                      <a:gd name="connsiteX22" fmla="*/ 362031 w 508000"/>
                      <a:gd name="connsiteY22" fmla="*/ 193354 h 478080"/>
                      <a:gd name="connsiteX23" fmla="*/ 218644 w 508000"/>
                      <a:gd name="connsiteY23" fmla="*/ 193354 h 478080"/>
                      <a:gd name="connsiteX24" fmla="*/ 293455 w 508000"/>
                      <a:gd name="connsiteY24" fmla="*/ 193354 h 478080"/>
                      <a:gd name="connsiteX25" fmla="*/ 313404 w 508000"/>
                      <a:gd name="connsiteY25" fmla="*/ 213383 h 478080"/>
                      <a:gd name="connsiteX26" fmla="*/ 313404 w 508000"/>
                      <a:gd name="connsiteY26" fmla="*/ 233411 h 478080"/>
                      <a:gd name="connsiteX27" fmla="*/ 293455 w 508000"/>
                      <a:gd name="connsiteY27" fmla="*/ 233411 h 478080"/>
                      <a:gd name="connsiteX28" fmla="*/ 293455 w 508000"/>
                      <a:gd name="connsiteY28" fmla="*/ 373612 h 478080"/>
                      <a:gd name="connsiteX29" fmla="*/ 213656 w 508000"/>
                      <a:gd name="connsiteY29" fmla="*/ 373612 h 478080"/>
                      <a:gd name="connsiteX30" fmla="*/ 213656 w 508000"/>
                      <a:gd name="connsiteY30" fmla="*/ 233411 h 478080"/>
                      <a:gd name="connsiteX31" fmla="*/ 198694 w 508000"/>
                      <a:gd name="connsiteY31" fmla="*/ 233411 h 478080"/>
                      <a:gd name="connsiteX32" fmla="*/ 198694 w 508000"/>
                      <a:gd name="connsiteY32" fmla="*/ 213383 h 478080"/>
                      <a:gd name="connsiteX33" fmla="*/ 218644 w 508000"/>
                      <a:gd name="connsiteY33" fmla="*/ 193354 h 478080"/>
                      <a:gd name="connsiteX34" fmla="*/ 73208 w 508000"/>
                      <a:gd name="connsiteY34" fmla="*/ 193354 h 478080"/>
                      <a:gd name="connsiteX35" fmla="*/ 148019 w 508000"/>
                      <a:gd name="connsiteY35" fmla="*/ 193354 h 478080"/>
                      <a:gd name="connsiteX36" fmla="*/ 167968 w 508000"/>
                      <a:gd name="connsiteY36" fmla="*/ 213383 h 478080"/>
                      <a:gd name="connsiteX37" fmla="*/ 167968 w 508000"/>
                      <a:gd name="connsiteY37" fmla="*/ 233411 h 478080"/>
                      <a:gd name="connsiteX38" fmla="*/ 148019 w 508000"/>
                      <a:gd name="connsiteY38" fmla="*/ 233411 h 478080"/>
                      <a:gd name="connsiteX39" fmla="*/ 148019 w 508000"/>
                      <a:gd name="connsiteY39" fmla="*/ 373612 h 478080"/>
                      <a:gd name="connsiteX40" fmla="*/ 73208 w 508000"/>
                      <a:gd name="connsiteY40" fmla="*/ 373612 h 478080"/>
                      <a:gd name="connsiteX41" fmla="*/ 73208 w 508000"/>
                      <a:gd name="connsiteY41" fmla="*/ 233411 h 478080"/>
                      <a:gd name="connsiteX42" fmla="*/ 53258 w 508000"/>
                      <a:gd name="connsiteY42" fmla="*/ 233411 h 478080"/>
                      <a:gd name="connsiteX43" fmla="*/ 53258 w 508000"/>
                      <a:gd name="connsiteY43" fmla="*/ 213383 h 478080"/>
                      <a:gd name="connsiteX44" fmla="*/ 73208 w 508000"/>
                      <a:gd name="connsiteY44" fmla="*/ 193354 h 478080"/>
                      <a:gd name="connsiteX45" fmla="*/ 234079 w 508000"/>
                      <a:gd name="connsiteY45" fmla="*/ 68402 h 478080"/>
                      <a:gd name="connsiteX46" fmla="*/ 169334 w 508000"/>
                      <a:gd name="connsiteY46" fmla="*/ 108199 h 478080"/>
                      <a:gd name="connsiteX47" fmla="*/ 169334 w 508000"/>
                      <a:gd name="connsiteY47" fmla="*/ 113174 h 478080"/>
                      <a:gd name="connsiteX48" fmla="*/ 174314 w 508000"/>
                      <a:gd name="connsiteY48" fmla="*/ 113174 h 478080"/>
                      <a:gd name="connsiteX49" fmla="*/ 333687 w 508000"/>
                      <a:gd name="connsiteY49" fmla="*/ 113174 h 478080"/>
                      <a:gd name="connsiteX50" fmla="*/ 338667 w 508000"/>
                      <a:gd name="connsiteY50" fmla="*/ 113174 h 478080"/>
                      <a:gd name="connsiteX51" fmla="*/ 338667 w 508000"/>
                      <a:gd name="connsiteY51" fmla="*/ 108199 h 478080"/>
                      <a:gd name="connsiteX52" fmla="*/ 273922 w 508000"/>
                      <a:gd name="connsiteY52" fmla="*/ 68402 h 478080"/>
                      <a:gd name="connsiteX53" fmla="*/ 234079 w 508000"/>
                      <a:gd name="connsiteY53" fmla="*/ 68402 h 478080"/>
                      <a:gd name="connsiteX54" fmla="*/ 234079 w 508000"/>
                      <a:gd name="connsiteY54" fmla="*/ 3732 h 478080"/>
                      <a:gd name="connsiteX55" fmla="*/ 273922 w 508000"/>
                      <a:gd name="connsiteY55" fmla="*/ 3732 h 478080"/>
                      <a:gd name="connsiteX56" fmla="*/ 488079 w 508000"/>
                      <a:gd name="connsiteY56" fmla="*/ 123123 h 478080"/>
                      <a:gd name="connsiteX57" fmla="*/ 508000 w 508000"/>
                      <a:gd name="connsiteY57" fmla="*/ 157946 h 478080"/>
                      <a:gd name="connsiteX58" fmla="*/ 508000 w 508000"/>
                      <a:gd name="connsiteY58" fmla="*/ 172870 h 478080"/>
                      <a:gd name="connsiteX59" fmla="*/ 0 w 508000"/>
                      <a:gd name="connsiteY59" fmla="*/ 172870 h 478080"/>
                      <a:gd name="connsiteX60" fmla="*/ 0 w 508000"/>
                      <a:gd name="connsiteY60" fmla="*/ 157946 h 478080"/>
                      <a:gd name="connsiteX61" fmla="*/ 19922 w 508000"/>
                      <a:gd name="connsiteY61" fmla="*/ 123123 h 478080"/>
                      <a:gd name="connsiteX62" fmla="*/ 234079 w 508000"/>
                      <a:gd name="connsiteY62" fmla="*/ 3732 h 478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508000" h="478080">
                        <a:moveTo>
                          <a:pt x="69646" y="394096"/>
                        </a:moveTo>
                        <a:lnTo>
                          <a:pt x="438355" y="394096"/>
                        </a:lnTo>
                        <a:lnTo>
                          <a:pt x="438355" y="422773"/>
                        </a:lnTo>
                        <a:lnTo>
                          <a:pt x="473178" y="422773"/>
                        </a:lnTo>
                        <a:lnTo>
                          <a:pt x="473178" y="447354"/>
                        </a:lnTo>
                        <a:lnTo>
                          <a:pt x="497758" y="447354"/>
                        </a:lnTo>
                        <a:lnTo>
                          <a:pt x="497758" y="478080"/>
                        </a:lnTo>
                        <a:lnTo>
                          <a:pt x="14339" y="478080"/>
                        </a:lnTo>
                        <a:lnTo>
                          <a:pt x="14339" y="447354"/>
                        </a:lnTo>
                        <a:lnTo>
                          <a:pt x="38920" y="447354"/>
                        </a:lnTo>
                        <a:lnTo>
                          <a:pt x="38920" y="422773"/>
                        </a:lnTo>
                        <a:lnTo>
                          <a:pt x="69646" y="422773"/>
                        </a:lnTo>
                        <a:close/>
                        <a:moveTo>
                          <a:pt x="362031" y="193354"/>
                        </a:moveTo>
                        <a:cubicBezTo>
                          <a:pt x="362031" y="193354"/>
                          <a:pt x="362031" y="193354"/>
                          <a:pt x="436842" y="193354"/>
                        </a:cubicBezTo>
                        <a:cubicBezTo>
                          <a:pt x="446816" y="193354"/>
                          <a:pt x="456791" y="203368"/>
                          <a:pt x="456791" y="213383"/>
                        </a:cubicBezTo>
                        <a:cubicBezTo>
                          <a:pt x="456791" y="213383"/>
                          <a:pt x="456791" y="213383"/>
                          <a:pt x="456791" y="233411"/>
                        </a:cubicBezTo>
                        <a:cubicBezTo>
                          <a:pt x="456791" y="233411"/>
                          <a:pt x="456791" y="233411"/>
                          <a:pt x="436842" y="233411"/>
                        </a:cubicBezTo>
                        <a:cubicBezTo>
                          <a:pt x="436842" y="233411"/>
                          <a:pt x="436842" y="233411"/>
                          <a:pt x="436842" y="373612"/>
                        </a:cubicBezTo>
                        <a:lnTo>
                          <a:pt x="362031" y="373612"/>
                        </a:lnTo>
                        <a:cubicBezTo>
                          <a:pt x="362031" y="373612"/>
                          <a:pt x="362031" y="373612"/>
                          <a:pt x="362031" y="233411"/>
                        </a:cubicBezTo>
                        <a:cubicBezTo>
                          <a:pt x="362031" y="233411"/>
                          <a:pt x="362031" y="233411"/>
                          <a:pt x="342081" y="233411"/>
                        </a:cubicBezTo>
                        <a:cubicBezTo>
                          <a:pt x="342081" y="233411"/>
                          <a:pt x="342081" y="233411"/>
                          <a:pt x="342081" y="213383"/>
                        </a:cubicBezTo>
                        <a:cubicBezTo>
                          <a:pt x="342081" y="203368"/>
                          <a:pt x="352056" y="193354"/>
                          <a:pt x="362031" y="193354"/>
                        </a:cubicBezTo>
                        <a:close/>
                        <a:moveTo>
                          <a:pt x="218644" y="193354"/>
                        </a:moveTo>
                        <a:cubicBezTo>
                          <a:pt x="218644" y="193354"/>
                          <a:pt x="218644" y="193354"/>
                          <a:pt x="293455" y="193354"/>
                        </a:cubicBezTo>
                        <a:cubicBezTo>
                          <a:pt x="303429" y="193354"/>
                          <a:pt x="313404" y="203368"/>
                          <a:pt x="313404" y="213383"/>
                        </a:cubicBezTo>
                        <a:cubicBezTo>
                          <a:pt x="313404" y="213383"/>
                          <a:pt x="313404" y="213383"/>
                          <a:pt x="313404" y="233411"/>
                        </a:cubicBezTo>
                        <a:cubicBezTo>
                          <a:pt x="313404" y="233411"/>
                          <a:pt x="313404" y="233411"/>
                          <a:pt x="293455" y="233411"/>
                        </a:cubicBezTo>
                        <a:cubicBezTo>
                          <a:pt x="293455" y="233411"/>
                          <a:pt x="293455" y="233411"/>
                          <a:pt x="293455" y="373612"/>
                        </a:cubicBezTo>
                        <a:lnTo>
                          <a:pt x="213656" y="373612"/>
                        </a:lnTo>
                        <a:cubicBezTo>
                          <a:pt x="213656" y="373612"/>
                          <a:pt x="213656" y="373612"/>
                          <a:pt x="213656" y="233411"/>
                        </a:cubicBezTo>
                        <a:cubicBezTo>
                          <a:pt x="213656" y="233411"/>
                          <a:pt x="213656" y="233411"/>
                          <a:pt x="198694" y="233411"/>
                        </a:cubicBezTo>
                        <a:cubicBezTo>
                          <a:pt x="198694" y="233411"/>
                          <a:pt x="198694" y="233411"/>
                          <a:pt x="198694" y="213383"/>
                        </a:cubicBezTo>
                        <a:cubicBezTo>
                          <a:pt x="198694" y="203368"/>
                          <a:pt x="208669" y="193354"/>
                          <a:pt x="218644" y="193354"/>
                        </a:cubicBezTo>
                        <a:close/>
                        <a:moveTo>
                          <a:pt x="73208" y="193354"/>
                        </a:moveTo>
                        <a:cubicBezTo>
                          <a:pt x="73208" y="193354"/>
                          <a:pt x="73208" y="193354"/>
                          <a:pt x="148019" y="193354"/>
                        </a:cubicBezTo>
                        <a:cubicBezTo>
                          <a:pt x="157993" y="193354"/>
                          <a:pt x="167968" y="203368"/>
                          <a:pt x="167968" y="213383"/>
                        </a:cubicBezTo>
                        <a:cubicBezTo>
                          <a:pt x="167968" y="213383"/>
                          <a:pt x="167968" y="213383"/>
                          <a:pt x="167968" y="233411"/>
                        </a:cubicBezTo>
                        <a:cubicBezTo>
                          <a:pt x="167968" y="233411"/>
                          <a:pt x="167968" y="233411"/>
                          <a:pt x="148019" y="233411"/>
                        </a:cubicBezTo>
                        <a:cubicBezTo>
                          <a:pt x="148019" y="233411"/>
                          <a:pt x="148019" y="233411"/>
                          <a:pt x="148019" y="373612"/>
                        </a:cubicBezTo>
                        <a:lnTo>
                          <a:pt x="73208" y="373612"/>
                        </a:lnTo>
                        <a:cubicBezTo>
                          <a:pt x="73208" y="373612"/>
                          <a:pt x="73208" y="373612"/>
                          <a:pt x="73208" y="233411"/>
                        </a:cubicBezTo>
                        <a:cubicBezTo>
                          <a:pt x="73208" y="233411"/>
                          <a:pt x="73208" y="233411"/>
                          <a:pt x="53258" y="233411"/>
                        </a:cubicBezTo>
                        <a:cubicBezTo>
                          <a:pt x="53258" y="233411"/>
                          <a:pt x="53258" y="233411"/>
                          <a:pt x="53258" y="213383"/>
                        </a:cubicBezTo>
                        <a:cubicBezTo>
                          <a:pt x="53258" y="203368"/>
                          <a:pt x="63233" y="193354"/>
                          <a:pt x="73208" y="193354"/>
                        </a:cubicBezTo>
                        <a:close/>
                        <a:moveTo>
                          <a:pt x="234079" y="68402"/>
                        </a:moveTo>
                        <a:cubicBezTo>
                          <a:pt x="234079" y="68402"/>
                          <a:pt x="234079" y="68402"/>
                          <a:pt x="169334" y="108199"/>
                        </a:cubicBezTo>
                        <a:cubicBezTo>
                          <a:pt x="169334" y="108199"/>
                          <a:pt x="169334" y="108199"/>
                          <a:pt x="169334" y="113174"/>
                        </a:cubicBezTo>
                        <a:cubicBezTo>
                          <a:pt x="169334" y="113174"/>
                          <a:pt x="169334" y="113174"/>
                          <a:pt x="174314" y="113174"/>
                        </a:cubicBezTo>
                        <a:lnTo>
                          <a:pt x="333687" y="113174"/>
                        </a:lnTo>
                        <a:cubicBezTo>
                          <a:pt x="338667" y="113174"/>
                          <a:pt x="338667" y="113174"/>
                          <a:pt x="338667" y="113174"/>
                        </a:cubicBezTo>
                        <a:cubicBezTo>
                          <a:pt x="338667" y="108199"/>
                          <a:pt x="338667" y="108199"/>
                          <a:pt x="338667" y="108199"/>
                        </a:cubicBezTo>
                        <a:cubicBezTo>
                          <a:pt x="338667" y="108199"/>
                          <a:pt x="338667" y="108199"/>
                          <a:pt x="273922" y="68402"/>
                        </a:cubicBezTo>
                        <a:cubicBezTo>
                          <a:pt x="258981" y="63428"/>
                          <a:pt x="249020" y="63428"/>
                          <a:pt x="234079" y="68402"/>
                        </a:cubicBezTo>
                        <a:close/>
                        <a:moveTo>
                          <a:pt x="234079" y="3732"/>
                        </a:moveTo>
                        <a:cubicBezTo>
                          <a:pt x="249020" y="-1243"/>
                          <a:pt x="258981" y="-1243"/>
                          <a:pt x="273922" y="3732"/>
                        </a:cubicBezTo>
                        <a:lnTo>
                          <a:pt x="488079" y="123123"/>
                        </a:lnTo>
                        <a:cubicBezTo>
                          <a:pt x="498039" y="128098"/>
                          <a:pt x="508000" y="143022"/>
                          <a:pt x="508000" y="157946"/>
                        </a:cubicBezTo>
                        <a:cubicBezTo>
                          <a:pt x="508000" y="157946"/>
                          <a:pt x="508000" y="157946"/>
                          <a:pt x="508000" y="172870"/>
                        </a:cubicBezTo>
                        <a:cubicBezTo>
                          <a:pt x="508000" y="172870"/>
                          <a:pt x="508000" y="172870"/>
                          <a:pt x="0" y="172870"/>
                        </a:cubicBezTo>
                        <a:cubicBezTo>
                          <a:pt x="0" y="172870"/>
                          <a:pt x="0" y="172870"/>
                          <a:pt x="0" y="157946"/>
                        </a:cubicBezTo>
                        <a:cubicBezTo>
                          <a:pt x="0" y="143022"/>
                          <a:pt x="9961" y="128098"/>
                          <a:pt x="19922" y="123123"/>
                        </a:cubicBezTo>
                        <a:cubicBezTo>
                          <a:pt x="19922" y="123123"/>
                          <a:pt x="19922" y="123123"/>
                          <a:pt x="234079" y="3732"/>
                        </a:cubicBezTo>
                        <a:close/>
                      </a:path>
                    </a:pathLst>
                  </a:custGeom>
                  <a:solidFill>
                    <a:schemeClr val="tx2"/>
                  </a:solidFill>
                  <a:ln>
                    <a:noFill/>
                  </a:ln>
                </p:spPr>
                <p:txBody>
                  <a:bodyPr lIns="0" tIns="0" rIns="0" bIns="0"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  <p:grpSp>
                <p:nvGrpSpPr>
                  <p:cNvPr id="47" name="组合 46"/>
                  <p:cNvGrpSpPr/>
                  <p:nvPr/>
                </p:nvGrpSpPr>
                <p:grpSpPr>
                  <a:xfrm>
                    <a:off x="6953861" y="2216276"/>
                    <a:ext cx="3735314" cy="3725078"/>
                    <a:chOff x="6953861" y="2216276"/>
                    <a:chExt cx="3735314" cy="3725078"/>
                  </a:xfrm>
                </p:grpSpPr>
                <p:sp>
                  <p:nvSpPr>
                    <p:cNvPr id="21" name="Text6"/>
                    <p:cNvSpPr/>
                    <p:nvPr/>
                  </p:nvSpPr>
                  <p:spPr bwMode="auto">
                    <a:xfrm>
                      <a:off x="7031042" y="4910568"/>
                      <a:ext cx="3658133" cy="103078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90000" tIns="46800" rIns="90000" bIns="46800" anchor="t" anchorCtr="1">
                      <a:noAutofit/>
                    </a:bodyPr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zh-CN" altLang="en-US" sz="1200" dirty="0">
                          <a:cs typeface="+mn-ea"/>
                          <a:sym typeface="+mn-lt"/>
                        </a:rPr>
                        <a:t>提供就业岗位，招聘附近的农村剩余劳动力，不仅降低经营成本，而且能提高农村家庭的经济收入。吸引更多年轻的劳动力从城市回到农村，解决农村只有老人和孩子的窘境。</a:t>
                      </a:r>
                      <a:endParaRPr lang="en-US" sz="1200" dirty="0"/>
                    </a:p>
                  </p:txBody>
                </p:sp>
                <p:sp>
                  <p:nvSpPr>
                    <p:cNvPr id="22" name="Bullet6"/>
                    <p:cNvSpPr txBox="1"/>
                    <p:nvPr/>
                  </p:nvSpPr>
                  <p:spPr bwMode="auto">
                    <a:xfrm>
                      <a:off x="6953861" y="2216276"/>
                      <a:ext cx="3735314" cy="55739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90000" tIns="46800" rIns="90000" bIns="46800" anchor="b" anchorCtr="1">
                      <a:normAutofit fontScale="92500"/>
                    </a:bodyPr>
                    <a:lstStyle/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zh-CN" altLang="en-US" b="1" dirty="0">
                          <a:cs typeface="+mn-ea"/>
                          <a:sym typeface="+mn-lt"/>
                        </a:rPr>
                        <a:t> 增加农民就业机会，吸引劳动力回流</a:t>
                      </a:r>
                      <a:endParaRPr lang="en-US" dirty="0"/>
                    </a:p>
                  </p:txBody>
                </p:sp>
              </p:grpSp>
            </p:grpSp>
            <p:grpSp>
              <p:nvGrpSpPr>
                <p:cNvPr id="40" name="组合 39"/>
                <p:cNvGrpSpPr/>
                <p:nvPr/>
              </p:nvGrpSpPr>
              <p:grpSpPr>
                <a:xfrm>
                  <a:off x="9792992" y="4134162"/>
                  <a:ext cx="804672" cy="804672"/>
                  <a:chOff x="9792992" y="4134162"/>
                  <a:chExt cx="804672" cy="804672"/>
                </a:xfrm>
              </p:grpSpPr>
              <p:sp>
                <p:nvSpPr>
                  <p:cNvPr id="29" name="iṣlíḑé"/>
                  <p:cNvSpPr/>
                  <p:nvPr/>
                </p:nvSpPr>
                <p:spPr bwMode="auto">
                  <a:xfrm>
                    <a:off x="9792992" y="4134162"/>
                    <a:ext cx="804672" cy="8046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noFill/>
                    <a:round/>
                  </a:ln>
                </p:spPr>
                <p:txBody>
                  <a:bodyPr lIns="0" tIns="0" rIns="0" bIns="0"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32" name="Icon7"/>
                  <p:cNvSpPr/>
                  <p:nvPr/>
                </p:nvSpPr>
                <p:spPr bwMode="auto">
                  <a:xfrm>
                    <a:off x="10010737" y="4352198"/>
                    <a:ext cx="369182" cy="368600"/>
                  </a:xfrm>
                  <a:custGeom>
                    <a:avLst/>
                    <a:gdLst>
                      <a:gd name="connsiteX0" fmla="*/ 325000 h 606722"/>
                      <a:gd name="connsiteY0" fmla="*/ 325000 h 606722"/>
                      <a:gd name="connsiteX1" fmla="*/ 325000 h 606722"/>
                      <a:gd name="connsiteY1" fmla="*/ 325000 h 606722"/>
                      <a:gd name="connsiteX2" fmla="*/ 325000 h 606722"/>
                      <a:gd name="connsiteY2" fmla="*/ 325000 h 606722"/>
                      <a:gd name="connsiteX3" fmla="*/ 325000 h 606722"/>
                      <a:gd name="connsiteY3" fmla="*/ 325000 h 606722"/>
                      <a:gd name="connsiteX4" fmla="*/ 325000 h 606722"/>
                      <a:gd name="connsiteY4" fmla="*/ 325000 h 606722"/>
                      <a:gd name="connsiteX5" fmla="*/ 325000 h 606722"/>
                      <a:gd name="connsiteY5" fmla="*/ 325000 h 606722"/>
                      <a:gd name="connsiteX6" fmla="*/ 325000 h 606722"/>
                      <a:gd name="connsiteY6" fmla="*/ 325000 h 606722"/>
                      <a:gd name="connsiteX7" fmla="*/ 325000 h 606722"/>
                      <a:gd name="connsiteY7" fmla="*/ 325000 h 606722"/>
                      <a:gd name="connsiteX8" fmla="*/ 325000 h 606722"/>
                      <a:gd name="connsiteY8" fmla="*/ 325000 h 606722"/>
                      <a:gd name="connsiteX9" fmla="*/ 325000 h 606722"/>
                      <a:gd name="connsiteY9" fmla="*/ 325000 h 606722"/>
                      <a:gd name="connsiteX10" fmla="*/ 325000 h 606722"/>
                      <a:gd name="connsiteY10" fmla="*/ 325000 h 606722"/>
                      <a:gd name="connsiteX11" fmla="*/ 325000 h 606722"/>
                      <a:gd name="connsiteY11" fmla="*/ 325000 h 606722"/>
                      <a:gd name="connsiteX12" fmla="*/ 325000 h 606722"/>
                      <a:gd name="connsiteY12" fmla="*/ 325000 h 606722"/>
                      <a:gd name="connsiteX13" fmla="*/ 325000 h 606722"/>
                      <a:gd name="connsiteY13" fmla="*/ 325000 h 606722"/>
                      <a:gd name="connsiteX14" fmla="*/ 325000 h 606722"/>
                      <a:gd name="connsiteY14" fmla="*/ 325000 h 606722"/>
                      <a:gd name="connsiteX15" fmla="*/ 325000 h 606722"/>
                      <a:gd name="connsiteY15" fmla="*/ 325000 h 606722"/>
                      <a:gd name="connsiteX16" fmla="*/ 325000 h 606722"/>
                      <a:gd name="connsiteY16" fmla="*/ 325000 h 606722"/>
                      <a:gd name="connsiteX17" fmla="*/ 325000 h 606722"/>
                      <a:gd name="connsiteY17" fmla="*/ 325000 h 606722"/>
                      <a:gd name="connsiteX18" fmla="*/ 325000 h 606722"/>
                      <a:gd name="connsiteY18" fmla="*/ 325000 h 606722"/>
                      <a:gd name="connsiteX19" fmla="*/ 325000 h 606722"/>
                      <a:gd name="connsiteY19" fmla="*/ 325000 h 606722"/>
                      <a:gd name="connsiteX20" fmla="*/ 325000 h 606722"/>
                      <a:gd name="connsiteY20" fmla="*/ 325000 h 606722"/>
                      <a:gd name="connsiteX21" fmla="*/ 325000 h 606722"/>
                      <a:gd name="connsiteY21" fmla="*/ 325000 h 606722"/>
                      <a:gd name="connsiteX22" fmla="*/ 325000 h 606722"/>
                      <a:gd name="connsiteY22" fmla="*/ 325000 h 606722"/>
                      <a:gd name="connsiteX23" fmla="*/ 325000 h 606722"/>
                      <a:gd name="connsiteY23" fmla="*/ 325000 h 606722"/>
                      <a:gd name="connsiteX24" fmla="*/ 325000 h 606722"/>
                      <a:gd name="connsiteY24" fmla="*/ 325000 h 606722"/>
                      <a:gd name="connsiteX25" fmla="*/ 325000 h 606722"/>
                      <a:gd name="connsiteY25" fmla="*/ 325000 h 606722"/>
                      <a:gd name="connsiteX26" fmla="*/ 325000 h 606722"/>
                      <a:gd name="connsiteY26" fmla="*/ 325000 h 606722"/>
                      <a:gd name="connsiteX27" fmla="*/ 325000 h 606722"/>
                      <a:gd name="connsiteY27" fmla="*/ 325000 h 606722"/>
                      <a:gd name="connsiteX28" fmla="*/ 325000 h 606722"/>
                      <a:gd name="connsiteY28" fmla="*/ 325000 h 606722"/>
                      <a:gd name="connsiteX29" fmla="*/ 325000 h 606722"/>
                      <a:gd name="connsiteY29" fmla="*/ 325000 h 606722"/>
                      <a:gd name="connsiteX30" fmla="*/ 325000 h 606722"/>
                      <a:gd name="connsiteY30" fmla="*/ 325000 h 606722"/>
                      <a:gd name="connsiteX31" fmla="*/ 325000 h 606722"/>
                      <a:gd name="connsiteY31" fmla="*/ 325000 h 606722"/>
                      <a:gd name="connsiteX32" fmla="*/ 325000 h 606722"/>
                      <a:gd name="connsiteY32" fmla="*/ 325000 h 606722"/>
                      <a:gd name="connsiteX33" fmla="*/ 325000 h 606722"/>
                      <a:gd name="connsiteY33" fmla="*/ 325000 h 606722"/>
                      <a:gd name="connsiteX34" fmla="*/ 325000 h 606722"/>
                      <a:gd name="connsiteY34" fmla="*/ 325000 h 606722"/>
                      <a:gd name="connsiteX35" fmla="*/ 325000 h 606722"/>
                      <a:gd name="connsiteY35" fmla="*/ 325000 h 606722"/>
                      <a:gd name="connsiteX36" fmla="*/ 325000 h 606722"/>
                      <a:gd name="connsiteY36" fmla="*/ 325000 h 606722"/>
                      <a:gd name="connsiteX37" fmla="*/ 325000 h 606722"/>
                      <a:gd name="connsiteY37" fmla="*/ 325000 h 606722"/>
                      <a:gd name="connsiteX38" fmla="*/ 325000 h 606722"/>
                      <a:gd name="connsiteY38" fmla="*/ 325000 h 606722"/>
                      <a:gd name="connsiteX39" fmla="*/ 325000 h 606722"/>
                      <a:gd name="connsiteY39" fmla="*/ 325000 h 606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581459" h="580542">
                        <a:moveTo>
                          <a:pt x="213875" y="146706"/>
                        </a:moveTo>
                        <a:cubicBezTo>
                          <a:pt x="227226" y="146706"/>
                          <a:pt x="238084" y="157547"/>
                          <a:pt x="238084" y="171055"/>
                        </a:cubicBezTo>
                        <a:cubicBezTo>
                          <a:pt x="238084" y="184562"/>
                          <a:pt x="227226" y="195493"/>
                          <a:pt x="213875" y="195493"/>
                        </a:cubicBezTo>
                        <a:cubicBezTo>
                          <a:pt x="161630" y="195493"/>
                          <a:pt x="118998" y="238236"/>
                          <a:pt x="118998" y="290755"/>
                        </a:cubicBezTo>
                        <a:cubicBezTo>
                          <a:pt x="118998" y="300086"/>
                          <a:pt x="120422" y="309328"/>
                          <a:pt x="123092" y="318214"/>
                        </a:cubicBezTo>
                        <a:cubicBezTo>
                          <a:pt x="126741" y="330300"/>
                          <a:pt x="120422" y="343274"/>
                          <a:pt x="108673" y="347895"/>
                        </a:cubicBezTo>
                        <a:cubicBezTo>
                          <a:pt x="72182" y="362291"/>
                          <a:pt x="48507" y="397126"/>
                          <a:pt x="48507" y="436582"/>
                        </a:cubicBezTo>
                        <a:cubicBezTo>
                          <a:pt x="48507" y="489101"/>
                          <a:pt x="91050" y="531844"/>
                          <a:pt x="143384" y="531844"/>
                        </a:cubicBezTo>
                        <a:lnTo>
                          <a:pt x="438164" y="531844"/>
                        </a:lnTo>
                        <a:cubicBezTo>
                          <a:pt x="490320" y="531844"/>
                          <a:pt x="532952" y="489101"/>
                          <a:pt x="532952" y="436582"/>
                        </a:cubicBezTo>
                        <a:cubicBezTo>
                          <a:pt x="532952" y="408678"/>
                          <a:pt x="520759" y="382108"/>
                          <a:pt x="499398" y="363979"/>
                        </a:cubicBezTo>
                        <a:cubicBezTo>
                          <a:pt x="494147" y="359625"/>
                          <a:pt x="491032" y="353049"/>
                          <a:pt x="490854" y="346207"/>
                        </a:cubicBezTo>
                        <a:cubicBezTo>
                          <a:pt x="489252" y="294399"/>
                          <a:pt x="447598" y="253876"/>
                          <a:pt x="395976" y="253876"/>
                        </a:cubicBezTo>
                        <a:cubicBezTo>
                          <a:pt x="382625" y="253876"/>
                          <a:pt x="371767" y="243035"/>
                          <a:pt x="371767" y="229528"/>
                        </a:cubicBezTo>
                        <a:cubicBezTo>
                          <a:pt x="371767" y="216020"/>
                          <a:pt x="382625" y="205090"/>
                          <a:pt x="395976" y="205090"/>
                        </a:cubicBezTo>
                        <a:cubicBezTo>
                          <a:pt x="433535" y="205090"/>
                          <a:pt x="468959" y="219575"/>
                          <a:pt x="495927" y="245879"/>
                        </a:cubicBezTo>
                        <a:cubicBezTo>
                          <a:pt x="520225" y="269517"/>
                          <a:pt x="535177" y="300441"/>
                          <a:pt x="538648" y="334032"/>
                        </a:cubicBezTo>
                        <a:cubicBezTo>
                          <a:pt x="565972" y="361047"/>
                          <a:pt x="581459" y="397748"/>
                          <a:pt x="581459" y="436582"/>
                        </a:cubicBezTo>
                        <a:cubicBezTo>
                          <a:pt x="581459" y="516026"/>
                          <a:pt x="517199" y="580542"/>
                          <a:pt x="438164" y="580542"/>
                        </a:cubicBezTo>
                        <a:lnTo>
                          <a:pt x="143384" y="580542"/>
                        </a:lnTo>
                        <a:cubicBezTo>
                          <a:pt x="64349" y="580542"/>
                          <a:pt x="0" y="516026"/>
                          <a:pt x="0" y="436582"/>
                        </a:cubicBezTo>
                        <a:cubicBezTo>
                          <a:pt x="0" y="407079"/>
                          <a:pt x="8811" y="378820"/>
                          <a:pt x="25544" y="354471"/>
                        </a:cubicBezTo>
                        <a:cubicBezTo>
                          <a:pt x="37737" y="336698"/>
                          <a:pt x="53669" y="322124"/>
                          <a:pt x="72004" y="311638"/>
                        </a:cubicBezTo>
                        <a:cubicBezTo>
                          <a:pt x="70936" y="304618"/>
                          <a:pt x="70491" y="297598"/>
                          <a:pt x="70491" y="290666"/>
                        </a:cubicBezTo>
                        <a:cubicBezTo>
                          <a:pt x="70491" y="211222"/>
                          <a:pt x="134840" y="146706"/>
                          <a:pt x="213875" y="146706"/>
                        </a:cubicBezTo>
                        <a:close/>
                        <a:moveTo>
                          <a:pt x="301555" y="0"/>
                        </a:moveTo>
                        <a:cubicBezTo>
                          <a:pt x="314815" y="0"/>
                          <a:pt x="325673" y="10930"/>
                          <a:pt x="325673" y="24259"/>
                        </a:cubicBezTo>
                        <a:lnTo>
                          <a:pt x="325673" y="369392"/>
                        </a:lnTo>
                        <a:lnTo>
                          <a:pt x="379960" y="313055"/>
                        </a:lnTo>
                        <a:cubicBezTo>
                          <a:pt x="389215" y="303458"/>
                          <a:pt x="404433" y="303191"/>
                          <a:pt x="414045" y="312522"/>
                        </a:cubicBezTo>
                        <a:cubicBezTo>
                          <a:pt x="423567" y="321763"/>
                          <a:pt x="423745" y="337225"/>
                          <a:pt x="414490" y="346822"/>
                        </a:cubicBezTo>
                        <a:lnTo>
                          <a:pt x="318642" y="446079"/>
                        </a:lnTo>
                        <a:cubicBezTo>
                          <a:pt x="314103" y="450788"/>
                          <a:pt x="307874" y="453454"/>
                          <a:pt x="301288" y="453454"/>
                        </a:cubicBezTo>
                        <a:cubicBezTo>
                          <a:pt x="294791" y="453454"/>
                          <a:pt x="288473" y="450788"/>
                          <a:pt x="284023" y="446079"/>
                        </a:cubicBezTo>
                        <a:lnTo>
                          <a:pt x="188086" y="346822"/>
                        </a:lnTo>
                        <a:cubicBezTo>
                          <a:pt x="178742" y="337225"/>
                          <a:pt x="179009" y="321941"/>
                          <a:pt x="188620" y="312522"/>
                        </a:cubicBezTo>
                        <a:cubicBezTo>
                          <a:pt x="198054" y="303191"/>
                          <a:pt x="213361" y="303458"/>
                          <a:pt x="222617" y="313055"/>
                        </a:cubicBezTo>
                        <a:lnTo>
                          <a:pt x="277437" y="369392"/>
                        </a:lnTo>
                        <a:lnTo>
                          <a:pt x="277437" y="24259"/>
                        </a:lnTo>
                        <a:cubicBezTo>
                          <a:pt x="277437" y="10930"/>
                          <a:pt x="288295" y="0"/>
                          <a:pt x="301555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lIns="0" tIns="0" rIns="0" bIns="0"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</p:grpSp>
          </p:grpSp>
        </p:grpSp>
        <p:sp>
          <p:nvSpPr>
            <p:cNvPr id="34" name="Title"/>
            <p:cNvSpPr txBox="1"/>
            <p:nvPr/>
          </p:nvSpPr>
          <p:spPr>
            <a:xfrm>
              <a:off x="368737" y="615033"/>
              <a:ext cx="10858500" cy="1300426"/>
            </a:xfrm>
            <a:prstGeom prst="rect">
              <a:avLst/>
            </a:prstGeom>
            <a:noFill/>
          </p:spPr>
          <p:txBody>
            <a:bodyPr wrap="square" rtlCol="0" anchor="t" anchorCtr="1">
              <a:normAutofit/>
            </a:bodyPr>
            <a:lstStyle/>
            <a:p>
              <a:pPr algn="ctr"/>
              <a:r>
                <a:rPr lang="zh-CN" altLang="en-US" sz="3600" b="1" dirty="0">
                  <a:cs typeface="+mn-ea"/>
                  <a:sym typeface="+mn-lt"/>
                </a:rPr>
                <a:t>促进城乡一体化发展</a:t>
              </a:r>
              <a:endParaRPr lang="en-US" altLang="zh-CN" sz="3600" b="1" dirty="0">
                <a:cs typeface="+mn-ea"/>
                <a:sym typeface="+mn-lt"/>
              </a:endParaRPr>
            </a:p>
            <a:p>
              <a:pPr algn="ctr"/>
              <a:r>
                <a:rPr lang="zh-CN" altLang="en-US" dirty="0"/>
                <a:t>                                                                                     </a:t>
              </a:r>
              <a:r>
                <a:rPr lang="en-US" altLang="zh-CN" dirty="0"/>
                <a:t>——</a:t>
              </a:r>
              <a:r>
                <a:rPr lang="zh-CN" altLang="en-US" dirty="0"/>
                <a:t>助力乡村振兴发展，建设美丽新农村</a:t>
              </a:r>
              <a:endParaRPr lang="en-US" dirty="0"/>
            </a:p>
          </p:txBody>
        </p:sp>
      </p:grp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4880657" y="2790517"/>
            <a:ext cx="4406901" cy="1079200"/>
          </a:xfrm>
        </p:spPr>
        <p:txBody>
          <a:bodyPr/>
          <a:lstStyle/>
          <a:p>
            <a:r>
              <a:rPr lang="zh-CN" altLang="en-US" dirty="0"/>
              <a:t>第三章 </a:t>
            </a:r>
            <a:br>
              <a:rPr lang="en-US" altLang="zh-CN" dirty="0"/>
            </a:br>
            <a:r>
              <a:rPr lang="zh-CN" altLang="en-US" dirty="0"/>
              <a:t>现状与改变</a:t>
            </a:r>
            <a:endParaRPr lang="en-US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2788132" y="2198979"/>
            <a:ext cx="8756274" cy="3580152"/>
            <a:chOff x="3109358" y="2748468"/>
            <a:chExt cx="8345739" cy="3216722"/>
          </a:xfrm>
        </p:grpSpPr>
        <p:cxnSp>
          <p:nvCxnSpPr>
            <p:cNvPr id="5" name="直接连接符 4"/>
            <p:cNvCxnSpPr>
              <a:stCxn id="30" idx="2"/>
              <a:endCxn id="34" idx="0"/>
            </p:cNvCxnSpPr>
            <p:nvPr/>
          </p:nvCxnSpPr>
          <p:spPr>
            <a:xfrm>
              <a:off x="3907258" y="3047094"/>
              <a:ext cx="0" cy="1244057"/>
            </a:xfrm>
            <a:prstGeom prst="line">
              <a:avLst/>
            </a:prstGeom>
            <a:ln cap="rnd">
              <a:solidFill>
                <a:schemeClr val="tx1">
                  <a:alpha val="1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ictureMisc"/>
            <p:cNvSpPr/>
            <p:nvPr/>
          </p:nvSpPr>
          <p:spPr>
            <a:xfrm>
              <a:off x="4693194" y="2915639"/>
              <a:ext cx="2805612" cy="2805612"/>
            </a:xfrm>
            <a:prstGeom prst="rect">
              <a:avLst/>
            </a:prstGeom>
            <a:blipFill>
              <a:blip r:embed="rId2"/>
              <a:stretch>
                <a:fillRect l="-26652" t="470" r="-27927" b="-470"/>
              </a:stretch>
            </a:blipFill>
            <a:ln w="38100">
              <a:noFill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  <p:cxnSp>
          <p:nvCxnSpPr>
            <p:cNvPr id="74" name="直接连接符 73"/>
            <p:cNvCxnSpPr>
              <a:stCxn id="75" idx="2"/>
              <a:endCxn id="76" idx="0"/>
            </p:cNvCxnSpPr>
            <p:nvPr/>
          </p:nvCxnSpPr>
          <p:spPr>
            <a:xfrm>
              <a:off x="8284741" y="3047094"/>
              <a:ext cx="0" cy="1244057"/>
            </a:xfrm>
            <a:prstGeom prst="line">
              <a:avLst/>
            </a:prstGeom>
            <a:ln cap="rnd">
              <a:solidFill>
                <a:schemeClr val="tx1">
                  <a:alpha val="1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组合 6"/>
            <p:cNvGrpSpPr/>
            <p:nvPr/>
          </p:nvGrpSpPr>
          <p:grpSpPr>
            <a:xfrm>
              <a:off x="3109358" y="2748468"/>
              <a:ext cx="867094" cy="461665"/>
              <a:chOff x="3109358" y="2748468"/>
              <a:chExt cx="867094" cy="461665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3838064" y="2908707"/>
                <a:ext cx="138388" cy="138387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60000">
                    <a:schemeClr val="accent1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3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1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Number1"/>
              <p:cNvSpPr txBox="1"/>
              <p:nvPr/>
            </p:nvSpPr>
            <p:spPr>
              <a:xfrm>
                <a:off x="3109358" y="2748468"/>
                <a:ext cx="612668" cy="461665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3200" b="1" i="1">
                    <a:gradFill>
                      <a:gsLst>
                        <a:gs pos="0">
                          <a:schemeClr val="accent1">
                            <a:lumMod val="60000"/>
                            <a:lumOff val="40000"/>
                          </a:schemeClr>
                        </a:gs>
                        <a:gs pos="60000">
                          <a:schemeClr val="accent1"/>
                        </a:gs>
                      </a:gsLst>
                      <a:lin ang="2700000" scaled="0"/>
                    </a:gradFill>
                    <a:effectLst>
                      <a:outerShdw blurRad="76200" dist="50800" dir="5400000" algn="ctr" rotWithShape="0">
                        <a:schemeClr val="accent1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r>
                  <a:rPr lang="en-US" altLang="zh-CN" sz="2400" i="0" dirty="0"/>
                  <a:t>01.</a:t>
                </a:r>
                <a:endParaRPr lang="zh-CN" altLang="en-US" sz="2400" i="0" dirty="0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8215547" y="2748468"/>
              <a:ext cx="867095" cy="461665"/>
              <a:chOff x="8215547" y="2748468"/>
              <a:chExt cx="867095" cy="461665"/>
            </a:xfrm>
          </p:grpSpPr>
          <p:sp>
            <p:nvSpPr>
              <p:cNvPr id="75" name="矩形 74"/>
              <p:cNvSpPr/>
              <p:nvPr/>
            </p:nvSpPr>
            <p:spPr>
              <a:xfrm>
                <a:off x="8215547" y="2908707"/>
                <a:ext cx="138388" cy="138387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60000">
                    <a:schemeClr val="accent2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2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7" name="Number2"/>
              <p:cNvSpPr txBox="1"/>
              <p:nvPr/>
            </p:nvSpPr>
            <p:spPr>
              <a:xfrm>
                <a:off x="8469974" y="2748468"/>
                <a:ext cx="612668" cy="461665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3200" b="1" i="1">
                    <a:gradFill>
                      <a:gsLst>
                        <a:gs pos="0">
                          <a:schemeClr val="accent2">
                            <a:lumMod val="60000"/>
                            <a:lumOff val="40000"/>
                          </a:schemeClr>
                        </a:gs>
                        <a:gs pos="60000">
                          <a:schemeClr val="accent2"/>
                        </a:gs>
                      </a:gsLst>
                      <a:lin ang="2700000" scaled="0"/>
                    </a:gradFill>
                    <a:effectLst>
                      <a:outerShdw blurRad="76200" dist="50800" dir="5400000" algn="ctr" rotWithShape="0">
                        <a:schemeClr val="accent2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r>
                  <a:rPr lang="en-US" altLang="zh-CN" sz="2400" i="0" dirty="0"/>
                  <a:t>01.</a:t>
                </a:r>
                <a:endParaRPr lang="zh-CN" altLang="en-US" sz="2400" i="0" dirty="0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3109358" y="4116837"/>
              <a:ext cx="867094" cy="461665"/>
              <a:chOff x="3109358" y="4116837"/>
              <a:chExt cx="867094" cy="461665"/>
            </a:xfrm>
          </p:grpSpPr>
          <p:sp>
            <p:nvSpPr>
              <p:cNvPr id="34" name="矩形 33"/>
              <p:cNvSpPr/>
              <p:nvPr/>
            </p:nvSpPr>
            <p:spPr>
              <a:xfrm>
                <a:off x="3838064" y="4291151"/>
                <a:ext cx="138388" cy="138387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60000">
                    <a:schemeClr val="accent3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3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3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1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Number3"/>
              <p:cNvSpPr txBox="1"/>
              <p:nvPr/>
            </p:nvSpPr>
            <p:spPr>
              <a:xfrm>
                <a:off x="3109358" y="4116837"/>
                <a:ext cx="612668" cy="461665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3200" b="1" i="1">
                    <a:gradFill>
                      <a:gsLst>
                        <a:gs pos="0">
                          <a:schemeClr val="accent3">
                            <a:lumMod val="60000"/>
                            <a:lumOff val="40000"/>
                          </a:schemeClr>
                        </a:gs>
                        <a:gs pos="60000">
                          <a:schemeClr val="accent3"/>
                        </a:gs>
                      </a:gsLst>
                      <a:lin ang="2700000" scaled="0"/>
                    </a:gradFill>
                    <a:effectLst>
                      <a:outerShdw blurRad="76200" dist="50800" dir="5400000" algn="ctr" rotWithShape="0">
                        <a:schemeClr val="accent3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r>
                  <a:rPr lang="en-US" altLang="zh-CN" sz="2400" i="0" dirty="0"/>
                  <a:t>02.</a:t>
                </a:r>
                <a:endParaRPr lang="zh-CN" altLang="en-US" sz="2400" i="0" dirty="0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8215547" y="4103125"/>
              <a:ext cx="3099856" cy="820091"/>
              <a:chOff x="8215547" y="4103125"/>
              <a:chExt cx="3099856" cy="820091"/>
            </a:xfrm>
          </p:grpSpPr>
          <p:sp>
            <p:nvSpPr>
              <p:cNvPr id="42" name="Bullet4"/>
              <p:cNvSpPr txBox="1"/>
              <p:nvPr/>
            </p:nvSpPr>
            <p:spPr>
              <a:xfrm>
                <a:off x="9082643" y="4103125"/>
                <a:ext cx="2232760" cy="820091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/>
                  <a:t>结合各生态园区和当地的旅游资源和地方特色美食，科学规划农业生态园的建设，</a:t>
                </a:r>
                <a:endParaRPr lang="en-US" sz="1400" dirty="0"/>
              </a:p>
            </p:txBody>
          </p:sp>
          <p:sp>
            <p:nvSpPr>
              <p:cNvPr id="76" name="矩形 75"/>
              <p:cNvSpPr/>
              <p:nvPr/>
            </p:nvSpPr>
            <p:spPr>
              <a:xfrm>
                <a:off x="8215547" y="4291151"/>
                <a:ext cx="138388" cy="138387"/>
              </a:xfrm>
              <a:prstGeom prst="rect">
                <a:avLst/>
              </a:prstGeom>
              <a:gradFill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60000">
                    <a:schemeClr val="accent4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4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8" name="Number4"/>
              <p:cNvSpPr txBox="1"/>
              <p:nvPr/>
            </p:nvSpPr>
            <p:spPr>
              <a:xfrm>
                <a:off x="8469974" y="4116837"/>
                <a:ext cx="612668" cy="461665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3200" b="1" i="1">
                    <a:gradFill>
                      <a:gsLst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60000">
                          <a:schemeClr val="accent4"/>
                        </a:gs>
                      </a:gsLst>
                      <a:lin ang="2700000" scaled="0"/>
                    </a:gradFill>
                    <a:effectLst>
                      <a:outerShdw blurRad="76200" dist="50800" dir="5400000" algn="ctr" rotWithShape="0">
                        <a:schemeClr val="accent4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r>
                  <a:rPr lang="en-US" altLang="zh-CN" sz="2400" i="0" dirty="0"/>
                  <a:t>02.</a:t>
                </a:r>
                <a:endParaRPr lang="zh-CN" altLang="en-US" sz="2400" i="0" dirty="0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3109358" y="5420710"/>
              <a:ext cx="867094" cy="461665"/>
              <a:chOff x="3109358" y="5420710"/>
              <a:chExt cx="867094" cy="461665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3838064" y="5595024"/>
                <a:ext cx="138388" cy="138387"/>
              </a:xfrm>
              <a:prstGeom prst="rect">
                <a:avLst/>
              </a:prstGeom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60000">
                    <a:schemeClr val="accent5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5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Number5"/>
              <p:cNvSpPr txBox="1"/>
              <p:nvPr/>
            </p:nvSpPr>
            <p:spPr>
              <a:xfrm>
                <a:off x="3109358" y="5420710"/>
                <a:ext cx="612668" cy="461665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3200" b="1" i="1">
                    <a:gradFill>
                      <a:gsLst>
                        <a:gs pos="0">
                          <a:schemeClr val="accent5">
                            <a:lumMod val="60000"/>
                            <a:lumOff val="40000"/>
                          </a:schemeClr>
                        </a:gs>
                        <a:gs pos="60000">
                          <a:schemeClr val="accent5"/>
                        </a:gs>
                      </a:gsLst>
                      <a:lin ang="2700000" scaled="0"/>
                    </a:gradFill>
                    <a:effectLst>
                      <a:outerShdw blurRad="76200" dist="50800" dir="5400000" algn="ctr" rotWithShape="0">
                        <a:schemeClr val="accent5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r>
                  <a:rPr lang="en-US" altLang="zh-CN" sz="2400" i="0" dirty="0"/>
                  <a:t>03.</a:t>
                </a:r>
                <a:endParaRPr lang="zh-CN" altLang="en-US" sz="2400" i="0" dirty="0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8215547" y="5224855"/>
              <a:ext cx="3239550" cy="740335"/>
              <a:chOff x="8215547" y="5224855"/>
              <a:chExt cx="3239550" cy="740335"/>
            </a:xfrm>
          </p:grpSpPr>
          <p:sp>
            <p:nvSpPr>
              <p:cNvPr id="35" name="Bullet6"/>
              <p:cNvSpPr txBox="1"/>
              <p:nvPr/>
            </p:nvSpPr>
            <p:spPr>
              <a:xfrm>
                <a:off x="9057401" y="5224855"/>
                <a:ext cx="2397696" cy="740335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0" lang="zh-CN" altLang="en-US" sz="140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</a:rPr>
                  <a:t>促进种植与观光协调融合，实现农业生产的循环持续发展</a:t>
                </a:r>
                <a:endParaRPr lang="en-US" sz="1400" dirty="0"/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8215547" y="5595024"/>
                <a:ext cx="138388" cy="138387"/>
              </a:xfrm>
              <a:prstGeom prst="rect">
                <a:avLst/>
              </a:prstGeom>
              <a:gradFill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60000">
                    <a:schemeClr val="accent6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6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Number6"/>
              <p:cNvSpPr txBox="1"/>
              <p:nvPr/>
            </p:nvSpPr>
            <p:spPr>
              <a:xfrm>
                <a:off x="8469974" y="5420710"/>
                <a:ext cx="6126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3200" b="1" i="1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60000">
                          <a:schemeClr val="accent6"/>
                        </a:gs>
                      </a:gsLst>
                      <a:lin ang="2700000" scaled="0"/>
                    </a:gradFill>
                    <a:effectLst>
                      <a:outerShdw blurRad="76200" dist="50800" dir="5400000" algn="ctr" rotWithShape="0">
                        <a:schemeClr val="accent6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r>
                  <a:rPr lang="en-US" altLang="zh-CN" sz="2400" i="0" dirty="0"/>
                  <a:t>03.</a:t>
                </a:r>
                <a:endParaRPr lang="zh-CN" altLang="en-US" sz="2400" i="0" dirty="0"/>
              </a:p>
            </p:txBody>
          </p:sp>
        </p:grpSp>
        <p:cxnSp>
          <p:nvCxnSpPr>
            <p:cNvPr id="40" name="直接连接符 39"/>
            <p:cNvCxnSpPr>
              <a:stCxn id="76" idx="2"/>
              <a:endCxn id="38" idx="0"/>
            </p:cNvCxnSpPr>
            <p:nvPr/>
          </p:nvCxnSpPr>
          <p:spPr>
            <a:xfrm>
              <a:off x="8284741" y="4429538"/>
              <a:ext cx="0" cy="1165486"/>
            </a:xfrm>
            <a:prstGeom prst="line">
              <a:avLst/>
            </a:prstGeom>
            <a:ln cap="rnd">
              <a:solidFill>
                <a:schemeClr val="tx1">
                  <a:alpha val="1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>
              <a:stCxn id="34" idx="2"/>
              <a:endCxn id="33" idx="0"/>
            </p:cNvCxnSpPr>
            <p:nvPr/>
          </p:nvCxnSpPr>
          <p:spPr>
            <a:xfrm>
              <a:off x="3907258" y="4429538"/>
              <a:ext cx="0" cy="1165486"/>
            </a:xfrm>
            <a:prstGeom prst="line">
              <a:avLst/>
            </a:prstGeom>
            <a:ln cap="rnd">
              <a:solidFill>
                <a:schemeClr val="tx1">
                  <a:alpha val="1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753979" y="986872"/>
            <a:ext cx="10329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现状与改变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16568" y="3571653"/>
            <a:ext cx="27128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</a:rPr>
              <a:t>现代化发展理念还较为缺乏无法满足游客对于观光旅游的需要</a:t>
            </a:r>
            <a:endParaRPr lang="en-US" altLang="zh-CN" sz="1400" dirty="0">
              <a:latin typeface="+mn-ea"/>
            </a:endParaRPr>
          </a:p>
          <a:p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308542" y="2198979"/>
            <a:ext cx="2588238" cy="700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/>
              <a:t>宣传力度不够，无法形成可持续发展的局面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08542" y="4984929"/>
            <a:ext cx="2620887" cy="700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/>
              <a:t>开发程度仍处于低层次，交通基础设施不便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084912" y="2166862"/>
            <a:ext cx="2593739" cy="1016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/>
              <a:t>通过互联网</a:t>
            </a:r>
            <a:r>
              <a:rPr lang="en-US" altLang="zh-CN" sz="1400" dirty="0"/>
              <a:t>+</a:t>
            </a:r>
            <a:r>
              <a:rPr lang="zh-CN" altLang="en-US" sz="1400" dirty="0"/>
              <a:t>获取游客体验信息反馈，模拟园区情况，优化园区规划布局。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4770298" y="2774751"/>
            <a:ext cx="4406901" cy="1079200"/>
          </a:xfrm>
        </p:spPr>
        <p:txBody>
          <a:bodyPr/>
          <a:lstStyle/>
          <a:p>
            <a:r>
              <a:rPr lang="zh-CN" altLang="en-US" dirty="0"/>
              <a:t>第四章 </a:t>
            </a:r>
            <a:br>
              <a:rPr lang="en-US" altLang="zh-CN" dirty="0"/>
            </a:br>
            <a:r>
              <a:rPr lang="zh-CN" altLang="en-US" b="0" i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研究路径及目的</a:t>
            </a:r>
            <a:endParaRPr lang="en-US" dirty="0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2"/>
  <p:tag name="AS_OS" val="Microsoft Windows NT 10.0.22631.0"/>
  <p:tag name="AS_RELEASE_DATE" val="2023.10.14"/>
  <p:tag name="AS_TITLE" val="Aspose.Slides for .NET6"/>
  <p:tag name="AS_VERSION" val="23.10"/>
  <p:tag name="ISLIDE.GUIDESSETTING" val="{&quot;Id&quot;:&quot;GuidesStyle_Normal&quot;,&quot;Name&quot;:&quot;GuidesStyle_Normal&quot;,&quot;Kind&quot;:0,&quot;OldGuidesSetting&quot;:{&quot;HeaderHeight&quot;:15.0,&quot;FooterHeight&quot;:9.0,&quot;SideMargin&quot;:5.5,&quot;TopMargin&quot;:0.0,&quot;BottomMargin&quot;:0.0,&quot;IntervalMargin&quot;:1.5}}"/>
  <p:tag name="COMMONDATA" val="eyJoZGlkIjoiZjFmZWIzNDg2MmIzZjExOTIzMmViNTBmYTMwYTk0ZWY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4_3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4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0924_4*l_h_f*1_4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输入你的智能图形项正文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0924_4*l_h_a*1_4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2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2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10000000149011612,&quot;colorType&quot;:1,&quot;foreColorIndex&quot;:8,&quot;pos&quot;:0,&quot;transparency&quot;:0},{&quot;brightness&quot;:0,&quot;colorType&quot;:1,&quot;foreColorIndex&quot;:8,&quot;pos&quot;:1,&quot;transparency&quot;:0}],&quot;type&quot;:3},&quot;glow&quot;:{&quot;colorType&quot;:0},&quot;line&quot;:{&quot;type&quot;:0},&quot;shadow&quot;:{&quot;brightness&quot;:0.800000011920929,&quot;colorType&quot;:1,&quot;foreColorIndex&quot;:8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2_2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10000000149011612,&quot;colorType&quot;:1,&quot;foreColorIndex&quot;:8,&quot;pos&quot;:0,&quot;transparency&quot;:0},{&quot;brightness&quot;:0,&quot;colorType&quot;:1,&quot;foreColorIndex&quot;:8,&quot;pos&quot;:1,&quot;transparency&quot;:0}],&quot;type&quot;:3},&quot;glow&quot;:{&quot;colorType&quot;:0},&quot;line&quot;:{&quot;type&quot;:0},&quot;shadow&quot;:{&quot;brightness&quot;:0.800000011920929,&quot;colorType&quot;:1,&quot;foreColorIndex&quot;:8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2_3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0924_4*l_h_f*1_2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输入你的智能图形项正文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0924_4*l_h_a*1_2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3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3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3_2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3_2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3_3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3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0924_4*l_h_f*1_3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输入你的智能图形项正文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0924_4*l_h_a*1_3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1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1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1_2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1_3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0924_4*l_h_f*1_1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输入你的智能图形项正文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0924_4*l_h_a*1_1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5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5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5_2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5_2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0924_4*l_h_x*1_1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UNIT_VALUE" val="96*96"/>
  <p:tag name="KSO_WM_UNIT_TYPE" val="l_h_x"/>
  <p:tag name="KSO_WM_UNIT_INDEX" val="1_1_1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0924_4*l_h_x*1_2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UNIT_VALUE" val="89*96"/>
  <p:tag name="KSO_WM_UNIT_TYPE" val="l_h_x"/>
  <p:tag name="KSO_WM_UNIT_INDEX" val="1_2_1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5_3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5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0924_4*l_h_x*1_3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UNIT_VALUE" val="96*96"/>
  <p:tag name="KSO_WM_UNIT_TYPE" val="l_h_x"/>
  <p:tag name="KSO_WM_UNIT_INDEX" val="1_3_1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5_1"/>
  <p:tag name="KSO_WM_UNIT_ID" val="diagram20230924_4*l_h_f*1_5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输入你的智能图形项正文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0924_4*l_h_x*1_4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UNIT_VALUE" val="92*96"/>
  <p:tag name="KSO_WM_UNIT_TYPE" val="l_h_x"/>
  <p:tag name="KSO_WM_UNIT_INDEX" val="1_4_1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5_1"/>
  <p:tag name="KSO_WM_UNIT_ID" val="diagram20230924_4*l_h_a*1_5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0924_4*l_h_x*1_5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UNIT_VALUE" val="65*96"/>
  <p:tag name="KSO_WM_UNIT_TYPE" val="l_h_x"/>
  <p:tag name="KSO_WM_UNIT_INDEX" val="1_5_1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0924"/>
  <p:tag name="KSO_WM_SPECIAL_SOURCE" val="bdnull"/>
  <p:tag name="KSO_WM_SLIDE_ID" val="diagram20230924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SLIDE_LAYOUT" val="a_l"/>
  <p:tag name="KSO_WM_SLIDE_LAYOUT_CNT" val="1_1"/>
  <p:tag name="KSO_WM_SLIDE_TYPE" val="text"/>
  <p:tag name="KSO_WM_SLIDE_SUBTYPE" val="diag"/>
  <p:tag name="KSO_WM_SLIDE_SIZE" val="865.65*246.6"/>
  <p:tag name="KSO_WM_SLIDE_POSITION" val="49.625*184.15"/>
  <p:tag name="KSO_WM_DIAGRAM_GROUP_CODE" val="l1-1"/>
  <p:tag name="KSO_WM_SLIDE_DIAGTYPE" val="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0924_4*a*1"/>
  <p:tag name="KSO_WM_TEMPLATE_CATEGORY" val="diagram"/>
  <p:tag name="KSO_WM_TEMPLATE_INDEX" val="20230924"/>
  <p:tag name="KSO_WM_UNIT_LAYERLEVEL" val="1"/>
  <p:tag name="KSO_WM_TAG_VERSION" val="3.0"/>
  <p:tag name="KSO_WM_BEAUTIFY_FLAG" val="#wm#"/>
  <p:tag name="KSO_WM_UNIT_PRESET_TEXT" val="单击此处添加标题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4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4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10000000149011612,&quot;colorType&quot;:1,&quot;foreColorIndex&quot;:8,&quot;pos&quot;:0,&quot;transparency&quot;:0},{&quot;brightness&quot;:0,&quot;colorType&quot;:1,&quot;foreColorIndex&quot;:8,&quot;pos&quot;:1,&quot;transparency&quot;:0}],&quot;type&quot;:3},&quot;glow&quot;:{&quot;colorType&quot;:0},&quot;line&quot;:{&quot;type&quot;:0},&quot;shadow&quot;:{&quot;brightness&quot;:0.800000011920929,&quot;colorType&quot;:1,&quot;foreColorIndex&quot;:8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4_2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4_2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10000000149011612,&quot;colorType&quot;:1,&quot;foreColorIndex&quot;:8,&quot;pos&quot;:0,&quot;transparency&quot;:0},{&quot;brightness&quot;:0,&quot;colorType&quot;:1,&quot;foreColorIndex&quot;:8,&quot;pos&quot;:1,&quot;transparency&quot;:0}],&quot;type&quot;:3},&quot;glow&quot;:{&quot;colorType&quot;:0},&quot;line&quot;:{&quot;type&quot;:0},&quot;shadow&quot;:{&quot;brightness&quot;:0.800000011920929,&quot;colorType&quot;:1,&quot;foreColorIndex&quot;:8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heme/theme1.xml><?xml version="1.0" encoding="utf-8"?>
<a:theme xmlns:a="http://schemas.openxmlformats.org/drawingml/2006/main" name="Designed by iSlide">
  <a:themeElements>
    <a:clrScheme name="iSlide">
      <a:dk1>
        <a:srgbClr val="2F2F2F"/>
      </a:dk1>
      <a:lt1>
        <a:srgbClr val="FFFFFF"/>
      </a:lt1>
      <a:dk2>
        <a:srgbClr val="778495"/>
      </a:dk2>
      <a:lt2>
        <a:srgbClr val="F0F0F0"/>
      </a:lt2>
      <a:accent1>
        <a:srgbClr val="599116"/>
      </a:accent1>
      <a:accent2>
        <a:srgbClr val="BDBC4E"/>
      </a:accent2>
      <a:accent3>
        <a:srgbClr val="49661F"/>
      </a:accent3>
      <a:accent4>
        <a:srgbClr val="91A648"/>
      </a:accent4>
      <a:accent5>
        <a:srgbClr val="AFB259"/>
      </a:accent5>
      <a:accent6>
        <a:srgbClr val="AFB259"/>
      </a:accent6>
      <a:hlink>
        <a:srgbClr val="F84D4D"/>
      </a:hlink>
      <a:folHlink>
        <a:srgbClr val="979797"/>
      </a:folHlink>
    </a:clrScheme>
    <a:fontScheme name="iSlide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iSlid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iSlide Presentation Template</Template>
  <TotalTime>1</TotalTime>
  <Words>943</Words>
  <Application>Microsoft Office PowerPoint</Application>
  <PresentationFormat>宽屏</PresentationFormat>
  <Paragraphs>50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4" baseType="lpstr">
      <vt:lpstr>微软雅黑</vt:lpstr>
      <vt:lpstr>Arial</vt:lpstr>
      <vt:lpstr>Designed by iSlide</vt:lpstr>
      <vt:lpstr>乡村振兴与农业生态园的建设研究</vt:lpstr>
      <vt:lpstr>目录</vt:lpstr>
      <vt:lpstr>第一章 文献资料概述 </vt:lpstr>
      <vt:lpstr>    农业生态园是一种新兴的农业生产模式，是将农业、商业和旅游业融为一体的经营模式，对乡村振兴战略的实施具有重要的作用。农业生态园不仅可以吸引游客参与田间活动，还可以带动周边产品的开发，增加当地农民的就业机会，提高农民的经济收入，丰富当地的旅游资源，给生活在周边的人们带来乐趣。同时起到优化当地产业结构和加速地方经济发展作用，形成乡村经济良性发展的局面，达到振兴乡村经济的战略目的。     农业生态园作为乡村振兴的有效途径之一，可促进农村经济与生态经济的发展。黄浦先对农业生态园的概念做出阐述，即农业生态园是生态农业与生态旅游的融合，是以农业生产为基础，集观光、绿化、娱乐、科技示范为一体的农业创新发展模式。我国许多研究指出农业生态园发展的必要性。黄浦指出农业生态园能够在一定程度上改善自然环境，推动乡村生态文明建设。刘子杰等认为，农业生态园是在发展第一产业的基础上，融合第二、第三产业，其自身的发展能够带动相关产业的协同发展，一方面能够促进乡村经济多元化发展，另一方面能促进当地村民就业，缩小城乡收入差距，加快城乡一体化进程。慕石雷认为，农业生态园在科技创新方面的发展，能够创新农产品培育与生产技术，使农产品能快速发展，以满足更多消费需求，带动区域经济发展，从而不断缩小与城市的差距。 </vt:lpstr>
      <vt:lpstr>第二章  出发点与目标</vt:lpstr>
      <vt:lpstr>PowerPoint 演示文稿</vt:lpstr>
      <vt:lpstr>第三章  现状与改变</vt:lpstr>
      <vt:lpstr>PowerPoint 演示文稿</vt:lpstr>
      <vt:lpstr>第四章  研究路径及目的</vt:lpstr>
      <vt:lpstr>   研究路径及目的</vt:lpstr>
      <vt:lpstr>谢谢观看</vt:lpstr>
    </vt:vector>
  </TitlesOfParts>
  <Manager>iSlide</Manager>
  <Company>iSlide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iSlide</dc:creator>
  <cp:lastModifiedBy>WF L</cp:lastModifiedBy>
  <cp:revision>7</cp:revision>
  <cp:lastPrinted>2024-01-29T00:00:00Z</cp:lastPrinted>
  <dcterms:created xsi:type="dcterms:W3CDTF">2024-01-29T00:00:00Z</dcterms:created>
  <dcterms:modified xsi:type="dcterms:W3CDTF">2024-09-14T04:37:20Z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ad2d3d55-38bb-495c-846f-391b424d25c3</vt:lpwstr>
  </property>
  <property fmtid="{D5CDD505-2E9C-101B-9397-08002B2CF9AE}" pid="3" name="ICV">
    <vt:lpwstr>51295A37CBBE4999B8C2CC2E7C2C0F67_13</vt:lpwstr>
  </property>
  <property fmtid="{D5CDD505-2E9C-101B-9397-08002B2CF9AE}" pid="4" name="KSOProductBuildVer">
    <vt:lpwstr>2052-12.1.0.18240</vt:lpwstr>
  </property>
</Properties>
</file>