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99" r:id="rId3"/>
    <p:sldId id="301" r:id="rId4"/>
    <p:sldId id="312" r:id="rId5"/>
    <p:sldId id="313" r:id="rId6"/>
    <p:sldId id="315" r:id="rId7"/>
    <p:sldId id="302" r:id="rId8"/>
    <p:sldId id="314" r:id="rId9"/>
    <p:sldId id="305" r:id="rId10"/>
    <p:sldId id="294" r:id="rId11"/>
    <p:sldId id="259" r:id="rId12"/>
    <p:sldId id="300" r:id="rId13"/>
    <p:sldId id="258" r:id="rId14"/>
    <p:sldId id="306" r:id="rId15"/>
    <p:sldId id="260" r:id="rId16"/>
    <p:sldId id="288" r:id="rId17"/>
    <p:sldId id="303" r:id="rId18"/>
    <p:sldId id="291" r:id="rId19"/>
    <p:sldId id="296" r:id="rId20"/>
    <p:sldId id="304" r:id="rId21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85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336" y="39"/>
      </p:cViewPr>
      <p:guideLst>
        <p:guide orient="horz" pos="2160"/>
        <p:guide pos="38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3.bin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5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58.xml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5.pn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1" Type="http://schemas.openxmlformats.org/officeDocument/2006/relationships/image" Target="../media/image20.bin"/><Relationship Id="rId5" Type="http://schemas.openxmlformats.org/officeDocument/2006/relationships/tags" Target="../tags/tag60.xml"/><Relationship Id="rId10" Type="http://schemas.openxmlformats.org/officeDocument/2006/relationships/image" Target="../media/image19.bin"/><Relationship Id="rId4" Type="http://schemas.openxmlformats.org/officeDocument/2006/relationships/tags" Target="../tags/tag59.xml"/><Relationship Id="rId9" Type="http://schemas.openxmlformats.org/officeDocument/2006/relationships/image" Target="../media/image18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3.bin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72.xml"/><Relationship Id="rId13" Type="http://schemas.openxmlformats.org/officeDocument/2006/relationships/tags" Target="../tags/tag77.xml"/><Relationship Id="rId18" Type="http://schemas.openxmlformats.org/officeDocument/2006/relationships/image" Target="../media/image21.png"/><Relationship Id="rId3" Type="http://schemas.openxmlformats.org/officeDocument/2006/relationships/tags" Target="../tags/tag67.xml"/><Relationship Id="rId7" Type="http://schemas.openxmlformats.org/officeDocument/2006/relationships/tags" Target="../tags/tag71.xml"/><Relationship Id="rId12" Type="http://schemas.openxmlformats.org/officeDocument/2006/relationships/tags" Target="../tags/tag76.xml"/><Relationship Id="rId17" Type="http://schemas.openxmlformats.org/officeDocument/2006/relationships/slideLayout" Target="../slideLayouts/slideLayout1.xml"/><Relationship Id="rId2" Type="http://schemas.openxmlformats.org/officeDocument/2006/relationships/tags" Target="../tags/tag66.xml"/><Relationship Id="rId16" Type="http://schemas.openxmlformats.org/officeDocument/2006/relationships/tags" Target="../tags/tag80.xml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11" Type="http://schemas.openxmlformats.org/officeDocument/2006/relationships/tags" Target="../tags/tag75.xml"/><Relationship Id="rId5" Type="http://schemas.openxmlformats.org/officeDocument/2006/relationships/tags" Target="../tags/tag69.xml"/><Relationship Id="rId15" Type="http://schemas.openxmlformats.org/officeDocument/2006/relationships/tags" Target="../tags/tag79.xml"/><Relationship Id="rId10" Type="http://schemas.openxmlformats.org/officeDocument/2006/relationships/tags" Target="../tags/tag74.xml"/><Relationship Id="rId4" Type="http://schemas.openxmlformats.org/officeDocument/2006/relationships/tags" Target="../tags/tag68.xml"/><Relationship Id="rId9" Type="http://schemas.openxmlformats.org/officeDocument/2006/relationships/tags" Target="../tags/tag73.xml"/><Relationship Id="rId14" Type="http://schemas.openxmlformats.org/officeDocument/2006/relationships/tags" Target="../tags/tag7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3.bin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23.bin"/><Relationship Id="rId5" Type="http://schemas.openxmlformats.org/officeDocument/2006/relationships/image" Target="../media/image2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7" Type="http://schemas.openxmlformats.org/officeDocument/2006/relationships/image" Target="../media/image25.bin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image" Target="../media/image24.bin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3.bin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bin"/><Relationship Id="rId3" Type="http://schemas.openxmlformats.org/officeDocument/2006/relationships/tags" Target="../tags/tag94.xml"/><Relationship Id="rId7" Type="http://schemas.openxmlformats.org/officeDocument/2006/relationships/image" Target="../media/image1.pn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9" Type="http://schemas.openxmlformats.org/officeDocument/2006/relationships/image" Target="../media/image27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bin"/><Relationship Id="rId3" Type="http://schemas.openxmlformats.org/officeDocument/2006/relationships/tags" Target="../tags/tag99.xml"/><Relationship Id="rId7" Type="http://schemas.openxmlformats.org/officeDocument/2006/relationships/image" Target="../media/image26.bin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00.xml"/><Relationship Id="rId9" Type="http://schemas.openxmlformats.org/officeDocument/2006/relationships/image" Target="../media/image29.bin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17.xml"/><Relationship Id="rId18" Type="http://schemas.openxmlformats.org/officeDocument/2006/relationships/tags" Target="../tags/tag22.xml"/><Relationship Id="rId26" Type="http://schemas.openxmlformats.org/officeDocument/2006/relationships/tags" Target="../tags/tag30.xml"/><Relationship Id="rId39" Type="http://schemas.openxmlformats.org/officeDocument/2006/relationships/slideLayout" Target="../slideLayouts/slideLayout1.xml"/><Relationship Id="rId21" Type="http://schemas.openxmlformats.org/officeDocument/2006/relationships/tags" Target="../tags/tag25.xml"/><Relationship Id="rId34" Type="http://schemas.openxmlformats.org/officeDocument/2006/relationships/tags" Target="../tags/tag38.xml"/><Relationship Id="rId42" Type="http://schemas.openxmlformats.org/officeDocument/2006/relationships/image" Target="../media/image5.png"/><Relationship Id="rId7" Type="http://schemas.openxmlformats.org/officeDocument/2006/relationships/tags" Target="../tags/tag11.xml"/><Relationship Id="rId2" Type="http://schemas.openxmlformats.org/officeDocument/2006/relationships/tags" Target="../tags/tag6.xml"/><Relationship Id="rId16" Type="http://schemas.openxmlformats.org/officeDocument/2006/relationships/tags" Target="../tags/tag20.xml"/><Relationship Id="rId20" Type="http://schemas.openxmlformats.org/officeDocument/2006/relationships/tags" Target="../tags/tag24.xml"/><Relationship Id="rId29" Type="http://schemas.openxmlformats.org/officeDocument/2006/relationships/tags" Target="../tags/tag33.xml"/><Relationship Id="rId41" Type="http://schemas.openxmlformats.org/officeDocument/2006/relationships/image" Target="../media/image4.png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tags" Target="../tags/tag15.xml"/><Relationship Id="rId24" Type="http://schemas.openxmlformats.org/officeDocument/2006/relationships/tags" Target="../tags/tag28.xml"/><Relationship Id="rId32" Type="http://schemas.openxmlformats.org/officeDocument/2006/relationships/tags" Target="../tags/tag36.xml"/><Relationship Id="rId37" Type="http://schemas.openxmlformats.org/officeDocument/2006/relationships/tags" Target="../tags/tag41.xml"/><Relationship Id="rId40" Type="http://schemas.openxmlformats.org/officeDocument/2006/relationships/image" Target="../media/image1.png"/><Relationship Id="rId5" Type="http://schemas.openxmlformats.org/officeDocument/2006/relationships/tags" Target="../tags/tag9.xml"/><Relationship Id="rId15" Type="http://schemas.openxmlformats.org/officeDocument/2006/relationships/tags" Target="../tags/tag19.xml"/><Relationship Id="rId23" Type="http://schemas.openxmlformats.org/officeDocument/2006/relationships/tags" Target="../tags/tag27.xml"/><Relationship Id="rId28" Type="http://schemas.openxmlformats.org/officeDocument/2006/relationships/tags" Target="../tags/tag32.xml"/><Relationship Id="rId36" Type="http://schemas.openxmlformats.org/officeDocument/2006/relationships/tags" Target="../tags/tag40.xml"/><Relationship Id="rId10" Type="http://schemas.openxmlformats.org/officeDocument/2006/relationships/tags" Target="../tags/tag14.xml"/><Relationship Id="rId19" Type="http://schemas.openxmlformats.org/officeDocument/2006/relationships/tags" Target="../tags/tag23.xml"/><Relationship Id="rId31" Type="http://schemas.openxmlformats.org/officeDocument/2006/relationships/tags" Target="../tags/tag35.xml"/><Relationship Id="rId4" Type="http://schemas.openxmlformats.org/officeDocument/2006/relationships/tags" Target="../tags/tag8.xml"/><Relationship Id="rId9" Type="http://schemas.openxmlformats.org/officeDocument/2006/relationships/tags" Target="../tags/tag13.xml"/><Relationship Id="rId14" Type="http://schemas.openxmlformats.org/officeDocument/2006/relationships/tags" Target="../tags/tag18.xml"/><Relationship Id="rId22" Type="http://schemas.openxmlformats.org/officeDocument/2006/relationships/tags" Target="../tags/tag26.xml"/><Relationship Id="rId27" Type="http://schemas.openxmlformats.org/officeDocument/2006/relationships/tags" Target="../tags/tag31.xml"/><Relationship Id="rId30" Type="http://schemas.openxmlformats.org/officeDocument/2006/relationships/tags" Target="../tags/tag34.xml"/><Relationship Id="rId35" Type="http://schemas.openxmlformats.org/officeDocument/2006/relationships/tags" Target="../tags/tag39.xml"/><Relationship Id="rId8" Type="http://schemas.openxmlformats.org/officeDocument/2006/relationships/tags" Target="../tags/tag12.xml"/><Relationship Id="rId3" Type="http://schemas.openxmlformats.org/officeDocument/2006/relationships/tags" Target="../tags/tag7.xml"/><Relationship Id="rId12" Type="http://schemas.openxmlformats.org/officeDocument/2006/relationships/tags" Target="../tags/tag16.xml"/><Relationship Id="rId17" Type="http://schemas.openxmlformats.org/officeDocument/2006/relationships/tags" Target="../tags/tag21.xml"/><Relationship Id="rId25" Type="http://schemas.openxmlformats.org/officeDocument/2006/relationships/tags" Target="../tags/tag29.xml"/><Relationship Id="rId33" Type="http://schemas.openxmlformats.org/officeDocument/2006/relationships/tags" Target="../tags/tag37.xml"/><Relationship Id="rId38" Type="http://schemas.openxmlformats.org/officeDocument/2006/relationships/tags" Target="../tags/tag4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7" Type="http://schemas.openxmlformats.org/officeDocument/2006/relationships/image" Target="../media/image3.bin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image" Target="../media/image30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3.bin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3.bin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1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3.bin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男士, 自然, 照片&#10;&#10;描述已自动生成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3"/>
          <a:stretch>
            <a:fillRect/>
          </a:stretch>
        </p:blipFill>
        <p:spPr>
          <a:xfrm>
            <a:off x="0" y="3112191"/>
            <a:ext cx="12192000" cy="3745809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80143" y="4852382"/>
            <a:ext cx="3585028" cy="830997"/>
          </a:xfrm>
          <a:prstGeom prst="rect">
            <a:avLst/>
          </a:prstGeom>
          <a:noFill/>
          <a:ln w="6350"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汇报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rPr>
              <a:t>人：孟雅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收集资料：林炜健、周雪芹、陈婉愉</a:t>
            </a:r>
            <a:endParaRPr lang="en-US" altLang="zh-CN" sz="1600" b="1" dirty="0">
              <a:solidFill>
                <a:prstClr val="black">
                  <a:lumMod val="85000"/>
                  <a:lumOff val="15000"/>
                </a:prst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rPr>
              <a:t>制作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rPr>
              <a:t>PPT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rPr>
              <a:t>：陈法凤、叶敏仪、庞铖莉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+mn-cs"/>
            </a:endParaRPr>
          </a:p>
        </p:txBody>
      </p:sp>
      <p:pic>
        <p:nvPicPr>
          <p:cNvPr id="18" name="图片 17" descr="7b0a202020202266696c746572223a202230220a7d0a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29346" t="28657" r="46542" b="24148"/>
          <a:stretch/>
        </p:blipFill>
        <p:spPr>
          <a:xfrm>
            <a:off x="561976" y="846021"/>
            <a:ext cx="2103640" cy="2477770"/>
          </a:xfrm>
          <a:prstGeom prst="rect">
            <a:avLst/>
          </a:prstGeom>
        </p:spPr>
      </p:pic>
      <p:pic>
        <p:nvPicPr>
          <p:cNvPr id="26" name="图片 25" descr="7b0a202020202266696c746572223a202230220a7d0a"/>
          <p:cNvPicPr/>
          <p:nvPr>
            <p:custDataLst>
              <p:tags r:id="rId3"/>
            </p:custDataLst>
          </p:nvPr>
        </p:nvPicPr>
        <p:blipFill>
          <a:blip r:embed="rId7">
            <a:lum bright="6000"/>
          </a:blip>
          <a:srcRect l="46931" t="6718" r="4988" b="-3214"/>
          <a:stretch/>
        </p:blipFill>
        <p:spPr>
          <a:xfrm>
            <a:off x="7366834" y="846021"/>
            <a:ext cx="5007429" cy="6241374"/>
          </a:xfrm>
          <a:prstGeom prst="rect">
            <a:avLst/>
          </a:prstGeo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id="{F80A5A94-B0BF-EC77-6670-6A8A4837C7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3353" y="1507446"/>
            <a:ext cx="4211782" cy="19097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CN" altLang="en-US" sz="13800" kern="200" spc="-3000" dirty="0">
                <a:latin typeface="华文行楷" panose="02010800040101010101" pitchFamily="2" charset="-122"/>
                <a:ea typeface="华文行楷" panose="02010800040101010101" pitchFamily="2" charset="-122"/>
              </a:rPr>
              <a:t>行天下</a:t>
            </a:r>
          </a:p>
        </p:txBody>
      </p:sp>
      <p:sp>
        <p:nvSpPr>
          <p:cNvPr id="7" name="圆角矩形 4">
            <a:extLst>
              <a:ext uri="{FF2B5EF4-FFF2-40B4-BE49-F238E27FC236}">
                <a16:creationId xmlns:a16="http://schemas.microsoft.com/office/drawing/2014/main" id="{C2C469B5-D4E1-6E95-B87B-72FE75E914CC}"/>
              </a:ext>
            </a:extLst>
          </p:cNvPr>
          <p:cNvSpPr/>
          <p:nvPr/>
        </p:nvSpPr>
        <p:spPr>
          <a:xfrm>
            <a:off x="718457" y="3472794"/>
            <a:ext cx="6564086" cy="57721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effectLst/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《</a:t>
            </a:r>
            <a:r>
              <a:rPr lang="zh-CN" altLang="en-US" sz="2400" b="1" dirty="0">
                <a:solidFill>
                  <a:schemeClr val="bg1"/>
                </a:solidFill>
                <a:effectLst/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黑神话：悟空</a:t>
            </a:r>
            <a:r>
              <a:rPr lang="en-US" altLang="zh-CN" sz="2400" b="1" dirty="0">
                <a:solidFill>
                  <a:schemeClr val="bg1"/>
                </a:solidFill>
                <a:effectLst/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》</a:t>
            </a:r>
            <a:r>
              <a:rPr lang="zh-CN" altLang="en-US" sz="2400" b="1" dirty="0">
                <a:solidFill>
                  <a:schemeClr val="bg1"/>
                </a:solidFill>
                <a:effectLst/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赋能文旅数字化</a:t>
            </a:r>
            <a:r>
              <a:rPr lang="zh-CN" altLang="en-US" sz="2400" b="1" dirty="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的</a:t>
            </a:r>
            <a:r>
              <a:rPr lang="zh-CN" altLang="en-US" sz="2400" b="1" dirty="0">
                <a:solidFill>
                  <a:schemeClr val="bg1"/>
                </a:solidFill>
                <a:effectLst/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实践研究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男士, 自然, 照片&#10;&#10;描述已自动生成">
            <a:extLst>
              <a:ext uri="{FF2B5EF4-FFF2-40B4-BE49-F238E27FC236}">
                <a16:creationId xmlns:a16="http://schemas.microsoft.com/office/drawing/2014/main" id="{88794C39-1C9E-0961-690D-658E66909B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3"/>
          <a:stretch>
            <a:fillRect/>
          </a:stretch>
        </p:blipFill>
        <p:spPr>
          <a:xfrm>
            <a:off x="0" y="3112191"/>
            <a:ext cx="12192000" cy="3745809"/>
          </a:xfrm>
          <a:prstGeom prst="rect">
            <a:avLst/>
          </a:prstGeom>
        </p:spPr>
      </p:pic>
      <p:grpSp>
        <p:nvGrpSpPr>
          <p:cNvPr id="91" name="组合 90"/>
          <p:cNvGrpSpPr/>
          <p:nvPr/>
        </p:nvGrpSpPr>
        <p:grpSpPr>
          <a:xfrm>
            <a:off x="504384" y="2064387"/>
            <a:ext cx="10467340" cy="4768215"/>
            <a:chOff x="12183584" y="6048372"/>
            <a:chExt cx="14387381" cy="6859453"/>
          </a:xfrm>
        </p:grpSpPr>
        <p:sp>
          <p:nvSpPr>
            <p:cNvPr id="92" name="矩形: 圆角 91"/>
            <p:cNvSpPr/>
            <p:nvPr/>
          </p:nvSpPr>
          <p:spPr>
            <a:xfrm>
              <a:off x="12183584" y="6048373"/>
              <a:ext cx="4389047" cy="6859452"/>
            </a:xfrm>
            <a:prstGeom prst="roundRect">
              <a:avLst>
                <a:gd name="adj" fmla="val 2900"/>
              </a:avLst>
            </a:prstGeom>
            <a:solidFill>
              <a:srgbClr val="F9F9F9"/>
            </a:solidFill>
            <a:ln w="6350">
              <a:solidFill>
                <a:schemeClr val="tx1">
                  <a:lumMod val="60000"/>
                  <a:lumOff val="40000"/>
                </a:schemeClr>
              </a:solidFill>
            </a:ln>
            <a:effectLst>
              <a:outerShdw blurRad="254000" dist="101477" dir="2699995" rotWithShape="0">
                <a:scrgbClr r="0" g="0" b="0">
                  <a:alpha val="15000"/>
                </a:sc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矩形: 圆角 92"/>
            <p:cNvSpPr/>
            <p:nvPr/>
          </p:nvSpPr>
          <p:spPr>
            <a:xfrm>
              <a:off x="12381712" y="6551709"/>
              <a:ext cx="3836868" cy="5784266"/>
            </a:xfrm>
            <a:prstGeom prst="roundRect">
              <a:avLst>
                <a:gd name="adj" fmla="val 2187"/>
              </a:avLst>
            </a:prstGeom>
            <a:blipFill rotWithShape="1">
              <a:blip r:embed="rId4" cstate="screen"/>
              <a:srcRect/>
              <a:stretch>
                <a:fillRect/>
              </a:stretch>
            </a:blip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4" name="矩形: 圆角 93"/>
            <p:cNvSpPr/>
            <p:nvPr/>
          </p:nvSpPr>
          <p:spPr>
            <a:xfrm>
              <a:off x="16686645" y="6048372"/>
              <a:ext cx="9884320" cy="6859452"/>
            </a:xfrm>
            <a:prstGeom prst="roundRect">
              <a:avLst>
                <a:gd name="adj" fmla="val 2062"/>
              </a:avLst>
            </a:prstGeom>
            <a:solidFill>
              <a:srgbClr val="F9F9F9"/>
            </a:solidFill>
            <a:ln w="6350">
              <a:solidFill>
                <a:schemeClr val="tx1">
                  <a:lumMod val="60000"/>
                  <a:lumOff val="40000"/>
                </a:schemeClr>
              </a:solidFill>
            </a:ln>
            <a:effectLst>
              <a:outerShdw blurRad="254000" dist="101477" dir="2699995" rotWithShape="0">
                <a:scrgbClr r="0" g="0" b="0">
                  <a:alpha val="15000"/>
                </a:sc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95" name="组合 94"/>
            <p:cNvGrpSpPr/>
            <p:nvPr/>
          </p:nvGrpSpPr>
          <p:grpSpPr>
            <a:xfrm>
              <a:off x="16335009" y="6505541"/>
              <a:ext cx="580844" cy="159291"/>
              <a:chOff x="6956871" y="1370477"/>
              <a:chExt cx="657647" cy="180354"/>
            </a:xfrm>
          </p:grpSpPr>
          <p:sp>
            <p:nvSpPr>
              <p:cNvPr id="162" name="椭圆 161"/>
              <p:cNvSpPr/>
              <p:nvPr/>
            </p:nvSpPr>
            <p:spPr>
              <a:xfrm>
                <a:off x="6956871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63" name="椭圆 162"/>
              <p:cNvSpPr/>
              <p:nvPr/>
            </p:nvSpPr>
            <p:spPr>
              <a:xfrm>
                <a:off x="7434163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64" name="组合 163"/>
              <p:cNvGrpSpPr/>
              <p:nvPr/>
            </p:nvGrpSpPr>
            <p:grpSpPr>
              <a:xfrm>
                <a:off x="7029793" y="1423162"/>
                <a:ext cx="518770" cy="74157"/>
                <a:chOff x="10764860" y="7705724"/>
                <a:chExt cx="968273" cy="101827"/>
              </a:xfrm>
            </p:grpSpPr>
            <p:sp>
              <p:nvSpPr>
                <p:cNvPr id="165" name="矩形: 圆角 164"/>
                <p:cNvSpPr/>
                <p:nvPr/>
              </p:nvSpPr>
              <p:spPr>
                <a:xfrm>
                  <a:off x="10764860" y="7705724"/>
                  <a:ext cx="968273" cy="10182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85000"/>
                  </a:schemeClr>
                </a:solidFill>
                <a:ln w="158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10851356" y="7751784"/>
                  <a:ext cx="790574" cy="0"/>
                </a:xfrm>
                <a:prstGeom prst="line">
                  <a:avLst/>
                </a:prstGeom>
                <a:ln w="25400" cap="rnd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6" name="组合 95"/>
            <p:cNvGrpSpPr/>
            <p:nvPr/>
          </p:nvGrpSpPr>
          <p:grpSpPr>
            <a:xfrm>
              <a:off x="16335009" y="6944658"/>
              <a:ext cx="580844" cy="159291"/>
              <a:chOff x="6956871" y="1370477"/>
              <a:chExt cx="657647" cy="180354"/>
            </a:xfrm>
          </p:grpSpPr>
          <p:sp>
            <p:nvSpPr>
              <p:cNvPr id="157" name="椭圆 156"/>
              <p:cNvSpPr/>
              <p:nvPr/>
            </p:nvSpPr>
            <p:spPr>
              <a:xfrm>
                <a:off x="6956871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>
                <a:off x="7434163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59" name="组合 158"/>
              <p:cNvGrpSpPr/>
              <p:nvPr/>
            </p:nvGrpSpPr>
            <p:grpSpPr>
              <a:xfrm>
                <a:off x="7029793" y="1423162"/>
                <a:ext cx="518770" cy="74157"/>
                <a:chOff x="10764860" y="7705724"/>
                <a:chExt cx="968273" cy="101827"/>
              </a:xfrm>
            </p:grpSpPr>
            <p:sp>
              <p:nvSpPr>
                <p:cNvPr id="160" name="矩形: 圆角 159"/>
                <p:cNvSpPr/>
                <p:nvPr/>
              </p:nvSpPr>
              <p:spPr>
                <a:xfrm>
                  <a:off x="10764860" y="7705724"/>
                  <a:ext cx="968273" cy="10182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85000"/>
                  </a:schemeClr>
                </a:solidFill>
                <a:ln w="158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10851356" y="7751784"/>
                  <a:ext cx="790574" cy="0"/>
                </a:xfrm>
                <a:prstGeom prst="line">
                  <a:avLst/>
                </a:prstGeom>
                <a:ln w="25400" cap="rnd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7" name="组合 96"/>
            <p:cNvGrpSpPr/>
            <p:nvPr/>
          </p:nvGrpSpPr>
          <p:grpSpPr>
            <a:xfrm>
              <a:off x="16335009" y="7383775"/>
              <a:ext cx="580844" cy="159291"/>
              <a:chOff x="6956871" y="1370477"/>
              <a:chExt cx="657647" cy="180354"/>
            </a:xfrm>
          </p:grpSpPr>
          <p:sp>
            <p:nvSpPr>
              <p:cNvPr id="152" name="椭圆 151"/>
              <p:cNvSpPr/>
              <p:nvPr/>
            </p:nvSpPr>
            <p:spPr>
              <a:xfrm>
                <a:off x="6956871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>
                <a:off x="7434163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54" name="组合 153"/>
              <p:cNvGrpSpPr/>
              <p:nvPr/>
            </p:nvGrpSpPr>
            <p:grpSpPr>
              <a:xfrm>
                <a:off x="7029793" y="1423162"/>
                <a:ext cx="518770" cy="74157"/>
                <a:chOff x="10764860" y="7705724"/>
                <a:chExt cx="968273" cy="101827"/>
              </a:xfrm>
            </p:grpSpPr>
            <p:sp>
              <p:nvSpPr>
                <p:cNvPr id="155" name="矩形: 圆角 154"/>
                <p:cNvSpPr/>
                <p:nvPr/>
              </p:nvSpPr>
              <p:spPr>
                <a:xfrm>
                  <a:off x="10764860" y="7705724"/>
                  <a:ext cx="968273" cy="10182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85000"/>
                  </a:schemeClr>
                </a:solidFill>
                <a:ln w="158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10851356" y="7752771"/>
                  <a:ext cx="790574" cy="0"/>
                </a:xfrm>
                <a:prstGeom prst="line">
                  <a:avLst/>
                </a:prstGeom>
                <a:ln w="25400" cap="rnd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8" name="组合 97"/>
            <p:cNvGrpSpPr/>
            <p:nvPr/>
          </p:nvGrpSpPr>
          <p:grpSpPr>
            <a:xfrm>
              <a:off x="16335009" y="7822892"/>
              <a:ext cx="580844" cy="159291"/>
              <a:chOff x="6956871" y="1370477"/>
              <a:chExt cx="657647" cy="180354"/>
            </a:xfrm>
          </p:grpSpPr>
          <p:sp>
            <p:nvSpPr>
              <p:cNvPr id="147" name="椭圆 146"/>
              <p:cNvSpPr/>
              <p:nvPr/>
            </p:nvSpPr>
            <p:spPr>
              <a:xfrm>
                <a:off x="6956871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>
                <a:off x="7434163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49" name="组合 148"/>
              <p:cNvGrpSpPr/>
              <p:nvPr/>
            </p:nvGrpSpPr>
            <p:grpSpPr>
              <a:xfrm>
                <a:off x="7029793" y="1423162"/>
                <a:ext cx="518770" cy="74157"/>
                <a:chOff x="10764860" y="7705724"/>
                <a:chExt cx="968273" cy="101827"/>
              </a:xfrm>
            </p:grpSpPr>
            <p:sp>
              <p:nvSpPr>
                <p:cNvPr id="150" name="矩形: 圆角 149"/>
                <p:cNvSpPr/>
                <p:nvPr/>
              </p:nvSpPr>
              <p:spPr>
                <a:xfrm>
                  <a:off x="10764860" y="7705724"/>
                  <a:ext cx="968273" cy="10182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85000"/>
                  </a:schemeClr>
                </a:solidFill>
                <a:ln w="158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151" name="直接连接符 150"/>
                <p:cNvCxnSpPr/>
                <p:nvPr/>
              </p:nvCxnSpPr>
              <p:spPr>
                <a:xfrm>
                  <a:off x="10851356" y="7752771"/>
                  <a:ext cx="790574" cy="0"/>
                </a:xfrm>
                <a:prstGeom prst="line">
                  <a:avLst/>
                </a:prstGeom>
                <a:ln w="25400" cap="rnd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9" name="组合 98"/>
            <p:cNvGrpSpPr/>
            <p:nvPr/>
          </p:nvGrpSpPr>
          <p:grpSpPr>
            <a:xfrm>
              <a:off x="16335009" y="8262009"/>
              <a:ext cx="580844" cy="159291"/>
              <a:chOff x="6956871" y="1370477"/>
              <a:chExt cx="657647" cy="180354"/>
            </a:xfrm>
          </p:grpSpPr>
          <p:sp>
            <p:nvSpPr>
              <p:cNvPr id="142" name="椭圆 141"/>
              <p:cNvSpPr/>
              <p:nvPr/>
            </p:nvSpPr>
            <p:spPr>
              <a:xfrm>
                <a:off x="6956871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43" name="椭圆 142"/>
              <p:cNvSpPr/>
              <p:nvPr/>
            </p:nvSpPr>
            <p:spPr>
              <a:xfrm>
                <a:off x="7434163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44" name="组合 143"/>
              <p:cNvGrpSpPr/>
              <p:nvPr/>
            </p:nvGrpSpPr>
            <p:grpSpPr>
              <a:xfrm>
                <a:off x="7029793" y="1423162"/>
                <a:ext cx="518770" cy="74157"/>
                <a:chOff x="10764860" y="7705724"/>
                <a:chExt cx="968273" cy="101827"/>
              </a:xfrm>
            </p:grpSpPr>
            <p:sp>
              <p:nvSpPr>
                <p:cNvPr id="145" name="矩形: 圆角 144"/>
                <p:cNvSpPr/>
                <p:nvPr/>
              </p:nvSpPr>
              <p:spPr>
                <a:xfrm>
                  <a:off x="10764860" y="7705724"/>
                  <a:ext cx="968273" cy="10182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85000"/>
                  </a:schemeClr>
                </a:solidFill>
                <a:ln w="158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0851356" y="7752771"/>
                  <a:ext cx="790574" cy="0"/>
                </a:xfrm>
                <a:prstGeom prst="line">
                  <a:avLst/>
                </a:prstGeom>
                <a:ln w="25400" cap="rnd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0" name="组合 99"/>
            <p:cNvGrpSpPr/>
            <p:nvPr/>
          </p:nvGrpSpPr>
          <p:grpSpPr>
            <a:xfrm>
              <a:off x="16335009" y="8701126"/>
              <a:ext cx="580844" cy="159291"/>
              <a:chOff x="6956871" y="1370477"/>
              <a:chExt cx="657647" cy="180354"/>
            </a:xfrm>
          </p:grpSpPr>
          <p:sp>
            <p:nvSpPr>
              <p:cNvPr id="137" name="椭圆 136"/>
              <p:cNvSpPr/>
              <p:nvPr/>
            </p:nvSpPr>
            <p:spPr>
              <a:xfrm>
                <a:off x="6956871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>
                <a:off x="7434163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39" name="组合 138"/>
              <p:cNvGrpSpPr/>
              <p:nvPr/>
            </p:nvGrpSpPr>
            <p:grpSpPr>
              <a:xfrm>
                <a:off x="7029793" y="1423162"/>
                <a:ext cx="518770" cy="74157"/>
                <a:chOff x="10764860" y="7705724"/>
                <a:chExt cx="968273" cy="101827"/>
              </a:xfrm>
            </p:grpSpPr>
            <p:sp>
              <p:nvSpPr>
                <p:cNvPr id="140" name="矩形: 圆角 139"/>
                <p:cNvSpPr/>
                <p:nvPr/>
              </p:nvSpPr>
              <p:spPr>
                <a:xfrm>
                  <a:off x="10764860" y="7705724"/>
                  <a:ext cx="968273" cy="10182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85000"/>
                  </a:schemeClr>
                </a:solidFill>
                <a:ln w="158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10851356" y="7752771"/>
                  <a:ext cx="790574" cy="0"/>
                </a:xfrm>
                <a:prstGeom prst="line">
                  <a:avLst/>
                </a:prstGeom>
                <a:ln w="25400" cap="rnd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1" name="组合 100"/>
            <p:cNvGrpSpPr/>
            <p:nvPr/>
          </p:nvGrpSpPr>
          <p:grpSpPr>
            <a:xfrm>
              <a:off x="16335009" y="9140243"/>
              <a:ext cx="580844" cy="159291"/>
              <a:chOff x="6956871" y="1370477"/>
              <a:chExt cx="657647" cy="180354"/>
            </a:xfrm>
          </p:grpSpPr>
          <p:sp>
            <p:nvSpPr>
              <p:cNvPr id="132" name="椭圆 131"/>
              <p:cNvSpPr/>
              <p:nvPr/>
            </p:nvSpPr>
            <p:spPr>
              <a:xfrm>
                <a:off x="6956871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>
                <a:off x="7434163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34" name="组合 133"/>
              <p:cNvGrpSpPr/>
              <p:nvPr/>
            </p:nvGrpSpPr>
            <p:grpSpPr>
              <a:xfrm>
                <a:off x="7029793" y="1423162"/>
                <a:ext cx="518770" cy="74157"/>
                <a:chOff x="10764860" y="7705724"/>
                <a:chExt cx="968273" cy="101827"/>
              </a:xfrm>
            </p:grpSpPr>
            <p:sp>
              <p:nvSpPr>
                <p:cNvPr id="135" name="矩形: 圆角 134"/>
                <p:cNvSpPr/>
                <p:nvPr/>
              </p:nvSpPr>
              <p:spPr>
                <a:xfrm>
                  <a:off x="10764860" y="7705724"/>
                  <a:ext cx="968273" cy="10182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85000"/>
                  </a:schemeClr>
                </a:solidFill>
                <a:ln w="158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45" name="直接连接符 44"/>
                <p:cNvCxnSpPr/>
                <p:nvPr/>
              </p:nvCxnSpPr>
              <p:spPr>
                <a:xfrm>
                  <a:off x="10851356" y="7751784"/>
                  <a:ext cx="790574" cy="0"/>
                </a:xfrm>
                <a:prstGeom prst="line">
                  <a:avLst/>
                </a:prstGeom>
                <a:ln w="25400" cap="rnd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2" name="组合 101"/>
            <p:cNvGrpSpPr/>
            <p:nvPr/>
          </p:nvGrpSpPr>
          <p:grpSpPr>
            <a:xfrm>
              <a:off x="16335009" y="9579360"/>
              <a:ext cx="580844" cy="159291"/>
              <a:chOff x="6956871" y="1370477"/>
              <a:chExt cx="657647" cy="180354"/>
            </a:xfrm>
          </p:grpSpPr>
          <p:sp>
            <p:nvSpPr>
              <p:cNvPr id="127" name="椭圆 126"/>
              <p:cNvSpPr/>
              <p:nvPr/>
            </p:nvSpPr>
            <p:spPr>
              <a:xfrm>
                <a:off x="6956871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>
                <a:off x="7434163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29" name="组合 128"/>
              <p:cNvGrpSpPr/>
              <p:nvPr/>
            </p:nvGrpSpPr>
            <p:grpSpPr>
              <a:xfrm>
                <a:off x="7029793" y="1423162"/>
                <a:ext cx="518770" cy="74157"/>
                <a:chOff x="10764860" y="7705724"/>
                <a:chExt cx="968273" cy="101827"/>
              </a:xfrm>
            </p:grpSpPr>
            <p:sp>
              <p:nvSpPr>
                <p:cNvPr id="130" name="矩形: 圆角 129"/>
                <p:cNvSpPr/>
                <p:nvPr/>
              </p:nvSpPr>
              <p:spPr>
                <a:xfrm>
                  <a:off x="10764860" y="7705724"/>
                  <a:ext cx="968273" cy="10182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85000"/>
                  </a:schemeClr>
                </a:solidFill>
                <a:ln w="158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10851356" y="7751784"/>
                  <a:ext cx="790574" cy="0"/>
                </a:xfrm>
                <a:prstGeom prst="line">
                  <a:avLst/>
                </a:prstGeom>
                <a:ln w="25400" cap="rnd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3" name="组合 102"/>
            <p:cNvGrpSpPr/>
            <p:nvPr/>
          </p:nvGrpSpPr>
          <p:grpSpPr>
            <a:xfrm>
              <a:off x="16335009" y="10018477"/>
              <a:ext cx="580844" cy="159291"/>
              <a:chOff x="6956871" y="1370477"/>
              <a:chExt cx="657647" cy="180354"/>
            </a:xfrm>
          </p:grpSpPr>
          <p:sp>
            <p:nvSpPr>
              <p:cNvPr id="122" name="椭圆 121"/>
              <p:cNvSpPr/>
              <p:nvPr/>
            </p:nvSpPr>
            <p:spPr>
              <a:xfrm>
                <a:off x="6956871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23" name="椭圆 122"/>
              <p:cNvSpPr/>
              <p:nvPr/>
            </p:nvSpPr>
            <p:spPr>
              <a:xfrm>
                <a:off x="7434163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24" name="组合 123"/>
              <p:cNvGrpSpPr/>
              <p:nvPr/>
            </p:nvGrpSpPr>
            <p:grpSpPr>
              <a:xfrm>
                <a:off x="7029793" y="1423162"/>
                <a:ext cx="518770" cy="74157"/>
                <a:chOff x="10764860" y="7705724"/>
                <a:chExt cx="968273" cy="101827"/>
              </a:xfrm>
            </p:grpSpPr>
            <p:sp>
              <p:nvSpPr>
                <p:cNvPr id="125" name="矩形: 圆角 124"/>
                <p:cNvSpPr/>
                <p:nvPr/>
              </p:nvSpPr>
              <p:spPr>
                <a:xfrm>
                  <a:off x="10764860" y="7705724"/>
                  <a:ext cx="968273" cy="10182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85000"/>
                  </a:schemeClr>
                </a:solidFill>
                <a:ln w="158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126" name="直接连接符 125"/>
                <p:cNvCxnSpPr/>
                <p:nvPr/>
              </p:nvCxnSpPr>
              <p:spPr>
                <a:xfrm>
                  <a:off x="10851356" y="7751784"/>
                  <a:ext cx="790574" cy="0"/>
                </a:xfrm>
                <a:prstGeom prst="line">
                  <a:avLst/>
                </a:prstGeom>
                <a:ln w="25400" cap="rnd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4" name="组合 103"/>
            <p:cNvGrpSpPr/>
            <p:nvPr/>
          </p:nvGrpSpPr>
          <p:grpSpPr>
            <a:xfrm>
              <a:off x="16335009" y="10457594"/>
              <a:ext cx="580844" cy="159291"/>
              <a:chOff x="6956871" y="1370477"/>
              <a:chExt cx="657647" cy="180354"/>
            </a:xfrm>
          </p:grpSpPr>
          <p:sp>
            <p:nvSpPr>
              <p:cNvPr id="117" name="椭圆 116"/>
              <p:cNvSpPr/>
              <p:nvPr/>
            </p:nvSpPr>
            <p:spPr>
              <a:xfrm>
                <a:off x="6956871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6" name="椭圆 45"/>
              <p:cNvSpPr/>
              <p:nvPr/>
            </p:nvSpPr>
            <p:spPr>
              <a:xfrm>
                <a:off x="7434163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19" name="组合 118"/>
              <p:cNvGrpSpPr/>
              <p:nvPr/>
            </p:nvGrpSpPr>
            <p:grpSpPr>
              <a:xfrm>
                <a:off x="7029793" y="1423162"/>
                <a:ext cx="518770" cy="74157"/>
                <a:chOff x="10764860" y="7705724"/>
                <a:chExt cx="968273" cy="101827"/>
              </a:xfrm>
            </p:grpSpPr>
            <p:sp>
              <p:nvSpPr>
                <p:cNvPr id="47" name="矩形: 圆角 119"/>
                <p:cNvSpPr/>
                <p:nvPr/>
              </p:nvSpPr>
              <p:spPr>
                <a:xfrm>
                  <a:off x="10764860" y="7705724"/>
                  <a:ext cx="968273" cy="10182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85000"/>
                  </a:schemeClr>
                </a:solidFill>
                <a:ln w="158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49" name="直接连接符 48"/>
                <p:cNvCxnSpPr/>
                <p:nvPr/>
              </p:nvCxnSpPr>
              <p:spPr>
                <a:xfrm>
                  <a:off x="10851356" y="7751784"/>
                  <a:ext cx="790574" cy="0"/>
                </a:xfrm>
                <a:prstGeom prst="line">
                  <a:avLst/>
                </a:prstGeom>
                <a:ln w="25400" cap="rnd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5" name="组合 104"/>
            <p:cNvGrpSpPr/>
            <p:nvPr/>
          </p:nvGrpSpPr>
          <p:grpSpPr>
            <a:xfrm>
              <a:off x="16335009" y="10896711"/>
              <a:ext cx="580844" cy="159291"/>
              <a:chOff x="6956871" y="1370477"/>
              <a:chExt cx="657647" cy="180354"/>
            </a:xfrm>
          </p:grpSpPr>
          <p:sp>
            <p:nvSpPr>
              <p:cNvPr id="112" name="椭圆 111"/>
              <p:cNvSpPr/>
              <p:nvPr/>
            </p:nvSpPr>
            <p:spPr>
              <a:xfrm>
                <a:off x="6956871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>
                <a:off x="7434163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50" name="组合 49"/>
              <p:cNvGrpSpPr/>
              <p:nvPr/>
            </p:nvGrpSpPr>
            <p:grpSpPr>
              <a:xfrm>
                <a:off x="7029793" y="1423162"/>
                <a:ext cx="518770" cy="74157"/>
                <a:chOff x="10764860" y="7705724"/>
                <a:chExt cx="968273" cy="101827"/>
              </a:xfrm>
            </p:grpSpPr>
            <p:sp>
              <p:nvSpPr>
                <p:cNvPr id="51" name="矩形: 圆角 114"/>
                <p:cNvSpPr/>
                <p:nvPr/>
              </p:nvSpPr>
              <p:spPr>
                <a:xfrm>
                  <a:off x="10764860" y="7705724"/>
                  <a:ext cx="968273" cy="10182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85000"/>
                  </a:schemeClr>
                </a:solidFill>
                <a:ln w="158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116" name="直接连接符 115"/>
                <p:cNvCxnSpPr/>
                <p:nvPr/>
              </p:nvCxnSpPr>
              <p:spPr>
                <a:xfrm>
                  <a:off x="10851356" y="7751784"/>
                  <a:ext cx="790574" cy="0"/>
                </a:xfrm>
                <a:prstGeom prst="line">
                  <a:avLst/>
                </a:prstGeom>
                <a:ln w="25400" cap="rnd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6" name="组合 105"/>
            <p:cNvGrpSpPr/>
            <p:nvPr/>
          </p:nvGrpSpPr>
          <p:grpSpPr>
            <a:xfrm>
              <a:off x="16335009" y="11335827"/>
              <a:ext cx="580844" cy="159291"/>
              <a:chOff x="6956871" y="1370477"/>
              <a:chExt cx="657647" cy="180354"/>
            </a:xfrm>
          </p:grpSpPr>
          <p:sp>
            <p:nvSpPr>
              <p:cNvPr id="107" name="椭圆 106"/>
              <p:cNvSpPr/>
              <p:nvPr/>
            </p:nvSpPr>
            <p:spPr>
              <a:xfrm>
                <a:off x="6956871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>
                <a:off x="7434163" y="1370477"/>
                <a:ext cx="180355" cy="18035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09" name="组合 108"/>
              <p:cNvGrpSpPr/>
              <p:nvPr/>
            </p:nvGrpSpPr>
            <p:grpSpPr>
              <a:xfrm>
                <a:off x="7029793" y="1423162"/>
                <a:ext cx="518770" cy="74157"/>
                <a:chOff x="10764860" y="7705724"/>
                <a:chExt cx="968273" cy="101827"/>
              </a:xfrm>
            </p:grpSpPr>
            <p:sp>
              <p:nvSpPr>
                <p:cNvPr id="110" name="矩形: 圆角 109"/>
                <p:cNvSpPr/>
                <p:nvPr/>
              </p:nvSpPr>
              <p:spPr>
                <a:xfrm>
                  <a:off x="10764860" y="7705724"/>
                  <a:ext cx="968273" cy="10182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85000"/>
                  </a:schemeClr>
                </a:solidFill>
                <a:ln w="158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111" name="直接连接符 110"/>
                <p:cNvCxnSpPr/>
                <p:nvPr/>
              </p:nvCxnSpPr>
              <p:spPr>
                <a:xfrm>
                  <a:off x="10851356" y="7751784"/>
                  <a:ext cx="790574" cy="0"/>
                </a:xfrm>
                <a:prstGeom prst="line">
                  <a:avLst/>
                </a:prstGeom>
                <a:ln w="25400" cap="rnd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任意多边形: 形状 21"/>
          <p:cNvSpPr/>
          <p:nvPr/>
        </p:nvSpPr>
        <p:spPr>
          <a:xfrm>
            <a:off x="584200" y="0"/>
            <a:ext cx="564515" cy="1207770"/>
          </a:xfrm>
          <a:custGeom>
            <a:avLst/>
            <a:gdLst>
              <a:gd name="connsiteX0" fmla="*/ 0 w 341086"/>
              <a:gd name="connsiteY0" fmla="*/ 0 h 493486"/>
              <a:gd name="connsiteX1" fmla="*/ 341086 w 341086"/>
              <a:gd name="connsiteY1" fmla="*/ 0 h 493486"/>
              <a:gd name="connsiteX2" fmla="*/ 341086 w 341086"/>
              <a:gd name="connsiteY2" fmla="*/ 322943 h 493486"/>
              <a:gd name="connsiteX3" fmla="*/ 170543 w 341086"/>
              <a:gd name="connsiteY3" fmla="*/ 493486 h 493486"/>
              <a:gd name="connsiteX4" fmla="*/ 0 w 341086"/>
              <a:gd name="connsiteY4" fmla="*/ 322943 h 49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086" h="493486">
                <a:moveTo>
                  <a:pt x="0" y="0"/>
                </a:moveTo>
                <a:lnTo>
                  <a:pt x="341086" y="0"/>
                </a:lnTo>
                <a:lnTo>
                  <a:pt x="341086" y="322943"/>
                </a:lnTo>
                <a:cubicBezTo>
                  <a:pt x="341086" y="417131"/>
                  <a:pt x="264731" y="493486"/>
                  <a:pt x="170543" y="493486"/>
                </a:cubicBezTo>
                <a:cubicBezTo>
                  <a:pt x="76355" y="493486"/>
                  <a:pt x="0" y="417131"/>
                  <a:pt x="0" y="322943"/>
                </a:cubicBezTo>
                <a:close/>
              </a:path>
            </a:pathLst>
          </a:custGeom>
          <a:gradFill>
            <a:gsLst>
              <a:gs pos="0">
                <a:srgbClr val="CCCCCC"/>
              </a:gs>
              <a:gs pos="100000">
                <a:srgbClr val="D1C4A7">
                  <a:alpha val="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altLang="en-US"/>
          </a:p>
        </p:txBody>
      </p:sp>
      <p:sp>
        <p:nvSpPr>
          <p:cNvPr id="4" name="矩形 3"/>
          <p:cNvSpPr/>
          <p:nvPr/>
        </p:nvSpPr>
        <p:spPr>
          <a:xfrm>
            <a:off x="1271064" y="312102"/>
            <a:ext cx="24265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gradFill>
                  <a:gsLst>
                    <a:gs pos="14000">
                      <a:srgbClr val="FF0000"/>
                    </a:gs>
                    <a:gs pos="100000">
                      <a:srgbClr val="C00000"/>
                    </a:gs>
                  </a:gsLst>
                  <a:lin ang="2700000" scaled="1"/>
                </a:gra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研究的现状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584200" y="1397434"/>
            <a:ext cx="4432935" cy="57721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2400" kern="100" dirty="0">
                <a:effectLst/>
                <a:latin typeface="+mn-ea"/>
                <a:cs typeface="Times New Roman" panose="02020603050405020304" pitchFamily="18" charset="0"/>
              </a:rPr>
              <a:t>国家文化数字化战略</a:t>
            </a:r>
            <a:endParaRPr lang="zh-CN" altLang="en-US" sz="2400" b="1" dirty="0">
              <a:solidFill>
                <a:schemeClr val="bg1"/>
              </a:solidFill>
              <a:effectLst/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332009" y="2330847"/>
            <a:ext cx="6107430" cy="466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100" dirty="0">
                <a:effectLst/>
                <a:latin typeface="+mn-ea"/>
                <a:cs typeface="Times New Roman" panose="02020603050405020304" pitchFamily="18" charset="0"/>
              </a:rPr>
              <a:t>随着国家文化数字化战略的深入实施和持续发力，</a:t>
            </a:r>
            <a:r>
              <a:rPr lang="zh-CN" altLang="zh-CN" sz="2000" kern="100" dirty="0">
                <a:solidFill>
                  <a:srgbClr val="FF0000"/>
                </a:solidFill>
                <a:effectLst/>
                <a:latin typeface="+mn-ea"/>
                <a:cs typeface="Times New Roman" panose="02020603050405020304" pitchFamily="18" charset="0"/>
              </a:rPr>
              <a:t>文化旅游产业开始向数字化方向转型</a:t>
            </a:r>
            <a:r>
              <a:rPr lang="zh-CN" altLang="zh-CN" sz="2000" kern="100" dirty="0">
                <a:effectLst/>
                <a:latin typeface="+mn-ea"/>
                <a:cs typeface="Times New Roman" panose="02020603050405020304" pitchFamily="18" charset="0"/>
              </a:rPr>
              <a:t>，智能科技与旅游产业融合发展成为新的产业发展趋势。文化旅游产业涵盖许多宝贵资源，既有传统文化、民间传说等无形资源，也有山川河流、名胜景点、历史文物、遗迹遗址、博物馆、科教场馆等有形资源。游戏产业以先进的数字技术为支撑，若是将其与文化旅游产业相结合，实现文旅游戏化转型，无疑将推进</a:t>
            </a:r>
            <a:r>
              <a:rPr lang="zh-CN" altLang="zh-CN" sz="2000" kern="100" dirty="0">
                <a:solidFill>
                  <a:srgbClr val="FF0000"/>
                </a:solidFill>
                <a:effectLst/>
                <a:latin typeface="+mn-ea"/>
                <a:cs typeface="Times New Roman" panose="02020603050405020304" pitchFamily="18" charset="0"/>
              </a:rPr>
              <a:t>文化数字化战略</a:t>
            </a:r>
            <a:r>
              <a:rPr lang="zh-CN" altLang="zh-CN" sz="2000" kern="100" dirty="0">
                <a:effectLst/>
                <a:latin typeface="+mn-ea"/>
                <a:cs typeface="Times New Roman" panose="02020603050405020304" pitchFamily="18" charset="0"/>
              </a:rPr>
              <a:t>进一步实施。</a:t>
            </a:r>
          </a:p>
          <a:p>
            <a:pPr>
              <a:lnSpc>
                <a:spcPct val="150000"/>
              </a:lnSpc>
            </a:pPr>
            <a:endParaRPr lang="zh-CN" altLang="en-US" sz="20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男士, 自然, 照片&#10;&#10;描述已自动生成">
            <a:extLst>
              <a:ext uri="{FF2B5EF4-FFF2-40B4-BE49-F238E27FC236}">
                <a16:creationId xmlns:a16="http://schemas.microsoft.com/office/drawing/2014/main" id="{0A62D8E5-02D0-F1B8-89F1-76AECF88B2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3"/>
          <a:stretch>
            <a:fillRect/>
          </a:stretch>
        </p:blipFill>
        <p:spPr>
          <a:xfrm>
            <a:off x="0" y="3112191"/>
            <a:ext cx="12192000" cy="3745809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334563" y="312809"/>
            <a:ext cx="23292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gradFill>
                  <a:gsLst>
                    <a:gs pos="14000">
                      <a:srgbClr val="FF0000"/>
                    </a:gs>
                    <a:gs pos="100000">
                      <a:srgbClr val="C00000"/>
                    </a:gs>
                  </a:gsLst>
                  <a:lin ang="2700000" scaled="1"/>
                </a:gra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研究的现状</a:t>
            </a:r>
          </a:p>
        </p:txBody>
      </p:sp>
      <p:sp>
        <p:nvSpPr>
          <p:cNvPr id="22" name="任意多边形: 形状 21"/>
          <p:cNvSpPr/>
          <p:nvPr/>
        </p:nvSpPr>
        <p:spPr>
          <a:xfrm>
            <a:off x="584200" y="0"/>
            <a:ext cx="564515" cy="1207770"/>
          </a:xfrm>
          <a:custGeom>
            <a:avLst/>
            <a:gdLst>
              <a:gd name="connsiteX0" fmla="*/ 0 w 341086"/>
              <a:gd name="connsiteY0" fmla="*/ 0 h 493486"/>
              <a:gd name="connsiteX1" fmla="*/ 341086 w 341086"/>
              <a:gd name="connsiteY1" fmla="*/ 0 h 493486"/>
              <a:gd name="connsiteX2" fmla="*/ 341086 w 341086"/>
              <a:gd name="connsiteY2" fmla="*/ 322943 h 493486"/>
              <a:gd name="connsiteX3" fmla="*/ 170543 w 341086"/>
              <a:gd name="connsiteY3" fmla="*/ 493486 h 493486"/>
              <a:gd name="connsiteX4" fmla="*/ 0 w 341086"/>
              <a:gd name="connsiteY4" fmla="*/ 322943 h 49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086" h="493486">
                <a:moveTo>
                  <a:pt x="0" y="0"/>
                </a:moveTo>
                <a:lnTo>
                  <a:pt x="341086" y="0"/>
                </a:lnTo>
                <a:lnTo>
                  <a:pt x="341086" y="322943"/>
                </a:lnTo>
                <a:cubicBezTo>
                  <a:pt x="341086" y="417131"/>
                  <a:pt x="264731" y="493486"/>
                  <a:pt x="170543" y="493486"/>
                </a:cubicBezTo>
                <a:cubicBezTo>
                  <a:pt x="76355" y="493486"/>
                  <a:pt x="0" y="417131"/>
                  <a:pt x="0" y="322943"/>
                </a:cubicBezTo>
                <a:close/>
              </a:path>
            </a:pathLst>
          </a:custGeom>
          <a:gradFill>
            <a:gsLst>
              <a:gs pos="0">
                <a:srgbClr val="CCCCCC"/>
              </a:gs>
              <a:gs pos="100000">
                <a:srgbClr val="D1C4A7">
                  <a:alpha val="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584200" y="1557655"/>
            <a:ext cx="7620518" cy="373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/>
              <a:t>自</a:t>
            </a:r>
            <a:r>
              <a:rPr lang="en-US" altLang="zh-CN" sz="2000" dirty="0"/>
              <a:t>8</a:t>
            </a:r>
            <a:r>
              <a:rPr lang="zh-CN" altLang="en-US" sz="2000" dirty="0"/>
              <a:t>月</a:t>
            </a:r>
            <a:r>
              <a:rPr lang="en-US" altLang="zh-CN" sz="2000" dirty="0"/>
              <a:t>20</a:t>
            </a:r>
            <a:r>
              <a:rPr lang="zh-CN" altLang="en-US" sz="2000" dirty="0"/>
              <a:t>日首发以来，首款国产</a:t>
            </a:r>
            <a:r>
              <a:rPr lang="en-US" altLang="zh-CN" sz="2000" dirty="0"/>
              <a:t>3A</a:t>
            </a:r>
            <a:r>
              <a:rPr lang="zh-CN" altLang="en-US" sz="2000" dirty="0"/>
              <a:t>游戏</a:t>
            </a:r>
            <a:r>
              <a:rPr lang="en-US" altLang="zh-CN" sz="2000" dirty="0"/>
              <a:t>《</a:t>
            </a:r>
            <a:r>
              <a:rPr lang="zh-CN" altLang="en-US" sz="2000" dirty="0"/>
              <a:t>黑神话</a:t>
            </a:r>
            <a:r>
              <a:rPr lang="en-US" altLang="zh-CN" sz="2000" dirty="0"/>
              <a:t>:</a:t>
            </a:r>
            <a:r>
              <a:rPr lang="zh-CN" altLang="en-US" sz="2000" dirty="0"/>
              <a:t>悟空</a:t>
            </a:r>
            <a:r>
              <a:rPr lang="en-US" altLang="zh-CN" sz="2000" dirty="0"/>
              <a:t>》</a:t>
            </a:r>
            <a:r>
              <a:rPr lang="zh-CN" altLang="en-US" sz="2000" dirty="0"/>
              <a:t>全球销量已超过</a:t>
            </a:r>
            <a:r>
              <a:rPr lang="en-US" altLang="zh-CN" sz="2000" dirty="0">
                <a:solidFill>
                  <a:srgbClr val="FF0000"/>
                </a:solidFill>
              </a:rPr>
              <a:t>1600</a:t>
            </a:r>
            <a:r>
              <a:rPr lang="zh-CN" altLang="en-US" sz="2000" dirty="0">
                <a:solidFill>
                  <a:srgbClr val="FF0000"/>
                </a:solidFill>
              </a:rPr>
              <a:t>万</a:t>
            </a:r>
            <a:r>
              <a:rPr lang="zh-CN" altLang="en-US" sz="2000" dirty="0"/>
              <a:t>份。游戏场景出现的大批高度还原的名胜古迹，也随之成为“新晋顶流”。</a:t>
            </a:r>
          </a:p>
          <a:p>
            <a:pPr>
              <a:lnSpc>
                <a:spcPct val="150000"/>
              </a:lnSpc>
            </a:pPr>
            <a:r>
              <a:rPr lang="en-US" altLang="zh-CN" sz="2000" dirty="0"/>
              <a:t>《2023</a:t>
            </a:r>
            <a:r>
              <a:rPr lang="zh-CN" altLang="en-US" sz="2000" dirty="0"/>
              <a:t>年中国游戏产业报告</a:t>
            </a:r>
            <a:r>
              <a:rPr lang="en-US" altLang="zh-CN" sz="2000" dirty="0"/>
              <a:t>》</a:t>
            </a:r>
            <a:r>
              <a:rPr lang="zh-CN" altLang="en-US" sz="2000" dirty="0"/>
              <a:t>显示，中国游戏用户规模达</a:t>
            </a:r>
            <a:r>
              <a:rPr lang="en-US" altLang="zh-CN" sz="2000" dirty="0">
                <a:solidFill>
                  <a:srgbClr val="FF0000"/>
                </a:solidFill>
              </a:rPr>
              <a:t>6.68</a:t>
            </a:r>
            <a:r>
              <a:rPr lang="zh-CN" altLang="en-US" sz="2000" dirty="0">
                <a:solidFill>
                  <a:srgbClr val="FF0000"/>
                </a:solidFill>
              </a:rPr>
              <a:t>亿</a:t>
            </a:r>
            <a:r>
              <a:rPr lang="zh-CN" altLang="en-US" sz="2000" dirty="0"/>
              <a:t>人。国内游戏市场实际销售收入，也在去年首次突破</a:t>
            </a:r>
            <a:r>
              <a:rPr lang="en-US" altLang="zh-CN" sz="2000" dirty="0">
                <a:solidFill>
                  <a:srgbClr val="FF0000"/>
                </a:solidFill>
              </a:rPr>
              <a:t>3000</a:t>
            </a:r>
            <a:r>
              <a:rPr lang="zh-CN" altLang="en-US" sz="2000" dirty="0">
                <a:solidFill>
                  <a:srgbClr val="FF0000"/>
                </a:solidFill>
              </a:rPr>
              <a:t>亿</a:t>
            </a:r>
            <a:r>
              <a:rPr lang="zh-CN" altLang="en-US" sz="2000" dirty="0"/>
              <a:t>元关口。网红游戏带动文物古迹集体“出圈”，引发一场全国性的文旅“流量大战”</a:t>
            </a:r>
            <a:r>
              <a:rPr lang="en-US" altLang="zh-CN" sz="2000" dirty="0"/>
              <a:t>--</a:t>
            </a:r>
            <a:r>
              <a:rPr lang="zh-CN" altLang="en-US" sz="2000" dirty="0"/>
              <a:t>这无疑为游戏赋能文旅产业打开了更广阔的想象空间。</a:t>
            </a:r>
          </a:p>
          <a:p>
            <a:pPr>
              <a:lnSpc>
                <a:spcPct val="150000"/>
              </a:lnSpc>
            </a:pPr>
            <a:endParaRPr lang="zh-CN" altLang="en-US" sz="2000" dirty="0"/>
          </a:p>
        </p:txBody>
      </p:sp>
      <p:pic>
        <p:nvPicPr>
          <p:cNvPr id="21" name="图片 20"/>
          <p:cNvPicPr/>
          <p:nvPr>
            <p:custDataLst>
              <p:tags r:id="rId2"/>
            </p:custDataLst>
          </p:nvPr>
        </p:nvPicPr>
        <p:blipFill>
          <a:blip r:embed="rId9"/>
          <a:srcRect/>
          <a:stretch/>
        </p:blipFill>
        <p:spPr>
          <a:xfrm>
            <a:off x="6318250" y="5102860"/>
            <a:ext cx="2580640" cy="1417955"/>
          </a:xfrm>
          <a:prstGeom prst="rect">
            <a:avLst/>
          </a:prstGeom>
        </p:spPr>
      </p:pic>
      <p:pic>
        <p:nvPicPr>
          <p:cNvPr id="23" name="图片 22"/>
          <p:cNvPicPr/>
          <p:nvPr>
            <p:custDataLst>
              <p:tags r:id="rId3"/>
            </p:custDataLst>
          </p:nvPr>
        </p:nvPicPr>
        <p:blipFill>
          <a:blip r:embed="rId10"/>
          <a:srcRect l="-93434" t="346031" r="98868" b="-331931"/>
        </p:blipFill>
        <p:spPr>
          <a:xfrm>
            <a:off x="3200400" y="5103495"/>
            <a:ext cx="2917190" cy="1360170"/>
          </a:xfrm>
          <a:prstGeom prst="rect">
            <a:avLst/>
          </a:prstGeom>
        </p:spPr>
      </p:pic>
      <p:pic>
        <p:nvPicPr>
          <p:cNvPr id="24" name="图片 23"/>
          <p:cNvPicPr/>
          <p:nvPr>
            <p:custDataLst>
              <p:tags r:id="rId4"/>
            </p:custDataLst>
          </p:nvPr>
        </p:nvPicPr>
        <p:blipFill>
          <a:blip r:embed="rId10"/>
          <a:srcRect/>
          <a:stretch/>
        </p:blipFill>
        <p:spPr>
          <a:xfrm>
            <a:off x="3200400" y="5102859"/>
            <a:ext cx="3034030" cy="1417955"/>
          </a:xfrm>
          <a:prstGeom prst="rect">
            <a:avLst/>
          </a:prstGeom>
        </p:spPr>
      </p:pic>
      <p:pic>
        <p:nvPicPr>
          <p:cNvPr id="25" name="图片 24"/>
          <p:cNvPicPr/>
          <p:nvPr>
            <p:custDataLst>
              <p:tags r:id="rId5"/>
            </p:custDataLst>
          </p:nvPr>
        </p:nvPicPr>
        <p:blipFill>
          <a:blip r:embed="rId11"/>
          <a:srcRect/>
          <a:stretch/>
        </p:blipFill>
        <p:spPr>
          <a:xfrm>
            <a:off x="88265" y="5103495"/>
            <a:ext cx="3028950" cy="1417320"/>
          </a:xfrm>
          <a:prstGeom prst="rect">
            <a:avLst/>
          </a:prstGeom>
        </p:spPr>
      </p:pic>
      <p:sp>
        <p:nvSpPr>
          <p:cNvPr id="26" name="平行四边形 25"/>
          <p:cNvSpPr/>
          <p:nvPr/>
        </p:nvSpPr>
        <p:spPr>
          <a:xfrm rot="900000">
            <a:off x="8218170" y="-1071880"/>
            <a:ext cx="2024380" cy="8406130"/>
          </a:xfrm>
          <a:prstGeom prst="parallelogram">
            <a:avLst>
              <a:gd name="adj" fmla="val 33461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tx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27" name="平行四边形 26"/>
          <p:cNvSpPr/>
          <p:nvPr/>
        </p:nvSpPr>
        <p:spPr>
          <a:xfrm rot="1080000">
            <a:off x="10055225" y="-834390"/>
            <a:ext cx="549275" cy="7823835"/>
          </a:xfrm>
          <a:prstGeom prst="parallelogram">
            <a:avLst>
              <a:gd name="adj" fmla="val 33461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tx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pic>
        <p:nvPicPr>
          <p:cNvPr id="5" name="图片 4" descr="bf696c8d-f7d7-46b7-ac84-e248dcd2a951-removebg-preview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lum bright="30000" contrast="30000"/>
          </a:blip>
          <a:stretch>
            <a:fillRect/>
          </a:stretch>
        </p:blipFill>
        <p:spPr>
          <a:xfrm>
            <a:off x="7491095" y="236855"/>
            <a:ext cx="4700270" cy="66211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6" grpId="0" bldLvl="0" animBg="1"/>
      <p:bldP spid="27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男士, 自然, 照片&#10;&#10;描述已自动生成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3"/>
          <a:stretch>
            <a:fillRect/>
          </a:stretch>
        </p:blipFill>
        <p:spPr>
          <a:xfrm>
            <a:off x="0" y="3112191"/>
            <a:ext cx="12192000" cy="3745809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898525" y="1400175"/>
            <a:ext cx="56686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500" spc="-1000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汉呈王天喜毛笔书法" panose="03000509000000000000" charset="-128"/>
              </a:rPr>
              <a:t>第四章</a:t>
            </a:r>
          </a:p>
        </p:txBody>
      </p:sp>
      <p:sp>
        <p:nvSpPr>
          <p:cNvPr id="34" name="文本框 33"/>
          <p:cNvSpPr txBox="1"/>
          <p:nvPr>
            <p:custDataLst>
              <p:tags r:id="rId2"/>
            </p:custDataLst>
          </p:nvPr>
        </p:nvSpPr>
        <p:spPr>
          <a:xfrm>
            <a:off x="1646205" y="3009019"/>
            <a:ext cx="74666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8000" spc="-120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defRPr>
            </a:lvl1pPr>
          </a:lstStyle>
          <a:p>
            <a:r>
              <a:rPr lang="zh-CN" altLang="en-US" dirty="0">
                <a:sym typeface="+mn-ea"/>
              </a:rPr>
              <a:t>研究的主要内容</a:t>
            </a:r>
          </a:p>
        </p:txBody>
      </p:sp>
      <p:pic>
        <p:nvPicPr>
          <p:cNvPr id="2" name="图片 1" descr="7b0a202020202266696c746572223a202230220a7d0a">
            <a:extLst>
              <a:ext uri="{FF2B5EF4-FFF2-40B4-BE49-F238E27FC236}">
                <a16:creationId xmlns:a16="http://schemas.microsoft.com/office/drawing/2014/main" id="{7127B53B-038A-3953-670B-FAB78EB0FEF7}"/>
              </a:ext>
            </a:extLst>
          </p:cNvPr>
          <p:cNvPicPr/>
          <p:nvPr>
            <p:custDataLst>
              <p:tags r:id="rId3"/>
            </p:custDataLst>
          </p:nvPr>
        </p:nvPicPr>
        <p:blipFill>
          <a:blip r:embed="rId6">
            <a:lum bright="6000"/>
          </a:blip>
          <a:srcRect l="46931" t="6718" r="4988" b="-3214"/>
          <a:stretch/>
        </p:blipFill>
        <p:spPr>
          <a:xfrm>
            <a:off x="7326086" y="616626"/>
            <a:ext cx="5007429" cy="62413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椭圆 101"/>
          <p:cNvSpPr/>
          <p:nvPr>
            <p:custDataLst>
              <p:tags r:id="rId1"/>
            </p:custDataLst>
          </p:nvPr>
        </p:nvSpPr>
        <p:spPr>
          <a:xfrm>
            <a:off x="967422" y="1746055"/>
            <a:ext cx="432435" cy="432435"/>
          </a:xfrm>
          <a:prstGeom prst="ellipse">
            <a:avLst/>
          </a:prstGeom>
          <a:gradFill>
            <a:gsLst>
              <a:gs pos="100000">
                <a:srgbClr val="B2000F"/>
              </a:gs>
              <a:gs pos="0">
                <a:srgbClr val="E10018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dirty="0">
                <a:latin typeface="+mn-ea"/>
                <a:ea typeface="思源黑体 CN Medium" panose="020B0600000000000000" pitchFamily="34" charset="-122"/>
                <a:sym typeface="+mn-ea"/>
              </a:rPr>
              <a:t>1</a:t>
            </a:r>
          </a:p>
        </p:txBody>
      </p:sp>
      <p:sp>
        <p:nvSpPr>
          <p:cNvPr id="71" name="文本框 70"/>
          <p:cNvSpPr txBox="1"/>
          <p:nvPr>
            <p:custDataLst>
              <p:tags r:id="rId2"/>
            </p:custDataLst>
          </p:nvPr>
        </p:nvSpPr>
        <p:spPr>
          <a:xfrm>
            <a:off x="1467891" y="1543360"/>
            <a:ext cx="2471967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2400" b="1" dirty="0">
                <a:gradFill>
                  <a:gsLst>
                    <a:gs pos="0">
                      <a:srgbClr val="E52B21"/>
                    </a:gs>
                    <a:gs pos="49000">
                      <a:srgbClr val="E10018"/>
                    </a:gs>
                    <a:gs pos="82000">
                      <a:srgbClr val="B2000F"/>
                    </a:gs>
                    <a:gs pos="100000">
                      <a:srgbClr val="E52B21"/>
                    </a:gs>
                  </a:gsLst>
                  <a:lin ang="5400000" scaled="0"/>
                </a:gradFill>
                <a:latin typeface="+mn-ea"/>
                <a:ea typeface="思源黑体 CN Medium" panose="020B0600000000000000" pitchFamily="34" charset="-122"/>
                <a:cs typeface="思源黑体 CN Light" panose="020B0300000000000000" pitchFamily="34" charset="-122"/>
                <a:sym typeface="+mn-ea"/>
              </a:rPr>
              <a:t>文化元素的深度挖掘与呈现</a:t>
            </a:r>
          </a:p>
        </p:txBody>
      </p:sp>
      <p:sp>
        <p:nvSpPr>
          <p:cNvPr id="72" name="文本框 71"/>
          <p:cNvSpPr txBox="1"/>
          <p:nvPr>
            <p:custDataLst>
              <p:tags r:id="rId3"/>
            </p:custDataLst>
          </p:nvPr>
        </p:nvSpPr>
        <p:spPr>
          <a:xfrm>
            <a:off x="863371" y="2374357"/>
            <a:ext cx="2867725" cy="163142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思源黑体 CN Light" panose="020B0300000000000000" pitchFamily="34" charset="-122"/>
                <a:sym typeface="+mn-ea"/>
              </a:rPr>
              <a:t>分析游戏如何通过对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思源黑体 CN Light" panose="020B0300000000000000" pitchFamily="34" charset="-122"/>
                <a:sym typeface="+mn-ea"/>
              </a:rPr>
              <a:t>《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思源黑体 CN Light" panose="020B0300000000000000" pitchFamily="34" charset="-122"/>
                <a:sym typeface="+mn-ea"/>
              </a:rPr>
              <a:t>西游记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思源黑体 CN Light" panose="020B0300000000000000" pitchFamily="34" charset="-122"/>
                <a:sym typeface="+mn-ea"/>
              </a:rPr>
              <a:t>》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思源黑体 CN Light" panose="020B0300000000000000" pitchFamily="34" charset="-122"/>
                <a:sym typeface="+mn-ea"/>
              </a:rPr>
              <a:t>故事的重新解读与创新演绎，将中国传统文化元素融入现代游戏体验，使全球玩家在享受游戏乐趣的同时，对中国文化产生深度认知与浓厚兴趣。</a:t>
            </a:r>
          </a:p>
        </p:txBody>
      </p:sp>
      <p:sp>
        <p:nvSpPr>
          <p:cNvPr id="21" name="椭圆 20"/>
          <p:cNvSpPr/>
          <p:nvPr>
            <p:custDataLst>
              <p:tags r:id="rId4"/>
            </p:custDataLst>
          </p:nvPr>
        </p:nvSpPr>
        <p:spPr>
          <a:xfrm>
            <a:off x="10765473" y="2211158"/>
            <a:ext cx="432435" cy="432435"/>
          </a:xfrm>
          <a:prstGeom prst="ellipse">
            <a:avLst/>
          </a:prstGeom>
          <a:gradFill>
            <a:gsLst>
              <a:gs pos="100000">
                <a:srgbClr val="B2000F"/>
              </a:gs>
              <a:gs pos="0">
                <a:srgbClr val="E10018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dirty="0">
                <a:latin typeface="+mn-ea"/>
                <a:ea typeface="思源黑体 CN Medium" panose="020B0600000000000000" pitchFamily="34" charset="-122"/>
                <a:sym typeface="+mn-ea"/>
              </a:rPr>
              <a:t>2</a:t>
            </a:r>
          </a:p>
        </p:txBody>
      </p:sp>
      <p:sp>
        <p:nvSpPr>
          <p:cNvPr id="22" name="文本框 21"/>
          <p:cNvSpPr txBox="1"/>
          <p:nvPr>
            <p:custDataLst>
              <p:tags r:id="rId5"/>
            </p:custDataLst>
          </p:nvPr>
        </p:nvSpPr>
        <p:spPr>
          <a:xfrm>
            <a:off x="8298181" y="2011878"/>
            <a:ext cx="241545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>
              <a:buClrTx/>
              <a:buSzTx/>
              <a:buFontTx/>
            </a:pPr>
            <a:r>
              <a:rPr lang="zh-CN" altLang="en-US" sz="2400" b="1" dirty="0">
                <a:gradFill>
                  <a:gsLst>
                    <a:gs pos="0">
                      <a:srgbClr val="E52B21"/>
                    </a:gs>
                    <a:gs pos="49000">
                      <a:srgbClr val="E10018"/>
                    </a:gs>
                    <a:gs pos="82000">
                      <a:srgbClr val="B2000F"/>
                    </a:gs>
                    <a:gs pos="100000">
                      <a:srgbClr val="E52B21"/>
                    </a:gs>
                  </a:gsLst>
                  <a:lin ang="5400000" scaled="0"/>
                </a:gradFill>
                <a:latin typeface="+mn-ea"/>
                <a:ea typeface="思源黑体 CN Medium" panose="020B0600000000000000" pitchFamily="34" charset="-122"/>
                <a:cs typeface="思源黑体 CN Light" panose="020B0300000000000000" pitchFamily="34" charset="-122"/>
                <a:sym typeface="+mn-ea"/>
              </a:rPr>
              <a:t>线上线下互动体验的创新设计</a:t>
            </a:r>
          </a:p>
        </p:txBody>
      </p:sp>
      <p:sp>
        <p:nvSpPr>
          <p:cNvPr id="23" name="文本框 22"/>
          <p:cNvSpPr txBox="1"/>
          <p:nvPr>
            <p:custDataLst>
              <p:tags r:id="rId6"/>
            </p:custDataLst>
          </p:nvPr>
        </p:nvSpPr>
        <p:spPr>
          <a:xfrm>
            <a:off x="8498205" y="2833052"/>
            <a:ext cx="2698115" cy="1598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思源黑体 CN Light" panose="020B0300000000000000" pitchFamily="34" charset="-122"/>
                <a:sym typeface="+mn-ea"/>
              </a:rPr>
              <a:t>探讨如何将这种线上优质的游戏体验转化为线下消费、感知与文化体验，实现文旅产品形态的多元化与个性化。</a:t>
            </a:r>
          </a:p>
        </p:txBody>
      </p:sp>
      <p:sp>
        <p:nvSpPr>
          <p:cNvPr id="24" name="椭圆 23"/>
          <p:cNvSpPr/>
          <p:nvPr>
            <p:custDataLst>
              <p:tags r:id="rId7"/>
            </p:custDataLst>
          </p:nvPr>
        </p:nvSpPr>
        <p:spPr>
          <a:xfrm>
            <a:off x="962550" y="4555661"/>
            <a:ext cx="432435" cy="432435"/>
          </a:xfrm>
          <a:prstGeom prst="ellipse">
            <a:avLst/>
          </a:prstGeom>
          <a:gradFill>
            <a:gsLst>
              <a:gs pos="100000">
                <a:srgbClr val="B2000F"/>
              </a:gs>
              <a:gs pos="0">
                <a:srgbClr val="E10018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dirty="0">
                <a:latin typeface="+mn-ea"/>
                <a:ea typeface="思源黑体 CN Medium" panose="020B0600000000000000" pitchFamily="34" charset="-122"/>
                <a:sym typeface="+mn-ea"/>
              </a:rPr>
              <a:t>3</a:t>
            </a:r>
          </a:p>
        </p:txBody>
      </p:sp>
      <p:sp>
        <p:nvSpPr>
          <p:cNvPr id="25" name="文本框 24"/>
          <p:cNvSpPr txBox="1"/>
          <p:nvPr>
            <p:custDataLst>
              <p:tags r:id="rId8"/>
            </p:custDataLst>
          </p:nvPr>
        </p:nvSpPr>
        <p:spPr>
          <a:xfrm>
            <a:off x="1366026" y="4376407"/>
            <a:ext cx="2675696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2400" b="1" dirty="0">
                <a:gradFill>
                  <a:gsLst>
                    <a:gs pos="0">
                      <a:srgbClr val="E52B21"/>
                    </a:gs>
                    <a:gs pos="49000">
                      <a:srgbClr val="E10018"/>
                    </a:gs>
                    <a:gs pos="82000">
                      <a:srgbClr val="B2000F"/>
                    </a:gs>
                    <a:gs pos="100000">
                      <a:srgbClr val="E52B21"/>
                    </a:gs>
                  </a:gsLst>
                  <a:lin ang="5400000" scaled="0"/>
                </a:gradFill>
                <a:latin typeface="+mn-ea"/>
                <a:ea typeface="思源黑体 CN Medium" panose="020B0600000000000000" pitchFamily="34" charset="-122"/>
                <a:cs typeface="思源黑体 CN Light" panose="020B0300000000000000" pitchFamily="34" charset="-122"/>
                <a:sym typeface="+mn-ea"/>
              </a:rPr>
              <a:t>“</a:t>
            </a:r>
            <a:r>
              <a:rPr lang="en-US" altLang="zh-CN" sz="2400" b="1" dirty="0">
                <a:gradFill>
                  <a:gsLst>
                    <a:gs pos="0">
                      <a:srgbClr val="E52B21"/>
                    </a:gs>
                    <a:gs pos="49000">
                      <a:srgbClr val="E10018"/>
                    </a:gs>
                    <a:gs pos="82000">
                      <a:srgbClr val="B2000F"/>
                    </a:gs>
                    <a:gs pos="100000">
                      <a:srgbClr val="E52B21"/>
                    </a:gs>
                  </a:gsLst>
                  <a:lin ang="5400000" scaled="0"/>
                </a:gradFill>
                <a:latin typeface="+mn-ea"/>
                <a:ea typeface="思源黑体 CN Medium" panose="020B0600000000000000" pitchFamily="34" charset="-122"/>
                <a:cs typeface="思源黑体 CN Light" panose="020B0300000000000000" pitchFamily="34" charset="-122"/>
                <a:sym typeface="+mn-ea"/>
              </a:rPr>
              <a:t>IP+</a:t>
            </a:r>
            <a:r>
              <a:rPr lang="zh-CN" altLang="en-US" sz="2400" b="1" dirty="0">
                <a:gradFill>
                  <a:gsLst>
                    <a:gs pos="0">
                      <a:srgbClr val="E52B21"/>
                    </a:gs>
                    <a:gs pos="49000">
                      <a:srgbClr val="E10018"/>
                    </a:gs>
                    <a:gs pos="82000">
                      <a:srgbClr val="B2000F"/>
                    </a:gs>
                    <a:gs pos="100000">
                      <a:srgbClr val="E52B21"/>
                    </a:gs>
                  </a:gsLst>
                  <a:lin ang="5400000" scaled="0"/>
                </a:gradFill>
                <a:latin typeface="+mn-ea"/>
                <a:ea typeface="思源黑体 CN Medium" panose="020B0600000000000000" pitchFamily="34" charset="-122"/>
                <a:cs typeface="思源黑体 CN Light" panose="020B0300000000000000" pitchFamily="34" charset="-122"/>
                <a:sym typeface="+mn-ea"/>
              </a:rPr>
              <a:t>文旅”融合模式的构建与运作</a:t>
            </a:r>
          </a:p>
        </p:txBody>
      </p:sp>
      <p:sp>
        <p:nvSpPr>
          <p:cNvPr id="26" name="文本框 25"/>
          <p:cNvSpPr txBox="1"/>
          <p:nvPr>
            <p:custDataLst>
              <p:tags r:id="rId9"/>
            </p:custDataLst>
          </p:nvPr>
        </p:nvSpPr>
        <p:spPr>
          <a:xfrm>
            <a:off x="861898" y="5203507"/>
            <a:ext cx="3145385" cy="17494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  <a:sym typeface="+mn-ea"/>
              </a:rPr>
              <a:t>探讨游戏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  <a:sym typeface="+mn-ea"/>
              </a:rPr>
              <a:t>IP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  <a:sym typeface="+mn-ea"/>
              </a:rPr>
              <a:t>与地方文旅融合的具体模式，以及如何通过这些机制实现文旅产业的高质量发展。</a:t>
            </a:r>
          </a:p>
        </p:txBody>
      </p:sp>
      <p:sp>
        <p:nvSpPr>
          <p:cNvPr id="27" name="椭圆 26"/>
          <p:cNvSpPr/>
          <p:nvPr>
            <p:custDataLst>
              <p:tags r:id="rId10"/>
            </p:custDataLst>
          </p:nvPr>
        </p:nvSpPr>
        <p:spPr>
          <a:xfrm>
            <a:off x="10765473" y="4575810"/>
            <a:ext cx="432435" cy="432435"/>
          </a:xfrm>
          <a:prstGeom prst="ellipse">
            <a:avLst/>
          </a:prstGeom>
          <a:gradFill>
            <a:gsLst>
              <a:gs pos="100000">
                <a:srgbClr val="B2000F"/>
              </a:gs>
              <a:gs pos="0">
                <a:srgbClr val="E10018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dirty="0">
                <a:latin typeface="+mn-ea"/>
                <a:ea typeface="思源黑体 CN Medium" panose="020B0600000000000000" pitchFamily="34" charset="-122"/>
                <a:sym typeface="+mn-ea"/>
              </a:rPr>
              <a:t>4</a:t>
            </a:r>
          </a:p>
        </p:txBody>
      </p:sp>
      <p:sp>
        <p:nvSpPr>
          <p:cNvPr id="28" name="文本框 27"/>
          <p:cNvSpPr txBox="1"/>
          <p:nvPr>
            <p:custDataLst>
              <p:tags r:id="rId11"/>
            </p:custDataLst>
          </p:nvPr>
        </p:nvSpPr>
        <p:spPr>
          <a:xfrm>
            <a:off x="8319357" y="4376407"/>
            <a:ext cx="239427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>
              <a:buClrTx/>
              <a:buSzTx/>
              <a:buFontTx/>
            </a:pPr>
            <a:r>
              <a:rPr lang="zh-CN" altLang="en-US" sz="2400" b="1" dirty="0">
                <a:gradFill>
                  <a:gsLst>
                    <a:gs pos="0">
                      <a:srgbClr val="E52B21"/>
                    </a:gs>
                    <a:gs pos="49000">
                      <a:srgbClr val="E10018"/>
                    </a:gs>
                    <a:gs pos="82000">
                      <a:srgbClr val="B2000F"/>
                    </a:gs>
                    <a:gs pos="100000">
                      <a:srgbClr val="E52B21"/>
                    </a:gs>
                  </a:gsLst>
                  <a:lin ang="5400000" scaled="0"/>
                </a:gradFill>
                <a:latin typeface="+mn-ea"/>
                <a:ea typeface="思源黑体 CN Medium" panose="020B0600000000000000" pitchFamily="34" charset="-122"/>
                <a:cs typeface="思源黑体 CN Light" panose="020B0300000000000000" pitchFamily="34" charset="-122"/>
                <a:sym typeface="+mn-ea"/>
              </a:rPr>
              <a:t>传统景区的转型升级策略</a:t>
            </a:r>
          </a:p>
        </p:txBody>
      </p:sp>
      <p:sp>
        <p:nvSpPr>
          <p:cNvPr id="29" name="文本框 28"/>
          <p:cNvSpPr txBox="1"/>
          <p:nvPr>
            <p:custDataLst>
              <p:tags r:id="rId12"/>
            </p:custDataLst>
          </p:nvPr>
        </p:nvSpPr>
        <p:spPr>
          <a:xfrm>
            <a:off x="8434705" y="5252521"/>
            <a:ext cx="2775334" cy="129119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思源黑体 CN Light" panose="020B0300000000000000" pitchFamily="34" charset="-122"/>
                <a:sym typeface="+mn-ea"/>
              </a:rPr>
              <a:t>分析传统景区在面对“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思源黑体 CN Light" panose="020B0300000000000000" pitchFamily="34" charset="-122"/>
                <a:sym typeface="+mn-ea"/>
              </a:rPr>
              <a:t>IP+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思源黑体 CN Light" panose="020B0300000000000000" pitchFamily="34" charset="-122"/>
                <a:sym typeface="+mn-ea"/>
              </a:rPr>
              <a:t>文旅”融合新机遇时的应对策略，为传统景区的转型升级提供实践指导。</a:t>
            </a:r>
          </a:p>
        </p:txBody>
      </p:sp>
      <p:sp>
        <p:nvSpPr>
          <p:cNvPr id="31" name="椭圆 30"/>
          <p:cNvSpPr/>
          <p:nvPr>
            <p:custDataLst>
              <p:tags r:id="rId13"/>
            </p:custDataLst>
          </p:nvPr>
        </p:nvSpPr>
        <p:spPr>
          <a:xfrm>
            <a:off x="3833495" y="2166620"/>
            <a:ext cx="4260850" cy="4260850"/>
          </a:xfrm>
          <a:prstGeom prst="ellipse">
            <a:avLst/>
          </a:prstGeom>
          <a:gradFill rotWithShape="1">
            <a:gsLst>
              <a:gs pos="96000">
                <a:schemeClr val="bg1">
                  <a:lumMod val="65000"/>
                  <a:alpha val="0"/>
                </a:schemeClr>
              </a:gs>
              <a:gs pos="0">
                <a:schemeClr val="bg1">
                  <a:lumMod val="50000"/>
                </a:schemeClr>
              </a:gs>
            </a:gsLst>
            <a:lin ang="53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2" name="椭圆 31"/>
          <p:cNvSpPr/>
          <p:nvPr>
            <p:custDataLst>
              <p:tags r:id="rId14"/>
            </p:custDataLst>
          </p:nvPr>
        </p:nvSpPr>
        <p:spPr>
          <a:xfrm>
            <a:off x="3528695" y="1844040"/>
            <a:ext cx="4856480" cy="4856480"/>
          </a:xfrm>
          <a:prstGeom prst="ellipse">
            <a:avLst/>
          </a:prstGeom>
          <a:noFill/>
          <a:ln>
            <a:gradFill>
              <a:gsLst>
                <a:gs pos="31000">
                  <a:srgbClr val="E52B21">
                    <a:alpha val="0"/>
                  </a:srgbClr>
                </a:gs>
                <a:gs pos="100000">
                  <a:srgbClr val="B2000F">
                    <a:alpha val="35000"/>
                  </a:srgbClr>
                </a:gs>
              </a:gsLst>
              <a:lin ang="16740000" scaled="1"/>
            </a:gra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3" name="椭圆 32"/>
          <p:cNvSpPr/>
          <p:nvPr>
            <p:custDataLst>
              <p:tags r:id="rId15"/>
            </p:custDataLst>
          </p:nvPr>
        </p:nvSpPr>
        <p:spPr>
          <a:xfrm>
            <a:off x="3260090" y="1520190"/>
            <a:ext cx="5420360" cy="5420360"/>
          </a:xfrm>
          <a:prstGeom prst="ellipse">
            <a:avLst/>
          </a:prstGeom>
          <a:noFill/>
          <a:ln w="41275">
            <a:gradFill>
              <a:gsLst>
                <a:gs pos="31000">
                  <a:schemeClr val="bg1">
                    <a:lumMod val="50000"/>
                    <a:alpha val="0"/>
                  </a:schemeClr>
                </a:gs>
                <a:gs pos="100000">
                  <a:srgbClr val="B2000F">
                    <a:alpha val="11000"/>
                  </a:srgbClr>
                </a:gs>
              </a:gsLst>
              <a:lin ang="1674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" name="任意多边形: 形状 21"/>
          <p:cNvSpPr/>
          <p:nvPr/>
        </p:nvSpPr>
        <p:spPr>
          <a:xfrm>
            <a:off x="584200" y="0"/>
            <a:ext cx="564515" cy="1207770"/>
          </a:xfrm>
          <a:custGeom>
            <a:avLst/>
            <a:gdLst>
              <a:gd name="connsiteX0" fmla="*/ 0 w 341086"/>
              <a:gd name="connsiteY0" fmla="*/ 0 h 493486"/>
              <a:gd name="connsiteX1" fmla="*/ 341086 w 341086"/>
              <a:gd name="connsiteY1" fmla="*/ 0 h 493486"/>
              <a:gd name="connsiteX2" fmla="*/ 341086 w 341086"/>
              <a:gd name="connsiteY2" fmla="*/ 322943 h 493486"/>
              <a:gd name="connsiteX3" fmla="*/ 170543 w 341086"/>
              <a:gd name="connsiteY3" fmla="*/ 493486 h 493486"/>
              <a:gd name="connsiteX4" fmla="*/ 0 w 341086"/>
              <a:gd name="connsiteY4" fmla="*/ 322943 h 49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086" h="493486">
                <a:moveTo>
                  <a:pt x="0" y="0"/>
                </a:moveTo>
                <a:lnTo>
                  <a:pt x="341086" y="0"/>
                </a:lnTo>
                <a:lnTo>
                  <a:pt x="341086" y="322943"/>
                </a:lnTo>
                <a:cubicBezTo>
                  <a:pt x="341086" y="417131"/>
                  <a:pt x="264731" y="493486"/>
                  <a:pt x="170543" y="493486"/>
                </a:cubicBezTo>
                <a:cubicBezTo>
                  <a:pt x="76355" y="493486"/>
                  <a:pt x="0" y="417131"/>
                  <a:pt x="0" y="322943"/>
                </a:cubicBezTo>
                <a:close/>
              </a:path>
            </a:pathLst>
          </a:custGeom>
          <a:gradFill>
            <a:gsLst>
              <a:gs pos="0">
                <a:srgbClr val="CCCCCC"/>
              </a:gs>
              <a:gs pos="100000">
                <a:srgbClr val="D1C4A7">
                  <a:alpha val="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altLang="en-US"/>
          </a:p>
        </p:txBody>
      </p:sp>
      <p:sp>
        <p:nvSpPr>
          <p:cNvPr id="4" name="矩形 3"/>
          <p:cNvSpPr/>
          <p:nvPr/>
        </p:nvSpPr>
        <p:spPr>
          <a:xfrm>
            <a:off x="1302166" y="311497"/>
            <a:ext cx="31501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gradFill>
                  <a:gsLst>
                    <a:gs pos="14000">
                      <a:srgbClr val="FF0000"/>
                    </a:gs>
                    <a:gs pos="100000">
                      <a:srgbClr val="C00000"/>
                    </a:gs>
                  </a:gsLst>
                  <a:lin ang="2700000" scaled="1"/>
                </a:gradFill>
                <a:latin typeface="+mn-ea"/>
                <a:ea typeface="思源宋体 CN Heavy" panose="02020900000000000000" pitchFamily="18" charset="-122"/>
              </a:rPr>
              <a:t>研究的主要内容</a:t>
            </a:r>
          </a:p>
        </p:txBody>
      </p:sp>
      <p:pic>
        <p:nvPicPr>
          <p:cNvPr id="12" name="图片 11" descr="ad44a6b1-3429-4e62-9b10-14ba439c1af9-removebg-preview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8">
            <a:lum contrast="18000"/>
          </a:blip>
          <a:srcRect b="17560"/>
          <a:stretch/>
        </p:blipFill>
        <p:spPr>
          <a:xfrm>
            <a:off x="3720465" y="1207770"/>
            <a:ext cx="4577715" cy="56610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71" grpId="0"/>
      <p:bldP spid="72" grpId="0"/>
      <p:bldP spid="21" grpId="0" animBg="1"/>
      <p:bldP spid="22" grpId="0"/>
      <p:bldP spid="23" grpId="0"/>
      <p:bldP spid="24" grpId="0" animBg="1"/>
      <p:bldP spid="25" grpId="0"/>
      <p:bldP spid="26" grpId="0"/>
      <p:bldP spid="27" grpId="0" animBg="1"/>
      <p:bldP spid="28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男士, 自然, 照片&#10;&#10;描述已自动生成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3"/>
          <a:stretch>
            <a:fillRect/>
          </a:stretch>
        </p:blipFill>
        <p:spPr>
          <a:xfrm>
            <a:off x="0" y="3112191"/>
            <a:ext cx="12192000" cy="3745809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898525" y="1400175"/>
            <a:ext cx="56686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500" spc="-1000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汉呈王天喜毛笔书法" panose="03000509000000000000" charset="-128"/>
              </a:rPr>
              <a:t>第五章</a:t>
            </a:r>
          </a:p>
        </p:txBody>
      </p:sp>
      <p:sp>
        <p:nvSpPr>
          <p:cNvPr id="34" name="文本框 33"/>
          <p:cNvSpPr txBox="1"/>
          <p:nvPr>
            <p:custDataLst>
              <p:tags r:id="rId2"/>
            </p:custDataLst>
          </p:nvPr>
        </p:nvSpPr>
        <p:spPr>
          <a:xfrm>
            <a:off x="1555102" y="2996577"/>
            <a:ext cx="66744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spc="-1200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  <a:sym typeface="+mn-ea"/>
              </a:rPr>
              <a:t>采用的研究方法</a:t>
            </a:r>
          </a:p>
        </p:txBody>
      </p:sp>
      <p:pic>
        <p:nvPicPr>
          <p:cNvPr id="2" name="图片 1" descr="7b0a202020202266696c746572223a202230220a7d0a">
            <a:extLst>
              <a:ext uri="{FF2B5EF4-FFF2-40B4-BE49-F238E27FC236}">
                <a16:creationId xmlns:a16="http://schemas.microsoft.com/office/drawing/2014/main" id="{D5704A15-30EA-8F06-1F48-33FB6AE89621}"/>
              </a:ext>
            </a:extLst>
          </p:cNvPr>
          <p:cNvPicPr/>
          <p:nvPr>
            <p:custDataLst>
              <p:tags r:id="rId3"/>
            </p:custDataLst>
          </p:nvPr>
        </p:nvPicPr>
        <p:blipFill>
          <a:blip r:embed="rId6">
            <a:lum bright="6000"/>
          </a:blip>
          <a:srcRect l="46931" t="6718" r="4988" b="-3214"/>
          <a:stretch/>
        </p:blipFill>
        <p:spPr>
          <a:xfrm>
            <a:off x="7255329" y="801073"/>
            <a:ext cx="5007429" cy="624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398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男士, 自然, 照片&#10;&#10;描述已自动生成">
            <a:extLst>
              <a:ext uri="{FF2B5EF4-FFF2-40B4-BE49-F238E27FC236}">
                <a16:creationId xmlns:a16="http://schemas.microsoft.com/office/drawing/2014/main" id="{7E7C15AF-15FB-AA84-773F-07FEE87615E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3"/>
          <a:stretch>
            <a:fillRect/>
          </a:stretch>
        </p:blipFill>
        <p:spPr>
          <a:xfrm>
            <a:off x="0" y="3112191"/>
            <a:ext cx="12192000" cy="3745809"/>
          </a:xfrm>
          <a:prstGeom prst="rect">
            <a:avLst/>
          </a:prstGeom>
        </p:spPr>
      </p:pic>
      <p:sp>
        <p:nvSpPr>
          <p:cNvPr id="26" name="圆角矩形标注 25"/>
          <p:cNvSpPr/>
          <p:nvPr/>
        </p:nvSpPr>
        <p:spPr>
          <a:xfrm rot="5400000" flipV="1">
            <a:off x="4843404" y="-2400935"/>
            <a:ext cx="3716020" cy="12870815"/>
          </a:xfrm>
          <a:prstGeom prst="wedgeRoundRectCallout">
            <a:avLst>
              <a:gd name="adj1" fmla="val -21186"/>
              <a:gd name="adj2" fmla="val 56150"/>
              <a:gd name="adj3" fmla="val 16667"/>
            </a:avLst>
          </a:prstGeom>
          <a:gradFill>
            <a:gsLst>
              <a:gs pos="72000">
                <a:srgbClr val="FFFFFF">
                  <a:alpha val="94000"/>
                </a:srgbClr>
              </a:gs>
              <a:gs pos="19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圆角矩形 24"/>
          <p:cNvSpPr/>
          <p:nvPr/>
        </p:nvSpPr>
        <p:spPr>
          <a:xfrm>
            <a:off x="6813550" y="2297430"/>
            <a:ext cx="6003290" cy="3134995"/>
          </a:xfrm>
          <a:prstGeom prst="roundRect">
            <a:avLst/>
          </a:prstGeom>
          <a:blipFill rotWithShape="1">
            <a:blip r:embed="rId5"/>
            <a:stretch>
              <a:fillRect/>
            </a:stretch>
          </a:blip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图片 23"/>
          <p:cNvPicPr/>
          <p:nvPr>
            <p:custDataLst>
              <p:tags r:id="rId2"/>
            </p:custDataLst>
          </p:nvPr>
        </p:nvPicPr>
        <p:blipFill>
          <a:blip r:embed="rId6"/>
          <a:srcRect/>
          <a:stretch/>
        </p:blipFill>
        <p:spPr>
          <a:xfrm rot="16200000">
            <a:off x="8140628" y="737249"/>
            <a:ext cx="3376930" cy="6255356"/>
          </a:xfrm>
          <a:prstGeom prst="rect">
            <a:avLst/>
          </a:prstGeom>
        </p:spPr>
      </p:pic>
      <p:sp>
        <p:nvSpPr>
          <p:cNvPr id="2" name="任意多边形: 形状 21"/>
          <p:cNvSpPr/>
          <p:nvPr/>
        </p:nvSpPr>
        <p:spPr>
          <a:xfrm>
            <a:off x="584200" y="0"/>
            <a:ext cx="564515" cy="1207770"/>
          </a:xfrm>
          <a:custGeom>
            <a:avLst/>
            <a:gdLst>
              <a:gd name="connsiteX0" fmla="*/ 0 w 341086"/>
              <a:gd name="connsiteY0" fmla="*/ 0 h 493486"/>
              <a:gd name="connsiteX1" fmla="*/ 341086 w 341086"/>
              <a:gd name="connsiteY1" fmla="*/ 0 h 493486"/>
              <a:gd name="connsiteX2" fmla="*/ 341086 w 341086"/>
              <a:gd name="connsiteY2" fmla="*/ 322943 h 493486"/>
              <a:gd name="connsiteX3" fmla="*/ 170543 w 341086"/>
              <a:gd name="connsiteY3" fmla="*/ 493486 h 493486"/>
              <a:gd name="connsiteX4" fmla="*/ 0 w 341086"/>
              <a:gd name="connsiteY4" fmla="*/ 322943 h 49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086" h="493486">
                <a:moveTo>
                  <a:pt x="0" y="0"/>
                </a:moveTo>
                <a:lnTo>
                  <a:pt x="341086" y="0"/>
                </a:lnTo>
                <a:lnTo>
                  <a:pt x="341086" y="322943"/>
                </a:lnTo>
                <a:cubicBezTo>
                  <a:pt x="341086" y="417131"/>
                  <a:pt x="264731" y="493486"/>
                  <a:pt x="170543" y="493486"/>
                </a:cubicBezTo>
                <a:cubicBezTo>
                  <a:pt x="76355" y="493486"/>
                  <a:pt x="0" y="417131"/>
                  <a:pt x="0" y="322943"/>
                </a:cubicBezTo>
                <a:close/>
              </a:path>
            </a:pathLst>
          </a:custGeom>
          <a:gradFill>
            <a:gsLst>
              <a:gs pos="0">
                <a:srgbClr val="CCCCCC"/>
              </a:gs>
              <a:gs pos="100000">
                <a:srgbClr val="D1C4A7">
                  <a:alpha val="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altLang="en-US"/>
          </a:p>
        </p:txBody>
      </p:sp>
      <p:sp>
        <p:nvSpPr>
          <p:cNvPr id="4" name="矩形 3"/>
          <p:cNvSpPr/>
          <p:nvPr/>
        </p:nvSpPr>
        <p:spPr>
          <a:xfrm>
            <a:off x="1237923" y="312102"/>
            <a:ext cx="33656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gradFill>
                  <a:gsLst>
                    <a:gs pos="14000">
                      <a:srgbClr val="FF0000"/>
                    </a:gs>
                    <a:gs pos="100000">
                      <a:srgbClr val="C00000"/>
                    </a:gs>
                  </a:gsLst>
                  <a:lin ang="2700000" scaled="1"/>
                </a:gra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采用的研究方法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4068717" y="983712"/>
            <a:ext cx="4432935" cy="57721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/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文献综述</a:t>
            </a:r>
            <a:r>
              <a:rPr lang="en-US" altLang="zh-CN" sz="2400" b="1" dirty="0">
                <a:solidFill>
                  <a:schemeClr val="bg1"/>
                </a:solidFill>
                <a:effectLst/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-</a:t>
            </a:r>
            <a:r>
              <a:rPr lang="zh-CN" altLang="en-US" sz="2400" b="1" dirty="0">
                <a:solidFill>
                  <a:schemeClr val="bg1"/>
                </a:solidFill>
                <a:effectLst/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案例研究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16138" y="1823305"/>
            <a:ext cx="5737816" cy="1027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 algn="just">
              <a:lnSpc>
                <a:spcPct val="150000"/>
              </a:lnSpc>
            </a:pPr>
            <a:r>
              <a:rPr lang="zh-CN" altLang="en-US" sz="1400" dirty="0"/>
              <a:t>首先，通过查阅</a:t>
            </a:r>
            <a:r>
              <a:rPr lang="zh-CN" altLang="en-US" sz="1400" b="1" dirty="0">
                <a:solidFill>
                  <a:srgbClr val="FF0000"/>
                </a:solidFill>
              </a:rPr>
              <a:t>国内外关于游戏</a:t>
            </a:r>
            <a:r>
              <a:rPr lang="en-US" altLang="zh-CN" sz="1400" b="1" dirty="0">
                <a:solidFill>
                  <a:srgbClr val="FF0000"/>
                </a:solidFill>
              </a:rPr>
              <a:t>IP</a:t>
            </a:r>
            <a:r>
              <a:rPr lang="zh-CN" altLang="en-US" sz="1400" b="1" dirty="0">
                <a:solidFill>
                  <a:srgbClr val="FF0000"/>
                </a:solidFill>
              </a:rPr>
              <a:t>、地方文旅融合、数字化旅游体验、文化传播</a:t>
            </a:r>
            <a:r>
              <a:rPr lang="zh-CN" altLang="en-US" sz="1400" dirty="0"/>
              <a:t>等方面的学术论文、学术期刊、文献资料等进行研读，了解当前的研究现状、理论基础和成功案例，为本研究提供理论支撑。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84907" y="2863391"/>
            <a:ext cx="5769047" cy="3290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 algn="just">
              <a:lnSpc>
                <a:spcPct val="150000"/>
              </a:lnSpc>
            </a:pPr>
            <a:r>
              <a:rPr lang="zh-CN" altLang="en-US" sz="1400" b="1" dirty="0">
                <a:solidFill>
                  <a:srgbClr val="C00000"/>
                </a:solidFill>
              </a:rPr>
              <a:t> </a:t>
            </a:r>
            <a:r>
              <a:rPr lang="zh-CN" altLang="en-US" sz="1400" dirty="0"/>
              <a:t>以</a:t>
            </a:r>
            <a:r>
              <a:rPr lang="en-US" altLang="zh-CN" sz="1400" dirty="0"/>
              <a:t>《</a:t>
            </a:r>
            <a:r>
              <a:rPr lang="zh-CN" altLang="en-US" sz="1400" dirty="0"/>
              <a:t>黑神话：悟空</a:t>
            </a:r>
            <a:r>
              <a:rPr lang="en-US" altLang="zh-CN" sz="1400" dirty="0"/>
              <a:t>》</a:t>
            </a:r>
            <a:r>
              <a:rPr lang="zh-CN" altLang="en-US" sz="1400" dirty="0"/>
              <a:t>为例，深入分析其游戏</a:t>
            </a:r>
            <a:r>
              <a:rPr lang="en-US" altLang="zh-CN" sz="1400" dirty="0"/>
              <a:t>IP</a:t>
            </a:r>
            <a:r>
              <a:rPr lang="zh-CN" altLang="en-US" sz="1400" dirty="0"/>
              <a:t>与地方文旅融合的实践过程。具体内容包括：</a:t>
            </a:r>
            <a:endParaRPr lang="en-US" altLang="zh-CN" sz="1400" dirty="0"/>
          </a:p>
          <a:p>
            <a:pPr marL="285750" indent="-285750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FF0000"/>
                </a:solidFill>
              </a:rPr>
              <a:t>游戏</a:t>
            </a:r>
            <a:r>
              <a:rPr lang="en-US" altLang="zh-CN" sz="1400" b="1" dirty="0">
                <a:solidFill>
                  <a:srgbClr val="FF0000"/>
                </a:solidFill>
              </a:rPr>
              <a:t>IP</a:t>
            </a:r>
            <a:r>
              <a:rPr lang="zh-CN" altLang="en-US" sz="1400" b="1" dirty="0">
                <a:solidFill>
                  <a:srgbClr val="FF0000"/>
                </a:solidFill>
              </a:rPr>
              <a:t>分析</a:t>
            </a:r>
            <a:r>
              <a:rPr lang="zh-CN" altLang="en-US" sz="1400" dirty="0"/>
              <a:t>：研究</a:t>
            </a:r>
            <a:r>
              <a:rPr lang="en-US" altLang="zh-CN" sz="1400" dirty="0"/>
              <a:t>《</a:t>
            </a:r>
            <a:r>
              <a:rPr lang="zh-CN" altLang="en-US" sz="1400" dirty="0"/>
              <a:t>黑神话：悟空</a:t>
            </a:r>
            <a:r>
              <a:rPr lang="en-US" altLang="zh-CN" sz="1400" dirty="0"/>
              <a:t>》</a:t>
            </a:r>
            <a:r>
              <a:rPr lang="zh-CN" altLang="en-US" sz="1400" dirty="0"/>
              <a:t>中的背景故事、角色设计、场景构建等元素，探讨其如何体现中国神话文化。</a:t>
            </a:r>
          </a:p>
          <a:p>
            <a:pPr marL="285750" indent="-285750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FF0000"/>
                </a:solidFill>
              </a:rPr>
              <a:t>文旅融合策略</a:t>
            </a:r>
            <a:r>
              <a:rPr lang="zh-CN" altLang="en-US" sz="1400" dirty="0"/>
              <a:t>：分析游戏与山西文旅合作的背景、过程、具体措施及效果，如游戏场景与山西古建筑和宗教符号的还原、非遗文化的融入等。</a:t>
            </a:r>
          </a:p>
          <a:p>
            <a:pPr marL="285750" indent="-285750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FF0000"/>
                </a:solidFill>
              </a:rPr>
              <a:t>技术实现手段</a:t>
            </a:r>
            <a:r>
              <a:rPr lang="zh-CN" altLang="en-US" sz="1400" dirty="0"/>
              <a:t>：探讨</a:t>
            </a:r>
            <a:r>
              <a:rPr lang="en-US" altLang="zh-CN" sz="1400" dirty="0"/>
              <a:t>《</a:t>
            </a:r>
            <a:r>
              <a:rPr lang="zh-CN" altLang="en-US" sz="1400" dirty="0"/>
              <a:t>黑神话：悟空</a:t>
            </a:r>
            <a:r>
              <a:rPr lang="en-US" altLang="zh-CN" sz="1400" dirty="0"/>
              <a:t>》</a:t>
            </a:r>
            <a:r>
              <a:rPr lang="zh-CN" altLang="en-US" sz="1400" dirty="0"/>
              <a:t>采用的物理渲染技术、动作捕捉技术等现代游戏设计理念和技术在文旅融合中的应用。</a:t>
            </a:r>
          </a:p>
          <a:p>
            <a:pPr indent="360000" algn="just">
              <a:lnSpc>
                <a:spcPct val="150000"/>
              </a:lnSpc>
            </a:pPr>
            <a:endParaRPr lang="zh-CN" altLang="en-US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男士, 自然, 照片&#10;&#10;描述已自动生成">
            <a:extLst>
              <a:ext uri="{FF2B5EF4-FFF2-40B4-BE49-F238E27FC236}">
                <a16:creationId xmlns:a16="http://schemas.microsoft.com/office/drawing/2014/main" id="{F48C5473-4DBF-8956-034F-1EC742D0E9D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3"/>
          <a:stretch>
            <a:fillRect/>
          </a:stretch>
        </p:blipFill>
        <p:spPr>
          <a:xfrm>
            <a:off x="0" y="3112191"/>
            <a:ext cx="12192000" cy="3745809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-26814" y="-172759"/>
            <a:ext cx="12192000" cy="6752590"/>
          </a:xfrm>
          <a:prstGeom prst="rect">
            <a:avLst/>
          </a:prstGeom>
          <a:gradFill>
            <a:gsLst>
              <a:gs pos="72000">
                <a:srgbClr val="FFFFFF">
                  <a:alpha val="94000"/>
                </a:srgbClr>
              </a:gs>
              <a:gs pos="19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spPr>
        <p:txBody>
          <a:bodyPr wrap="square" rtlCol="0">
            <a:noAutofit/>
          </a:bodyPr>
          <a:lstStyle/>
          <a:p>
            <a:endParaRPr lang="zh-CN" altLang="en-US"/>
          </a:p>
        </p:txBody>
      </p:sp>
      <p:sp>
        <p:nvSpPr>
          <p:cNvPr id="19" name="圆角矩形标注 18"/>
          <p:cNvSpPr/>
          <p:nvPr/>
        </p:nvSpPr>
        <p:spPr>
          <a:xfrm rot="5400000" flipV="1">
            <a:off x="4728210" y="-2586355"/>
            <a:ext cx="3906520" cy="12870815"/>
          </a:xfrm>
          <a:prstGeom prst="wedgeRoundRectCallout">
            <a:avLst>
              <a:gd name="adj1" fmla="val -21186"/>
              <a:gd name="adj2" fmla="val 56150"/>
              <a:gd name="adj3" fmla="val 16667"/>
            </a:avLst>
          </a:prstGeom>
          <a:gradFill>
            <a:gsLst>
              <a:gs pos="72000">
                <a:srgbClr val="FFFFFF">
                  <a:alpha val="94000"/>
                </a:srgbClr>
              </a:gs>
              <a:gs pos="19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244718" y="312102"/>
            <a:ext cx="3211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gradFill>
                  <a:gsLst>
                    <a:gs pos="14000">
                      <a:srgbClr val="FF0000"/>
                    </a:gs>
                    <a:gs pos="100000">
                      <a:srgbClr val="C00000"/>
                    </a:gs>
                  </a:gsLst>
                  <a:lin ang="2700000" scaled="1"/>
                </a:gra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采用的研究方法</a:t>
            </a:r>
          </a:p>
        </p:txBody>
      </p:sp>
      <p:sp>
        <p:nvSpPr>
          <p:cNvPr id="22" name="任意多边形: 形状 21"/>
          <p:cNvSpPr/>
          <p:nvPr/>
        </p:nvSpPr>
        <p:spPr>
          <a:xfrm>
            <a:off x="584200" y="0"/>
            <a:ext cx="564515" cy="1207770"/>
          </a:xfrm>
          <a:custGeom>
            <a:avLst/>
            <a:gdLst>
              <a:gd name="connsiteX0" fmla="*/ 0 w 341086"/>
              <a:gd name="connsiteY0" fmla="*/ 0 h 493486"/>
              <a:gd name="connsiteX1" fmla="*/ 341086 w 341086"/>
              <a:gd name="connsiteY1" fmla="*/ 0 h 493486"/>
              <a:gd name="connsiteX2" fmla="*/ 341086 w 341086"/>
              <a:gd name="connsiteY2" fmla="*/ 322943 h 493486"/>
              <a:gd name="connsiteX3" fmla="*/ 170543 w 341086"/>
              <a:gd name="connsiteY3" fmla="*/ 493486 h 493486"/>
              <a:gd name="connsiteX4" fmla="*/ 0 w 341086"/>
              <a:gd name="connsiteY4" fmla="*/ 322943 h 49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086" h="493486">
                <a:moveTo>
                  <a:pt x="0" y="0"/>
                </a:moveTo>
                <a:lnTo>
                  <a:pt x="341086" y="0"/>
                </a:lnTo>
                <a:lnTo>
                  <a:pt x="341086" y="322943"/>
                </a:lnTo>
                <a:cubicBezTo>
                  <a:pt x="341086" y="417131"/>
                  <a:pt x="264731" y="493486"/>
                  <a:pt x="170543" y="493486"/>
                </a:cubicBezTo>
                <a:cubicBezTo>
                  <a:pt x="76355" y="493486"/>
                  <a:pt x="0" y="417131"/>
                  <a:pt x="0" y="322943"/>
                </a:cubicBezTo>
                <a:close/>
              </a:path>
            </a:pathLst>
          </a:custGeom>
          <a:gradFill>
            <a:gsLst>
              <a:gs pos="0">
                <a:srgbClr val="CCCCCC"/>
              </a:gs>
              <a:gs pos="100000">
                <a:srgbClr val="D1C4A7">
                  <a:alpha val="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altLang="en-US"/>
          </a:p>
        </p:txBody>
      </p:sp>
      <p:sp>
        <p:nvSpPr>
          <p:cNvPr id="4" name="圆角矩形 3"/>
          <p:cNvSpPr/>
          <p:nvPr/>
        </p:nvSpPr>
        <p:spPr>
          <a:xfrm>
            <a:off x="4019897" y="995976"/>
            <a:ext cx="4432935" cy="57721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/>
                <a:latin typeface="+mn-ea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实地调研</a:t>
            </a:r>
            <a:r>
              <a:rPr lang="en-US" altLang="zh-CN" sz="2400" b="1" dirty="0">
                <a:solidFill>
                  <a:schemeClr val="bg1"/>
                </a:solidFill>
                <a:effectLst/>
                <a:latin typeface="+mn-ea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-</a:t>
            </a:r>
            <a:r>
              <a:rPr lang="zh-CN" altLang="en-US" sz="2400" b="1" dirty="0">
                <a:solidFill>
                  <a:schemeClr val="bg1"/>
                </a:solidFill>
                <a:effectLst/>
                <a:latin typeface="+mn-ea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数据分析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93985" y="1967545"/>
            <a:ext cx="5696607" cy="1350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FF0000"/>
                </a:solidFill>
              </a:rPr>
              <a:t>现场考察</a:t>
            </a:r>
            <a:r>
              <a:rPr lang="zh-CN" altLang="en-US" sz="1400" dirty="0"/>
              <a:t>：前往山西相关景点，实地考察游戏</a:t>
            </a:r>
            <a:r>
              <a:rPr lang="en-US" altLang="zh-CN" sz="1400" dirty="0"/>
              <a:t>IP</a:t>
            </a:r>
            <a:r>
              <a:rPr lang="zh-CN" altLang="en-US" sz="1400" dirty="0"/>
              <a:t>与文旅融合的实际效果，如“跟着悟空游山西”活动现场、相关主题酒店和餐厅等。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FF0000"/>
                </a:solidFill>
              </a:rPr>
              <a:t>深度访谈</a:t>
            </a:r>
            <a:r>
              <a:rPr lang="zh-CN" altLang="en-US" sz="1400" dirty="0"/>
              <a:t>：与山西文旅部门、游戏开发团队、游客及玩家进行深入访谈，了解各方对游戏</a:t>
            </a:r>
            <a:r>
              <a:rPr lang="en-US" altLang="zh-CN" sz="1400" dirty="0"/>
              <a:t>IP</a:t>
            </a:r>
            <a:r>
              <a:rPr lang="zh-CN" altLang="en-US" sz="1400" dirty="0"/>
              <a:t>与文旅融合的看法和意见。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93984" y="3640709"/>
            <a:ext cx="5696607" cy="1350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 algn="just">
              <a:lnSpc>
                <a:spcPct val="150000"/>
              </a:lnSpc>
            </a:pPr>
            <a:r>
              <a:rPr lang="zh-CN" altLang="en-US" sz="1400" dirty="0"/>
              <a:t>通过确定</a:t>
            </a:r>
            <a:r>
              <a:rPr lang="zh-CN" altLang="en-US" sz="1400" b="1" dirty="0">
                <a:solidFill>
                  <a:srgbClr val="FF0000"/>
                </a:solidFill>
              </a:rPr>
              <a:t>评价指标、编制问卷、发放与回收问卷</a:t>
            </a:r>
            <a:r>
              <a:rPr lang="zh-CN" altLang="en-US" sz="1400" dirty="0"/>
              <a:t>等步骤，借助网络发放和回收问卷，同时进行</a:t>
            </a:r>
            <a:r>
              <a:rPr lang="zh-CN" altLang="en-US" sz="1400" b="1" dirty="0">
                <a:solidFill>
                  <a:srgbClr val="FF0000"/>
                </a:solidFill>
              </a:rPr>
              <a:t>数据整合</a:t>
            </a:r>
            <a:r>
              <a:rPr lang="zh-CN" altLang="en-US" sz="1400" dirty="0"/>
              <a:t>。收集并分析游客和玩家的相关数据，如旅游人次、消费金额、满意度调查等，评估游戏</a:t>
            </a:r>
            <a:r>
              <a:rPr lang="en-US" altLang="zh-CN" sz="1400" dirty="0"/>
              <a:t>IP</a:t>
            </a:r>
            <a:r>
              <a:rPr lang="zh-CN" altLang="en-US" sz="1400" dirty="0"/>
              <a:t>对地方文旅的带动作用。</a:t>
            </a:r>
          </a:p>
        </p:txBody>
      </p:sp>
      <p:pic>
        <p:nvPicPr>
          <p:cNvPr id="25" name="图片 24"/>
          <p:cNvPicPr/>
          <p:nvPr>
            <p:custDataLst>
              <p:tags r:id="rId2"/>
            </p:custDataLst>
          </p:nvPr>
        </p:nvPicPr>
        <p:blipFill>
          <a:blip r:embed="rId6"/>
          <a:srcRect l="2505" t="4036" r="19508" b="9285"/>
          <a:stretch/>
        </p:blipFill>
        <p:spPr>
          <a:xfrm>
            <a:off x="7304117" y="1451957"/>
            <a:ext cx="4887884" cy="4045527"/>
          </a:xfrm>
          <a:prstGeom prst="rect">
            <a:avLst/>
          </a:prstGeom>
        </p:spPr>
      </p:pic>
      <p:pic>
        <p:nvPicPr>
          <p:cNvPr id="26" name="图片 25"/>
          <p:cNvPicPr/>
          <p:nvPr>
            <p:custDataLst>
              <p:tags r:id="rId3"/>
            </p:custDataLst>
          </p:nvPr>
        </p:nvPicPr>
        <p:blipFill>
          <a:blip r:embed="rId7"/>
          <a:srcRect r="7490"/>
          <a:stretch/>
        </p:blipFill>
        <p:spPr>
          <a:xfrm>
            <a:off x="8015086" y="2073102"/>
            <a:ext cx="4176279" cy="29356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男士, 自然, 照片&#10;&#10;描述已自动生成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3"/>
          <a:stretch>
            <a:fillRect/>
          </a:stretch>
        </p:blipFill>
        <p:spPr>
          <a:xfrm>
            <a:off x="0" y="3112191"/>
            <a:ext cx="12192000" cy="3745809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898525" y="1400175"/>
            <a:ext cx="56686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500" spc="-1000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汉呈王天喜毛笔书法" panose="03000509000000000000" charset="-128"/>
              </a:rPr>
              <a:t>第六章</a:t>
            </a:r>
          </a:p>
        </p:txBody>
      </p:sp>
      <p:sp>
        <p:nvSpPr>
          <p:cNvPr id="34" name="文本框 33"/>
          <p:cNvSpPr txBox="1"/>
          <p:nvPr>
            <p:custDataLst>
              <p:tags r:id="rId2"/>
            </p:custDataLst>
          </p:nvPr>
        </p:nvSpPr>
        <p:spPr>
          <a:xfrm>
            <a:off x="1628192" y="3015239"/>
            <a:ext cx="64754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spc="-1200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  <a:sym typeface="+mn-ea"/>
              </a:rPr>
              <a:t>调研的预期成果</a:t>
            </a:r>
          </a:p>
        </p:txBody>
      </p:sp>
      <p:pic>
        <p:nvPicPr>
          <p:cNvPr id="2" name="图片 1" descr="7b0a202020202266696c746572223a202230220a7d0a">
            <a:extLst>
              <a:ext uri="{FF2B5EF4-FFF2-40B4-BE49-F238E27FC236}">
                <a16:creationId xmlns:a16="http://schemas.microsoft.com/office/drawing/2014/main" id="{3094A427-6872-EBD2-0621-EECC388E3BC2}"/>
              </a:ext>
            </a:extLst>
          </p:cNvPr>
          <p:cNvPicPr/>
          <p:nvPr>
            <p:custDataLst>
              <p:tags r:id="rId3"/>
            </p:custDataLst>
          </p:nvPr>
        </p:nvPicPr>
        <p:blipFill>
          <a:blip r:embed="rId6">
            <a:lum bright="6000"/>
          </a:blip>
          <a:srcRect l="46931" t="6718" r="4988" b="-3214"/>
          <a:stretch/>
        </p:blipFill>
        <p:spPr>
          <a:xfrm>
            <a:off x="7326086" y="616626"/>
            <a:ext cx="5007429" cy="62413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男士, 自然, 照片&#10;&#10;描述已自动生成">
            <a:extLst>
              <a:ext uri="{FF2B5EF4-FFF2-40B4-BE49-F238E27FC236}">
                <a16:creationId xmlns:a16="http://schemas.microsoft.com/office/drawing/2014/main" id="{BD78E293-977D-BE11-745D-6FEB374FF6A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3"/>
          <a:stretch>
            <a:fillRect/>
          </a:stretch>
        </p:blipFill>
        <p:spPr>
          <a:xfrm>
            <a:off x="0" y="3112191"/>
            <a:ext cx="12192000" cy="3745809"/>
          </a:xfrm>
          <a:prstGeom prst="rect">
            <a:avLst/>
          </a:prstGeom>
        </p:spPr>
      </p:pic>
      <p:sp>
        <p:nvSpPr>
          <p:cNvPr id="7" name="圆角矩形 6"/>
          <p:cNvSpPr/>
          <p:nvPr>
            <p:custDataLst>
              <p:tags r:id="rId2"/>
            </p:custDataLst>
          </p:nvPr>
        </p:nvSpPr>
        <p:spPr>
          <a:xfrm rot="10800000">
            <a:off x="6096000" y="1965007"/>
            <a:ext cx="5031740" cy="4669418"/>
          </a:xfrm>
          <a:prstGeom prst="roundRect">
            <a:avLst>
              <a:gd name="adj" fmla="val 8496"/>
            </a:avLst>
          </a:prstGeom>
          <a:solidFill>
            <a:srgbClr val="FFFFFF"/>
          </a:solidFill>
          <a:ln>
            <a:gradFill>
              <a:gsLst>
                <a:gs pos="0">
                  <a:srgbClr val="E52B21">
                    <a:alpha val="0"/>
                  </a:srgbClr>
                </a:gs>
                <a:gs pos="100000">
                  <a:srgbClr val="B2000F">
                    <a:alpha val="7800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68" name="圆角矩形 67"/>
          <p:cNvSpPr/>
          <p:nvPr>
            <p:custDataLst>
              <p:tags r:id="rId3"/>
            </p:custDataLst>
          </p:nvPr>
        </p:nvSpPr>
        <p:spPr>
          <a:xfrm rot="10800000">
            <a:off x="664482" y="1965007"/>
            <a:ext cx="5031740" cy="4795022"/>
          </a:xfrm>
          <a:prstGeom prst="roundRect">
            <a:avLst>
              <a:gd name="adj" fmla="val 8496"/>
            </a:avLst>
          </a:prstGeom>
          <a:solidFill>
            <a:srgbClr val="FFFFFF"/>
          </a:solidFill>
          <a:ln>
            <a:gradFill>
              <a:gsLst>
                <a:gs pos="0">
                  <a:srgbClr val="E52B21">
                    <a:alpha val="0"/>
                  </a:srgbClr>
                </a:gs>
                <a:gs pos="100000">
                  <a:srgbClr val="B2000F">
                    <a:alpha val="7800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" name="任意多边形: 形状 21"/>
          <p:cNvSpPr/>
          <p:nvPr/>
        </p:nvSpPr>
        <p:spPr>
          <a:xfrm>
            <a:off x="584200" y="0"/>
            <a:ext cx="564515" cy="1207770"/>
          </a:xfrm>
          <a:custGeom>
            <a:avLst/>
            <a:gdLst>
              <a:gd name="connsiteX0" fmla="*/ 0 w 341086"/>
              <a:gd name="connsiteY0" fmla="*/ 0 h 493486"/>
              <a:gd name="connsiteX1" fmla="*/ 341086 w 341086"/>
              <a:gd name="connsiteY1" fmla="*/ 0 h 493486"/>
              <a:gd name="connsiteX2" fmla="*/ 341086 w 341086"/>
              <a:gd name="connsiteY2" fmla="*/ 322943 h 493486"/>
              <a:gd name="connsiteX3" fmla="*/ 170543 w 341086"/>
              <a:gd name="connsiteY3" fmla="*/ 493486 h 493486"/>
              <a:gd name="connsiteX4" fmla="*/ 0 w 341086"/>
              <a:gd name="connsiteY4" fmla="*/ 322943 h 49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086" h="493486">
                <a:moveTo>
                  <a:pt x="0" y="0"/>
                </a:moveTo>
                <a:lnTo>
                  <a:pt x="341086" y="0"/>
                </a:lnTo>
                <a:lnTo>
                  <a:pt x="341086" y="322943"/>
                </a:lnTo>
                <a:cubicBezTo>
                  <a:pt x="341086" y="417131"/>
                  <a:pt x="264731" y="493486"/>
                  <a:pt x="170543" y="493486"/>
                </a:cubicBezTo>
                <a:cubicBezTo>
                  <a:pt x="76355" y="493486"/>
                  <a:pt x="0" y="417131"/>
                  <a:pt x="0" y="322943"/>
                </a:cubicBezTo>
                <a:close/>
              </a:path>
            </a:pathLst>
          </a:custGeom>
          <a:gradFill>
            <a:gsLst>
              <a:gs pos="0">
                <a:srgbClr val="CCCCCC"/>
              </a:gs>
              <a:gs pos="100000">
                <a:srgbClr val="D1C4A7">
                  <a:alpha val="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altLang="en-US"/>
          </a:p>
        </p:txBody>
      </p:sp>
      <p:sp>
        <p:nvSpPr>
          <p:cNvPr id="4" name="矩形 3"/>
          <p:cNvSpPr/>
          <p:nvPr/>
        </p:nvSpPr>
        <p:spPr>
          <a:xfrm>
            <a:off x="1295946" y="308320"/>
            <a:ext cx="368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gradFill>
                  <a:gsLst>
                    <a:gs pos="14000">
                      <a:srgbClr val="FF0000"/>
                    </a:gs>
                    <a:gs pos="100000">
                      <a:srgbClr val="C00000"/>
                    </a:gs>
                  </a:gsLst>
                  <a:lin ang="2700000" scaled="1"/>
                </a:gra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调研的预期成果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547370" y="1676400"/>
            <a:ext cx="4432935" cy="57721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/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理论贡献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24230" y="2512695"/>
            <a:ext cx="4791710" cy="2413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srgbClr val="C00000"/>
                </a:solidFill>
              </a:rPr>
              <a:t>构建游戏</a:t>
            </a:r>
            <a:r>
              <a:rPr lang="en-US" altLang="zh-CN" sz="1400" b="1" dirty="0">
                <a:solidFill>
                  <a:srgbClr val="C00000"/>
                </a:solidFill>
              </a:rPr>
              <a:t>IP</a:t>
            </a:r>
            <a:r>
              <a:rPr lang="zh-CN" altLang="en-US" sz="1400" b="1" dirty="0">
                <a:solidFill>
                  <a:srgbClr val="C00000"/>
                </a:solidFill>
              </a:rPr>
              <a:t>与地方文旅深度融合的理论框架：</a:t>
            </a:r>
            <a:r>
              <a:rPr lang="zh-CN" altLang="en-US" sz="1400" dirty="0"/>
              <a:t>通过本研究，提出游戏</a:t>
            </a:r>
            <a:r>
              <a:rPr lang="en-US" altLang="zh-CN" sz="1400" dirty="0"/>
              <a:t>IP</a:t>
            </a:r>
            <a:r>
              <a:rPr lang="zh-CN" altLang="en-US" sz="1400" dirty="0"/>
              <a:t>与地方文旅深度融合的理论模型和实施路径，为未来的相关研究提供理论支撑。</a:t>
            </a:r>
            <a:endParaRPr lang="en-US" altLang="zh-CN" sz="1400" dirty="0"/>
          </a:p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srgbClr val="C00000"/>
                </a:solidFill>
              </a:rPr>
              <a:t>揭示游戏</a:t>
            </a:r>
            <a:r>
              <a:rPr lang="en-US" altLang="zh-CN" sz="1400" b="1" dirty="0">
                <a:solidFill>
                  <a:srgbClr val="C00000"/>
                </a:solidFill>
              </a:rPr>
              <a:t>IP</a:t>
            </a:r>
            <a:r>
              <a:rPr lang="zh-CN" altLang="en-US" sz="1400" b="1" dirty="0">
                <a:solidFill>
                  <a:srgbClr val="C00000"/>
                </a:solidFill>
              </a:rPr>
              <a:t>在文化传播和旅游体验创新中的作用：</a:t>
            </a:r>
            <a:r>
              <a:rPr lang="zh-CN" altLang="en-US" sz="1400" dirty="0"/>
              <a:t>深入分析游戏</a:t>
            </a:r>
            <a:r>
              <a:rPr lang="en-US" altLang="zh-CN" sz="1400" dirty="0"/>
              <a:t>IP</a:t>
            </a:r>
            <a:r>
              <a:rPr lang="zh-CN" altLang="en-US" sz="1400" dirty="0"/>
              <a:t>如何成为文化传播和旅游体验创新的新动能，为文旅产业的高质量发展提供新思路。</a:t>
            </a:r>
          </a:p>
          <a:p>
            <a:pPr>
              <a:lnSpc>
                <a:spcPct val="150000"/>
              </a:lnSpc>
            </a:pPr>
            <a:endParaRPr lang="zh-CN" altLang="en-US" sz="1400" dirty="0"/>
          </a:p>
        </p:txBody>
      </p:sp>
      <p:sp>
        <p:nvSpPr>
          <p:cNvPr id="3" name="文本框 2"/>
          <p:cNvSpPr txBox="1"/>
          <p:nvPr/>
        </p:nvSpPr>
        <p:spPr>
          <a:xfrm>
            <a:off x="6179820" y="4653915"/>
            <a:ext cx="5076825" cy="22040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srgbClr val="C00000"/>
                </a:solidFill>
              </a:rPr>
              <a:t>提供可操作的实施方案：</a:t>
            </a:r>
            <a:r>
              <a:rPr lang="zh-CN" altLang="en-US" sz="1400" dirty="0"/>
              <a:t>基于</a:t>
            </a:r>
            <a:r>
              <a:rPr lang="en-US" altLang="zh-CN" sz="1400" dirty="0"/>
              <a:t>《</a:t>
            </a:r>
            <a:r>
              <a:rPr lang="zh-CN" altLang="en-US" sz="1400" dirty="0"/>
              <a:t>黑神话：悟空</a:t>
            </a:r>
            <a:r>
              <a:rPr lang="en-US" altLang="zh-CN" sz="1400" dirty="0"/>
              <a:t>》</a:t>
            </a:r>
            <a:r>
              <a:rPr lang="zh-CN" altLang="en-US" sz="1400" dirty="0"/>
              <a:t>的成功案例，提炼出可复制、可推广的游戏</a:t>
            </a:r>
            <a:r>
              <a:rPr lang="en-US" altLang="zh-CN" sz="1400" dirty="0"/>
              <a:t>IP</a:t>
            </a:r>
            <a:r>
              <a:rPr lang="zh-CN" altLang="en-US" sz="1400" dirty="0"/>
              <a:t>与地方文旅深度融合的实施方案，为其他地区提供实践指导。</a:t>
            </a:r>
          </a:p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srgbClr val="C00000"/>
                </a:solidFill>
              </a:rPr>
              <a:t>促进文旅产业创新：</a:t>
            </a:r>
            <a:r>
              <a:rPr lang="zh-CN" altLang="en-US" sz="1400" dirty="0"/>
              <a:t>推动地方文旅部门、游戏开发团队、景区运营商等多方合作，共同创新文旅产品和服务方式，提升游客体验。</a:t>
            </a:r>
            <a:endParaRPr lang="zh-CN" altLang="en-US" sz="2000" dirty="0"/>
          </a:p>
        </p:txBody>
      </p:sp>
      <p:pic>
        <p:nvPicPr>
          <p:cNvPr id="8" name="图片 7"/>
          <p:cNvPicPr/>
          <p:nvPr>
            <p:custDataLst>
              <p:tags r:id="rId4"/>
            </p:custDataLst>
          </p:nvPr>
        </p:nvPicPr>
        <p:blipFill>
          <a:blip r:embed="rId8"/>
          <a:srcRect/>
          <a:stretch/>
        </p:blipFill>
        <p:spPr>
          <a:xfrm>
            <a:off x="824230" y="4681220"/>
            <a:ext cx="4483100" cy="19678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9"/>
          <a:srcRect/>
          <a:stretch/>
        </p:blipFill>
        <p:spPr>
          <a:xfrm>
            <a:off x="6371590" y="2300418"/>
            <a:ext cx="4605020" cy="19678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圆角矩形 4">
            <a:extLst>
              <a:ext uri="{FF2B5EF4-FFF2-40B4-BE49-F238E27FC236}">
                <a16:creationId xmlns:a16="http://schemas.microsoft.com/office/drawing/2014/main" id="{98124DF5-AB1D-D6D6-EA8C-6C2D7AB489FB}"/>
              </a:ext>
            </a:extLst>
          </p:cNvPr>
          <p:cNvSpPr/>
          <p:nvPr/>
        </p:nvSpPr>
        <p:spPr>
          <a:xfrm>
            <a:off x="6970395" y="3979675"/>
            <a:ext cx="4432935" cy="57721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/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实践指导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3" grpId="0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包含 男士, 自然, 照片&#10;&#10;描述已自动生成">
            <a:extLst>
              <a:ext uri="{FF2B5EF4-FFF2-40B4-BE49-F238E27FC236}">
                <a16:creationId xmlns:a16="http://schemas.microsoft.com/office/drawing/2014/main" id="{0128FE17-6C5C-1A18-8144-B79E251F0A6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3"/>
          <a:stretch>
            <a:fillRect/>
          </a:stretch>
        </p:blipFill>
        <p:spPr>
          <a:xfrm>
            <a:off x="0" y="3159816"/>
            <a:ext cx="12192000" cy="3745809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47370" y="2308860"/>
            <a:ext cx="11047095" cy="2752090"/>
          </a:xfrm>
          <a:prstGeom prst="rect">
            <a:avLst/>
          </a:prstGeom>
          <a:solidFill>
            <a:schemeClr val="bg1">
              <a:lumMod val="75000"/>
              <a:alpha val="57000"/>
            </a:schemeClr>
          </a:solidFill>
        </p:spPr>
        <p:txBody>
          <a:bodyPr wrap="square" rtlCol="0">
            <a:noAutofit/>
          </a:bodyPr>
          <a:lstStyle/>
          <a:p>
            <a:endParaRPr lang="zh-CN" altLang="en-US"/>
          </a:p>
        </p:txBody>
      </p:sp>
      <p:sp>
        <p:nvSpPr>
          <p:cNvPr id="2" name="任意多边形: 形状 21"/>
          <p:cNvSpPr/>
          <p:nvPr/>
        </p:nvSpPr>
        <p:spPr>
          <a:xfrm>
            <a:off x="584200" y="0"/>
            <a:ext cx="564515" cy="1207770"/>
          </a:xfrm>
          <a:custGeom>
            <a:avLst/>
            <a:gdLst>
              <a:gd name="connsiteX0" fmla="*/ 0 w 341086"/>
              <a:gd name="connsiteY0" fmla="*/ 0 h 493486"/>
              <a:gd name="connsiteX1" fmla="*/ 341086 w 341086"/>
              <a:gd name="connsiteY1" fmla="*/ 0 h 493486"/>
              <a:gd name="connsiteX2" fmla="*/ 341086 w 341086"/>
              <a:gd name="connsiteY2" fmla="*/ 322943 h 493486"/>
              <a:gd name="connsiteX3" fmla="*/ 170543 w 341086"/>
              <a:gd name="connsiteY3" fmla="*/ 493486 h 493486"/>
              <a:gd name="connsiteX4" fmla="*/ 0 w 341086"/>
              <a:gd name="connsiteY4" fmla="*/ 322943 h 49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086" h="493486">
                <a:moveTo>
                  <a:pt x="0" y="0"/>
                </a:moveTo>
                <a:lnTo>
                  <a:pt x="341086" y="0"/>
                </a:lnTo>
                <a:lnTo>
                  <a:pt x="341086" y="322943"/>
                </a:lnTo>
                <a:cubicBezTo>
                  <a:pt x="341086" y="417131"/>
                  <a:pt x="264731" y="493486"/>
                  <a:pt x="170543" y="493486"/>
                </a:cubicBezTo>
                <a:cubicBezTo>
                  <a:pt x="76355" y="493486"/>
                  <a:pt x="0" y="417131"/>
                  <a:pt x="0" y="322943"/>
                </a:cubicBezTo>
                <a:close/>
              </a:path>
            </a:pathLst>
          </a:custGeom>
          <a:gradFill>
            <a:gsLst>
              <a:gs pos="0">
                <a:srgbClr val="CCCCCC"/>
              </a:gs>
              <a:gs pos="100000">
                <a:srgbClr val="D1C4A7">
                  <a:alpha val="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altLang="en-US"/>
          </a:p>
        </p:txBody>
      </p:sp>
      <p:sp>
        <p:nvSpPr>
          <p:cNvPr id="4" name="矩形 3"/>
          <p:cNvSpPr/>
          <p:nvPr/>
        </p:nvSpPr>
        <p:spPr>
          <a:xfrm>
            <a:off x="1289725" y="312102"/>
            <a:ext cx="33558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gradFill>
                  <a:gsLst>
                    <a:gs pos="14000">
                      <a:srgbClr val="FF0000"/>
                    </a:gs>
                    <a:gs pos="100000">
                      <a:srgbClr val="C00000"/>
                    </a:gs>
                  </a:gsLst>
                  <a:lin ang="2700000" scaled="1"/>
                </a:gra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调研的预期成果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580888" y="1459225"/>
            <a:ext cx="4432935" cy="57721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/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经济效益与社会效益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98511" y="2470428"/>
            <a:ext cx="10594975" cy="2125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rgbClr val="C00000"/>
                </a:solidFill>
              </a:rPr>
              <a:t>提升地方文旅吸引力：</a:t>
            </a:r>
            <a:endParaRPr lang="en-US" altLang="zh-CN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dirty="0"/>
              <a:t>通过游戏</a:t>
            </a:r>
            <a:r>
              <a:rPr lang="en-US" altLang="zh-CN" dirty="0"/>
              <a:t>IP</a:t>
            </a:r>
            <a:r>
              <a:rPr lang="zh-CN" altLang="en-US" dirty="0"/>
              <a:t>与地方文旅的深度融合，提升地方文旅的知名度和吸引力，带动旅游消费和经济增长。</a:t>
            </a:r>
            <a:endParaRPr lang="en-US" altLang="zh-CN" dirty="0"/>
          </a:p>
          <a:p>
            <a:pPr>
              <a:lnSpc>
                <a:spcPct val="150000"/>
              </a:lnSpc>
            </a:pPr>
            <a:endParaRPr lang="zh-CN" alt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rgbClr val="C00000"/>
                </a:solidFill>
              </a:rPr>
              <a:t>弘扬优秀传统文化：</a:t>
            </a:r>
            <a:endParaRPr lang="en-US" altLang="zh-CN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dirty="0"/>
              <a:t>在游戏</a:t>
            </a:r>
            <a:r>
              <a:rPr lang="en-US" altLang="zh-CN" dirty="0"/>
              <a:t>IP</a:t>
            </a:r>
            <a:r>
              <a:rPr lang="zh-CN" altLang="en-US" dirty="0"/>
              <a:t>的助力下，更好地传播和弘扬优秀传统文化，提升文化自信和民族自豪感。</a:t>
            </a:r>
          </a:p>
        </p:txBody>
      </p:sp>
      <p:pic>
        <p:nvPicPr>
          <p:cNvPr id="6" name="图片 5"/>
          <p:cNvPicPr/>
          <p:nvPr>
            <p:custDataLst>
              <p:tags r:id="rId2"/>
            </p:custDataLst>
          </p:nvPr>
        </p:nvPicPr>
        <p:blipFill>
          <a:blip r:embed="rId7"/>
          <a:srcRect/>
          <a:stretch/>
        </p:blipFill>
        <p:spPr>
          <a:xfrm>
            <a:off x="597535" y="4736783"/>
            <a:ext cx="3636010" cy="180911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/>
          <p:cNvPicPr/>
          <p:nvPr>
            <p:custDataLst>
              <p:tags r:id="rId3"/>
            </p:custDataLst>
          </p:nvPr>
        </p:nvPicPr>
        <p:blipFill>
          <a:blip r:embed="rId8"/>
          <a:srcRect/>
          <a:stretch/>
        </p:blipFill>
        <p:spPr>
          <a:xfrm>
            <a:off x="4356417" y="4736783"/>
            <a:ext cx="3479165" cy="181356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/>
          <p:cNvPicPr/>
          <p:nvPr>
            <p:custDataLst>
              <p:tags r:id="rId4"/>
            </p:custDataLst>
          </p:nvPr>
        </p:nvPicPr>
        <p:blipFill>
          <a:blip r:embed="rId9"/>
          <a:srcRect/>
          <a:stretch/>
        </p:blipFill>
        <p:spPr>
          <a:xfrm>
            <a:off x="7958454" y="4736783"/>
            <a:ext cx="3583940" cy="182528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平行四边形 52"/>
          <p:cNvSpPr/>
          <p:nvPr/>
        </p:nvSpPr>
        <p:spPr>
          <a:xfrm rot="1080000">
            <a:off x="10055225" y="-834390"/>
            <a:ext cx="549275" cy="7823835"/>
          </a:xfrm>
          <a:prstGeom prst="parallelogram">
            <a:avLst>
              <a:gd name="adj" fmla="val 33461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tx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ea typeface="OPPOSans R" panose="00020600040101010101" charset="-122"/>
              <a:cs typeface="+mn-cs"/>
            </a:endParaRPr>
          </a:p>
        </p:txBody>
      </p:sp>
      <p:pic>
        <p:nvPicPr>
          <p:cNvPr id="17" name="图片 16" descr="图片包含 男士, 自然, 照片&#10;&#10;描述已自动生成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3"/>
          <a:stretch>
            <a:fillRect/>
          </a:stretch>
        </p:blipFill>
        <p:spPr>
          <a:xfrm>
            <a:off x="0" y="3118745"/>
            <a:ext cx="12192000" cy="3745809"/>
          </a:xfrm>
          <a:prstGeom prst="rect">
            <a:avLst/>
          </a:prstGeom>
        </p:spPr>
      </p:pic>
      <p:grpSp>
        <p:nvGrpSpPr>
          <p:cNvPr id="37" name="组合 36"/>
          <p:cNvGrpSpPr/>
          <p:nvPr>
            <p:custDataLst>
              <p:tags r:id="rId2"/>
            </p:custDataLst>
          </p:nvPr>
        </p:nvGrpSpPr>
        <p:grpSpPr>
          <a:xfrm>
            <a:off x="1362125" y="2385334"/>
            <a:ext cx="4587875" cy="664845"/>
            <a:chOff x="1449" y="5679"/>
            <a:chExt cx="7225" cy="1047"/>
          </a:xfrm>
        </p:grpSpPr>
        <p:pic>
          <p:nvPicPr>
            <p:cNvPr id="28" name="图片 27" descr="笔刷"/>
            <p:cNvPicPr>
              <a:picLocks noChangeAspect="1"/>
            </p:cNvPicPr>
            <p:nvPr>
              <p:custDataLst>
                <p:tags r:id="rId34"/>
              </p:custDataLst>
            </p:nvPr>
          </p:nvPicPr>
          <p:blipFill>
            <a:blip r:embed="rId41">
              <a:alphaModFix amt="75000"/>
            </a:blip>
            <a:stretch>
              <a:fillRect/>
            </a:stretch>
          </p:blipFill>
          <p:spPr>
            <a:xfrm>
              <a:off x="1925" y="5679"/>
              <a:ext cx="6749" cy="1047"/>
            </a:xfrm>
            <a:prstGeom prst="rect">
              <a:avLst/>
            </a:prstGeom>
          </p:spPr>
        </p:pic>
        <p:grpSp>
          <p:nvGrpSpPr>
            <p:cNvPr id="15" name="组合 14"/>
            <p:cNvGrpSpPr/>
            <p:nvPr>
              <p:custDataLst>
                <p:tags r:id="rId35"/>
              </p:custDataLst>
            </p:nvPr>
          </p:nvGrpSpPr>
          <p:grpSpPr>
            <a:xfrm>
              <a:off x="1449" y="5735"/>
              <a:ext cx="980" cy="958"/>
              <a:chOff x="1454" y="4428"/>
              <a:chExt cx="980" cy="958"/>
            </a:xfrm>
          </p:grpSpPr>
          <p:sp>
            <p:nvSpPr>
              <p:cNvPr id="23" name="椭圆 22"/>
              <p:cNvSpPr/>
              <p:nvPr>
                <p:custDataLst>
                  <p:tags r:id="rId37"/>
                </p:custDataLst>
              </p:nvPr>
            </p:nvSpPr>
            <p:spPr>
              <a:xfrm>
                <a:off x="1466" y="4428"/>
                <a:ext cx="958" cy="958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文本框 23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1454" y="4459"/>
                <a:ext cx="981" cy="89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l">
                  <a:lnSpc>
                    <a:spcPct val="90000"/>
                  </a:lnSpc>
                </a:pPr>
                <a:r>
                  <a:rPr lang="zh-CN" altLang="en-US" sz="3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ea typeface="演示新手书" panose="00000500000000000000" charset="-122"/>
                    <a:sym typeface="+mn-ea"/>
                  </a:rPr>
                  <a:t>贰</a:t>
                </a:r>
                <a:endParaRPr lang="en-US" altLang="zh-CN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演示新手书" panose="00000500000000000000" charset="-122"/>
                  <a:sym typeface="+mn-ea"/>
                </a:endParaRPr>
              </a:p>
            </p:txBody>
          </p:sp>
        </p:grpSp>
        <p:sp>
          <p:nvSpPr>
            <p:cNvPr id="25" name="文本框 24"/>
            <p:cNvSpPr txBox="1"/>
            <p:nvPr>
              <p:custDataLst>
                <p:tags r:id="rId36"/>
              </p:custDataLst>
            </p:nvPr>
          </p:nvSpPr>
          <p:spPr>
            <a:xfrm>
              <a:off x="3142" y="5735"/>
              <a:ext cx="404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演示新手书" panose="00000500000000000000" charset="-122"/>
                  <a:sym typeface="+mn-ea"/>
                </a:rPr>
                <a:t>调研目的</a:t>
              </a:r>
            </a:p>
          </p:txBody>
        </p:sp>
      </p:grpSp>
      <p:grpSp>
        <p:nvGrpSpPr>
          <p:cNvPr id="29" name="组合 28"/>
          <p:cNvGrpSpPr/>
          <p:nvPr>
            <p:custDataLst>
              <p:tags r:id="rId3"/>
            </p:custDataLst>
          </p:nvPr>
        </p:nvGrpSpPr>
        <p:grpSpPr>
          <a:xfrm>
            <a:off x="1362125" y="1468282"/>
            <a:ext cx="4587875" cy="665480"/>
            <a:chOff x="1449" y="3922"/>
            <a:chExt cx="7225" cy="1048"/>
          </a:xfrm>
        </p:grpSpPr>
        <p:grpSp>
          <p:nvGrpSpPr>
            <p:cNvPr id="30" name="组合 29"/>
            <p:cNvGrpSpPr/>
            <p:nvPr>
              <p:custDataLst>
                <p:tags r:id="rId29"/>
              </p:custDataLst>
            </p:nvPr>
          </p:nvGrpSpPr>
          <p:grpSpPr>
            <a:xfrm>
              <a:off x="1449" y="4012"/>
              <a:ext cx="980" cy="958"/>
              <a:chOff x="1454" y="4428"/>
              <a:chExt cx="980" cy="958"/>
            </a:xfrm>
          </p:grpSpPr>
          <p:sp>
            <p:nvSpPr>
              <p:cNvPr id="31" name="椭圆 30"/>
              <p:cNvSpPr/>
              <p:nvPr>
                <p:custDataLst>
                  <p:tags r:id="rId32"/>
                </p:custDataLst>
              </p:nvPr>
            </p:nvSpPr>
            <p:spPr>
              <a:xfrm>
                <a:off x="1466" y="4428"/>
                <a:ext cx="958" cy="958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文本框 31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1454" y="4459"/>
                <a:ext cx="981" cy="89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l">
                  <a:lnSpc>
                    <a:spcPct val="90000"/>
                  </a:lnSpc>
                </a:pPr>
                <a:r>
                  <a:rPr lang="zh-CN" altLang="en-US" sz="3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ea typeface="演示新手书" panose="00000500000000000000" charset="-122"/>
                    <a:sym typeface="+mn-ea"/>
                  </a:rPr>
                  <a:t>壹</a:t>
                </a:r>
              </a:p>
            </p:txBody>
          </p:sp>
        </p:grpSp>
        <p:pic>
          <p:nvPicPr>
            <p:cNvPr id="33" name="图片 32" descr="笔刷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41">
              <a:alphaModFix amt="75000"/>
            </a:blip>
            <a:stretch>
              <a:fillRect/>
            </a:stretch>
          </p:blipFill>
          <p:spPr>
            <a:xfrm>
              <a:off x="1925" y="3922"/>
              <a:ext cx="6749" cy="1047"/>
            </a:xfrm>
            <a:prstGeom prst="rect">
              <a:avLst/>
            </a:prstGeom>
          </p:spPr>
        </p:pic>
        <p:sp>
          <p:nvSpPr>
            <p:cNvPr id="34" name="文本框 33"/>
            <p:cNvSpPr txBox="1"/>
            <p:nvPr>
              <p:custDataLst>
                <p:tags r:id="rId31"/>
              </p:custDataLst>
            </p:nvPr>
          </p:nvSpPr>
          <p:spPr>
            <a:xfrm>
              <a:off x="3142" y="4035"/>
              <a:ext cx="4214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演示新手书" panose="00000500000000000000" charset="-122"/>
                  <a:sym typeface="+mn-ea"/>
                </a:rPr>
                <a:t>查阅的文献概述</a:t>
              </a:r>
            </a:p>
          </p:txBody>
        </p:sp>
      </p:grpSp>
      <p:grpSp>
        <p:nvGrpSpPr>
          <p:cNvPr id="38" name="组合 37"/>
          <p:cNvGrpSpPr/>
          <p:nvPr>
            <p:custDataLst>
              <p:tags r:id="rId4"/>
            </p:custDataLst>
          </p:nvPr>
        </p:nvGrpSpPr>
        <p:grpSpPr>
          <a:xfrm>
            <a:off x="1362125" y="3301751"/>
            <a:ext cx="4587875" cy="664845"/>
            <a:chOff x="1449" y="7436"/>
            <a:chExt cx="7225" cy="1047"/>
          </a:xfrm>
        </p:grpSpPr>
        <p:pic>
          <p:nvPicPr>
            <p:cNvPr id="35" name="图片 34" descr="笔刷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41">
              <a:alphaModFix amt="75000"/>
            </a:blip>
            <a:stretch>
              <a:fillRect/>
            </a:stretch>
          </p:blipFill>
          <p:spPr>
            <a:xfrm>
              <a:off x="1925" y="7436"/>
              <a:ext cx="6749" cy="1047"/>
            </a:xfrm>
            <a:prstGeom prst="rect">
              <a:avLst/>
            </a:prstGeom>
          </p:spPr>
        </p:pic>
        <p:grpSp>
          <p:nvGrpSpPr>
            <p:cNvPr id="39" name="组合 38"/>
            <p:cNvGrpSpPr/>
            <p:nvPr>
              <p:custDataLst>
                <p:tags r:id="rId25"/>
              </p:custDataLst>
            </p:nvPr>
          </p:nvGrpSpPr>
          <p:grpSpPr>
            <a:xfrm>
              <a:off x="1449" y="7458"/>
              <a:ext cx="980" cy="958"/>
              <a:chOff x="1454" y="4428"/>
              <a:chExt cx="980" cy="958"/>
            </a:xfrm>
          </p:grpSpPr>
          <p:sp>
            <p:nvSpPr>
              <p:cNvPr id="40" name="椭圆 39"/>
              <p:cNvSpPr/>
              <p:nvPr>
                <p:custDataLst>
                  <p:tags r:id="rId27"/>
                </p:custDataLst>
              </p:nvPr>
            </p:nvSpPr>
            <p:spPr>
              <a:xfrm>
                <a:off x="1466" y="4428"/>
                <a:ext cx="958" cy="958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" name="文本框 40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1454" y="4459"/>
                <a:ext cx="981" cy="89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l">
                  <a:lnSpc>
                    <a:spcPct val="90000"/>
                  </a:lnSpc>
                </a:pPr>
                <a:r>
                  <a:rPr lang="zh-CN" altLang="en-US" sz="3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ea typeface="演示新手书" panose="00000500000000000000" charset="-122"/>
                    <a:sym typeface="+mn-ea"/>
                  </a:rPr>
                  <a:t>叁</a:t>
                </a:r>
              </a:p>
            </p:txBody>
          </p:sp>
        </p:grpSp>
        <p:sp>
          <p:nvSpPr>
            <p:cNvPr id="42" name="文本框 41"/>
            <p:cNvSpPr txBox="1"/>
            <p:nvPr>
              <p:custDataLst>
                <p:tags r:id="rId26"/>
              </p:custDataLst>
            </p:nvPr>
          </p:nvSpPr>
          <p:spPr>
            <a:xfrm>
              <a:off x="3142" y="7548"/>
              <a:ext cx="4906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演示新手书" panose="00000500000000000000" charset="-122"/>
                  <a:sym typeface="+mn-ea"/>
                </a:rPr>
                <a:t>研究的现状</a:t>
              </a:r>
            </a:p>
          </p:txBody>
        </p:sp>
      </p:grpSp>
      <p:sp>
        <p:nvSpPr>
          <p:cNvPr id="43" name="文本框 42"/>
          <p:cNvSpPr txBox="1"/>
          <p:nvPr/>
        </p:nvSpPr>
        <p:spPr>
          <a:xfrm>
            <a:off x="1908340" y="-19361"/>
            <a:ext cx="29004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000" spc="-10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n-ea"/>
                <a:ea typeface="演示镇魂行楷" panose="00000500000000000000" charset="-122"/>
                <a:cs typeface="汉呈王天喜毛笔书法" panose="03000509000000000000" charset="-128"/>
              </a:rPr>
              <a:t>目录</a:t>
            </a:r>
          </a:p>
        </p:txBody>
      </p:sp>
      <p:grpSp>
        <p:nvGrpSpPr>
          <p:cNvPr id="44" name="组合 43"/>
          <p:cNvGrpSpPr/>
          <p:nvPr>
            <p:custDataLst>
              <p:tags r:id="rId5"/>
            </p:custDataLst>
          </p:nvPr>
        </p:nvGrpSpPr>
        <p:grpSpPr>
          <a:xfrm>
            <a:off x="1358315" y="4218168"/>
            <a:ext cx="4595495" cy="703580"/>
            <a:chOff x="1437" y="3922"/>
            <a:chExt cx="7237" cy="1108"/>
          </a:xfrm>
        </p:grpSpPr>
        <p:grpSp>
          <p:nvGrpSpPr>
            <p:cNvPr id="45" name="组合 44"/>
            <p:cNvGrpSpPr/>
            <p:nvPr>
              <p:custDataLst>
                <p:tags r:id="rId19"/>
              </p:custDataLst>
            </p:nvPr>
          </p:nvGrpSpPr>
          <p:grpSpPr>
            <a:xfrm>
              <a:off x="1437" y="4012"/>
              <a:ext cx="5319" cy="1018"/>
              <a:chOff x="1442" y="4428"/>
              <a:chExt cx="5319" cy="1018"/>
            </a:xfrm>
          </p:grpSpPr>
          <p:sp>
            <p:nvSpPr>
              <p:cNvPr id="46" name="椭圆 45"/>
              <p:cNvSpPr/>
              <p:nvPr>
                <p:custDataLst>
                  <p:tags r:id="rId22"/>
                </p:custDataLst>
              </p:nvPr>
            </p:nvSpPr>
            <p:spPr>
              <a:xfrm>
                <a:off x="1466" y="4428"/>
                <a:ext cx="958" cy="958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1442" y="4428"/>
                <a:ext cx="5319" cy="101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l">
                  <a:lnSpc>
                    <a:spcPct val="90000"/>
                  </a:lnSpc>
                </a:pPr>
                <a:r>
                  <a:rPr lang="zh-CN" altLang="en-US" sz="3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ea typeface="演示新手书" panose="00000500000000000000" charset="-122"/>
                    <a:sym typeface="+mn-ea"/>
                  </a:rPr>
                  <a:t>肆</a:t>
                </a:r>
              </a:p>
            </p:txBody>
          </p:sp>
        </p:grpSp>
        <p:pic>
          <p:nvPicPr>
            <p:cNvPr id="48" name="图片 47" descr="笔刷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41">
              <a:alphaModFix amt="75000"/>
            </a:blip>
            <a:stretch>
              <a:fillRect/>
            </a:stretch>
          </p:blipFill>
          <p:spPr>
            <a:xfrm>
              <a:off x="1925" y="3922"/>
              <a:ext cx="6749" cy="1047"/>
            </a:xfrm>
            <a:prstGeom prst="rect">
              <a:avLst/>
            </a:prstGeom>
          </p:spPr>
        </p:pic>
        <p:sp>
          <p:nvSpPr>
            <p:cNvPr id="49" name="文本框 48"/>
            <p:cNvSpPr txBox="1"/>
            <p:nvPr>
              <p:custDataLst>
                <p:tags r:id="rId21"/>
              </p:custDataLst>
            </p:nvPr>
          </p:nvSpPr>
          <p:spPr>
            <a:xfrm>
              <a:off x="3142" y="4035"/>
              <a:ext cx="4208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演示新手书" panose="00000500000000000000" charset="-122"/>
                  <a:sym typeface="+mn-ea"/>
                </a:rPr>
                <a:t>研究的主要内容</a:t>
              </a:r>
            </a:p>
          </p:txBody>
        </p:sp>
      </p:grpSp>
      <p:sp>
        <p:nvSpPr>
          <p:cNvPr id="52" name="平行四边形 51"/>
          <p:cNvSpPr/>
          <p:nvPr/>
        </p:nvSpPr>
        <p:spPr>
          <a:xfrm rot="900000">
            <a:off x="8218170" y="-1071880"/>
            <a:ext cx="2024380" cy="8406130"/>
          </a:xfrm>
          <a:prstGeom prst="parallelogram">
            <a:avLst>
              <a:gd name="adj" fmla="val 33461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tx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ea typeface="OPPOSans R" panose="00020600040101010101" charset="-122"/>
              <a:cs typeface="+mn-cs"/>
            </a:endParaRPr>
          </a:p>
        </p:txBody>
      </p:sp>
      <p:pic>
        <p:nvPicPr>
          <p:cNvPr id="51" name="图片 50" descr="bf696c8d-f7d7-46b7-ac84-e248dcd2a951-removebg-preview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2">
            <a:lum bright="30000" contrast="30000"/>
          </a:blip>
          <a:stretch>
            <a:fillRect/>
          </a:stretch>
        </p:blipFill>
        <p:spPr>
          <a:xfrm>
            <a:off x="7465294" y="230799"/>
            <a:ext cx="4700270" cy="6621145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2E2875F0-F508-874C-3466-6E061D53559E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1362125" y="6090370"/>
            <a:ext cx="4587875" cy="665480"/>
            <a:chOff x="1449" y="3922"/>
            <a:chExt cx="7225" cy="1048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CEA8C10E-1A4F-BF30-7B6B-CAAF683E2341}"/>
                </a:ext>
              </a:extLst>
            </p:cNvPr>
            <p:cNvGrpSpPr/>
            <p:nvPr>
              <p:custDataLst>
                <p:tags r:id="rId14"/>
              </p:custDataLst>
            </p:nvPr>
          </p:nvGrpSpPr>
          <p:grpSpPr>
            <a:xfrm>
              <a:off x="1449" y="4012"/>
              <a:ext cx="980" cy="958"/>
              <a:chOff x="1454" y="4428"/>
              <a:chExt cx="980" cy="958"/>
            </a:xfrm>
          </p:grpSpPr>
          <p:sp>
            <p:nvSpPr>
              <p:cNvPr id="8" name="椭圆 7">
                <a:extLst>
                  <a:ext uri="{FF2B5EF4-FFF2-40B4-BE49-F238E27FC236}">
                    <a16:creationId xmlns:a16="http://schemas.microsoft.com/office/drawing/2014/main" id="{BF6DB8C3-A50B-4C1E-5F8B-822F493FEEFE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1466" y="4428"/>
                <a:ext cx="958" cy="958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3497E5A-94EF-9E84-8DD6-BF01F51B8D8D}"/>
                  </a:ext>
                </a:extLst>
              </p:cNvPr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1454" y="4459"/>
                <a:ext cx="981" cy="89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l">
                  <a:lnSpc>
                    <a:spcPct val="90000"/>
                  </a:lnSpc>
                </a:pPr>
                <a:r>
                  <a:rPr lang="zh-CN" altLang="en-US" sz="3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ea typeface="演示新手书" panose="00000500000000000000" charset="-122"/>
                    <a:sym typeface="+mn-ea"/>
                  </a:rPr>
                  <a:t>陆</a:t>
                </a:r>
              </a:p>
            </p:txBody>
          </p:sp>
        </p:grpSp>
        <p:pic>
          <p:nvPicPr>
            <p:cNvPr id="4" name="图片 3" descr="笔刷">
              <a:extLst>
                <a:ext uri="{FF2B5EF4-FFF2-40B4-BE49-F238E27FC236}">
                  <a16:creationId xmlns:a16="http://schemas.microsoft.com/office/drawing/2014/main" id="{ECC4F968-D4D0-2A96-4F10-D6E9AFC38FFF}"/>
                </a:ext>
              </a:extLst>
            </p:cNvPr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41">
              <a:alphaModFix amt="75000"/>
            </a:blip>
            <a:stretch>
              <a:fillRect/>
            </a:stretch>
          </p:blipFill>
          <p:spPr>
            <a:xfrm>
              <a:off x="1925" y="3922"/>
              <a:ext cx="6749" cy="1047"/>
            </a:xfrm>
            <a:prstGeom prst="rect">
              <a:avLst/>
            </a:prstGeom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B57440F0-1659-F9AB-A3F1-12611DBA8C19}"/>
                </a:ext>
              </a:extLst>
            </p:cNvPr>
            <p:cNvSpPr txBox="1"/>
            <p:nvPr>
              <p:custDataLst>
                <p:tags r:id="rId16"/>
              </p:custDataLst>
            </p:nvPr>
          </p:nvSpPr>
          <p:spPr>
            <a:xfrm>
              <a:off x="3142" y="4035"/>
              <a:ext cx="4278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演示新手书" panose="00000500000000000000" charset="-122"/>
                  <a:sym typeface="+mn-ea"/>
                </a:rPr>
                <a:t>调研的预期成果</a:t>
              </a: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2242E2CA-12CC-96D1-4B7B-59F0C5A73F12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1362125" y="5173320"/>
            <a:ext cx="4587875" cy="665480"/>
            <a:chOff x="1449" y="3922"/>
            <a:chExt cx="7225" cy="1048"/>
          </a:xfrm>
        </p:grpSpPr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ECC3E8F1-B62F-D826-85F1-48A1CE5BF2A5}"/>
                </a:ext>
              </a:extLst>
            </p:cNvPr>
            <p:cNvGrpSpPr/>
            <p:nvPr>
              <p:custDataLst>
                <p:tags r:id="rId9"/>
              </p:custDataLst>
            </p:nvPr>
          </p:nvGrpSpPr>
          <p:grpSpPr>
            <a:xfrm>
              <a:off x="1449" y="4012"/>
              <a:ext cx="980" cy="958"/>
              <a:chOff x="1454" y="4428"/>
              <a:chExt cx="980" cy="958"/>
            </a:xfrm>
          </p:grpSpPr>
          <p:sp>
            <p:nvSpPr>
              <p:cNvPr id="18" name="椭圆 17">
                <a:extLst>
                  <a:ext uri="{FF2B5EF4-FFF2-40B4-BE49-F238E27FC236}">
                    <a16:creationId xmlns:a16="http://schemas.microsoft.com/office/drawing/2014/main" id="{83649EF4-61F2-22BC-AB26-8EFA57335992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466" y="4428"/>
                <a:ext cx="958" cy="958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47981780-3B64-8041-1FC1-E639C6C8D269}"/>
                  </a:ext>
                </a:extLst>
              </p:cNvPr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454" y="4459"/>
                <a:ext cx="981" cy="89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l">
                  <a:lnSpc>
                    <a:spcPct val="90000"/>
                  </a:lnSpc>
                </a:pPr>
                <a:r>
                  <a:rPr lang="zh-CN" altLang="en-US" sz="3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ea typeface="演示新手书" panose="00000500000000000000" charset="-122"/>
                    <a:sym typeface="+mn-ea"/>
                  </a:rPr>
                  <a:t>伍</a:t>
                </a:r>
              </a:p>
            </p:txBody>
          </p:sp>
        </p:grpSp>
        <p:pic>
          <p:nvPicPr>
            <p:cNvPr id="14" name="图片 13" descr="笔刷">
              <a:extLst>
                <a:ext uri="{FF2B5EF4-FFF2-40B4-BE49-F238E27FC236}">
                  <a16:creationId xmlns:a16="http://schemas.microsoft.com/office/drawing/2014/main" id="{F48BC36A-B0A6-6888-FAD5-7E2C487270EB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41">
              <a:alphaModFix amt="75000"/>
            </a:blip>
            <a:stretch>
              <a:fillRect/>
            </a:stretch>
          </p:blipFill>
          <p:spPr>
            <a:xfrm>
              <a:off x="1925" y="3922"/>
              <a:ext cx="6749" cy="1047"/>
            </a:xfrm>
            <a:prstGeom prst="rect">
              <a:avLst/>
            </a:prstGeom>
          </p:spPr>
        </p:pic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1A480A83-2F9A-CB81-A13E-E25D56E83D3C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3142" y="4035"/>
              <a:ext cx="4214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演示新手书" panose="00000500000000000000" charset="-122"/>
                  <a:sym typeface="+mn-ea"/>
                </a:rPr>
                <a:t>采用的研究方法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男士, 自然, 照片&#10;&#10;描述已自动生成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3"/>
          <a:stretch>
            <a:fillRect/>
          </a:stretch>
        </p:blipFill>
        <p:spPr>
          <a:xfrm>
            <a:off x="0" y="3180532"/>
            <a:ext cx="12192000" cy="3745809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-1041400" y="1452245"/>
            <a:ext cx="8237855" cy="1976775"/>
            <a:chOff x="-1423" y="2405"/>
            <a:chExt cx="12973" cy="3095"/>
          </a:xfrm>
        </p:grpSpPr>
        <p:pic>
          <p:nvPicPr>
            <p:cNvPr id="16" name="图片 15" descr="51miz-E790805-48BBB16E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507" y="2405"/>
              <a:ext cx="4794" cy="532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-1423" y="3044"/>
              <a:ext cx="12973" cy="2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9600" spc="-1000" dirty="0">
                  <a:gradFill>
                    <a:gsLst>
                      <a:gs pos="50000">
                        <a:srgbClr val="C00000"/>
                      </a:gs>
                      <a:gs pos="100000">
                        <a:srgbClr val="C00000">
                          <a:alpha val="26000"/>
                        </a:srgbClr>
                      </a:gs>
                    </a:gsLst>
                    <a:lin ang="5400000" scaled="0"/>
                  </a:gradFill>
                  <a:uFillTx/>
                  <a:latin typeface="华文行楷" panose="02010800040101010101" pitchFamily="2" charset="-122"/>
                  <a:ea typeface="华文行楷" panose="02010800040101010101" pitchFamily="2" charset="-122"/>
                  <a:cs typeface="汉呈王天喜毛笔书法" panose="03000509000000000000" charset="-128"/>
                </a:rPr>
                <a:t>谢谢观看</a:t>
              </a:r>
              <a:r>
                <a:rPr lang="zh-CN" altLang="en-US" sz="9600" spc="-1000" dirty="0">
                  <a:solidFill>
                    <a:schemeClr val="tx1">
                      <a:lumMod val="85000"/>
                      <a:lumOff val="15000"/>
                    </a:schemeClr>
                  </a:solidFill>
                  <a:uFillTx/>
                  <a:latin typeface="华文行楷" panose="02010800040101010101" pitchFamily="2" charset="-122"/>
                  <a:ea typeface="华文行楷" panose="02010800040101010101" pitchFamily="2" charset="-122"/>
                  <a:cs typeface="汉呈王天喜毛笔书法" panose="03000509000000000000" charset="-128"/>
                </a:rPr>
                <a:t> </a:t>
              </a:r>
              <a:r>
                <a:rPr lang="en-US" altLang="zh-CN" sz="9600" spc="-1000" dirty="0">
                  <a:solidFill>
                    <a:schemeClr val="tx1">
                      <a:lumMod val="85000"/>
                      <a:lumOff val="15000"/>
                    </a:schemeClr>
                  </a:solidFill>
                  <a:uFillTx/>
                  <a:latin typeface="华文行楷" panose="02010800040101010101" pitchFamily="2" charset="-122"/>
                  <a:ea typeface="华文行楷" panose="02010800040101010101" pitchFamily="2" charset="-122"/>
                  <a:cs typeface="汉呈王天喜毛笔书法" panose="03000509000000000000" charset="-128"/>
                </a:rPr>
                <a:t>    </a:t>
              </a:r>
            </a:p>
          </p:txBody>
        </p:sp>
      </p:grpSp>
      <p:pic>
        <p:nvPicPr>
          <p:cNvPr id="3" name="图片 2" descr="7b0a202020202266696c746572223a202230220a7d0a">
            <a:extLst>
              <a:ext uri="{FF2B5EF4-FFF2-40B4-BE49-F238E27FC236}">
                <a16:creationId xmlns:a16="http://schemas.microsoft.com/office/drawing/2014/main" id="{6186C47E-41F8-CD6A-25A6-5CBAEA34FB3B}"/>
              </a:ext>
            </a:extLst>
          </p:cNvPr>
          <p:cNvPicPr/>
          <p:nvPr>
            <p:custDataLst>
              <p:tags r:id="rId2"/>
            </p:custDataLst>
          </p:nvPr>
        </p:nvPicPr>
        <p:blipFill>
          <a:blip r:embed="rId7">
            <a:lum bright="6000"/>
          </a:blip>
          <a:srcRect l="46931" t="6718" r="4988" b="-3214"/>
          <a:stretch/>
        </p:blipFill>
        <p:spPr>
          <a:xfrm>
            <a:off x="7326086" y="616626"/>
            <a:ext cx="5007429" cy="6241374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4795EFD-5905-39B4-04D0-8839AEA6A38A}"/>
              </a:ext>
            </a:extLst>
          </p:cNvPr>
          <p:cNvSpPr txBox="1"/>
          <p:nvPr/>
        </p:nvSpPr>
        <p:spPr>
          <a:xfrm>
            <a:off x="780143" y="4852382"/>
            <a:ext cx="3585028" cy="830997"/>
          </a:xfrm>
          <a:prstGeom prst="rect">
            <a:avLst/>
          </a:prstGeom>
          <a:noFill/>
          <a:ln w="6350"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汇报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rPr>
              <a:t>人：孟雅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收集资料：林炜健、周雪芹、陈婉愉</a:t>
            </a:r>
            <a:endParaRPr lang="en-US" altLang="zh-CN" sz="1600" b="1" dirty="0">
              <a:solidFill>
                <a:prstClr val="black">
                  <a:lumMod val="85000"/>
                  <a:lumOff val="15000"/>
                </a:prst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rPr>
              <a:t>制作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rPr>
              <a:t>PPT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rPr>
              <a:t>：陈法凤、叶敏仪、庞铖莉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男士, 自然, 照片&#10;&#10;描述已自动生成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3"/>
          <a:stretch>
            <a:fillRect/>
          </a:stretch>
        </p:blipFill>
        <p:spPr>
          <a:xfrm>
            <a:off x="0" y="3112191"/>
            <a:ext cx="12192000" cy="3745809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898525" y="1400175"/>
            <a:ext cx="56686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500" spc="-1000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汉呈王天喜毛笔书法" panose="03000509000000000000" charset="-128"/>
              </a:rPr>
              <a:t>第一章</a:t>
            </a:r>
          </a:p>
        </p:txBody>
      </p:sp>
      <p:sp>
        <p:nvSpPr>
          <p:cNvPr id="34" name="文本框 33"/>
          <p:cNvSpPr txBox="1"/>
          <p:nvPr>
            <p:custDataLst>
              <p:tags r:id="rId2"/>
            </p:custDataLst>
          </p:nvPr>
        </p:nvSpPr>
        <p:spPr>
          <a:xfrm>
            <a:off x="1695968" y="2953035"/>
            <a:ext cx="63470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spc="-1200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  <a:sym typeface="+mn-ea"/>
              </a:rPr>
              <a:t>查阅的文献概述</a:t>
            </a:r>
          </a:p>
        </p:txBody>
      </p:sp>
      <p:pic>
        <p:nvPicPr>
          <p:cNvPr id="2" name="图片 1" descr="7b0a202020202266696c746572223a202230220a7d0a">
            <a:extLst>
              <a:ext uri="{FF2B5EF4-FFF2-40B4-BE49-F238E27FC236}">
                <a16:creationId xmlns:a16="http://schemas.microsoft.com/office/drawing/2014/main" id="{C9DBCE2E-B67C-170C-849E-36070EA581E9}"/>
              </a:ext>
            </a:extLst>
          </p:cNvPr>
          <p:cNvPicPr/>
          <p:nvPr>
            <p:custDataLst>
              <p:tags r:id="rId3"/>
            </p:custDataLst>
          </p:nvPr>
        </p:nvPicPr>
        <p:blipFill>
          <a:blip r:embed="rId6">
            <a:lum bright="6000"/>
          </a:blip>
          <a:srcRect l="46931" t="6718" r="4988" b="-3214"/>
          <a:stretch/>
        </p:blipFill>
        <p:spPr>
          <a:xfrm>
            <a:off x="7326086" y="616626"/>
            <a:ext cx="5007429" cy="62413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男士, 自然, 照片&#10;&#10;描述已自动生成">
            <a:extLst>
              <a:ext uri="{FF2B5EF4-FFF2-40B4-BE49-F238E27FC236}">
                <a16:creationId xmlns:a16="http://schemas.microsoft.com/office/drawing/2014/main" id="{88794C39-1C9E-0961-690D-658E66909B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3"/>
          <a:stretch>
            <a:fillRect/>
          </a:stretch>
        </p:blipFill>
        <p:spPr>
          <a:xfrm>
            <a:off x="0" y="3112191"/>
            <a:ext cx="12192000" cy="3745809"/>
          </a:xfrm>
          <a:prstGeom prst="rect">
            <a:avLst/>
          </a:prstGeom>
        </p:spPr>
      </p:pic>
      <p:sp>
        <p:nvSpPr>
          <p:cNvPr id="2" name="任意多边形: 形状 21"/>
          <p:cNvSpPr/>
          <p:nvPr/>
        </p:nvSpPr>
        <p:spPr>
          <a:xfrm>
            <a:off x="584200" y="0"/>
            <a:ext cx="564515" cy="1207770"/>
          </a:xfrm>
          <a:custGeom>
            <a:avLst/>
            <a:gdLst>
              <a:gd name="connsiteX0" fmla="*/ 0 w 341086"/>
              <a:gd name="connsiteY0" fmla="*/ 0 h 493486"/>
              <a:gd name="connsiteX1" fmla="*/ 341086 w 341086"/>
              <a:gd name="connsiteY1" fmla="*/ 0 h 493486"/>
              <a:gd name="connsiteX2" fmla="*/ 341086 w 341086"/>
              <a:gd name="connsiteY2" fmla="*/ 322943 h 493486"/>
              <a:gd name="connsiteX3" fmla="*/ 170543 w 341086"/>
              <a:gd name="connsiteY3" fmla="*/ 493486 h 493486"/>
              <a:gd name="connsiteX4" fmla="*/ 0 w 341086"/>
              <a:gd name="connsiteY4" fmla="*/ 322943 h 49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086" h="493486">
                <a:moveTo>
                  <a:pt x="0" y="0"/>
                </a:moveTo>
                <a:lnTo>
                  <a:pt x="341086" y="0"/>
                </a:lnTo>
                <a:lnTo>
                  <a:pt x="341086" y="322943"/>
                </a:lnTo>
                <a:cubicBezTo>
                  <a:pt x="341086" y="417131"/>
                  <a:pt x="264731" y="493486"/>
                  <a:pt x="170543" y="493486"/>
                </a:cubicBezTo>
                <a:cubicBezTo>
                  <a:pt x="76355" y="493486"/>
                  <a:pt x="0" y="417131"/>
                  <a:pt x="0" y="322943"/>
                </a:cubicBezTo>
                <a:close/>
              </a:path>
            </a:pathLst>
          </a:custGeom>
          <a:gradFill>
            <a:gsLst>
              <a:gs pos="0">
                <a:srgbClr val="CCCCCC"/>
              </a:gs>
              <a:gs pos="100000">
                <a:srgbClr val="D1C4A7">
                  <a:alpha val="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altLang="en-US"/>
          </a:p>
        </p:txBody>
      </p:sp>
      <p:sp>
        <p:nvSpPr>
          <p:cNvPr id="4" name="矩形 3"/>
          <p:cNvSpPr/>
          <p:nvPr/>
        </p:nvSpPr>
        <p:spPr>
          <a:xfrm>
            <a:off x="1271063" y="312102"/>
            <a:ext cx="32573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gradFill>
                  <a:gsLst>
                    <a:gs pos="14000">
                      <a:srgbClr val="FF0000"/>
                    </a:gs>
                    <a:gs pos="100000">
                      <a:srgbClr val="C00000"/>
                    </a:gs>
                  </a:gsLst>
                  <a:lin ang="2700000" scaled="1"/>
                </a:gra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查阅的资料概述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8F5B7B30-6E17-DEDB-FCA4-65627F5A9C71}"/>
              </a:ext>
            </a:extLst>
          </p:cNvPr>
          <p:cNvSpPr/>
          <p:nvPr/>
        </p:nvSpPr>
        <p:spPr>
          <a:xfrm>
            <a:off x="233539" y="1319249"/>
            <a:ext cx="9509176" cy="105591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l">
              <a:tabLst>
                <a:tab pos="198120" algn="l"/>
              </a:tabLst>
            </a:pPr>
            <a:endParaRPr lang="en-US" altLang="zh-CN" sz="1600" kern="0" dirty="0">
              <a:solidFill>
                <a:srgbClr val="000000"/>
              </a:solidFill>
              <a:effectLst/>
              <a:latin typeface="+mn-ea"/>
              <a:cs typeface="宋体" panose="02010600030101010101" pitchFamily="2" charset="-122"/>
            </a:endParaRPr>
          </a:p>
          <a:p>
            <a:pPr lvl="0" algn="l">
              <a:tabLst>
                <a:tab pos="198120" algn="l"/>
              </a:tabLst>
            </a:pP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北京青年政治学院副教授王静表示：“电子游戏的‘赛博空间’具有强大的再造现实的能力，《黑神话：悟空》将不同国家、不同语言、不同文化背景的玩家汇聚在一起，从中领悟西游文化的诉说，共同寻找它对应的智慧与价值。”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algn="r"/>
            <a:r>
              <a:rPr lang="en-US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 -----</a:t>
            </a: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文汇报 卫中《游戏《黑神话：悟空》引发传统文化传承与创新之思》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algn="ctr"/>
            <a:endParaRPr lang="zh-CN" altLang="en-US" dirty="0">
              <a:latin typeface="+mn-ea"/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CDB469EB-54D8-82E0-3C04-5764FD209D70}"/>
              </a:ext>
            </a:extLst>
          </p:cNvPr>
          <p:cNvSpPr/>
          <p:nvPr/>
        </p:nvSpPr>
        <p:spPr>
          <a:xfrm>
            <a:off x="2378025" y="3021291"/>
            <a:ext cx="9585376" cy="105591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en-US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 </a:t>
            </a: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从消费角度看，“游戏 </a:t>
            </a:r>
            <a:r>
              <a:rPr lang="en-US" altLang="zh-CN" sz="1600" kern="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IP+</a:t>
            </a: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文旅”将实现文旅产品的多样化转型。从产业层面看，“游戏 </a:t>
            </a:r>
            <a:r>
              <a:rPr lang="en-US" altLang="zh-CN" sz="1600" kern="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IP+</a:t>
            </a: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文旅”将推动产业的优势供给。从全球视野看，高质量的游戏 </a:t>
            </a:r>
            <a:r>
              <a:rPr lang="en-US" altLang="zh-CN" sz="1600" kern="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IP </a:t>
            </a: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将成为中国文化走向世界的一张璀璨名片。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r>
              <a:rPr lang="en-US" altLang="zh-CN" sz="1600" kern="100" dirty="0">
                <a:effectLst/>
                <a:latin typeface="+mn-ea"/>
                <a:cs typeface="宋体" panose="02010600030101010101" pitchFamily="2" charset="-122"/>
              </a:rPr>
              <a:t>                                  </a:t>
            </a:r>
          </a:p>
          <a:p>
            <a:r>
              <a:rPr lang="en-US" altLang="zh-CN" sz="1600" kern="100" dirty="0">
                <a:latin typeface="+mn-ea"/>
                <a:cs typeface="宋体" panose="02010600030101010101" pitchFamily="2" charset="-122"/>
              </a:rPr>
              <a:t>                                     </a:t>
            </a:r>
            <a:r>
              <a:rPr lang="en-US" altLang="zh-CN" sz="1600" kern="100" dirty="0">
                <a:effectLst/>
                <a:latin typeface="+mn-ea"/>
                <a:cs typeface="宋体" panose="02010600030101010101" pitchFamily="2" charset="-122"/>
              </a:rPr>
              <a:t>-----</a:t>
            </a:r>
            <a:r>
              <a:rPr lang="zh-CN" altLang="zh-CN" sz="160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消费日报 肖睿平《精耕细作 游戏为文旅产业“上大分”》</a:t>
            </a:r>
            <a:endParaRPr lang="zh-CN" altLang="en-US" dirty="0">
              <a:latin typeface="+mn-ea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CF2D518F-4595-C015-3E0A-A9264CCDB268}"/>
              </a:ext>
            </a:extLst>
          </p:cNvPr>
          <p:cNvSpPr/>
          <p:nvPr/>
        </p:nvSpPr>
        <p:spPr>
          <a:xfrm>
            <a:off x="342396" y="4812413"/>
            <a:ext cx="9585376" cy="105591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l">
              <a:tabLst>
                <a:tab pos="198120" algn="l"/>
              </a:tabLst>
            </a:pP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数据显示，</a:t>
            </a:r>
            <a:r>
              <a:rPr lang="en-US" altLang="zh-CN" sz="1600" kern="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2022 </a:t>
            </a: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年中国文娱 </a:t>
            </a:r>
            <a:r>
              <a:rPr lang="en-US" altLang="zh-CN" sz="1600" kern="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IP </a:t>
            </a: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市场规模超 </a:t>
            </a:r>
            <a:r>
              <a:rPr lang="en-US" altLang="zh-CN" sz="1600" kern="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4600 </a:t>
            </a: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亿元，主要涵盖游戏、影视、玩具、动漫等多个领域。其中，游戏领域表现尤为突出，游戏 </a:t>
            </a:r>
            <a:r>
              <a:rPr lang="en-US" altLang="zh-CN" sz="1600" kern="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IP </a:t>
            </a: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收入占当年文娱 </a:t>
            </a:r>
            <a:r>
              <a:rPr lang="en-US" altLang="zh-CN" sz="1600" kern="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IP </a:t>
            </a: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市场总收入的 </a:t>
            </a:r>
            <a:r>
              <a:rPr lang="en-US" altLang="zh-CN" sz="1600" kern="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37.2%</a:t>
            </a: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，多款头部游戏 </a:t>
            </a:r>
            <a:r>
              <a:rPr lang="en-US" altLang="zh-CN" sz="1600" kern="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IP </a:t>
            </a: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已为其他数字产业提供内容输出，成为多领域协同发展的核心纽带。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r>
              <a:rPr lang="en-US" altLang="zh-CN" sz="160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                                     -----</a:t>
            </a:r>
            <a:r>
              <a:rPr lang="zh-CN" altLang="zh-CN" sz="160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中华工商时报 祝凤岚《国产游戏</a:t>
            </a:r>
            <a:r>
              <a:rPr lang="en-US" altLang="zh-CN" sz="160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 IP </a:t>
            </a:r>
            <a:r>
              <a:rPr lang="zh-CN" altLang="zh-CN" sz="160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带动多领域协同发展》</a:t>
            </a:r>
            <a:endParaRPr lang="zh-CN" altLang="en-US" sz="1600" dirty="0">
              <a:latin typeface="+mn-ea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8C230A06-8675-1247-FCD3-AE6D3CE1FE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5063" y="479490"/>
            <a:ext cx="1914318" cy="24957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F1DD34C-3901-941C-D906-A5F5561481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95" y="2466063"/>
            <a:ext cx="1712467" cy="22891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8498472-7555-61B8-145D-2BFF038C177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084" y="4123217"/>
            <a:ext cx="2024304" cy="26887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906533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男士, 自然, 照片&#10;&#10;描述已自动生成">
            <a:extLst>
              <a:ext uri="{FF2B5EF4-FFF2-40B4-BE49-F238E27FC236}">
                <a16:creationId xmlns:a16="http://schemas.microsoft.com/office/drawing/2014/main" id="{88794C39-1C9E-0961-690D-658E66909B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3"/>
          <a:stretch>
            <a:fillRect/>
          </a:stretch>
        </p:blipFill>
        <p:spPr>
          <a:xfrm>
            <a:off x="0" y="3112191"/>
            <a:ext cx="12192000" cy="3745809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F5B7B30-6E17-DEDB-FCA4-65627F5A9C71}"/>
              </a:ext>
            </a:extLst>
          </p:cNvPr>
          <p:cNvSpPr/>
          <p:nvPr/>
        </p:nvSpPr>
        <p:spPr>
          <a:xfrm>
            <a:off x="304449" y="495301"/>
            <a:ext cx="4458203" cy="24533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l">
              <a:tabLst>
                <a:tab pos="198120" algn="l"/>
              </a:tabLst>
            </a:pPr>
            <a:endParaRPr lang="en-US" altLang="zh-CN" sz="1600" kern="0" dirty="0">
              <a:solidFill>
                <a:srgbClr val="000000"/>
              </a:solidFill>
              <a:effectLst/>
              <a:latin typeface="+mn-ea"/>
              <a:cs typeface="宋体" panose="02010600030101010101" pitchFamily="2" charset="-122"/>
            </a:endParaRPr>
          </a:p>
          <a:p>
            <a:pPr lvl="0" algn="l">
              <a:tabLst>
                <a:tab pos="198120" algn="l"/>
              </a:tabLst>
            </a:pP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在国家对新消费方式的指引下，结合当地场景与文化特色，创新打造新文旅场景氛围，从而掀起线上 </a:t>
            </a:r>
            <a:r>
              <a:rPr lang="en-US" altLang="zh-CN" sz="1600" kern="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IP </a:t>
            </a: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与线下场景相结合的消费热潮，能够对当地旅游新场景建设进行很好的文化赋能和产业震动。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algn="r"/>
            <a:r>
              <a:rPr lang="en-US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-----</a:t>
            </a: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消费日报 王洋《游戏</a:t>
            </a:r>
            <a:r>
              <a:rPr lang="en-US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 IP </a:t>
            </a: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联动网红城市 打造“电竞文旅”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消费新场景》</a:t>
            </a:r>
            <a:endParaRPr lang="zh-CN" altLang="zh-CN" sz="18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algn="ctr"/>
            <a:endParaRPr lang="zh-CN" altLang="en-US" dirty="0">
              <a:latin typeface="+mn-ea"/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CDB469EB-54D8-82E0-3C04-5764FD209D70}"/>
              </a:ext>
            </a:extLst>
          </p:cNvPr>
          <p:cNvSpPr/>
          <p:nvPr/>
        </p:nvSpPr>
        <p:spPr>
          <a:xfrm>
            <a:off x="293717" y="3307334"/>
            <a:ext cx="4458202" cy="3160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l">
              <a:tabLst>
                <a:tab pos="198120" algn="l"/>
              </a:tabLst>
            </a:pP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山西是一个历史和未来握手的地方，是一个虚拟和现实双向奔赴的地方。然而，传统文化文物场所因为文物保护、空间限制、创意不足、资金短缺等原因而缺少体验和参与场景的设计，这可能导致游戏玩家在实地旅游时仅限于初级观光游览，缺乏线上游戏的临场感、沉浸感。因此，提高多元场景建设、提高游客参与和体验是文旅景区接住游戏带来的流量的关键。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algn="r"/>
            <a:r>
              <a:rPr lang="en-US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-----</a:t>
            </a: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中国青年报 夏瑾《《黑神话：悟空》出圈，山西如何接住这“泼天的富贵”</a:t>
            </a:r>
            <a:r>
              <a:rPr lang="zh-CN" altLang="zh-CN" sz="1600" b="1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 </a:t>
            </a: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》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CF2D518F-4595-C015-3E0A-A9264CCDB268}"/>
              </a:ext>
            </a:extLst>
          </p:cNvPr>
          <p:cNvSpPr/>
          <p:nvPr/>
        </p:nvSpPr>
        <p:spPr>
          <a:xfrm>
            <a:off x="7224506" y="539448"/>
            <a:ext cx="4610448" cy="249096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l">
              <a:tabLst>
                <a:tab pos="198120" algn="l"/>
              </a:tabLst>
            </a:pPr>
            <a:endParaRPr lang="en-US" altLang="zh-CN" sz="1600" kern="0" dirty="0">
              <a:solidFill>
                <a:srgbClr val="231F20"/>
              </a:solidFill>
              <a:effectLst/>
              <a:latin typeface="+mn-ea"/>
              <a:cs typeface="宋体" panose="02010600030101010101" pitchFamily="2" charset="-122"/>
            </a:endParaRPr>
          </a:p>
          <a:p>
            <a:pPr lvl="0" algn="l">
              <a:tabLst>
                <a:tab pos="198120" algn="l"/>
              </a:tabLst>
            </a:pPr>
            <a:r>
              <a:rPr lang="zh-CN" altLang="zh-CN" sz="1600" kern="0" dirty="0">
                <a:solidFill>
                  <a:srgbClr val="231F20"/>
                </a:solidFill>
                <a:effectLst/>
                <a:latin typeface="+mn-ea"/>
                <a:cs typeface="宋体" panose="02010600030101010101" pitchFamily="2" charset="-122"/>
              </a:rPr>
              <a:t>游戏</a:t>
            </a:r>
            <a:r>
              <a:rPr lang="en-US" altLang="zh-CN" sz="1600" kern="0" dirty="0">
                <a:solidFill>
                  <a:srgbClr val="231F20"/>
                </a:solidFill>
                <a:effectLst/>
                <a:latin typeface="+mn-ea"/>
                <a:cs typeface="宋体" panose="02010600030101010101" pitchFamily="2" charset="-122"/>
              </a:rPr>
              <a:t>IP</a:t>
            </a:r>
            <a:r>
              <a:rPr lang="zh-CN" altLang="zh-CN" sz="1600" kern="0" dirty="0">
                <a:solidFill>
                  <a:srgbClr val="231F20"/>
                </a:solidFill>
                <a:effectLst/>
                <a:latin typeface="+mn-ea"/>
                <a:cs typeface="宋体" panose="02010600030101010101" pitchFamily="2" charset="-122"/>
              </a:rPr>
              <a:t>具有用户群庞大、产业链长、可塑性强等特点</a:t>
            </a:r>
            <a:r>
              <a:rPr lang="en-US" altLang="zh-CN" sz="1600" kern="0" dirty="0">
                <a:solidFill>
                  <a:srgbClr val="231F20"/>
                </a:solidFill>
                <a:effectLst/>
                <a:latin typeface="+mn-ea"/>
                <a:cs typeface="宋体" panose="02010600030101010101" pitchFamily="2" charset="-122"/>
              </a:rPr>
              <a:t>,</a:t>
            </a:r>
            <a:r>
              <a:rPr lang="zh-CN" altLang="zh-CN" sz="1600" kern="0" dirty="0">
                <a:solidFill>
                  <a:srgbClr val="231F20"/>
                </a:solidFill>
                <a:effectLst/>
                <a:latin typeface="+mn-ea"/>
                <a:cs typeface="宋体" panose="02010600030101010101" pitchFamily="2" charset="-122"/>
              </a:rPr>
              <a:t>不仅能够丰富文旅产业的形式与内涵</a:t>
            </a:r>
            <a:r>
              <a:rPr lang="en-US" altLang="zh-CN" sz="1600" kern="0" dirty="0">
                <a:solidFill>
                  <a:srgbClr val="231F20"/>
                </a:solidFill>
                <a:effectLst/>
                <a:latin typeface="+mn-ea"/>
                <a:cs typeface="宋体" panose="02010600030101010101" pitchFamily="2" charset="-122"/>
              </a:rPr>
              <a:t>,</a:t>
            </a:r>
            <a:r>
              <a:rPr lang="zh-CN" altLang="zh-CN" sz="1600" kern="0" dirty="0">
                <a:solidFill>
                  <a:srgbClr val="231F20"/>
                </a:solidFill>
                <a:effectLst/>
                <a:latin typeface="+mn-ea"/>
                <a:cs typeface="宋体" panose="02010600030101010101" pitchFamily="2" charset="-122"/>
              </a:rPr>
              <a:t>还带来了新的营销手段与传播方式。游戏促进文旅产业变革与发展</a:t>
            </a:r>
            <a:r>
              <a:rPr lang="en-US" altLang="zh-CN" sz="1600" kern="0" dirty="0">
                <a:solidFill>
                  <a:srgbClr val="231F20"/>
                </a:solidFill>
                <a:effectLst/>
                <a:latin typeface="+mn-ea"/>
                <a:cs typeface="宋体" panose="02010600030101010101" pitchFamily="2" charset="-122"/>
              </a:rPr>
              <a:t>,</a:t>
            </a:r>
            <a:r>
              <a:rPr lang="zh-CN" altLang="zh-CN" sz="1600" kern="0" dirty="0">
                <a:solidFill>
                  <a:srgbClr val="231F20"/>
                </a:solidFill>
                <a:effectLst/>
                <a:latin typeface="+mn-ea"/>
                <a:cs typeface="宋体" panose="02010600030101010101" pitchFamily="2" charset="-122"/>
              </a:rPr>
              <a:t>同时文旅产业也将反哺游戏</a:t>
            </a:r>
            <a:r>
              <a:rPr lang="en-US" altLang="zh-CN" sz="1600" kern="0" dirty="0">
                <a:solidFill>
                  <a:srgbClr val="231F20"/>
                </a:solidFill>
                <a:effectLst/>
                <a:latin typeface="+mn-ea"/>
                <a:cs typeface="宋体" panose="02010600030101010101" pitchFamily="2" charset="-122"/>
              </a:rPr>
              <a:t>,</a:t>
            </a:r>
            <a:r>
              <a:rPr lang="zh-CN" altLang="zh-CN" sz="1600" kern="0" dirty="0">
                <a:solidFill>
                  <a:srgbClr val="231F20"/>
                </a:solidFill>
                <a:effectLst/>
                <a:latin typeface="+mn-ea"/>
                <a:cs typeface="宋体" panose="02010600030101010101" pitchFamily="2" charset="-122"/>
              </a:rPr>
              <a:t>增加新的消费人群及知名度。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algn="r"/>
            <a:r>
              <a:rPr lang="en-US" altLang="zh-CN" sz="1600" kern="0" dirty="0">
                <a:solidFill>
                  <a:srgbClr val="231F20"/>
                </a:solidFill>
                <a:effectLst/>
                <a:latin typeface="+mn-ea"/>
                <a:cs typeface="宋体" panose="02010600030101010101" pitchFamily="2" charset="-122"/>
              </a:rPr>
              <a:t>-----</a:t>
            </a:r>
            <a:r>
              <a:rPr lang="zh-CN" altLang="zh-CN" sz="1600" kern="0" dirty="0">
                <a:solidFill>
                  <a:srgbClr val="231F20"/>
                </a:solidFill>
                <a:effectLst/>
                <a:latin typeface="+mn-ea"/>
                <a:cs typeface="文鼎CS细等线"/>
              </a:rPr>
              <a:t>理论</a:t>
            </a:r>
            <a:r>
              <a:rPr lang="en-US" altLang="zh-CN" sz="1600" kern="0" dirty="0">
                <a:solidFill>
                  <a:srgbClr val="231F20"/>
                </a:solidFill>
                <a:effectLst/>
                <a:latin typeface="+mn-ea"/>
                <a:cs typeface="文鼎CS细等线"/>
              </a:rPr>
              <a:t>·</a:t>
            </a:r>
            <a:r>
              <a:rPr lang="zh-CN" altLang="zh-CN" sz="1600" kern="0" dirty="0">
                <a:solidFill>
                  <a:srgbClr val="231F20"/>
                </a:solidFill>
                <a:effectLst/>
                <a:latin typeface="+mn-ea"/>
                <a:cs typeface="文鼎CS细等线"/>
              </a:rPr>
              <a:t>洞见 </a:t>
            </a:r>
            <a:r>
              <a:rPr lang="zh-CN" altLang="zh-CN" sz="1600" kern="0" dirty="0">
                <a:solidFill>
                  <a:srgbClr val="231F20"/>
                </a:solidFill>
                <a:effectLst/>
                <a:latin typeface="+mn-ea"/>
                <a:cs typeface="宋体" panose="02010600030101010101" pitchFamily="2" charset="-122"/>
              </a:rPr>
              <a:t>∣谢昕烨 </a:t>
            </a:r>
            <a:r>
              <a:rPr lang="en-US" altLang="zh-CN" sz="1600" kern="0" dirty="0">
                <a:solidFill>
                  <a:srgbClr val="231F20"/>
                </a:solidFill>
                <a:effectLst/>
                <a:latin typeface="+mn-ea"/>
                <a:cs typeface="宋体" panose="02010600030101010101" pitchFamily="2" charset="-122"/>
              </a:rPr>
              <a:t>1 </a:t>
            </a:r>
            <a:r>
              <a:rPr lang="zh-CN" altLang="zh-CN" sz="1600" kern="0" dirty="0">
                <a:solidFill>
                  <a:srgbClr val="231F20"/>
                </a:solidFill>
                <a:effectLst/>
                <a:latin typeface="+mn-ea"/>
                <a:cs typeface="宋体" panose="02010600030101010101" pitchFamily="2" charset="-122"/>
              </a:rPr>
              <a:t>申佳怡 </a:t>
            </a:r>
            <a:r>
              <a:rPr lang="en-US" altLang="zh-CN" sz="1600" kern="0" dirty="0">
                <a:solidFill>
                  <a:srgbClr val="231F20"/>
                </a:solidFill>
                <a:effectLst/>
                <a:latin typeface="+mn-ea"/>
                <a:cs typeface="宋体" panose="02010600030101010101" pitchFamily="2" charset="-122"/>
              </a:rPr>
              <a:t>2  </a:t>
            </a:r>
            <a:r>
              <a:rPr lang="zh-CN" altLang="zh-CN" sz="1600" kern="0" dirty="0">
                <a:solidFill>
                  <a:srgbClr val="231F20"/>
                </a:solidFill>
                <a:effectLst/>
                <a:latin typeface="+mn-ea"/>
                <a:cs typeface="宋体" panose="02010600030101010101" pitchFamily="2" charset="-122"/>
              </a:rPr>
              <a:t>《</a:t>
            </a:r>
            <a:r>
              <a:rPr lang="zh-CN" altLang="zh-CN" sz="1600" kern="0" dirty="0">
                <a:effectLst/>
                <a:latin typeface="+mn-ea"/>
                <a:cs typeface="宋体" panose="02010600030101010101" pitchFamily="2" charset="-122"/>
              </a:rPr>
              <a:t>虚实互生：游戏</a:t>
            </a:r>
            <a:r>
              <a:rPr lang="en-US" altLang="zh-CN" sz="1600" kern="0" dirty="0">
                <a:effectLst/>
                <a:latin typeface="+mn-ea"/>
                <a:cs typeface="宋体" panose="02010600030101010101" pitchFamily="2" charset="-122"/>
              </a:rPr>
              <a:t>IP</a:t>
            </a:r>
            <a:r>
              <a:rPr lang="zh-CN" altLang="zh-CN" sz="1600" kern="0" dirty="0">
                <a:effectLst/>
                <a:latin typeface="+mn-ea"/>
                <a:cs typeface="宋体" panose="02010600030101010101" pitchFamily="2" charset="-122"/>
              </a:rPr>
              <a:t>赋能文旅数字化实践研究》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lvl="0" algn="l">
              <a:tabLst>
                <a:tab pos="198120" algn="l"/>
              </a:tabLst>
            </a:pPr>
            <a:endParaRPr lang="zh-CN" altLang="en-US" sz="1600" dirty="0">
              <a:latin typeface="+mn-ea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717E8B29-3429-B5CB-6AA4-AEFB77584E81}"/>
              </a:ext>
            </a:extLst>
          </p:cNvPr>
          <p:cNvSpPr/>
          <p:nvPr/>
        </p:nvSpPr>
        <p:spPr>
          <a:xfrm>
            <a:off x="7224506" y="3360861"/>
            <a:ext cx="4610448" cy="305354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l">
              <a:tabLst>
                <a:tab pos="198120" algn="l"/>
              </a:tabLst>
            </a:pP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以中国神话故事为背景，景观以古建筑、塑像、壁画等为蓝本，配乐大量采用古筝、钵、梆、锣等民族乐器，融入陕北说书等非遗文化……《黑神话：悟空》将传统文化与现代游戏结合。《黑神话：悟空》之所以火，不仅是展示了国产游戏在技术上的突破，更是将中华优秀 传统文化通过创造性转化和创新性发展，打造出一个充满东方美学意境的虚拟世界，是文化自信的表达。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algn="r"/>
            <a:r>
              <a:rPr lang="en-US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-----</a:t>
            </a:r>
            <a:r>
              <a:rPr lang="zh-CN" altLang="zh-CN" sz="16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新华每日电讯 《从《黑神话：悟空》爆火透视文化产业新亮点》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BDF2799-BE46-2503-D21A-480AB1CD4F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0" y="3360861"/>
            <a:ext cx="2579914" cy="31606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192B961-D04D-3B23-6736-2C1D866DD6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0" y="467803"/>
            <a:ext cx="2672798" cy="24808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6826A3CC-85E5-C9D4-2B1D-795C136038AC}"/>
              </a:ext>
            </a:extLst>
          </p:cNvPr>
          <p:cNvSpPr txBox="1"/>
          <p:nvPr/>
        </p:nvSpPr>
        <p:spPr>
          <a:xfrm>
            <a:off x="4896474" y="6535842"/>
            <a:ext cx="21595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+mn-ea"/>
              </a:rPr>
              <a:t>山西黑神话悟空游玩路线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44E8A63-44E2-7801-5B5A-98439FBAC501}"/>
              </a:ext>
            </a:extLst>
          </p:cNvPr>
          <p:cNvSpPr txBox="1"/>
          <p:nvPr/>
        </p:nvSpPr>
        <p:spPr>
          <a:xfrm>
            <a:off x="4686300" y="2954377"/>
            <a:ext cx="28732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+mn-ea"/>
              </a:rPr>
              <a:t>Steam</a:t>
            </a:r>
            <a:r>
              <a:rPr lang="zh-CN" altLang="en-US" sz="1400" dirty="0">
                <a:latin typeface="+mn-ea"/>
              </a:rPr>
              <a:t>上最受玩家欢迎游戏排行榜</a:t>
            </a:r>
          </a:p>
        </p:txBody>
      </p:sp>
    </p:spTree>
    <p:extLst>
      <p:ext uri="{BB962C8B-B14F-4D97-AF65-F5344CB8AC3E}">
        <p14:creationId xmlns:p14="http://schemas.microsoft.com/office/powerpoint/2010/main" val="3552989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>
            <a:extLst>
              <a:ext uri="{FF2B5EF4-FFF2-40B4-BE49-F238E27FC236}">
                <a16:creationId xmlns:a16="http://schemas.microsoft.com/office/drawing/2014/main" id="{A72F8FEF-70DE-2059-A3F6-AC353260D89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58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2552091-5E4C-A395-F3CE-E3770C2679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06" b="6824"/>
          <a:stretch/>
        </p:blipFill>
        <p:spPr>
          <a:xfrm>
            <a:off x="3040742" y="2808513"/>
            <a:ext cx="2667227" cy="353513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82BCE96E-FD6B-1D43-74C7-80AD382DC004}"/>
              </a:ext>
            </a:extLst>
          </p:cNvPr>
          <p:cNvSpPr txBox="1"/>
          <p:nvPr/>
        </p:nvSpPr>
        <p:spPr>
          <a:xfrm>
            <a:off x="144236" y="84745"/>
            <a:ext cx="2835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14000">
                      <a:srgbClr val="FF0000"/>
                    </a:gs>
                    <a:gs pos="100000">
                      <a:srgbClr val="C00000"/>
                    </a:gs>
                  </a:gsLst>
                  <a:lin ang="2700000" scaled="1"/>
                </a:gradFill>
                <a:ea typeface="思源宋体 CN Heavy" panose="02020900000000000000" pitchFamily="18" charset="-122"/>
              </a:rPr>
              <a:t>各项数据分析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8A816E76-DC56-84E4-0B16-18CB5501CA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62" b="2633"/>
          <a:stretch/>
        </p:blipFill>
        <p:spPr>
          <a:xfrm>
            <a:off x="124278" y="854529"/>
            <a:ext cx="2852965" cy="342355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592A085-C8E6-541E-665A-24B247655C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99" b="4682"/>
          <a:stretch/>
        </p:blipFill>
        <p:spPr>
          <a:xfrm>
            <a:off x="5959928" y="655267"/>
            <a:ext cx="2951744" cy="402643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B02480D2-EDF5-771C-F47F-66B95FB37B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37" b="7866"/>
          <a:stretch/>
        </p:blipFill>
        <p:spPr>
          <a:xfrm>
            <a:off x="9163631" y="2726870"/>
            <a:ext cx="2701988" cy="346923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E62FEEBF-5046-3458-230D-4CF6A6182E56}"/>
              </a:ext>
            </a:extLst>
          </p:cNvPr>
          <p:cNvSpPr txBox="1"/>
          <p:nvPr/>
        </p:nvSpPr>
        <p:spPr>
          <a:xfrm>
            <a:off x="9339937" y="6519446"/>
            <a:ext cx="28520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/>
              <a:t>此页数据来自于政启数字云仓</a:t>
            </a:r>
          </a:p>
        </p:txBody>
      </p:sp>
    </p:spTree>
    <p:extLst>
      <p:ext uri="{BB962C8B-B14F-4D97-AF65-F5344CB8AC3E}">
        <p14:creationId xmlns:p14="http://schemas.microsoft.com/office/powerpoint/2010/main" val="3253222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男士, 自然, 照片&#10;&#10;描述已自动生成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3"/>
          <a:stretch>
            <a:fillRect/>
          </a:stretch>
        </p:blipFill>
        <p:spPr>
          <a:xfrm>
            <a:off x="0" y="3112191"/>
            <a:ext cx="12192000" cy="3745809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898525" y="1400175"/>
            <a:ext cx="56686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500" spc="-1000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汉呈王天喜毛笔书法" panose="03000509000000000000" charset="-128"/>
              </a:rPr>
              <a:t>第二章</a:t>
            </a:r>
          </a:p>
        </p:txBody>
      </p:sp>
      <p:sp>
        <p:nvSpPr>
          <p:cNvPr id="34" name="文本框 33"/>
          <p:cNvSpPr txBox="1"/>
          <p:nvPr>
            <p:custDataLst>
              <p:tags r:id="rId2"/>
            </p:custDataLst>
          </p:nvPr>
        </p:nvSpPr>
        <p:spPr>
          <a:xfrm>
            <a:off x="1874339" y="3002798"/>
            <a:ext cx="53809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spc="-1200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  <a:sym typeface="+mn-ea"/>
              </a:rPr>
              <a:t>调研目的</a:t>
            </a:r>
          </a:p>
        </p:txBody>
      </p:sp>
      <p:pic>
        <p:nvPicPr>
          <p:cNvPr id="2" name="图片 1" descr="7b0a202020202266696c746572223a202230220a7d0a">
            <a:extLst>
              <a:ext uri="{FF2B5EF4-FFF2-40B4-BE49-F238E27FC236}">
                <a16:creationId xmlns:a16="http://schemas.microsoft.com/office/drawing/2014/main" id="{D5704A15-30EA-8F06-1F48-33FB6AE89621}"/>
              </a:ext>
            </a:extLst>
          </p:cNvPr>
          <p:cNvPicPr/>
          <p:nvPr>
            <p:custDataLst>
              <p:tags r:id="rId3"/>
            </p:custDataLst>
          </p:nvPr>
        </p:nvPicPr>
        <p:blipFill>
          <a:blip r:embed="rId6">
            <a:lum bright="6000"/>
          </a:blip>
          <a:srcRect l="46931" t="6718" r="4988" b="-3214"/>
          <a:stretch/>
        </p:blipFill>
        <p:spPr>
          <a:xfrm>
            <a:off x="7255329" y="801073"/>
            <a:ext cx="5007429" cy="62413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8C560272-E849-F55D-183B-385E248B8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258" y="1447800"/>
            <a:ext cx="9840686" cy="1905000"/>
          </a:xfrm>
          <a:prstGeom prst="rect">
            <a:avLst/>
          </a:prstGeom>
        </p:spPr>
      </p:pic>
      <p:pic>
        <p:nvPicPr>
          <p:cNvPr id="11" name="图片 10" descr="图片包含 男士, 自然, 照片&#10;&#10;描述已自动生成">
            <a:extLst>
              <a:ext uri="{FF2B5EF4-FFF2-40B4-BE49-F238E27FC236}">
                <a16:creationId xmlns:a16="http://schemas.microsoft.com/office/drawing/2014/main" id="{579AF976-9E22-21F1-63B5-C6178CDD5BE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3"/>
          <a:stretch>
            <a:fillRect/>
          </a:stretch>
        </p:blipFill>
        <p:spPr>
          <a:xfrm>
            <a:off x="0" y="3112191"/>
            <a:ext cx="12192000" cy="3745809"/>
          </a:xfrm>
          <a:prstGeom prst="rect">
            <a:avLst/>
          </a:prstGeom>
        </p:spPr>
      </p:pic>
      <p:sp>
        <p:nvSpPr>
          <p:cNvPr id="2" name="任意多边形: 形状 21"/>
          <p:cNvSpPr/>
          <p:nvPr/>
        </p:nvSpPr>
        <p:spPr>
          <a:xfrm>
            <a:off x="584200" y="0"/>
            <a:ext cx="564515" cy="1207770"/>
          </a:xfrm>
          <a:custGeom>
            <a:avLst/>
            <a:gdLst>
              <a:gd name="connsiteX0" fmla="*/ 0 w 341086"/>
              <a:gd name="connsiteY0" fmla="*/ 0 h 493486"/>
              <a:gd name="connsiteX1" fmla="*/ 341086 w 341086"/>
              <a:gd name="connsiteY1" fmla="*/ 0 h 493486"/>
              <a:gd name="connsiteX2" fmla="*/ 341086 w 341086"/>
              <a:gd name="connsiteY2" fmla="*/ 322943 h 493486"/>
              <a:gd name="connsiteX3" fmla="*/ 170543 w 341086"/>
              <a:gd name="connsiteY3" fmla="*/ 493486 h 493486"/>
              <a:gd name="connsiteX4" fmla="*/ 0 w 341086"/>
              <a:gd name="connsiteY4" fmla="*/ 322943 h 49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086" h="493486">
                <a:moveTo>
                  <a:pt x="0" y="0"/>
                </a:moveTo>
                <a:lnTo>
                  <a:pt x="341086" y="0"/>
                </a:lnTo>
                <a:lnTo>
                  <a:pt x="341086" y="322943"/>
                </a:lnTo>
                <a:cubicBezTo>
                  <a:pt x="341086" y="417131"/>
                  <a:pt x="264731" y="493486"/>
                  <a:pt x="170543" y="493486"/>
                </a:cubicBezTo>
                <a:cubicBezTo>
                  <a:pt x="76355" y="493486"/>
                  <a:pt x="0" y="417131"/>
                  <a:pt x="0" y="322943"/>
                </a:cubicBezTo>
                <a:close/>
              </a:path>
            </a:pathLst>
          </a:custGeom>
          <a:gradFill>
            <a:gsLst>
              <a:gs pos="0">
                <a:srgbClr val="CCCCCC"/>
              </a:gs>
              <a:gs pos="100000">
                <a:srgbClr val="D1C4A7">
                  <a:alpha val="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altLang="en-US">
              <a:latin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02166" y="311497"/>
            <a:ext cx="31501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gradFill>
                  <a:gsLst>
                    <a:gs pos="14000">
                      <a:srgbClr val="FF0000"/>
                    </a:gs>
                    <a:gs pos="100000">
                      <a:srgbClr val="C00000"/>
                    </a:gs>
                  </a:gsLst>
                  <a:lin ang="2700000" scaled="1"/>
                </a:gradFill>
                <a:latin typeface="+mn-ea"/>
                <a:ea typeface="思源宋体 CN Heavy" panose="02020900000000000000" pitchFamily="18" charset="-122"/>
              </a:rPr>
              <a:t>调研目的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F0F7931-1FBB-43F0-CF3E-E3952333EE2F}"/>
              </a:ext>
            </a:extLst>
          </p:cNvPr>
          <p:cNvSpPr txBox="1"/>
          <p:nvPr/>
        </p:nvSpPr>
        <p:spPr>
          <a:xfrm>
            <a:off x="1736270" y="1723329"/>
            <a:ext cx="940525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zh-CN" sz="2000" kern="100" dirty="0">
                <a:effectLst/>
                <a:latin typeface="+mn-ea"/>
                <a:cs typeface="Times New Roman" panose="02020603050405020304" pitchFamily="18" charset="0"/>
              </a:rPr>
              <a:t>探究黑神话悟空爆火带动文旅经济发展的重要因素，构建游戏</a:t>
            </a:r>
            <a:r>
              <a:rPr lang="en-US" altLang="zh-CN" sz="2000" kern="100" dirty="0">
                <a:effectLst/>
                <a:latin typeface="+mn-ea"/>
                <a:cs typeface="Times New Roman" panose="02020603050405020304" pitchFamily="18" charset="0"/>
              </a:rPr>
              <a:t>IP</a:t>
            </a:r>
            <a:r>
              <a:rPr lang="zh-CN" altLang="zh-CN" sz="2000" kern="100" dirty="0">
                <a:effectLst/>
                <a:latin typeface="+mn-ea"/>
                <a:cs typeface="Times New Roman" panose="02020603050405020304" pitchFamily="18" charset="0"/>
              </a:rPr>
              <a:t>与地方文旅深度融合的理论。探究该模式是否可以复刻并推广，提供可操作的实施方案，</a:t>
            </a:r>
            <a:r>
              <a:rPr lang="zh-CN" altLang="zh-CN" sz="20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为文旅产业的创新提供新的思路和方向。</a:t>
            </a:r>
            <a:r>
              <a:rPr lang="zh-CN" altLang="zh-CN" sz="2000" kern="0" dirty="0">
                <a:solidFill>
                  <a:srgbClr val="231F20"/>
                </a:solidFill>
                <a:effectLst/>
                <a:latin typeface="+mn-ea"/>
                <a:cs typeface="宋体" panose="02010600030101010101" pitchFamily="2" charset="-122"/>
              </a:rPr>
              <a:t>探讨未来如何从多维度入手推进文旅游戏化进程，让游戏与文旅融合共生。</a:t>
            </a:r>
            <a:endParaRPr lang="zh-CN" altLang="zh-CN" sz="20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1BC530E0-3AB4-5CD2-EFA2-D90095299985}"/>
              </a:ext>
            </a:extLst>
          </p:cNvPr>
          <p:cNvSpPr/>
          <p:nvPr/>
        </p:nvSpPr>
        <p:spPr>
          <a:xfrm>
            <a:off x="994736" y="3873825"/>
            <a:ext cx="1741714" cy="1143000"/>
          </a:xfrm>
          <a:prstGeom prst="ellipse">
            <a:avLst/>
          </a:prstGeom>
          <a:solidFill>
            <a:schemeClr val="accent2"/>
          </a:solidFill>
          <a:ln w="349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latin typeface="+mn-ea"/>
              </a:rPr>
              <a:t>合作契机</a:t>
            </a: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AA45BF16-1201-C547-8D96-55D40E87F2BB}"/>
              </a:ext>
            </a:extLst>
          </p:cNvPr>
          <p:cNvSpPr/>
          <p:nvPr/>
        </p:nvSpPr>
        <p:spPr>
          <a:xfrm>
            <a:off x="3234471" y="4830868"/>
            <a:ext cx="1741714" cy="1143000"/>
          </a:xfrm>
          <a:prstGeom prst="ellipse">
            <a:avLst/>
          </a:prstGeom>
          <a:solidFill>
            <a:schemeClr val="accent2"/>
          </a:solidFill>
          <a:ln w="349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latin typeface="+mn-ea"/>
              </a:rPr>
              <a:t>文旅营销</a:t>
            </a:r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F382469D-1858-80A9-EDB0-CD8FBB76758A}"/>
              </a:ext>
            </a:extLst>
          </p:cNvPr>
          <p:cNvSpPr/>
          <p:nvPr/>
        </p:nvSpPr>
        <p:spPr>
          <a:xfrm>
            <a:off x="5472900" y="4000500"/>
            <a:ext cx="1741714" cy="1143000"/>
          </a:xfrm>
          <a:prstGeom prst="ellipse">
            <a:avLst/>
          </a:prstGeom>
          <a:solidFill>
            <a:schemeClr val="accent2"/>
          </a:solidFill>
          <a:ln w="349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latin typeface="+mn-ea"/>
              </a:rPr>
              <a:t>市场需求</a:t>
            </a: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9F23D388-635B-8AC6-87EF-FCF875964A7B}"/>
              </a:ext>
            </a:extLst>
          </p:cNvPr>
          <p:cNvSpPr/>
          <p:nvPr/>
        </p:nvSpPr>
        <p:spPr>
          <a:xfrm>
            <a:off x="9951064" y="4000500"/>
            <a:ext cx="1741714" cy="1143000"/>
          </a:xfrm>
          <a:prstGeom prst="ellipse">
            <a:avLst/>
          </a:prstGeom>
          <a:solidFill>
            <a:schemeClr val="accent2"/>
          </a:solidFill>
          <a:ln w="349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latin typeface="+mn-ea"/>
              </a:rPr>
              <a:t>深度融合</a:t>
            </a: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E630BC47-1913-15EA-9811-7CCA144D9670}"/>
              </a:ext>
            </a:extLst>
          </p:cNvPr>
          <p:cNvSpPr/>
          <p:nvPr/>
        </p:nvSpPr>
        <p:spPr>
          <a:xfrm>
            <a:off x="7857471" y="4830868"/>
            <a:ext cx="1741714" cy="1143000"/>
          </a:xfrm>
          <a:prstGeom prst="ellipse">
            <a:avLst/>
          </a:prstGeom>
          <a:solidFill>
            <a:schemeClr val="accent2"/>
          </a:solidFill>
          <a:ln w="349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latin typeface="+mn-ea"/>
              </a:rPr>
              <a:t>宣传</a:t>
            </a:r>
          </a:p>
        </p:txBody>
      </p:sp>
    </p:spTree>
    <p:extLst>
      <p:ext uri="{BB962C8B-B14F-4D97-AF65-F5344CB8AC3E}">
        <p14:creationId xmlns:p14="http://schemas.microsoft.com/office/powerpoint/2010/main" val="16100950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75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男士, 自然, 照片&#10;&#10;描述已自动生成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3"/>
          <a:stretch>
            <a:fillRect/>
          </a:stretch>
        </p:blipFill>
        <p:spPr>
          <a:xfrm>
            <a:off x="0" y="3112191"/>
            <a:ext cx="12192000" cy="3745809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898525" y="1400175"/>
            <a:ext cx="56686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500" spc="-1000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汉呈王天喜毛笔书法" panose="03000509000000000000" charset="-128"/>
              </a:rPr>
              <a:t>第三章</a:t>
            </a:r>
          </a:p>
        </p:txBody>
      </p:sp>
      <p:sp>
        <p:nvSpPr>
          <p:cNvPr id="34" name="文本框 33"/>
          <p:cNvSpPr txBox="1"/>
          <p:nvPr>
            <p:custDataLst>
              <p:tags r:id="rId2"/>
            </p:custDataLst>
          </p:nvPr>
        </p:nvSpPr>
        <p:spPr>
          <a:xfrm>
            <a:off x="1874339" y="3002798"/>
            <a:ext cx="53809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spc="-1200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  <a:sym typeface="+mn-ea"/>
              </a:rPr>
              <a:t>研究的现状</a:t>
            </a:r>
          </a:p>
        </p:txBody>
      </p:sp>
      <p:pic>
        <p:nvPicPr>
          <p:cNvPr id="2" name="图片 1" descr="7b0a202020202266696c746572223a202230220a7d0a">
            <a:extLst>
              <a:ext uri="{FF2B5EF4-FFF2-40B4-BE49-F238E27FC236}">
                <a16:creationId xmlns:a16="http://schemas.microsoft.com/office/drawing/2014/main" id="{D5704A15-30EA-8F06-1F48-33FB6AE89621}"/>
              </a:ext>
            </a:extLst>
          </p:cNvPr>
          <p:cNvPicPr/>
          <p:nvPr>
            <p:custDataLst>
              <p:tags r:id="rId3"/>
            </p:custDataLst>
          </p:nvPr>
        </p:nvPicPr>
        <p:blipFill>
          <a:blip r:embed="rId6">
            <a:lum bright="6000"/>
          </a:blip>
          <a:srcRect l="46931" t="6718" r="4988" b="-3214"/>
          <a:stretch/>
        </p:blipFill>
        <p:spPr>
          <a:xfrm>
            <a:off x="7255329" y="801073"/>
            <a:ext cx="5007429" cy="624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508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3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jb3VudCI6MSwiaGRpZCI6IjJkMjkxMDgzZGUxNWZhNjY0NWM4NGZiYjQxZDcyMmQwIiwidXNlckNvdW50Ijox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8b437eef-3a62-4c05-9c18-37b1ebb7b9db}"/>
  <p:tag name="KSO_WM_UNIT_PLACING_PICTURE_USER_VIEWPORT" val="{&quot;height&quot;:11697,&quot;width&quot;:8304}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763f3846-d290-4cba-9b0d-f5ba14bbb2a4}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3e66efe2-a27c-4e2b-8fd8-69f460ac2475}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94e0b1a7-d7ae-4e14-a851-9484882097a3}"/>
  <p:tag name="KSO_WM_UNIT_PLACING_PICTURE_USER_VIEWPORT" val="{&quot;height&quot;:10133,&quot;width&quot;:16560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3d26c90c-1daa-43aa-923b-5c3710158505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8.85,&quot;left&quot;:72.2,&quot;top&quot;:196.1,&quot;width&quot;:387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  <p:tag name="PICID" val="{9de6467e-aea8-4036-b2a4-c32054d1fcaa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8.85,&quot;left&quot;:72.2,&quot;top&quot;:196.1,&quot;width&quot;:387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  <p:tag name="PICID" val="{9de6467e-aea8-4036-b2a4-c32054d1fcaa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3e66efe2-a27c-4e2b-8fd8-69f460ac2475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8.85,&quot;left&quot;:72.2,&quot;top&quot;:196.1,&quot;width&quot;:387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  <p:tag name="PICID" val="{9de6467e-aea8-4036-b2a4-c32054d1fcaa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  <p:tag name="PICID" val="{43acca05-508b-432a-b611-8556e944d691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8.85,&quot;left&quot;:72.2,&quot;top&quot;:196.1,&quot;width&quot;:387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32b0ace7-dfc7-4eb6-9b6f-6bd1df7ad500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8.85,&quot;left&quot;:72.2,&quot;top&quot;:196.1,&quot;width&quot;:387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  <p:tag name="PICID" val="{9de6467e-aea8-4036-b2a4-c32054d1fcaa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  <p:tag name="PICID" val="{40f15d79-2de3-4003-b8ce-1647a7dce2b2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8.85,&quot;left&quot;:72.2,&quot;top&quot;:196.1,&quot;width&quot;:387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94e0b1a7-d7ae-4e14-a851-9484882097a3}"/>
  <p:tag name="KSO_WM_UNIT_PLACING_PICTURE_USER_VIEWPORT" val="{&quot;height&quot;:10133,&quot;width&quot;:16560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3e66efe2-a27c-4e2b-8fd8-69f460ac2475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94e0b1a7-d7ae-4e14-a851-9484882097a3}"/>
  <p:tag name="KSO_WM_UNIT_PLACING_PICTURE_USER_VIEWPORT" val="{&quot;height&quot;:10133,&quot;width&quot;:16560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4f848b7a-6efb-4872-9fb1-489e5ee00dd7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4f848b7a-6efb-4872-9fb1-489e5ee00dd7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3e66efe2-a27c-4e2b-8fd8-69f460ac2475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3e66efe2-a27c-4e2b-8fd8-69f460ac2475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94e0b1a7-d7ae-4e14-a851-9484882097a3}"/>
  <p:tag name="KSO_WM_UNIT_PLACING_PICTURE_USER_VIEWPORT" val="{&quot;height&quot;:10133,&quot;width&quot;:16560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3e66efe2-a27c-4e2b-8fd8-69f460ac2475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3e66efe2-a27c-4e2b-8fd8-69f460ac2475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94e0b1a7-d7ae-4e14-a851-9484882097a3}"/>
  <p:tag name="KSO_WM_UNIT_PLACING_PICTURE_USER_VIEWPORT" val="{&quot;height&quot;:10133,&quot;width&quot;:16560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4f848b7a-6efb-4872-9fb1-489e5ee00dd7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4f848b7a-6efb-4872-9fb1-489e5ee00dd7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6f23c085-8ae0-42c4-b6b7-231622873c4e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5039309a-bce6-46c8-8a02-84fc795dd5cc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baeaff4a-2b40-4f3d-a30f-96cd02183c59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45ff4f99-3c1e-441a-99e8-06aabe94f655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8b437eef-3a62-4c05-9c18-37b1ebb7b9db}"/>
  <p:tag name="KSO_WM_UNIT_PLACING_PICTURE_USER_VIEWPORT" val="{&quot;height&quot;:11697,&quot;width&quot;:8304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3e66efe2-a27c-4e2b-8fd8-69f460ac2475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94e0b1a7-d7ae-4e14-a851-9484882097a3}"/>
  <p:tag name="KSO_WM_UNIT_PLACING_PICTURE_USER_VIEWPORT" val="{&quot;height&quot;:10133,&quot;width&quot;:16560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509.3,&quot;left&quot;:58.6,&quot;top&quot;:95.1,&quot;width&quot;:853.6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509.3,&quot;left&quot;:58.6,&quot;top&quot;:95.1,&quot;width&quot;:853.6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  <p:tag name="KSO_WM_DIAGRAM_VIRTUALLY_FRAME" val="{&quot;height&quot;:509.3,&quot;left&quot;:58.6,&quot;top&quot;:95.1,&quot;width&quot;:853.6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509.3,&quot;left&quot;:58.6,&quot;top&quot;:95.1,&quot;width&quot;:853.6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509.3,&quot;left&quot;:58.6,&quot;top&quot;:95.1,&quot;width&quot;:853.6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  <p:tag name="KSO_WM_DIAGRAM_VIRTUALLY_FRAME" val="{&quot;height&quot;:509.3,&quot;left&quot;:58.6,&quot;top&quot;:95.1,&quot;width&quot;:853.6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509.3,&quot;left&quot;:58.6,&quot;top&quot;:95.1,&quot;width&quot;:853.6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509.3,&quot;left&quot;:58.6,&quot;top&quot;:95.1,&quot;width&quot;:853.6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  <p:tag name="KSO_WM_DIAGRAM_VIRTUALLY_FRAME" val="{&quot;height&quot;:509.3,&quot;left&quot;:58.6,&quot;top&quot;:95.1,&quot;width&quot;:853.6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509.3,&quot;left&quot;:58.6,&quot;top&quot;:95.1,&quot;width&quot;:853.6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509.3,&quot;left&quot;:58.6,&quot;top&quot;:95.1,&quot;width&quot;:853.6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  <p:tag name="KSO_WM_DIAGRAM_VIRTUALLY_FRAME" val="{&quot;height&quot;:509.3,&quot;left&quot;:58.6,&quot;top&quot;:95.1,&quot;width&quot;:853.6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9.3,&quot;left&quot;:58.6,&quot;top&quot;:95.1,&quot;width&quot;:853.6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9.3,&quot;left&quot;:58.6,&quot;top&quot;:95.1,&quot;width&quot;:853.6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9.3,&quot;left&quot;:58.6,&quot;top&quot;:95.1,&quot;width&quot;:853.6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42bb7f79-d3d8-48b4-b32f-598fcbd1c80b}"/>
  <p:tag name="KSO_WM_DIAGRAM_VIRTUALLY_FRAME" val="{&quot;height&quot;:509.3,&quot;left&quot;:58.6,&quot;top&quot;:95.1,&quot;width&quot;:853.6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3e66efe2-a27c-4e2b-8fd8-69f460ac2475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94e0b1a7-d7ae-4e14-a851-9484882097a3}"/>
  <p:tag name="KSO_WM_UNIT_PLACING_PICTURE_USER_VIEWPORT" val="{&quot;height&quot;:10133,&quot;width&quot;:16560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4f848b7a-6efb-4872-9fb1-489e5ee00dd7}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1e9ac223-ce1b-4716-92bd-eaefa0ff7223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4f848b7a-6efb-4872-9fb1-489e5ee00dd7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5b4149bd-1c2e-42e5-b0b7-d2c9a09e0066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fda21334-6afe-4914-83bf-1d10e6b751a2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3e66efe2-a27c-4e2b-8fd8-69f460ac247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8,&quot;left&quot;:72.45,&quot;top&quot;:196.1,&quot;width&quot;:361.2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94e0b1a7-d7ae-4e14-a851-9484882097a3}"/>
  <p:tag name="KSO_WM_UNIT_PLACING_PICTURE_USER_VIEWPORT" val="{&quot;height&quot;:10133,&quot;width&quot;:16560}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4f848b7a-6efb-4872-9fb1-489e5ee00dd7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0b1fa47d-f034-4169-b56e-02288cbeb83f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6a29a47b-3ede-48cc-9460-f206367a0f50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4f848b7a-6efb-4872-9fb1-489e5ee00dd7}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11b19b46-5469-44e3-b458-ae785661fc5d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f5caa7d8-efe9-4a51-872e-3be4bc25b9fb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1885</Words>
  <Application>Microsoft Office PowerPoint</Application>
  <PresentationFormat>宽屏</PresentationFormat>
  <Paragraphs>109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8" baseType="lpstr">
      <vt:lpstr>OPPOSans R</vt:lpstr>
      <vt:lpstr>阿里巴巴普惠体</vt:lpstr>
      <vt:lpstr>华文行楷</vt:lpstr>
      <vt:lpstr>思源宋体 CN Heavy</vt:lpstr>
      <vt:lpstr>Arial</vt:lpstr>
      <vt:lpstr>Calibri</vt:lpstr>
      <vt:lpstr>Wingdings</vt:lpstr>
      <vt:lpstr>Office 主题</vt:lpstr>
      <vt:lpstr>行天下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XINSUI LIU</cp:lastModifiedBy>
  <cp:revision>49</cp:revision>
  <dcterms:created xsi:type="dcterms:W3CDTF">2020-01-02T02:38:00Z</dcterms:created>
  <dcterms:modified xsi:type="dcterms:W3CDTF">2024-09-13T13:48:08Z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A778DA7C471D4DE4A2B509CB70F0A138_11</vt:lpwstr>
  </property>
  <property fmtid="{D5CDD505-2E9C-101B-9397-08002B2CF9AE}" pid="3" name="KSOProductBuildVer">
    <vt:lpwstr>2052-12.1.0.17827</vt:lpwstr>
  </property>
  <property fmtid="{D5CDD505-2E9C-101B-9397-08002B2CF9AE}" pid="4" name="KSOTemplateUUID">
    <vt:lpwstr>v1.0_mb_3naz2r+1yxODWKxYYpAeXA==</vt:lpwstr>
  </property>
</Properties>
</file>